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2.xml" ContentType="application/vnd.openxmlformats-officedocument.presentationml.tags+xml"/>
  <Override PartName="/ppt/notesSlides/notesSlide54.xml" ContentType="application/vnd.openxmlformats-officedocument.presentationml.notesSlide+xml"/>
  <Override PartName="/ppt/tags/tag3.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ags/tag4.xml" ContentType="application/vnd.openxmlformats-officedocument.presentationml.tag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5.xml" ContentType="application/vnd.openxmlformats-officedocument.presentationml.tag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76" r:id="rId4"/>
    <p:sldMasterId id="2147483695" r:id="rId5"/>
    <p:sldMasterId id="2147483708" r:id="rId6"/>
    <p:sldMasterId id="2147483721" r:id="rId7"/>
  </p:sldMasterIdLst>
  <p:notesMasterIdLst>
    <p:notesMasterId r:id="rId206"/>
  </p:notesMasterIdLst>
  <p:sldIdLst>
    <p:sldId id="322" r:id="rId8"/>
    <p:sldId id="355" r:id="rId9"/>
    <p:sldId id="356" r:id="rId10"/>
    <p:sldId id="357" r:id="rId11"/>
    <p:sldId id="358" r:id="rId12"/>
    <p:sldId id="359" r:id="rId13"/>
    <p:sldId id="360" r:id="rId14"/>
    <p:sldId id="361" r:id="rId15"/>
    <p:sldId id="362" r:id="rId16"/>
    <p:sldId id="363" r:id="rId17"/>
    <p:sldId id="328" r:id="rId18"/>
    <p:sldId id="329" r:id="rId19"/>
    <p:sldId id="278" r:id="rId20"/>
    <p:sldId id="264" r:id="rId21"/>
    <p:sldId id="263" r:id="rId22"/>
    <p:sldId id="333" r:id="rId23"/>
    <p:sldId id="330" r:id="rId24"/>
    <p:sldId id="256" r:id="rId25"/>
    <p:sldId id="257" r:id="rId26"/>
    <p:sldId id="258" r:id="rId27"/>
    <p:sldId id="259" r:id="rId28"/>
    <p:sldId id="260" r:id="rId29"/>
    <p:sldId id="464" r:id="rId30"/>
    <p:sldId id="465" r:id="rId31"/>
    <p:sldId id="331" r:id="rId32"/>
    <p:sldId id="332" r:id="rId33"/>
    <p:sldId id="334" r:id="rId34"/>
    <p:sldId id="335" r:id="rId35"/>
    <p:sldId id="342" r:id="rId36"/>
    <p:sldId id="317" r:id="rId37"/>
    <p:sldId id="318" r:id="rId38"/>
    <p:sldId id="336" r:id="rId39"/>
    <p:sldId id="337" r:id="rId40"/>
    <p:sldId id="382" r:id="rId41"/>
    <p:sldId id="383" r:id="rId42"/>
    <p:sldId id="384" r:id="rId43"/>
    <p:sldId id="347" r:id="rId44"/>
    <p:sldId id="346" r:id="rId45"/>
    <p:sldId id="343" r:id="rId46"/>
    <p:sldId id="344" r:id="rId47"/>
    <p:sldId id="369" r:id="rId48"/>
    <p:sldId id="345" r:id="rId49"/>
    <p:sldId id="349" r:id="rId50"/>
    <p:sldId id="350" r:id="rId51"/>
    <p:sldId id="338" r:id="rId52"/>
    <p:sldId id="279" r:id="rId53"/>
    <p:sldId id="261" r:id="rId54"/>
    <p:sldId id="280" r:id="rId55"/>
    <p:sldId id="339" r:id="rId56"/>
    <p:sldId id="283" r:id="rId57"/>
    <p:sldId id="367" r:id="rId58"/>
    <p:sldId id="368" r:id="rId59"/>
    <p:sldId id="265" r:id="rId60"/>
    <p:sldId id="281" r:id="rId61"/>
    <p:sldId id="284" r:id="rId62"/>
    <p:sldId id="285" r:id="rId63"/>
    <p:sldId id="366" r:id="rId64"/>
    <p:sldId id="466" r:id="rId65"/>
    <p:sldId id="467" r:id="rId66"/>
    <p:sldId id="468" r:id="rId67"/>
    <p:sldId id="469" r:id="rId68"/>
    <p:sldId id="470" r:id="rId69"/>
    <p:sldId id="471" r:id="rId70"/>
    <p:sldId id="472" r:id="rId71"/>
    <p:sldId id="473" r:id="rId72"/>
    <p:sldId id="474" r:id="rId73"/>
    <p:sldId id="475" r:id="rId74"/>
    <p:sldId id="476" r:id="rId75"/>
    <p:sldId id="477" r:id="rId76"/>
    <p:sldId id="478" r:id="rId77"/>
    <p:sldId id="479" r:id="rId78"/>
    <p:sldId id="480" r:id="rId79"/>
    <p:sldId id="481" r:id="rId80"/>
    <p:sldId id="482" r:id="rId81"/>
    <p:sldId id="483" r:id="rId82"/>
    <p:sldId id="484" r:id="rId83"/>
    <p:sldId id="485" r:id="rId84"/>
    <p:sldId id="486" r:id="rId85"/>
    <p:sldId id="487" r:id="rId86"/>
    <p:sldId id="488" r:id="rId87"/>
    <p:sldId id="489" r:id="rId88"/>
    <p:sldId id="490" r:id="rId89"/>
    <p:sldId id="491" r:id="rId90"/>
    <p:sldId id="492" r:id="rId91"/>
    <p:sldId id="493" r:id="rId92"/>
    <p:sldId id="494" r:id="rId93"/>
    <p:sldId id="495" r:id="rId94"/>
    <p:sldId id="496" r:id="rId95"/>
    <p:sldId id="497" r:id="rId96"/>
    <p:sldId id="498" r:id="rId97"/>
    <p:sldId id="499" r:id="rId98"/>
    <p:sldId id="500" r:id="rId99"/>
    <p:sldId id="501" r:id="rId100"/>
    <p:sldId id="502" r:id="rId101"/>
    <p:sldId id="340" r:id="rId102"/>
    <p:sldId id="385" r:id="rId103"/>
    <p:sldId id="389" r:id="rId104"/>
    <p:sldId id="266" r:id="rId105"/>
    <p:sldId id="365" r:id="rId106"/>
    <p:sldId id="364" r:id="rId107"/>
    <p:sldId id="267" r:id="rId108"/>
    <p:sldId id="341" r:id="rId109"/>
    <p:sldId id="388" r:id="rId110"/>
    <p:sldId id="262" r:id="rId111"/>
    <p:sldId id="277" r:id="rId112"/>
    <p:sldId id="370" r:id="rId113"/>
    <p:sldId id="371" r:id="rId114"/>
    <p:sldId id="372" r:id="rId115"/>
    <p:sldId id="373" r:id="rId116"/>
    <p:sldId id="374" r:id="rId117"/>
    <p:sldId id="375" r:id="rId118"/>
    <p:sldId id="376" r:id="rId119"/>
    <p:sldId id="377" r:id="rId120"/>
    <p:sldId id="378" r:id="rId121"/>
    <p:sldId id="379" r:id="rId122"/>
    <p:sldId id="380" r:id="rId123"/>
    <p:sldId id="381" r:id="rId124"/>
    <p:sldId id="348" r:id="rId125"/>
    <p:sldId id="352" r:id="rId126"/>
    <p:sldId id="353" r:id="rId127"/>
    <p:sldId id="390" r:id="rId128"/>
    <p:sldId id="391" r:id="rId129"/>
    <p:sldId id="392" r:id="rId130"/>
    <p:sldId id="393" r:id="rId131"/>
    <p:sldId id="394" r:id="rId132"/>
    <p:sldId id="395" r:id="rId133"/>
    <p:sldId id="396" r:id="rId134"/>
    <p:sldId id="386" r:id="rId135"/>
    <p:sldId id="387" r:id="rId136"/>
    <p:sldId id="397" r:id="rId137"/>
    <p:sldId id="462" r:id="rId138"/>
    <p:sldId id="398" r:id="rId139"/>
    <p:sldId id="399" r:id="rId140"/>
    <p:sldId id="400" r:id="rId141"/>
    <p:sldId id="401" r:id="rId142"/>
    <p:sldId id="402" r:id="rId143"/>
    <p:sldId id="403" r:id="rId144"/>
    <p:sldId id="404" r:id="rId145"/>
    <p:sldId id="405" r:id="rId146"/>
    <p:sldId id="406" r:id="rId147"/>
    <p:sldId id="407" r:id="rId148"/>
    <p:sldId id="463" r:id="rId149"/>
    <p:sldId id="408" r:id="rId150"/>
    <p:sldId id="409" r:id="rId151"/>
    <p:sldId id="410" r:id="rId152"/>
    <p:sldId id="411" r:id="rId153"/>
    <p:sldId id="412" r:id="rId154"/>
    <p:sldId id="413" r:id="rId155"/>
    <p:sldId id="414" r:id="rId156"/>
    <p:sldId id="415" r:id="rId157"/>
    <p:sldId id="416" r:id="rId158"/>
    <p:sldId id="417" r:id="rId159"/>
    <p:sldId id="418" r:id="rId160"/>
    <p:sldId id="419" r:id="rId161"/>
    <p:sldId id="420" r:id="rId162"/>
    <p:sldId id="421" r:id="rId163"/>
    <p:sldId id="422" r:id="rId164"/>
    <p:sldId id="423" r:id="rId165"/>
    <p:sldId id="424" r:id="rId166"/>
    <p:sldId id="425" r:id="rId167"/>
    <p:sldId id="426" r:id="rId168"/>
    <p:sldId id="427" r:id="rId169"/>
    <p:sldId id="428" r:id="rId170"/>
    <p:sldId id="429" r:id="rId171"/>
    <p:sldId id="430" r:id="rId172"/>
    <p:sldId id="431" r:id="rId173"/>
    <p:sldId id="432" r:id="rId174"/>
    <p:sldId id="433" r:id="rId175"/>
    <p:sldId id="434" r:id="rId176"/>
    <p:sldId id="435" r:id="rId177"/>
    <p:sldId id="436" r:id="rId178"/>
    <p:sldId id="437" r:id="rId179"/>
    <p:sldId id="438" r:id="rId180"/>
    <p:sldId id="439" r:id="rId181"/>
    <p:sldId id="440" r:id="rId182"/>
    <p:sldId id="441" r:id="rId183"/>
    <p:sldId id="442" r:id="rId184"/>
    <p:sldId id="443" r:id="rId185"/>
    <p:sldId id="444" r:id="rId186"/>
    <p:sldId id="445" r:id="rId187"/>
    <p:sldId id="446" r:id="rId188"/>
    <p:sldId id="447" r:id="rId189"/>
    <p:sldId id="448" r:id="rId190"/>
    <p:sldId id="449" r:id="rId191"/>
    <p:sldId id="450" r:id="rId192"/>
    <p:sldId id="451" r:id="rId193"/>
    <p:sldId id="452" r:id="rId194"/>
    <p:sldId id="453" r:id="rId195"/>
    <p:sldId id="454" r:id="rId196"/>
    <p:sldId id="455" r:id="rId197"/>
    <p:sldId id="456" r:id="rId198"/>
    <p:sldId id="457" r:id="rId199"/>
    <p:sldId id="458" r:id="rId200"/>
    <p:sldId id="459" r:id="rId201"/>
    <p:sldId id="460" r:id="rId202"/>
    <p:sldId id="461" r:id="rId203"/>
    <p:sldId id="351" r:id="rId204"/>
    <p:sldId id="354" r:id="rId20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varScale="1">
        <p:scale>
          <a:sx n="109" d="100"/>
          <a:sy n="109" d="100"/>
        </p:scale>
        <p:origin x="-2840"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104"/>
    </p:cViewPr>
  </p:sorterViewPr>
  <p:gridSpacing cx="72008" cy="72008"/>
</p:viewPr>
</file>

<file path=ppt/_rels/presentation.xml.rels><?xml version="1.0" encoding="UTF-8" standalone="yes"?>
<Relationships xmlns="http://schemas.openxmlformats.org/package/2006/relationships"><Relationship Id="rId142" Type="http://schemas.openxmlformats.org/officeDocument/2006/relationships/slide" Target="slides/slide135.xml"/><Relationship Id="rId143" Type="http://schemas.openxmlformats.org/officeDocument/2006/relationships/slide" Target="slides/slide136.xml"/><Relationship Id="rId144" Type="http://schemas.openxmlformats.org/officeDocument/2006/relationships/slide" Target="slides/slide137.xml"/><Relationship Id="rId145" Type="http://schemas.openxmlformats.org/officeDocument/2006/relationships/slide" Target="slides/slide138.xml"/><Relationship Id="rId146" Type="http://schemas.openxmlformats.org/officeDocument/2006/relationships/slide" Target="slides/slide139.xml"/><Relationship Id="rId147" Type="http://schemas.openxmlformats.org/officeDocument/2006/relationships/slide" Target="slides/slide140.xml"/><Relationship Id="rId148" Type="http://schemas.openxmlformats.org/officeDocument/2006/relationships/slide" Target="slides/slide141.xml"/><Relationship Id="rId149" Type="http://schemas.openxmlformats.org/officeDocument/2006/relationships/slide" Target="slides/slide142.xml"/><Relationship Id="rId180" Type="http://schemas.openxmlformats.org/officeDocument/2006/relationships/slide" Target="slides/slide173.xml"/><Relationship Id="rId181" Type="http://schemas.openxmlformats.org/officeDocument/2006/relationships/slide" Target="slides/slide174.xml"/><Relationship Id="rId182" Type="http://schemas.openxmlformats.org/officeDocument/2006/relationships/slide" Target="slides/slide175.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83" Type="http://schemas.openxmlformats.org/officeDocument/2006/relationships/slide" Target="slides/slide176.xml"/><Relationship Id="rId184" Type="http://schemas.openxmlformats.org/officeDocument/2006/relationships/slide" Target="slides/slide177.xml"/><Relationship Id="rId185" Type="http://schemas.openxmlformats.org/officeDocument/2006/relationships/slide" Target="slides/slide178.xml"/><Relationship Id="rId186" Type="http://schemas.openxmlformats.org/officeDocument/2006/relationships/slide" Target="slides/slide179.xml"/><Relationship Id="rId187" Type="http://schemas.openxmlformats.org/officeDocument/2006/relationships/slide" Target="slides/slide180.xml"/><Relationship Id="rId188" Type="http://schemas.openxmlformats.org/officeDocument/2006/relationships/slide" Target="slides/slide181.xml"/><Relationship Id="rId189" Type="http://schemas.openxmlformats.org/officeDocument/2006/relationships/slide" Target="slides/slide18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110" Type="http://schemas.openxmlformats.org/officeDocument/2006/relationships/slide" Target="slides/slide103.xml"/><Relationship Id="rId111" Type="http://schemas.openxmlformats.org/officeDocument/2006/relationships/slide" Target="slides/slide104.xml"/><Relationship Id="rId112" Type="http://schemas.openxmlformats.org/officeDocument/2006/relationships/slide" Target="slides/slide105.xml"/><Relationship Id="rId113" Type="http://schemas.openxmlformats.org/officeDocument/2006/relationships/slide" Target="slides/slide106.xml"/><Relationship Id="rId114" Type="http://schemas.openxmlformats.org/officeDocument/2006/relationships/slide" Target="slides/slide107.xml"/><Relationship Id="rId115" Type="http://schemas.openxmlformats.org/officeDocument/2006/relationships/slide" Target="slides/slide108.xml"/><Relationship Id="rId116" Type="http://schemas.openxmlformats.org/officeDocument/2006/relationships/slide" Target="slides/slide109.xml"/><Relationship Id="rId117" Type="http://schemas.openxmlformats.org/officeDocument/2006/relationships/slide" Target="slides/slide110.xml"/><Relationship Id="rId118" Type="http://schemas.openxmlformats.org/officeDocument/2006/relationships/slide" Target="slides/slide111.xml"/><Relationship Id="rId119" Type="http://schemas.openxmlformats.org/officeDocument/2006/relationships/slide" Target="slides/slide112.xml"/><Relationship Id="rId150" Type="http://schemas.openxmlformats.org/officeDocument/2006/relationships/slide" Target="slides/slide143.xml"/><Relationship Id="rId151" Type="http://schemas.openxmlformats.org/officeDocument/2006/relationships/slide" Target="slides/slide144.xml"/><Relationship Id="rId152" Type="http://schemas.openxmlformats.org/officeDocument/2006/relationships/slide" Target="slides/slide145.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153" Type="http://schemas.openxmlformats.org/officeDocument/2006/relationships/slide" Target="slides/slide146.xml"/><Relationship Id="rId154" Type="http://schemas.openxmlformats.org/officeDocument/2006/relationships/slide" Target="slides/slide147.xml"/><Relationship Id="rId155" Type="http://schemas.openxmlformats.org/officeDocument/2006/relationships/slide" Target="slides/slide148.xml"/><Relationship Id="rId156" Type="http://schemas.openxmlformats.org/officeDocument/2006/relationships/slide" Target="slides/slide149.xml"/><Relationship Id="rId157" Type="http://schemas.openxmlformats.org/officeDocument/2006/relationships/slide" Target="slides/slide150.xml"/><Relationship Id="rId158" Type="http://schemas.openxmlformats.org/officeDocument/2006/relationships/slide" Target="slides/slide151.xml"/><Relationship Id="rId159" Type="http://schemas.openxmlformats.org/officeDocument/2006/relationships/slide" Target="slides/slide152.xml"/><Relationship Id="rId190" Type="http://schemas.openxmlformats.org/officeDocument/2006/relationships/slide" Target="slides/slide183.xml"/><Relationship Id="rId191" Type="http://schemas.openxmlformats.org/officeDocument/2006/relationships/slide" Target="slides/slide184.xml"/><Relationship Id="rId192" Type="http://schemas.openxmlformats.org/officeDocument/2006/relationships/slide" Target="slides/slide185.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193" Type="http://schemas.openxmlformats.org/officeDocument/2006/relationships/slide" Target="slides/slide186.xml"/><Relationship Id="rId194" Type="http://schemas.openxmlformats.org/officeDocument/2006/relationships/slide" Target="slides/slide187.xml"/><Relationship Id="rId195" Type="http://schemas.openxmlformats.org/officeDocument/2006/relationships/slide" Target="slides/slide188.xml"/><Relationship Id="rId196" Type="http://schemas.openxmlformats.org/officeDocument/2006/relationships/slide" Target="slides/slide189.xml"/><Relationship Id="rId197" Type="http://schemas.openxmlformats.org/officeDocument/2006/relationships/slide" Target="slides/slide190.xml"/><Relationship Id="rId198" Type="http://schemas.openxmlformats.org/officeDocument/2006/relationships/slide" Target="slides/slide191.xml"/><Relationship Id="rId199" Type="http://schemas.openxmlformats.org/officeDocument/2006/relationships/slide" Target="slides/slide19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 Id="rId93" Type="http://schemas.openxmlformats.org/officeDocument/2006/relationships/slide" Target="slides/slide86.xml"/><Relationship Id="rId94" Type="http://schemas.openxmlformats.org/officeDocument/2006/relationships/slide" Target="slides/slide87.xml"/><Relationship Id="rId95" Type="http://schemas.openxmlformats.org/officeDocument/2006/relationships/slide" Target="slides/slide88.xml"/><Relationship Id="rId96" Type="http://schemas.openxmlformats.org/officeDocument/2006/relationships/slide" Target="slides/slide89.xml"/><Relationship Id="rId97" Type="http://schemas.openxmlformats.org/officeDocument/2006/relationships/slide" Target="slides/slide90.xml"/><Relationship Id="rId98" Type="http://schemas.openxmlformats.org/officeDocument/2006/relationships/slide" Target="slides/slide91.xml"/><Relationship Id="rId99" Type="http://schemas.openxmlformats.org/officeDocument/2006/relationships/slide" Target="slides/slide92.xml"/><Relationship Id="rId120" Type="http://schemas.openxmlformats.org/officeDocument/2006/relationships/slide" Target="slides/slide113.xml"/><Relationship Id="rId121" Type="http://schemas.openxmlformats.org/officeDocument/2006/relationships/slide" Target="slides/slide114.xml"/><Relationship Id="rId122" Type="http://schemas.openxmlformats.org/officeDocument/2006/relationships/slide" Target="slides/slide115.xml"/><Relationship Id="rId123" Type="http://schemas.openxmlformats.org/officeDocument/2006/relationships/slide" Target="slides/slide116.xml"/><Relationship Id="rId124" Type="http://schemas.openxmlformats.org/officeDocument/2006/relationships/slide" Target="slides/slide117.xml"/><Relationship Id="rId125" Type="http://schemas.openxmlformats.org/officeDocument/2006/relationships/slide" Target="slides/slide118.xml"/><Relationship Id="rId126" Type="http://schemas.openxmlformats.org/officeDocument/2006/relationships/slide" Target="slides/slide119.xml"/><Relationship Id="rId127" Type="http://schemas.openxmlformats.org/officeDocument/2006/relationships/slide" Target="slides/slide120.xml"/><Relationship Id="rId128" Type="http://schemas.openxmlformats.org/officeDocument/2006/relationships/slide" Target="slides/slide121.xml"/><Relationship Id="rId129" Type="http://schemas.openxmlformats.org/officeDocument/2006/relationships/slide" Target="slides/slide122.xml"/><Relationship Id="rId160" Type="http://schemas.openxmlformats.org/officeDocument/2006/relationships/slide" Target="slides/slide153.xml"/><Relationship Id="rId161" Type="http://schemas.openxmlformats.org/officeDocument/2006/relationships/slide" Target="slides/slide154.xml"/><Relationship Id="rId162" Type="http://schemas.openxmlformats.org/officeDocument/2006/relationships/slide" Target="slides/slide155.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63" Type="http://schemas.openxmlformats.org/officeDocument/2006/relationships/slide" Target="slides/slide156.xml"/><Relationship Id="rId164" Type="http://schemas.openxmlformats.org/officeDocument/2006/relationships/slide" Target="slides/slide157.xml"/><Relationship Id="rId165" Type="http://schemas.openxmlformats.org/officeDocument/2006/relationships/slide" Target="slides/slide158.xml"/><Relationship Id="rId166" Type="http://schemas.openxmlformats.org/officeDocument/2006/relationships/slide" Target="slides/slide159.xml"/><Relationship Id="rId167" Type="http://schemas.openxmlformats.org/officeDocument/2006/relationships/slide" Target="slides/slide160.xml"/><Relationship Id="rId168" Type="http://schemas.openxmlformats.org/officeDocument/2006/relationships/slide" Target="slides/slide161.xml"/><Relationship Id="rId169" Type="http://schemas.openxmlformats.org/officeDocument/2006/relationships/slide" Target="slides/slide162.xml"/><Relationship Id="rId200" Type="http://schemas.openxmlformats.org/officeDocument/2006/relationships/slide" Target="slides/slide193.xml"/><Relationship Id="rId201" Type="http://schemas.openxmlformats.org/officeDocument/2006/relationships/slide" Target="slides/slide194.xml"/><Relationship Id="rId202" Type="http://schemas.openxmlformats.org/officeDocument/2006/relationships/slide" Target="slides/slide195.xml"/><Relationship Id="rId203" Type="http://schemas.openxmlformats.org/officeDocument/2006/relationships/slide" Target="slides/slide196.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204" Type="http://schemas.openxmlformats.org/officeDocument/2006/relationships/slide" Target="slides/slide197.xml"/><Relationship Id="rId205" Type="http://schemas.openxmlformats.org/officeDocument/2006/relationships/slide" Target="slides/slide198.xml"/><Relationship Id="rId206" Type="http://schemas.openxmlformats.org/officeDocument/2006/relationships/notesMaster" Target="notesMasters/notesMaster1.xml"/><Relationship Id="rId207" Type="http://schemas.openxmlformats.org/officeDocument/2006/relationships/printerSettings" Target="printerSettings/printerSettings1.bin"/><Relationship Id="rId208" Type="http://schemas.openxmlformats.org/officeDocument/2006/relationships/presProps" Target="presProps.xml"/><Relationship Id="rId209" Type="http://schemas.openxmlformats.org/officeDocument/2006/relationships/viewProps" Target="viewProps.xml"/><Relationship Id="rId130" Type="http://schemas.openxmlformats.org/officeDocument/2006/relationships/slide" Target="slides/slide123.xml"/><Relationship Id="rId131" Type="http://schemas.openxmlformats.org/officeDocument/2006/relationships/slide" Target="slides/slide124.xml"/><Relationship Id="rId132" Type="http://schemas.openxmlformats.org/officeDocument/2006/relationships/slide" Target="slides/slide125.xml"/><Relationship Id="rId133" Type="http://schemas.openxmlformats.org/officeDocument/2006/relationships/slide" Target="slides/slide126.xml"/><Relationship Id="rId134" Type="http://schemas.openxmlformats.org/officeDocument/2006/relationships/slide" Target="slides/slide127.xml"/><Relationship Id="rId135" Type="http://schemas.openxmlformats.org/officeDocument/2006/relationships/slide" Target="slides/slide128.xml"/><Relationship Id="rId136" Type="http://schemas.openxmlformats.org/officeDocument/2006/relationships/slide" Target="slides/slide129.xml"/><Relationship Id="rId137" Type="http://schemas.openxmlformats.org/officeDocument/2006/relationships/slide" Target="slides/slide130.xml"/><Relationship Id="rId138" Type="http://schemas.openxmlformats.org/officeDocument/2006/relationships/slide" Target="slides/slide131.xml"/><Relationship Id="rId139" Type="http://schemas.openxmlformats.org/officeDocument/2006/relationships/slide" Target="slides/slide132.xml"/><Relationship Id="rId170" Type="http://schemas.openxmlformats.org/officeDocument/2006/relationships/slide" Target="slides/slide163.xml"/><Relationship Id="rId171" Type="http://schemas.openxmlformats.org/officeDocument/2006/relationships/slide" Target="slides/slide164.xml"/><Relationship Id="rId172" Type="http://schemas.openxmlformats.org/officeDocument/2006/relationships/slide" Target="slides/slide165.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173" Type="http://schemas.openxmlformats.org/officeDocument/2006/relationships/slide" Target="slides/slide166.xml"/><Relationship Id="rId174" Type="http://schemas.openxmlformats.org/officeDocument/2006/relationships/slide" Target="slides/slide167.xml"/><Relationship Id="rId175" Type="http://schemas.openxmlformats.org/officeDocument/2006/relationships/slide" Target="slides/slide168.xml"/><Relationship Id="rId176" Type="http://schemas.openxmlformats.org/officeDocument/2006/relationships/slide" Target="slides/slide169.xml"/><Relationship Id="rId177" Type="http://schemas.openxmlformats.org/officeDocument/2006/relationships/slide" Target="slides/slide170.xml"/><Relationship Id="rId178" Type="http://schemas.openxmlformats.org/officeDocument/2006/relationships/slide" Target="slides/slide171.xml"/><Relationship Id="rId179" Type="http://schemas.openxmlformats.org/officeDocument/2006/relationships/slide" Target="slides/slide172.xml"/><Relationship Id="rId210" Type="http://schemas.openxmlformats.org/officeDocument/2006/relationships/theme" Target="theme/theme1.xml"/><Relationship Id="rId211" Type="http://schemas.openxmlformats.org/officeDocument/2006/relationships/tableStyles" Target="tableStyles.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100" Type="http://schemas.openxmlformats.org/officeDocument/2006/relationships/slide" Target="slides/slide93.xml"/><Relationship Id="rId101" Type="http://schemas.openxmlformats.org/officeDocument/2006/relationships/slide" Target="slides/slide94.xml"/><Relationship Id="rId102" Type="http://schemas.openxmlformats.org/officeDocument/2006/relationships/slide" Target="slides/slide95.xml"/><Relationship Id="rId103" Type="http://schemas.openxmlformats.org/officeDocument/2006/relationships/slide" Target="slides/slide96.xml"/><Relationship Id="rId104" Type="http://schemas.openxmlformats.org/officeDocument/2006/relationships/slide" Target="slides/slide97.xml"/><Relationship Id="rId105" Type="http://schemas.openxmlformats.org/officeDocument/2006/relationships/slide" Target="slides/slide98.xml"/><Relationship Id="rId106" Type="http://schemas.openxmlformats.org/officeDocument/2006/relationships/slide" Target="slides/slide99.xml"/><Relationship Id="rId107" Type="http://schemas.openxmlformats.org/officeDocument/2006/relationships/slide" Target="slides/slide100.xml"/><Relationship Id="rId108" Type="http://schemas.openxmlformats.org/officeDocument/2006/relationships/slide" Target="slides/slide101.xml"/><Relationship Id="rId109" Type="http://schemas.openxmlformats.org/officeDocument/2006/relationships/slide" Target="slides/slide102.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140" Type="http://schemas.openxmlformats.org/officeDocument/2006/relationships/slide" Target="slides/slide133.xml"/><Relationship Id="rId141" Type="http://schemas.openxmlformats.org/officeDocument/2006/relationships/slide" Target="slides/slide1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3.png"/><Relationship Id="rId2" Type="http://schemas.openxmlformats.org/officeDocument/2006/relationships/image" Target="../media/image5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97B8F9-0C3C-574B-A948-82E42E61CC82}" type="datetimeFigureOut">
              <a:rPr lang="es-ES" smtClean="0"/>
              <a:t>8/02/15</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9DCD79-2797-5442-A503-B22A6514F637}" type="slidenum">
              <a:rPr lang="es-ES" smtClean="0"/>
              <a:t>‹Nr.›</a:t>
            </a:fld>
            <a:endParaRPr lang="es-ES"/>
          </a:p>
        </p:txBody>
      </p:sp>
    </p:spTree>
    <p:extLst>
      <p:ext uri="{BB962C8B-B14F-4D97-AF65-F5344CB8AC3E}">
        <p14:creationId xmlns:p14="http://schemas.microsoft.com/office/powerpoint/2010/main" val="273000445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5.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6.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7.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8.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9.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0.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3.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4.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6.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7.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0.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2.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4.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5.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6.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7.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8.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0.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4.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5.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6.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7.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8.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9.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2.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3.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fld id="{3BB33F1D-C361-854B-A006-39F387468C9A}" type="slidenum">
              <a:rPr lang="de-DE">
                <a:solidFill>
                  <a:srgbClr val="000000"/>
                </a:solidFill>
                <a:latin typeface="Calibri" charset="0"/>
              </a:rPr>
              <a:pPr/>
              <a:t>1</a:t>
            </a:fld>
            <a:endParaRPr lang="de-DE">
              <a:solidFill>
                <a:srgbClr val="000000"/>
              </a:solidFill>
              <a:latin typeface="Calibri" charset="0"/>
            </a:endParaRPr>
          </a:p>
        </p:txBody>
      </p:sp>
      <p:sp>
        <p:nvSpPr>
          <p:cNvPr id="112642" name="Rectangle 7"/>
          <p:cNvSpPr txBox="1">
            <a:spLocks noGrp="1" noChangeArrowheads="1"/>
          </p:cNvSpPr>
          <p:nvPr/>
        </p:nvSpPr>
        <p:spPr bwMode="auto">
          <a:xfrm>
            <a:off x="3887788" y="8689975"/>
            <a:ext cx="2970212"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24" tIns="47416" rIns="94824" bIns="47416" anchor="b"/>
          <a:lstStyle>
            <a:lvl1pPr defTabSz="947738">
              <a:defRPr>
                <a:solidFill>
                  <a:schemeClr val="tx1"/>
                </a:solidFill>
                <a:latin typeface="Arial" charset="0"/>
                <a:ea typeface="ＭＳ Ｐゴシック" charset="0"/>
                <a:cs typeface="ＭＳ Ｐゴシック" charset="0"/>
              </a:defRPr>
            </a:lvl1pPr>
            <a:lvl2pPr marL="742950" indent="-285750" defTabSz="947738">
              <a:defRPr>
                <a:solidFill>
                  <a:schemeClr val="tx1"/>
                </a:solidFill>
                <a:latin typeface="Arial" charset="0"/>
                <a:ea typeface="ＭＳ Ｐゴシック" charset="0"/>
              </a:defRPr>
            </a:lvl2pPr>
            <a:lvl3pPr marL="1143000" indent="-228600" defTabSz="947738">
              <a:defRPr>
                <a:solidFill>
                  <a:schemeClr val="tx1"/>
                </a:solidFill>
                <a:latin typeface="Arial" charset="0"/>
                <a:ea typeface="ＭＳ Ｐゴシック" charset="0"/>
              </a:defRPr>
            </a:lvl3pPr>
            <a:lvl4pPr marL="1600200" indent="-228600" defTabSz="947738">
              <a:defRPr>
                <a:solidFill>
                  <a:schemeClr val="tx1"/>
                </a:solidFill>
                <a:latin typeface="Arial" charset="0"/>
                <a:ea typeface="ＭＳ Ｐゴシック" charset="0"/>
              </a:defRPr>
            </a:lvl4pPr>
            <a:lvl5pPr marL="2057400" indent="-228600" defTabSz="947738">
              <a:defRPr>
                <a:solidFill>
                  <a:schemeClr val="tx1"/>
                </a:solidFill>
                <a:latin typeface="Arial" charset="0"/>
                <a:ea typeface="ＭＳ Ｐゴシック" charset="0"/>
              </a:defRPr>
            </a:lvl5pPr>
            <a:lvl6pPr marL="2514600" indent="-228600" defTabSz="947738" fontAlgn="base">
              <a:spcBef>
                <a:spcPct val="0"/>
              </a:spcBef>
              <a:spcAft>
                <a:spcPct val="0"/>
              </a:spcAft>
              <a:defRPr>
                <a:solidFill>
                  <a:schemeClr val="tx1"/>
                </a:solidFill>
                <a:latin typeface="Arial" charset="0"/>
                <a:ea typeface="ＭＳ Ｐゴシック" charset="0"/>
              </a:defRPr>
            </a:lvl6pPr>
            <a:lvl7pPr marL="2971800" indent="-228600" defTabSz="947738" fontAlgn="base">
              <a:spcBef>
                <a:spcPct val="0"/>
              </a:spcBef>
              <a:spcAft>
                <a:spcPct val="0"/>
              </a:spcAft>
              <a:defRPr>
                <a:solidFill>
                  <a:schemeClr val="tx1"/>
                </a:solidFill>
                <a:latin typeface="Arial" charset="0"/>
                <a:ea typeface="ＭＳ Ｐゴシック" charset="0"/>
              </a:defRPr>
            </a:lvl7pPr>
            <a:lvl8pPr marL="3429000" indent="-228600" defTabSz="947738" fontAlgn="base">
              <a:spcBef>
                <a:spcPct val="0"/>
              </a:spcBef>
              <a:spcAft>
                <a:spcPct val="0"/>
              </a:spcAft>
              <a:defRPr>
                <a:solidFill>
                  <a:schemeClr val="tx1"/>
                </a:solidFill>
                <a:latin typeface="Arial" charset="0"/>
                <a:ea typeface="ＭＳ Ｐゴシック" charset="0"/>
              </a:defRPr>
            </a:lvl8pPr>
            <a:lvl9pPr marL="3886200" indent="-228600" defTabSz="947738" fontAlgn="base">
              <a:spcBef>
                <a:spcPct val="0"/>
              </a:spcBef>
              <a:spcAft>
                <a:spcPct val="0"/>
              </a:spcAft>
              <a:defRPr>
                <a:solidFill>
                  <a:schemeClr val="tx1"/>
                </a:solidFill>
                <a:latin typeface="Arial" charset="0"/>
                <a:ea typeface="ＭＳ Ｐゴシック" charset="0"/>
              </a:defRPr>
            </a:lvl9pPr>
          </a:lstStyle>
          <a:p>
            <a:pPr algn="r" fontAlgn="base">
              <a:spcBef>
                <a:spcPct val="0"/>
              </a:spcBef>
              <a:spcAft>
                <a:spcPct val="0"/>
              </a:spcAft>
            </a:pPr>
            <a:fld id="{3C4815E5-E594-2F46-90A5-13FB14A5EA4B}" type="slidenum">
              <a:rPr lang="en-GB" sz="1300" smtClean="0">
                <a:solidFill>
                  <a:srgbClr val="000000"/>
                </a:solidFill>
                <a:latin typeface="Calibri" charset="0"/>
              </a:rPr>
              <a:pPr algn="r" fontAlgn="base">
                <a:spcBef>
                  <a:spcPct val="0"/>
                </a:spcBef>
                <a:spcAft>
                  <a:spcPct val="0"/>
                </a:spcAft>
              </a:pPr>
              <a:t>1</a:t>
            </a:fld>
            <a:endParaRPr lang="en-GB" sz="1300" smtClean="0">
              <a:solidFill>
                <a:srgbClr val="000000"/>
              </a:solidFill>
              <a:latin typeface="Calibri" charset="0"/>
            </a:endParaRPr>
          </a:p>
        </p:txBody>
      </p:sp>
      <p:sp>
        <p:nvSpPr>
          <p:cNvPr id="112643"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2644"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4824" tIns="47416" rIns="94824" bIns="47416" numCol="1" anchor="t" anchorCtr="0" compatLnSpc="1">
            <a:prstTxWarp prst="textNoShape">
              <a:avLst/>
            </a:prstTxWarp>
          </a:bodyPr>
          <a:lstStyle/>
          <a:p>
            <a:pPr>
              <a:spcBef>
                <a:spcPct val="0"/>
              </a:spcBef>
            </a:pPr>
            <a:endParaRPr lang="de-DE">
              <a:latin typeface="Calibri"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1074" name="Rectangle 7"/>
          <p:cNvSpPr>
            <a:spLocks noGrp="1" noChangeArrowheads="1"/>
          </p:cNvSpPr>
          <p:nvPr>
            <p:ph type="sldNum" sz="quarter" idx="5"/>
          </p:nvPr>
        </p:nvSpPr>
        <p:spPr>
          <a:noFill/>
        </p:spPr>
        <p:txBody>
          <a:bodyPr/>
          <a:lstStyle/>
          <a:p>
            <a:fld id="{07C20C10-5020-6B45-A23C-BE4CE3E3D704}" type="slidenum">
              <a:rPr lang="es-ES">
                <a:latin typeface="Arial" charset="0"/>
              </a:rPr>
              <a:pPr/>
              <a:t>30</a:t>
            </a:fld>
            <a:endParaRPr lang="es-ES">
              <a:latin typeface="Arial" charset="0"/>
            </a:endParaRPr>
          </a:p>
        </p:txBody>
      </p:sp>
      <p:sp>
        <p:nvSpPr>
          <p:cNvPr id="1411075" name="Rectangle 2"/>
          <p:cNvSpPr>
            <a:spLocks noChangeArrowheads="1"/>
          </p:cNvSpPr>
          <p:nvPr/>
        </p:nvSpPr>
        <p:spPr bwMode="auto">
          <a:xfrm>
            <a:off x="3918201" y="1"/>
            <a:ext cx="2939800" cy="424082"/>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1076" name="Rectangle 3"/>
          <p:cNvSpPr>
            <a:spLocks noChangeArrowheads="1"/>
          </p:cNvSpPr>
          <p:nvPr/>
        </p:nvSpPr>
        <p:spPr bwMode="auto">
          <a:xfrm>
            <a:off x="3918201" y="8718500"/>
            <a:ext cx="2939800" cy="425500"/>
          </a:xfrm>
          <a:prstGeom prst="rect">
            <a:avLst/>
          </a:prstGeom>
          <a:noFill/>
          <a:ln w="12700">
            <a:noFill/>
            <a:miter lim="800000"/>
            <a:headEnd/>
            <a:tailEnd/>
          </a:ln>
        </p:spPr>
        <p:txBody>
          <a:bodyPr lIns="90479" tIns="44445" rIns="90479" bIns="44445" anchor="b">
            <a:prstTxWarp prst="textNoShape">
              <a:avLst/>
            </a:prstTxWarp>
          </a:bodyPr>
          <a:lstStyle/>
          <a:p>
            <a:pPr algn="r" eaLnBrk="0" hangingPunct="0"/>
            <a:r>
              <a:rPr lang="en-US" sz="1200" dirty="0">
                <a:latin typeface="Times New Roman" charset="0"/>
              </a:rPr>
              <a:t>2</a:t>
            </a:r>
          </a:p>
        </p:txBody>
      </p:sp>
      <p:sp>
        <p:nvSpPr>
          <p:cNvPr id="1411077" name="Rectangle 4"/>
          <p:cNvSpPr>
            <a:spLocks noChangeArrowheads="1"/>
          </p:cNvSpPr>
          <p:nvPr/>
        </p:nvSpPr>
        <p:spPr bwMode="auto">
          <a:xfrm>
            <a:off x="0" y="8718500"/>
            <a:ext cx="2938267" cy="425500"/>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1078" name="Rectangle 5"/>
          <p:cNvSpPr>
            <a:spLocks noChangeArrowheads="1"/>
          </p:cNvSpPr>
          <p:nvPr/>
        </p:nvSpPr>
        <p:spPr bwMode="auto">
          <a:xfrm>
            <a:off x="0" y="1"/>
            <a:ext cx="2938267" cy="424082"/>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1079" name="Rectangle 6"/>
          <p:cNvSpPr>
            <a:spLocks noGrp="1" noRot="1" noChangeAspect="1" noChangeArrowheads="1" noTextEdit="1"/>
          </p:cNvSpPr>
          <p:nvPr>
            <p:ph type="sldImg"/>
          </p:nvPr>
        </p:nvSpPr>
        <p:spPr>
          <a:xfrm>
            <a:off x="1150938" y="692150"/>
            <a:ext cx="4556125" cy="3416300"/>
          </a:xfrm>
          <a:ln w="12700" cap="flat"/>
        </p:spPr>
      </p:sp>
      <p:sp>
        <p:nvSpPr>
          <p:cNvPr id="1411080" name="Rectangle 7"/>
          <p:cNvSpPr>
            <a:spLocks noGrp="1" noChangeArrowheads="1"/>
          </p:cNvSpPr>
          <p:nvPr>
            <p:ph type="body" idx="1"/>
          </p:nvPr>
        </p:nvSpPr>
        <p:spPr>
          <a:xfrm>
            <a:off x="897123" y="4323083"/>
            <a:ext cx="5062222" cy="4111751"/>
          </a:xfrm>
          <a:noFill/>
          <a:ln/>
        </p:spPr>
        <p:txBody>
          <a:bodyPr lIns="90479" tIns="44445" rIns="90479" bIns="44445"/>
          <a:lstStyle/>
          <a:p>
            <a:pPr eaLnBrk="1" hangingPunct="1"/>
            <a:endParaRPr lang="es-E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xfrm>
            <a:off x="1143000" y="685800"/>
            <a:ext cx="4572000" cy="3429000"/>
          </a:xfrm>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latin typeface="Arial" panose="020B0604020202020204" pitchFamily="34" charset="0"/>
            </a:endParaRPr>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15E35F10-442F-4D61-A65A-6201140F1981}" type="slidenum">
              <a:rPr lang="en-US" altLang="es-CO" sz="1300" b="0">
                <a:solidFill>
                  <a:srgbClr val="000000"/>
                </a:solidFill>
                <a:latin typeface="Arial" panose="020B0604020202020204" pitchFamily="34" charset="0"/>
              </a:rPr>
              <a:pPr/>
              <a:t>185</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349367062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xfrm>
            <a:off x="1143000" y="685800"/>
            <a:ext cx="4572000" cy="3429000"/>
          </a:xfrm>
          <a:ln/>
        </p:spPr>
      </p:sp>
      <p:sp>
        <p:nvSpPr>
          <p:cNvPr id="133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RTK, receptor tyrosine kinase.</a:t>
            </a:r>
          </a:p>
        </p:txBody>
      </p:sp>
      <p:sp>
        <p:nvSpPr>
          <p:cNvPr id="133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222D8584-8FAD-4D15-BD6F-E7D2BCBB7BC1}" type="slidenum">
              <a:rPr lang="en-US" altLang="es-CO" sz="1300" b="0">
                <a:solidFill>
                  <a:srgbClr val="000000"/>
                </a:solidFill>
                <a:latin typeface="Arial" panose="020B0604020202020204" pitchFamily="34" charset="0"/>
              </a:rPr>
              <a:pPr/>
              <a:t>186</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96074295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A923BAD6-33EE-4C00-A16F-76E318D986F7}" type="slidenum">
              <a:rPr lang="en-US" altLang="es-CO" sz="1300" b="0">
                <a:solidFill>
                  <a:srgbClr val="000000"/>
                </a:solidFill>
                <a:latin typeface="Arial" panose="020B0604020202020204" pitchFamily="34" charset="0"/>
              </a:rPr>
              <a:pPr/>
              <a:t>187</a:t>
            </a:fld>
            <a:endParaRPr lang="en-US" altLang="es-CO" sz="1300" b="0">
              <a:solidFill>
                <a:srgbClr val="000000"/>
              </a:solidFill>
              <a:latin typeface="Arial" panose="020B0604020202020204" pitchFamily="34" charset="0"/>
            </a:endParaRPr>
          </a:p>
        </p:txBody>
      </p:sp>
      <p:sp>
        <p:nvSpPr>
          <p:cNvPr id="134147" name="Rectangle 7"/>
          <p:cNvSpPr txBox="1">
            <a:spLocks noGrp="1" noChangeArrowheads="1"/>
          </p:cNvSpPr>
          <p:nvPr/>
        </p:nvSpPr>
        <p:spPr bwMode="auto">
          <a:xfrm>
            <a:off x="4144963" y="912495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42" tIns="48320" rIns="96642" bIns="48320"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345406BF-A623-4239-A574-FF87B56D07E1}" type="slidenum">
              <a:rPr lang="en-US" altLang="es-CO" sz="1400" smtClean="0">
                <a:solidFill>
                  <a:srgbClr val="000000"/>
                </a:solidFill>
              </a:rPr>
              <a:pPr algn="r" defTabSz="914400" eaLnBrk="1" fontAlgn="base" hangingPunct="1">
                <a:spcBef>
                  <a:spcPct val="0"/>
                </a:spcBef>
                <a:spcAft>
                  <a:spcPct val="0"/>
                </a:spcAft>
              </a:pPr>
              <a:t>187</a:t>
            </a:fld>
            <a:endParaRPr lang="en-US" altLang="es-CO" sz="1400" smtClean="0">
              <a:solidFill>
                <a:srgbClr val="000000"/>
              </a:solidFill>
            </a:endParaRPr>
          </a:p>
        </p:txBody>
      </p:sp>
      <p:sp>
        <p:nvSpPr>
          <p:cNvPr id="134148" name="Rectangle 2"/>
          <p:cNvSpPr>
            <a:spLocks noGrp="1" noRot="1" noChangeAspect="1" noChangeArrowheads="1" noTextEdit="1"/>
          </p:cNvSpPr>
          <p:nvPr>
            <p:ph type="sldImg"/>
          </p:nvPr>
        </p:nvSpPr>
        <p:spPr>
          <a:xfrm>
            <a:off x="1258888" y="723900"/>
            <a:ext cx="4799012" cy="3598863"/>
          </a:xfrm>
          <a:ln/>
        </p:spPr>
      </p:sp>
      <p:sp>
        <p:nvSpPr>
          <p:cNvPr id="1341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1" tIns="48325" rIns="96651" bIns="48325"/>
          <a:lstStyle/>
          <a:p>
            <a:pPr defTabSz="473075"/>
            <a:r>
              <a:rPr lang="en-US" altLang="es-CO" sz="1500" i="1" smtClean="0">
                <a:latin typeface="Arial" panose="020B0604020202020204" pitchFamily="34" charset="0"/>
              </a:rPr>
              <a:t>AR, androgen receptor; PCa, prostate cancer.</a:t>
            </a:r>
          </a:p>
        </p:txBody>
      </p:sp>
    </p:spTree>
    <p:extLst>
      <p:ext uri="{BB962C8B-B14F-4D97-AF65-F5344CB8AC3E}">
        <p14:creationId xmlns:p14="http://schemas.microsoft.com/office/powerpoint/2010/main" val="365990139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1143000" y="685800"/>
            <a:ext cx="4572000" cy="3429000"/>
          </a:xfrm>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ALP, alkaline phosphatase; CTx, C-telopeptide; ULN, upper limit of normal.</a:t>
            </a:r>
          </a:p>
        </p:txBody>
      </p:sp>
      <p:sp>
        <p:nvSpPr>
          <p:cNvPr id="135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B1B03C92-00E0-40DE-A5B2-C8ED2EB47689}" type="slidenum">
              <a:rPr lang="en-US" altLang="es-CO" sz="1300" b="0">
                <a:solidFill>
                  <a:srgbClr val="000000"/>
                </a:solidFill>
                <a:latin typeface="Arial" panose="020B0604020202020204" pitchFamily="34" charset="0"/>
              </a:rPr>
              <a:pPr/>
              <a:t>188</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332963469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xfrm>
            <a:off x="1143000" y="685800"/>
            <a:ext cx="4572000" cy="3429000"/>
          </a:xfrm>
          <a:ln/>
        </p:spPr>
      </p:sp>
      <p:sp>
        <p:nvSpPr>
          <p:cNvPr id="136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latin typeface="Arial" panose="020B0604020202020204" pitchFamily="34" charset="0"/>
            </a:endParaRPr>
          </a:p>
        </p:txBody>
      </p:sp>
      <p:sp>
        <p:nvSpPr>
          <p:cNvPr id="136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9783DB9B-F3AC-4FD7-ADCC-29AF877D3CD2}" type="slidenum">
              <a:rPr lang="en-US" altLang="es-CO" sz="1300" b="0">
                <a:solidFill>
                  <a:srgbClr val="000000"/>
                </a:solidFill>
                <a:latin typeface="Arial" panose="020B0604020202020204" pitchFamily="34" charset="0"/>
              </a:rPr>
              <a:pPr/>
              <a:t>189</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21055900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D314045C-AB7B-4E27-812D-7A3A3FAABBC3}" type="slidenum">
              <a:rPr lang="en-US" altLang="es-CO" sz="1300" b="0">
                <a:solidFill>
                  <a:srgbClr val="000000"/>
                </a:solidFill>
                <a:latin typeface="Arial" panose="020B0604020202020204" pitchFamily="34" charset="0"/>
              </a:rPr>
              <a:pPr/>
              <a:t>190</a:t>
            </a:fld>
            <a:endParaRPr lang="en-US" altLang="es-CO" sz="1300" b="0">
              <a:solidFill>
                <a:srgbClr val="000000"/>
              </a:solidFill>
              <a:latin typeface="Arial" panose="020B0604020202020204" pitchFamily="34" charset="0"/>
            </a:endParaRPr>
          </a:p>
        </p:txBody>
      </p:sp>
      <p:sp>
        <p:nvSpPr>
          <p:cNvPr id="137219" name="Rectangle 7"/>
          <p:cNvSpPr txBox="1">
            <a:spLocks noGrp="1" noChangeArrowheads="1"/>
          </p:cNvSpPr>
          <p:nvPr/>
        </p:nvSpPr>
        <p:spPr bwMode="auto">
          <a:xfrm>
            <a:off x="4144963" y="912495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42" tIns="48320" rIns="96642" bIns="48320"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C4AFEEE3-3348-4466-87E6-EA4E6DE6E816}" type="slidenum">
              <a:rPr lang="en-US" altLang="es-CO" sz="1400" smtClean="0">
                <a:solidFill>
                  <a:srgbClr val="000000"/>
                </a:solidFill>
              </a:rPr>
              <a:pPr algn="r" defTabSz="914400" eaLnBrk="1" fontAlgn="base" hangingPunct="1">
                <a:spcBef>
                  <a:spcPct val="0"/>
                </a:spcBef>
                <a:spcAft>
                  <a:spcPct val="0"/>
                </a:spcAft>
              </a:pPr>
              <a:t>190</a:t>
            </a:fld>
            <a:endParaRPr lang="en-US" altLang="es-CO" sz="1400" smtClean="0">
              <a:solidFill>
                <a:srgbClr val="000000"/>
              </a:solidFill>
            </a:endParaRPr>
          </a:p>
        </p:txBody>
      </p:sp>
      <p:sp>
        <p:nvSpPr>
          <p:cNvPr id="137220" name="Rectangle 2"/>
          <p:cNvSpPr>
            <a:spLocks noGrp="1" noRot="1" noChangeAspect="1" noChangeArrowheads="1" noTextEdit="1"/>
          </p:cNvSpPr>
          <p:nvPr>
            <p:ph type="sldImg"/>
          </p:nvPr>
        </p:nvSpPr>
        <p:spPr>
          <a:xfrm>
            <a:off x="1257300" y="723900"/>
            <a:ext cx="4800600" cy="3600450"/>
          </a:xfrm>
          <a:ln/>
        </p:spPr>
      </p:sp>
      <p:sp>
        <p:nvSpPr>
          <p:cNvPr id="137221" name="Rectangle 3"/>
          <p:cNvSpPr>
            <a:spLocks noGrp="1" noChangeArrowheads="1"/>
          </p:cNvSpPr>
          <p:nvPr>
            <p:ph type="body" idx="1"/>
          </p:nvPr>
        </p:nvSpPr>
        <p:spPr>
          <a:xfrm>
            <a:off x="731838" y="4560888"/>
            <a:ext cx="5851525" cy="4316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7" tIns="46573" rIns="93147" bIns="46573"/>
          <a:lstStyle/>
          <a:p>
            <a:r>
              <a:rPr lang="en-US" altLang="es-CO" i="1" smtClean="0">
                <a:latin typeface="Arial" panose="020B0604020202020204" pitchFamily="34" charset="0"/>
              </a:rPr>
              <a:t>VEGF, vascular endothelial growth factor.</a:t>
            </a:r>
          </a:p>
        </p:txBody>
      </p:sp>
    </p:spTree>
    <p:extLst>
      <p:ext uri="{BB962C8B-B14F-4D97-AF65-F5344CB8AC3E}">
        <p14:creationId xmlns:p14="http://schemas.microsoft.com/office/powerpoint/2010/main" val="55042426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xfrm>
            <a:off x="1143000" y="685800"/>
            <a:ext cx="4572000" cy="3429000"/>
          </a:xfrm>
          <a:ln/>
        </p:spPr>
      </p:sp>
      <p:sp>
        <p:nvSpPr>
          <p:cNvPr id="138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BID, twice daily; CRPC, castration-resistant prostate cancer; IRF, independent review facility; QD, once daily. OS, overall survival.</a:t>
            </a:r>
          </a:p>
        </p:txBody>
      </p:sp>
      <p:sp>
        <p:nvSpPr>
          <p:cNvPr id="138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9704C600-0AFC-4F2D-9559-CD85C48BE19A}" type="slidenum">
              <a:rPr lang="en-US" altLang="es-CO" sz="1300" b="0">
                <a:solidFill>
                  <a:srgbClr val="000000"/>
                </a:solidFill>
                <a:latin typeface="Arial" panose="020B0604020202020204" pitchFamily="34" charset="0"/>
              </a:rPr>
              <a:pPr/>
              <a:t>191</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136728296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xfrm>
            <a:off x="1143000" y="685800"/>
            <a:ext cx="4572000" cy="3429000"/>
          </a:xfrm>
          <a:ln/>
        </p:spPr>
      </p:sp>
      <p:sp>
        <p:nvSpPr>
          <p:cNvPr id="139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CRPC, castration-resistant prostate cancer; PSA, prostate-specific antigen; RECIST, </a:t>
            </a:r>
            <a:r>
              <a:rPr lang="it-IT" altLang="es-CO" i="1" smtClean="0">
                <a:latin typeface="Arial" panose="020B0604020202020204" pitchFamily="34" charset="0"/>
              </a:rPr>
              <a:t>Response Evaluation Criteria in Solid Tumors.</a:t>
            </a:r>
            <a:endParaRPr lang="en-US" altLang="es-CO" i="1" smtClean="0">
              <a:latin typeface="Arial" panose="020B0604020202020204" pitchFamily="34" charset="0"/>
            </a:endParaRPr>
          </a:p>
        </p:txBody>
      </p:sp>
      <p:sp>
        <p:nvSpPr>
          <p:cNvPr id="139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2AB258E5-3CC3-4D34-A03D-96AA83312317}" type="slidenum">
              <a:rPr lang="en-US" altLang="es-CO" sz="1300" b="0">
                <a:solidFill>
                  <a:srgbClr val="000000"/>
                </a:solidFill>
                <a:latin typeface="Arial" panose="020B0604020202020204" pitchFamily="34" charset="0"/>
              </a:rPr>
              <a:pPr/>
              <a:t>193</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284344521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xfrm>
            <a:off x="1143000" y="685800"/>
            <a:ext cx="4572000" cy="3429000"/>
          </a:xfrm>
          <a:ln/>
        </p:spPr>
      </p:sp>
      <p:sp>
        <p:nvSpPr>
          <p:cNvPr id="140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BAP, bone alkaline phosphatase; CRPC, castration-resistant prostate cancer; PR, partial response; PSA, prostate-specific antigen; RECIST, </a:t>
            </a:r>
            <a:r>
              <a:rPr lang="it-IT" altLang="es-CO" i="1" smtClean="0">
                <a:latin typeface="Arial" panose="020B0604020202020204" pitchFamily="34" charset="0"/>
              </a:rPr>
              <a:t>Response Evaluation Criteria in Solid Tumors; </a:t>
            </a:r>
            <a:r>
              <a:rPr lang="en-US" altLang="es-CO" i="1" smtClean="0">
                <a:latin typeface="Arial" panose="020B0604020202020204" pitchFamily="34" charset="0"/>
              </a:rPr>
              <a:t>uNTx, urinary N-telopeptide.</a:t>
            </a:r>
          </a:p>
        </p:txBody>
      </p:sp>
      <p:sp>
        <p:nvSpPr>
          <p:cNvPr id="140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66A3FA53-082A-42C0-A5E1-93BCE6CD6A87}" type="slidenum">
              <a:rPr lang="en-US" altLang="es-CO" sz="1300" b="0">
                <a:solidFill>
                  <a:srgbClr val="000000"/>
                </a:solidFill>
                <a:latin typeface="Arial" panose="020B0604020202020204" pitchFamily="34" charset="0"/>
              </a:rPr>
              <a:pPr/>
              <a:t>194</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128568150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36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36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176A48D4-39BB-42DD-BC28-7DAB1CD8E30A}" type="slidenum">
              <a:rPr lang="en-US" altLang="es-CO" sz="1300" b="0">
                <a:solidFill>
                  <a:srgbClr val="000000"/>
                </a:solidFill>
                <a:latin typeface="Arial" panose="020B0604020202020204" pitchFamily="34" charset="0"/>
              </a:rPr>
              <a:pPr/>
              <a:t>195</a:t>
            </a:fld>
            <a:endParaRPr lang="en-US" altLang="es-CO" sz="1300" b="0">
              <a:solidFill>
                <a:srgbClr val="000000"/>
              </a:solidFill>
              <a:latin typeface="Arial" panose="020B0604020202020204" pitchFamily="34" charset="0"/>
            </a:endParaRPr>
          </a:p>
        </p:txBody>
      </p:sp>
      <p:sp>
        <p:nvSpPr>
          <p:cNvPr id="141315" name="Rectangle 2"/>
          <p:cNvSpPr>
            <a:spLocks noGrp="1" noRot="1" noChangeAspect="1" noChangeArrowheads="1" noTextEdit="1"/>
          </p:cNvSpPr>
          <p:nvPr>
            <p:ph type="sldImg"/>
          </p:nvPr>
        </p:nvSpPr>
        <p:spPr>
          <a:xfrm>
            <a:off x="1143000" y="685800"/>
            <a:ext cx="4572000" cy="3429000"/>
          </a:xfrm>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CRPC, castration-resistant prostate cancer; OS, overall survival; PO, orally; PSA, prostate-specific antigen; SD, stable disease; SRE, skeletal-related event; uNTx, urinary N-telopeptide.</a:t>
            </a:r>
            <a:endParaRPr lang="en-US" altLang="es-CO" smtClean="0">
              <a:latin typeface="Arial" panose="020B0604020202020204" pitchFamily="34" charset="0"/>
            </a:endParaRPr>
          </a:p>
        </p:txBody>
      </p:sp>
    </p:spTree>
    <p:extLst>
      <p:ext uri="{BB962C8B-B14F-4D97-AF65-F5344CB8AC3E}">
        <p14:creationId xmlns:p14="http://schemas.microsoft.com/office/powerpoint/2010/main" val="522040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2098" name="Rectangle 7"/>
          <p:cNvSpPr>
            <a:spLocks noGrp="1" noChangeArrowheads="1"/>
          </p:cNvSpPr>
          <p:nvPr>
            <p:ph type="sldNum" sz="quarter" idx="5"/>
          </p:nvPr>
        </p:nvSpPr>
        <p:spPr>
          <a:noFill/>
        </p:spPr>
        <p:txBody>
          <a:bodyPr/>
          <a:lstStyle/>
          <a:p>
            <a:fld id="{5F4563FE-A03F-F647-9BD5-F4856179996B}" type="slidenum">
              <a:rPr lang="es-ES">
                <a:latin typeface="Arial" charset="0"/>
              </a:rPr>
              <a:pPr/>
              <a:t>31</a:t>
            </a:fld>
            <a:endParaRPr lang="es-ES">
              <a:latin typeface="Arial" charset="0"/>
            </a:endParaRPr>
          </a:p>
        </p:txBody>
      </p:sp>
      <p:sp>
        <p:nvSpPr>
          <p:cNvPr id="1412099" name="Rectangle 2"/>
          <p:cNvSpPr>
            <a:spLocks noChangeArrowheads="1"/>
          </p:cNvSpPr>
          <p:nvPr/>
        </p:nvSpPr>
        <p:spPr bwMode="auto">
          <a:xfrm>
            <a:off x="3918201" y="1"/>
            <a:ext cx="2939800" cy="424082"/>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2100" name="Rectangle 3"/>
          <p:cNvSpPr>
            <a:spLocks noChangeArrowheads="1"/>
          </p:cNvSpPr>
          <p:nvPr/>
        </p:nvSpPr>
        <p:spPr bwMode="auto">
          <a:xfrm>
            <a:off x="3918201" y="8718500"/>
            <a:ext cx="2939800" cy="425500"/>
          </a:xfrm>
          <a:prstGeom prst="rect">
            <a:avLst/>
          </a:prstGeom>
          <a:noFill/>
          <a:ln w="12700">
            <a:noFill/>
            <a:miter lim="800000"/>
            <a:headEnd/>
            <a:tailEnd/>
          </a:ln>
        </p:spPr>
        <p:txBody>
          <a:bodyPr lIns="90479" tIns="44445" rIns="90479" bIns="44445" anchor="b">
            <a:prstTxWarp prst="textNoShape">
              <a:avLst/>
            </a:prstTxWarp>
          </a:bodyPr>
          <a:lstStyle/>
          <a:p>
            <a:pPr algn="r" eaLnBrk="0" hangingPunct="0"/>
            <a:r>
              <a:rPr lang="en-US" sz="1200" dirty="0">
                <a:latin typeface="Times New Roman" charset="0"/>
              </a:rPr>
              <a:t>2</a:t>
            </a:r>
          </a:p>
        </p:txBody>
      </p:sp>
      <p:sp>
        <p:nvSpPr>
          <p:cNvPr id="1412101" name="Rectangle 4"/>
          <p:cNvSpPr>
            <a:spLocks noChangeArrowheads="1"/>
          </p:cNvSpPr>
          <p:nvPr/>
        </p:nvSpPr>
        <p:spPr bwMode="auto">
          <a:xfrm>
            <a:off x="0" y="8718500"/>
            <a:ext cx="2938267" cy="425500"/>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2102" name="Rectangle 5"/>
          <p:cNvSpPr>
            <a:spLocks noChangeArrowheads="1"/>
          </p:cNvSpPr>
          <p:nvPr/>
        </p:nvSpPr>
        <p:spPr bwMode="auto">
          <a:xfrm>
            <a:off x="0" y="1"/>
            <a:ext cx="2938267" cy="424082"/>
          </a:xfrm>
          <a:prstGeom prst="rect">
            <a:avLst/>
          </a:prstGeom>
          <a:noFill/>
          <a:ln w="12700">
            <a:noFill/>
            <a:miter lim="800000"/>
            <a:headEnd/>
            <a:tailEnd/>
          </a:ln>
        </p:spPr>
        <p:txBody>
          <a:bodyPr wrap="none" lIns="91431" tIns="45716" rIns="91431" bIns="45716" anchor="ctr">
            <a:prstTxWarp prst="textNoShape">
              <a:avLst/>
            </a:prstTxWarp>
          </a:bodyPr>
          <a:lstStyle/>
          <a:p>
            <a:endParaRPr lang="es-ES"/>
          </a:p>
        </p:txBody>
      </p:sp>
      <p:sp>
        <p:nvSpPr>
          <p:cNvPr id="1412103" name="Rectangle 6"/>
          <p:cNvSpPr>
            <a:spLocks noGrp="1" noRot="1" noChangeAspect="1" noChangeArrowheads="1" noTextEdit="1"/>
          </p:cNvSpPr>
          <p:nvPr>
            <p:ph type="sldImg"/>
          </p:nvPr>
        </p:nvSpPr>
        <p:spPr>
          <a:xfrm>
            <a:off x="1150938" y="692150"/>
            <a:ext cx="4556125" cy="3416300"/>
          </a:xfrm>
          <a:ln w="12700" cap="flat"/>
        </p:spPr>
      </p:sp>
      <p:sp>
        <p:nvSpPr>
          <p:cNvPr id="1412104" name="Rectangle 7"/>
          <p:cNvSpPr>
            <a:spLocks noGrp="1" noChangeArrowheads="1"/>
          </p:cNvSpPr>
          <p:nvPr>
            <p:ph type="body" idx="1"/>
          </p:nvPr>
        </p:nvSpPr>
        <p:spPr>
          <a:xfrm>
            <a:off x="897123" y="4323083"/>
            <a:ext cx="5062222" cy="4111751"/>
          </a:xfrm>
          <a:noFill/>
          <a:ln/>
        </p:spPr>
        <p:txBody>
          <a:bodyPr lIns="90479" tIns="44445" rIns="90479" bIns="44445"/>
          <a:lstStyle/>
          <a:p>
            <a:pPr eaLnBrk="1" hangingPunct="1"/>
            <a:endParaRPr lang="es-E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142339"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CC44AEF4-2DA6-4DFA-B268-74DC3C2D4C3D}" type="datetime8">
              <a:rPr lang="en-US" altLang="es-CO" sz="1300" b="0" smtClean="0">
                <a:solidFill>
                  <a:srgbClr val="000000"/>
                </a:solidFill>
              </a:rPr>
              <a:pPr algn="r" fontAlgn="base">
                <a:spcBef>
                  <a:spcPct val="0"/>
                </a:spcBef>
                <a:spcAft>
                  <a:spcPct val="0"/>
                </a:spcAft>
              </a:pPr>
              <a:t>8/02/15 07:54</a:t>
            </a:fld>
            <a:endParaRPr lang="en-US" altLang="es-CO" sz="1300" b="0" smtClean="0">
              <a:solidFill>
                <a:srgbClr val="000000"/>
              </a:solidFill>
            </a:endParaRPr>
          </a:p>
        </p:txBody>
      </p:sp>
      <p:sp>
        <p:nvSpPr>
          <p:cNvPr id="142340"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2D8703FD-6DF7-4206-BD2E-38842A35FE4C}" type="slidenum">
              <a:rPr lang="en-US" altLang="es-CO" sz="1300" b="0" smtClean="0">
                <a:solidFill>
                  <a:srgbClr val="000000"/>
                </a:solidFill>
              </a:rPr>
              <a:pPr algn="r" fontAlgn="base">
                <a:spcBef>
                  <a:spcPct val="0"/>
                </a:spcBef>
                <a:spcAft>
                  <a:spcPct val="0"/>
                </a:spcAft>
              </a:pPr>
              <a:t>196</a:t>
            </a:fld>
            <a:endParaRPr lang="en-US" altLang="es-CO" sz="1300" b="0" smtClean="0">
              <a:solidFill>
                <a:srgbClr val="000000"/>
              </a:solidFill>
            </a:endParaRPr>
          </a:p>
        </p:txBody>
      </p:sp>
      <p:sp>
        <p:nvSpPr>
          <p:cNvPr id="142341" name="Rectangle 2"/>
          <p:cNvSpPr>
            <a:spLocks noGrp="1" noRot="1" noChangeAspect="1" noChangeArrowheads="1" noTextEdit="1"/>
          </p:cNvSpPr>
          <p:nvPr>
            <p:ph type="sldImg"/>
          </p:nvPr>
        </p:nvSpPr>
        <p:spPr>
          <a:xfrm>
            <a:off x="1193800" y="538163"/>
            <a:ext cx="4929188" cy="3697287"/>
          </a:xfrm>
          <a:ln/>
        </p:spPr>
      </p:sp>
      <p:sp>
        <p:nvSpPr>
          <p:cNvPr id="142342" name="Rectangle 3"/>
          <p:cNvSpPr>
            <a:spLocks noGrp="1" noChangeArrowheads="1"/>
          </p:cNvSpPr>
          <p:nvPr>
            <p:ph type="body" idx="1"/>
          </p:nvPr>
        </p:nvSpPr>
        <p:spPr>
          <a:xfrm>
            <a:off x="1052513" y="4468813"/>
            <a:ext cx="5278437" cy="48593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85" tIns="51842" rIns="103685" bIns="51842"/>
          <a:lstStyle/>
          <a:p>
            <a:r>
              <a:rPr lang="fr-FR" altLang="es-CO" i="1" smtClean="0">
                <a:latin typeface="Arial" panose="020B0604020202020204" pitchFamily="34" charset="0"/>
              </a:rPr>
              <a:t>CRPC, castration-resistant prostate cancer; SREs, skeletal-related events.</a:t>
            </a:r>
          </a:p>
        </p:txBody>
      </p:sp>
    </p:spTree>
    <p:extLst>
      <p:ext uri="{BB962C8B-B14F-4D97-AF65-F5344CB8AC3E}">
        <p14:creationId xmlns:p14="http://schemas.microsoft.com/office/powerpoint/2010/main" val="148653660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9266" name="Rectangle 7"/>
          <p:cNvSpPr>
            <a:spLocks noGrp="1" noChangeArrowheads="1"/>
          </p:cNvSpPr>
          <p:nvPr>
            <p:ph type="sldNum" sz="quarter" idx="5"/>
          </p:nvPr>
        </p:nvSpPr>
        <p:spPr>
          <a:noFill/>
        </p:spPr>
        <p:txBody>
          <a:bodyPr/>
          <a:lstStyle/>
          <a:p>
            <a:fld id="{E71A8C9D-7F19-ED47-ADF3-C534EC6B865A}" type="slidenum">
              <a:rPr lang="es-ES">
                <a:latin typeface="Arial" charset="0"/>
              </a:rPr>
              <a:pPr/>
              <a:t>197</a:t>
            </a:fld>
            <a:endParaRPr lang="es-ES">
              <a:latin typeface="Arial" charset="0"/>
            </a:endParaRPr>
          </a:p>
        </p:txBody>
      </p:sp>
      <p:sp>
        <p:nvSpPr>
          <p:cNvPr id="1419267" name="Rectangle 2"/>
          <p:cNvSpPr>
            <a:spLocks noGrp="1" noRot="1" noChangeAspect="1" noChangeArrowheads="1" noTextEdit="1"/>
          </p:cNvSpPr>
          <p:nvPr>
            <p:ph type="sldImg"/>
          </p:nvPr>
        </p:nvSpPr>
        <p:spPr>
          <a:xfrm>
            <a:off x="1143000" y="685800"/>
            <a:ext cx="4572000" cy="3429000"/>
          </a:xfrm>
          <a:ln/>
        </p:spPr>
      </p:sp>
      <p:sp>
        <p:nvSpPr>
          <p:cNvPr id="1419268"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4930" name="Rectangle 7"/>
          <p:cNvSpPr>
            <a:spLocks noGrp="1" noChangeArrowheads="1"/>
          </p:cNvSpPr>
          <p:nvPr>
            <p:ph type="sldNum" sz="quarter" idx="5"/>
          </p:nvPr>
        </p:nvSpPr>
        <p:spPr>
          <a:noFill/>
        </p:spPr>
        <p:txBody>
          <a:bodyPr/>
          <a:lstStyle/>
          <a:p>
            <a:fld id="{641D91B0-CEC6-E54E-A2BE-B182D8CB48FD}" type="slidenum">
              <a:rPr lang="es-ES">
                <a:latin typeface="Arial" charset="0"/>
              </a:rPr>
              <a:pPr/>
              <a:t>32</a:t>
            </a:fld>
            <a:endParaRPr lang="es-ES">
              <a:latin typeface="Arial" charset="0"/>
            </a:endParaRPr>
          </a:p>
        </p:txBody>
      </p:sp>
      <p:sp>
        <p:nvSpPr>
          <p:cNvPr id="1404931" name="Rectangle 2"/>
          <p:cNvSpPr>
            <a:spLocks noGrp="1" noRot="1" noChangeAspect="1" noChangeArrowheads="1" noTextEdit="1"/>
          </p:cNvSpPr>
          <p:nvPr>
            <p:ph type="sldImg"/>
          </p:nvPr>
        </p:nvSpPr>
        <p:spPr>
          <a:xfrm>
            <a:off x="1143000" y="685800"/>
            <a:ext cx="4572000" cy="3429000"/>
          </a:xfrm>
          <a:ln/>
        </p:spPr>
      </p:sp>
      <p:sp>
        <p:nvSpPr>
          <p:cNvPr id="1404932"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6978" name="Rectangle 7"/>
          <p:cNvSpPr>
            <a:spLocks noGrp="1" noChangeArrowheads="1"/>
          </p:cNvSpPr>
          <p:nvPr>
            <p:ph type="sldNum" sz="quarter" idx="5"/>
          </p:nvPr>
        </p:nvSpPr>
        <p:spPr>
          <a:noFill/>
        </p:spPr>
        <p:txBody>
          <a:bodyPr/>
          <a:lstStyle/>
          <a:p>
            <a:fld id="{AB804F34-8B46-D34F-AE4E-D6F810F09052}" type="slidenum">
              <a:rPr lang="es-ES">
                <a:latin typeface="Arial" charset="0"/>
              </a:rPr>
              <a:pPr/>
              <a:t>33</a:t>
            </a:fld>
            <a:endParaRPr lang="es-ES">
              <a:latin typeface="Arial" charset="0"/>
            </a:endParaRPr>
          </a:p>
        </p:txBody>
      </p:sp>
      <p:sp>
        <p:nvSpPr>
          <p:cNvPr id="1406979" name="Rectangle 2"/>
          <p:cNvSpPr>
            <a:spLocks noGrp="1" noRot="1" noChangeAspect="1" noChangeArrowheads="1" noTextEdit="1"/>
          </p:cNvSpPr>
          <p:nvPr>
            <p:ph type="sldImg"/>
          </p:nvPr>
        </p:nvSpPr>
        <p:spPr>
          <a:xfrm>
            <a:off x="1143000" y="685800"/>
            <a:ext cx="4572000" cy="3429000"/>
          </a:xfrm>
          <a:ln/>
        </p:spPr>
      </p:sp>
      <p:sp>
        <p:nvSpPr>
          <p:cNvPr id="1406980"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xfrm>
            <a:off x="1143000" y="685800"/>
            <a:ext cx="4572000" cy="3429000"/>
          </a:xfrm>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t>OS, overall survival. </a:t>
            </a:r>
          </a:p>
        </p:txBody>
      </p:sp>
    </p:spTree>
    <p:extLst>
      <p:ext uri="{BB962C8B-B14F-4D97-AF65-F5344CB8AC3E}">
        <p14:creationId xmlns:p14="http://schemas.microsoft.com/office/powerpoint/2010/main" val="3977601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1143000" y="685800"/>
            <a:ext cx="4572000" cy="3429000"/>
          </a:xfrm>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p>
        </p:txBody>
      </p:sp>
    </p:spTree>
    <p:extLst>
      <p:ext uri="{BB962C8B-B14F-4D97-AF65-F5344CB8AC3E}">
        <p14:creationId xmlns:p14="http://schemas.microsoft.com/office/powerpoint/2010/main" val="29547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Text Box 1"/>
          <p:cNvSpPr txBox="1">
            <a:spLocks noChangeArrowheads="1"/>
          </p:cNvSpPr>
          <p:nvPr/>
        </p:nvSpPr>
        <p:spPr bwMode="auto">
          <a:xfrm>
            <a:off x="1493838" y="960438"/>
            <a:ext cx="4325937" cy="3292475"/>
          </a:xfrm>
          <a:prstGeom prst="rect">
            <a:avLst/>
          </a:prstGeom>
          <a:solidFill>
            <a:srgbClr val="FFFFFF"/>
          </a:solidFill>
          <a:ln w="9525">
            <a:solidFill>
              <a:srgbClr val="000000"/>
            </a:solidFill>
            <a:miter lim="800000"/>
            <a:headEnd/>
            <a:tailEnd/>
          </a:ln>
        </p:spPr>
        <p:txBody>
          <a:bodyPr wrap="none" lIns="86940" tIns="43470" rIns="86940" bIns="43470" anchor="ct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000000"/>
              </a:solidFill>
            </a:endParaRPr>
          </a:p>
        </p:txBody>
      </p:sp>
      <p:sp>
        <p:nvSpPr>
          <p:cNvPr id="60419" name="Text Box 2"/>
          <p:cNvSpPr>
            <a:spLocks noGrp="1" noChangeArrowheads="1"/>
          </p:cNvSpPr>
          <p:nvPr>
            <p:ph type="body"/>
          </p:nvPr>
        </p:nvSpPr>
        <p:spPr>
          <a:xfrm>
            <a:off x="1116013" y="4570413"/>
            <a:ext cx="5087937" cy="3651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90488" indent="-90488" eaLnBrk="1">
              <a:lnSpc>
                <a:spcPct val="93000"/>
              </a:lnSpc>
              <a:spcBef>
                <a:spcPct val="0"/>
              </a:spcBef>
              <a:buSzPct val="45000"/>
              <a:tabLst>
                <a:tab pos="766763" algn="l"/>
                <a:tab pos="1533525" algn="l"/>
                <a:tab pos="2300288" algn="l"/>
                <a:tab pos="3067050" algn="l"/>
                <a:tab pos="3833813" algn="l"/>
                <a:tab pos="4600575" algn="l"/>
                <a:tab pos="5367338" algn="l"/>
              </a:tabLst>
            </a:pPr>
            <a:r>
              <a:rPr lang="en-GB" altLang="es-CO" i="1" smtClean="0">
                <a:solidFill>
                  <a:srgbClr val="000000"/>
                </a:solidFill>
              </a:rPr>
              <a:t>OS, overall survival.</a:t>
            </a:r>
          </a:p>
        </p:txBody>
      </p:sp>
    </p:spTree>
    <p:extLst>
      <p:ext uri="{BB962C8B-B14F-4D97-AF65-F5344CB8AC3E}">
        <p14:creationId xmlns:p14="http://schemas.microsoft.com/office/powerpoint/2010/main" val="3652056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6194" name="Rectangle 7"/>
          <p:cNvSpPr>
            <a:spLocks noGrp="1" noChangeArrowheads="1"/>
          </p:cNvSpPr>
          <p:nvPr>
            <p:ph type="sldNum" sz="quarter" idx="5"/>
          </p:nvPr>
        </p:nvSpPr>
        <p:spPr>
          <a:noFill/>
        </p:spPr>
        <p:txBody>
          <a:bodyPr/>
          <a:lstStyle/>
          <a:p>
            <a:fld id="{9BD8B978-5ABE-7743-B80E-DFD89BD1160C}" type="slidenum">
              <a:rPr lang="es-ES">
                <a:latin typeface="Arial" charset="0"/>
              </a:rPr>
              <a:pPr/>
              <a:t>37</a:t>
            </a:fld>
            <a:endParaRPr lang="es-ES">
              <a:latin typeface="Arial" charset="0"/>
            </a:endParaRPr>
          </a:p>
        </p:txBody>
      </p:sp>
      <p:sp>
        <p:nvSpPr>
          <p:cNvPr id="1416195" name="Rectangle 2"/>
          <p:cNvSpPr>
            <a:spLocks noGrp="1" noRot="1" noChangeAspect="1" noChangeArrowheads="1" noTextEdit="1"/>
          </p:cNvSpPr>
          <p:nvPr>
            <p:ph type="sldImg"/>
          </p:nvPr>
        </p:nvSpPr>
        <p:spPr>
          <a:xfrm>
            <a:off x="1143000" y="685800"/>
            <a:ext cx="4572000" cy="3429000"/>
          </a:xfrm>
          <a:ln/>
        </p:spPr>
      </p:sp>
      <p:sp>
        <p:nvSpPr>
          <p:cNvPr id="1416196"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0050" name="Rectangle 7"/>
          <p:cNvSpPr>
            <a:spLocks noGrp="1" noChangeArrowheads="1"/>
          </p:cNvSpPr>
          <p:nvPr>
            <p:ph type="sldNum" sz="quarter" idx="5"/>
          </p:nvPr>
        </p:nvSpPr>
        <p:spPr>
          <a:noFill/>
        </p:spPr>
        <p:txBody>
          <a:bodyPr/>
          <a:lstStyle/>
          <a:p>
            <a:fld id="{DB493E54-6726-2D4F-9E50-17D64B3B9E76}" type="slidenum">
              <a:rPr lang="es-ES">
                <a:latin typeface="Arial" charset="0"/>
              </a:rPr>
              <a:pPr/>
              <a:t>39</a:t>
            </a:fld>
            <a:endParaRPr lang="es-ES">
              <a:latin typeface="Arial" charset="0"/>
            </a:endParaRPr>
          </a:p>
        </p:txBody>
      </p:sp>
      <p:sp>
        <p:nvSpPr>
          <p:cNvPr id="1410051" name="Rectangle 2"/>
          <p:cNvSpPr>
            <a:spLocks noGrp="1" noRot="1" noChangeAspect="1" noChangeArrowheads="1" noTextEdit="1"/>
          </p:cNvSpPr>
          <p:nvPr>
            <p:ph type="sldImg"/>
          </p:nvPr>
        </p:nvSpPr>
        <p:spPr>
          <a:xfrm>
            <a:off x="1143000" y="685800"/>
            <a:ext cx="4572000" cy="3429000"/>
          </a:xfrm>
          <a:ln/>
        </p:spPr>
      </p:sp>
      <p:sp>
        <p:nvSpPr>
          <p:cNvPr id="1410052"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22" name="Rectangle 7"/>
          <p:cNvSpPr>
            <a:spLocks noGrp="1" noChangeArrowheads="1"/>
          </p:cNvSpPr>
          <p:nvPr>
            <p:ph type="sldNum" sz="quarter" idx="5"/>
          </p:nvPr>
        </p:nvSpPr>
        <p:spPr>
          <a:noFill/>
        </p:spPr>
        <p:txBody>
          <a:bodyPr/>
          <a:lstStyle/>
          <a:p>
            <a:fld id="{601E54D8-B674-3D41-8B72-B43951D719EF}" type="slidenum">
              <a:rPr lang="es-ES">
                <a:latin typeface="Arial" charset="0"/>
              </a:rPr>
              <a:pPr/>
              <a:t>40</a:t>
            </a:fld>
            <a:endParaRPr lang="es-ES">
              <a:latin typeface="Arial" charset="0"/>
            </a:endParaRPr>
          </a:p>
        </p:txBody>
      </p:sp>
      <p:sp>
        <p:nvSpPr>
          <p:cNvPr id="1413123" name="Rectangle 2"/>
          <p:cNvSpPr>
            <a:spLocks noGrp="1" noRot="1" noChangeAspect="1" noChangeArrowheads="1" noTextEdit="1"/>
          </p:cNvSpPr>
          <p:nvPr>
            <p:ph type="sldImg"/>
          </p:nvPr>
        </p:nvSpPr>
        <p:spPr>
          <a:xfrm>
            <a:off x="1143000" y="685800"/>
            <a:ext cx="4572000" cy="3429000"/>
          </a:xfrm>
          <a:ln/>
        </p:spPr>
      </p:sp>
      <p:sp>
        <p:nvSpPr>
          <p:cNvPr id="1413124"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fontAlgn="base">
              <a:spcBef>
                <a:spcPct val="0"/>
              </a:spcBef>
              <a:spcAft>
                <a:spcPct val="0"/>
              </a:spcAft>
            </a:pPr>
            <a:fld id="{7B21BABD-DF00-CE4A-AA0E-9D59F882E0C5}" type="slidenum">
              <a:rPr lang="de-DE">
                <a:solidFill>
                  <a:srgbClr val="000000"/>
                </a:solidFill>
                <a:latin typeface="Calibri" charset="0"/>
              </a:rPr>
              <a:pPr fontAlgn="base">
                <a:spcBef>
                  <a:spcPct val="0"/>
                </a:spcBef>
                <a:spcAft>
                  <a:spcPct val="0"/>
                </a:spcAft>
              </a:pPr>
              <a:t>4</a:t>
            </a:fld>
            <a:endParaRPr lang="de-DE">
              <a:solidFill>
                <a:srgbClr val="000000"/>
              </a:solidFill>
              <a:latin typeface="Calibri" charset="0"/>
            </a:endParaRPr>
          </a:p>
        </p:txBody>
      </p:sp>
      <p:sp>
        <p:nvSpPr>
          <p:cNvPr id="129026"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9027"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a:spcBef>
                <a:spcPct val="0"/>
              </a:spcBef>
            </a:pPr>
            <a:endParaRPr lang="de-DE">
              <a:latin typeface="Calibri"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4146" name="Rectangle 7"/>
          <p:cNvSpPr>
            <a:spLocks noGrp="1" noChangeArrowheads="1"/>
          </p:cNvSpPr>
          <p:nvPr>
            <p:ph type="sldNum" sz="quarter" idx="5"/>
          </p:nvPr>
        </p:nvSpPr>
        <p:spPr>
          <a:noFill/>
        </p:spPr>
        <p:txBody>
          <a:bodyPr/>
          <a:lstStyle/>
          <a:p>
            <a:fld id="{91DB3C9E-A65D-6947-A7B6-B7B2691B9796}" type="slidenum">
              <a:rPr lang="es-ES">
                <a:latin typeface="Arial" charset="0"/>
              </a:rPr>
              <a:pPr/>
              <a:t>42</a:t>
            </a:fld>
            <a:endParaRPr lang="es-ES">
              <a:latin typeface="Arial" charset="0"/>
            </a:endParaRPr>
          </a:p>
        </p:txBody>
      </p:sp>
      <p:sp>
        <p:nvSpPr>
          <p:cNvPr id="1414147" name="Rectangle 2"/>
          <p:cNvSpPr>
            <a:spLocks noGrp="1" noRot="1" noChangeAspect="1" noChangeArrowheads="1" noTextEdit="1"/>
          </p:cNvSpPr>
          <p:nvPr>
            <p:ph type="sldImg"/>
          </p:nvPr>
        </p:nvSpPr>
        <p:spPr>
          <a:xfrm>
            <a:off x="1143000" y="685800"/>
            <a:ext cx="4572000" cy="3429000"/>
          </a:xfrm>
          <a:ln/>
        </p:spPr>
      </p:sp>
      <p:sp>
        <p:nvSpPr>
          <p:cNvPr id="1414148"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5170" name="Rectangle 7"/>
          <p:cNvSpPr>
            <a:spLocks noGrp="1" noChangeArrowheads="1"/>
          </p:cNvSpPr>
          <p:nvPr>
            <p:ph type="sldNum" sz="quarter" idx="5"/>
          </p:nvPr>
        </p:nvSpPr>
        <p:spPr>
          <a:noFill/>
        </p:spPr>
        <p:txBody>
          <a:bodyPr/>
          <a:lstStyle/>
          <a:p>
            <a:fld id="{4A5E9931-51F3-9342-AE2F-47E225BB452B}" type="slidenum">
              <a:rPr lang="es-ES">
                <a:latin typeface="Arial" charset="0"/>
              </a:rPr>
              <a:pPr/>
              <a:t>43</a:t>
            </a:fld>
            <a:endParaRPr lang="es-ES">
              <a:latin typeface="Arial" charset="0"/>
            </a:endParaRPr>
          </a:p>
        </p:txBody>
      </p:sp>
      <p:sp>
        <p:nvSpPr>
          <p:cNvPr id="1415171" name="Rectangle 2"/>
          <p:cNvSpPr>
            <a:spLocks noGrp="1" noRot="1" noChangeAspect="1" noChangeArrowheads="1" noTextEdit="1"/>
          </p:cNvSpPr>
          <p:nvPr>
            <p:ph type="sldImg"/>
          </p:nvPr>
        </p:nvSpPr>
        <p:spPr>
          <a:xfrm>
            <a:off x="1143000" y="685800"/>
            <a:ext cx="4572000" cy="3429000"/>
          </a:xfrm>
          <a:ln/>
        </p:spPr>
      </p:sp>
      <p:sp>
        <p:nvSpPr>
          <p:cNvPr id="1415172"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7218" name="Rectangle 7"/>
          <p:cNvSpPr>
            <a:spLocks noGrp="1" noChangeArrowheads="1"/>
          </p:cNvSpPr>
          <p:nvPr>
            <p:ph type="sldNum" sz="quarter" idx="5"/>
          </p:nvPr>
        </p:nvSpPr>
        <p:spPr>
          <a:noFill/>
        </p:spPr>
        <p:txBody>
          <a:bodyPr/>
          <a:lstStyle/>
          <a:p>
            <a:fld id="{E8E0072F-8F56-F842-B147-916F7B8A77E9}" type="slidenum">
              <a:rPr lang="es-ES">
                <a:latin typeface="Arial" charset="0"/>
              </a:rPr>
              <a:pPr/>
              <a:t>44</a:t>
            </a:fld>
            <a:endParaRPr lang="es-ES">
              <a:latin typeface="Arial" charset="0"/>
            </a:endParaRPr>
          </a:p>
        </p:txBody>
      </p:sp>
      <p:sp>
        <p:nvSpPr>
          <p:cNvPr id="1417219" name="Rectangle 2"/>
          <p:cNvSpPr>
            <a:spLocks noGrp="1" noRot="1" noChangeAspect="1" noChangeArrowheads="1" noTextEdit="1"/>
          </p:cNvSpPr>
          <p:nvPr>
            <p:ph type="sldImg"/>
          </p:nvPr>
        </p:nvSpPr>
        <p:spPr>
          <a:xfrm>
            <a:off x="1143000" y="685800"/>
            <a:ext cx="4572000" cy="3429000"/>
          </a:xfrm>
          <a:ln/>
        </p:spPr>
      </p:sp>
      <p:sp>
        <p:nvSpPr>
          <p:cNvPr id="1417220"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C5E27AE-09F6-6C42-B37E-A2F9E0DA315C}" type="slidenum">
              <a:rPr lang="de-DE">
                <a:solidFill>
                  <a:prstClr val="black"/>
                </a:solidFill>
              </a:rPr>
              <a:pPr>
                <a:defRPr/>
              </a:pPr>
              <a:t>57</a:t>
            </a:fld>
            <a:endParaRPr lang="de-DE">
              <a:solidFill>
                <a:prstClr val="black"/>
              </a:solidFill>
            </a:endParaRPr>
          </a:p>
        </p:txBody>
      </p:sp>
      <p:sp>
        <p:nvSpPr>
          <p:cNvPr id="20482" name="Rectangle 2"/>
          <p:cNvSpPr>
            <a:spLocks noGrp="1" noRot="1" noChangeAspect="1" noChangeArrowheads="1" noTextEdit="1"/>
          </p:cNvSpPr>
          <p:nvPr>
            <p:ph type="sldImg"/>
          </p:nvPr>
        </p:nvSpPr>
        <p:spPr>
          <a:xfrm>
            <a:off x="1143000" y="685800"/>
            <a:ext cx="4573588" cy="3430588"/>
          </a:xfrm>
          <a:ln/>
          <a:extLst>
            <a:ext uri="{FAA26D3D-D897-4be2-8F04-BA451C77F1D7}">
              <ma14:placeholderFlag xmlns:ma14="http://schemas.microsoft.com/office/mac/drawingml/2011/main" val="1"/>
            </a:ext>
          </a:extLst>
        </p:spPr>
      </p:sp>
      <p:sp>
        <p:nvSpPr>
          <p:cNvPr id="20483" name="Rectangle 3"/>
          <p:cNvSpPr>
            <a:spLocks noGrp="1" noChangeArrowheads="1"/>
          </p:cNvSpPr>
          <p:nvPr>
            <p:ph type="body" idx="1"/>
          </p:nvPr>
        </p:nvSpPr>
        <p:spPr>
          <a:xfrm>
            <a:off x="914400" y="4343400"/>
            <a:ext cx="5029200" cy="4114800"/>
          </a:xfrm>
        </p:spPr>
        <p:txBody>
          <a:bodyPr/>
          <a:lstStyle/>
          <a:p>
            <a:pPr eaLnBrk="1" hangingPunct="1">
              <a:defRPr/>
            </a:pPr>
            <a:endParaRPr lang="de-DE" smtClean="0">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C6E6485-554E-784C-A1D1-B4E09468E902}" type="slidenum">
              <a:rPr lang="it-IT" sz="1200">
                <a:solidFill>
                  <a:prstClr val="black"/>
                </a:solidFill>
                <a:cs typeface="Arial" charset="0"/>
              </a:rPr>
              <a:pPr eaLnBrk="1" hangingPunct="1"/>
              <a:t>63</a:t>
            </a:fld>
            <a:endParaRPr lang="it-IT" sz="1200">
              <a:solidFill>
                <a:prstClr val="black"/>
              </a:solidFill>
              <a:cs typeface="Arial" charset="0"/>
            </a:endParaRPr>
          </a:p>
        </p:txBody>
      </p:sp>
      <p:sp>
        <p:nvSpPr>
          <p:cNvPr id="37890" name="Rectangle 2"/>
          <p:cNvSpPr>
            <a:spLocks noGrp="1" noRot="1" noChangeAspect="1" noChangeArrowheads="1" noTextEdit="1"/>
          </p:cNvSpPr>
          <p:nvPr>
            <p:ph type="sldImg"/>
          </p:nvPr>
        </p:nvSpPr>
        <p:spPr>
          <a:xfrm>
            <a:off x="1135063" y="701675"/>
            <a:ext cx="4587875" cy="3441700"/>
          </a:xfrm>
          <a:solidFill>
            <a:srgbClr val="FFFFFF"/>
          </a:solidFill>
          <a:ln/>
        </p:spPr>
      </p:sp>
      <p:sp>
        <p:nvSpPr>
          <p:cNvPr id="37891" name="Rectangle 3"/>
          <p:cNvSpPr>
            <a:spLocks noGrp="1" noChangeArrowheads="1"/>
          </p:cNvSpPr>
          <p:nvPr>
            <p:ph type="body" idx="1"/>
          </p:nvPr>
        </p:nvSpPr>
        <p:spPr>
          <a:xfrm>
            <a:off x="925414" y="4354635"/>
            <a:ext cx="5007174" cy="4076522"/>
          </a:xfrm>
          <a:noFill/>
          <a:ln>
            <a:solidFill>
              <a:srgbClr val="000000"/>
            </a:solidFill>
          </a:ln>
          <a:extLst>
            <a:ext uri="{909E8E84-426E-40dd-AFC4-6F175D3DCCD1}">
              <a14:hiddenFill xmlns:a14="http://schemas.microsoft.com/office/drawing/2010/main">
                <a:solidFill>
                  <a:srgbClr val="FFFFFF"/>
                </a:solidFill>
              </a14:hiddenFill>
            </a:ext>
          </a:extLst>
        </p:spPr>
        <p:txBody>
          <a:bodyPr lIns="91568" tIns="45784" rIns="91568" bIns="45784"/>
          <a:lstStyle/>
          <a:p>
            <a:r>
              <a:rPr lang="en-US">
                <a:latin typeface="Arial" charset="0"/>
              </a:rPr>
              <a:t>Unlike surgical castration, medical castration with GnRH agonists, while achieving similar efficacy,  is reversible in patients with prostate cancer</a:t>
            </a:r>
            <a:r>
              <a:rPr lang="en-US" baseline="30000">
                <a:latin typeface="Arial" charset="0"/>
              </a:rPr>
              <a:t>1</a:t>
            </a:r>
            <a:r>
              <a:rPr lang="en-US">
                <a:latin typeface="Arial" charset="0"/>
              </a:rPr>
              <a:t> and this is likely to influence patients’ perception of treatment.</a:t>
            </a:r>
          </a:p>
          <a:p>
            <a:r>
              <a:rPr lang="en-US">
                <a:latin typeface="Arial" charset="0"/>
              </a:rPr>
              <a:t>In a study in 147 men with Stage D prostate cancer, when given the opportunity to choose their between surgical and medical castration (orchiectomy versus injected goserelin), most (78%, n=115) selected treatment with goserelin while only 22% (n=32) chose orchidectomy.</a:t>
            </a:r>
            <a:r>
              <a:rPr lang="en-US" baseline="30000">
                <a:latin typeface="Arial" charset="0"/>
              </a:rPr>
              <a:t>2</a:t>
            </a:r>
            <a:r>
              <a:rPr lang="en-US">
                <a:latin typeface="Arial" charset="0"/>
              </a:rPr>
              <a:t> </a:t>
            </a:r>
          </a:p>
          <a:p>
            <a:r>
              <a:rPr lang="en-US">
                <a:latin typeface="Arial" charset="0"/>
              </a:rPr>
              <a:t>Quality of life improved at both the 3- and 6- month follow-up in the goserelin group (p = 0.0001), but did not change from baseline at 6 months in the orchidectomy group (p = 0.54). These findings were paralleled by improvement from baseline in psychosocial status at 6 month follow-up (p = 0.01 in the goserelin acetate group versus p = 0.60 in the orchidectomy group). </a:t>
            </a:r>
            <a:r>
              <a:rPr lang="en-US" baseline="30000">
                <a:latin typeface="Arial" charset="0"/>
              </a:rPr>
              <a:t>2</a:t>
            </a:r>
            <a:r>
              <a:rPr lang="en-US">
                <a:latin typeface="Arial" charset="0"/>
              </a:rPr>
              <a:t> </a:t>
            </a:r>
          </a:p>
          <a:p>
            <a:endParaRPr lang="en-US">
              <a:latin typeface="Arial" charset="0"/>
            </a:endParaRPr>
          </a:p>
          <a:p>
            <a:r>
              <a:rPr lang="en-GB">
                <a:latin typeface="Arial" charset="0"/>
              </a:rPr>
              <a:t>1.Cassileth BR, et al. Qual Life Res 1992;1:323–30</a:t>
            </a:r>
            <a:br>
              <a:rPr lang="en-GB">
                <a:latin typeface="Arial" charset="0"/>
              </a:rPr>
            </a:br>
            <a:r>
              <a:rPr lang="en-GB">
                <a:latin typeface="Arial" charset="0"/>
              </a:rPr>
              <a:t>2. Kaku H, et al. The Prostate 2006;66:439–44</a:t>
            </a:r>
            <a:endParaRPr lang="en-US">
              <a:latin typeface="Arial" charset="0"/>
            </a:endParaRPr>
          </a:p>
          <a:p>
            <a:endParaRPr lang="en-GB">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CF67D0B-C427-D243-9567-E0C3CE585B31}" type="slidenum">
              <a:rPr lang="it-IT" sz="1200">
                <a:solidFill>
                  <a:prstClr val="black"/>
                </a:solidFill>
                <a:cs typeface="Arial" charset="0"/>
              </a:rPr>
              <a:pPr eaLnBrk="1" hangingPunct="1"/>
              <a:t>65</a:t>
            </a:fld>
            <a:endParaRPr lang="it-IT" sz="1200">
              <a:solidFill>
                <a:prstClr val="black"/>
              </a:solidFill>
              <a:cs typeface="Arial" charset="0"/>
            </a:endParaRPr>
          </a:p>
        </p:txBody>
      </p:sp>
      <p:sp>
        <p:nvSpPr>
          <p:cNvPr id="115714" name="Rectangle 7"/>
          <p:cNvSpPr txBox="1">
            <a:spLocks noGrp="1" noChangeArrowheads="1"/>
          </p:cNvSpPr>
          <p:nvPr/>
        </p:nvSpPr>
        <p:spPr bwMode="auto">
          <a:xfrm>
            <a:off x="3884489" y="8687313"/>
            <a:ext cx="2971907" cy="45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54" tIns="45777" rIns="91554" bIns="45777" anchor="b"/>
          <a:lstStyle>
            <a:lvl1pPr defTabSz="915988" eaLnBrk="0" hangingPunct="0">
              <a:defRPr sz="2400">
                <a:solidFill>
                  <a:schemeClr val="tx1"/>
                </a:solidFill>
                <a:latin typeface="Arial" charset="0"/>
                <a:ea typeface="ＭＳ Ｐゴシック" charset="0"/>
                <a:cs typeface="ＭＳ Ｐゴシック" charset="0"/>
              </a:defRPr>
            </a:lvl1pPr>
            <a:lvl2pPr marL="742950" indent="-285750" defTabSz="915988" eaLnBrk="0" hangingPunct="0">
              <a:defRPr sz="2400">
                <a:solidFill>
                  <a:schemeClr val="tx1"/>
                </a:solidFill>
                <a:latin typeface="Arial" charset="0"/>
                <a:ea typeface="ＭＳ Ｐゴシック" charset="0"/>
              </a:defRPr>
            </a:lvl2pPr>
            <a:lvl3pPr marL="1143000" indent="-228600" defTabSz="915988" eaLnBrk="0" hangingPunct="0">
              <a:defRPr sz="2400">
                <a:solidFill>
                  <a:schemeClr val="tx1"/>
                </a:solidFill>
                <a:latin typeface="Arial" charset="0"/>
                <a:ea typeface="ＭＳ Ｐゴシック" charset="0"/>
              </a:defRPr>
            </a:lvl3pPr>
            <a:lvl4pPr marL="1600200" indent="-228600" defTabSz="915988" eaLnBrk="0" hangingPunct="0">
              <a:defRPr sz="2400">
                <a:solidFill>
                  <a:schemeClr val="tx1"/>
                </a:solidFill>
                <a:latin typeface="Arial" charset="0"/>
                <a:ea typeface="ＭＳ Ｐゴシック" charset="0"/>
              </a:defRPr>
            </a:lvl4pPr>
            <a:lvl5pPr marL="2057400" indent="-228600" defTabSz="915988" eaLnBrk="0" hangingPunct="0">
              <a:defRPr sz="2400">
                <a:solidFill>
                  <a:schemeClr val="tx1"/>
                </a:solidFill>
                <a:latin typeface="Arial" charset="0"/>
                <a:ea typeface="ＭＳ Ｐゴシック" charset="0"/>
              </a:defRPr>
            </a:lvl5pPr>
            <a:lvl6pPr marL="2514600" indent="-228600" defTabSz="9159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59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59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5988" eaLnBrk="0" fontAlgn="base" hangingPunct="0">
              <a:spcBef>
                <a:spcPct val="0"/>
              </a:spcBef>
              <a:spcAft>
                <a:spcPct val="0"/>
              </a:spcAft>
              <a:defRPr sz="2400">
                <a:solidFill>
                  <a:schemeClr val="tx1"/>
                </a:solidFill>
                <a:latin typeface="Arial" charset="0"/>
                <a:ea typeface="ＭＳ Ｐゴシック" charset="0"/>
              </a:defRPr>
            </a:lvl9pPr>
          </a:lstStyle>
          <a:p>
            <a:pPr algn="r"/>
            <a:fld id="{633EDBF3-1742-9541-B8DA-7F81D17998B8}" type="slidenum">
              <a:rPr lang="en-US" sz="1200">
                <a:solidFill>
                  <a:prstClr val="black"/>
                </a:solidFill>
                <a:latin typeface="Lucida Grande" charset="0"/>
              </a:rPr>
              <a:pPr algn="r"/>
              <a:t>65</a:t>
            </a:fld>
            <a:endParaRPr lang="en-US" sz="1200">
              <a:solidFill>
                <a:prstClr val="black"/>
              </a:solidFill>
              <a:latin typeface="Lucida Grande" charset="0"/>
            </a:endParaRPr>
          </a:p>
        </p:txBody>
      </p:sp>
      <p:sp>
        <p:nvSpPr>
          <p:cNvPr id="115715" name="Rectangle 2"/>
          <p:cNvSpPr>
            <a:spLocks noGrp="1" noRot="1" noChangeAspect="1" noChangeArrowheads="1" noTextEdit="1"/>
          </p:cNvSpPr>
          <p:nvPr>
            <p:ph type="sldImg"/>
          </p:nvPr>
        </p:nvSpPr>
        <p:spPr>
          <a:xfrm>
            <a:off x="1144588" y="685800"/>
            <a:ext cx="4573587" cy="3429000"/>
          </a:xfrm>
          <a:ln/>
        </p:spPr>
      </p:sp>
      <p:sp>
        <p:nvSpPr>
          <p:cNvPr id="115716" name="Rectangle 3"/>
          <p:cNvSpPr>
            <a:spLocks noGrp="1" noChangeArrowheads="1"/>
          </p:cNvSpPr>
          <p:nvPr>
            <p:ph type="body" idx="1"/>
          </p:nvPr>
        </p:nvSpPr>
        <p:spPr>
          <a:xfrm>
            <a:off x="684839" y="4342924"/>
            <a:ext cx="5488325" cy="41145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54" tIns="45777" rIns="91554" bIns="45777"/>
          <a:lstStyle/>
          <a:p>
            <a:pPr marL="285750"/>
            <a:r>
              <a:rPr lang="en-GB" altLang="ja-JP">
                <a:latin typeface="Arial" charset="0"/>
              </a:rPr>
              <a:t>La soppressione del testosterone a livelli ≤0,5 ng/ml si è manifestata più rapidamente nei pazienti trattati con degarelix rispetto a quelli trattati con leuprolide. Al giorno 3, i 2 gruppi del degarelix evidenziavano una riduzione del 96% nei livelli di testosterone. Al contrario, il gruppo del leuprolide evidenziava un incremento medio del 65% nei livelli di testosterone al giorno 3.</a:t>
            </a:r>
            <a:r>
              <a:rPr lang="en-US" altLang="ja-JP">
                <a:latin typeface="Arial" charset="0"/>
              </a:rPr>
              <a:t> </a:t>
            </a:r>
          </a:p>
          <a:p>
            <a:pPr marL="285750"/>
            <a:r>
              <a:rPr lang="en-US" altLang="ja-JP">
                <a:latin typeface="Arial" charset="0"/>
              </a:rPr>
              <a:t>L’aumento transitorio iniziale del testosterone (definito come un incremento ≥15% rispetto al basale per 48 ore in qualsiasi momento nelle prime 2 settimane di trattamento) è stato osservato nell’80% dei pazienti nel gruppo del leuprolide. </a:t>
            </a:r>
          </a:p>
          <a:p>
            <a:pPr marL="285750"/>
            <a:r>
              <a:rPr lang="en-GB" altLang="ja-JP">
                <a:latin typeface="Arial" charset="0"/>
              </a:rPr>
              <a:t>Nessuno dei pazienti nei gruppi del degarelix ha riportato un aumento transitorio iniziale del testosterone.</a:t>
            </a:r>
            <a:r>
              <a:rPr lang="en-GB" altLang="ja-JP" baseline="30000">
                <a:latin typeface="Arial" charset="0"/>
              </a:rPr>
              <a:t>1</a:t>
            </a:r>
          </a:p>
          <a:p>
            <a:pPr marL="285750"/>
            <a:endParaRPr lang="en-GB" altLang="ja-JP" baseline="30000">
              <a:latin typeface="Arial" charset="0"/>
            </a:endParaRPr>
          </a:p>
          <a:p>
            <a:pPr marL="285750"/>
            <a:r>
              <a:rPr lang="en-GB">
                <a:latin typeface="Arial" charset="0"/>
              </a:rPr>
              <a:t>1. </a:t>
            </a:r>
            <a:r>
              <a:rPr lang="fr-FR">
                <a:latin typeface="Arial" charset="0"/>
              </a:rPr>
              <a:t>Boccon-Gibod L et al. Presentazione poster. 23esimo Congresso EAU, Milano, Italia, 2008</a:t>
            </a:r>
            <a:endParaRPr lang="en-GB">
              <a:latin typeface="Arial" charset="0"/>
            </a:endParaRPr>
          </a:p>
          <a:p>
            <a:pPr marL="285750"/>
            <a:endParaRPr lang="en-GB">
              <a:latin typeface="Arial" charset="0"/>
            </a:endParaRPr>
          </a:p>
          <a:p>
            <a:pPr marL="285750"/>
            <a:endParaRPr lang="en-GB" altLang="ja-JP" baseline="3000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72707" name="Rectangle 3"/>
          <p:cNvSpPr>
            <a:spLocks noGrp="1" noChangeArrowheads="1"/>
          </p:cNvSpPr>
          <p:nvPr>
            <p:ph type="body" idx="1"/>
          </p:nvPr>
        </p:nvSpPr>
        <p:spPr>
          <a:xfrm>
            <a:off x="974725" y="4560888"/>
            <a:ext cx="5365750" cy="4319587"/>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DHEA, dehydroepiandrosterone.</a:t>
            </a:r>
          </a:p>
          <a:p>
            <a:pPr eaLnBrk="1" hangingPunct="1">
              <a:spcBef>
                <a:spcPct val="0"/>
              </a:spcBef>
            </a:pPr>
            <a:endParaRPr lang="en-US" altLang="es-CO" smtClean="0">
              <a:latin typeface="Calibri" panose="020F0502020204030204" pitchFamily="34" charset="0"/>
            </a:endParaRPr>
          </a:p>
          <a:p>
            <a:pPr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1055790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03E32D9-200C-5E44-AC42-4600AA804913}" type="slidenum">
              <a:rPr lang="it-IT" sz="1200">
                <a:solidFill>
                  <a:prstClr val="black"/>
                </a:solidFill>
                <a:cs typeface="Arial" charset="0"/>
              </a:rPr>
              <a:pPr eaLnBrk="1" hangingPunct="1"/>
              <a:t>70</a:t>
            </a:fld>
            <a:endParaRPr lang="it-IT" sz="1200">
              <a:solidFill>
                <a:prstClr val="black"/>
              </a:solidFill>
              <a:cs typeface="Arial" charset="0"/>
            </a:endParaRPr>
          </a:p>
        </p:txBody>
      </p:sp>
      <p:sp>
        <p:nvSpPr>
          <p:cNvPr id="93186" name="Rectangle 2"/>
          <p:cNvSpPr>
            <a:spLocks noGrp="1" noRot="1" noChangeAspect="1" noChangeArrowheads="1" noTextEdit="1"/>
          </p:cNvSpPr>
          <p:nvPr>
            <p:ph type="sldImg"/>
          </p:nvPr>
        </p:nvSpPr>
        <p:spPr>
          <a:xfrm>
            <a:off x="1143000" y="685800"/>
            <a:ext cx="4572000" cy="3429000"/>
          </a:xfrm>
          <a:ln/>
        </p:spPr>
      </p:sp>
      <p:sp>
        <p:nvSpPr>
          <p:cNvPr id="931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FEA6D7B-2AC5-E24D-A615-45114A9380DD}" type="slidenum">
              <a:rPr lang="it-IT" sz="1200">
                <a:solidFill>
                  <a:prstClr val="black"/>
                </a:solidFill>
                <a:cs typeface="Arial" charset="0"/>
              </a:rPr>
              <a:pPr eaLnBrk="1" hangingPunct="1"/>
              <a:t>72</a:t>
            </a:fld>
            <a:endParaRPr lang="it-IT" sz="1200">
              <a:solidFill>
                <a:prstClr val="black"/>
              </a:solidFill>
              <a:cs typeface="Arial" charset="0"/>
            </a:endParaRPr>
          </a:p>
        </p:txBody>
      </p:sp>
      <p:sp>
        <p:nvSpPr>
          <p:cNvPr id="97282" name="Rectangle 2"/>
          <p:cNvSpPr>
            <a:spLocks noGrp="1" noRot="1" noChangeAspect="1" noChangeArrowheads="1" noTextEdit="1"/>
          </p:cNvSpPr>
          <p:nvPr>
            <p:ph type="sldImg"/>
          </p:nvPr>
        </p:nvSpPr>
        <p:spPr>
          <a:xfrm>
            <a:off x="1143000" y="685800"/>
            <a:ext cx="4572000" cy="3429000"/>
          </a:xfrm>
          <a:ln/>
        </p:spPr>
      </p:sp>
      <p:sp>
        <p:nvSpPr>
          <p:cNvPr id="972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75779" name="Rectangle 3"/>
          <p:cNvSpPr>
            <a:spLocks noGrp="1" noChangeArrowheads="1"/>
          </p:cNvSpPr>
          <p:nvPr>
            <p:ph type="body" idx="1"/>
          </p:nvPr>
        </p:nvSpPr>
        <p:spPr>
          <a:xfrm>
            <a:off x="974725" y="4560888"/>
            <a:ext cx="5365750" cy="4319587"/>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62025" eaLnBrk="1" hangingPunct="1">
              <a:spcBef>
                <a:spcPct val="0"/>
              </a:spcBef>
            </a:pPr>
            <a:r>
              <a:rPr lang="en-US" altLang="es-CO" i="1" smtClean="0">
                <a:latin typeface="Calibri" panose="020F0502020204030204" pitchFamily="34" charset="0"/>
              </a:rPr>
              <a:t>ACTH, adrenocorticotropic hormone; DHEA, dehydroepiandrosterone.</a:t>
            </a:r>
          </a:p>
          <a:p>
            <a:pPr defTabSz="962025"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3892493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10" name="1 Marcador de imagen de diapositiva"/>
          <p:cNvSpPr>
            <a:spLocks noGrp="1" noRot="1" noChangeAspect="1" noTextEdit="1"/>
          </p:cNvSpPr>
          <p:nvPr>
            <p:ph type="sldImg"/>
          </p:nvPr>
        </p:nvSpPr>
        <p:spPr>
          <a:xfrm>
            <a:off x="1143000" y="685800"/>
            <a:ext cx="4572000" cy="3429000"/>
          </a:xfrm>
          <a:ln/>
        </p:spPr>
      </p:sp>
      <p:sp>
        <p:nvSpPr>
          <p:cNvPr id="836611" name="2 Marcador de notas"/>
          <p:cNvSpPr>
            <a:spLocks noGrp="1"/>
          </p:cNvSpPr>
          <p:nvPr>
            <p:ph type="body" idx="1"/>
          </p:nvPr>
        </p:nvSpPr>
        <p:spPr>
          <a:noFill/>
          <a:ln/>
        </p:spPr>
        <p:txBody>
          <a:bodyPr/>
          <a:lstStyle/>
          <a:p>
            <a:endParaRPr lang="es-ES"/>
          </a:p>
        </p:txBody>
      </p:sp>
      <p:sp>
        <p:nvSpPr>
          <p:cNvPr id="836612" name="3 Marcador de número de diapositiva"/>
          <p:cNvSpPr>
            <a:spLocks noGrp="1"/>
          </p:cNvSpPr>
          <p:nvPr>
            <p:ph type="sldNum" sz="quarter" idx="5"/>
          </p:nvPr>
        </p:nvSpPr>
        <p:spPr>
          <a:noFill/>
        </p:spPr>
        <p:txBody>
          <a:bodyPr/>
          <a:lstStyle/>
          <a:p>
            <a:fld id="{DCAC16F2-9F11-094F-83C4-6E0F1AD3BBCF}" type="slidenum">
              <a:rPr lang="es-ES"/>
              <a:pPr/>
              <a:t>5</a:t>
            </a:fld>
            <a:endParaRPr lang="es-E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723900" y="571500"/>
            <a:ext cx="5945188" cy="4457700"/>
          </a:xfrm>
          <a:ln/>
        </p:spPr>
      </p:sp>
      <p:sp>
        <p:nvSpPr>
          <p:cNvPr id="86019" name="Rectangle 3"/>
          <p:cNvSpPr>
            <a:spLocks noGrp="1" noChangeArrowheads="1"/>
          </p:cNvSpPr>
          <p:nvPr>
            <p:ph type="body" idx="1"/>
          </p:nvPr>
        </p:nvSpPr>
        <p:spPr>
          <a:xfrm>
            <a:off x="736600" y="5202238"/>
            <a:ext cx="5605463" cy="36544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005" tIns="50503" rIns="101005" bIns="50503"/>
          <a:lstStyle/>
          <a:p>
            <a:pPr eaLnBrk="1" hangingPunct="1"/>
            <a:r>
              <a:rPr lang="en-US" altLang="es-CO" i="1" smtClean="0">
                <a:latin typeface="Arial" panose="020B0604020202020204" pitchFamily="34" charset="0"/>
              </a:rPr>
              <a:t>BMD, bone mineral density; GnRH, gonadotropin-releasing hormone.</a:t>
            </a:r>
            <a:endParaRPr lang="en-US" altLang="es-CO" smtClean="0">
              <a:latin typeface="Arial" panose="020B0604020202020204" pitchFamily="34" charset="0"/>
            </a:endParaRPr>
          </a:p>
        </p:txBody>
      </p:sp>
    </p:spTree>
    <p:extLst>
      <p:ext uri="{BB962C8B-B14F-4D97-AF65-F5344CB8AC3E}">
        <p14:creationId xmlns:p14="http://schemas.microsoft.com/office/powerpoint/2010/main" val="36941129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43000" y="685800"/>
            <a:ext cx="4572000" cy="3429000"/>
          </a:xfrm>
        </p:spPr>
      </p:sp>
      <p:sp>
        <p:nvSpPr>
          <p:cNvPr id="3" name="Marcador de nota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p:txBody>
      </p:sp>
      <p:sp>
        <p:nvSpPr>
          <p:cNvPr id="4" name="Marcador de número de diapositiva 3"/>
          <p:cNvSpPr>
            <a:spLocks noGrp="1"/>
          </p:cNvSpPr>
          <p:nvPr>
            <p:ph type="sldNum" sz="quarter" idx="10"/>
          </p:nvPr>
        </p:nvSpPr>
        <p:spPr/>
        <p:txBody>
          <a:bodyPr/>
          <a:lstStyle/>
          <a:p>
            <a:fld id="{359AD816-D79F-E749-B812-7EE37D9C26BD}" type="slidenum">
              <a:rPr lang="es-ES" smtClean="0">
                <a:solidFill>
                  <a:prstClr val="black"/>
                </a:solidFill>
                <a:latin typeface="Calibri"/>
              </a:rPr>
              <a:pPr/>
              <a:t>84</a:t>
            </a:fld>
            <a:endParaRPr lang="es-ES">
              <a:solidFill>
                <a:prstClr val="black"/>
              </a:solidFill>
              <a:latin typeface="Calibri"/>
            </a:endParaRPr>
          </a:p>
        </p:txBody>
      </p:sp>
    </p:spTree>
    <p:extLst>
      <p:ext uri="{BB962C8B-B14F-4D97-AF65-F5344CB8AC3E}">
        <p14:creationId xmlns:p14="http://schemas.microsoft.com/office/powerpoint/2010/main" val="8833145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43000" y="685800"/>
            <a:ext cx="4572000" cy="34290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59AD816-D79F-E749-B812-7EE37D9C26BD}" type="slidenum">
              <a:rPr lang="es-ES" smtClean="0">
                <a:solidFill>
                  <a:prstClr val="black"/>
                </a:solidFill>
                <a:latin typeface="Calibri"/>
              </a:rPr>
              <a:pPr/>
              <a:t>85</a:t>
            </a:fld>
            <a:endParaRPr lang="es-ES">
              <a:solidFill>
                <a:prstClr val="black"/>
              </a:solidFill>
              <a:latin typeface="Calibri"/>
            </a:endParaRPr>
          </a:p>
        </p:txBody>
      </p:sp>
    </p:spTree>
    <p:extLst>
      <p:ext uri="{BB962C8B-B14F-4D97-AF65-F5344CB8AC3E}">
        <p14:creationId xmlns:p14="http://schemas.microsoft.com/office/powerpoint/2010/main" val="775779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43000" y="685800"/>
            <a:ext cx="4572000" cy="3429000"/>
          </a:xfrm>
        </p:spPr>
      </p:sp>
      <p:sp>
        <p:nvSpPr>
          <p:cNvPr id="3" name="Marcador de nota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p:txBody>
      </p:sp>
      <p:sp>
        <p:nvSpPr>
          <p:cNvPr id="4" name="Marcador de número de diapositiva 3"/>
          <p:cNvSpPr>
            <a:spLocks noGrp="1"/>
          </p:cNvSpPr>
          <p:nvPr>
            <p:ph type="sldNum" sz="quarter" idx="10"/>
          </p:nvPr>
        </p:nvSpPr>
        <p:spPr/>
        <p:txBody>
          <a:bodyPr/>
          <a:lstStyle/>
          <a:p>
            <a:fld id="{359AD816-D79F-E749-B812-7EE37D9C26BD}" type="slidenum">
              <a:rPr lang="es-ES" smtClean="0">
                <a:solidFill>
                  <a:prstClr val="black"/>
                </a:solidFill>
                <a:latin typeface="Calibri"/>
              </a:rPr>
              <a:pPr/>
              <a:t>87</a:t>
            </a:fld>
            <a:endParaRPr lang="es-ES">
              <a:solidFill>
                <a:prstClr val="black"/>
              </a:solidFill>
              <a:latin typeface="Calibri"/>
            </a:endParaRPr>
          </a:p>
        </p:txBody>
      </p:sp>
    </p:spTree>
    <p:extLst>
      <p:ext uri="{BB962C8B-B14F-4D97-AF65-F5344CB8AC3E}">
        <p14:creationId xmlns:p14="http://schemas.microsoft.com/office/powerpoint/2010/main" val="8833145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43000" y="685800"/>
            <a:ext cx="4572000" cy="3429000"/>
          </a:xfrm>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61" tIns="48430" rIns="96861" bIns="48430"/>
          <a:lstStyle/>
          <a:p>
            <a:pPr eaLnBrk="1" hangingPunct="1">
              <a:spcBef>
                <a:spcPct val="0"/>
              </a:spcBef>
            </a:pPr>
            <a:r>
              <a:rPr lang="en-US" altLang="es-CO" i="1" smtClean="0"/>
              <a:t>LHRH, luteinizing hormone-releasing hormone.</a:t>
            </a:r>
          </a:p>
        </p:txBody>
      </p:sp>
    </p:spTree>
    <p:extLst>
      <p:ext uri="{BB962C8B-B14F-4D97-AF65-F5344CB8AC3E}">
        <p14:creationId xmlns:p14="http://schemas.microsoft.com/office/powerpoint/2010/main" val="34608996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381000" y="685800"/>
            <a:ext cx="6096000" cy="3429000"/>
          </a:xfrm>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DES, diethylstilbestrol; mCRPC, metastatic castration-resistant prostate cancer.</a:t>
            </a:r>
          </a:p>
          <a:p>
            <a:pPr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40325859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381000" y="685800"/>
            <a:ext cx="6096000" cy="3429000"/>
          </a:xfrm>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DES, diethylstilbestrol; mCRPC, metastatic castration-resistant prostate cancer.</a:t>
            </a:r>
          </a:p>
          <a:p>
            <a:pPr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40325859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43000" y="685800"/>
            <a:ext cx="4572000" cy="3429000"/>
          </a:xfrm>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61" tIns="48430" rIns="96861" bIns="48430"/>
          <a:lstStyle/>
          <a:p>
            <a:pPr eaLnBrk="1" hangingPunct="1">
              <a:spcBef>
                <a:spcPct val="0"/>
              </a:spcBef>
            </a:pPr>
            <a:r>
              <a:rPr lang="en-US" altLang="es-CO" i="1" smtClean="0"/>
              <a:t>LHRH, luteinizing hormone-releasing hormone.</a:t>
            </a:r>
          </a:p>
        </p:txBody>
      </p:sp>
    </p:spTree>
    <p:extLst>
      <p:ext uri="{BB962C8B-B14F-4D97-AF65-F5344CB8AC3E}">
        <p14:creationId xmlns:p14="http://schemas.microsoft.com/office/powerpoint/2010/main" val="34608996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xfrm>
            <a:off x="1143000" y="685800"/>
            <a:ext cx="4572000" cy="3429000"/>
          </a:xfrm>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t>ACTH, adrenocorticotropic hormone; AR, androgen receptor; ARE, androgen-response element; CRH, corticotrophin-releasing hormone; DHEA, dehydroe piandrosterone; DHEA-S, dehydroepiandrosterone sulfate; DHT, dihydrotestosterone; GnRH, gonadotropin-releasing hormone; LH, luteinizing hormone. </a:t>
            </a:r>
          </a:p>
        </p:txBody>
      </p:sp>
    </p:spTree>
    <p:extLst>
      <p:ext uri="{BB962C8B-B14F-4D97-AF65-F5344CB8AC3E}">
        <p14:creationId xmlns:p14="http://schemas.microsoft.com/office/powerpoint/2010/main" val="4466977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678CAD2-43A2-AC4E-86BE-E9C202927D8C}" type="slidenum">
              <a:rPr lang="de-DE">
                <a:solidFill>
                  <a:prstClr val="black"/>
                </a:solidFill>
              </a:rPr>
              <a:pPr>
                <a:defRPr/>
              </a:pPr>
              <a:t>100</a:t>
            </a:fld>
            <a:endParaRPr lang="de-DE">
              <a:solidFill>
                <a:prstClr val="black"/>
              </a:solidFill>
            </a:endParaRPr>
          </a:p>
        </p:txBody>
      </p:sp>
      <p:sp>
        <p:nvSpPr>
          <p:cNvPr id="70658" name="Rectangle 2"/>
          <p:cNvSpPr>
            <a:spLocks noGrp="1" noRot="1" noChangeAspect="1" noChangeArrowheads="1" noTextEdit="1"/>
          </p:cNvSpPr>
          <p:nvPr>
            <p:ph type="sldImg"/>
          </p:nvPr>
        </p:nvSpPr>
        <p:spPr>
          <a:xfrm>
            <a:off x="1143000" y="685800"/>
            <a:ext cx="4573588" cy="3430588"/>
          </a:xfrm>
          <a:ln/>
          <a:extLst>
            <a:ext uri="{FAA26D3D-D897-4be2-8F04-BA451C77F1D7}">
              <ma14:placeholderFlag xmlns:ma14="http://schemas.microsoft.com/office/mac/drawingml/2011/main" val="1"/>
            </a:ext>
          </a:extLst>
        </p:spPr>
      </p:sp>
      <p:sp>
        <p:nvSpPr>
          <p:cNvPr id="70659" name="Rectangle 3"/>
          <p:cNvSpPr>
            <a:spLocks noGrp="1" noChangeArrowheads="1"/>
          </p:cNvSpPr>
          <p:nvPr>
            <p:ph type="body" idx="1"/>
          </p:nvPr>
        </p:nvSpPr>
        <p:spPr>
          <a:xfrm>
            <a:off x="914400" y="4343400"/>
            <a:ext cx="5029200" cy="4114800"/>
          </a:xfrm>
        </p:spPr>
        <p:txBody>
          <a:bodyPr/>
          <a:lstStyle/>
          <a:p>
            <a:pPr eaLnBrk="1" hangingPunct="1">
              <a:defRPr/>
            </a:pPr>
            <a:endParaRPr noProof="1" smtClean="0">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9810" name="Rectangle 7"/>
          <p:cNvSpPr>
            <a:spLocks noGrp="1" noChangeArrowheads="1"/>
          </p:cNvSpPr>
          <p:nvPr>
            <p:ph type="sldNum" sz="quarter" idx="5"/>
          </p:nvPr>
        </p:nvSpPr>
        <p:spPr>
          <a:noFill/>
        </p:spPr>
        <p:txBody>
          <a:bodyPr/>
          <a:lstStyle/>
          <a:p>
            <a:fld id="{114FA969-FBD4-8248-94F2-7573803F8BD5}" type="slidenum">
              <a:rPr lang="es-ES">
                <a:latin typeface="Arial" charset="0"/>
              </a:rPr>
              <a:pPr/>
              <a:t>6</a:t>
            </a:fld>
            <a:endParaRPr lang="es-ES">
              <a:latin typeface="Arial" charset="0"/>
            </a:endParaRPr>
          </a:p>
        </p:txBody>
      </p:sp>
      <p:sp>
        <p:nvSpPr>
          <p:cNvPr id="1399811" name="Rectangle 2"/>
          <p:cNvSpPr>
            <a:spLocks noGrp="1" noRot="1" noChangeAspect="1" noChangeArrowheads="1" noTextEdit="1"/>
          </p:cNvSpPr>
          <p:nvPr>
            <p:ph type="sldImg"/>
          </p:nvPr>
        </p:nvSpPr>
        <p:spPr>
          <a:xfrm>
            <a:off x="1143000" y="685800"/>
            <a:ext cx="4572000" cy="3429000"/>
          </a:xfrm>
          <a:ln/>
        </p:spPr>
      </p:sp>
      <p:sp>
        <p:nvSpPr>
          <p:cNvPr id="1399812"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0658" name="Rectangle 1"/>
          <p:cNvSpPr>
            <a:spLocks noGrp="1" noRot="1" noChangeAspect="1" noChangeArrowheads="1" noTextEdit="1"/>
          </p:cNvSpPr>
          <p:nvPr>
            <p:ph type="sldImg"/>
          </p:nvPr>
        </p:nvSpPr>
        <p:spPr>
          <a:xfrm>
            <a:off x="1462088" y="960438"/>
            <a:ext cx="4389437" cy="3292475"/>
          </a:xfrm>
          <a:solidFill>
            <a:srgbClr val="FFFFFF"/>
          </a:solidFill>
          <a:ln/>
        </p:spPr>
      </p:sp>
      <p:sp>
        <p:nvSpPr>
          <p:cNvPr id="70659" name="Text Box 2"/>
          <p:cNvSpPr>
            <a:spLocks noGrp="1" noChangeArrowheads="1"/>
          </p:cNvSpPr>
          <p:nvPr>
            <p:ph type="body" idx="1"/>
          </p:nvPr>
        </p:nvSpPr>
        <p:spPr>
          <a:xfrm>
            <a:off x="1116013" y="4570413"/>
            <a:ext cx="5087937" cy="5381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228600" indent="-228600" defTabSz="484188" eaLnBrk="1">
              <a:lnSpc>
                <a:spcPct val="97000"/>
              </a:lnSpc>
              <a:spcBef>
                <a:spcPct val="0"/>
              </a:spcBef>
              <a:buSzPct val="45000"/>
              <a:tabLst>
                <a:tab pos="766763" algn="l"/>
                <a:tab pos="1533525" algn="l"/>
                <a:tab pos="2300288" algn="l"/>
                <a:tab pos="3067050" algn="l"/>
                <a:tab pos="3833813" algn="l"/>
                <a:tab pos="4600575" algn="l"/>
                <a:tab pos="5367338" algn="l"/>
              </a:tabLst>
            </a:pPr>
            <a:r>
              <a:rPr lang="en-GB" altLang="es-CO" i="1" smtClean="0"/>
              <a:t>CI, confidence interval; HR, hazard ratio; mCRPC, metastatic castration-resistant prostate cancer; OS, overall survival.</a:t>
            </a:r>
          </a:p>
          <a:p>
            <a:pPr marL="228600" indent="-228600" defTabSz="484188" eaLnBrk="1">
              <a:lnSpc>
                <a:spcPct val="97000"/>
              </a:lnSpc>
              <a:spcBef>
                <a:spcPct val="0"/>
              </a:spcBef>
              <a:buSzPct val="45000"/>
              <a:tabLst>
                <a:tab pos="766763" algn="l"/>
                <a:tab pos="1533525" algn="l"/>
                <a:tab pos="2300288" algn="l"/>
                <a:tab pos="3067050" algn="l"/>
                <a:tab pos="3833813" algn="l"/>
                <a:tab pos="4600575" algn="l"/>
                <a:tab pos="5367338" algn="l"/>
              </a:tabLst>
            </a:pPr>
            <a:endParaRPr lang="en-GB" altLang="es-CO" smtClean="0"/>
          </a:p>
        </p:txBody>
      </p:sp>
    </p:spTree>
    <p:extLst>
      <p:ext uri="{BB962C8B-B14F-4D97-AF65-F5344CB8AC3E}">
        <p14:creationId xmlns:p14="http://schemas.microsoft.com/office/powerpoint/2010/main" val="1307442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0290" name="Rectangle 7"/>
          <p:cNvSpPr>
            <a:spLocks noGrp="1" noChangeArrowheads="1"/>
          </p:cNvSpPr>
          <p:nvPr>
            <p:ph type="sldNum" sz="quarter" idx="5"/>
          </p:nvPr>
        </p:nvSpPr>
        <p:spPr>
          <a:noFill/>
        </p:spPr>
        <p:txBody>
          <a:bodyPr/>
          <a:lstStyle/>
          <a:p>
            <a:fld id="{322487D9-857E-9E4C-89F8-F1853C965A31}" type="slidenum">
              <a:rPr lang="es-ES">
                <a:latin typeface="Arial" charset="0"/>
              </a:rPr>
              <a:pPr/>
              <a:t>119</a:t>
            </a:fld>
            <a:endParaRPr lang="es-ES">
              <a:latin typeface="Arial" charset="0"/>
            </a:endParaRPr>
          </a:p>
        </p:txBody>
      </p:sp>
      <p:sp>
        <p:nvSpPr>
          <p:cNvPr id="1420291" name="Rectangle 2"/>
          <p:cNvSpPr>
            <a:spLocks noGrp="1" noRot="1" noChangeAspect="1" noChangeArrowheads="1" noTextEdit="1"/>
          </p:cNvSpPr>
          <p:nvPr>
            <p:ph type="sldImg"/>
          </p:nvPr>
        </p:nvSpPr>
        <p:spPr>
          <a:xfrm>
            <a:off x="1143000" y="685800"/>
            <a:ext cx="4572000" cy="3429000"/>
          </a:xfrm>
          <a:ln/>
        </p:spPr>
      </p:sp>
      <p:sp>
        <p:nvSpPr>
          <p:cNvPr id="1420292"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1314" name="Rectangle 7"/>
          <p:cNvSpPr>
            <a:spLocks noGrp="1" noChangeArrowheads="1"/>
          </p:cNvSpPr>
          <p:nvPr>
            <p:ph type="sldNum" sz="quarter" idx="5"/>
          </p:nvPr>
        </p:nvSpPr>
        <p:spPr>
          <a:noFill/>
        </p:spPr>
        <p:txBody>
          <a:bodyPr/>
          <a:lstStyle/>
          <a:p>
            <a:fld id="{63262F48-E816-5842-9DAD-90040427D4C6}" type="slidenum">
              <a:rPr lang="es-ES">
                <a:latin typeface="Arial" charset="0"/>
              </a:rPr>
              <a:pPr/>
              <a:t>120</a:t>
            </a:fld>
            <a:endParaRPr lang="es-ES">
              <a:latin typeface="Arial" charset="0"/>
            </a:endParaRPr>
          </a:p>
        </p:txBody>
      </p:sp>
      <p:sp>
        <p:nvSpPr>
          <p:cNvPr id="1421315" name="Rectangle 2"/>
          <p:cNvSpPr>
            <a:spLocks noGrp="1" noRot="1" noChangeAspect="1" noChangeArrowheads="1" noTextEdit="1"/>
          </p:cNvSpPr>
          <p:nvPr>
            <p:ph type="sldImg"/>
          </p:nvPr>
        </p:nvSpPr>
        <p:spPr>
          <a:xfrm>
            <a:off x="1143000" y="685800"/>
            <a:ext cx="4572000" cy="3429000"/>
          </a:xfrm>
          <a:ln/>
        </p:spPr>
      </p:sp>
      <p:sp>
        <p:nvSpPr>
          <p:cNvPr id="1421316"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xfrm>
            <a:off x="1143000" y="685800"/>
            <a:ext cx="4572000" cy="3429000"/>
          </a:xfrm>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t>ACTH, adrenocorticotropic hormone; AR, androgen receptor; ARE, androgen-response element; CRH, corticotrophin-releasing hormone; DHEA, dehydroe piandrosterone; DHEA-S, dehydroepiandrosterone sulfate; DHT, dihydrotestosterone; GnRH, gonadotropin-releasing hormone; LH, luteinizing hormone. </a:t>
            </a:r>
          </a:p>
        </p:txBody>
      </p:sp>
    </p:spTree>
    <p:extLst>
      <p:ext uri="{BB962C8B-B14F-4D97-AF65-F5344CB8AC3E}">
        <p14:creationId xmlns:p14="http://schemas.microsoft.com/office/powerpoint/2010/main" val="4466977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72707" name="Rectangle 3"/>
          <p:cNvSpPr>
            <a:spLocks noGrp="1" noChangeArrowheads="1"/>
          </p:cNvSpPr>
          <p:nvPr>
            <p:ph type="body" idx="1"/>
          </p:nvPr>
        </p:nvSpPr>
        <p:spPr>
          <a:xfrm>
            <a:off x="974725" y="4560888"/>
            <a:ext cx="5365750" cy="4319587"/>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DHEA, dehydroepiandrosterone.</a:t>
            </a:r>
          </a:p>
          <a:p>
            <a:pPr eaLnBrk="1" hangingPunct="1">
              <a:spcBef>
                <a:spcPct val="0"/>
              </a:spcBef>
            </a:pPr>
            <a:endParaRPr lang="en-US" altLang="es-CO" smtClean="0">
              <a:latin typeface="Calibri" panose="020F0502020204030204" pitchFamily="34" charset="0"/>
            </a:endParaRPr>
          </a:p>
          <a:p>
            <a:pPr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1055790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xfrm>
            <a:off x="1143000" y="685800"/>
            <a:ext cx="4572000" cy="3429000"/>
          </a:xfrm>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62025" eaLnBrk="1" hangingPunct="1">
              <a:spcBef>
                <a:spcPct val="0"/>
              </a:spcBef>
            </a:pPr>
            <a:r>
              <a:rPr lang="en-US" altLang="es-CO" i="1" smtClean="0">
                <a:latin typeface="Calibri" panose="020F0502020204030204" pitchFamily="34" charset="0"/>
              </a:rPr>
              <a:t>BID, twice daily; ECOG, Eastern Cooperative Oncology Group; mCRPC, metastatic castration-resistant prostate cancer; OS, overall survival; PS, performance status.</a:t>
            </a:r>
          </a:p>
          <a:p>
            <a:pPr defTabSz="962025" eaLnBrk="1" hangingPunct="1">
              <a:spcBef>
                <a:spcPct val="0"/>
              </a:spcBef>
            </a:pPr>
            <a:endParaRPr lang="en-US" altLang="es-CO" smtClean="0">
              <a:latin typeface="Calibri" panose="020F0502020204030204" pitchFamily="34" charset="0"/>
            </a:endParaRPr>
          </a:p>
        </p:txBody>
      </p:sp>
    </p:spTree>
    <p:extLst>
      <p:ext uri="{BB962C8B-B14F-4D97-AF65-F5344CB8AC3E}">
        <p14:creationId xmlns:p14="http://schemas.microsoft.com/office/powerpoint/2010/main" val="40153875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xfrm>
            <a:off x="1143000" y="685800"/>
            <a:ext cx="4572000" cy="3429000"/>
          </a:xfrm>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AA, abiraterone acetate; BPI, baseline pain intensity; CI, confidence interval; ECOG, Eastern Cooperative Oncology Group; HR, hazard ratio; OS, overall survival; PSA, prostate-specific antigen.</a:t>
            </a:r>
            <a:endParaRPr lang="en-US" altLang="es-CO" smtClean="0">
              <a:latin typeface="Calibri" panose="020F0502020204030204" pitchFamily="34" charset="0"/>
            </a:endParaRPr>
          </a:p>
        </p:txBody>
      </p:sp>
    </p:spTree>
    <p:extLst>
      <p:ext uri="{BB962C8B-B14F-4D97-AF65-F5344CB8AC3E}">
        <p14:creationId xmlns:p14="http://schemas.microsoft.com/office/powerpoint/2010/main" val="17194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75779" name="Rectangle 3"/>
          <p:cNvSpPr>
            <a:spLocks noGrp="1" noChangeArrowheads="1"/>
          </p:cNvSpPr>
          <p:nvPr>
            <p:ph type="body" idx="1"/>
          </p:nvPr>
        </p:nvSpPr>
        <p:spPr>
          <a:xfrm>
            <a:off x="974725" y="4560888"/>
            <a:ext cx="5365750" cy="4319587"/>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62025" eaLnBrk="1" hangingPunct="1">
              <a:spcBef>
                <a:spcPct val="0"/>
              </a:spcBef>
            </a:pPr>
            <a:r>
              <a:rPr lang="en-US" altLang="es-CO" i="1" smtClean="0">
                <a:latin typeface="Calibri" panose="020F0502020204030204" pitchFamily="34" charset="0"/>
              </a:rPr>
              <a:t>ACTH, adrenocorticotropic hormone; DHEA, dehydroepiandrosterone.</a:t>
            </a:r>
          </a:p>
          <a:p>
            <a:pPr defTabSz="962025"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38924936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xfrm>
            <a:off x="1143000" y="685800"/>
            <a:ext cx="4572000" cy="3429000"/>
          </a:xfrm>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CRPC, castration-resistant prostate cancer; mCRPC, metastatic CRPC; PFS, progression-free survival; PO, orally; PSA, prostate-specific antigen; OS, overall survival.</a:t>
            </a:r>
          </a:p>
          <a:p>
            <a:pPr eaLnBrk="1" hangingPunct="1">
              <a:spcBef>
                <a:spcPct val="0"/>
              </a:spcBef>
            </a:pPr>
            <a:endParaRPr lang="en-US" altLang="es-CO" smtClean="0">
              <a:latin typeface="Calibri" panose="020F0502020204030204" pitchFamily="34" charset="0"/>
            </a:endParaRPr>
          </a:p>
          <a:p>
            <a:pPr eaLnBrk="1" hangingPunct="1">
              <a:spcBef>
                <a:spcPct val="0"/>
              </a:spcBef>
            </a:pPr>
            <a:endParaRPr lang="en-US" altLang="es-CO" smtClean="0">
              <a:latin typeface="Calibri" panose="020F0502020204030204" pitchFamily="34" charset="0"/>
            </a:endParaRPr>
          </a:p>
        </p:txBody>
      </p:sp>
    </p:spTree>
    <p:extLst>
      <p:ext uri="{BB962C8B-B14F-4D97-AF65-F5344CB8AC3E}">
        <p14:creationId xmlns:p14="http://schemas.microsoft.com/office/powerpoint/2010/main" val="18120960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1143000" y="685800"/>
            <a:ext cx="4572000" cy="3429000"/>
          </a:xfrm>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t>CI, confidence interval; HR, hazard ratio; mCRPC, metastatic castration-resistant prostate cancer; OS, overall survival.</a:t>
            </a:r>
          </a:p>
        </p:txBody>
      </p:sp>
    </p:spTree>
    <p:extLst>
      <p:ext uri="{BB962C8B-B14F-4D97-AF65-F5344CB8AC3E}">
        <p14:creationId xmlns:p14="http://schemas.microsoft.com/office/powerpoint/2010/main" val="2499023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7634" name="1 Marcador de imagen de diapositiva"/>
          <p:cNvSpPr>
            <a:spLocks noGrp="1" noRot="1" noChangeAspect="1" noTextEdit="1"/>
          </p:cNvSpPr>
          <p:nvPr>
            <p:ph type="sldImg"/>
          </p:nvPr>
        </p:nvSpPr>
        <p:spPr>
          <a:xfrm>
            <a:off x="1143000" y="685800"/>
            <a:ext cx="4572000" cy="3429000"/>
          </a:xfrm>
          <a:ln/>
        </p:spPr>
      </p:sp>
      <p:sp>
        <p:nvSpPr>
          <p:cNvPr id="837635" name="2 Marcador de notas"/>
          <p:cNvSpPr>
            <a:spLocks noGrp="1"/>
          </p:cNvSpPr>
          <p:nvPr>
            <p:ph type="body" idx="1"/>
          </p:nvPr>
        </p:nvSpPr>
        <p:spPr>
          <a:noFill/>
          <a:ln/>
        </p:spPr>
        <p:txBody>
          <a:bodyPr/>
          <a:lstStyle/>
          <a:p>
            <a:endParaRPr lang="es-ES"/>
          </a:p>
        </p:txBody>
      </p:sp>
      <p:sp>
        <p:nvSpPr>
          <p:cNvPr id="837636" name="3 Marcador de número de diapositiva"/>
          <p:cNvSpPr>
            <a:spLocks noGrp="1"/>
          </p:cNvSpPr>
          <p:nvPr>
            <p:ph type="sldNum" sz="quarter" idx="5"/>
          </p:nvPr>
        </p:nvSpPr>
        <p:spPr>
          <a:noFill/>
        </p:spPr>
        <p:txBody>
          <a:bodyPr/>
          <a:lstStyle/>
          <a:p>
            <a:fld id="{89116A80-E129-424E-9C23-CC875DA6AED4}" type="slidenum">
              <a:rPr lang="es-ES"/>
              <a:pPr/>
              <a:t>7</a:t>
            </a:fld>
            <a:endParaRPr lang="es-E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xfrm>
            <a:off x="1143000" y="685800"/>
            <a:ext cx="4572000" cy="3429000"/>
          </a:xfrm>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62025">
              <a:spcBef>
                <a:spcPct val="0"/>
              </a:spcBef>
            </a:pPr>
            <a:r>
              <a:rPr lang="en-US" altLang="es-CO" i="1" smtClean="0">
                <a:latin typeface="Calibri" panose="020F0502020204030204" pitchFamily="34" charset="0"/>
              </a:rPr>
              <a:t>CRPC, castration-resistant prostate cancer; ECOG, Eastern Cooperative Oncology Group; mCRPC, metastatic CRPC; OS, overall survival; PFS, progression-free survival; PO, orally; PS, performance status.</a:t>
            </a:r>
          </a:p>
          <a:p>
            <a:pPr defTabSz="962025">
              <a:spcBef>
                <a:spcPct val="0"/>
              </a:spcBef>
            </a:pPr>
            <a:endParaRPr lang="en-US" altLang="es-CO" smtClean="0">
              <a:latin typeface="Calibri" panose="020F0502020204030204" pitchFamily="34" charset="0"/>
            </a:endParaRPr>
          </a:p>
          <a:p>
            <a:pPr defTabSz="962025"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18313945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1257300" y="722313"/>
            <a:ext cx="4802188" cy="3600450"/>
          </a:xfrm>
          <a:ln/>
        </p:spPr>
      </p:sp>
      <p:sp>
        <p:nvSpPr>
          <p:cNvPr id="69635" name="Rectangle 3"/>
          <p:cNvSpPr>
            <a:spLocks noGrp="1" noChangeArrowheads="1"/>
          </p:cNvSpPr>
          <p:nvPr>
            <p:ph type="body" idx="1"/>
          </p:nvPr>
        </p:nvSpPr>
        <p:spPr>
          <a:xfrm>
            <a:off x="1123950" y="4560888"/>
            <a:ext cx="5068888"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96" tIns="48749" rIns="97496" bIns="48749"/>
          <a:lstStyle/>
          <a:p>
            <a:pPr defTabSz="962025" eaLnBrk="1" hangingPunct="1">
              <a:spcBef>
                <a:spcPct val="0"/>
              </a:spcBef>
            </a:pPr>
            <a:r>
              <a:rPr lang="fr-FR" altLang="es-CO" i="1" smtClean="0">
                <a:latin typeface="Calibri" panose="020F0502020204030204" pitchFamily="34" charset="0"/>
              </a:rPr>
              <a:t>CBZP, cabazitaxel plus prednisone; CI, confidence interval; HR, hazard ratio;  ITT, intention to treat; MP, mitoxantrone plus prednisone; OS, overall survival</a:t>
            </a:r>
          </a:p>
          <a:p>
            <a:pPr defTabSz="962025" eaLnBrk="1" hangingPunct="1">
              <a:spcBef>
                <a:spcPct val="0"/>
              </a:spcBef>
            </a:pPr>
            <a:endParaRPr lang="en-US" altLang="es-CO" smtClean="0">
              <a:latin typeface="Calibri" panose="020F0502020204030204" pitchFamily="34" charset="0"/>
            </a:endParaRPr>
          </a:p>
        </p:txBody>
      </p:sp>
    </p:spTree>
    <p:extLst>
      <p:ext uri="{BB962C8B-B14F-4D97-AF65-F5344CB8AC3E}">
        <p14:creationId xmlns:p14="http://schemas.microsoft.com/office/powerpoint/2010/main" val="15219222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1143000" y="685800"/>
            <a:ext cx="4572000" cy="3429000"/>
          </a:xfrm>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DES, diethylstilbestrol; mCRPC, metastatic castration-resistant prostate cancer.</a:t>
            </a:r>
          </a:p>
          <a:p>
            <a:pPr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40325859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xfrm>
            <a:off x="1143000" y="685800"/>
            <a:ext cx="4572000" cy="3429000"/>
          </a:xfrm>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latin typeface="Arial" panose="020B0604020202020204" pitchFamily="34" charset="0"/>
            </a:endParaRPr>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B51B8910-D8DE-4A6C-A138-0CF87F08EB9B}" type="slidenum">
              <a:rPr lang="en-US" altLang="es-CO" sz="1300" b="0">
                <a:solidFill>
                  <a:srgbClr val="000000"/>
                </a:solidFill>
                <a:latin typeface="Arial" panose="020B0604020202020204" pitchFamily="34" charset="0"/>
              </a:rPr>
              <a:pPr/>
              <a:t>132</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41721227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1258888" y="722313"/>
            <a:ext cx="4800600" cy="3600450"/>
          </a:xfrm>
          <a:ln/>
        </p:spPr>
      </p:sp>
      <p:sp>
        <p:nvSpPr>
          <p:cNvPr id="84995" name="Rectangle 3"/>
          <p:cNvSpPr>
            <a:spLocks noGrp="1" noChangeArrowheads="1"/>
          </p:cNvSpPr>
          <p:nvPr>
            <p:ph type="body" idx="1"/>
          </p:nvPr>
        </p:nvSpPr>
        <p:spPr>
          <a:xfrm>
            <a:off x="973138" y="4587875"/>
            <a:ext cx="5368925" cy="42687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005" tIns="50503" rIns="101005" bIns="50503"/>
          <a:lstStyle/>
          <a:p>
            <a:pPr eaLnBrk="1" hangingPunct="1"/>
            <a:endParaRPr lang="es-CO" altLang="es-CO" smtClean="0">
              <a:latin typeface="Arial" panose="020B0604020202020204" pitchFamily="34" charset="0"/>
            </a:endParaRPr>
          </a:p>
        </p:txBody>
      </p:sp>
    </p:spTree>
    <p:extLst>
      <p:ext uri="{BB962C8B-B14F-4D97-AF65-F5344CB8AC3E}">
        <p14:creationId xmlns:p14="http://schemas.microsoft.com/office/powerpoint/2010/main" val="32635268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723900" y="571500"/>
            <a:ext cx="5945188" cy="4457700"/>
          </a:xfrm>
          <a:ln/>
        </p:spPr>
      </p:sp>
      <p:sp>
        <p:nvSpPr>
          <p:cNvPr id="86019" name="Rectangle 3"/>
          <p:cNvSpPr>
            <a:spLocks noGrp="1" noChangeArrowheads="1"/>
          </p:cNvSpPr>
          <p:nvPr>
            <p:ph type="body" idx="1"/>
          </p:nvPr>
        </p:nvSpPr>
        <p:spPr>
          <a:xfrm>
            <a:off x="736600" y="5202238"/>
            <a:ext cx="5605463" cy="36544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005" tIns="50503" rIns="101005" bIns="50503"/>
          <a:lstStyle/>
          <a:p>
            <a:pPr eaLnBrk="1" hangingPunct="1"/>
            <a:r>
              <a:rPr lang="en-US" altLang="es-CO" i="1" smtClean="0">
                <a:latin typeface="Arial" panose="020B0604020202020204" pitchFamily="34" charset="0"/>
              </a:rPr>
              <a:t>BMD, bone mineral density; GnRH, gonadotropin-releasing hormone.</a:t>
            </a:r>
            <a:endParaRPr lang="en-US" altLang="es-CO" smtClean="0">
              <a:latin typeface="Arial" panose="020B0604020202020204" pitchFamily="34" charset="0"/>
            </a:endParaRPr>
          </a:p>
        </p:txBody>
      </p:sp>
    </p:spTree>
    <p:extLst>
      <p:ext uri="{BB962C8B-B14F-4D97-AF65-F5344CB8AC3E}">
        <p14:creationId xmlns:p14="http://schemas.microsoft.com/office/powerpoint/2010/main" val="36941129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87043"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13A18A4A-DE60-4127-B201-B7014C56A563}" type="datetime8">
              <a:rPr lang="en-US" altLang="es-CO" sz="1300" b="0" smtClean="0">
                <a:solidFill>
                  <a:srgbClr val="000000"/>
                </a:solidFill>
              </a:rPr>
              <a:pPr algn="r" fontAlgn="base">
                <a:spcBef>
                  <a:spcPct val="0"/>
                </a:spcBef>
                <a:spcAft>
                  <a:spcPct val="0"/>
                </a:spcAft>
              </a:pPr>
              <a:t>8/02/15 07:54</a:t>
            </a:fld>
            <a:endParaRPr lang="en-US" altLang="es-CO" sz="1300" b="0" smtClean="0">
              <a:solidFill>
                <a:srgbClr val="000000"/>
              </a:solidFill>
            </a:endParaRPr>
          </a:p>
        </p:txBody>
      </p:sp>
      <p:sp>
        <p:nvSpPr>
          <p:cNvPr id="87044"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98B7FE4D-A721-44E9-8F83-BA5228E2CC57}" type="slidenum">
              <a:rPr lang="en-US" altLang="es-CO" sz="1300" b="0" smtClean="0">
                <a:solidFill>
                  <a:srgbClr val="000000"/>
                </a:solidFill>
              </a:rPr>
              <a:pPr algn="r" fontAlgn="base">
                <a:spcBef>
                  <a:spcPct val="0"/>
                </a:spcBef>
                <a:spcAft>
                  <a:spcPct val="0"/>
                </a:spcAft>
              </a:pPr>
              <a:t>135</a:t>
            </a:fld>
            <a:endParaRPr lang="en-US" altLang="es-CO" sz="1300" b="0" smtClean="0">
              <a:solidFill>
                <a:srgbClr val="000000"/>
              </a:solidFill>
            </a:endParaRPr>
          </a:p>
        </p:txBody>
      </p:sp>
      <p:sp>
        <p:nvSpPr>
          <p:cNvPr id="87045"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72" tIns="49536" rIns="99072" bIns="49536"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B98FB6A5-A551-4B32-B05C-B9AF3C8725C9}" type="slidenum">
              <a:rPr lang="en-US" altLang="es-CO" sz="1300" b="0" smtClean="0">
                <a:solidFill>
                  <a:srgbClr val="000000"/>
                </a:solidFill>
              </a:rPr>
              <a:pPr algn="r" fontAlgn="base">
                <a:spcBef>
                  <a:spcPct val="0"/>
                </a:spcBef>
                <a:spcAft>
                  <a:spcPct val="0"/>
                </a:spcAft>
              </a:pPr>
              <a:t>135</a:t>
            </a:fld>
            <a:endParaRPr lang="en-US" altLang="es-CO" sz="1300" b="0" smtClean="0">
              <a:solidFill>
                <a:srgbClr val="000000"/>
              </a:solidFill>
            </a:endParaRPr>
          </a:p>
        </p:txBody>
      </p:sp>
      <p:sp>
        <p:nvSpPr>
          <p:cNvPr id="87046"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72" tIns="49536" rIns="99072" bIns="49536"/>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87047"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72" tIns="49536" rIns="99072" bIns="49536"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7D6D4427-3A99-43EE-A917-8858284FA3B3}" type="slidenum">
              <a:rPr lang="en-US" altLang="es-CO" sz="1300" b="0" smtClean="0">
                <a:solidFill>
                  <a:srgbClr val="000000"/>
                </a:solidFill>
              </a:rPr>
              <a:pPr algn="r" fontAlgn="base">
                <a:spcBef>
                  <a:spcPct val="0"/>
                </a:spcBef>
                <a:spcAft>
                  <a:spcPct val="0"/>
                </a:spcAft>
              </a:pPr>
              <a:t>135</a:t>
            </a:fld>
            <a:endParaRPr lang="en-US" altLang="es-CO" sz="1300" b="0" smtClean="0">
              <a:solidFill>
                <a:srgbClr val="000000"/>
              </a:solidFill>
            </a:endParaRPr>
          </a:p>
        </p:txBody>
      </p:sp>
      <p:sp>
        <p:nvSpPr>
          <p:cNvPr id="87048" name="Rectangle 2"/>
          <p:cNvSpPr>
            <a:spLocks noGrp="1" noRot="1" noChangeAspect="1" noChangeArrowheads="1" noTextEdit="1"/>
          </p:cNvSpPr>
          <p:nvPr>
            <p:ph type="sldImg"/>
          </p:nvPr>
        </p:nvSpPr>
        <p:spPr>
          <a:xfrm>
            <a:off x="1125538" y="319088"/>
            <a:ext cx="5229225" cy="3922712"/>
          </a:xfrm>
          <a:ln/>
        </p:spPr>
      </p:sp>
      <p:sp>
        <p:nvSpPr>
          <p:cNvPr id="87049" name="Rectangle 3"/>
          <p:cNvSpPr>
            <a:spLocks noGrp="1" noChangeArrowheads="1"/>
          </p:cNvSpPr>
          <p:nvPr>
            <p:ph type="body" idx="1"/>
          </p:nvPr>
        </p:nvSpPr>
        <p:spPr>
          <a:xfrm>
            <a:off x="1031875" y="4435475"/>
            <a:ext cx="5629275" cy="3127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72" tIns="49536" rIns="99072" bIns="49536"/>
          <a:lstStyle/>
          <a:p>
            <a:pPr marL="177800" indent="-177800" defTabSz="804863">
              <a:spcBef>
                <a:spcPct val="0"/>
              </a:spcBef>
            </a:pPr>
            <a:r>
              <a:rPr lang="en-US" altLang="es-CO" i="1" smtClean="0">
                <a:latin typeface="Arial" panose="020B0604020202020204" pitchFamily="34" charset="0"/>
              </a:rPr>
              <a:t>ADT, androgen-deprivation therapy.</a:t>
            </a:r>
          </a:p>
        </p:txBody>
      </p:sp>
      <p:sp>
        <p:nvSpPr>
          <p:cNvPr id="87050" name="Rectangle 4"/>
          <p:cNvSpPr>
            <a:spLocks noChangeArrowheads="1"/>
          </p:cNvSpPr>
          <p:nvPr/>
        </p:nvSpPr>
        <p:spPr bwMode="auto">
          <a:xfrm>
            <a:off x="1031875" y="7972425"/>
            <a:ext cx="570071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119" tIns="50561" rIns="101119" bIns="50561"/>
          <a:lstStyle>
            <a:lvl1pPr marL="185738" indent="-185738" defTabSz="10033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10033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10033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10033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10033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10033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10033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10033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10033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000" smtClean="0">
                <a:solidFill>
                  <a:srgbClr val="000000"/>
                </a:solidFill>
              </a:rPr>
              <a:t> </a:t>
            </a:r>
            <a:endParaRPr lang="en-US" altLang="es-CO" sz="1000" b="0" smtClean="0">
              <a:solidFill>
                <a:srgbClr val="000000"/>
              </a:solidFill>
            </a:endParaRPr>
          </a:p>
        </p:txBody>
      </p:sp>
    </p:spTree>
    <p:extLst>
      <p:ext uri="{BB962C8B-B14F-4D97-AF65-F5344CB8AC3E}">
        <p14:creationId xmlns:p14="http://schemas.microsoft.com/office/powerpoint/2010/main" val="10813714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txBox="1">
            <a:spLocks noGrp="1" noChangeArrowheads="1"/>
          </p:cNvSpPr>
          <p:nvPr/>
        </p:nvSpPr>
        <p:spPr>
          <a:xfrm>
            <a:off x="4143375" y="9121775"/>
            <a:ext cx="3170238" cy="477838"/>
          </a:xfrm>
          <a:prstGeom prst="rect">
            <a:avLst/>
          </a:prstGeom>
          <a:noFill/>
        </p:spPr>
        <p:txBody>
          <a:bodyPr lIns="102180" tIns="51091" rIns="102180" bIns="51091"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B9230EEE-4AF2-4AEA-A9F3-34D3354872DE}" type="slidenum">
              <a:rPr lang="en-US" altLang="es-CO" sz="1400" b="0" smtClean="0">
                <a:solidFill>
                  <a:srgbClr val="C0504D"/>
                </a:solidFill>
                <a:latin typeface="Calibri" panose="020F0502020204030204" pitchFamily="34" charset="0"/>
              </a:rPr>
              <a:pPr algn="r" defTabSz="914400" eaLnBrk="1" fontAlgn="base" hangingPunct="1">
                <a:spcBef>
                  <a:spcPct val="0"/>
                </a:spcBef>
                <a:spcAft>
                  <a:spcPct val="0"/>
                </a:spcAft>
              </a:pPr>
              <a:t>136</a:t>
            </a:fld>
            <a:endParaRPr lang="en-US" altLang="es-CO" sz="1400" b="0" smtClean="0">
              <a:solidFill>
                <a:srgbClr val="C0504D"/>
              </a:solidFill>
              <a:latin typeface="Calibri" panose="020F0502020204030204" pitchFamily="34" charset="0"/>
            </a:endParaRPr>
          </a:p>
        </p:txBody>
      </p:sp>
      <p:sp>
        <p:nvSpPr>
          <p:cNvPr id="88067" name="Rectangle 2"/>
          <p:cNvSpPr>
            <a:spLocks noGrp="1" noRot="1" noChangeAspect="1" noChangeArrowheads="1" noTextEdit="1"/>
          </p:cNvSpPr>
          <p:nvPr>
            <p:ph type="sldImg"/>
          </p:nvPr>
        </p:nvSpPr>
        <p:spPr>
          <a:xfrm>
            <a:off x="1257300" y="722313"/>
            <a:ext cx="4800600" cy="3600450"/>
          </a:xfrm>
          <a:ln/>
        </p:spPr>
      </p:sp>
      <p:sp>
        <p:nvSpPr>
          <p:cNvPr id="88068" name="Rectangle 3"/>
          <p:cNvSpPr>
            <a:spLocks noGrp="1" noChangeArrowheads="1"/>
          </p:cNvSpPr>
          <p:nvPr>
            <p:ph type="body" idx="1"/>
          </p:nvPr>
        </p:nvSpPr>
        <p:spPr>
          <a:xfrm>
            <a:off x="973138" y="4587875"/>
            <a:ext cx="5368925" cy="42687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180" tIns="51091" rIns="102180" bIns="51091"/>
          <a:lstStyle/>
          <a:p>
            <a:r>
              <a:rPr lang="en-US" altLang="es-CO" i="1" smtClean="0">
                <a:latin typeface="Arial" panose="020B0604020202020204" pitchFamily="34" charset="0"/>
              </a:rPr>
              <a:t>FDA, US Food and Drug Administration.</a:t>
            </a:r>
          </a:p>
        </p:txBody>
      </p:sp>
    </p:spTree>
    <p:extLst>
      <p:ext uri="{BB962C8B-B14F-4D97-AF65-F5344CB8AC3E}">
        <p14:creationId xmlns:p14="http://schemas.microsoft.com/office/powerpoint/2010/main" val="36310437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xfrm>
            <a:off x="1260475" y="722313"/>
            <a:ext cx="4795838" cy="3597275"/>
          </a:xfrm>
          <a:ln/>
        </p:spPr>
      </p:sp>
      <p:sp>
        <p:nvSpPr>
          <p:cNvPr id="89091" name="Notes Placeholder 2"/>
          <p:cNvSpPr>
            <a:spLocks noGrp="1"/>
          </p:cNvSpPr>
          <p:nvPr>
            <p:ph type="body" idx="1"/>
          </p:nvPr>
        </p:nvSpPr>
        <p:spPr>
          <a:xfrm>
            <a:off x="976313" y="4560888"/>
            <a:ext cx="5362575"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p>
            <a:r>
              <a:rPr lang="en-US" altLang="es-CO" i="1" smtClean="0">
                <a:latin typeface="Arial" panose="020B0604020202020204" pitchFamily="34" charset="0"/>
              </a:rPr>
              <a:t>BMD, bone mineral density.</a:t>
            </a:r>
          </a:p>
        </p:txBody>
      </p:sp>
      <p:sp>
        <p:nvSpPr>
          <p:cNvPr id="89092" name="Header Placeholder 3"/>
          <p:cNvSpPr txBox="1">
            <a:spLocks noGrp="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89093" name="Date Placeholder 4"/>
          <p:cNvSpPr txBox="1">
            <a:spLocks noGrp="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A03CA41B-FFF8-46E2-A85F-A57145C16E98}" type="datetime8">
              <a:rPr lang="en-US" altLang="es-CO" sz="1300" b="0" smtClean="0">
                <a:solidFill>
                  <a:srgbClr val="000000"/>
                </a:solidFill>
              </a:rPr>
              <a:pPr algn="r" fontAlgn="base">
                <a:spcBef>
                  <a:spcPct val="0"/>
                </a:spcBef>
                <a:spcAft>
                  <a:spcPct val="0"/>
                </a:spcAft>
              </a:pPr>
              <a:t>8/02/15 07:54</a:t>
            </a:fld>
            <a:endParaRPr lang="en-US" altLang="es-CO" sz="1300" b="0" smtClean="0">
              <a:solidFill>
                <a:srgbClr val="000000"/>
              </a:solidFill>
            </a:endParaRPr>
          </a:p>
        </p:txBody>
      </p:sp>
      <p:sp>
        <p:nvSpPr>
          <p:cNvPr id="89094" name="Slide Number Placeholder 5"/>
          <p:cNvSpPr txBox="1">
            <a:spLocks noGrp="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8217241D-443F-4C85-808E-8956A3859C32}" type="slidenum">
              <a:rPr lang="en-US" altLang="es-CO" sz="1300" b="0" smtClean="0">
                <a:solidFill>
                  <a:srgbClr val="000000"/>
                </a:solidFill>
              </a:rPr>
              <a:pPr algn="r" fontAlgn="base">
                <a:spcBef>
                  <a:spcPct val="0"/>
                </a:spcBef>
                <a:spcAft>
                  <a:spcPct val="0"/>
                </a:spcAft>
              </a:pPr>
              <a:t>137</a:t>
            </a:fld>
            <a:endParaRPr lang="en-US" altLang="es-CO" sz="1300" b="0" smtClean="0">
              <a:solidFill>
                <a:srgbClr val="000000"/>
              </a:solidFill>
            </a:endParaRPr>
          </a:p>
        </p:txBody>
      </p:sp>
    </p:spTree>
    <p:extLst>
      <p:ext uri="{BB962C8B-B14F-4D97-AF65-F5344CB8AC3E}">
        <p14:creationId xmlns:p14="http://schemas.microsoft.com/office/powerpoint/2010/main" val="19757326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90115"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27A3440E-F3A8-4B60-A075-0050E2FCFCAB}" type="datetime8">
              <a:rPr lang="en-US" altLang="es-CO" sz="1300" b="0" smtClean="0">
                <a:solidFill>
                  <a:srgbClr val="000000"/>
                </a:solidFill>
              </a:rPr>
              <a:pPr algn="r" fontAlgn="base">
                <a:spcBef>
                  <a:spcPct val="0"/>
                </a:spcBef>
                <a:spcAft>
                  <a:spcPct val="0"/>
                </a:spcAft>
              </a:pPr>
              <a:t>8/02/15 07:54</a:t>
            </a:fld>
            <a:endParaRPr lang="en-US" altLang="es-CO" sz="1300" b="0" smtClean="0">
              <a:solidFill>
                <a:srgbClr val="000000"/>
              </a:solidFill>
            </a:endParaRPr>
          </a:p>
        </p:txBody>
      </p:sp>
      <p:sp>
        <p:nvSpPr>
          <p:cNvPr id="90116"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5F22BCF4-CC27-448D-AF15-0E7B55EDCA6B}" type="slidenum">
              <a:rPr lang="en-US" altLang="es-CO" sz="1300" b="0" smtClean="0">
                <a:solidFill>
                  <a:srgbClr val="000000"/>
                </a:solidFill>
              </a:rPr>
              <a:pPr algn="r" fontAlgn="base">
                <a:spcBef>
                  <a:spcPct val="0"/>
                </a:spcBef>
                <a:spcAft>
                  <a:spcPct val="0"/>
                </a:spcAft>
              </a:pPr>
              <a:t>138</a:t>
            </a:fld>
            <a:endParaRPr lang="en-US" altLang="es-CO" sz="1300" b="0" smtClean="0">
              <a:solidFill>
                <a:srgbClr val="000000"/>
              </a:solidFill>
            </a:endParaRPr>
          </a:p>
        </p:txBody>
      </p:sp>
      <p:sp>
        <p:nvSpPr>
          <p:cNvPr id="90117" name="Rectangle 2"/>
          <p:cNvSpPr>
            <a:spLocks noGrp="1" noRot="1" noChangeAspect="1" noChangeArrowheads="1" noTextEdit="1"/>
          </p:cNvSpPr>
          <p:nvPr>
            <p:ph type="sldImg"/>
          </p:nvPr>
        </p:nvSpPr>
        <p:spPr>
          <a:xfrm>
            <a:off x="725488" y="573088"/>
            <a:ext cx="5940425" cy="4456112"/>
          </a:xfrm>
          <a:ln/>
        </p:spPr>
      </p:sp>
      <p:sp>
        <p:nvSpPr>
          <p:cNvPr id="90118" name="Rectangle 3"/>
          <p:cNvSpPr>
            <a:spLocks noGrp="1" noChangeArrowheads="1"/>
          </p:cNvSpPr>
          <p:nvPr>
            <p:ph type="body" idx="1"/>
          </p:nvPr>
        </p:nvSpPr>
        <p:spPr>
          <a:xfrm>
            <a:off x="714375" y="5180013"/>
            <a:ext cx="5627688" cy="36766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p>
            <a:r>
              <a:rPr lang="en-US" altLang="es-CO" i="1" smtClean="0">
                <a:latin typeface="Arial" panose="020B0604020202020204" pitchFamily="34" charset="0"/>
              </a:rPr>
              <a:t>BMD, bone mineral density; GnRH, gonadotropin-releasing hormone.</a:t>
            </a:r>
          </a:p>
          <a:p>
            <a:endParaRPr lang="en-US" altLang="es-CO" smtClean="0">
              <a:latin typeface="Arial" panose="020B0604020202020204" pitchFamily="34" charset="0"/>
            </a:endParaRPr>
          </a:p>
        </p:txBody>
      </p:sp>
    </p:spTree>
    <p:extLst>
      <p:ext uri="{BB962C8B-B14F-4D97-AF65-F5344CB8AC3E}">
        <p14:creationId xmlns:p14="http://schemas.microsoft.com/office/powerpoint/2010/main" val="497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8658" name="1 Marcador de imagen de diapositiva"/>
          <p:cNvSpPr>
            <a:spLocks noGrp="1" noRot="1" noChangeAspect="1" noTextEdit="1"/>
          </p:cNvSpPr>
          <p:nvPr>
            <p:ph type="sldImg"/>
          </p:nvPr>
        </p:nvSpPr>
        <p:spPr>
          <a:xfrm>
            <a:off x="1143000" y="685800"/>
            <a:ext cx="4572000" cy="3429000"/>
          </a:xfrm>
          <a:ln/>
        </p:spPr>
      </p:sp>
      <p:sp>
        <p:nvSpPr>
          <p:cNvPr id="838659" name="2 Marcador de notas"/>
          <p:cNvSpPr>
            <a:spLocks noGrp="1"/>
          </p:cNvSpPr>
          <p:nvPr>
            <p:ph type="body" idx="1"/>
          </p:nvPr>
        </p:nvSpPr>
        <p:spPr>
          <a:noFill/>
          <a:ln/>
        </p:spPr>
        <p:txBody>
          <a:bodyPr/>
          <a:lstStyle/>
          <a:p>
            <a:endParaRPr lang="es-ES"/>
          </a:p>
        </p:txBody>
      </p:sp>
      <p:sp>
        <p:nvSpPr>
          <p:cNvPr id="838660" name="3 Marcador de número de diapositiva"/>
          <p:cNvSpPr>
            <a:spLocks noGrp="1"/>
          </p:cNvSpPr>
          <p:nvPr>
            <p:ph type="sldNum" sz="quarter" idx="5"/>
          </p:nvPr>
        </p:nvSpPr>
        <p:spPr>
          <a:noFill/>
        </p:spPr>
        <p:txBody>
          <a:bodyPr/>
          <a:lstStyle/>
          <a:p>
            <a:fld id="{5139D5AF-E413-C94E-8D17-2AE3222C37CA}" type="slidenum">
              <a:rPr lang="es-ES"/>
              <a:pPr/>
              <a:t>8</a:t>
            </a:fld>
            <a:endParaRPr lang="es-E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91139"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8B5DFEE9-5DF4-4D41-83E5-88D52266BE8A}" type="datetime8">
              <a:rPr lang="en-US" altLang="es-CO" sz="1300" b="0" smtClean="0">
                <a:solidFill>
                  <a:srgbClr val="000000"/>
                </a:solidFill>
              </a:rPr>
              <a:pPr algn="r" fontAlgn="base">
                <a:spcBef>
                  <a:spcPct val="0"/>
                </a:spcBef>
                <a:spcAft>
                  <a:spcPct val="0"/>
                </a:spcAft>
              </a:pPr>
              <a:t>8/02/15 07:54</a:t>
            </a:fld>
            <a:endParaRPr lang="en-US" altLang="es-CO" sz="1300" b="0" smtClean="0">
              <a:solidFill>
                <a:srgbClr val="000000"/>
              </a:solidFill>
            </a:endParaRPr>
          </a:p>
        </p:txBody>
      </p:sp>
      <p:sp>
        <p:nvSpPr>
          <p:cNvPr id="91140"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8194D964-F75C-4231-8FC8-2B84741D3C49}" type="slidenum">
              <a:rPr lang="en-US" altLang="es-CO" sz="1300" b="0" smtClean="0">
                <a:solidFill>
                  <a:srgbClr val="000000"/>
                </a:solidFill>
              </a:rPr>
              <a:pPr algn="r" fontAlgn="base">
                <a:spcBef>
                  <a:spcPct val="0"/>
                </a:spcBef>
                <a:spcAft>
                  <a:spcPct val="0"/>
                </a:spcAft>
              </a:pPr>
              <a:t>139</a:t>
            </a:fld>
            <a:endParaRPr lang="en-US" altLang="es-CO" sz="1300" b="0" smtClean="0">
              <a:solidFill>
                <a:srgbClr val="000000"/>
              </a:solidFill>
            </a:endParaRPr>
          </a:p>
        </p:txBody>
      </p:sp>
      <p:sp>
        <p:nvSpPr>
          <p:cNvPr id="91141" name="Rectangle 2"/>
          <p:cNvSpPr>
            <a:spLocks noGrp="1" noRot="1" noChangeAspect="1" noChangeArrowheads="1" noTextEdit="1"/>
          </p:cNvSpPr>
          <p:nvPr>
            <p:ph type="sldImg"/>
          </p:nvPr>
        </p:nvSpPr>
        <p:spPr>
          <a:xfrm>
            <a:off x="727075" y="573088"/>
            <a:ext cx="5938838" cy="4454525"/>
          </a:xfrm>
          <a:ln/>
        </p:spPr>
      </p:sp>
      <p:sp>
        <p:nvSpPr>
          <p:cNvPr id="91142" name="Rectangle 3"/>
          <p:cNvSpPr>
            <a:spLocks noGrp="1" noChangeArrowheads="1"/>
          </p:cNvSpPr>
          <p:nvPr>
            <p:ph type="body" idx="1"/>
          </p:nvPr>
        </p:nvSpPr>
        <p:spPr>
          <a:xfrm>
            <a:off x="736600" y="5168900"/>
            <a:ext cx="5605463" cy="36877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p>
            <a:r>
              <a:rPr lang="en-US" altLang="es-CO" i="1" smtClean="0">
                <a:latin typeface="Arial" panose="020B0604020202020204" pitchFamily="34" charset="0"/>
              </a:rPr>
              <a:t>BMD, bone mineral density; GnRH, gonadotropin-releasing hormone.</a:t>
            </a:r>
          </a:p>
          <a:p>
            <a:endParaRPr lang="en-US" altLang="es-CO" b="1" smtClean="0">
              <a:latin typeface="Arial" panose="020B0604020202020204" pitchFamily="34" charset="0"/>
            </a:endParaRPr>
          </a:p>
        </p:txBody>
      </p:sp>
    </p:spTree>
    <p:extLst>
      <p:ext uri="{BB962C8B-B14F-4D97-AF65-F5344CB8AC3E}">
        <p14:creationId xmlns:p14="http://schemas.microsoft.com/office/powerpoint/2010/main" val="211105423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92163"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93A32718-629C-444E-8ABA-DE4CAA52C615}" type="datetime8">
              <a:rPr lang="en-US" altLang="es-CO" sz="1300" b="0" smtClean="0">
                <a:solidFill>
                  <a:srgbClr val="000000"/>
                </a:solidFill>
              </a:rPr>
              <a:pPr algn="r" fontAlgn="base">
                <a:spcBef>
                  <a:spcPct val="0"/>
                </a:spcBef>
                <a:spcAft>
                  <a:spcPct val="0"/>
                </a:spcAft>
              </a:pPr>
              <a:t>8/02/15 07:54</a:t>
            </a:fld>
            <a:endParaRPr lang="en-US" altLang="es-CO" sz="1300" b="0" smtClean="0">
              <a:solidFill>
                <a:srgbClr val="000000"/>
              </a:solidFill>
            </a:endParaRPr>
          </a:p>
        </p:txBody>
      </p:sp>
      <p:sp>
        <p:nvSpPr>
          <p:cNvPr id="92164"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AC6E7C11-B0B7-4324-BFD7-70199DF5A810}" type="slidenum">
              <a:rPr lang="en-US" altLang="es-CO" sz="1300" b="0" smtClean="0">
                <a:solidFill>
                  <a:srgbClr val="000000"/>
                </a:solidFill>
              </a:rPr>
              <a:pPr algn="r" fontAlgn="base">
                <a:spcBef>
                  <a:spcPct val="0"/>
                </a:spcBef>
                <a:spcAft>
                  <a:spcPct val="0"/>
                </a:spcAft>
              </a:pPr>
              <a:t>140</a:t>
            </a:fld>
            <a:endParaRPr lang="en-US" altLang="es-CO" sz="1300" b="0" smtClean="0">
              <a:solidFill>
                <a:srgbClr val="000000"/>
              </a:solidFill>
            </a:endParaRPr>
          </a:p>
        </p:txBody>
      </p:sp>
      <p:sp>
        <p:nvSpPr>
          <p:cNvPr id="92165" name="Rectangle 2"/>
          <p:cNvSpPr>
            <a:spLocks noGrp="1" noRot="1" noChangeAspect="1" noChangeArrowheads="1" noTextEdit="1"/>
          </p:cNvSpPr>
          <p:nvPr>
            <p:ph type="sldImg"/>
          </p:nvPr>
        </p:nvSpPr>
        <p:spPr>
          <a:xfrm>
            <a:off x="725488" y="573088"/>
            <a:ext cx="5940425" cy="4456112"/>
          </a:xfrm>
          <a:ln/>
        </p:spPr>
      </p:sp>
      <p:sp>
        <p:nvSpPr>
          <p:cNvPr id="92166" name="Rectangle 3"/>
          <p:cNvSpPr>
            <a:spLocks noGrp="1" noChangeArrowheads="1"/>
          </p:cNvSpPr>
          <p:nvPr>
            <p:ph type="body" idx="1"/>
          </p:nvPr>
        </p:nvSpPr>
        <p:spPr>
          <a:xfrm>
            <a:off x="692150" y="5102225"/>
            <a:ext cx="5649913" cy="37544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p>
            <a:r>
              <a:rPr lang="en-US" altLang="es-CO" i="1" smtClean="0">
                <a:latin typeface="Arial" panose="020B0604020202020204" pitchFamily="34" charset="0"/>
              </a:rPr>
              <a:t>BMD, bone mineral density; GnRH, gonadotropin-releasing hormone; IV, intravenous.</a:t>
            </a:r>
          </a:p>
        </p:txBody>
      </p:sp>
    </p:spTree>
    <p:extLst>
      <p:ext uri="{BB962C8B-B14F-4D97-AF65-F5344CB8AC3E}">
        <p14:creationId xmlns:p14="http://schemas.microsoft.com/office/powerpoint/2010/main" val="411746026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1257300" y="722313"/>
            <a:ext cx="4800600" cy="3600450"/>
          </a:xfrm>
          <a:ln/>
        </p:spPr>
      </p:sp>
      <p:sp>
        <p:nvSpPr>
          <p:cNvPr id="93187" name="Rectangle 3"/>
          <p:cNvSpPr>
            <a:spLocks noGrp="1" noChangeArrowheads="1"/>
          </p:cNvSpPr>
          <p:nvPr>
            <p:ph type="body" idx="1"/>
          </p:nvPr>
        </p:nvSpPr>
        <p:spPr>
          <a:xfrm>
            <a:off x="973138" y="4587875"/>
            <a:ext cx="5368925" cy="42687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996" tIns="50498" rIns="100996" bIns="50498"/>
          <a:lstStyle/>
          <a:p>
            <a:pPr eaLnBrk="1" hangingPunct="1"/>
            <a:r>
              <a:rPr lang="en-US" altLang="es-CO" i="1" smtClean="0">
                <a:latin typeface="Arial" panose="020B0604020202020204" pitchFamily="34" charset="0"/>
              </a:rPr>
              <a:t>q6m, every 6 months.</a:t>
            </a:r>
          </a:p>
        </p:txBody>
      </p:sp>
    </p:spTree>
    <p:extLst>
      <p:ext uri="{BB962C8B-B14F-4D97-AF65-F5344CB8AC3E}">
        <p14:creationId xmlns:p14="http://schemas.microsoft.com/office/powerpoint/2010/main" val="1522686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210"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94211"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370122BE-4AED-49E6-9B74-38BC05EF337A}" type="datetime8">
              <a:rPr lang="en-US" altLang="es-CO" sz="1300" b="0" smtClean="0">
                <a:solidFill>
                  <a:srgbClr val="000000"/>
                </a:solidFill>
              </a:rPr>
              <a:pPr algn="r" fontAlgn="base">
                <a:spcBef>
                  <a:spcPct val="0"/>
                </a:spcBef>
                <a:spcAft>
                  <a:spcPct val="0"/>
                </a:spcAft>
              </a:pPr>
              <a:t>8/02/15 07:54</a:t>
            </a:fld>
            <a:endParaRPr lang="en-US" altLang="es-CO" sz="1300" b="0" smtClean="0">
              <a:solidFill>
                <a:srgbClr val="000000"/>
              </a:solidFill>
            </a:endParaRPr>
          </a:p>
        </p:txBody>
      </p:sp>
      <p:sp>
        <p:nvSpPr>
          <p:cNvPr id="94212"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F16FB213-A4C7-4E97-B64E-5FFB17C2719D}" type="slidenum">
              <a:rPr lang="en-US" altLang="es-CO" sz="1300" b="0" smtClean="0">
                <a:solidFill>
                  <a:srgbClr val="000000"/>
                </a:solidFill>
              </a:rPr>
              <a:pPr algn="r" fontAlgn="base">
                <a:spcBef>
                  <a:spcPct val="0"/>
                </a:spcBef>
                <a:spcAft>
                  <a:spcPct val="0"/>
                </a:spcAft>
              </a:pPr>
              <a:t>143</a:t>
            </a:fld>
            <a:endParaRPr lang="en-US" altLang="es-CO" sz="1300" b="0" smtClean="0">
              <a:solidFill>
                <a:srgbClr val="000000"/>
              </a:solidFill>
            </a:endParaRPr>
          </a:p>
        </p:txBody>
      </p:sp>
      <p:sp>
        <p:nvSpPr>
          <p:cNvPr id="94213" name="Rectangle 2"/>
          <p:cNvSpPr>
            <a:spLocks noGrp="1" noRot="1" noChangeAspect="1" noChangeArrowheads="1" noTextEdit="1"/>
          </p:cNvSpPr>
          <p:nvPr>
            <p:ph type="sldImg"/>
          </p:nvPr>
        </p:nvSpPr>
        <p:spPr>
          <a:xfrm>
            <a:off x="1462088" y="960438"/>
            <a:ext cx="4389437" cy="3292475"/>
          </a:xfrm>
          <a:solidFill>
            <a:srgbClr val="FFFFFF"/>
          </a:solidFill>
          <a:ln/>
        </p:spPr>
      </p:sp>
      <p:sp>
        <p:nvSpPr>
          <p:cNvPr id="94214" name="Text Box 3"/>
          <p:cNvSpPr>
            <a:spLocks noGrp="1" noChangeArrowheads="1"/>
          </p:cNvSpPr>
          <p:nvPr>
            <p:ph type="body" idx="1"/>
          </p:nvPr>
        </p:nvSpPr>
        <p:spPr>
          <a:xfrm>
            <a:off x="1116013" y="4568825"/>
            <a:ext cx="5087937" cy="179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227013" indent="-227013" defTabSz="482600" eaLnBrk="1">
              <a:lnSpc>
                <a:spcPct val="97000"/>
              </a:lnSpc>
              <a:spcBef>
                <a:spcPct val="0"/>
              </a:spcBef>
              <a:buSzPct val="45000"/>
              <a:tabLst>
                <a:tab pos="765175" algn="l"/>
                <a:tab pos="1530350" algn="l"/>
                <a:tab pos="2295525" algn="l"/>
                <a:tab pos="3060700" algn="l"/>
                <a:tab pos="3825875" algn="l"/>
                <a:tab pos="4591050" algn="l"/>
                <a:tab pos="5356225" algn="l"/>
              </a:tabLst>
            </a:pPr>
            <a:r>
              <a:rPr lang="en-GB" altLang="es-CO" i="1" smtClean="0">
                <a:latin typeface="Arial" panose="020B0604020202020204" pitchFamily="34" charset="0"/>
              </a:rPr>
              <a:t>BMD, bone mineral density.</a:t>
            </a:r>
          </a:p>
        </p:txBody>
      </p:sp>
    </p:spTree>
    <p:extLst>
      <p:ext uri="{BB962C8B-B14F-4D97-AF65-F5344CB8AC3E}">
        <p14:creationId xmlns:p14="http://schemas.microsoft.com/office/powerpoint/2010/main" val="404301115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xfrm>
            <a:off x="1260475" y="722313"/>
            <a:ext cx="4795838" cy="3597275"/>
          </a:xfrm>
          <a:ln/>
        </p:spPr>
      </p:sp>
      <p:sp>
        <p:nvSpPr>
          <p:cNvPr id="95235" name="Notes Placeholder 2"/>
          <p:cNvSpPr>
            <a:spLocks noGrp="1"/>
          </p:cNvSpPr>
          <p:nvPr>
            <p:ph type="body" idx="1"/>
          </p:nvPr>
        </p:nvSpPr>
        <p:spPr>
          <a:xfrm>
            <a:off x="976313" y="4560888"/>
            <a:ext cx="5362575"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p>
            <a:endParaRPr lang="es-CO" altLang="es-CO" smtClean="0">
              <a:latin typeface="Arial" panose="020B0604020202020204" pitchFamily="34" charset="0"/>
            </a:endParaRPr>
          </a:p>
        </p:txBody>
      </p:sp>
      <p:sp>
        <p:nvSpPr>
          <p:cNvPr id="95236" name="Slide Number Placeholder 3"/>
          <p:cNvSpPr txBox="1">
            <a:spLocks noGrp="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020D0AFB-C2EB-4F0E-8BF7-3597713C22E8}" type="slidenum">
              <a:rPr lang="en-US" altLang="es-CO" sz="1300" b="0" smtClean="0">
                <a:solidFill>
                  <a:srgbClr val="000000"/>
                </a:solidFill>
              </a:rPr>
              <a:pPr algn="r" fontAlgn="base">
                <a:spcBef>
                  <a:spcPct val="0"/>
                </a:spcBef>
                <a:spcAft>
                  <a:spcPct val="0"/>
                </a:spcAft>
              </a:pPr>
              <a:t>144</a:t>
            </a:fld>
            <a:endParaRPr lang="en-US" altLang="es-CO" sz="1300" b="0" smtClean="0">
              <a:solidFill>
                <a:srgbClr val="000000"/>
              </a:solidFill>
            </a:endParaRPr>
          </a:p>
        </p:txBody>
      </p:sp>
    </p:spTree>
    <p:extLst>
      <p:ext uri="{BB962C8B-B14F-4D97-AF65-F5344CB8AC3E}">
        <p14:creationId xmlns:p14="http://schemas.microsoft.com/office/powerpoint/2010/main" val="40145260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txBox="1">
            <a:spLocks noGrp="1" noChangeArrowheads="1"/>
          </p:cNvSpP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spcBef>
                <a:spcPct val="0"/>
              </a:spcBef>
              <a:spcAft>
                <a:spcPct val="0"/>
              </a:spcAft>
            </a:pPr>
            <a:r>
              <a:rPr lang="en-US" altLang="es-CO" sz="1300" b="0" smtClean="0">
                <a:solidFill>
                  <a:srgbClr val="000000"/>
                </a:solidFill>
              </a:rPr>
              <a:t>Curatio PowerPoint Template</a:t>
            </a:r>
          </a:p>
        </p:txBody>
      </p:sp>
      <p:sp>
        <p:nvSpPr>
          <p:cNvPr id="96259" name="Rectangle 3"/>
          <p:cNvSpPr txBox="1">
            <a:spLocks noGrp="1" noChangeArrowheads="1"/>
          </p:cNvSpPr>
          <p:nvPr/>
        </p:nvSpPr>
        <p:spPr bwMode="auto">
          <a:xfrm>
            <a:off x="4144963" y="0"/>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087C4352-32DD-45A1-8C3C-99CC96D6E356}" type="datetime8">
              <a:rPr lang="en-US" altLang="es-CO" sz="1300" b="0" smtClean="0">
                <a:solidFill>
                  <a:srgbClr val="000000"/>
                </a:solidFill>
              </a:rPr>
              <a:pPr algn="r" fontAlgn="base">
                <a:spcBef>
                  <a:spcPct val="0"/>
                </a:spcBef>
                <a:spcAft>
                  <a:spcPct val="0"/>
                </a:spcAft>
              </a:pPr>
              <a:t>8/02/15 07:54</a:t>
            </a:fld>
            <a:endParaRPr lang="en-US" altLang="es-CO" sz="1300" b="0" smtClean="0">
              <a:solidFill>
                <a:srgbClr val="000000"/>
              </a:solidFill>
            </a:endParaRPr>
          </a:p>
        </p:txBody>
      </p:sp>
      <p:sp>
        <p:nvSpPr>
          <p:cNvPr id="96260"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81" tIns="49540" rIns="99081" bIns="49540" anchor="b"/>
          <a:lstStyle>
            <a:lvl1pPr defTabSz="9906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906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90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90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2305DA68-F22F-4D96-A811-FB1C140F1A04}" type="slidenum">
              <a:rPr lang="en-US" altLang="es-CO" sz="1300" b="0" smtClean="0">
                <a:solidFill>
                  <a:srgbClr val="000000"/>
                </a:solidFill>
              </a:rPr>
              <a:pPr algn="r" fontAlgn="base">
                <a:spcBef>
                  <a:spcPct val="0"/>
                </a:spcBef>
                <a:spcAft>
                  <a:spcPct val="0"/>
                </a:spcAft>
              </a:pPr>
              <a:t>145</a:t>
            </a:fld>
            <a:endParaRPr lang="en-US" altLang="es-CO" sz="1300" b="0" smtClean="0">
              <a:solidFill>
                <a:srgbClr val="000000"/>
              </a:solidFill>
            </a:endParaRPr>
          </a:p>
        </p:txBody>
      </p:sp>
      <p:sp>
        <p:nvSpPr>
          <p:cNvPr id="96261" name="Rectangle 2"/>
          <p:cNvSpPr>
            <a:spLocks noGrp="1" noRot="1" noChangeAspect="1" noChangeArrowheads="1" noTextEdit="1"/>
          </p:cNvSpPr>
          <p:nvPr>
            <p:ph type="sldImg"/>
          </p:nvPr>
        </p:nvSpPr>
        <p:spPr>
          <a:xfrm>
            <a:off x="1193800" y="538163"/>
            <a:ext cx="4929188" cy="3697287"/>
          </a:xfrm>
          <a:ln/>
        </p:spPr>
      </p:sp>
      <p:sp>
        <p:nvSpPr>
          <p:cNvPr id="96262" name="Rectangle 3"/>
          <p:cNvSpPr>
            <a:spLocks noGrp="1" noChangeArrowheads="1"/>
          </p:cNvSpPr>
          <p:nvPr>
            <p:ph type="body" idx="1"/>
          </p:nvPr>
        </p:nvSpPr>
        <p:spPr>
          <a:xfrm>
            <a:off x="1052513" y="4468813"/>
            <a:ext cx="5278437" cy="48593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85" tIns="51842" rIns="103685" bIns="51842"/>
          <a:lstStyle/>
          <a:p>
            <a:r>
              <a:rPr lang="fr-FR" altLang="es-CO" i="1" smtClean="0">
                <a:latin typeface="Arial" panose="020B0604020202020204" pitchFamily="34" charset="0"/>
              </a:rPr>
              <a:t>ADT, androgen-deprivation therapy; BMD, bone mineral density; BMI, body mass index.</a:t>
            </a:r>
          </a:p>
        </p:txBody>
      </p:sp>
    </p:spTree>
    <p:extLst>
      <p:ext uri="{BB962C8B-B14F-4D97-AF65-F5344CB8AC3E}">
        <p14:creationId xmlns:p14="http://schemas.microsoft.com/office/powerpoint/2010/main" val="38241535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xfrm>
            <a:off x="1143000" y="685800"/>
            <a:ext cx="4572000" cy="3429000"/>
          </a:xfrm>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latin typeface="Arial" panose="020B0604020202020204" pitchFamily="34" charset="0"/>
            </a:endParaRPr>
          </a:p>
        </p:txBody>
      </p:sp>
      <p:sp>
        <p:nvSpPr>
          <p:cNvPr id="97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A39B1E73-1E0E-462F-965F-57F3C62794C1}" type="slidenum">
              <a:rPr lang="en-US" altLang="es-CO" sz="1300" b="0">
                <a:solidFill>
                  <a:srgbClr val="000000"/>
                </a:solidFill>
                <a:latin typeface="Arial" panose="020B0604020202020204" pitchFamily="34" charset="0"/>
              </a:rPr>
              <a:pPr/>
              <a:t>146</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40923031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1463675" y="962025"/>
            <a:ext cx="4387850" cy="3290888"/>
          </a:xfrm>
          <a:solidFill>
            <a:srgbClr val="FFFFFF"/>
          </a:solidFill>
          <a:ln/>
        </p:spPr>
      </p:sp>
    </p:spTree>
    <p:extLst>
      <p:ext uri="{BB962C8B-B14F-4D97-AF65-F5344CB8AC3E}">
        <p14:creationId xmlns:p14="http://schemas.microsoft.com/office/powerpoint/2010/main" val="392349616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1463675" y="962025"/>
            <a:ext cx="4387850" cy="3290888"/>
          </a:xfrm>
          <a:solidFill>
            <a:srgbClr val="FFFFFF"/>
          </a:solidFill>
          <a:ln/>
        </p:spPr>
      </p:sp>
      <p:sp>
        <p:nvSpPr>
          <p:cNvPr id="99331" name="Rectangle 3"/>
          <p:cNvSpPr>
            <a:spLocks noGrp="1" noChangeArrowheads="1"/>
          </p:cNvSpPr>
          <p:nvPr>
            <p:ph type="body" idx="1"/>
          </p:nvPr>
        </p:nvSpPr>
        <p:spPr>
          <a:xfrm>
            <a:off x="1117600" y="4572000"/>
            <a:ext cx="5086350" cy="36560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1" tIns="37141" rIns="74281" bIns="37141"/>
          <a:lstStyle/>
          <a:p>
            <a:r>
              <a:rPr lang="en-US" altLang="es-CO" i="1" smtClean="0">
                <a:latin typeface="Arial" panose="020B0604020202020204" pitchFamily="34" charset="0"/>
              </a:rPr>
              <a:t>PSA, prostate-specific antigen; PSADT, prostate-specific antigen doubling time.</a:t>
            </a:r>
            <a:endParaRPr lang="en-US" altLang="es-CO" smtClean="0">
              <a:latin typeface="Arial" panose="020B0604020202020204" pitchFamily="34" charset="0"/>
            </a:endParaRPr>
          </a:p>
        </p:txBody>
      </p:sp>
    </p:spTree>
    <p:extLst>
      <p:ext uri="{BB962C8B-B14F-4D97-AF65-F5344CB8AC3E}">
        <p14:creationId xmlns:p14="http://schemas.microsoft.com/office/powerpoint/2010/main" val="4452351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101214" tIns="50607" rIns="101214" bIns="50607"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E1639BE8-9FDA-4B5E-AF09-5A9CB92C9B4E}" type="slidenum">
              <a:rPr lang="en-US" altLang="es-CO" sz="1400" b="0" smtClean="0">
                <a:solidFill>
                  <a:srgbClr val="FFFFFF"/>
                </a:solidFill>
              </a:rPr>
              <a:pPr algn="r" defTabSz="914400" eaLnBrk="1" fontAlgn="base" hangingPunct="1">
                <a:spcBef>
                  <a:spcPct val="0"/>
                </a:spcBef>
                <a:spcAft>
                  <a:spcPct val="0"/>
                </a:spcAft>
              </a:pPr>
              <a:t>149</a:t>
            </a:fld>
            <a:endParaRPr lang="en-US" altLang="es-CO" sz="1400" b="0" smtClean="0">
              <a:solidFill>
                <a:srgbClr val="FFFFFF"/>
              </a:solidFill>
            </a:endParaRPr>
          </a:p>
        </p:txBody>
      </p:sp>
      <p:sp>
        <p:nvSpPr>
          <p:cNvPr id="100355" name="Rectangle 2"/>
          <p:cNvSpPr>
            <a:spLocks noGrp="1" noRot="1" noChangeAspect="1" noTextEdit="1"/>
          </p:cNvSpPr>
          <p:nvPr>
            <p:ph type="sldImg"/>
          </p:nvPr>
        </p:nvSpPr>
        <p:spPr>
          <a:xfrm>
            <a:off x="1143000" y="685800"/>
            <a:ext cx="4572000" cy="3429000"/>
          </a:xfrm>
          <a:ln/>
        </p:spPr>
      </p:sp>
      <p:sp>
        <p:nvSpPr>
          <p:cNvPr id="100356"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BMFS, bone metastasis–free survival; CRPC, castration-resistant prostate cancer; M0, nonmetastatic; OS, overall survival; PSA, prostate-specific antigen; PSADT, prostate-specific antigen doubling time; q4w, every 4 weeks; SC, subcutaneous.</a:t>
            </a:r>
          </a:p>
        </p:txBody>
      </p:sp>
    </p:spTree>
    <p:extLst>
      <p:ext uri="{BB962C8B-B14F-4D97-AF65-F5344CB8AC3E}">
        <p14:creationId xmlns:p14="http://schemas.microsoft.com/office/powerpoint/2010/main" val="4011405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5954" name="Rectangle 7"/>
          <p:cNvSpPr>
            <a:spLocks noGrp="1" noChangeArrowheads="1"/>
          </p:cNvSpPr>
          <p:nvPr>
            <p:ph type="sldNum" sz="quarter" idx="5"/>
          </p:nvPr>
        </p:nvSpPr>
        <p:spPr>
          <a:noFill/>
        </p:spPr>
        <p:txBody>
          <a:bodyPr/>
          <a:lstStyle/>
          <a:p>
            <a:fld id="{836A9832-ACA5-874D-BAE8-E3E3A1BAC784}" type="slidenum">
              <a:rPr lang="es-ES">
                <a:latin typeface="Arial" charset="0"/>
              </a:rPr>
              <a:pPr/>
              <a:t>27</a:t>
            </a:fld>
            <a:endParaRPr lang="es-ES">
              <a:latin typeface="Arial" charset="0"/>
            </a:endParaRPr>
          </a:p>
        </p:txBody>
      </p:sp>
      <p:sp>
        <p:nvSpPr>
          <p:cNvPr id="1405955" name="Rectangle 2"/>
          <p:cNvSpPr>
            <a:spLocks noGrp="1" noRot="1" noChangeAspect="1" noChangeArrowheads="1" noTextEdit="1"/>
          </p:cNvSpPr>
          <p:nvPr>
            <p:ph type="sldImg"/>
          </p:nvPr>
        </p:nvSpPr>
        <p:spPr>
          <a:xfrm>
            <a:off x="1143000" y="685800"/>
            <a:ext cx="4572000" cy="3429000"/>
          </a:xfrm>
          <a:ln/>
        </p:spPr>
      </p:sp>
      <p:sp>
        <p:nvSpPr>
          <p:cNvPr id="1405956"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xfrm>
            <a:off x="1143000" y="685800"/>
            <a:ext cx="4572000" cy="3429000"/>
          </a:xfrm>
          <a:ln/>
        </p:spPr>
      </p:sp>
      <p:sp>
        <p:nvSpPr>
          <p:cNvPr id="101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a:t>
            </a:r>
          </a:p>
        </p:txBody>
      </p:sp>
      <p:sp>
        <p:nvSpPr>
          <p:cNvPr id="101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155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715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DC8FCD91-ED8E-476F-A4BC-927908C46CDA}" type="slidenum">
              <a:rPr lang="en-US" altLang="es-CO" sz="1300" b="0">
                <a:solidFill>
                  <a:srgbClr val="000000"/>
                </a:solidFill>
                <a:latin typeface="Times" panose="02020603050405020304" pitchFamily="18" charset="0"/>
              </a:rPr>
              <a:pPr/>
              <a:t>150</a:t>
            </a:fld>
            <a:endParaRPr lang="en-US" altLang="es-CO" sz="1300" b="0">
              <a:solidFill>
                <a:srgbClr val="000000"/>
              </a:solidFill>
              <a:latin typeface="Times" panose="02020603050405020304" pitchFamily="18" charset="0"/>
            </a:endParaRPr>
          </a:p>
        </p:txBody>
      </p:sp>
    </p:spTree>
    <p:extLst>
      <p:ext uri="{BB962C8B-B14F-4D97-AF65-F5344CB8AC3E}">
        <p14:creationId xmlns:p14="http://schemas.microsoft.com/office/powerpoint/2010/main" val="245293657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xfrm>
            <a:off x="1143000" y="685800"/>
            <a:ext cx="4572000" cy="3429000"/>
          </a:xfrm>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a:t>
            </a:r>
          </a:p>
          <a:p>
            <a:endParaRPr lang="en-US" altLang="es-CO" smtClean="0">
              <a:latin typeface="Arial" panose="020B0604020202020204" pitchFamily="34" charset="0"/>
            </a:endParaRPr>
          </a:p>
        </p:txBody>
      </p:sp>
      <p:sp>
        <p:nvSpPr>
          <p:cNvPr id="102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702EC025-AD72-4A55-8DC6-84613D763DC9}" type="slidenum">
              <a:rPr lang="en-US" altLang="es-CO" sz="1300" b="0">
                <a:solidFill>
                  <a:srgbClr val="000000"/>
                </a:solidFill>
                <a:latin typeface="Arial" panose="020B0604020202020204" pitchFamily="34" charset="0"/>
              </a:rPr>
              <a:pPr/>
              <a:t>151</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217834229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101214" tIns="50607" rIns="101214" bIns="50607"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397F9442-5E8A-49B3-AD74-E16DAA1FD0C9}" type="slidenum">
              <a:rPr lang="en-US" altLang="es-CO" sz="1400" b="0" smtClean="0">
                <a:solidFill>
                  <a:srgbClr val="FFFFFF"/>
                </a:solidFill>
              </a:rPr>
              <a:pPr algn="r" defTabSz="914400" eaLnBrk="1" fontAlgn="base" hangingPunct="1">
                <a:spcBef>
                  <a:spcPct val="0"/>
                </a:spcBef>
                <a:spcAft>
                  <a:spcPct val="0"/>
                </a:spcAft>
              </a:pPr>
              <a:t>152</a:t>
            </a:fld>
            <a:endParaRPr lang="en-US" altLang="es-CO" sz="1400" b="0" smtClean="0">
              <a:solidFill>
                <a:srgbClr val="FFFFFF"/>
              </a:solidFill>
            </a:endParaRPr>
          </a:p>
        </p:txBody>
      </p:sp>
      <p:sp>
        <p:nvSpPr>
          <p:cNvPr id="103427" name="Rectangle 2"/>
          <p:cNvSpPr>
            <a:spLocks noGrp="1" noRot="1" noChangeAspect="1" noTextEdit="1"/>
          </p:cNvSpPr>
          <p:nvPr>
            <p:ph type="sldImg"/>
          </p:nvPr>
        </p:nvSpPr>
        <p:spPr>
          <a:xfrm>
            <a:off x="1143000" y="685800"/>
            <a:ext cx="4572000" cy="3429000"/>
          </a:xfrm>
          <a:ln/>
        </p:spPr>
      </p:sp>
      <p:sp>
        <p:nvSpPr>
          <p:cNvPr id="103428"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CI, confidence interval; CRPC, castration-resistant prostate cancer; HR, hazard ratio; M0, nonmetastatic; OS, overall survival.</a:t>
            </a:r>
          </a:p>
        </p:txBody>
      </p:sp>
    </p:spTree>
    <p:extLst>
      <p:ext uri="{BB962C8B-B14F-4D97-AF65-F5344CB8AC3E}">
        <p14:creationId xmlns:p14="http://schemas.microsoft.com/office/powerpoint/2010/main" val="24317298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xfrm>
            <a:off x="1143000" y="685800"/>
            <a:ext cx="4572000" cy="3429000"/>
          </a:xfrm>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CO" altLang="es-CO" smtClean="0">
              <a:latin typeface="Arial" panose="020B0604020202020204" pitchFamily="34" charset="0"/>
            </a:endParaRPr>
          </a:p>
        </p:txBody>
      </p:sp>
      <p:sp>
        <p:nvSpPr>
          <p:cNvPr id="104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155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715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DDBDC9C7-E7CE-4AD8-889F-F62779265D73}" type="slidenum">
              <a:rPr lang="en-US" altLang="es-CO" sz="1300" b="0">
                <a:solidFill>
                  <a:srgbClr val="000000"/>
                </a:solidFill>
                <a:latin typeface="Times" panose="02020603050405020304" pitchFamily="18" charset="0"/>
              </a:rPr>
              <a:pPr/>
              <a:t>153</a:t>
            </a:fld>
            <a:endParaRPr lang="en-US" altLang="es-CO" sz="1300" b="0">
              <a:solidFill>
                <a:srgbClr val="000000"/>
              </a:solidFill>
              <a:latin typeface="Times" panose="02020603050405020304" pitchFamily="18" charset="0"/>
            </a:endParaRPr>
          </a:p>
        </p:txBody>
      </p:sp>
    </p:spTree>
    <p:extLst>
      <p:ext uri="{BB962C8B-B14F-4D97-AF65-F5344CB8AC3E}">
        <p14:creationId xmlns:p14="http://schemas.microsoft.com/office/powerpoint/2010/main" val="1462746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xfrm>
            <a:off x="1143000" y="685800"/>
            <a:ext cx="4572000" cy="3429000"/>
          </a:xfrm>
          <a:ln/>
        </p:spPr>
      </p:sp>
      <p:sp>
        <p:nvSpPr>
          <p:cNvPr id="105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82563" indent="-182563"/>
            <a:r>
              <a:rPr lang="en-US" altLang="es-CO" i="1" smtClean="0">
                <a:latin typeface="Arial" panose="020B0604020202020204" pitchFamily="34" charset="0"/>
              </a:rPr>
              <a:t>PSADT, prostate-specific antigen doubling time.</a:t>
            </a:r>
          </a:p>
        </p:txBody>
      </p:sp>
      <p:sp>
        <p:nvSpPr>
          <p:cNvPr id="105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36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36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36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36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C997C1F2-FBE3-4C51-8FF9-6A60A1765235}" type="slidenum">
              <a:rPr lang="en-US" altLang="es-CO" sz="1300" b="0">
                <a:solidFill>
                  <a:srgbClr val="000000"/>
                </a:solidFill>
                <a:latin typeface="Calibri" panose="020F0502020204030204" pitchFamily="34" charset="0"/>
              </a:rPr>
              <a:pPr/>
              <a:t>154</a:t>
            </a:fld>
            <a:endParaRPr lang="en-US" altLang="es-CO" sz="1300" b="0">
              <a:solidFill>
                <a:srgbClr val="000000"/>
              </a:solidFill>
              <a:latin typeface="Calibri" panose="020F0502020204030204" pitchFamily="34" charset="0"/>
            </a:endParaRPr>
          </a:p>
        </p:txBody>
      </p:sp>
    </p:spTree>
    <p:extLst>
      <p:ext uri="{BB962C8B-B14F-4D97-AF65-F5344CB8AC3E}">
        <p14:creationId xmlns:p14="http://schemas.microsoft.com/office/powerpoint/2010/main" val="405562163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xfrm>
            <a:off x="1143000" y="685800"/>
            <a:ext cx="4572000" cy="3429000"/>
          </a:xfrm>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 PSADT, prostate-specific antigen doubling time.</a:t>
            </a:r>
          </a:p>
          <a:p>
            <a:endParaRPr lang="en-US" altLang="es-CO" smtClean="0">
              <a:latin typeface="Arial" panose="020B0604020202020204" pitchFamily="34" charset="0"/>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155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715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7155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7155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2C303C5A-9F15-416B-9BE3-F3BA3EF8B760}" type="slidenum">
              <a:rPr lang="en-US" altLang="es-CO" sz="1300" b="0">
                <a:solidFill>
                  <a:srgbClr val="000000"/>
                </a:solidFill>
                <a:latin typeface="Calibri" panose="020F0502020204030204" pitchFamily="34" charset="0"/>
              </a:rPr>
              <a:pPr/>
              <a:t>155</a:t>
            </a:fld>
            <a:endParaRPr lang="en-US" altLang="es-CO" sz="1300" b="0">
              <a:solidFill>
                <a:srgbClr val="000000"/>
              </a:solidFill>
              <a:latin typeface="Calibri" panose="020F0502020204030204" pitchFamily="34" charset="0"/>
            </a:endParaRPr>
          </a:p>
        </p:txBody>
      </p:sp>
    </p:spTree>
    <p:extLst>
      <p:ext uri="{BB962C8B-B14F-4D97-AF65-F5344CB8AC3E}">
        <p14:creationId xmlns:p14="http://schemas.microsoft.com/office/powerpoint/2010/main" val="1878410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xfrm>
            <a:off x="1143000" y="685800"/>
            <a:ext cx="4572000" cy="3429000"/>
          </a:xfrm>
          <a:ln/>
        </p:spPr>
      </p:sp>
      <p:sp>
        <p:nvSpPr>
          <p:cNvPr id="107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 PSADT, prostate-specific antigen doubling time.</a:t>
            </a:r>
          </a:p>
          <a:p>
            <a:endParaRPr lang="en-US" altLang="es-CO" smtClean="0">
              <a:latin typeface="Arial" panose="020B0604020202020204" pitchFamily="34" charset="0"/>
            </a:endParaRPr>
          </a:p>
        </p:txBody>
      </p:sp>
      <p:sp>
        <p:nvSpPr>
          <p:cNvPr id="107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E17DC0BC-0781-43DB-99C0-9A67A0821148}" type="slidenum">
              <a:rPr lang="en-US" altLang="es-CO" sz="1300" b="0">
                <a:solidFill>
                  <a:srgbClr val="000000"/>
                </a:solidFill>
                <a:latin typeface="Arial" panose="020B0604020202020204" pitchFamily="34" charset="0"/>
              </a:rPr>
              <a:pPr/>
              <a:t>156</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119475135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xfrm>
            <a:off x="1143000" y="685800"/>
            <a:ext cx="4572000" cy="3429000"/>
          </a:xfrm>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 PSADT, prostate-specific antigen doubling time.</a:t>
            </a:r>
          </a:p>
          <a:p>
            <a:endParaRPr lang="en-US" altLang="es-CO" smtClean="0">
              <a:latin typeface="Arial" panose="020B0604020202020204" pitchFamily="34" charset="0"/>
            </a:endParaRPr>
          </a:p>
        </p:txBody>
      </p:sp>
      <p:sp>
        <p:nvSpPr>
          <p:cNvPr id="108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99DFBCAE-6B83-4B06-8B50-41A3C15DE4DF}" type="slidenum">
              <a:rPr lang="en-US" altLang="es-CO" sz="1300" b="0">
                <a:solidFill>
                  <a:srgbClr val="000000"/>
                </a:solidFill>
                <a:latin typeface="Arial" panose="020B0604020202020204" pitchFamily="34" charset="0"/>
              </a:rPr>
              <a:pPr/>
              <a:t>157</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312445016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xfrm>
            <a:off x="1258888" y="719138"/>
            <a:ext cx="4800600" cy="3600450"/>
          </a:xfrm>
          <a:ln/>
        </p:spPr>
      </p:sp>
      <p:sp>
        <p:nvSpPr>
          <p:cNvPr id="109571" name="Rectangle 3"/>
          <p:cNvSpPr>
            <a:spLocks noGrp="1" noChangeArrowheads="1"/>
          </p:cNvSpPr>
          <p:nvPr>
            <p:ph type="body" idx="1"/>
          </p:nvPr>
        </p:nvSpPr>
        <p:spPr>
          <a:xfrm>
            <a:off x="974725" y="4560888"/>
            <a:ext cx="5365750"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CRPC, castration-resistant prostate cancer.</a:t>
            </a:r>
          </a:p>
        </p:txBody>
      </p:sp>
    </p:spTree>
    <p:extLst>
      <p:ext uri="{BB962C8B-B14F-4D97-AF65-F5344CB8AC3E}">
        <p14:creationId xmlns:p14="http://schemas.microsoft.com/office/powerpoint/2010/main" val="278404078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B8B0E47B-CAC3-45B0-B6B1-6BAACF6D11FC}" type="slidenum">
              <a:rPr lang="en-US" altLang="es-CO" sz="1300" b="0">
                <a:solidFill>
                  <a:srgbClr val="000000"/>
                </a:solidFill>
                <a:latin typeface="Arial" panose="020B0604020202020204" pitchFamily="34" charset="0"/>
              </a:rPr>
              <a:pPr/>
              <a:t>160</a:t>
            </a:fld>
            <a:endParaRPr lang="en-US" altLang="es-CO" sz="1300" b="0">
              <a:solidFill>
                <a:srgbClr val="000000"/>
              </a:solidFill>
              <a:latin typeface="Arial" panose="020B0604020202020204" pitchFamily="34" charset="0"/>
            </a:endParaRPr>
          </a:p>
        </p:txBody>
      </p:sp>
      <p:sp>
        <p:nvSpPr>
          <p:cNvPr id="110595" name="Rectangle 2"/>
          <p:cNvSpPr>
            <a:spLocks noGrp="1" noRot="1" noChangeAspect="1" noChangeArrowheads="1" noTextEdit="1"/>
          </p:cNvSpPr>
          <p:nvPr>
            <p:ph type="sldImg"/>
          </p:nvPr>
        </p:nvSpPr>
        <p:spPr>
          <a:xfrm>
            <a:off x="1258888" y="719138"/>
            <a:ext cx="4800600" cy="3600450"/>
          </a:xfrm>
          <a:solidFill>
            <a:srgbClr val="FFFFFF"/>
          </a:solidFill>
          <a:ln/>
        </p:spPr>
      </p:sp>
      <p:sp>
        <p:nvSpPr>
          <p:cNvPr id="110596" name="Rectangle 3"/>
          <p:cNvSpPr>
            <a:spLocks noGrp="1" noChangeArrowheads="1"/>
          </p:cNvSpPr>
          <p:nvPr>
            <p:ph type="body" idx="1"/>
          </p:nvPr>
        </p:nvSpPr>
        <p:spPr>
          <a:xfrm>
            <a:off x="730250" y="4560888"/>
            <a:ext cx="5854700" cy="4321175"/>
          </a:xfrm>
          <a:solidFill>
            <a:srgbClr val="FFFFFF"/>
          </a:solidFill>
          <a:ln>
            <a:solidFill>
              <a:srgbClr val="000000"/>
            </a:solidFill>
          </a:ln>
        </p:spPr>
        <p:txBody>
          <a:bodyPr lIns="91432" tIns="45716" rIns="91432" bIns="45716"/>
          <a:lstStyle/>
          <a:p>
            <a:pPr eaLnBrk="1" hangingPunct="1"/>
            <a:endParaRPr lang="es-CO" altLang="es-CO" smtClean="0">
              <a:latin typeface="Arial" panose="020B0604020202020204" pitchFamily="34" charset="0"/>
            </a:endParaRPr>
          </a:p>
        </p:txBody>
      </p:sp>
    </p:spTree>
    <p:extLst>
      <p:ext uri="{BB962C8B-B14F-4D97-AF65-F5344CB8AC3E}">
        <p14:creationId xmlns:p14="http://schemas.microsoft.com/office/powerpoint/2010/main" val="2548281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5954" name="Rectangle 7"/>
          <p:cNvSpPr>
            <a:spLocks noGrp="1" noChangeArrowheads="1"/>
          </p:cNvSpPr>
          <p:nvPr>
            <p:ph type="sldNum" sz="quarter" idx="5"/>
          </p:nvPr>
        </p:nvSpPr>
        <p:spPr>
          <a:noFill/>
        </p:spPr>
        <p:txBody>
          <a:bodyPr/>
          <a:lstStyle/>
          <a:p>
            <a:fld id="{836A9832-ACA5-874D-BAE8-E3E3A1BAC784}" type="slidenum">
              <a:rPr lang="es-ES">
                <a:latin typeface="Arial" charset="0"/>
              </a:rPr>
              <a:pPr/>
              <a:t>28</a:t>
            </a:fld>
            <a:endParaRPr lang="es-ES">
              <a:latin typeface="Arial" charset="0"/>
            </a:endParaRPr>
          </a:p>
        </p:txBody>
      </p:sp>
      <p:sp>
        <p:nvSpPr>
          <p:cNvPr id="1405955" name="Rectangle 2"/>
          <p:cNvSpPr>
            <a:spLocks noGrp="1" noRot="1" noChangeAspect="1" noChangeArrowheads="1" noTextEdit="1"/>
          </p:cNvSpPr>
          <p:nvPr>
            <p:ph type="sldImg"/>
          </p:nvPr>
        </p:nvSpPr>
        <p:spPr>
          <a:xfrm>
            <a:off x="1143000" y="685800"/>
            <a:ext cx="4572000" cy="3429000"/>
          </a:xfrm>
          <a:ln/>
        </p:spPr>
      </p:sp>
      <p:sp>
        <p:nvSpPr>
          <p:cNvPr id="1405956"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CF798796-6491-4B80-A75D-A6A9CE550520}" type="slidenum">
              <a:rPr lang="en-US" altLang="es-CO" sz="1300" b="0">
                <a:solidFill>
                  <a:srgbClr val="000000"/>
                </a:solidFill>
                <a:latin typeface="Arial" panose="020B0604020202020204" pitchFamily="34" charset="0"/>
              </a:rPr>
              <a:pPr/>
              <a:t>161</a:t>
            </a:fld>
            <a:endParaRPr lang="en-US" altLang="es-CO" sz="1300" b="0">
              <a:solidFill>
                <a:srgbClr val="000000"/>
              </a:solidFill>
              <a:latin typeface="Arial" panose="020B0604020202020204" pitchFamily="34" charset="0"/>
            </a:endParaRPr>
          </a:p>
        </p:txBody>
      </p:sp>
      <p:sp>
        <p:nvSpPr>
          <p:cNvPr id="111619" name="Rectangle 2"/>
          <p:cNvSpPr>
            <a:spLocks noGrp="1" noRot="1" noChangeAspect="1" noChangeArrowheads="1" noTextEdit="1"/>
          </p:cNvSpPr>
          <p:nvPr>
            <p:ph type="sldImg"/>
          </p:nvPr>
        </p:nvSpPr>
        <p:spPr>
          <a:xfrm>
            <a:off x="1143000" y="685800"/>
            <a:ext cx="4572000" cy="3429000"/>
          </a:xfrm>
          <a:ln/>
        </p:spPr>
      </p:sp>
      <p:sp>
        <p:nvSpPr>
          <p:cNvPr id="111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CRPC, castration-resistant prostate cancer; q3w, every 3 weeks; SRE, skeletal-related event.</a:t>
            </a:r>
          </a:p>
        </p:txBody>
      </p:sp>
    </p:spTree>
    <p:extLst>
      <p:ext uri="{BB962C8B-B14F-4D97-AF65-F5344CB8AC3E}">
        <p14:creationId xmlns:p14="http://schemas.microsoft.com/office/powerpoint/2010/main" val="279853218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C5DA42A8-4F30-434D-8A4B-664940ECCACA}" type="slidenum">
              <a:rPr lang="en-US" altLang="es-CO" sz="1300" b="0">
                <a:solidFill>
                  <a:srgbClr val="000000"/>
                </a:solidFill>
                <a:latin typeface="Arial" panose="020B0604020202020204" pitchFamily="34" charset="0"/>
              </a:rPr>
              <a:pPr/>
              <a:t>162</a:t>
            </a:fld>
            <a:endParaRPr lang="en-US" altLang="es-CO" sz="1300" b="0">
              <a:solidFill>
                <a:srgbClr val="000000"/>
              </a:solidFill>
              <a:latin typeface="Arial" panose="020B0604020202020204" pitchFamily="34" charset="0"/>
            </a:endParaRPr>
          </a:p>
        </p:txBody>
      </p:sp>
      <p:sp>
        <p:nvSpPr>
          <p:cNvPr id="112643" name="Rectangle 2"/>
          <p:cNvSpPr>
            <a:spLocks noGrp="1" noRot="1" noChangeAspect="1" noChangeArrowheads="1" noTextEdit="1"/>
          </p:cNvSpPr>
          <p:nvPr>
            <p:ph type="sldImg"/>
          </p:nvPr>
        </p:nvSpPr>
        <p:spPr>
          <a:xfrm>
            <a:off x="1143000" y="685800"/>
            <a:ext cx="4572000" cy="3429000"/>
          </a:xfrm>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q3w, every 3 weeks; SRE, skeletal-related event.</a:t>
            </a:r>
          </a:p>
          <a:p>
            <a:pPr eaLnBrk="1" hangingPunct="1"/>
            <a:endParaRPr lang="en-US" altLang="es-CO" smtClean="0">
              <a:latin typeface="Arial" panose="020B0604020202020204" pitchFamily="34" charset="0"/>
            </a:endParaRPr>
          </a:p>
        </p:txBody>
      </p:sp>
    </p:spTree>
    <p:extLst>
      <p:ext uri="{BB962C8B-B14F-4D97-AF65-F5344CB8AC3E}">
        <p14:creationId xmlns:p14="http://schemas.microsoft.com/office/powerpoint/2010/main" val="372433698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B52CCE59-88AA-4809-A95A-9778F9FF7A6F}" type="slidenum">
              <a:rPr lang="en-US" altLang="es-CO" sz="1300" b="0">
                <a:solidFill>
                  <a:srgbClr val="000000"/>
                </a:solidFill>
                <a:latin typeface="Arial" panose="020B0604020202020204" pitchFamily="34" charset="0"/>
              </a:rPr>
              <a:pPr/>
              <a:t>163</a:t>
            </a:fld>
            <a:endParaRPr lang="en-US" altLang="es-CO" sz="1300" b="0">
              <a:solidFill>
                <a:srgbClr val="000000"/>
              </a:solidFill>
              <a:latin typeface="Arial" panose="020B0604020202020204" pitchFamily="34" charset="0"/>
            </a:endParaRPr>
          </a:p>
        </p:txBody>
      </p:sp>
      <p:sp>
        <p:nvSpPr>
          <p:cNvPr id="113667" name="Rectangle 2"/>
          <p:cNvSpPr>
            <a:spLocks noGrp="1" noRot="1" noChangeAspect="1" noChangeArrowheads="1" noTextEdit="1"/>
          </p:cNvSpPr>
          <p:nvPr>
            <p:ph type="sldImg"/>
          </p:nvPr>
        </p:nvSpPr>
        <p:spPr>
          <a:xfrm>
            <a:off x="1276350" y="715963"/>
            <a:ext cx="4767263" cy="3575050"/>
          </a:xfrm>
          <a:solidFill>
            <a:srgbClr val="FFFFFF"/>
          </a:solidFill>
          <a:ln/>
        </p:spPr>
      </p:sp>
      <p:sp>
        <p:nvSpPr>
          <p:cNvPr id="113668" name="Rectangle 3"/>
          <p:cNvSpPr>
            <a:spLocks noGrp="1" noChangeArrowheads="1"/>
          </p:cNvSpPr>
          <p:nvPr>
            <p:ph type="body" idx="1"/>
          </p:nvPr>
        </p:nvSpPr>
        <p:spPr>
          <a:xfrm>
            <a:off x="406400" y="4443413"/>
            <a:ext cx="6583363" cy="4686300"/>
          </a:xfrm>
          <a:solidFill>
            <a:srgbClr val="FFFFFF"/>
          </a:solidFill>
          <a:ln>
            <a:solidFill>
              <a:srgbClr val="000000"/>
            </a:solidFill>
          </a:ln>
        </p:spPr>
        <p:txBody>
          <a:bodyPr lIns="95424" tIns="47712" rIns="95424" bIns="47712"/>
          <a:lstStyle/>
          <a:p>
            <a:pPr eaLnBrk="1" hangingPunct="1">
              <a:spcBef>
                <a:spcPct val="0"/>
              </a:spcBef>
            </a:pPr>
            <a:r>
              <a:rPr lang="en-US" altLang="es-CO" i="1" smtClean="0">
                <a:latin typeface="Arial" panose="020B0604020202020204" pitchFamily="34" charset="0"/>
              </a:rPr>
              <a:t>OS, overall survival; QoL, quality of life; SRE, skeletal-related event; ZOL, zoledronic acid.</a:t>
            </a:r>
          </a:p>
        </p:txBody>
      </p:sp>
    </p:spTree>
    <p:extLst>
      <p:ext uri="{BB962C8B-B14F-4D97-AF65-F5344CB8AC3E}">
        <p14:creationId xmlns:p14="http://schemas.microsoft.com/office/powerpoint/2010/main" val="148944307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4A6701CB-B985-4F67-8BF6-88F8538BACE2}" type="slidenum">
              <a:rPr lang="en-US" altLang="es-CO" sz="1300" b="0">
                <a:solidFill>
                  <a:srgbClr val="000000"/>
                </a:solidFill>
                <a:latin typeface="Arial" panose="020B0604020202020204" pitchFamily="34" charset="0"/>
              </a:rPr>
              <a:pPr/>
              <a:t>164</a:t>
            </a:fld>
            <a:endParaRPr lang="en-US" altLang="es-CO" sz="1300" b="0">
              <a:solidFill>
                <a:srgbClr val="000000"/>
              </a:solidFill>
              <a:latin typeface="Arial" panose="020B0604020202020204" pitchFamily="34" charset="0"/>
            </a:endParaRPr>
          </a:p>
        </p:txBody>
      </p:sp>
      <p:sp>
        <p:nvSpPr>
          <p:cNvPr id="114691" name="Rectangle 2"/>
          <p:cNvSpPr>
            <a:spLocks noGrp="1" noRot="1" noChangeAspect="1" noChangeArrowheads="1" noTextEdit="1"/>
          </p:cNvSpPr>
          <p:nvPr>
            <p:ph type="sldImg"/>
          </p:nvPr>
        </p:nvSpPr>
        <p:spPr>
          <a:xfrm>
            <a:off x="1258888" y="722313"/>
            <a:ext cx="4799012" cy="3598862"/>
          </a:xfrm>
          <a:ln/>
        </p:spPr>
      </p:sp>
      <p:sp>
        <p:nvSpPr>
          <p:cNvPr id="114692" name="Rectangle 3"/>
          <p:cNvSpPr>
            <a:spLocks noGrp="1" noChangeArrowheads="1"/>
          </p:cNvSpPr>
          <p:nvPr>
            <p:ph type="body" idx="1"/>
          </p:nvPr>
        </p:nvSpPr>
        <p:spPr>
          <a:xfrm>
            <a:off x="731838" y="4560888"/>
            <a:ext cx="5851525"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41300" indent="-241300"/>
            <a:r>
              <a:rPr lang="en-US" altLang="es-CO" sz="1100" i="1" smtClean="0">
                <a:latin typeface="Arial" panose="020B0604020202020204" pitchFamily="34" charset="0"/>
              </a:rPr>
              <a:t>AUC, area under the curve; CrCl, creatinine clearance.</a:t>
            </a:r>
          </a:p>
        </p:txBody>
      </p:sp>
    </p:spTree>
    <p:extLst>
      <p:ext uri="{BB962C8B-B14F-4D97-AF65-F5344CB8AC3E}">
        <p14:creationId xmlns:p14="http://schemas.microsoft.com/office/powerpoint/2010/main" val="16745501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763DC2BE-D579-4864-98E3-6788523D51FB}" type="slidenum">
              <a:rPr lang="en-US" altLang="es-CO" sz="1300" b="0">
                <a:solidFill>
                  <a:srgbClr val="000000"/>
                </a:solidFill>
                <a:latin typeface="Arial" panose="020B0604020202020204" pitchFamily="34" charset="0"/>
              </a:rPr>
              <a:pPr/>
              <a:t>165</a:t>
            </a:fld>
            <a:endParaRPr lang="en-US" altLang="es-CO" sz="1300" b="0">
              <a:solidFill>
                <a:srgbClr val="000000"/>
              </a:solidFill>
              <a:latin typeface="Arial" panose="020B0604020202020204" pitchFamily="34" charset="0"/>
            </a:endParaRPr>
          </a:p>
        </p:txBody>
      </p:sp>
      <p:sp>
        <p:nvSpPr>
          <p:cNvPr id="115715" name="Rectangle 2"/>
          <p:cNvSpPr>
            <a:spLocks noGrp="1" noRot="1" noChangeAspect="1" noChangeArrowheads="1" noTextEdit="1"/>
          </p:cNvSpPr>
          <p:nvPr>
            <p:ph type="sldImg"/>
          </p:nvPr>
        </p:nvSpPr>
        <p:spPr>
          <a:xfrm>
            <a:off x="1258888" y="722313"/>
            <a:ext cx="4799012" cy="3598862"/>
          </a:xfrm>
          <a:ln/>
        </p:spPr>
      </p:sp>
      <p:sp>
        <p:nvSpPr>
          <p:cNvPr id="115716" name="Rectangle 3"/>
          <p:cNvSpPr>
            <a:spLocks noGrp="1" noChangeArrowheads="1"/>
          </p:cNvSpPr>
          <p:nvPr>
            <p:ph type="body" idx="1"/>
          </p:nvPr>
        </p:nvSpPr>
        <p:spPr>
          <a:xfrm>
            <a:off x="731838" y="4560888"/>
            <a:ext cx="5851525"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41300" indent="-241300">
              <a:buSzPct val="75000"/>
            </a:pPr>
            <a:endParaRPr lang="es-CO" altLang="es-CO" smtClean="0">
              <a:latin typeface="Arial" panose="020B0604020202020204" pitchFamily="34" charset="0"/>
            </a:endParaRPr>
          </a:p>
        </p:txBody>
      </p:sp>
    </p:spTree>
    <p:extLst>
      <p:ext uri="{BB962C8B-B14F-4D97-AF65-F5344CB8AC3E}">
        <p14:creationId xmlns:p14="http://schemas.microsoft.com/office/powerpoint/2010/main" val="42335605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5"/>
          <p:cNvSpPr txBox="1">
            <a:spLocks noGrp="1" noChangeArrowheads="1"/>
          </p:cNvSpPr>
          <p:nvPr/>
        </p:nvSpPr>
        <p:spPr bwMode="auto">
          <a:xfrm>
            <a:off x="6442075" y="8932863"/>
            <a:ext cx="6604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54" tIns="48227" rIns="96454" bIns="48227" anchor="b"/>
          <a:lstStyle>
            <a:lvl1pPr defTabSz="962025"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2025"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lnSpc>
                <a:spcPct val="90000"/>
              </a:lnSpc>
              <a:spcBef>
                <a:spcPct val="35000"/>
              </a:spcBef>
              <a:spcAft>
                <a:spcPct val="25000"/>
              </a:spcAft>
              <a:buClr>
                <a:srgbClr val="800080"/>
              </a:buClr>
              <a:buFont typeface="Arial" panose="020B0604020202020204" pitchFamily="34" charset="0"/>
              <a:buChar char="•"/>
            </a:pPr>
            <a:fld id="{741DF3C3-C67B-438F-AC74-E47A5E49E1B6}" type="slidenum">
              <a:rPr lang="en-US" altLang="es-CO" sz="1200" smtClean="0">
                <a:solidFill>
                  <a:srgbClr val="000000"/>
                </a:solidFill>
                <a:latin typeface="Arial" panose="020B0604020202020204" pitchFamily="34" charset="0"/>
              </a:rPr>
              <a:pPr algn="r" fontAlgn="base">
                <a:lnSpc>
                  <a:spcPct val="90000"/>
                </a:lnSpc>
                <a:spcBef>
                  <a:spcPct val="35000"/>
                </a:spcBef>
                <a:spcAft>
                  <a:spcPct val="25000"/>
                </a:spcAft>
                <a:buClr>
                  <a:srgbClr val="800080"/>
                </a:buClr>
                <a:buFont typeface="Arial" panose="020B0604020202020204" pitchFamily="34" charset="0"/>
                <a:buChar char="•"/>
              </a:pPr>
              <a:t>166</a:t>
            </a:fld>
            <a:endParaRPr lang="en-US" altLang="es-CO" sz="1200" smtClean="0">
              <a:solidFill>
                <a:srgbClr val="000000"/>
              </a:solidFill>
              <a:latin typeface="Arial" panose="020B0604020202020204" pitchFamily="34" charset="0"/>
            </a:endParaRPr>
          </a:p>
        </p:txBody>
      </p:sp>
      <p:sp>
        <p:nvSpPr>
          <p:cNvPr id="116739" name="Rectangle 25"/>
          <p:cNvSpPr txBox="1">
            <a:spLocks noGrp="1" noChangeArrowheads="1"/>
          </p:cNvSpPr>
          <p:nvPr/>
        </p:nvSpPr>
        <p:spPr bwMode="auto">
          <a:xfrm>
            <a:off x="6442075" y="8932863"/>
            <a:ext cx="6604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54" tIns="48227" rIns="96454" bIns="48227" anchor="b"/>
          <a:lstStyle>
            <a:lvl1pPr defTabSz="962025"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2025"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lnSpc>
                <a:spcPct val="90000"/>
              </a:lnSpc>
              <a:spcBef>
                <a:spcPct val="35000"/>
              </a:spcBef>
              <a:spcAft>
                <a:spcPct val="25000"/>
              </a:spcAft>
              <a:buClr>
                <a:srgbClr val="800080"/>
              </a:buClr>
              <a:buFont typeface="Arial" panose="020B0604020202020204" pitchFamily="34" charset="0"/>
              <a:buChar char="•"/>
            </a:pPr>
            <a:fld id="{4AB853D4-1054-496B-8474-9141428C0BC9}" type="slidenum">
              <a:rPr lang="en-US" altLang="es-CO" sz="1200" smtClean="0">
                <a:solidFill>
                  <a:srgbClr val="000000"/>
                </a:solidFill>
                <a:latin typeface="Arial" panose="020B0604020202020204" pitchFamily="34" charset="0"/>
              </a:rPr>
              <a:pPr algn="r" fontAlgn="base">
                <a:lnSpc>
                  <a:spcPct val="90000"/>
                </a:lnSpc>
                <a:spcBef>
                  <a:spcPct val="35000"/>
                </a:spcBef>
                <a:spcAft>
                  <a:spcPct val="25000"/>
                </a:spcAft>
                <a:buClr>
                  <a:srgbClr val="800080"/>
                </a:buClr>
                <a:buFont typeface="Arial" panose="020B0604020202020204" pitchFamily="34" charset="0"/>
                <a:buChar char="•"/>
              </a:pPr>
              <a:t>166</a:t>
            </a:fld>
            <a:endParaRPr lang="en-US" altLang="es-CO" sz="1200" smtClean="0">
              <a:solidFill>
                <a:srgbClr val="000000"/>
              </a:solidFill>
              <a:latin typeface="Arial" panose="020B0604020202020204" pitchFamily="34" charset="0"/>
            </a:endParaRPr>
          </a:p>
        </p:txBody>
      </p:sp>
      <p:sp>
        <p:nvSpPr>
          <p:cNvPr id="116740" name="Rectangle 2"/>
          <p:cNvSpPr>
            <a:spLocks noGrp="1" noRot="1" noChangeAspect="1" noChangeArrowheads="1" noTextEdit="1"/>
          </p:cNvSpPr>
          <p:nvPr>
            <p:ph type="sldImg"/>
          </p:nvPr>
        </p:nvSpPr>
        <p:spPr>
          <a:xfrm>
            <a:off x="1190625" y="538163"/>
            <a:ext cx="4932363" cy="3698875"/>
          </a:xfrm>
          <a:ln/>
        </p:spPr>
      </p:sp>
      <p:sp>
        <p:nvSpPr>
          <p:cNvPr id="116741" name="Rectangle 3"/>
          <p:cNvSpPr>
            <a:spLocks noGrp="1" noChangeArrowheads="1"/>
          </p:cNvSpPr>
          <p:nvPr>
            <p:ph type="body" idx="1"/>
          </p:nvPr>
        </p:nvSpPr>
        <p:spPr>
          <a:xfrm>
            <a:off x="1050925" y="4467225"/>
            <a:ext cx="5281613" cy="4860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79" tIns="47840" rIns="95679" bIns="47840"/>
          <a:lstStyle/>
          <a:p>
            <a:pPr marL="166688" indent="-166688" eaLnBrk="1" hangingPunct="1">
              <a:spcBef>
                <a:spcPct val="0"/>
              </a:spcBef>
            </a:pPr>
            <a:r>
              <a:rPr lang="en-US" altLang="es-CO" i="1" smtClean="0">
                <a:latin typeface="Arial" panose="020B0604020202020204" pitchFamily="34" charset="0"/>
              </a:rPr>
              <a:t>CRPC, castration-resistant prostate cancer; IV, intravenous; q4w, every 4 weeks; SC, subcutaneous.</a:t>
            </a:r>
          </a:p>
        </p:txBody>
      </p:sp>
    </p:spTree>
    <p:extLst>
      <p:ext uri="{BB962C8B-B14F-4D97-AF65-F5344CB8AC3E}">
        <p14:creationId xmlns:p14="http://schemas.microsoft.com/office/powerpoint/2010/main" val="81084473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5"/>
          <p:cNvSpPr txBox="1">
            <a:spLocks noGrp="1" noChangeArrowheads="1"/>
          </p:cNvSpPr>
          <p:nvPr/>
        </p:nvSpPr>
        <p:spPr bwMode="auto">
          <a:xfrm>
            <a:off x="6442075" y="8932863"/>
            <a:ext cx="6604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54" tIns="48227" rIns="96454" bIns="48227" anchor="b"/>
          <a:lstStyle>
            <a:lvl1pPr defTabSz="962025"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2025"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lnSpc>
                <a:spcPct val="90000"/>
              </a:lnSpc>
              <a:spcBef>
                <a:spcPct val="35000"/>
              </a:spcBef>
              <a:spcAft>
                <a:spcPct val="25000"/>
              </a:spcAft>
              <a:buClr>
                <a:srgbClr val="800080"/>
              </a:buClr>
              <a:buFont typeface="Arial" panose="020B0604020202020204" pitchFamily="34" charset="0"/>
              <a:buChar char="•"/>
            </a:pPr>
            <a:fld id="{FC40B61F-7EBD-4D89-A509-4A290DEA9EA9}" type="slidenum">
              <a:rPr lang="en-US" altLang="es-CO" sz="1200" smtClean="0">
                <a:solidFill>
                  <a:srgbClr val="000000"/>
                </a:solidFill>
                <a:latin typeface="Arial" panose="020B0604020202020204" pitchFamily="34" charset="0"/>
              </a:rPr>
              <a:pPr algn="r" fontAlgn="base">
                <a:lnSpc>
                  <a:spcPct val="90000"/>
                </a:lnSpc>
                <a:spcBef>
                  <a:spcPct val="35000"/>
                </a:spcBef>
                <a:spcAft>
                  <a:spcPct val="25000"/>
                </a:spcAft>
                <a:buClr>
                  <a:srgbClr val="800080"/>
                </a:buClr>
                <a:buFont typeface="Arial" panose="020B0604020202020204" pitchFamily="34" charset="0"/>
                <a:buChar char="•"/>
              </a:pPr>
              <a:t>167</a:t>
            </a:fld>
            <a:endParaRPr lang="en-US" altLang="es-CO" sz="1200" smtClean="0">
              <a:solidFill>
                <a:srgbClr val="000000"/>
              </a:solidFill>
              <a:latin typeface="Arial" panose="020B0604020202020204" pitchFamily="34" charset="0"/>
            </a:endParaRPr>
          </a:p>
        </p:txBody>
      </p:sp>
      <p:sp>
        <p:nvSpPr>
          <p:cNvPr id="117763" name="Rectangle 2"/>
          <p:cNvSpPr>
            <a:spLocks noGrp="1" noRot="1" noChangeAspect="1" noChangeArrowheads="1" noTextEdit="1"/>
          </p:cNvSpPr>
          <p:nvPr>
            <p:ph type="sldImg"/>
          </p:nvPr>
        </p:nvSpPr>
        <p:spPr>
          <a:xfrm>
            <a:off x="1190625" y="538163"/>
            <a:ext cx="4932363" cy="3698875"/>
          </a:xfrm>
          <a:ln/>
        </p:spPr>
      </p:sp>
      <p:sp>
        <p:nvSpPr>
          <p:cNvPr id="117764" name="Rectangle 3"/>
          <p:cNvSpPr>
            <a:spLocks noGrp="1" noChangeArrowheads="1"/>
          </p:cNvSpPr>
          <p:nvPr>
            <p:ph type="body" idx="1"/>
          </p:nvPr>
        </p:nvSpPr>
        <p:spPr>
          <a:xfrm>
            <a:off x="1050925" y="4467225"/>
            <a:ext cx="5281613" cy="4860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79" tIns="47840" rIns="95679" bIns="47840"/>
          <a:lstStyle/>
          <a:p>
            <a:pPr marL="166688" indent="-166688" eaLnBrk="1" hangingPunct="1">
              <a:spcBef>
                <a:spcPct val="0"/>
              </a:spcBef>
            </a:pPr>
            <a:r>
              <a:rPr lang="en-US" altLang="es-CO" i="1" smtClean="0">
                <a:latin typeface="Arial" panose="020B0604020202020204" pitchFamily="34" charset="0"/>
              </a:rPr>
              <a:t>CI, confidence interval; HR, hazard ratio; KM, Kaplan-Meier; SRE, skeletal-related event.</a:t>
            </a:r>
          </a:p>
        </p:txBody>
      </p:sp>
    </p:spTree>
    <p:extLst>
      <p:ext uri="{BB962C8B-B14F-4D97-AF65-F5344CB8AC3E}">
        <p14:creationId xmlns:p14="http://schemas.microsoft.com/office/powerpoint/2010/main" val="152401226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5"/>
          <p:cNvSpPr txBox="1">
            <a:spLocks noGrp="1" noChangeArrowheads="1"/>
          </p:cNvSpPr>
          <p:nvPr/>
        </p:nvSpPr>
        <p:spPr bwMode="auto">
          <a:xfrm>
            <a:off x="6442075" y="8932863"/>
            <a:ext cx="6604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54" tIns="48227" rIns="96454" bIns="48227" anchor="b"/>
          <a:lstStyle>
            <a:lvl1pPr defTabSz="962025"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962025"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962025"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962025"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fontAlgn="base">
              <a:spcBef>
                <a:spcPct val="0"/>
              </a:spcBef>
              <a:spcAft>
                <a:spcPct val="0"/>
              </a:spcAft>
            </a:pPr>
            <a:fld id="{9A0A8832-DDC5-4482-86DC-BE19D40616F2}" type="slidenum">
              <a:rPr lang="en-US" altLang="es-CO" sz="1200" smtClean="0">
                <a:solidFill>
                  <a:srgbClr val="000000"/>
                </a:solidFill>
                <a:latin typeface="Arial" panose="020B0604020202020204" pitchFamily="34" charset="0"/>
              </a:rPr>
              <a:pPr algn="r" fontAlgn="base">
                <a:spcBef>
                  <a:spcPct val="0"/>
                </a:spcBef>
                <a:spcAft>
                  <a:spcPct val="0"/>
                </a:spcAft>
              </a:pPr>
              <a:t>168</a:t>
            </a:fld>
            <a:endParaRPr lang="en-US" altLang="es-CO" sz="1200" smtClean="0">
              <a:solidFill>
                <a:srgbClr val="000000"/>
              </a:solidFill>
              <a:latin typeface="Arial" panose="020B0604020202020204" pitchFamily="34" charset="0"/>
            </a:endParaRPr>
          </a:p>
        </p:txBody>
      </p:sp>
      <p:sp>
        <p:nvSpPr>
          <p:cNvPr id="118787" name="Rectangle 2"/>
          <p:cNvSpPr>
            <a:spLocks noGrp="1" noRot="1" noChangeAspect="1" noChangeArrowheads="1" noTextEdit="1"/>
          </p:cNvSpPr>
          <p:nvPr>
            <p:ph type="sldImg"/>
          </p:nvPr>
        </p:nvSpPr>
        <p:spPr>
          <a:xfrm>
            <a:off x="1192213" y="539750"/>
            <a:ext cx="4930775" cy="3697288"/>
          </a:xfrm>
          <a:ln/>
        </p:spPr>
      </p:sp>
      <p:sp>
        <p:nvSpPr>
          <p:cNvPr id="118788" name="Rectangle 3"/>
          <p:cNvSpPr>
            <a:spLocks noGrp="1" noChangeArrowheads="1"/>
          </p:cNvSpPr>
          <p:nvPr>
            <p:ph type="body" idx="1"/>
          </p:nvPr>
        </p:nvSpPr>
        <p:spPr>
          <a:xfrm>
            <a:off x="1050925" y="4467225"/>
            <a:ext cx="5281613" cy="4860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79" tIns="47840" rIns="95679" bIns="47840"/>
          <a:lstStyle/>
          <a:p>
            <a:pPr marL="166688" indent="-166688" eaLnBrk="1" hangingPunct="1">
              <a:lnSpc>
                <a:spcPct val="85000"/>
              </a:lnSpc>
              <a:spcBef>
                <a:spcPct val="0"/>
              </a:spcBef>
            </a:pPr>
            <a:r>
              <a:rPr lang="en-US" altLang="es-CO" i="1" smtClean="0">
                <a:latin typeface="Arial" panose="020B0604020202020204" pitchFamily="34" charset="0"/>
              </a:rPr>
              <a:t>ONJ, osteonecrosis of the jaw.</a:t>
            </a:r>
          </a:p>
        </p:txBody>
      </p:sp>
    </p:spTree>
    <p:extLst>
      <p:ext uri="{BB962C8B-B14F-4D97-AF65-F5344CB8AC3E}">
        <p14:creationId xmlns:p14="http://schemas.microsoft.com/office/powerpoint/2010/main" val="372400158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7CB39673-F271-4369-BEC3-45674E675D71}" type="slidenum">
              <a:rPr lang="en-US" altLang="es-CO" sz="1300" b="0">
                <a:solidFill>
                  <a:srgbClr val="000000"/>
                </a:solidFill>
                <a:latin typeface="Arial" panose="020B0604020202020204" pitchFamily="34" charset="0"/>
              </a:rPr>
              <a:pPr/>
              <a:t>170</a:t>
            </a:fld>
            <a:endParaRPr lang="en-US" altLang="es-CO" sz="1300" b="0">
              <a:solidFill>
                <a:srgbClr val="000000"/>
              </a:solidFill>
              <a:latin typeface="Arial" panose="020B0604020202020204" pitchFamily="34" charset="0"/>
            </a:endParaRPr>
          </a:p>
        </p:txBody>
      </p:sp>
      <p:sp>
        <p:nvSpPr>
          <p:cNvPr id="119811"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19812" name="Rectangle 3"/>
          <p:cNvSpPr>
            <a:spLocks noGrp="1" noChangeArrowheads="1"/>
          </p:cNvSpPr>
          <p:nvPr>
            <p:ph type="body" idx="1"/>
          </p:nvPr>
        </p:nvSpPr>
        <p:spPr>
          <a:xfrm>
            <a:off x="731838" y="4562475"/>
            <a:ext cx="5851525" cy="4318000"/>
          </a:xfrm>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r>
              <a:rPr lang="en-US" altLang="es-CO" sz="1100" i="1" smtClean="0">
                <a:latin typeface="Times New Roman" panose="02020603050405020304" pitchFamily="18" charset="0"/>
              </a:rPr>
              <a:t>ADT, androgen-deprivation therapy; CALGB, Cancer and Leukemia Group B; OS, overall survival; PC, prostate cancer; PFS, progression-free survival; q4w, every 4 weeks; SRE, skeletal-related event.</a:t>
            </a:r>
          </a:p>
        </p:txBody>
      </p:sp>
    </p:spTree>
    <p:extLst>
      <p:ext uri="{BB962C8B-B14F-4D97-AF65-F5344CB8AC3E}">
        <p14:creationId xmlns:p14="http://schemas.microsoft.com/office/powerpoint/2010/main" val="276605129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83299605-1010-43A5-8ABD-BEC96CC487EF}" type="slidenum">
              <a:rPr lang="en-US" altLang="es-CO" sz="1300" b="0">
                <a:solidFill>
                  <a:srgbClr val="000000"/>
                </a:solidFill>
                <a:latin typeface="Arial" panose="020B0604020202020204" pitchFamily="34" charset="0"/>
              </a:rPr>
              <a:pPr/>
              <a:t>171</a:t>
            </a:fld>
            <a:endParaRPr lang="en-US" altLang="es-CO" sz="1300" b="0">
              <a:solidFill>
                <a:srgbClr val="000000"/>
              </a:solidFill>
              <a:latin typeface="Arial" panose="020B0604020202020204" pitchFamily="34" charset="0"/>
            </a:endParaRPr>
          </a:p>
        </p:txBody>
      </p:sp>
      <p:sp>
        <p:nvSpPr>
          <p:cNvPr id="120835" name="Rectangle 1026"/>
          <p:cNvSpPr>
            <a:spLocks noGrp="1" noRot="1" noChangeAspect="1" noChangeArrowheads="1" noTextEdit="1"/>
          </p:cNvSpPr>
          <p:nvPr>
            <p:ph type="sldImg"/>
          </p:nvPr>
        </p:nvSpPr>
        <p:spPr>
          <a:xfrm>
            <a:off x="1143000" y="685800"/>
            <a:ext cx="4572000" cy="3429000"/>
          </a:xfrm>
          <a:solidFill>
            <a:srgbClr val="FFFFFF"/>
          </a:solidFill>
          <a:ln/>
        </p:spPr>
      </p:sp>
      <p:sp>
        <p:nvSpPr>
          <p:cNvPr id="120836"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ltLang="es-CO" i="1" smtClean="0">
                <a:latin typeface="Arial" panose="020B0604020202020204" pitchFamily="34" charset="0"/>
              </a:rPr>
              <a:t>OS, overall survival; PO, orally; PSA, prostate-specific antigen; QD, once daily.</a:t>
            </a:r>
          </a:p>
        </p:txBody>
      </p:sp>
    </p:spTree>
    <p:extLst>
      <p:ext uri="{BB962C8B-B14F-4D97-AF65-F5344CB8AC3E}">
        <p14:creationId xmlns:p14="http://schemas.microsoft.com/office/powerpoint/2010/main" val="37922955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8002" name="Rectangle 7"/>
          <p:cNvSpPr>
            <a:spLocks noGrp="1" noChangeArrowheads="1"/>
          </p:cNvSpPr>
          <p:nvPr>
            <p:ph type="sldNum" sz="quarter" idx="5"/>
          </p:nvPr>
        </p:nvSpPr>
        <p:spPr>
          <a:noFill/>
        </p:spPr>
        <p:txBody>
          <a:bodyPr/>
          <a:lstStyle/>
          <a:p>
            <a:fld id="{64EB2CCF-352E-904B-9DAC-DED339DE82F6}" type="slidenum">
              <a:rPr lang="es-ES">
                <a:latin typeface="Arial" charset="0"/>
              </a:rPr>
              <a:pPr/>
              <a:t>29</a:t>
            </a:fld>
            <a:endParaRPr lang="es-ES">
              <a:latin typeface="Arial" charset="0"/>
            </a:endParaRPr>
          </a:p>
        </p:txBody>
      </p:sp>
      <p:sp>
        <p:nvSpPr>
          <p:cNvPr id="1408003" name="Rectangle 2"/>
          <p:cNvSpPr>
            <a:spLocks noGrp="1" noRot="1" noChangeAspect="1" noChangeArrowheads="1" noTextEdit="1"/>
          </p:cNvSpPr>
          <p:nvPr>
            <p:ph type="sldImg"/>
          </p:nvPr>
        </p:nvSpPr>
        <p:spPr>
          <a:xfrm>
            <a:off x="1143000" y="685800"/>
            <a:ext cx="4572000" cy="3429000"/>
          </a:xfrm>
          <a:ln/>
        </p:spPr>
      </p:sp>
      <p:sp>
        <p:nvSpPr>
          <p:cNvPr id="1408004" name="Rectangle 3"/>
          <p:cNvSpPr>
            <a:spLocks noGrp="1" noChangeArrowheads="1"/>
          </p:cNvSpPr>
          <p:nvPr>
            <p:ph type="body" idx="1"/>
          </p:nvPr>
        </p:nvSpPr>
        <p:spPr>
          <a:noFill/>
          <a:ln/>
        </p:spPr>
        <p:txBody>
          <a:bodyPr/>
          <a:lstStyle/>
          <a:p>
            <a:pPr eaLnBrk="1" hangingPunct="1"/>
            <a:endParaRPr lang="es-E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xfrm>
            <a:off x="1143000" y="685800"/>
            <a:ext cx="4572000" cy="3429000"/>
          </a:xfrm>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Arial" panose="020B0604020202020204" pitchFamily="34" charset="0"/>
              </a:rPr>
              <a:t>OS, overall survival; SRE, skeletal-related event.</a:t>
            </a:r>
          </a:p>
          <a:p>
            <a:pPr eaLnBrk="1" hangingPunct="1">
              <a:spcBef>
                <a:spcPct val="0"/>
              </a:spcBef>
            </a:pPr>
            <a:endParaRPr lang="en-US" altLang="es-CO" smtClean="0">
              <a:latin typeface="Arial" panose="020B0604020202020204" pitchFamily="34" charset="0"/>
            </a:endParaRPr>
          </a:p>
        </p:txBody>
      </p:sp>
      <p:sp>
        <p:nvSpPr>
          <p:cNvPr id="121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9248C2FB-AB8E-4EBA-92D8-D87E96954705}" type="slidenum">
              <a:rPr lang="en-US" altLang="es-CO" sz="1300" b="0">
                <a:solidFill>
                  <a:srgbClr val="000000"/>
                </a:solidFill>
                <a:latin typeface="Arial" panose="020B0604020202020204" pitchFamily="34" charset="0"/>
              </a:rPr>
              <a:pPr/>
              <a:t>174</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101373654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xfrm>
            <a:off x="1143000" y="685800"/>
            <a:ext cx="4572000" cy="3429000"/>
          </a:xfrm>
          <a:ln/>
        </p:spPr>
      </p:sp>
      <p:sp>
        <p:nvSpPr>
          <p:cNvPr id="1228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AA, abiraterone acetate; CI, confidence interval; HR, hazard ratio; mCRPC, metastatic castration-resistant prostate cancer; OS, overall survival.</a:t>
            </a:r>
          </a:p>
          <a:p>
            <a:pPr eaLnBrk="1" hangingPunct="1"/>
            <a:endParaRPr lang="it-IT" altLang="es-CO" smtClean="0">
              <a:latin typeface="Arial" panose="020B0604020202020204" pitchFamily="34" charset="0"/>
            </a:endParaRPr>
          </a:p>
          <a:p>
            <a:pPr eaLnBrk="1" hangingPunct="1"/>
            <a:endParaRPr lang="en-US" altLang="es-CO" smtClean="0">
              <a:latin typeface="Arial" panose="020B0604020202020204" pitchFamily="34" charset="0"/>
            </a:endParaRPr>
          </a:p>
        </p:txBody>
      </p:sp>
    </p:spTree>
    <p:extLst>
      <p:ext uri="{BB962C8B-B14F-4D97-AF65-F5344CB8AC3E}">
        <p14:creationId xmlns:p14="http://schemas.microsoft.com/office/powerpoint/2010/main" val="320736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xfrm>
            <a:off x="1143000" y="685800"/>
            <a:ext cx="4572000" cy="3429000"/>
          </a:xfrm>
          <a:ln/>
        </p:spPr>
      </p:sp>
      <p:sp>
        <p:nvSpPr>
          <p:cNvPr id="123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AA, abiraterone acetate; OS, overall survival; PFS, progression-free survival; SRE, skeletal-related event; TTP, time to palliation.</a:t>
            </a:r>
          </a:p>
        </p:txBody>
      </p:sp>
      <p:sp>
        <p:nvSpPr>
          <p:cNvPr id="123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AAC8B7BE-0F3F-411D-BAFB-B44269586112}" type="slidenum">
              <a:rPr lang="en-US" altLang="es-CO" sz="1300" b="0">
                <a:solidFill>
                  <a:srgbClr val="000000"/>
                </a:solidFill>
                <a:latin typeface="Arial" panose="020B0604020202020204" pitchFamily="34" charset="0"/>
              </a:rPr>
              <a:pPr/>
              <a:t>176</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229811915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txBox="1">
            <a:spLocks noGrp="1" noChangeArrowheads="1"/>
          </p:cNvSpPr>
          <p:nvPr/>
        </p:nvSpPr>
        <p:spPr bwMode="auto">
          <a:xfrm>
            <a:off x="4143375" y="9117013"/>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38" tIns="47869" rIns="95738" bIns="47869"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40FF19BB-5E8B-42F2-B280-84537F8A2E59}" type="slidenum">
              <a:rPr lang="en-US" altLang="es-CO" sz="1300" smtClean="0">
                <a:solidFill>
                  <a:srgbClr val="000000"/>
                </a:solidFill>
              </a:rPr>
              <a:pPr algn="r" defTabSz="914400" eaLnBrk="1" fontAlgn="base" hangingPunct="1">
                <a:spcBef>
                  <a:spcPct val="0"/>
                </a:spcBef>
                <a:spcAft>
                  <a:spcPct val="0"/>
                </a:spcAft>
              </a:pPr>
              <a:t>177</a:t>
            </a:fld>
            <a:endParaRPr lang="en-US" altLang="es-CO" sz="1300" smtClean="0">
              <a:solidFill>
                <a:srgbClr val="000000"/>
              </a:solidFill>
            </a:endParaRPr>
          </a:p>
        </p:txBody>
      </p:sp>
      <p:sp>
        <p:nvSpPr>
          <p:cNvPr id="124931" name="Rectangle 2"/>
          <p:cNvSpPr>
            <a:spLocks noGrp="1" noRot="1" noChangeAspect="1" noTextEdit="1"/>
          </p:cNvSpPr>
          <p:nvPr>
            <p:ph type="sldImg"/>
          </p:nvPr>
        </p:nvSpPr>
        <p:spPr>
          <a:xfrm>
            <a:off x="1143000" y="685800"/>
            <a:ext cx="4572000" cy="3429000"/>
          </a:xfrm>
          <a:ln/>
        </p:spPr>
      </p:sp>
      <p:sp>
        <p:nvSpPr>
          <p:cNvPr id="124932"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CI, confidence interval; CRPC, castration-resistant prostate cancer; HR, hazard ratio; NR, not reached; OS, overall survival.</a:t>
            </a:r>
          </a:p>
          <a:p>
            <a:pPr eaLnBrk="1" hangingPunct="1"/>
            <a:endParaRPr lang="en-US" altLang="es-CO" i="1" smtClean="0">
              <a:latin typeface="Arial" panose="020B0604020202020204" pitchFamily="34" charset="0"/>
            </a:endParaRPr>
          </a:p>
        </p:txBody>
      </p:sp>
    </p:spTree>
    <p:extLst>
      <p:ext uri="{BB962C8B-B14F-4D97-AF65-F5344CB8AC3E}">
        <p14:creationId xmlns:p14="http://schemas.microsoft.com/office/powerpoint/2010/main" val="78924354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xfrm>
            <a:off x="1143000" y="685800"/>
            <a:ext cx="4572000" cy="3429000"/>
          </a:xfrm>
          <a:ln/>
        </p:spPr>
      </p:sp>
      <p:sp>
        <p:nvSpPr>
          <p:cNvPr id="125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Arial" panose="020B0604020202020204" pitchFamily="34" charset="0"/>
              </a:rPr>
              <a:t>CI, confidence interval; CRPC, castration-resistant prostate cancer; HR, hazard ratio; NYR, not yet reached; SRE, skeletal-related event.</a:t>
            </a:r>
          </a:p>
        </p:txBody>
      </p:sp>
      <p:sp>
        <p:nvSpPr>
          <p:cNvPr id="125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392FDD30-587F-4474-AA5A-069B5F30B439}" type="slidenum">
              <a:rPr lang="en-US" altLang="es-CO" sz="1300" b="0">
                <a:solidFill>
                  <a:srgbClr val="000000"/>
                </a:solidFill>
                <a:latin typeface="Arial" panose="020B0604020202020204" pitchFamily="34" charset="0"/>
              </a:rPr>
              <a:pPr/>
              <a:t>178</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21818673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xfrm>
            <a:off x="1143000" y="685800"/>
            <a:ext cx="4572000" cy="3429000"/>
          </a:xfrm>
          <a:ln/>
        </p:spPr>
      </p:sp>
      <p:sp>
        <p:nvSpPr>
          <p:cNvPr id="126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Arial" panose="020B0604020202020204" pitchFamily="34" charset="0"/>
              </a:rPr>
              <a:t>CRPC, castration-resistant prostate cancer; VEGFR, vascular endothelial growth factor receptor.</a:t>
            </a:r>
          </a:p>
        </p:txBody>
      </p:sp>
      <p:sp>
        <p:nvSpPr>
          <p:cNvPr id="126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B071AEFD-4C84-491A-A15A-8CC4D09A5F7F}" type="slidenum">
              <a:rPr lang="en-US" altLang="es-CO" sz="1300" b="0">
                <a:solidFill>
                  <a:srgbClr val="000000"/>
                </a:solidFill>
                <a:latin typeface="Arial" panose="020B0604020202020204" pitchFamily="34" charset="0"/>
              </a:rPr>
              <a:pPr/>
              <a:t>179</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94089189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txBox="1">
            <a:spLocks noGrp="1" noChangeArrowheads="1"/>
          </p:cNvSpPr>
          <p:nvPr/>
        </p:nvSpPr>
        <p:spPr bwMode="auto">
          <a:xfrm>
            <a:off x="4143375" y="9117013"/>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38" tIns="47869" rIns="95738" bIns="47869" anchor="b"/>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fld id="{6E67692D-B8F9-4418-80BB-67AC03A326F7}" type="slidenum">
              <a:rPr lang="en-US" altLang="es-CO" sz="1300" smtClean="0">
                <a:solidFill>
                  <a:srgbClr val="000000"/>
                </a:solidFill>
              </a:rPr>
              <a:pPr algn="r" defTabSz="914400" eaLnBrk="1" fontAlgn="base" hangingPunct="1">
                <a:spcBef>
                  <a:spcPct val="0"/>
                </a:spcBef>
                <a:spcAft>
                  <a:spcPct val="0"/>
                </a:spcAft>
              </a:pPr>
              <a:t>181</a:t>
            </a:fld>
            <a:endParaRPr lang="en-US" altLang="es-CO" sz="1300" smtClean="0">
              <a:solidFill>
                <a:srgbClr val="000000"/>
              </a:solidFill>
            </a:endParaRPr>
          </a:p>
        </p:txBody>
      </p:sp>
      <p:sp>
        <p:nvSpPr>
          <p:cNvPr id="128003" name="Rectangle 2"/>
          <p:cNvSpPr>
            <a:spLocks noGrp="1" noRot="1" noChangeAspect="1" noTextEdit="1"/>
          </p:cNvSpPr>
          <p:nvPr>
            <p:ph type="sldImg"/>
          </p:nvPr>
        </p:nvSpPr>
        <p:spPr>
          <a:xfrm>
            <a:off x="1143000" y="685800"/>
            <a:ext cx="4572000" cy="3429000"/>
          </a:xfrm>
          <a:ln/>
        </p:spPr>
      </p:sp>
      <p:sp>
        <p:nvSpPr>
          <p:cNvPr id="128004"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s-CO" i="1" smtClean="0">
                <a:latin typeface="Arial" panose="020B0604020202020204" pitchFamily="34" charset="0"/>
              </a:rPr>
              <a:t>ALP, alkaline phosphatase;</a:t>
            </a:r>
            <a:r>
              <a:rPr lang="en-US" altLang="es-CO" smtClean="0">
                <a:latin typeface="Arial" panose="020B0604020202020204" pitchFamily="34" charset="0"/>
              </a:rPr>
              <a:t> </a:t>
            </a:r>
            <a:r>
              <a:rPr lang="en-US" altLang="es-CO" i="1" smtClean="0">
                <a:latin typeface="Arial" panose="020B0604020202020204" pitchFamily="34" charset="0"/>
              </a:rPr>
              <a:t>BSC, best supportive care; CRPC, castration-resistant prostate cancer; OS, overall survival; PSA, prostate-specific antigen; QoL, quality of life; SRE, skeletal-related event.</a:t>
            </a:r>
          </a:p>
          <a:p>
            <a:pPr eaLnBrk="1" hangingPunct="1"/>
            <a:endParaRPr lang="en-US" altLang="es-CO" i="1" smtClean="0">
              <a:latin typeface="Arial" panose="020B0604020202020204" pitchFamily="34" charset="0"/>
            </a:endParaRPr>
          </a:p>
          <a:p>
            <a:r>
              <a:rPr lang="en-US" altLang="es-CO" b="1" smtClean="0">
                <a:latin typeface="Arial" panose="020B0604020202020204" pitchFamily="34" charset="0"/>
              </a:rPr>
              <a:t>David I. Quinn, MD, PhD:</a:t>
            </a:r>
            <a:r>
              <a:rPr lang="en-US" altLang="es-CO" smtClean="0">
                <a:latin typeface="Arial" panose="020B0604020202020204" pitchFamily="34" charset="0"/>
              </a:rPr>
              <a:t> </a:t>
            </a:r>
          </a:p>
          <a:p>
            <a:r>
              <a:rPr lang="en-US" altLang="es-CO" smtClean="0">
                <a:latin typeface="Arial" panose="020B0604020202020204" pitchFamily="34" charset="0"/>
              </a:rPr>
              <a:t>The ALSYMPCA phase III trial evaluated injected radioisotopes (radium-223) in patients with symptomatic castration-resistant prostate cancer, at least 2 bone metastases, and who were not eligible for docetaxel. Of note, patients who are not fit for docetaxel represent approximately 40% of castration-resistant prostate cancer patients and are typically excluded from clinical trials that incorporate docetaxel. </a:t>
            </a:r>
          </a:p>
          <a:p>
            <a:endParaRPr lang="en-US" altLang="es-CO" smtClean="0">
              <a:latin typeface="Arial" panose="020B0604020202020204" pitchFamily="34" charset="0"/>
            </a:endParaRPr>
          </a:p>
          <a:p>
            <a:r>
              <a:rPr lang="en-US" altLang="es-CO" smtClean="0">
                <a:latin typeface="Arial" panose="020B0604020202020204" pitchFamily="34" charset="0"/>
              </a:rPr>
              <a:t>In this study, both sets of patients were offered best standard-of-care treatment, which included a number of secondary hormonal manipulations. Patients that were receiving bis</a:t>
            </a:r>
            <a:r>
              <a:rPr lang="en-GB" altLang="es-CO" smtClean="0">
                <a:latin typeface="Arial" panose="020B0604020202020204" pitchFamily="34" charset="0"/>
              </a:rPr>
              <a:t>phosphonates </a:t>
            </a:r>
            <a:r>
              <a:rPr lang="en-US" altLang="es-CO" smtClean="0">
                <a:latin typeface="Arial" panose="020B0604020202020204" pitchFamily="34" charset="0"/>
              </a:rPr>
              <a:t>were required to continue them; initiating bisphosphonates on this study was not allowed. </a:t>
            </a:r>
          </a:p>
          <a:p>
            <a:pPr eaLnBrk="1" hangingPunct="1"/>
            <a:endParaRPr lang="en-US" altLang="es-CO" i="1" smtClean="0">
              <a:latin typeface="Arial" panose="020B0604020202020204" pitchFamily="34" charset="0"/>
            </a:endParaRPr>
          </a:p>
        </p:txBody>
      </p:sp>
    </p:spTree>
    <p:extLst>
      <p:ext uri="{BB962C8B-B14F-4D97-AF65-F5344CB8AC3E}">
        <p14:creationId xmlns:p14="http://schemas.microsoft.com/office/powerpoint/2010/main" val="92104723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xfrm>
            <a:off x="1143000" y="685800"/>
            <a:ext cx="4572000" cy="3429000"/>
          </a:xfrm>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Arial" panose="020B0604020202020204" pitchFamily="34" charset="0"/>
              </a:rPr>
              <a:t>CI, confidence interval; HR, hazard ratio; OS, overall survival.</a:t>
            </a:r>
          </a:p>
        </p:txBody>
      </p:sp>
      <p:sp>
        <p:nvSpPr>
          <p:cNvPr id="129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D349B417-AE00-4AC1-A0BD-FF836D92BA50}" type="slidenum">
              <a:rPr lang="en-US" altLang="es-CO" sz="1300" b="0">
                <a:solidFill>
                  <a:srgbClr val="000000"/>
                </a:solidFill>
                <a:latin typeface="Arial" panose="020B0604020202020204" pitchFamily="34" charset="0"/>
              </a:rPr>
              <a:pPr/>
              <a:t>182</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340842098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xfrm>
            <a:off x="1143000" y="685800"/>
            <a:ext cx="4572000" cy="3429000"/>
          </a:xfrm>
          <a:ln/>
        </p:spPr>
      </p:sp>
      <p:sp>
        <p:nvSpPr>
          <p:cNvPr id="130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Arial" panose="020B0604020202020204" pitchFamily="34" charset="0"/>
              </a:rPr>
              <a:t>CI, confidence interval; HR, hazard ratio; SRE, skeletal-related event.</a:t>
            </a:r>
            <a:endParaRPr lang="en-US" altLang="es-CO" smtClean="0">
              <a:latin typeface="Arial" panose="020B0604020202020204" pitchFamily="34" charset="0"/>
            </a:endParaRPr>
          </a:p>
        </p:txBody>
      </p:sp>
      <p:sp>
        <p:nvSpPr>
          <p:cNvPr id="130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6A9BB0AF-B93A-4FCE-8B5C-45B6836A28C1}" type="slidenum">
              <a:rPr lang="en-US" altLang="es-CO" sz="1300" b="0">
                <a:solidFill>
                  <a:srgbClr val="000000"/>
                </a:solidFill>
                <a:latin typeface="Arial" panose="020B0604020202020204" pitchFamily="34" charset="0"/>
              </a:rPr>
              <a:pPr/>
              <a:t>183</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12169972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xfrm>
            <a:off x="1143000" y="685800"/>
            <a:ext cx="4572000" cy="3429000"/>
          </a:xfrm>
          <a:ln/>
        </p:spPr>
      </p:sp>
      <p:sp>
        <p:nvSpPr>
          <p:cNvPr id="131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CO" i="1" smtClean="0">
                <a:latin typeface="Arial" panose="020B0604020202020204" pitchFamily="34" charset="0"/>
              </a:rPr>
              <a:t>CI, confidence interval; HR, hazard ratio; SRE, skeletal-related event.</a:t>
            </a:r>
          </a:p>
        </p:txBody>
      </p:sp>
      <p:sp>
        <p:nvSpPr>
          <p:cNvPr id="131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fld id="{E266DC6A-B546-474F-8DED-4440796058D9}" type="slidenum">
              <a:rPr lang="en-US" altLang="es-CO" sz="1300" b="0">
                <a:solidFill>
                  <a:srgbClr val="000000"/>
                </a:solidFill>
                <a:latin typeface="Arial" panose="020B0604020202020204" pitchFamily="34" charset="0"/>
              </a:rPr>
              <a:pPr/>
              <a:t>184</a:t>
            </a:fld>
            <a:endParaRPr lang="en-US" altLang="es-CO" sz="1300" b="0">
              <a:solidFill>
                <a:srgbClr val="000000"/>
              </a:solidFill>
              <a:latin typeface="Arial" panose="020B0604020202020204" pitchFamily="34" charset="0"/>
            </a:endParaRPr>
          </a:p>
        </p:txBody>
      </p:sp>
    </p:spTree>
    <p:extLst>
      <p:ext uri="{BB962C8B-B14F-4D97-AF65-F5344CB8AC3E}">
        <p14:creationId xmlns:p14="http://schemas.microsoft.com/office/powerpoint/2010/main" val="4122907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jpe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jpe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51"/>
            <a:ext cx="7772400" cy="1470025"/>
          </a:xfrm>
        </p:spPr>
        <p:txBody>
          <a:bodyPr/>
          <a:lstStyle/>
          <a:p>
            <a:r>
              <a:rPr lang="es-ES_tradnl" smtClean="0"/>
              <a:t>Clic para editar título</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8/02/15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8/02/15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64"/>
            <a:ext cx="2057400" cy="5851525"/>
          </a:xfrm>
        </p:spPr>
        <p:txBody>
          <a:bodyPr vert="eaVert"/>
          <a:lstStyle/>
          <a:p>
            <a:r>
              <a:rPr lang="es-ES_tradnl" smtClean="0"/>
              <a:t>Clic para editar título</a:t>
            </a:r>
            <a:endParaRPr lang="en-US"/>
          </a:p>
        </p:txBody>
      </p:sp>
      <p:sp>
        <p:nvSpPr>
          <p:cNvPr id="3" name="Vertical Text Placeholder 2"/>
          <p:cNvSpPr>
            <a:spLocks noGrp="1"/>
          </p:cNvSpPr>
          <p:nvPr>
            <p:ph type="body" orient="vert" idx="1"/>
          </p:nvPr>
        </p:nvSpPr>
        <p:spPr>
          <a:xfrm>
            <a:off x="457200" y="274664"/>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8/02/15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Transition Slide">
    <p:spTree>
      <p:nvGrpSpPr>
        <p:cNvPr id="1" name=""/>
        <p:cNvGrpSpPr/>
        <p:nvPr/>
      </p:nvGrpSpPr>
      <p:grpSpPr>
        <a:xfrm>
          <a:off x="0" y="0"/>
          <a:ext cx="0" cy="0"/>
          <a:chOff x="0" y="0"/>
          <a:chExt cx="0" cy="0"/>
        </a:xfrm>
      </p:grpSpPr>
      <p:pic>
        <p:nvPicPr>
          <p:cNvPr id="3" name="Picture 4" descr="Transition Slide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385764" y="330201"/>
            <a:ext cx="8462962" cy="5250792"/>
          </a:xfrm>
        </p:spPr>
        <p:txBody>
          <a:bodyPr anchorCtr="1"/>
          <a:lstStyle>
            <a:lvl1pPr algn="ctr">
              <a:defRPr sz="4000" b="1" cap="none">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2552351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gray">
          <a:xfrm>
            <a:off x="7188200" y="6184926"/>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a:extLst>
            <a:ext uri="{AF507438-7753-43e0-B8FC-AC1667EBCBE1}">
              <a14:hiddenEffects xmlns:a14="http://schemas.microsoft.com/office/drawing/2010/main">
                <a:effectLst>
                  <a:outerShdw blurRad="63500" dist="38099" dir="2700000" algn="ctr" rotWithShape="0">
                    <a:srgbClr val="FEA501">
                      <a:alpha val="74998"/>
                    </a:srgbClr>
                  </a:outerShdw>
                </a:effectLst>
              </a14:hiddenEffects>
            </a:ext>
          </a:extLst>
        </p:spPr>
        <p:txBody>
          <a:bodyPr wrap="none" anchor="ctr"/>
          <a:lstStyle/>
          <a:p>
            <a:pPr algn="ctr" eaLnBrk="0" fontAlgn="base" hangingPunct="0">
              <a:spcBef>
                <a:spcPct val="0"/>
              </a:spcBef>
              <a:spcAft>
                <a:spcPct val="0"/>
              </a:spcAft>
              <a:defRPr/>
            </a:pPr>
            <a:r>
              <a:rPr lang="de-DE" sz="1600" b="1">
                <a:solidFill>
                  <a:srgbClr val="000000"/>
                </a:solidFill>
                <a:latin typeface="Arial" charset="0"/>
                <a:ea typeface="ＭＳ Ｐゴシック" charset="0"/>
                <a:cs typeface="ＭＳ Ｐゴシック" charset="0"/>
              </a:rPr>
              <a:t>YOUR LOGO</a:t>
            </a:r>
          </a:p>
        </p:txBody>
      </p:sp>
      <p:sp>
        <p:nvSpPr>
          <p:cNvPr id="12292" name="Rectangle 7"/>
          <p:cNvSpPr>
            <a:spLocks noGrp="1" noChangeArrowheads="1"/>
          </p:cNvSpPr>
          <p:nvPr>
            <p:ph type="ctrTitle"/>
          </p:nvPr>
        </p:nvSpPr>
        <p:spPr>
          <a:xfrm>
            <a:off x="863600" y="3854450"/>
            <a:ext cx="7485063" cy="960438"/>
          </a:xfrm>
        </p:spPr>
        <p:txBody>
          <a:bodyPr anchor="t"/>
          <a:lstStyle>
            <a:lvl1pPr>
              <a:defRPr sz="3200">
                <a:solidFill>
                  <a:schemeClr val="bg1"/>
                </a:solidFill>
              </a:defRPr>
            </a:lvl1pPr>
          </a:lstStyle>
          <a:p>
            <a:pPr lvl="0"/>
            <a:r>
              <a:rPr lang="de-DE" noProof="0" smtClean="0"/>
              <a:t>Titelmasterformat durch Klicken bearbeiten</a:t>
            </a:r>
          </a:p>
        </p:txBody>
      </p:sp>
      <p:sp>
        <p:nvSpPr>
          <p:cNvPr id="12293" name="Rectangle 12"/>
          <p:cNvSpPr>
            <a:spLocks noGrp="1" noChangeArrowheads="1"/>
          </p:cNvSpPr>
          <p:nvPr>
            <p:ph type="subTitle" idx="1"/>
          </p:nvPr>
        </p:nvSpPr>
        <p:spPr>
          <a:xfrm>
            <a:off x="863610" y="4849813"/>
            <a:ext cx="7510463" cy="671512"/>
          </a:xfrm>
        </p:spPr>
        <p:txBody>
          <a:bodyPr/>
          <a:lstStyle>
            <a:lvl1pPr marL="0" indent="0">
              <a:buFont typeface="Wingdings" charset="0"/>
              <a:buNone/>
              <a:defRPr sz="2200" b="0">
                <a:solidFill>
                  <a:schemeClr val="bg1"/>
                </a:solidFill>
              </a:defRPr>
            </a:lvl1pPr>
          </a:lstStyle>
          <a:p>
            <a:pPr lvl="0"/>
            <a:r>
              <a:rPr lang="de-DE" noProof="0" smtClean="0"/>
              <a:t>Formatvorlage des Untertitelmasters durch Klicken bearbeiten</a:t>
            </a:r>
          </a:p>
        </p:txBody>
      </p:sp>
    </p:spTree>
    <p:extLst>
      <p:ext uri="{BB962C8B-B14F-4D97-AF65-F5344CB8AC3E}">
        <p14:creationId xmlns:p14="http://schemas.microsoft.com/office/powerpoint/2010/main" val="577136474"/>
      </p:ext>
    </p:extLst>
  </p:cSld>
  <p:clrMapOvr>
    <a:masterClrMapping/>
  </p:clrMapOvr>
  <p:transition xmlns:p14="http://schemas.microsoft.com/office/powerpoint/2010/main" spd="med">
    <p:fade/>
  </p:transition>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79A231F3-E830-364F-8F29-5AC10383E091}"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1786759168"/>
      </p:ext>
    </p:extLst>
  </p:cSld>
  <p:clrMapOvr>
    <a:masterClrMapping/>
  </p:clrMapOvr>
  <p:transition xmlns:p14="http://schemas.microsoft.com/office/powerpoint/2010/mai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26"/>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5ED85E00-C1B1-FC41-849D-F9CE51ACA2C8}"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2600897479"/>
      </p:ext>
    </p:extLst>
  </p:cSld>
  <p:clrMapOvr>
    <a:masterClrMapping/>
  </p:clrMapOvr>
  <p:transition xmlns:p14="http://schemas.microsoft.com/office/powerpoint/2010/mai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314325" y="1614493"/>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52976" y="1614493"/>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FA39AE1F-BA4D-DB4F-BC87-1C83BBDDBFD5}"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3959134126"/>
      </p:ext>
    </p:extLst>
  </p:cSld>
  <p:clrMapOvr>
    <a:masterClrMapping/>
  </p:clrMapOvr>
  <p:transition xmlns:p14="http://schemas.microsoft.com/office/powerpoint/2010/mai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3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3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46F60093-3BEA-3740-A50A-081C034C6C54}"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330895772"/>
      </p:ext>
    </p:extLst>
  </p:cSld>
  <p:clrMapOvr>
    <a:masterClrMapping/>
  </p:clrMapOvr>
  <p:transition xmlns:p14="http://schemas.microsoft.com/office/powerpoint/2010/mai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4CE99080-6C5B-7F40-B7B4-ED078CABED82}"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4040921918"/>
      </p:ext>
    </p:extLst>
  </p:cSld>
  <p:clrMapOvr>
    <a:masterClrMapping/>
  </p:clrMapOvr>
  <p:transition xmlns:p14="http://schemas.microsoft.com/office/powerpoint/2010/mai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E1BCA1F6-1A9E-5D4B-8212-BF9EC1C88CBA}"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128056861"/>
      </p:ext>
    </p:extLst>
  </p:cSld>
  <p:clrMapOvr>
    <a:masterClrMapping/>
  </p:clrMapOvr>
  <p:transition xmlns:p14="http://schemas.microsoft.com/office/powerpoint/2010/mai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8/02/15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2"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7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96094F0A-FCC3-4245-ACE5-B17C8C2E1D5C}"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1908066565"/>
      </p:ext>
    </p:extLst>
  </p:cSld>
  <p:clrMapOvr>
    <a:masterClrMapping/>
  </p:clrMapOvr>
  <p:transition xmlns:p14="http://schemas.microsoft.com/office/powerpoint/2010/mai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E5A02CEA-0BFD-F04F-A8F9-D802EE4F7918}"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235573000"/>
      </p:ext>
    </p:extLst>
  </p:cSld>
  <p:clrMapOvr>
    <a:masterClrMapping/>
  </p:clrMapOvr>
  <p:transition xmlns:p14="http://schemas.microsoft.com/office/powerpoint/2010/mai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B916BBD9-C5D9-FF4F-8E61-8FFE5488C0D0}"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4205240044"/>
      </p:ext>
    </p:extLst>
  </p:cSld>
  <p:clrMapOvr>
    <a:masterClrMapping/>
  </p:clrMapOvr>
  <p:transition xmlns:p14="http://schemas.microsoft.com/office/powerpoint/2010/mai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708788" y="166714"/>
            <a:ext cx="2130425" cy="58388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314325" y="166714"/>
            <a:ext cx="6242050" cy="58388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Rectangle 10"/>
          <p:cNvSpPr>
            <a:spLocks noGrp="1" noChangeArrowheads="1"/>
          </p:cNvSpPr>
          <p:nvPr>
            <p:ph type="ftr" sz="quarter" idx="10"/>
          </p:nvPr>
        </p:nvSpPr>
        <p:spPr>
          <a:ln/>
        </p:spPr>
        <p:txBody>
          <a:bodyPr/>
          <a:lstStyle>
            <a:lvl1pPr>
              <a:defRPr/>
            </a:lvl1pPr>
          </a:lstStyle>
          <a:p>
            <a:pPr>
              <a:defRPr/>
            </a:pPr>
            <a:r>
              <a:rPr lang="de-DE">
                <a:solidFill>
                  <a:srgbClr val="000000"/>
                </a:solidFill>
              </a:rPr>
              <a:t>Page </a:t>
            </a:r>
            <a:r>
              <a:rPr lang="de-DE">
                <a:solidFill>
                  <a:srgbClr val="000000"/>
                </a:solidFill>
                <a:sym typeface="Wingdings" charset="0"/>
              </a:rPr>
              <a:t></a:t>
            </a:r>
            <a:r>
              <a:rPr lang="de-DE">
                <a:solidFill>
                  <a:srgbClr val="000000"/>
                </a:solidFill>
              </a:rPr>
              <a:t> </a:t>
            </a:r>
            <a:fld id="{A1CA7015-D058-0B4C-8B54-154657220A03}"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3295835847"/>
      </p:ext>
    </p:extLst>
  </p:cSld>
  <p:clrMapOvr>
    <a:masterClrMapping/>
  </p:clrMapOvr>
  <p:transition xmlns:p14="http://schemas.microsoft.com/office/powerpoint/2010/mai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gray">
          <a:xfrm>
            <a:off x="7188200" y="6184926"/>
            <a:ext cx="1646238" cy="377825"/>
          </a:xfrm>
          <a:prstGeom prst="rect">
            <a:avLst/>
          </a:prstGeom>
          <a:noFill/>
          <a:ln w="952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457200" eaLnBrk="0" fontAlgn="base" hangingPunct="0">
              <a:spcBef>
                <a:spcPct val="0"/>
              </a:spcBef>
              <a:spcAft>
                <a:spcPct val="0"/>
              </a:spcAft>
            </a:pPr>
            <a:r>
              <a:rPr lang="de-DE" sz="1600" b="1" smtClean="0">
                <a:solidFill>
                  <a:srgbClr val="FFFFFF"/>
                </a:solidFill>
                <a:latin typeface="Arial" charset="0"/>
                <a:ea typeface="ＭＳ Ｐゴシック" charset="0"/>
                <a:cs typeface="ＭＳ Ｐゴシック" charset="0"/>
              </a:rPr>
              <a:t>YOUR LOGO</a:t>
            </a:r>
          </a:p>
        </p:txBody>
      </p:sp>
      <p:sp>
        <p:nvSpPr>
          <p:cNvPr id="12292" name="Rectangle 7"/>
          <p:cNvSpPr>
            <a:spLocks noGrp="1" noChangeArrowheads="1"/>
          </p:cNvSpPr>
          <p:nvPr>
            <p:ph type="ctrTitle"/>
          </p:nvPr>
        </p:nvSpPr>
        <p:spPr>
          <a:xfrm>
            <a:off x="863600" y="3854450"/>
            <a:ext cx="7485063" cy="960438"/>
          </a:xfrm>
        </p:spPr>
        <p:txBody>
          <a:bodyPr anchor="t"/>
          <a:lstStyle>
            <a:lvl1pPr>
              <a:defRPr sz="3200">
                <a:solidFill>
                  <a:schemeClr val="tx1"/>
                </a:solidFill>
              </a:defRPr>
            </a:lvl1pPr>
          </a:lstStyle>
          <a:p>
            <a:r>
              <a:rPr lang="de-DE"/>
              <a:t>Titelmasterformat durch Klicken bearbeiten</a:t>
            </a:r>
          </a:p>
        </p:txBody>
      </p:sp>
      <p:sp>
        <p:nvSpPr>
          <p:cNvPr id="12293" name="Rectangle 12"/>
          <p:cNvSpPr>
            <a:spLocks noGrp="1" noChangeArrowheads="1"/>
          </p:cNvSpPr>
          <p:nvPr>
            <p:ph type="subTitle" idx="1"/>
          </p:nvPr>
        </p:nvSpPr>
        <p:spPr>
          <a:xfrm>
            <a:off x="863610" y="4849813"/>
            <a:ext cx="7510463" cy="671512"/>
          </a:xfrm>
        </p:spPr>
        <p:txBody>
          <a:bodyPr/>
          <a:lstStyle>
            <a:lvl1pPr marL="0" indent="0">
              <a:buFont typeface="Wingdings" charset="2"/>
              <a:buNone/>
              <a:defRPr sz="2200" b="0"/>
            </a:lvl1pPr>
          </a:lstStyle>
          <a:p>
            <a:r>
              <a:rPr lang="de-DE"/>
              <a:t>Formatvorlage des Untertitelmasters durch Klicken bearbeiten</a:t>
            </a:r>
          </a:p>
        </p:txBody>
      </p:sp>
    </p:spTree>
    <p:extLst>
      <p:ext uri="{BB962C8B-B14F-4D97-AF65-F5344CB8AC3E}">
        <p14:creationId xmlns:p14="http://schemas.microsoft.com/office/powerpoint/2010/main" val="6801338"/>
      </p:ext>
    </p:extLst>
  </p:cSld>
  <p:clrMapOvr>
    <a:masterClrMapping/>
  </p:clrMapOvr>
  <p:transition xmlns:p14="http://schemas.microsoft.com/office/powerpoint/2010/main" spd="med">
    <p:fade/>
  </p:transition>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a:xfrm>
            <a:off x="457200" y="6356376"/>
            <a:ext cx="2133600" cy="365125"/>
          </a:xfrm>
          <a:prstGeom prst="rect">
            <a:avLst/>
          </a:prstGeom>
        </p:spPr>
        <p:txBody>
          <a:bodyPr/>
          <a:lstStyle>
            <a:lvl1pPr fontAlgn="auto">
              <a:spcBef>
                <a:spcPts val="0"/>
              </a:spcBef>
              <a:spcAft>
                <a:spcPts val="0"/>
              </a:spcAft>
              <a:defRPr>
                <a:solidFill>
                  <a:srgbClr val="FFFFFF"/>
                </a:solidFill>
                <a:latin typeface="Arial"/>
                <a:ea typeface="+mn-ea"/>
                <a:cs typeface="+mn-cs"/>
              </a:defRPr>
            </a:lvl1pPr>
          </a:lstStyle>
          <a:p>
            <a:pPr defTabSz="457200">
              <a:defRPr/>
            </a:pPr>
            <a:fld id="{A617D6D9-41C7-5949-AE7F-AC84836FF98F}" type="datetimeFigureOut">
              <a:rPr lang="es-ES"/>
              <a:pPr defTabSz="457200">
                <a:defRPr/>
              </a:pPr>
              <a:t>8/02/15</a:t>
            </a:fld>
            <a:endParaRPr lang="es-ES"/>
          </a:p>
        </p:txBody>
      </p:sp>
      <p:sp>
        <p:nvSpPr>
          <p:cNvPr id="4" name="3 Marcador de pie de página"/>
          <p:cNvSpPr>
            <a:spLocks noGrp="1"/>
          </p:cNvSpPr>
          <p:nvPr>
            <p:ph type="ftr" sz="quarter" idx="11"/>
          </p:nvPr>
        </p:nvSpPr>
        <p:spPr/>
        <p:txBody>
          <a:bodyPr/>
          <a:lstStyle>
            <a:lvl1pPr>
              <a:defRPr/>
            </a:lvl1pPr>
          </a:lstStyle>
          <a:p>
            <a:pPr>
              <a:defRPr/>
            </a:pPr>
            <a:endParaRPr lang="es-ES"/>
          </a:p>
        </p:txBody>
      </p:sp>
      <p:sp>
        <p:nvSpPr>
          <p:cNvPr id="5" name="4 Marcador de número de diapositiva"/>
          <p:cNvSpPr>
            <a:spLocks noGrp="1"/>
          </p:cNvSpPr>
          <p:nvPr>
            <p:ph type="sldNum" sz="quarter" idx="12"/>
          </p:nvPr>
        </p:nvSpPr>
        <p:spPr>
          <a:xfrm>
            <a:off x="6553200" y="6356376"/>
            <a:ext cx="2133600" cy="365125"/>
          </a:xfrm>
          <a:prstGeom prst="rect">
            <a:avLst/>
          </a:prstGeom>
        </p:spPr>
        <p:txBody>
          <a:bodyPr/>
          <a:lstStyle>
            <a:lvl1pPr fontAlgn="auto">
              <a:spcBef>
                <a:spcPts val="0"/>
              </a:spcBef>
              <a:spcAft>
                <a:spcPts val="0"/>
              </a:spcAft>
              <a:defRPr>
                <a:solidFill>
                  <a:srgbClr val="FFFFFF"/>
                </a:solidFill>
                <a:latin typeface="Arial"/>
                <a:ea typeface="+mn-ea"/>
                <a:cs typeface="+mn-cs"/>
              </a:defRPr>
            </a:lvl1pPr>
          </a:lstStyle>
          <a:p>
            <a:pPr defTabSz="457200">
              <a:defRPr/>
            </a:pPr>
            <a:fld id="{AA4B700C-3C5B-174F-95F5-97240D088047}" type="slidenum">
              <a:rPr lang="es-ES"/>
              <a:pPr defTabSz="457200">
                <a:defRPr/>
              </a:pPr>
              <a:t>‹Nr.›</a:t>
            </a:fld>
            <a:endParaRPr lang="es-ES"/>
          </a:p>
        </p:txBody>
      </p:sp>
    </p:spTree>
    <p:extLst>
      <p:ext uri="{BB962C8B-B14F-4D97-AF65-F5344CB8AC3E}">
        <p14:creationId xmlns:p14="http://schemas.microsoft.com/office/powerpoint/2010/main" val="25196395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313299" y="609601"/>
            <a:ext cx="6507167"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13299" y="3886200"/>
            <a:ext cx="6507167"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5" name="Footer Placeholder 4"/>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1578260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5" name="Footer Placeholder 4"/>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7358273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313260" y="3308581"/>
            <a:ext cx="6515100" cy="1468800"/>
          </a:xfrm>
        </p:spPr>
        <p:txBody>
          <a:bodyPr anchor="b"/>
          <a:lstStyle>
            <a:lvl1pPr algn="r">
              <a:defRPr sz="40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313299" y="4777381"/>
            <a:ext cx="65151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5" name="Footer Placeholder 4"/>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2834968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856059" y="2667080"/>
            <a:ext cx="36576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27959" y="2667000"/>
            <a:ext cx="36576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6" name="Footer Placeholder 5"/>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2639682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nchor="t"/>
          <a:lstStyle>
            <a:lvl1pPr algn="l">
              <a:defRPr sz="4000" b="1" cap="all"/>
            </a:lvl1pPr>
          </a:lstStyle>
          <a:p>
            <a:r>
              <a:rPr lang="es-ES_tradnl" smtClean="0"/>
              <a:t>Clic para editar título</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t>8/02/15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71961" y="2658533"/>
            <a:ext cx="3441698"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856059" y="3243343"/>
            <a:ext cx="36576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832350" y="2667000"/>
            <a:ext cx="345321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27999" y="3243343"/>
            <a:ext cx="36576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8" name="Footer Placeholder 7"/>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9" name="Slide Number Placeholder 8"/>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11030771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4" name="Footer Placeholder 3"/>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5" name="Slide Number Placeholder 4"/>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15306849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3" name="Footer Placeholder 2"/>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4" name="Slide Number Placeholder 3"/>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34790613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56099" y="1600200"/>
            <a:ext cx="2661841" cy="1371600"/>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827885" y="609601"/>
            <a:ext cx="44577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856099" y="2971800"/>
            <a:ext cx="266184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6" name="Footer Placeholder 5"/>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40896601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56091" y="1600200"/>
            <a:ext cx="4000501" cy="1371600"/>
          </a:xfrm>
        </p:spPr>
        <p:txBody>
          <a:bodyPr anchor="b">
            <a:normAutofit/>
          </a:bodyPr>
          <a:lstStyle>
            <a:lvl1pPr algn="l">
              <a:defRPr sz="2800" b="0"/>
            </a:lvl1pPr>
          </a:lstStyle>
          <a:p>
            <a:r>
              <a:rPr lang="es-ES" smtClean="0"/>
              <a:t>Haga clic para modificar el estilo de título del patrón</a:t>
            </a:r>
            <a:endParaRPr lang="en-US" dirty="0"/>
          </a:p>
        </p:txBody>
      </p:sp>
      <p:sp>
        <p:nvSpPr>
          <p:cNvPr id="14" name="Picture Placeholder 2"/>
          <p:cNvSpPr>
            <a:spLocks noGrp="1" noChangeAspect="1"/>
          </p:cNvSpPr>
          <p:nvPr>
            <p:ph type="pic" idx="1"/>
          </p:nvPr>
        </p:nvSpPr>
        <p:spPr>
          <a:xfrm>
            <a:off x="5575340" y="-18288"/>
            <a:ext cx="245744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56091" y="2971800"/>
            <a:ext cx="40005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4799409" y="5883356"/>
            <a:ext cx="685800" cy="365125"/>
          </a:xfrm>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6" name="Footer Placeholder 5"/>
          <p:cNvSpPr>
            <a:spLocks noGrp="1"/>
          </p:cNvSpPr>
          <p:nvPr>
            <p:ph type="ftr" sz="quarter" idx="11"/>
          </p:nvPr>
        </p:nvSpPr>
        <p:spPr>
          <a:xfrm>
            <a:off x="856059" y="5883356"/>
            <a:ext cx="3829050" cy="365125"/>
          </a:xfrm>
        </p:spPr>
        <p:txBody>
          <a:bodyPr/>
          <a:lstStyle/>
          <a:p>
            <a:endParaRPr lang="en-US" dirty="0">
              <a:solidFill>
                <a:prstClr val="white">
                  <a:lumMod val="75000"/>
                </a:prstClr>
              </a:solidFill>
              <a:latin typeface="Century Gothic"/>
            </a:endParaRPr>
          </a:p>
        </p:txBody>
      </p:sp>
      <p:sp>
        <p:nvSpPr>
          <p:cNvPr id="7" name="Slide Number Placeholder 6"/>
          <p:cNvSpPr>
            <a:spLocks noGrp="1"/>
          </p:cNvSpPr>
          <p:nvPr>
            <p:ph type="sldNum" sz="quarter" idx="12"/>
          </p:nvPr>
        </p:nvSpPr>
        <p:spPr>
          <a:xfrm>
            <a:off x="8057000" y="5883356"/>
            <a:ext cx="241925" cy="365125"/>
          </a:xfrm>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6516081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56060" y="4732865"/>
            <a:ext cx="7429500"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484709" y="932112"/>
            <a:ext cx="6169458"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56060" y="5299603"/>
            <a:ext cx="74295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6" name="Footer Placeholder 5"/>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28027121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56100" y="609682"/>
            <a:ext cx="7429499" cy="3124199"/>
          </a:xfrm>
        </p:spPr>
        <p:txBody>
          <a:bodyPr anchor="ctr">
            <a:normAutofit/>
          </a:bodyPr>
          <a:lstStyle>
            <a:lvl1pPr algn="l">
              <a:defRPr sz="32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56058" y="4343400"/>
            <a:ext cx="74295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5" name="Footer Placeholder 4"/>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33721263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14" name="TextBox 13"/>
          <p:cNvSpPr txBox="1"/>
          <p:nvPr/>
        </p:nvSpPr>
        <p:spPr>
          <a:xfrm>
            <a:off x="627459" y="786824"/>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457200"/>
            <a:r>
              <a:rPr lang="en-US" sz="8000" dirty="0">
                <a:solidFill>
                  <a:srgbClr val="6F6F6F"/>
                </a:solidFill>
                <a:effectLst>
                  <a:glow rad="38100">
                    <a:prstClr val="black">
                      <a:lumMod val="65000"/>
                      <a:lumOff val="35000"/>
                      <a:alpha val="40000"/>
                    </a:prstClr>
                  </a:glow>
                  <a:outerShdw blurRad="28575" dist="38100" dir="14040000" algn="tl" rotWithShape="0">
                    <a:srgbClr val="000000">
                      <a:alpha val="25000"/>
                    </a:srgbClr>
                  </a:outerShdw>
                </a:effectLst>
                <a:latin typeface="Century Gothic"/>
              </a:rPr>
              <a:t>“</a:t>
            </a:r>
          </a:p>
        </p:txBody>
      </p:sp>
      <p:sp>
        <p:nvSpPr>
          <p:cNvPr id="15" name="TextBox 14"/>
          <p:cNvSpPr txBox="1"/>
          <p:nvPr/>
        </p:nvSpPr>
        <p:spPr>
          <a:xfrm>
            <a:off x="7828359" y="274320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srgbClr val="6F6F6F"/>
                </a:solidFill>
                <a:effectLst>
                  <a:glow rad="38100">
                    <a:prstClr val="black">
                      <a:lumMod val="65000"/>
                      <a:lumOff val="35000"/>
                      <a:alpha val="40000"/>
                    </a:prstClr>
                  </a:glow>
                  <a:outerShdw blurRad="28575" dist="38100" dir="14040000" algn="tl" rotWithShape="0">
                    <a:srgbClr val="000000">
                      <a:alpha val="25000"/>
                    </a:srgbClr>
                  </a:outerShdw>
                </a:effectLst>
                <a:latin typeface="Century Gothic"/>
              </a:rPr>
              <a:t>”</a:t>
            </a:r>
          </a:p>
        </p:txBody>
      </p:sp>
      <p:sp>
        <p:nvSpPr>
          <p:cNvPr id="2" name="Title 1"/>
          <p:cNvSpPr>
            <a:spLocks noGrp="1"/>
          </p:cNvSpPr>
          <p:nvPr>
            <p:ph type="title"/>
          </p:nvPr>
        </p:nvSpPr>
        <p:spPr>
          <a:xfrm>
            <a:off x="1084700" y="609609"/>
            <a:ext cx="6972299" cy="2743199"/>
          </a:xfrm>
        </p:spPr>
        <p:txBody>
          <a:bodyPr anchor="ctr">
            <a:normAutofit/>
          </a:bodyPr>
          <a:lstStyle>
            <a:lvl1pPr algn="l">
              <a:defRPr sz="3200" b="0" cap="all">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256110" y="3352800"/>
            <a:ext cx="66294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856058" y="4343400"/>
            <a:ext cx="74295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5" name="Footer Placeholder 4"/>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14644665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856059" y="3308581"/>
            <a:ext cx="7429500" cy="1468800"/>
          </a:xfrm>
        </p:spPr>
        <p:txBody>
          <a:bodyPr anchor="b">
            <a:normAutofit/>
          </a:bodyPr>
          <a:lstStyle>
            <a:lvl1pPr algn="l">
              <a:defRPr sz="32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56098" y="4777381"/>
            <a:ext cx="74295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5" name="Footer Placeholder 4"/>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34925777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4" name="TextBox 13"/>
          <p:cNvSpPr txBox="1"/>
          <p:nvPr/>
        </p:nvSpPr>
        <p:spPr>
          <a:xfrm>
            <a:off x="627459" y="786824"/>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457200"/>
            <a:r>
              <a:rPr lang="en-US" sz="8000" dirty="0">
                <a:solidFill>
                  <a:srgbClr val="6F6F6F"/>
                </a:solidFill>
                <a:effectLst>
                  <a:glow rad="38100">
                    <a:prstClr val="black">
                      <a:lumMod val="65000"/>
                      <a:lumOff val="35000"/>
                      <a:alpha val="40000"/>
                    </a:prstClr>
                  </a:glow>
                  <a:outerShdw blurRad="28575" dist="38100" dir="14040000" algn="tl" rotWithShape="0">
                    <a:srgbClr val="000000">
                      <a:alpha val="25000"/>
                    </a:srgbClr>
                  </a:outerShdw>
                </a:effectLst>
                <a:latin typeface="Century Gothic"/>
              </a:rPr>
              <a:t>“</a:t>
            </a:r>
          </a:p>
        </p:txBody>
      </p:sp>
      <p:sp>
        <p:nvSpPr>
          <p:cNvPr id="15" name="TextBox 14"/>
          <p:cNvSpPr txBox="1"/>
          <p:nvPr/>
        </p:nvSpPr>
        <p:spPr>
          <a:xfrm>
            <a:off x="7828359" y="274320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srgbClr val="6F6F6F"/>
                </a:solidFill>
                <a:effectLst>
                  <a:glow rad="38100">
                    <a:prstClr val="black">
                      <a:lumMod val="65000"/>
                      <a:lumOff val="35000"/>
                      <a:alpha val="40000"/>
                    </a:prstClr>
                  </a:glow>
                  <a:outerShdw blurRad="28575" dist="38100" dir="14040000" algn="tl" rotWithShape="0">
                    <a:srgbClr val="000000">
                      <a:alpha val="25000"/>
                    </a:srgbClr>
                  </a:outerShdw>
                </a:effectLst>
                <a:latin typeface="Century Gothic"/>
              </a:rPr>
              <a:t>”</a:t>
            </a:r>
          </a:p>
        </p:txBody>
      </p:sp>
      <p:sp>
        <p:nvSpPr>
          <p:cNvPr id="2" name="Title 1"/>
          <p:cNvSpPr>
            <a:spLocks noGrp="1"/>
          </p:cNvSpPr>
          <p:nvPr>
            <p:ph type="title"/>
          </p:nvPr>
        </p:nvSpPr>
        <p:spPr>
          <a:xfrm>
            <a:off x="1084700" y="609609"/>
            <a:ext cx="6972299"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856059" y="3886200"/>
            <a:ext cx="74295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856058" y="4775200"/>
            <a:ext cx="74295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5" name="Footer Placeholder 4"/>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1853637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8/02/15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856100" y="609609"/>
            <a:ext cx="7429499" cy="2743199"/>
          </a:xfrm>
        </p:spPr>
        <p:txBody>
          <a:bodyPr vert="horz" lIns="91440" tIns="45720" rIns="91440" bIns="45720" rtlCol="0" anchor="ctr">
            <a:normAutofit/>
          </a:bodyPr>
          <a:lstStyle>
            <a:lvl1pPr>
              <a:defRPr lang="en-US" b="0" dirty="0"/>
            </a:lvl1pPr>
          </a:lstStyle>
          <a:p>
            <a:pPr marL="0" lvl="0"/>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856059" y="3505200"/>
            <a:ext cx="74295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856058" y="4343400"/>
            <a:ext cx="74295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5" name="Footer Placeholder 4"/>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15849206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7" name="Title 1"/>
          <p:cNvSpPr>
            <a:spLocks noGrp="1"/>
          </p:cNvSpPr>
          <p:nvPr>
            <p:ph type="title"/>
          </p:nvPr>
        </p:nvSpPr>
        <p:spPr>
          <a:xfrm>
            <a:off x="856100" y="609600"/>
            <a:ext cx="7429499" cy="1905000"/>
          </a:xfrm>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5" name="Footer Placeholder 4"/>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20044034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7673" y="609680"/>
            <a:ext cx="1657886" cy="5181601"/>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856059" y="609600"/>
            <a:ext cx="5657850" cy="5181600"/>
          </a:xfrm>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lumMod val="75000"/>
                  </a:prstClr>
                </a:solidFill>
                <a:latin typeface="Century Gothic"/>
              </a:rPr>
              <a:pPr/>
              <a:t>8/02/15</a:t>
            </a:fld>
            <a:endParaRPr lang="en-US" dirty="0">
              <a:solidFill>
                <a:prstClr val="white">
                  <a:lumMod val="75000"/>
                </a:prstClr>
              </a:solidFill>
              <a:latin typeface="Century Gothic"/>
            </a:endParaRPr>
          </a:p>
        </p:txBody>
      </p:sp>
      <p:sp>
        <p:nvSpPr>
          <p:cNvPr id="5" name="Footer Placeholder 4"/>
          <p:cNvSpPr>
            <a:spLocks noGrp="1"/>
          </p:cNvSpPr>
          <p:nvPr>
            <p:ph type="ftr" sz="quarter" idx="11"/>
          </p:nvPr>
        </p:nvSpPr>
        <p:spPr/>
        <p:txBody>
          <a:bodyPr/>
          <a:lstStyle/>
          <a:p>
            <a:endParaRPr lang="en-US" dirty="0">
              <a:solidFill>
                <a:prstClr val="white">
                  <a:lumMod val="75000"/>
                </a:prstClr>
              </a:solidFill>
              <a:latin typeface="Century Gothic"/>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lumMod val="75000"/>
                  </a:prstClr>
                </a:solidFill>
                <a:latin typeface="Century Gothic"/>
              </a:rPr>
              <a:pPr/>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97453033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AndTx">
  <p:cSld name="Titolo, contenuto e testo">
    <p:spTree>
      <p:nvGrpSpPr>
        <p:cNvPr id="1" name=""/>
        <p:cNvGrpSpPr/>
        <p:nvPr/>
      </p:nvGrpSpPr>
      <p:grpSpPr>
        <a:xfrm>
          <a:off x="0" y="0"/>
          <a:ext cx="0" cy="0"/>
          <a:chOff x="0" y="0"/>
          <a:chExt cx="0" cy="0"/>
        </a:xfrm>
      </p:grpSpPr>
      <p:sp>
        <p:nvSpPr>
          <p:cNvPr id="2" name="Titolo 1"/>
          <p:cNvSpPr>
            <a:spLocks noGrp="1"/>
          </p:cNvSpPr>
          <p:nvPr>
            <p:ph type="title"/>
          </p:nvPr>
        </p:nvSpPr>
        <p:spPr>
          <a:xfrm>
            <a:off x="233363" y="568325"/>
            <a:ext cx="7772400" cy="228600"/>
          </a:xfrm>
        </p:spPr>
        <p:txBody>
          <a:bodyPr/>
          <a:lstStyle/>
          <a:p>
            <a:r>
              <a:rPr lang="it-IT" smtClean="0"/>
              <a:t>Fare clic per modificare stile</a:t>
            </a:r>
            <a:endParaRPr lang="it-IT"/>
          </a:p>
        </p:txBody>
      </p:sp>
      <p:sp>
        <p:nvSpPr>
          <p:cNvPr id="3" name="Segnaposto contenuto 2"/>
          <p:cNvSpPr>
            <a:spLocks noGrp="1"/>
          </p:cNvSpPr>
          <p:nvPr>
            <p:ph sz="half" idx="1"/>
          </p:nvPr>
        </p:nvSpPr>
        <p:spPr>
          <a:xfrm>
            <a:off x="685801" y="1905000"/>
            <a:ext cx="3810000" cy="41910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648200" y="1905000"/>
            <a:ext cx="3810000" cy="41910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a:xfrm>
            <a:off x="686124" y="6248400"/>
            <a:ext cx="1904057" cy="457200"/>
          </a:xfrm>
        </p:spPr>
        <p:txBody>
          <a:bodyPr/>
          <a:lstStyle>
            <a:lvl1pPr>
              <a:defRPr/>
            </a:lvl1pPr>
          </a:lstStyle>
          <a:p>
            <a:pPr>
              <a:defRPr/>
            </a:pPr>
            <a:endParaRPr lang="it-IT">
              <a:solidFill>
                <a:prstClr val="white">
                  <a:lumMod val="75000"/>
                </a:prstClr>
              </a:solidFill>
              <a:latin typeface="Century Gothic"/>
            </a:endParaRPr>
          </a:p>
        </p:txBody>
      </p:sp>
      <p:sp>
        <p:nvSpPr>
          <p:cNvPr id="6" name="Segnaposto piè di pagina 5"/>
          <p:cNvSpPr>
            <a:spLocks noGrp="1"/>
          </p:cNvSpPr>
          <p:nvPr>
            <p:ph type="ftr" sz="quarter" idx="11"/>
          </p:nvPr>
        </p:nvSpPr>
        <p:spPr>
          <a:xfrm>
            <a:off x="3124861" y="6248400"/>
            <a:ext cx="2894280" cy="457200"/>
          </a:xfrm>
        </p:spPr>
        <p:txBody>
          <a:bodyPr/>
          <a:lstStyle>
            <a:lvl1pPr>
              <a:defRPr/>
            </a:lvl1pPr>
          </a:lstStyle>
          <a:p>
            <a:pPr>
              <a:defRPr/>
            </a:pPr>
            <a:endParaRPr lang="it-IT">
              <a:solidFill>
                <a:prstClr val="white">
                  <a:lumMod val="75000"/>
                </a:prstClr>
              </a:solidFill>
              <a:latin typeface="Century Gothic"/>
            </a:endParaRPr>
          </a:p>
        </p:txBody>
      </p:sp>
    </p:spTree>
    <p:extLst>
      <p:ext uri="{BB962C8B-B14F-4D97-AF65-F5344CB8AC3E}">
        <p14:creationId xmlns:p14="http://schemas.microsoft.com/office/powerpoint/2010/main" val="1204306579"/>
      </p:ext>
    </p:extLst>
  </p:cSld>
  <p:clrMapOvr>
    <a:masterClrMapping/>
  </p:clrMapOvr>
  <p:transition xmlns:p14="http://schemas.microsoft.com/office/powerpoint/2010/main">
    <p:dissolv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07"/>
            <a:ext cx="7772400" cy="1470025"/>
          </a:xfrm>
        </p:spPr>
        <p:txBody>
          <a:bodyPr/>
          <a:lstStyle/>
          <a:p>
            <a:r>
              <a:rPr lang="es-ES_tradnl" smtClean="0"/>
              <a:t>Clic para editar título</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8781754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3679063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2"/>
            <a:ext cx="7772400" cy="1362075"/>
          </a:xfrm>
        </p:spPr>
        <p:txBody>
          <a:bodyPr anchor="t"/>
          <a:lstStyle>
            <a:lvl1pPr algn="l">
              <a:defRPr sz="4000" b="1" cap="all"/>
            </a:lvl1pPr>
          </a:lstStyle>
          <a:p>
            <a:r>
              <a:rPr lang="es-ES_tradnl" smtClean="0"/>
              <a:t>Clic para editar título</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5211008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5681808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Text Placeholder 4"/>
          <p:cNvSpPr>
            <a:spLocks noGrp="1"/>
          </p:cNvSpPr>
          <p:nvPr>
            <p:ph type="body" sz="quarter" idx="3"/>
          </p:nvPr>
        </p:nvSpPr>
        <p:spPr>
          <a:xfrm>
            <a:off x="464506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464506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white">
                  <a:tint val="75000"/>
                </a:prstClr>
              </a:solidFill>
              <a:latin typeface="Calibri"/>
            </a:endParaRPr>
          </a:p>
        </p:txBody>
      </p:sp>
      <p:sp>
        <p:nvSpPr>
          <p:cNvPr id="9" name="Slide Number Placeholder 8"/>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4558400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white">
                  <a:tint val="75000"/>
                </a:prstClr>
              </a:solidFill>
              <a:latin typeface="Calibri"/>
            </a:endParaRPr>
          </a:p>
        </p:txBody>
      </p:sp>
      <p:sp>
        <p:nvSpPr>
          <p:cNvPr id="5" name="Slide Number Placeholder 4"/>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335531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Text Placeholder 4"/>
          <p:cNvSpPr>
            <a:spLocks noGrp="1"/>
          </p:cNvSpPr>
          <p:nvPr>
            <p:ph type="body" sz="quarter" idx="3"/>
          </p:nvPr>
        </p:nvSpPr>
        <p:spPr>
          <a:xfrm>
            <a:off x="464503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464503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8/02/15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white">
                  <a:tint val="75000"/>
                </a:prstClr>
              </a:solidFill>
              <a:latin typeface="Calibri"/>
            </a:endParaRPr>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04273289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s-ES_tradnl" smtClean="0"/>
              <a:t>Clic para editar título</a:t>
            </a:r>
            <a:endParaRPr lang="en-US"/>
          </a:p>
        </p:txBody>
      </p:sp>
      <p:sp>
        <p:nvSpPr>
          <p:cNvPr id="3" name="Content Placeholder 2"/>
          <p:cNvSpPr>
            <a:spLocks noGrp="1"/>
          </p:cNvSpPr>
          <p:nvPr>
            <p:ph idx="1"/>
          </p:nvPr>
        </p:nvSpPr>
        <p:spPr>
          <a:xfrm>
            <a:off x="3575050" y="27313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5724676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807667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4271295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0"/>
            <a:ext cx="2057400" cy="5851525"/>
          </a:xfrm>
        </p:spPr>
        <p:txBody>
          <a:bodyPr vert="eaVert"/>
          <a:lstStyle/>
          <a:p>
            <a:r>
              <a:rPr lang="es-ES_tradnl" smtClean="0"/>
              <a:t>Clic para editar título</a:t>
            </a:r>
            <a:endParaRPr lang="en-US"/>
          </a:p>
        </p:txBody>
      </p:sp>
      <p:sp>
        <p:nvSpPr>
          <p:cNvPr id="3" name="Vertical Text Placeholder 2"/>
          <p:cNvSpPr>
            <a:spLocks noGrp="1"/>
          </p:cNvSpPr>
          <p:nvPr>
            <p:ph type="body" orient="vert" idx="1"/>
          </p:nvPr>
        </p:nvSpPr>
        <p:spPr>
          <a:xfrm>
            <a:off x="457200" y="274720"/>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3144462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cSld name="Transition Slide">
    <p:spTree>
      <p:nvGrpSpPr>
        <p:cNvPr id="1" name=""/>
        <p:cNvGrpSpPr/>
        <p:nvPr/>
      </p:nvGrpSpPr>
      <p:grpSpPr>
        <a:xfrm>
          <a:off x="0" y="0"/>
          <a:ext cx="0" cy="0"/>
          <a:chOff x="0" y="0"/>
          <a:chExt cx="0" cy="0"/>
        </a:xfrm>
      </p:grpSpPr>
      <p:pic>
        <p:nvPicPr>
          <p:cNvPr id="3" name="Picture 4" descr="Transition Slide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385764" y="330201"/>
            <a:ext cx="8462962" cy="5250792"/>
          </a:xfrm>
        </p:spPr>
        <p:txBody>
          <a:bodyPr anchorCtr="1"/>
          <a:lstStyle>
            <a:lvl1pPr algn="ctr">
              <a:defRPr sz="4000" b="1" cap="none">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4623298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77"/>
            <a:ext cx="7772400" cy="1470025"/>
          </a:xfrm>
        </p:spPr>
        <p:txBody>
          <a:bodyPr/>
          <a:lstStyle/>
          <a:p>
            <a:r>
              <a:rPr lang="es-ES_tradnl" smtClean="0"/>
              <a:t>Clic para editar título</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6047955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0748101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52"/>
            <a:ext cx="7772400" cy="1362075"/>
          </a:xfrm>
        </p:spPr>
        <p:txBody>
          <a:bodyPr anchor="t"/>
          <a:lstStyle>
            <a:lvl1pPr algn="l">
              <a:defRPr sz="4000" b="1" cap="all"/>
            </a:lvl1pPr>
          </a:lstStyle>
          <a:p>
            <a:r>
              <a:rPr lang="es-ES_tradnl" smtClean="0"/>
              <a:t>Clic para editar título</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8172195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351369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8/02/15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Text Placeholder 4"/>
          <p:cNvSpPr>
            <a:spLocks noGrp="1"/>
          </p:cNvSpPr>
          <p:nvPr>
            <p:ph type="body" sz="quarter" idx="3"/>
          </p:nvPr>
        </p:nvSpPr>
        <p:spPr>
          <a:xfrm>
            <a:off x="464505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464505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white">
                  <a:tint val="75000"/>
                </a:prstClr>
              </a:solidFill>
              <a:latin typeface="Calibri"/>
            </a:endParaRPr>
          </a:p>
        </p:txBody>
      </p:sp>
      <p:sp>
        <p:nvSpPr>
          <p:cNvPr id="9" name="Slide Number Placeholder 8"/>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5570562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white">
                  <a:tint val="75000"/>
                </a:prstClr>
              </a:solidFill>
              <a:latin typeface="Calibri"/>
            </a:endParaRPr>
          </a:p>
        </p:txBody>
      </p:sp>
      <p:sp>
        <p:nvSpPr>
          <p:cNvPr id="5" name="Slide Number Placeholder 4"/>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8352949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white">
                  <a:tint val="75000"/>
                </a:prstClr>
              </a:solidFill>
              <a:latin typeface="Calibri"/>
            </a:endParaRPr>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1374782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s-ES_tradnl" smtClean="0"/>
              <a:t>Clic para editar título</a:t>
            </a:r>
            <a:endParaRPr lang="en-US"/>
          </a:p>
        </p:txBody>
      </p:sp>
      <p:sp>
        <p:nvSpPr>
          <p:cNvPr id="3" name="Content Placeholder 2"/>
          <p:cNvSpPr>
            <a:spLocks noGrp="1"/>
          </p:cNvSpPr>
          <p:nvPr>
            <p:ph idx="1"/>
          </p:nvPr>
        </p:nvSpPr>
        <p:spPr>
          <a:xfrm>
            <a:off x="3575050" y="27310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32026929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40197574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63237753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90"/>
            <a:ext cx="2057400" cy="5851525"/>
          </a:xfrm>
        </p:spPr>
        <p:txBody>
          <a:bodyPr vert="eaVert"/>
          <a:lstStyle/>
          <a:p>
            <a:r>
              <a:rPr lang="es-ES_tradnl" smtClean="0"/>
              <a:t>Clic para editar título</a:t>
            </a:r>
            <a:endParaRPr lang="en-US"/>
          </a:p>
        </p:txBody>
      </p:sp>
      <p:sp>
        <p:nvSpPr>
          <p:cNvPr id="3" name="Vertical Text Placeholder 2"/>
          <p:cNvSpPr>
            <a:spLocks noGrp="1"/>
          </p:cNvSpPr>
          <p:nvPr>
            <p:ph type="body" orient="vert" idx="1"/>
          </p:nvPr>
        </p:nvSpPr>
        <p:spPr>
          <a:xfrm>
            <a:off x="457200" y="274690"/>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9823445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cSld name="Transition Slide">
    <p:spTree>
      <p:nvGrpSpPr>
        <p:cNvPr id="1" name=""/>
        <p:cNvGrpSpPr/>
        <p:nvPr/>
      </p:nvGrpSpPr>
      <p:grpSpPr>
        <a:xfrm>
          <a:off x="0" y="0"/>
          <a:ext cx="0" cy="0"/>
          <a:chOff x="0" y="0"/>
          <a:chExt cx="0" cy="0"/>
        </a:xfrm>
      </p:grpSpPr>
      <p:pic>
        <p:nvPicPr>
          <p:cNvPr id="3" name="Picture 4" descr="Transition Slide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385764" y="330201"/>
            <a:ext cx="8462962" cy="5250792"/>
          </a:xfrm>
        </p:spPr>
        <p:txBody>
          <a:bodyPr anchorCtr="1"/>
          <a:lstStyle>
            <a:lvl1pPr algn="ctr">
              <a:defRPr sz="4000" b="1" cap="none">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12480703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53"/>
            <a:ext cx="7772400" cy="1470025"/>
          </a:xfrm>
        </p:spPr>
        <p:txBody>
          <a:bodyPr/>
          <a:lstStyle/>
          <a:p>
            <a:r>
              <a:rPr lang="es-ES_tradnl" smtClean="0"/>
              <a:t>Clic para editar título</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75123511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021237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8/02/15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8"/>
            <a:ext cx="7772400" cy="1362075"/>
          </a:xfrm>
        </p:spPr>
        <p:txBody>
          <a:bodyPr anchor="t"/>
          <a:lstStyle>
            <a:lvl1pPr algn="l">
              <a:defRPr sz="4000" b="1" cap="all"/>
            </a:lvl1pPr>
          </a:lstStyle>
          <a:p>
            <a:r>
              <a:rPr lang="es-ES_tradnl" smtClean="0"/>
              <a:t>Clic para editar título</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408911070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0740129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Text Placeholder 4"/>
          <p:cNvSpPr>
            <a:spLocks noGrp="1"/>
          </p:cNvSpPr>
          <p:nvPr>
            <p:ph type="body" sz="quarter" idx="3"/>
          </p:nvPr>
        </p:nvSpPr>
        <p:spPr>
          <a:xfrm>
            <a:off x="464503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464503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white">
                  <a:tint val="75000"/>
                </a:prstClr>
              </a:solidFill>
              <a:latin typeface="Calibri"/>
            </a:endParaRPr>
          </a:p>
        </p:txBody>
      </p:sp>
      <p:sp>
        <p:nvSpPr>
          <p:cNvPr id="9" name="Slide Number Placeholder 8"/>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4337272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white">
                  <a:tint val="75000"/>
                </a:prstClr>
              </a:solidFill>
              <a:latin typeface="Calibri"/>
            </a:endParaRPr>
          </a:p>
        </p:txBody>
      </p:sp>
      <p:sp>
        <p:nvSpPr>
          <p:cNvPr id="5" name="Slide Number Placeholder 4"/>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51631692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white">
                  <a:tint val="75000"/>
                </a:prstClr>
              </a:solidFill>
              <a:latin typeface="Calibri"/>
            </a:endParaRPr>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70144017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s-ES_tradnl" smtClean="0"/>
              <a:t>Clic para editar título</a:t>
            </a:r>
            <a:endParaRPr lang="en-US"/>
          </a:p>
        </p:txBody>
      </p:sp>
      <p:sp>
        <p:nvSpPr>
          <p:cNvPr id="3" name="Content Placeholder 2"/>
          <p:cNvSpPr>
            <a:spLocks noGrp="1"/>
          </p:cNvSpPr>
          <p:nvPr>
            <p:ph idx="1"/>
          </p:nvPr>
        </p:nvSpPr>
        <p:spPr>
          <a:xfrm>
            <a:off x="3575050" y="27307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32502546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78261539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2090430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66"/>
            <a:ext cx="2057400" cy="5851525"/>
          </a:xfrm>
        </p:spPr>
        <p:txBody>
          <a:bodyPr vert="eaVert"/>
          <a:lstStyle/>
          <a:p>
            <a:r>
              <a:rPr lang="es-ES_tradnl" smtClean="0"/>
              <a:t>Clic para editar título</a:t>
            </a:r>
            <a:endParaRPr lang="en-US"/>
          </a:p>
        </p:txBody>
      </p:sp>
      <p:sp>
        <p:nvSpPr>
          <p:cNvPr id="3" name="Vertical Text Placeholder 2"/>
          <p:cNvSpPr>
            <a:spLocks noGrp="1"/>
          </p:cNvSpPr>
          <p:nvPr>
            <p:ph type="body" orient="vert" idx="1"/>
          </p:nvPr>
        </p:nvSpPr>
        <p:spPr>
          <a:xfrm>
            <a:off x="457200" y="274666"/>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608975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s-ES_tradnl" smtClean="0"/>
              <a:t>Clic para editar título</a:t>
            </a:r>
            <a:endParaRPr lang="en-US"/>
          </a:p>
        </p:txBody>
      </p:sp>
      <p:sp>
        <p:nvSpPr>
          <p:cNvPr id="3" name="Content Placeholder 2"/>
          <p:cNvSpPr>
            <a:spLocks noGrp="1"/>
          </p:cNvSpPr>
          <p:nvPr>
            <p:ph idx="1"/>
          </p:nvPr>
        </p:nvSpPr>
        <p:spPr>
          <a:xfrm>
            <a:off x="3575050" y="27307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t>8/02/15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t>8/02/15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‹Nr.›</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2.jpe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4" Type="http://schemas.openxmlformats.org/officeDocument/2006/relationships/image" Target="../media/image4.jpeg"/><Relationship Id="rId1" Type="http://schemas.openxmlformats.org/officeDocument/2006/relationships/slideLayout" Target="../slideLayouts/slideLayout24.xml"/><Relationship Id="rId2"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slideLayout" Target="../slideLayouts/slideLayout38.xml"/><Relationship Id="rId14" Type="http://schemas.openxmlformats.org/officeDocument/2006/relationships/slideLayout" Target="../slideLayouts/slideLayout39.xml"/><Relationship Id="rId15" Type="http://schemas.openxmlformats.org/officeDocument/2006/relationships/slideLayout" Target="../slideLayouts/slideLayout40.xml"/><Relationship Id="rId16" Type="http://schemas.openxmlformats.org/officeDocument/2006/relationships/slideLayout" Target="../slideLayouts/slideLayout41.xml"/><Relationship Id="rId17" Type="http://schemas.openxmlformats.org/officeDocument/2006/relationships/slideLayout" Target="../slideLayouts/slideLayout42.xml"/><Relationship Id="rId18" Type="http://schemas.openxmlformats.org/officeDocument/2006/relationships/slideLayout" Target="../slideLayouts/slideLayout43.xml"/><Relationship Id="rId19" Type="http://schemas.openxmlformats.org/officeDocument/2006/relationships/theme" Target="../theme/theme4.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4.xml"/><Relationship Id="rId12" Type="http://schemas.openxmlformats.org/officeDocument/2006/relationships/slideLayout" Target="../slideLayouts/slideLayout55.xml"/><Relationship Id="rId13" Type="http://schemas.openxmlformats.org/officeDocument/2006/relationships/theme" Target="../theme/theme5.xml"/><Relationship Id="rId1" Type="http://schemas.openxmlformats.org/officeDocument/2006/relationships/slideLayout" Target="../slideLayouts/slideLayout44.xml"/><Relationship Id="rId2" Type="http://schemas.openxmlformats.org/officeDocument/2006/relationships/slideLayout" Target="../slideLayouts/slideLayout45.xml"/><Relationship Id="rId3" Type="http://schemas.openxmlformats.org/officeDocument/2006/relationships/slideLayout" Target="../slideLayouts/slideLayout46.xml"/><Relationship Id="rId4" Type="http://schemas.openxmlformats.org/officeDocument/2006/relationships/slideLayout" Target="../slideLayouts/slideLayout47.xml"/><Relationship Id="rId5" Type="http://schemas.openxmlformats.org/officeDocument/2006/relationships/slideLayout" Target="../slideLayouts/slideLayout48.xml"/><Relationship Id="rId6" Type="http://schemas.openxmlformats.org/officeDocument/2006/relationships/slideLayout" Target="../slideLayouts/slideLayout49.xml"/><Relationship Id="rId7" Type="http://schemas.openxmlformats.org/officeDocument/2006/relationships/slideLayout" Target="../slideLayouts/slideLayout50.xml"/><Relationship Id="rId8" Type="http://schemas.openxmlformats.org/officeDocument/2006/relationships/slideLayout" Target="../slideLayouts/slideLayout51.xml"/><Relationship Id="rId9" Type="http://schemas.openxmlformats.org/officeDocument/2006/relationships/slideLayout" Target="../slideLayouts/slideLayout52.xml"/><Relationship Id="rId10"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slideLayout" Target="../slideLayouts/slideLayout67.xml"/><Relationship Id="rId13"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8.xml"/><Relationship Id="rId12" Type="http://schemas.openxmlformats.org/officeDocument/2006/relationships/theme" Target="../theme/theme7.xml"/><Relationship Id="rId1" Type="http://schemas.openxmlformats.org/officeDocument/2006/relationships/slideLayout" Target="../slideLayouts/slideLayout68.xml"/><Relationship Id="rId2" Type="http://schemas.openxmlformats.org/officeDocument/2006/relationships/slideLayout" Target="../slideLayouts/slideLayout69.xml"/><Relationship Id="rId3" Type="http://schemas.openxmlformats.org/officeDocument/2006/relationships/slideLayout" Target="../slideLayouts/slideLayout70.xml"/><Relationship Id="rId4" Type="http://schemas.openxmlformats.org/officeDocument/2006/relationships/slideLayout" Target="../slideLayouts/slideLayout71.xml"/><Relationship Id="rId5" Type="http://schemas.openxmlformats.org/officeDocument/2006/relationships/slideLayout" Target="../slideLayouts/slideLayout72.xml"/><Relationship Id="rId6" Type="http://schemas.openxmlformats.org/officeDocument/2006/relationships/slideLayout" Target="../slideLayouts/slideLayout73.xml"/><Relationship Id="rId7" Type="http://schemas.openxmlformats.org/officeDocument/2006/relationships/slideLayout" Target="../slideLayouts/slideLayout74.xml"/><Relationship Id="rId8" Type="http://schemas.openxmlformats.org/officeDocument/2006/relationships/slideLayout" Target="../slideLayouts/slideLayout75.xml"/><Relationship Id="rId9" Type="http://schemas.openxmlformats.org/officeDocument/2006/relationships/slideLayout" Target="../slideLayouts/slideLayout76.xml"/><Relationship Id="rId10"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2"/>
          </p:nvPr>
        </p:nvSpPr>
        <p:spPr>
          <a:xfrm>
            <a:off x="457200" y="6356376"/>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8/02/15</a:t>
            </a:fld>
            <a:endParaRPr lang="en-US"/>
          </a:p>
        </p:txBody>
      </p:sp>
      <p:sp>
        <p:nvSpPr>
          <p:cNvPr id="5" name="Footer Placeholder 4"/>
          <p:cNvSpPr>
            <a:spLocks noGrp="1"/>
          </p:cNvSpPr>
          <p:nvPr>
            <p:ph type="ftr" sz="quarter" idx="3"/>
          </p:nvPr>
        </p:nvSpPr>
        <p:spPr>
          <a:xfrm>
            <a:off x="3124200" y="6356376"/>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7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‹Nr.›</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5"/>
          <p:cNvSpPr>
            <a:spLocks noChangeArrowheads="1"/>
          </p:cNvSpPr>
          <p:nvPr/>
        </p:nvSpPr>
        <p:spPr bwMode="gray">
          <a:xfrm>
            <a:off x="2162188" y="6408738"/>
            <a:ext cx="47847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fontAlgn="base">
              <a:spcBef>
                <a:spcPct val="0"/>
              </a:spcBef>
              <a:spcAft>
                <a:spcPct val="0"/>
              </a:spcAft>
            </a:pPr>
            <a:endParaRPr lang="es-ES" sz="1000" smtClean="0">
              <a:solidFill>
                <a:srgbClr val="000000"/>
              </a:solidFill>
              <a:latin typeface="Arial" charset="0"/>
              <a:ea typeface="ＭＳ Ｐゴシック" charset="0"/>
              <a:cs typeface="ＭＳ Ｐゴシック" charset="0"/>
            </a:endParaRPr>
          </a:p>
        </p:txBody>
      </p:sp>
      <p:sp>
        <p:nvSpPr>
          <p:cNvPr id="1027" name="Rectangle 7"/>
          <p:cNvSpPr>
            <a:spLocks noGrp="1" noChangeArrowheads="1"/>
          </p:cNvSpPr>
          <p:nvPr>
            <p:ph type="title"/>
          </p:nvPr>
        </p:nvSpPr>
        <p:spPr bwMode="gray">
          <a:xfrm>
            <a:off x="314337" y="166692"/>
            <a:ext cx="55403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ctr" anchorCtr="0" compatLnSpc="1">
            <a:prstTxWarp prst="textNoShape">
              <a:avLst/>
            </a:prstTxWarp>
          </a:bodyPr>
          <a:lstStyle/>
          <a:p>
            <a:pPr lvl="0"/>
            <a:r>
              <a:rPr lang="de-DE"/>
              <a:t>Klicken Sie, um das Titelformat zu bearbeiten</a:t>
            </a:r>
          </a:p>
        </p:txBody>
      </p:sp>
      <p:sp>
        <p:nvSpPr>
          <p:cNvPr id="11269" name="Rectangle 10"/>
          <p:cNvSpPr>
            <a:spLocks noGrp="1" noChangeArrowheads="1"/>
          </p:cNvSpPr>
          <p:nvPr>
            <p:ph type="ftr" sz="quarter" idx="3"/>
          </p:nvPr>
        </p:nvSpPr>
        <p:spPr bwMode="gray">
          <a:xfrm>
            <a:off x="219077" y="6408738"/>
            <a:ext cx="13430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000" smtClean="0">
                <a:cs typeface="+mn-cs"/>
              </a:defRPr>
            </a:lvl1pPr>
          </a:lstStyle>
          <a:p>
            <a:pPr fontAlgn="base">
              <a:spcBef>
                <a:spcPct val="0"/>
              </a:spcBef>
              <a:spcAft>
                <a:spcPct val="0"/>
              </a:spcAft>
              <a:defRPr/>
            </a:pPr>
            <a:r>
              <a:rPr lang="de-DE">
                <a:solidFill>
                  <a:srgbClr val="000000"/>
                </a:solidFill>
                <a:latin typeface="Arial" charset="0"/>
                <a:ea typeface="ＭＳ Ｐゴシック" charset="0"/>
              </a:rPr>
              <a:t>Page </a:t>
            </a:r>
            <a:r>
              <a:rPr lang="de-DE">
                <a:solidFill>
                  <a:srgbClr val="000000"/>
                </a:solidFill>
                <a:latin typeface="Arial" charset="0"/>
                <a:ea typeface="ＭＳ Ｐゴシック" charset="0"/>
                <a:sym typeface="Wingdings" charset="0"/>
              </a:rPr>
              <a:t></a:t>
            </a:r>
            <a:r>
              <a:rPr lang="de-DE">
                <a:solidFill>
                  <a:srgbClr val="000000"/>
                </a:solidFill>
                <a:latin typeface="Arial" charset="0"/>
                <a:ea typeface="ＭＳ Ｐゴシック" charset="0"/>
              </a:rPr>
              <a:t> </a:t>
            </a:r>
            <a:fld id="{598518F8-B234-1C4D-9903-4A6AF7FC16DB}" type="slidenum">
              <a:rPr lang="de-DE">
                <a:solidFill>
                  <a:srgbClr val="000000"/>
                </a:solidFill>
                <a:latin typeface="Arial" charset="0"/>
                <a:ea typeface="ＭＳ Ｐゴシック" charset="0"/>
              </a:rPr>
              <a:pPr fontAlgn="base">
                <a:spcBef>
                  <a:spcPct val="0"/>
                </a:spcBef>
                <a:spcAft>
                  <a:spcPct val="0"/>
                </a:spcAft>
                <a:defRPr/>
              </a:pPr>
              <a:t>‹Nr.›</a:t>
            </a:fld>
            <a:endParaRPr lang="de-DE">
              <a:solidFill>
                <a:srgbClr val="000000"/>
              </a:solidFill>
              <a:latin typeface="Arial" charset="0"/>
              <a:ea typeface="ＭＳ Ｐゴシック" charset="0"/>
            </a:endParaRPr>
          </a:p>
        </p:txBody>
      </p:sp>
      <p:sp>
        <p:nvSpPr>
          <p:cNvPr id="1029" name="Rectangle 12"/>
          <p:cNvSpPr>
            <a:spLocks noGrp="1" noChangeArrowheads="1"/>
          </p:cNvSpPr>
          <p:nvPr>
            <p:ph type="body" idx="1"/>
          </p:nvPr>
        </p:nvSpPr>
        <p:spPr bwMode="gray">
          <a:xfrm>
            <a:off x="314327" y="1614493"/>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t" anchorCtr="0" compatLnSpc="1">
            <a:prstTxWarp prst="textNoShape">
              <a:avLst/>
            </a:prstTxWarp>
          </a:bodyPr>
          <a:lstStyle/>
          <a:p>
            <a:pPr lvl="0"/>
            <a:r>
              <a:rPr lang="de-DE"/>
              <a:t>Klicken Sie, um die Formate des Vorlagentextes zu bearbeiten</a:t>
            </a:r>
          </a:p>
          <a:p>
            <a:pPr lvl="1"/>
            <a:r>
              <a:rPr lang="de-DE"/>
              <a:t>Zweite Ebene</a:t>
            </a:r>
          </a:p>
          <a:p>
            <a:pPr lvl="2"/>
            <a:r>
              <a:rPr lang="de-DE"/>
              <a:t>Dritte Ebene</a:t>
            </a:r>
          </a:p>
          <a:p>
            <a:pPr lvl="3"/>
            <a:r>
              <a:rPr lang="de-DE"/>
              <a:t>Vierte Ebene</a:t>
            </a:r>
          </a:p>
        </p:txBody>
      </p:sp>
      <p:sp>
        <p:nvSpPr>
          <p:cNvPr id="11271" name="Rectangle 7"/>
          <p:cNvSpPr>
            <a:spLocks noChangeArrowheads="1"/>
          </p:cNvSpPr>
          <p:nvPr/>
        </p:nvSpPr>
        <p:spPr bwMode="gray">
          <a:xfrm>
            <a:off x="7188200" y="6184926"/>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a:extLst>
            <a:ext uri="{AF507438-7753-43e0-B8FC-AC1667EBCBE1}">
              <a14:hiddenEffects xmlns:a14="http://schemas.microsoft.com/office/drawing/2010/main">
                <a:effectLst>
                  <a:outerShdw blurRad="63500" dist="38099" dir="2700000" algn="ctr" rotWithShape="0">
                    <a:srgbClr val="FEA501">
                      <a:alpha val="74998"/>
                    </a:srgbClr>
                  </a:outerShdw>
                </a:effectLst>
              </a14:hiddenEffects>
            </a:ext>
          </a:extLst>
        </p:spPr>
        <p:txBody>
          <a:bodyPr wrap="none" anchor="ctr"/>
          <a:lstStyle/>
          <a:p>
            <a:pPr algn="ctr" eaLnBrk="0" fontAlgn="base" hangingPunct="0">
              <a:spcBef>
                <a:spcPct val="0"/>
              </a:spcBef>
              <a:spcAft>
                <a:spcPct val="0"/>
              </a:spcAft>
              <a:defRPr/>
            </a:pPr>
            <a:r>
              <a:rPr lang="de-DE" sz="1600" b="1">
                <a:solidFill>
                  <a:srgbClr val="000000"/>
                </a:solidFill>
                <a:latin typeface="Arial" charset="0"/>
                <a:ea typeface="ＭＳ Ｐゴシック" charset="0"/>
                <a:cs typeface="ＭＳ Ｐゴシック" charset="0"/>
              </a:rPr>
              <a:t>YOUR LOGO</a:t>
            </a:r>
          </a:p>
        </p:txBody>
      </p:sp>
    </p:spTree>
    <p:extLst>
      <p:ext uri="{BB962C8B-B14F-4D97-AF65-F5344CB8AC3E}">
        <p14:creationId xmlns:p14="http://schemas.microsoft.com/office/powerpoint/2010/main" val="18376947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xmlns:p14="http://schemas.microsoft.com/office/powerpoint/2010/main" spd="med">
    <p:fade/>
  </p:transition>
  <p:hf sldNum="0" hdr="0" dt="0"/>
  <p:txStyles>
    <p:titleStyle>
      <a:lvl1pPr algn="l" rtl="0" eaLnBrk="0" fontAlgn="base" hangingPunct="0">
        <a:lnSpc>
          <a:spcPct val="95000"/>
        </a:lnSpc>
        <a:spcBef>
          <a:spcPct val="0"/>
        </a:spcBef>
        <a:spcAft>
          <a:spcPct val="0"/>
        </a:spcAft>
        <a:defRPr sz="2400" b="1">
          <a:solidFill>
            <a:srgbClr val="FFFFFF"/>
          </a:solidFill>
          <a:latin typeface="+mj-lt"/>
          <a:ea typeface="+mj-ea"/>
          <a:cs typeface="ＭＳ Ｐゴシック" charset="0"/>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5pPr>
      <a:lvl6pPr marL="4572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6pPr>
      <a:lvl7pPr marL="9144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7pPr>
      <a:lvl8pPr marL="13716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8pPr>
      <a:lvl9pPr marL="18288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9pPr>
    </p:titleStyle>
    <p:bodyStyle>
      <a:lvl1pPr marL="190500" indent="-190500" algn="l" rtl="0" eaLnBrk="0" fontAlgn="base" hangingPunct="0">
        <a:spcBef>
          <a:spcPct val="60000"/>
        </a:spcBef>
        <a:spcAft>
          <a:spcPct val="0"/>
        </a:spcAft>
        <a:buClr>
          <a:schemeClr val="accent1"/>
        </a:buClr>
        <a:buFont typeface="Wingdings" charset="0"/>
        <a:buChar char="§"/>
        <a:defRPr sz="2000" b="1">
          <a:solidFill>
            <a:schemeClr val="tx1"/>
          </a:solidFill>
          <a:latin typeface="+mn-lt"/>
          <a:ea typeface="+mn-ea"/>
          <a:cs typeface="ＭＳ Ｐゴシック" charset="0"/>
        </a:defRPr>
      </a:lvl1pPr>
      <a:lvl2pPr marL="381000" indent="-188913" algn="l" rtl="0" eaLnBrk="0" fontAlgn="base" hangingPunct="0">
        <a:spcBef>
          <a:spcPct val="30000"/>
        </a:spcBef>
        <a:spcAft>
          <a:spcPct val="0"/>
        </a:spcAft>
        <a:buClr>
          <a:schemeClr val="accent1"/>
        </a:buClr>
        <a:buChar char="-"/>
        <a:defRPr>
          <a:solidFill>
            <a:schemeClr val="tx1"/>
          </a:solidFill>
          <a:latin typeface="+mn-lt"/>
          <a:ea typeface="+mn-ea"/>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mn-ea"/>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mn-ea"/>
        </a:defRPr>
      </a:lvl4pPr>
      <a:lvl5pPr marL="10509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5pPr>
      <a:lvl6pPr marL="15081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6pPr>
      <a:lvl7pPr marL="19653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7pPr>
      <a:lvl8pPr marL="24225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8pPr>
      <a:lvl9pPr marL="28797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050" name="Rectangle 5"/>
          <p:cNvSpPr>
            <a:spLocks noChangeArrowheads="1"/>
          </p:cNvSpPr>
          <p:nvPr/>
        </p:nvSpPr>
        <p:spPr bwMode="gray">
          <a:xfrm>
            <a:off x="2162188" y="6408738"/>
            <a:ext cx="47847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457200" fontAlgn="base">
              <a:spcBef>
                <a:spcPct val="0"/>
              </a:spcBef>
              <a:spcAft>
                <a:spcPct val="0"/>
              </a:spcAft>
            </a:pPr>
            <a:endParaRPr lang="en-US" sz="1000" smtClean="0">
              <a:solidFill>
                <a:srgbClr val="FFFFFF"/>
              </a:solidFill>
              <a:latin typeface="Arial" charset="0"/>
              <a:ea typeface="ＭＳ Ｐゴシック" charset="0"/>
              <a:cs typeface="ＭＳ Ｐゴシック" charset="0"/>
            </a:endParaRPr>
          </a:p>
        </p:txBody>
      </p:sp>
      <p:sp>
        <p:nvSpPr>
          <p:cNvPr id="2051" name="Rectangle 7"/>
          <p:cNvSpPr>
            <a:spLocks noGrp="1" noChangeArrowheads="1"/>
          </p:cNvSpPr>
          <p:nvPr>
            <p:ph type="title"/>
          </p:nvPr>
        </p:nvSpPr>
        <p:spPr bwMode="gray">
          <a:xfrm>
            <a:off x="314337" y="166692"/>
            <a:ext cx="55403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ctr" anchorCtr="0" compatLnSpc="1">
            <a:prstTxWarp prst="textNoShape">
              <a:avLst/>
            </a:prstTxWarp>
          </a:bodyPr>
          <a:lstStyle/>
          <a:p>
            <a:pPr lvl="0"/>
            <a:r>
              <a:rPr lang="de-DE"/>
              <a:t>Klicken Sie, um das Titelformat zu bearbeiten</a:t>
            </a:r>
          </a:p>
        </p:txBody>
      </p:sp>
      <p:sp>
        <p:nvSpPr>
          <p:cNvPr id="11269" name="Rectangle 10"/>
          <p:cNvSpPr>
            <a:spLocks noGrp="1" noChangeArrowheads="1"/>
          </p:cNvSpPr>
          <p:nvPr>
            <p:ph type="ftr" sz="quarter" idx="3"/>
          </p:nvPr>
        </p:nvSpPr>
        <p:spPr bwMode="gray">
          <a:xfrm>
            <a:off x="219077" y="6408738"/>
            <a:ext cx="1343025" cy="247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fontAlgn="auto">
              <a:spcBef>
                <a:spcPts val="0"/>
              </a:spcBef>
              <a:spcAft>
                <a:spcPts val="0"/>
              </a:spcAft>
              <a:defRPr sz="1000">
                <a:solidFill>
                  <a:srgbClr val="FFFFFF"/>
                </a:solidFill>
                <a:latin typeface="Arial"/>
                <a:ea typeface="+mn-ea"/>
                <a:cs typeface="+mn-cs"/>
              </a:defRPr>
            </a:lvl1pPr>
          </a:lstStyle>
          <a:p>
            <a:pPr defTabSz="457200">
              <a:defRPr/>
            </a:pPr>
            <a:r>
              <a:rPr lang="de-DE"/>
              <a:t>Page </a:t>
            </a:r>
            <a:r>
              <a:rPr lang="de-DE">
                <a:sym typeface="Wingdings" charset="2"/>
              </a:rPr>
              <a:t></a:t>
            </a:r>
            <a:r>
              <a:rPr lang="de-DE"/>
              <a:t> </a:t>
            </a:r>
            <a:fld id="{DCCF5863-DA95-094C-A964-46E8E93C5DB7}" type="slidenum">
              <a:rPr lang="de-DE"/>
              <a:pPr defTabSz="457200">
                <a:defRPr/>
              </a:pPr>
              <a:t>‹Nr.›</a:t>
            </a:fld>
            <a:endParaRPr lang="de-DE"/>
          </a:p>
        </p:txBody>
      </p:sp>
      <p:sp>
        <p:nvSpPr>
          <p:cNvPr id="2053" name="Rectangle 12"/>
          <p:cNvSpPr>
            <a:spLocks noGrp="1" noChangeArrowheads="1"/>
          </p:cNvSpPr>
          <p:nvPr>
            <p:ph type="body" idx="1"/>
          </p:nvPr>
        </p:nvSpPr>
        <p:spPr bwMode="gray">
          <a:xfrm>
            <a:off x="314327" y="1614493"/>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t" anchorCtr="0" compatLnSpc="1">
            <a:prstTxWarp prst="textNoShape">
              <a:avLst/>
            </a:prstTxWarp>
          </a:bodyPr>
          <a:lstStyle/>
          <a:p>
            <a:pPr lvl="0"/>
            <a:r>
              <a:rPr lang="de-DE"/>
              <a:t>Klicken Sie, um die Formate des Vorlagentextes zu bearbeiten</a:t>
            </a:r>
          </a:p>
          <a:p>
            <a:pPr lvl="1"/>
            <a:r>
              <a:rPr lang="de-DE"/>
              <a:t>Zweite Ebene</a:t>
            </a:r>
          </a:p>
          <a:p>
            <a:pPr lvl="2"/>
            <a:r>
              <a:rPr lang="de-DE"/>
              <a:t>Dritte Ebene</a:t>
            </a:r>
          </a:p>
          <a:p>
            <a:pPr lvl="3"/>
            <a:r>
              <a:rPr lang="de-DE"/>
              <a:t>Vierte Ebene</a:t>
            </a:r>
          </a:p>
        </p:txBody>
      </p:sp>
      <p:sp>
        <p:nvSpPr>
          <p:cNvPr id="2054" name="Rectangle 7"/>
          <p:cNvSpPr>
            <a:spLocks noChangeArrowheads="1"/>
          </p:cNvSpPr>
          <p:nvPr/>
        </p:nvSpPr>
        <p:spPr bwMode="gray">
          <a:xfrm>
            <a:off x="7188200" y="6184926"/>
            <a:ext cx="1646238" cy="377825"/>
          </a:xfrm>
          <a:prstGeom prst="rect">
            <a:avLst/>
          </a:prstGeom>
          <a:noFill/>
          <a:ln w="952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457200" eaLnBrk="0" fontAlgn="base" hangingPunct="0">
              <a:spcBef>
                <a:spcPct val="0"/>
              </a:spcBef>
              <a:spcAft>
                <a:spcPct val="0"/>
              </a:spcAft>
            </a:pPr>
            <a:r>
              <a:rPr lang="de-DE" sz="1600" b="1" smtClean="0">
                <a:solidFill>
                  <a:srgbClr val="FFFFFF"/>
                </a:solidFill>
                <a:latin typeface="Arial" charset="0"/>
                <a:ea typeface="ＭＳ Ｐゴシック" charset="0"/>
                <a:cs typeface="ＭＳ Ｐゴシック" charset="0"/>
              </a:rPr>
              <a:t>YOUR LOGO</a:t>
            </a:r>
          </a:p>
        </p:txBody>
      </p:sp>
    </p:spTree>
    <p:extLst>
      <p:ext uri="{BB962C8B-B14F-4D97-AF65-F5344CB8AC3E}">
        <p14:creationId xmlns:p14="http://schemas.microsoft.com/office/powerpoint/2010/main" val="1413119529"/>
      </p:ext>
    </p:extLst>
  </p:cSld>
  <p:clrMap bg1="dk2" tx1="lt1" bg2="dk1" tx2="lt2" accent1="accent1" accent2="accent2" accent3="accent3" accent4="accent4" accent5="accent5" accent6="accent6" hlink="hlink" folHlink="folHlink"/>
  <p:sldLayoutIdLst>
    <p:sldLayoutId id="2147483673" r:id="rId1"/>
    <p:sldLayoutId id="2147483674" r:id="rId2"/>
  </p:sldLayoutIdLst>
  <p:transition xmlns:p14="http://schemas.microsoft.com/office/powerpoint/2010/main" spd="med">
    <p:fade/>
  </p:transition>
  <p:hf sldNum="0" hdr="0" dt="0"/>
  <p:txStyles>
    <p:titleStyle>
      <a:lvl1pPr algn="l" rtl="0" eaLnBrk="0" fontAlgn="base" hangingPunct="0">
        <a:lnSpc>
          <a:spcPct val="95000"/>
        </a:lnSpc>
        <a:spcBef>
          <a:spcPct val="0"/>
        </a:spcBef>
        <a:spcAft>
          <a:spcPct val="0"/>
        </a:spcAft>
        <a:defRPr sz="2400" b="1">
          <a:solidFill>
            <a:srgbClr val="FFFFFF"/>
          </a:solidFill>
          <a:latin typeface="+mj-lt"/>
          <a:ea typeface="ＭＳ Ｐゴシック" charset="0"/>
          <a:cs typeface="ＭＳ Ｐゴシック" charset="0"/>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5pPr>
      <a:lvl6pPr marL="457200" algn="l" rtl="0" eaLnBrk="0" fontAlgn="base" hangingPunct="0">
        <a:lnSpc>
          <a:spcPct val="95000"/>
        </a:lnSpc>
        <a:spcBef>
          <a:spcPct val="0"/>
        </a:spcBef>
        <a:spcAft>
          <a:spcPct val="0"/>
        </a:spcAft>
        <a:defRPr sz="2400" b="1">
          <a:solidFill>
            <a:srgbClr val="FFFFFF"/>
          </a:solidFill>
          <a:latin typeface="Arial" charset="0"/>
        </a:defRPr>
      </a:lvl6pPr>
      <a:lvl7pPr marL="914400" algn="l" rtl="0" eaLnBrk="0" fontAlgn="base" hangingPunct="0">
        <a:lnSpc>
          <a:spcPct val="95000"/>
        </a:lnSpc>
        <a:spcBef>
          <a:spcPct val="0"/>
        </a:spcBef>
        <a:spcAft>
          <a:spcPct val="0"/>
        </a:spcAft>
        <a:defRPr sz="2400" b="1">
          <a:solidFill>
            <a:srgbClr val="FFFFFF"/>
          </a:solidFill>
          <a:latin typeface="Arial" charset="0"/>
        </a:defRPr>
      </a:lvl7pPr>
      <a:lvl8pPr marL="1371600" algn="l" rtl="0" eaLnBrk="0" fontAlgn="base" hangingPunct="0">
        <a:lnSpc>
          <a:spcPct val="95000"/>
        </a:lnSpc>
        <a:spcBef>
          <a:spcPct val="0"/>
        </a:spcBef>
        <a:spcAft>
          <a:spcPct val="0"/>
        </a:spcAft>
        <a:defRPr sz="2400" b="1">
          <a:solidFill>
            <a:srgbClr val="FFFFFF"/>
          </a:solidFill>
          <a:latin typeface="Arial" charset="0"/>
        </a:defRPr>
      </a:lvl8pPr>
      <a:lvl9pPr marL="1828800" algn="l" rtl="0" eaLnBrk="0" fontAlgn="base" hangingPunct="0">
        <a:lnSpc>
          <a:spcPct val="95000"/>
        </a:lnSpc>
        <a:spcBef>
          <a:spcPct val="0"/>
        </a:spcBef>
        <a:spcAft>
          <a:spcPct val="0"/>
        </a:spcAft>
        <a:defRPr sz="2400" b="1">
          <a:solidFill>
            <a:srgbClr val="FFFFFF"/>
          </a:solidFill>
          <a:latin typeface="Arial" charset="0"/>
        </a:defRPr>
      </a:lvl9pPr>
    </p:titleStyle>
    <p:bodyStyle>
      <a:lvl1pPr marL="190500" indent="-190500" algn="l" rtl="0" eaLnBrk="0" fontAlgn="base" hangingPunct="0">
        <a:spcBef>
          <a:spcPct val="60000"/>
        </a:spcBef>
        <a:spcAft>
          <a:spcPct val="0"/>
        </a:spcAft>
        <a:buClr>
          <a:schemeClr val="accent1"/>
        </a:buClr>
        <a:buFont typeface="Wingdings" charset="0"/>
        <a:buChar char="§"/>
        <a:defRPr sz="2000" b="1">
          <a:solidFill>
            <a:schemeClr val="tx1"/>
          </a:solidFill>
          <a:latin typeface="+mn-lt"/>
          <a:ea typeface="ＭＳ Ｐゴシック" charset="0"/>
          <a:cs typeface="ＭＳ Ｐゴシック" charset="0"/>
        </a:defRPr>
      </a:lvl1pPr>
      <a:lvl2pPr marL="381000" indent="-188913" algn="l" rtl="0" eaLnBrk="0" fontAlgn="base" hangingPunct="0">
        <a:spcBef>
          <a:spcPct val="30000"/>
        </a:spcBef>
        <a:spcAft>
          <a:spcPct val="0"/>
        </a:spcAft>
        <a:buClr>
          <a:schemeClr val="accent1"/>
        </a:buClr>
        <a:buChar char="-"/>
        <a:defRPr>
          <a:solidFill>
            <a:schemeClr val="tx1"/>
          </a:solidFill>
          <a:latin typeface="+mn-lt"/>
          <a:ea typeface="ＭＳ Ｐゴシック" charset="-128"/>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4pPr>
      <a:lvl5pPr marL="10509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ＭＳ Ｐゴシック" charset="-128"/>
        </a:defRPr>
      </a:lvl5pPr>
      <a:lvl6pPr marL="15081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6pPr>
      <a:lvl7pPr marL="19653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7pPr>
      <a:lvl8pPr marL="24225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8pPr>
      <a:lvl9pPr marL="28797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6100" y="609600"/>
            <a:ext cx="7429499" cy="1905000"/>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56100" y="2667080"/>
            <a:ext cx="7429499" cy="3124201"/>
          </a:xfrm>
          <a:prstGeom prst="rect">
            <a:avLst/>
          </a:prstGeom>
        </p:spPr>
        <p:txBody>
          <a:bodyPr vert="horz" lIns="91440" tIns="45720" rIns="91440" bIns="45720" rtlCol="0"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628209" y="5883356"/>
            <a:ext cx="120015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pPr defTabSz="457200"/>
            <a:fld id="{B61BEF0D-F0BB-DE4B-95CE-6DB70DBA9567}" type="datetimeFigureOut">
              <a:rPr lang="en-US" dirty="0">
                <a:solidFill>
                  <a:prstClr val="white">
                    <a:lumMod val="75000"/>
                  </a:prstClr>
                </a:solidFill>
                <a:latin typeface="Century Gothic"/>
              </a:rPr>
              <a:pPr defTabSz="457200"/>
              <a:t>8/02/15</a:t>
            </a:fld>
            <a:endParaRPr lang="en-US" dirty="0">
              <a:solidFill>
                <a:prstClr val="white">
                  <a:lumMod val="75000"/>
                </a:prstClr>
              </a:solidFill>
              <a:latin typeface="Century Gothic"/>
            </a:endParaRPr>
          </a:p>
        </p:txBody>
      </p:sp>
      <p:sp>
        <p:nvSpPr>
          <p:cNvPr id="5" name="Footer Placeholder 4"/>
          <p:cNvSpPr>
            <a:spLocks noGrp="1"/>
          </p:cNvSpPr>
          <p:nvPr>
            <p:ph type="ftr" sz="quarter" idx="3"/>
          </p:nvPr>
        </p:nvSpPr>
        <p:spPr>
          <a:xfrm>
            <a:off x="856059" y="5883356"/>
            <a:ext cx="565785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pPr defTabSz="457200"/>
            <a:endParaRPr lang="en-US" dirty="0">
              <a:solidFill>
                <a:prstClr val="white">
                  <a:lumMod val="75000"/>
                </a:prstClr>
              </a:solidFill>
              <a:latin typeface="Century Gothic"/>
            </a:endParaRPr>
          </a:p>
        </p:txBody>
      </p:sp>
      <p:sp>
        <p:nvSpPr>
          <p:cNvPr id="6" name="Slide Number Placeholder 5"/>
          <p:cNvSpPr>
            <a:spLocks noGrp="1"/>
          </p:cNvSpPr>
          <p:nvPr>
            <p:ph type="sldNum" sz="quarter" idx="4"/>
          </p:nvPr>
        </p:nvSpPr>
        <p:spPr>
          <a:xfrm>
            <a:off x="7885550" y="5883356"/>
            <a:ext cx="413375"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pPr defTabSz="457200"/>
            <a:fld id="{D57F1E4F-1CFF-5643-939E-217C01CDF565}" type="slidenum">
              <a:rPr lang="en-US" dirty="0">
                <a:solidFill>
                  <a:prstClr val="white">
                    <a:lumMod val="75000"/>
                  </a:prstClr>
                </a:solidFill>
                <a:latin typeface="Century Gothic"/>
              </a:rPr>
              <a:pPr defTabSz="457200"/>
              <a:t>‹Nr.›</a:t>
            </a:fld>
            <a:endParaRPr lang="en-US" dirty="0">
              <a:solidFill>
                <a:prstClr val="white">
                  <a:lumMod val="75000"/>
                </a:prstClr>
              </a:solidFill>
              <a:latin typeface="Century Gothic"/>
            </a:endParaRPr>
          </a:p>
        </p:txBody>
      </p:sp>
    </p:spTree>
    <p:extLst>
      <p:ext uri="{BB962C8B-B14F-4D97-AF65-F5344CB8AC3E}">
        <p14:creationId xmlns:p14="http://schemas.microsoft.com/office/powerpoint/2010/main" val="3434220848"/>
      </p:ext>
    </p:extLst>
  </p:cSld>
  <p:clrMap bg1="dk1" tx1="lt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2"/>
          </p:nvPr>
        </p:nvSpPr>
        <p:spPr>
          <a:xfrm>
            <a:off x="457200" y="635643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3"/>
          </p:nvPr>
        </p:nvSpPr>
        <p:spPr>
          <a:xfrm>
            <a:off x="3124200" y="635643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latin typeface="Calibri"/>
            </a:endParaRPr>
          </a:p>
        </p:txBody>
      </p:sp>
      <p:sp>
        <p:nvSpPr>
          <p:cNvPr id="6" name="Slide Number Placeholder 5"/>
          <p:cNvSpPr>
            <a:spLocks noGrp="1"/>
          </p:cNvSpPr>
          <p:nvPr>
            <p:ph type="sldNum" sz="quarter" idx="4"/>
          </p:nvPr>
        </p:nvSpPr>
        <p:spPr>
          <a:xfrm>
            <a:off x="6553200" y="635643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463803979"/>
      </p:ext>
    </p:extLst>
  </p:cSld>
  <p:clrMap bg1="dk1" tx1="lt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2"/>
          </p:nvPr>
        </p:nvSpPr>
        <p:spPr>
          <a:xfrm>
            <a:off x="457200" y="635640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3"/>
          </p:nvPr>
        </p:nvSpPr>
        <p:spPr>
          <a:xfrm>
            <a:off x="3124200" y="635640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latin typeface="Calibri"/>
            </a:endParaRPr>
          </a:p>
        </p:txBody>
      </p:sp>
      <p:sp>
        <p:nvSpPr>
          <p:cNvPr id="6" name="Slide Number Placeholder 5"/>
          <p:cNvSpPr>
            <a:spLocks noGrp="1"/>
          </p:cNvSpPr>
          <p:nvPr>
            <p:ph type="sldNum" sz="quarter" idx="4"/>
          </p:nvPr>
        </p:nvSpPr>
        <p:spPr>
          <a:xfrm>
            <a:off x="6553200" y="63564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573018313"/>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2"/>
          </p:nvPr>
        </p:nvSpPr>
        <p:spPr>
          <a:xfrm>
            <a:off x="457200" y="6356378"/>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solidFill>
                  <a:prstClr val="white">
                    <a:tint val="75000"/>
                  </a:prstClr>
                </a:solidFill>
                <a:latin typeface="Calibri"/>
              </a:rPr>
              <a:pPr/>
              <a:t>8/02/15</a:t>
            </a:fld>
            <a:endParaRPr lang="en-US">
              <a:solidFill>
                <a:prstClr val="white">
                  <a:tint val="75000"/>
                </a:prstClr>
              </a:solidFill>
              <a:latin typeface="Calibri"/>
            </a:endParaRPr>
          </a:p>
        </p:txBody>
      </p:sp>
      <p:sp>
        <p:nvSpPr>
          <p:cNvPr id="5" name="Footer Placeholder 4"/>
          <p:cNvSpPr>
            <a:spLocks noGrp="1"/>
          </p:cNvSpPr>
          <p:nvPr>
            <p:ph type="ftr" sz="quarter" idx="3"/>
          </p:nvPr>
        </p:nvSpPr>
        <p:spPr>
          <a:xfrm>
            <a:off x="3124200" y="6356378"/>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latin typeface="Calibri"/>
            </a:endParaRPr>
          </a:p>
        </p:txBody>
      </p:sp>
      <p:sp>
        <p:nvSpPr>
          <p:cNvPr id="6" name="Slide Number Placeholder 5"/>
          <p:cNvSpPr>
            <a:spLocks noGrp="1"/>
          </p:cNvSpPr>
          <p:nvPr>
            <p:ph type="sldNum" sz="quarter" idx="4"/>
          </p:nvPr>
        </p:nvSpPr>
        <p:spPr>
          <a:xfrm>
            <a:off x="6553200" y="6356378"/>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052102887"/>
      </p:ext>
    </p:extLst>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jp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jp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 Id="rId3" Type="http://schemas.openxmlformats.org/officeDocument/2006/relationships/image" Target="../media/image50.png"/></Relationships>
</file>

<file path=ppt/slides/_rels/slide121.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s>
</file>

<file path=ppt/slides/_rels/slide133.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7.xml"/><Relationship Id="rId3" Type="http://schemas.openxmlformats.org/officeDocument/2006/relationships/notesSlide" Target="../notesSlides/notesSlide54.xml"/></Relationships>
</file>

<file path=ppt/slides/_rels/slide134.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7.xml"/><Relationship Id="rId3" Type="http://schemas.openxmlformats.org/officeDocument/2006/relationships/notesSlide" Target="../notesSlides/notesSlide5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8.xml"/><Relationship Id="rId3" Type="http://schemas.openxmlformats.org/officeDocument/2006/relationships/image" Target="../media/image51.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9.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1.xml"/></Relationships>
</file>

<file path=ppt/slides/_rels/slide141.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7.xml"/><Relationship Id="rId3" Type="http://schemas.openxmlformats.org/officeDocument/2006/relationships/notesSlide" Target="../notesSlides/notesSlide6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pn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3.xml"/></Relationships>
</file>

<file path=ppt/slides/_rels/slide144.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Layout" Target="../slideLayouts/slideLayout7.xml"/><Relationship Id="rId3" Type="http://schemas.openxmlformats.org/officeDocument/2006/relationships/notesSlide" Target="../notesSlides/notesSlide6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9.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0.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8.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3.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8.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0.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01.xml"/><Relationship Id="rId4" Type="http://schemas.openxmlformats.org/officeDocument/2006/relationships/image" Target="../media/image55.jpeg"/><Relationship Id="rId5" Type="http://schemas.openxmlformats.org/officeDocument/2006/relationships/oleObject" Target="../embeddings/oleObject1.bin"/><Relationship Id="rId6" Type="http://schemas.openxmlformats.org/officeDocument/2006/relationships/image" Target="../media/image53.png"/><Relationship Id="rId7" Type="http://schemas.openxmlformats.org/officeDocument/2006/relationships/oleObject" Target="../embeddings/oleObject2.bin"/><Relationship Id="rId8" Type="http://schemas.openxmlformats.org/officeDocument/2006/relationships/image" Target="../media/image54.pn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2.xml"/><Relationship Id="rId3" Type="http://schemas.openxmlformats.org/officeDocument/2006/relationships/image" Target="../media/image56.png"/></Relationships>
</file>

<file path=ppt/slides/_rels/slide188.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jpeg"/><Relationship Id="rId1" Type="http://schemas.openxmlformats.org/officeDocument/2006/relationships/slideLayout" Target="../slideLayouts/slideLayout6.xml"/><Relationship Id="rId2" Type="http://schemas.openxmlformats.org/officeDocument/2006/relationships/notesSlide" Target="../notesSlides/notesSlide103.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 Id="rId3" Type="http://schemas.openxmlformats.org/officeDocument/2006/relationships/hyperlink" Target="http://www.cancernetwork.com" TargetMode="Externa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5.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9.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 Id="rId3" Type="http://schemas.openxmlformats.org/officeDocument/2006/relationships/hyperlink" Target="http://www.cancernetwork.com"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 Id="rId3" Type="http://schemas.openxmlformats.org/officeDocument/2006/relationships/hyperlink" Target="http://www.cancernetwork.co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 Id="rId3" Type="http://schemas.openxmlformats.org/officeDocument/2006/relationships/hyperlink" Target="http://www.cancernetwork.com"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www.nomograms.org/"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2.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5.xml"/><Relationship Id="rId3" Type="http://schemas.openxmlformats.org/officeDocument/2006/relationships/image" Target="../media/image2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67.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29.xml"/><Relationship Id="rId2" Type="http://schemas.openxmlformats.org/officeDocument/2006/relationships/image" Target="../media/image29.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7.xml"/><Relationship Id="rId3" Type="http://schemas.openxmlformats.org/officeDocument/2006/relationships/image" Target="../media/image32.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3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8.xml"/><Relationship Id="rId3" Type="http://schemas.openxmlformats.org/officeDocument/2006/relationships/image" Target="../media/image34.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9.xml"/></Relationships>
</file>

<file path=ppt/slides/_rels/slide74.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32.xml"/><Relationship Id="rId3" Type="http://schemas.openxmlformats.org/officeDocument/2006/relationships/notesSlide" Target="../notesSlides/notesSlide3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image" Target="../media/image3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36.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37.jp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3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3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3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3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3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3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97.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Rectangle 4"/>
          <p:cNvSpPr>
            <a:spLocks noGrp="1" noChangeArrowheads="1"/>
          </p:cNvSpPr>
          <p:nvPr>
            <p:ph type="ctrTitle"/>
          </p:nvPr>
        </p:nvSpPr>
        <p:spPr/>
        <p:txBody>
          <a:bodyPr/>
          <a:lstStyle/>
          <a:p>
            <a:r>
              <a:rPr lang="es-ES_tradnl" noProof="1" smtClean="0">
                <a:latin typeface="Arial" charset="0"/>
              </a:rPr>
              <a:t>Cáncer de próstata</a:t>
            </a:r>
            <a:endParaRPr noProof="1">
              <a:latin typeface="Arial" charset="0"/>
            </a:endParaRPr>
          </a:p>
        </p:txBody>
      </p:sp>
      <p:sp>
        <p:nvSpPr>
          <p:cNvPr id="13314" name="Rectangle 5"/>
          <p:cNvSpPr>
            <a:spLocks noGrp="1" noChangeArrowheads="1"/>
          </p:cNvSpPr>
          <p:nvPr>
            <p:ph type="subTitle" idx="1"/>
          </p:nvPr>
        </p:nvSpPr>
        <p:spPr/>
        <p:txBody>
          <a:bodyPr/>
          <a:lstStyle/>
          <a:p>
            <a:pPr>
              <a:buFont typeface="Wingdings" charset="0"/>
              <a:buNone/>
            </a:pPr>
            <a:r>
              <a:rPr noProof="1">
                <a:latin typeface="Arial" charset="0"/>
              </a:rPr>
              <a:t>Mauricio Lema Medina MD</a:t>
            </a:r>
          </a:p>
        </p:txBody>
      </p:sp>
    </p:spTree>
    <p:extLst>
      <p:ext uri="{BB962C8B-B14F-4D97-AF65-F5344CB8AC3E}">
        <p14:creationId xmlns:p14="http://schemas.microsoft.com/office/powerpoint/2010/main" val="123047271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571500" y="1625626"/>
            <a:ext cx="2000250" cy="1571625"/>
          </a:xfrm>
          <a:prstGeom prst="round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000" b="1" dirty="0">
                <a:solidFill>
                  <a:srgbClr val="FFFFFF"/>
                </a:solidFill>
                <a:latin typeface="Arial"/>
                <a:ea typeface="ＭＳ Ｐゴシック"/>
              </a:rPr>
              <a:t>50-74 yo Males</a:t>
            </a:r>
          </a:p>
        </p:txBody>
      </p:sp>
      <p:sp>
        <p:nvSpPr>
          <p:cNvPr id="9218" name="5 CuadroTexto"/>
          <p:cNvSpPr txBox="1">
            <a:spLocks noChangeArrowheads="1"/>
          </p:cNvSpPr>
          <p:nvPr/>
        </p:nvSpPr>
        <p:spPr bwMode="auto">
          <a:xfrm>
            <a:off x="84139" y="6429375"/>
            <a:ext cx="363488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smtClean="0">
                <a:solidFill>
                  <a:srgbClr val="FFFFFF"/>
                </a:solidFill>
              </a:rPr>
              <a:t>Schroeder FH, et al. N Engl J Med, 366: 981-990, 2012</a:t>
            </a:r>
          </a:p>
        </p:txBody>
      </p:sp>
      <p:sp>
        <p:nvSpPr>
          <p:cNvPr id="7" name="6 Elipse"/>
          <p:cNvSpPr/>
          <p:nvPr/>
        </p:nvSpPr>
        <p:spPr>
          <a:xfrm>
            <a:off x="2928939" y="2197126"/>
            <a:ext cx="500062" cy="500063"/>
          </a:xfrm>
          <a:prstGeom prst="ellipse">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b="1" dirty="0">
                <a:solidFill>
                  <a:srgbClr val="FFFFFF"/>
                </a:solidFill>
                <a:latin typeface="Arial"/>
                <a:ea typeface="ＭＳ Ｐゴシック"/>
              </a:rPr>
              <a:t>R</a:t>
            </a:r>
          </a:p>
        </p:txBody>
      </p:sp>
      <p:sp>
        <p:nvSpPr>
          <p:cNvPr id="8" name="7 Rectángulo"/>
          <p:cNvSpPr/>
          <p:nvPr/>
        </p:nvSpPr>
        <p:spPr>
          <a:xfrm>
            <a:off x="3857627" y="1197001"/>
            <a:ext cx="4429125" cy="714375"/>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a:solidFill>
                  <a:srgbClr val="FFFFFF"/>
                </a:solidFill>
                <a:latin typeface="Arial"/>
                <a:ea typeface="ＭＳ Ｐゴシック"/>
              </a:rPr>
              <a:t>PSA </a:t>
            </a:r>
            <a:r>
              <a:rPr lang="es-ES" sz="3600" dirty="0" err="1">
                <a:solidFill>
                  <a:srgbClr val="FFFFFF"/>
                </a:solidFill>
                <a:latin typeface="Arial"/>
                <a:ea typeface="ＭＳ Ｐゴシック"/>
              </a:rPr>
              <a:t>screening</a:t>
            </a:r>
            <a:endParaRPr lang="es-ES" sz="3600" dirty="0">
              <a:solidFill>
                <a:srgbClr val="FFFFFF"/>
              </a:solidFill>
              <a:latin typeface="Arial"/>
              <a:ea typeface="ＭＳ Ｐゴシック"/>
            </a:endParaRPr>
          </a:p>
        </p:txBody>
      </p:sp>
      <p:sp>
        <p:nvSpPr>
          <p:cNvPr id="9" name="8 Rectángulo"/>
          <p:cNvSpPr/>
          <p:nvPr/>
        </p:nvSpPr>
        <p:spPr>
          <a:xfrm>
            <a:off x="3857638" y="2768626"/>
            <a:ext cx="4500563" cy="714375"/>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a:solidFill>
                  <a:srgbClr val="FFFFFF"/>
                </a:solidFill>
                <a:latin typeface="Arial"/>
                <a:ea typeface="ＭＳ Ｐゴシック"/>
              </a:rPr>
              <a:t>No PSA </a:t>
            </a:r>
            <a:r>
              <a:rPr lang="es-ES" sz="3600" dirty="0" err="1">
                <a:solidFill>
                  <a:srgbClr val="FFFFFF"/>
                </a:solidFill>
                <a:latin typeface="Arial"/>
                <a:ea typeface="ＭＳ Ｐゴシック"/>
              </a:rPr>
              <a:t>screening</a:t>
            </a:r>
            <a:endParaRPr lang="es-ES" sz="3600" dirty="0">
              <a:solidFill>
                <a:srgbClr val="FFFFFF"/>
              </a:solidFill>
              <a:latin typeface="Arial"/>
              <a:ea typeface="ＭＳ Ｐゴシック"/>
            </a:endParaRPr>
          </a:p>
        </p:txBody>
      </p:sp>
      <p:sp>
        <p:nvSpPr>
          <p:cNvPr id="9222" name="10 CuadroTexto"/>
          <p:cNvSpPr txBox="1">
            <a:spLocks noChangeArrowheads="1"/>
          </p:cNvSpPr>
          <p:nvPr/>
        </p:nvSpPr>
        <p:spPr bwMode="auto">
          <a:xfrm>
            <a:off x="6075363" y="1903414"/>
            <a:ext cx="22076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On average 1 every 4 years</a:t>
            </a:r>
          </a:p>
        </p:txBody>
      </p:sp>
      <p:cxnSp>
        <p:nvCxnSpPr>
          <p:cNvPr id="13" name="12 Conector recto de flecha"/>
          <p:cNvCxnSpPr/>
          <p:nvPr/>
        </p:nvCxnSpPr>
        <p:spPr>
          <a:xfrm flipV="1">
            <a:off x="3429001" y="1839913"/>
            <a:ext cx="357188" cy="28575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rot="16200000" flipH="1">
            <a:off x="3429013" y="2697176"/>
            <a:ext cx="357187" cy="35718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p:nvPr/>
        </p:nvCxnSpPr>
        <p:spPr>
          <a:xfrm>
            <a:off x="2643189" y="2411439"/>
            <a:ext cx="214312" cy="1587"/>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226" name="22 CuadroTexto"/>
          <p:cNvSpPr txBox="1">
            <a:spLocks noChangeArrowheads="1"/>
          </p:cNvSpPr>
          <p:nvPr/>
        </p:nvSpPr>
        <p:spPr bwMode="auto">
          <a:xfrm>
            <a:off x="1571637" y="3268663"/>
            <a:ext cx="14042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n=182.000</a:t>
            </a:r>
          </a:p>
        </p:txBody>
      </p:sp>
      <p:sp>
        <p:nvSpPr>
          <p:cNvPr id="9227" name="23 CuadroTexto"/>
          <p:cNvSpPr txBox="1">
            <a:spLocks noChangeArrowheads="1"/>
          </p:cNvSpPr>
          <p:nvPr/>
        </p:nvSpPr>
        <p:spPr bwMode="auto">
          <a:xfrm>
            <a:off x="3786188" y="1911350"/>
            <a:ext cx="12615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n=71.891</a:t>
            </a:r>
          </a:p>
        </p:txBody>
      </p:sp>
      <p:sp>
        <p:nvSpPr>
          <p:cNvPr id="9228" name="24 CuadroTexto"/>
          <p:cNvSpPr txBox="1">
            <a:spLocks noChangeArrowheads="1"/>
          </p:cNvSpPr>
          <p:nvPr/>
        </p:nvSpPr>
        <p:spPr bwMode="auto">
          <a:xfrm>
            <a:off x="3857626" y="3482975"/>
            <a:ext cx="12615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n=89.162</a:t>
            </a:r>
          </a:p>
        </p:txBody>
      </p:sp>
      <p:graphicFrame>
        <p:nvGraphicFramePr>
          <p:cNvPr id="26" name="25 Tabla"/>
          <p:cNvGraphicFramePr>
            <a:graphicFrameLocks noGrp="1"/>
          </p:cNvGraphicFramePr>
          <p:nvPr>
            <p:extLst>
              <p:ext uri="{D42A27DB-BD31-4B8C-83A1-F6EECF244321}">
                <p14:modId xmlns:p14="http://schemas.microsoft.com/office/powerpoint/2010/main" val="835382265"/>
              </p:ext>
            </p:extLst>
          </p:nvPr>
        </p:nvGraphicFramePr>
        <p:xfrm>
          <a:off x="827089" y="3978301"/>
          <a:ext cx="7215188" cy="1768473"/>
        </p:xfrm>
        <a:graphic>
          <a:graphicData uri="http://schemas.openxmlformats.org/drawingml/2006/table">
            <a:tbl>
              <a:tblPr firstRow="1" bandRow="1">
                <a:tableStyleId>{5C22544A-7EE6-4342-B048-85BDC9FD1C3A}</a:tableStyleId>
              </a:tblPr>
              <a:tblGrid>
                <a:gridCol w="1803797"/>
                <a:gridCol w="1553765"/>
                <a:gridCol w="2053829"/>
                <a:gridCol w="1803797"/>
              </a:tblGrid>
              <a:tr h="335400">
                <a:tc>
                  <a:txBody>
                    <a:bodyPr/>
                    <a:lstStyle/>
                    <a:p>
                      <a:r>
                        <a:rPr lang="es-ES" sz="1600" dirty="0" smtClean="0"/>
                        <a:t>Variable</a:t>
                      </a:r>
                      <a:endParaRPr lang="es-ES" sz="1600" dirty="0"/>
                    </a:p>
                  </a:txBody>
                  <a:tcPr marL="91439" marR="91439" marT="45736" marB="45736"/>
                </a:tc>
                <a:tc>
                  <a:txBody>
                    <a:bodyPr/>
                    <a:lstStyle/>
                    <a:p>
                      <a:pPr algn="ctr"/>
                      <a:r>
                        <a:rPr lang="es-ES" sz="1600" dirty="0" smtClean="0"/>
                        <a:t>PSA</a:t>
                      </a:r>
                      <a:endParaRPr lang="es-ES" sz="1600" dirty="0"/>
                    </a:p>
                  </a:txBody>
                  <a:tcPr marL="91439" marR="91439" marT="45736" marB="45736"/>
                </a:tc>
                <a:tc>
                  <a:txBody>
                    <a:bodyPr/>
                    <a:lstStyle/>
                    <a:p>
                      <a:pPr algn="ctr"/>
                      <a:r>
                        <a:rPr lang="es-ES" sz="1600" dirty="0" smtClean="0"/>
                        <a:t>No PSA</a:t>
                      </a:r>
                      <a:endParaRPr lang="es-ES" sz="1600" dirty="0"/>
                    </a:p>
                  </a:txBody>
                  <a:tcPr marL="91439" marR="91439" marT="45736" marB="45736"/>
                </a:tc>
                <a:tc>
                  <a:txBody>
                    <a:bodyPr/>
                    <a:lstStyle/>
                    <a:p>
                      <a:pPr algn="ctr"/>
                      <a:r>
                        <a:rPr lang="es-ES" sz="1600" dirty="0" err="1" smtClean="0"/>
                        <a:t>Rate</a:t>
                      </a:r>
                      <a:r>
                        <a:rPr lang="es-ES" sz="1600" baseline="0" dirty="0" smtClean="0"/>
                        <a:t> ratio</a:t>
                      </a:r>
                      <a:endParaRPr lang="es-ES" sz="1600" dirty="0"/>
                    </a:p>
                  </a:txBody>
                  <a:tcPr marL="91439" marR="91439" marT="45736" marB="45736"/>
                </a:tc>
              </a:tr>
              <a:tr h="365891">
                <a:tc>
                  <a:txBody>
                    <a:bodyPr/>
                    <a:lstStyle/>
                    <a:p>
                      <a:r>
                        <a:rPr lang="es-ES" sz="1600" b="1" dirty="0" smtClean="0"/>
                        <a:t>No </a:t>
                      </a:r>
                      <a:r>
                        <a:rPr lang="es-ES" sz="1600" b="1" dirty="0" err="1" smtClean="0"/>
                        <a:t>PrCa</a:t>
                      </a:r>
                      <a:r>
                        <a:rPr lang="es-ES" sz="1600" b="1" dirty="0" smtClean="0"/>
                        <a:t> </a:t>
                      </a:r>
                      <a:r>
                        <a:rPr lang="es-ES" sz="1600" b="1" dirty="0" err="1" smtClean="0"/>
                        <a:t>Biopsy</a:t>
                      </a:r>
                      <a:endParaRPr lang="es-ES" sz="1600" b="1" dirty="0"/>
                    </a:p>
                  </a:txBody>
                  <a:tcPr marL="91439" marR="91439" marT="45736" marB="45736"/>
                </a:tc>
                <a:tc>
                  <a:txBody>
                    <a:bodyPr/>
                    <a:lstStyle/>
                    <a:p>
                      <a:pPr algn="ctr"/>
                      <a:r>
                        <a:rPr lang="es-ES" sz="1600" b="1" dirty="0" smtClean="0"/>
                        <a:t>76%</a:t>
                      </a:r>
                      <a:endParaRPr lang="es-ES" sz="1600" b="1" dirty="0"/>
                    </a:p>
                  </a:txBody>
                  <a:tcPr marL="91439" marR="91439" marT="45736" marB="45736"/>
                </a:tc>
                <a:tc>
                  <a:txBody>
                    <a:bodyPr/>
                    <a:lstStyle/>
                    <a:p>
                      <a:endParaRPr lang="es-ES" sz="1800"/>
                    </a:p>
                  </a:txBody>
                  <a:tcPr marL="91439" marR="91439" marT="45736" marB="45736"/>
                </a:tc>
                <a:tc>
                  <a:txBody>
                    <a:bodyPr/>
                    <a:lstStyle/>
                    <a:p>
                      <a:endParaRPr lang="es-ES" sz="1800"/>
                    </a:p>
                  </a:txBody>
                  <a:tcPr marL="91439" marR="91439" marT="45736" marB="45736"/>
                </a:tc>
              </a:tr>
              <a:tr h="365891">
                <a:tc>
                  <a:txBody>
                    <a:bodyPr/>
                    <a:lstStyle/>
                    <a:p>
                      <a:r>
                        <a:rPr lang="es-ES" sz="1600" b="1" dirty="0" smtClean="0"/>
                        <a:t>False</a:t>
                      </a:r>
                      <a:r>
                        <a:rPr lang="es-ES" sz="1600" b="1" baseline="0" dirty="0" smtClean="0"/>
                        <a:t> positive</a:t>
                      </a:r>
                      <a:endParaRPr lang="es-ES" sz="1600" b="1" dirty="0"/>
                    </a:p>
                  </a:txBody>
                  <a:tcPr marL="91439" marR="91439" marT="45736" marB="45736"/>
                </a:tc>
                <a:tc>
                  <a:txBody>
                    <a:bodyPr/>
                    <a:lstStyle/>
                    <a:p>
                      <a:pPr algn="ctr"/>
                      <a:r>
                        <a:rPr lang="es-ES" sz="1600" b="1" dirty="0" smtClean="0"/>
                        <a:t>13%</a:t>
                      </a:r>
                      <a:endParaRPr lang="es-ES" sz="1600" b="1" dirty="0"/>
                    </a:p>
                  </a:txBody>
                  <a:tcPr marL="91439" marR="91439" marT="45736" marB="45736"/>
                </a:tc>
                <a:tc>
                  <a:txBody>
                    <a:bodyPr/>
                    <a:lstStyle/>
                    <a:p>
                      <a:endParaRPr lang="es-ES" sz="1800"/>
                    </a:p>
                  </a:txBody>
                  <a:tcPr marL="91439" marR="91439" marT="45736" marB="45736"/>
                </a:tc>
                <a:tc>
                  <a:txBody>
                    <a:bodyPr/>
                    <a:lstStyle/>
                    <a:p>
                      <a:endParaRPr lang="es-ES" sz="1800" dirty="0"/>
                    </a:p>
                  </a:txBody>
                  <a:tcPr marL="91439" marR="91439" marT="45736" marB="45736"/>
                </a:tc>
              </a:tr>
              <a:tr h="335400">
                <a:tc>
                  <a:txBody>
                    <a:bodyPr/>
                    <a:lstStyle/>
                    <a:p>
                      <a:r>
                        <a:rPr lang="es-ES" sz="1600" b="1" baseline="0" dirty="0" err="1" smtClean="0"/>
                        <a:t>PrCa</a:t>
                      </a:r>
                      <a:r>
                        <a:rPr lang="es-ES" sz="1600" b="1" baseline="0" dirty="0" smtClean="0"/>
                        <a:t> </a:t>
                      </a:r>
                      <a:r>
                        <a:rPr lang="es-ES" sz="1600" b="1" baseline="0" dirty="0" err="1" smtClean="0"/>
                        <a:t>detection</a:t>
                      </a:r>
                      <a:r>
                        <a:rPr lang="es-ES" sz="1600" b="1" baseline="0" dirty="0" smtClean="0"/>
                        <a:t>*</a:t>
                      </a:r>
                      <a:endParaRPr lang="es-ES" sz="1600" b="1" dirty="0"/>
                    </a:p>
                  </a:txBody>
                  <a:tcPr marL="91439" marR="91439" marT="45736" marB="45736"/>
                </a:tc>
                <a:tc>
                  <a:txBody>
                    <a:bodyPr/>
                    <a:lstStyle/>
                    <a:p>
                      <a:pPr algn="ctr"/>
                      <a:r>
                        <a:rPr lang="es-ES" sz="1600" b="1" dirty="0" smtClean="0"/>
                        <a:t>6.963 (9.6%)</a:t>
                      </a:r>
                      <a:endParaRPr lang="es-ES" sz="1600" b="1" dirty="0"/>
                    </a:p>
                  </a:txBody>
                  <a:tcPr marL="91439" marR="91439" marT="45736" marB="45736"/>
                </a:tc>
                <a:tc>
                  <a:txBody>
                    <a:bodyPr/>
                    <a:lstStyle/>
                    <a:p>
                      <a:pPr algn="ctr"/>
                      <a:r>
                        <a:rPr lang="es-ES" sz="1600" b="1" dirty="0" smtClean="0"/>
                        <a:t>5396</a:t>
                      </a:r>
                      <a:r>
                        <a:rPr lang="es-ES" sz="1600" b="1" baseline="0" dirty="0" smtClean="0"/>
                        <a:t> (6.0%)</a:t>
                      </a:r>
                      <a:endParaRPr lang="es-ES" sz="1600" b="1" dirty="0"/>
                    </a:p>
                  </a:txBody>
                  <a:tcPr marL="91439" marR="91439" marT="45736" marB="45736"/>
                </a:tc>
                <a:tc>
                  <a:txBody>
                    <a:bodyPr/>
                    <a:lstStyle/>
                    <a:p>
                      <a:pPr algn="ctr"/>
                      <a:endParaRPr lang="es-ES" sz="1600" b="1" dirty="0"/>
                    </a:p>
                  </a:txBody>
                  <a:tcPr marL="91439" marR="91439" marT="45736" marB="45736"/>
                </a:tc>
              </a:tr>
              <a:tr h="365891">
                <a:tc>
                  <a:txBody>
                    <a:bodyPr/>
                    <a:lstStyle/>
                    <a:p>
                      <a:r>
                        <a:rPr lang="es-ES" sz="1600" b="1" dirty="0" err="1" smtClean="0"/>
                        <a:t>PrCa</a:t>
                      </a:r>
                      <a:r>
                        <a:rPr lang="es-ES" sz="1600" b="1" dirty="0" smtClean="0"/>
                        <a:t> </a:t>
                      </a:r>
                      <a:r>
                        <a:rPr lang="es-ES" sz="1600" b="1" dirty="0" err="1" smtClean="0"/>
                        <a:t>Mortality</a:t>
                      </a:r>
                      <a:r>
                        <a:rPr lang="es-ES" sz="1600" b="1" dirty="0" smtClean="0"/>
                        <a:t>*</a:t>
                      </a:r>
                      <a:endParaRPr lang="es-ES" sz="1600" b="1" dirty="0"/>
                    </a:p>
                  </a:txBody>
                  <a:tcPr marL="91439" marR="91439" marT="45736" marB="45736"/>
                </a:tc>
                <a:tc>
                  <a:txBody>
                    <a:bodyPr/>
                    <a:lstStyle/>
                    <a:p>
                      <a:endParaRPr lang="es-ES" sz="1800" dirty="0"/>
                    </a:p>
                  </a:txBody>
                  <a:tcPr marL="91439" marR="91439" marT="45736" marB="45736"/>
                </a:tc>
                <a:tc>
                  <a:txBody>
                    <a:bodyPr/>
                    <a:lstStyle/>
                    <a:p>
                      <a:endParaRPr lang="es-ES" sz="1800" dirty="0"/>
                    </a:p>
                  </a:txBody>
                  <a:tcPr marL="91439" marR="91439" marT="45736" marB="45736"/>
                </a:tc>
                <a:tc>
                  <a:txBody>
                    <a:bodyPr/>
                    <a:lstStyle/>
                    <a:p>
                      <a:pPr algn="ctr"/>
                      <a:r>
                        <a:rPr lang="es-ES" sz="1600" b="1" dirty="0" smtClean="0"/>
                        <a:t>29% </a:t>
                      </a:r>
                      <a:r>
                        <a:rPr lang="es-ES" sz="1600" b="1" dirty="0" err="1" smtClean="0"/>
                        <a:t>reduction</a:t>
                      </a:r>
                      <a:r>
                        <a:rPr lang="es-ES" sz="1600" b="1" baseline="0" dirty="0" smtClean="0"/>
                        <a:t> </a:t>
                      </a:r>
                      <a:endParaRPr lang="es-ES" sz="1600" b="1" dirty="0"/>
                    </a:p>
                  </a:txBody>
                  <a:tcPr marL="91439" marR="91439" marT="45736" marB="45736"/>
                </a:tc>
              </a:tr>
            </a:tbl>
          </a:graphicData>
        </a:graphic>
      </p:graphicFrame>
      <p:sp>
        <p:nvSpPr>
          <p:cNvPr id="9261" name="16 CuadroTexto"/>
          <p:cNvSpPr txBox="1">
            <a:spLocks noChangeArrowheads="1"/>
          </p:cNvSpPr>
          <p:nvPr/>
        </p:nvSpPr>
        <p:spPr bwMode="auto">
          <a:xfrm>
            <a:off x="827101" y="5724773"/>
            <a:ext cx="1698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smtClean="0">
                <a:solidFill>
                  <a:srgbClr val="FFFFFF"/>
                </a:solidFill>
              </a:rPr>
              <a:t>PrCa: Prostate cancer</a:t>
            </a:r>
          </a:p>
        </p:txBody>
      </p:sp>
      <p:sp>
        <p:nvSpPr>
          <p:cNvPr id="18" name="17 Rectángulo"/>
          <p:cNvSpPr/>
          <p:nvPr/>
        </p:nvSpPr>
        <p:spPr>
          <a:xfrm>
            <a:off x="3841763" y="5830914"/>
            <a:ext cx="5148263" cy="714375"/>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000" b="1" dirty="0">
                <a:solidFill>
                  <a:srgbClr val="FFFFFF"/>
                </a:solidFill>
                <a:latin typeface="Arial"/>
                <a:ea typeface="ＭＳ Ｐゴシック"/>
              </a:rPr>
              <a:t>NNS: 673 and 33 </a:t>
            </a:r>
            <a:r>
              <a:rPr lang="es-ES" sz="2000" b="1" dirty="0" err="1">
                <a:solidFill>
                  <a:srgbClr val="FFFFFF"/>
                </a:solidFill>
                <a:latin typeface="Arial"/>
                <a:ea typeface="ＭＳ Ｐゴシック"/>
              </a:rPr>
              <a:t>PrCa</a:t>
            </a:r>
            <a:r>
              <a:rPr lang="es-ES" sz="2000" b="1" dirty="0">
                <a:solidFill>
                  <a:srgbClr val="FFFFFF"/>
                </a:solidFill>
                <a:latin typeface="Arial"/>
                <a:ea typeface="ＭＳ Ｐゴシック"/>
              </a:rPr>
              <a:t> </a:t>
            </a:r>
            <a:r>
              <a:rPr lang="es-ES" sz="2000" b="1" dirty="0" err="1">
                <a:solidFill>
                  <a:srgbClr val="FFFFFF"/>
                </a:solidFill>
                <a:latin typeface="Arial"/>
                <a:ea typeface="ＭＳ Ｐゴシック"/>
              </a:rPr>
              <a:t>detected</a:t>
            </a:r>
            <a:r>
              <a:rPr lang="es-ES" sz="2000" b="1" dirty="0">
                <a:solidFill>
                  <a:srgbClr val="FFFFFF"/>
                </a:solidFill>
                <a:latin typeface="Arial"/>
                <a:ea typeface="ＭＳ Ｐゴシック"/>
              </a:rPr>
              <a:t> </a:t>
            </a:r>
            <a:r>
              <a:rPr lang="es-ES" sz="2000" b="1" dirty="0" err="1">
                <a:solidFill>
                  <a:srgbClr val="FFFFFF"/>
                </a:solidFill>
                <a:latin typeface="Arial"/>
                <a:ea typeface="ＭＳ Ｐゴシック"/>
              </a:rPr>
              <a:t>to</a:t>
            </a:r>
            <a:r>
              <a:rPr lang="es-ES" sz="2000" b="1" dirty="0">
                <a:solidFill>
                  <a:srgbClr val="FFFFFF"/>
                </a:solidFill>
                <a:latin typeface="Arial"/>
                <a:ea typeface="ＭＳ Ｐゴシック"/>
              </a:rPr>
              <a:t> </a:t>
            </a:r>
            <a:r>
              <a:rPr lang="es-ES" sz="2000" b="1" dirty="0" err="1">
                <a:solidFill>
                  <a:srgbClr val="FFFFFF"/>
                </a:solidFill>
                <a:latin typeface="Arial"/>
                <a:ea typeface="ＭＳ Ｐゴシック"/>
              </a:rPr>
              <a:t>save</a:t>
            </a:r>
            <a:r>
              <a:rPr lang="es-ES" sz="2000" b="1" dirty="0">
                <a:solidFill>
                  <a:srgbClr val="FFFFFF"/>
                </a:solidFill>
                <a:latin typeface="Arial"/>
                <a:ea typeface="ＭＳ Ｐゴシック"/>
              </a:rPr>
              <a:t> </a:t>
            </a:r>
            <a:r>
              <a:rPr lang="es-ES" sz="2000" b="1" dirty="0" err="1">
                <a:solidFill>
                  <a:srgbClr val="FFFFFF"/>
                </a:solidFill>
                <a:latin typeface="Arial"/>
                <a:ea typeface="ＭＳ Ｐゴシック"/>
              </a:rPr>
              <a:t>one</a:t>
            </a:r>
            <a:r>
              <a:rPr lang="es-ES" sz="2000" b="1" dirty="0">
                <a:solidFill>
                  <a:srgbClr val="FFFFFF"/>
                </a:solidFill>
                <a:latin typeface="Arial"/>
                <a:ea typeface="ＭＳ Ｐゴシック"/>
              </a:rPr>
              <a:t> </a:t>
            </a:r>
            <a:r>
              <a:rPr lang="es-ES" sz="2000" b="1" dirty="0" err="1">
                <a:solidFill>
                  <a:srgbClr val="FFFFFF"/>
                </a:solidFill>
                <a:latin typeface="Arial"/>
                <a:ea typeface="ＭＳ Ｐゴシック"/>
              </a:rPr>
              <a:t>life</a:t>
            </a:r>
            <a:endParaRPr lang="es-ES" sz="2000" b="1" dirty="0">
              <a:solidFill>
                <a:srgbClr val="FFFFFF"/>
              </a:solidFill>
              <a:latin typeface="Arial"/>
              <a:ea typeface="ＭＳ Ｐゴシック"/>
            </a:endParaRPr>
          </a:p>
        </p:txBody>
      </p:sp>
      <p:sp>
        <p:nvSpPr>
          <p:cNvPr id="9263" name="Título 2"/>
          <p:cNvSpPr>
            <a:spLocks noGrp="1"/>
          </p:cNvSpPr>
          <p:nvPr>
            <p:ph type="title"/>
          </p:nvPr>
        </p:nvSpPr>
        <p:spPr/>
        <p:txBody>
          <a:bodyPr/>
          <a:lstStyle/>
          <a:p>
            <a:r>
              <a:rPr lang="es-ES">
                <a:latin typeface="Arial" charset="0"/>
                <a:ea typeface="ＭＳ Ｐゴシック" charset="0"/>
              </a:rPr>
              <a:t>ERSPC – 11 years follow-up</a:t>
            </a:r>
          </a:p>
        </p:txBody>
      </p:sp>
      <p:pic>
        <p:nvPicPr>
          <p:cNvPr id="9264" name="Imagen 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34389" y="6565926"/>
            <a:ext cx="652462"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6916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314338" y="166692"/>
            <a:ext cx="7358063" cy="600075"/>
          </a:xfrm>
        </p:spPr>
        <p:txBody>
          <a:bodyPr>
            <a:noAutofit/>
          </a:bodyPr>
          <a:lstStyle/>
          <a:p>
            <a:r>
              <a:rPr sz="2800" noProof="1">
                <a:latin typeface="Arial" charset="0"/>
                <a:ea typeface="ＭＳ Ｐゴシック" charset="0"/>
              </a:rPr>
              <a:t>IAB vs CAB vs “Nada” in asymptomatic chemical prostate cancer recurrence</a:t>
            </a:r>
          </a:p>
        </p:txBody>
      </p:sp>
      <p:sp>
        <p:nvSpPr>
          <p:cNvPr id="17410" name="Rectangle 3"/>
          <p:cNvSpPr>
            <a:spLocks noGrp="1" noChangeArrowheads="1"/>
          </p:cNvSpPr>
          <p:nvPr>
            <p:ph type="body" idx="4294967295"/>
          </p:nvPr>
        </p:nvSpPr>
        <p:spPr>
          <a:xfrm>
            <a:off x="314337" y="1555758"/>
            <a:ext cx="8520113" cy="4240213"/>
          </a:xfrm>
        </p:spPr>
        <p:txBody>
          <a:bodyPr>
            <a:normAutofit fontScale="70000" lnSpcReduction="20000"/>
          </a:bodyPr>
          <a:lstStyle/>
          <a:p>
            <a:pPr>
              <a:buClr>
                <a:schemeClr val="accent2"/>
              </a:buClr>
            </a:pPr>
            <a:r>
              <a:rPr noProof="1">
                <a:latin typeface="Arial" charset="0"/>
                <a:ea typeface="ＭＳ Ｐゴシック" charset="0"/>
              </a:rPr>
              <a:t>El estudio de Crook nos demuestra que poco ganamos con el bloqueo androgénico, continuo o intermitente, en pacientes con cáncer de próstata asintomáticos y con falla química luego de radioterapia</a:t>
            </a:r>
          </a:p>
          <a:p>
            <a:pPr>
              <a:buClr>
                <a:schemeClr val="accent2"/>
              </a:buClr>
            </a:pPr>
            <a:r>
              <a:rPr noProof="1">
                <a:latin typeface="Arial" charset="0"/>
                <a:ea typeface="ＭＳ Ｐゴシック" charset="0"/>
              </a:rPr>
              <a:t>No nos informa sobre la pregunta real: </a:t>
            </a:r>
            <a:r>
              <a:rPr noProof="1">
                <a:solidFill>
                  <a:srgbClr val="FFFF00"/>
                </a:solidFill>
                <a:latin typeface="Arial" charset="0"/>
                <a:ea typeface="ＭＳ Ｐゴシック" charset="0"/>
              </a:rPr>
              <a:t>podemos esperar con impunidad hasta que haya síntomas de enfermedad metastásica, o debemos continuar tratando el PSA</a:t>
            </a:r>
          </a:p>
          <a:p>
            <a:pPr>
              <a:buClr>
                <a:schemeClr val="accent2"/>
              </a:buClr>
            </a:pPr>
            <a:r>
              <a:rPr noProof="1">
                <a:latin typeface="Arial" charset="0"/>
                <a:ea typeface="ＭＳ Ｐゴシック" charset="0"/>
              </a:rPr>
              <a:t>De todas maneras nos tranquiliza: podemos hacer tratamiento intermitente, o continuo… o, quizás, NADA (no lo recomiendo mientras existan abogados, o el estudio que seguramente demostrará que nada es tan bueno como algo, pero mejor!).</a:t>
            </a:r>
          </a:p>
          <a:p>
            <a:pPr>
              <a:buClr>
                <a:schemeClr val="accent2"/>
              </a:buClr>
            </a:pPr>
            <a:r>
              <a:rPr noProof="1">
                <a:latin typeface="Arial" charset="0"/>
                <a:ea typeface="ＭＳ Ｐゴシック" charset="0"/>
              </a:rPr>
              <a:t>Podemos llegar a la misma conclusión cuando partimos de un PSA de, digamos, 1000? – </a:t>
            </a:r>
            <a:r>
              <a:rPr i="1" noProof="1">
                <a:latin typeface="Arial" charset="0"/>
                <a:ea typeface="ＭＳ Ｐゴシック" charset="0"/>
              </a:rPr>
              <a:t>I don’t think so.</a:t>
            </a:r>
          </a:p>
        </p:txBody>
      </p:sp>
      <p:sp>
        <p:nvSpPr>
          <p:cNvPr id="17412" name="5 CuadroTexto"/>
          <p:cNvSpPr txBox="1">
            <a:spLocks noChangeArrowheads="1"/>
          </p:cNvSpPr>
          <p:nvPr/>
        </p:nvSpPr>
        <p:spPr bwMode="auto">
          <a:xfrm>
            <a:off x="306389" y="6554788"/>
            <a:ext cx="296813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smtClean="0"/>
              <a:t>Crook JM, et al. N Engl J Med, 367, 895-903</a:t>
            </a:r>
          </a:p>
        </p:txBody>
      </p:sp>
    </p:spTree>
    <p:extLst>
      <p:ext uri="{BB962C8B-B14F-4D97-AF65-F5344CB8AC3E}">
        <p14:creationId xmlns:p14="http://schemas.microsoft.com/office/powerpoint/2010/main" val="3152034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a:xfrm>
            <a:off x="685800" y="1767594"/>
            <a:ext cx="7772400" cy="1470025"/>
          </a:xfrm>
        </p:spPr>
        <p:txBody>
          <a:bodyPr>
            <a:normAutofit fontScale="90000"/>
          </a:bodyPr>
          <a:lstStyle/>
          <a:p>
            <a:r>
              <a:rPr lang="es-ES" dirty="0" smtClean="0"/>
              <a:t>Qué pacientes con incremento de PSA luego de radioterapia se beneficia de terapia </a:t>
            </a:r>
            <a:r>
              <a:rPr lang="es-ES" dirty="0" err="1" smtClean="0"/>
              <a:t>antiandrogénica</a:t>
            </a:r>
            <a:r>
              <a:rPr lang="es-ES" dirty="0" smtClean="0"/>
              <a:t>?</a:t>
            </a:r>
            <a:endParaRPr lang="es-ES" dirty="0"/>
          </a:p>
        </p:txBody>
      </p:sp>
      <p:sp>
        <p:nvSpPr>
          <p:cNvPr id="4" name="Subtítulo 3"/>
          <p:cNvSpPr>
            <a:spLocks noGrp="1"/>
          </p:cNvSpPr>
          <p:nvPr>
            <p:ph type="subTitle" idx="1"/>
          </p:nvPr>
        </p:nvSpPr>
        <p:spPr/>
        <p:txBody>
          <a:bodyPr/>
          <a:lstStyle/>
          <a:p>
            <a:r>
              <a:rPr lang="es-ES" b="1" i="1" dirty="0" smtClean="0">
                <a:solidFill>
                  <a:srgbClr val="FFFF00"/>
                </a:solidFill>
              </a:rPr>
              <a:t>No sabemos</a:t>
            </a:r>
            <a:endParaRPr lang="es-ES" b="1" i="1" dirty="0">
              <a:solidFill>
                <a:srgbClr val="FFFF00"/>
              </a:solidFill>
            </a:endParaRPr>
          </a:p>
        </p:txBody>
      </p:sp>
    </p:spTree>
    <p:extLst>
      <p:ext uri="{BB962C8B-B14F-4D97-AF65-F5344CB8AC3E}">
        <p14:creationId xmlns:p14="http://schemas.microsoft.com/office/powerpoint/2010/main" val="9074141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 cáncer de próstata</a:t>
            </a:r>
            <a:endParaRPr lang="es-ES" dirty="0"/>
          </a:p>
        </p:txBody>
      </p:sp>
      <p:sp>
        <p:nvSpPr>
          <p:cNvPr id="5" name="Subtítulo 4"/>
          <p:cNvSpPr>
            <a:spLocks noGrp="1"/>
          </p:cNvSpPr>
          <p:nvPr>
            <p:ph type="subTitle" idx="1"/>
          </p:nvPr>
        </p:nvSpPr>
        <p:spPr/>
        <p:txBody>
          <a:bodyPr/>
          <a:lstStyle/>
          <a:p>
            <a:r>
              <a:rPr lang="es-ES" i="1" dirty="0" smtClean="0"/>
              <a:t>Enfermedad </a:t>
            </a:r>
            <a:r>
              <a:rPr lang="es-ES" i="1" dirty="0" err="1" smtClean="0"/>
              <a:t>metastásica</a:t>
            </a:r>
            <a:r>
              <a:rPr lang="es-ES" i="1" dirty="0" smtClean="0"/>
              <a:t> – primera línea (hormonas)</a:t>
            </a:r>
            <a:endParaRPr lang="es-ES" i="1" dirty="0"/>
          </a:p>
        </p:txBody>
      </p:sp>
    </p:spTree>
    <p:extLst>
      <p:ext uri="{BB962C8B-B14F-4D97-AF65-F5344CB8AC3E}">
        <p14:creationId xmlns:p14="http://schemas.microsoft.com/office/powerpoint/2010/main" val="697422528"/>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7912" name="Line 8"/>
          <p:cNvSpPr>
            <a:spLocks noChangeShapeType="1"/>
          </p:cNvSpPr>
          <p:nvPr/>
        </p:nvSpPr>
        <p:spPr bwMode="auto">
          <a:xfrm flipV="1">
            <a:off x="3001964" y="3849688"/>
            <a:ext cx="1316037" cy="0"/>
          </a:xfrm>
          <a:prstGeom prst="line">
            <a:avLst/>
          </a:prstGeom>
          <a:noFill/>
          <a:ln w="28575">
            <a:solidFill>
              <a:schemeClr val="tx2"/>
            </a:solidFill>
            <a:round/>
            <a:headEnd/>
            <a:tailEnd/>
          </a:ln>
          <a:effectLst/>
        </p:spPr>
        <p:txBody>
          <a:bodyPr>
            <a:spAutoFit/>
          </a:bodyPr>
          <a:lstStyle/>
          <a:p>
            <a:pPr defTabSz="914400" fontAlgn="base">
              <a:spcBef>
                <a:spcPct val="0"/>
              </a:spcBef>
              <a:spcAft>
                <a:spcPct val="0"/>
              </a:spcAft>
              <a:defRPr/>
            </a:pPr>
            <a:endParaRPr kumimoji="1" lang="en-US" sz="1600" b="1" dirty="0">
              <a:solidFill>
                <a:srgbClr val="FFFFFF"/>
              </a:solidFill>
              <a:effectLst>
                <a:outerShdw blurRad="38100" dist="38100" dir="2700000" algn="tl">
                  <a:srgbClr val="000000">
                    <a:alpha val="43137"/>
                  </a:srgbClr>
                </a:outerShdw>
              </a:effectLst>
              <a:ea typeface="ＭＳ Ｐゴシック" panose="020B0600070205080204" pitchFamily="34" charset="-128"/>
            </a:endParaRPr>
          </a:p>
        </p:txBody>
      </p:sp>
      <p:sp>
        <p:nvSpPr>
          <p:cNvPr id="3067913" name="Line 9"/>
          <p:cNvSpPr>
            <a:spLocks noChangeShapeType="1"/>
          </p:cNvSpPr>
          <p:nvPr/>
        </p:nvSpPr>
        <p:spPr bwMode="auto">
          <a:xfrm flipH="1">
            <a:off x="4324350" y="3832225"/>
            <a:ext cx="0" cy="1874838"/>
          </a:xfrm>
          <a:prstGeom prst="line">
            <a:avLst/>
          </a:prstGeom>
          <a:noFill/>
          <a:ln w="28575">
            <a:solidFill>
              <a:schemeClr val="tx2"/>
            </a:solidFill>
            <a:round/>
            <a:headEnd/>
            <a:tailEnd/>
          </a:ln>
          <a:effectLst/>
        </p:spPr>
        <p:txBody>
          <a:bodyPr>
            <a:spAutoFit/>
          </a:bodyPr>
          <a:lstStyle/>
          <a:p>
            <a:pPr defTabSz="914400" fontAlgn="base">
              <a:spcBef>
                <a:spcPct val="0"/>
              </a:spcBef>
              <a:spcAft>
                <a:spcPct val="0"/>
              </a:spcAft>
              <a:defRPr/>
            </a:pPr>
            <a:endParaRPr kumimoji="1" lang="en-US" sz="1600" b="1" dirty="0">
              <a:solidFill>
                <a:srgbClr val="FFFFFF"/>
              </a:solidFill>
              <a:effectLst>
                <a:outerShdw blurRad="38100" dist="38100" dir="2700000" algn="tl">
                  <a:srgbClr val="000000">
                    <a:alpha val="43137"/>
                  </a:srgbClr>
                </a:outerShdw>
              </a:effectLst>
              <a:ea typeface="ＭＳ Ｐゴシック" panose="020B0600070205080204" pitchFamily="34" charset="-128"/>
            </a:endParaRPr>
          </a:p>
        </p:txBody>
      </p:sp>
      <p:sp>
        <p:nvSpPr>
          <p:cNvPr id="29700" name="Text Box 10"/>
          <p:cNvSpPr txBox="1">
            <a:spLocks noChangeArrowheads="1"/>
          </p:cNvSpPr>
          <p:nvPr/>
        </p:nvSpPr>
        <p:spPr bwMode="auto">
          <a:xfrm>
            <a:off x="4359288" y="5251450"/>
            <a:ext cx="10629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8F45A"/>
                </a:solidFill>
              </a:rPr>
              <a:t>21.7 mos</a:t>
            </a:r>
          </a:p>
        </p:txBody>
      </p:sp>
      <p:sp>
        <p:nvSpPr>
          <p:cNvPr id="29701" name="TextBox 1"/>
          <p:cNvSpPr txBox="1">
            <a:spLocks noChangeArrowheads="1"/>
          </p:cNvSpPr>
          <p:nvPr/>
        </p:nvSpPr>
        <p:spPr bwMode="auto">
          <a:xfrm>
            <a:off x="4278314" y="2216150"/>
            <a:ext cx="36688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b="0" smtClean="0">
                <a:solidFill>
                  <a:srgbClr val="FFFFFF"/>
                </a:solidFill>
              </a:rPr>
              <a:t>HR : 0.78 (95% CI: 0.61-0.98; </a:t>
            </a:r>
            <a:r>
              <a:rPr lang="en-US" altLang="es-CO" b="0" i="1" smtClean="0">
                <a:solidFill>
                  <a:srgbClr val="FFFFFF"/>
                </a:solidFill>
              </a:rPr>
              <a:t>P</a:t>
            </a:r>
            <a:r>
              <a:rPr lang="en-US" altLang="es-CO" b="0" smtClean="0">
                <a:solidFill>
                  <a:srgbClr val="FFFFFF"/>
                </a:solidFill>
              </a:rPr>
              <a:t> = .03)</a:t>
            </a:r>
          </a:p>
        </p:txBody>
      </p:sp>
      <p:sp>
        <p:nvSpPr>
          <p:cNvPr id="29702" name="Title 10"/>
          <p:cNvSpPr>
            <a:spLocks noGrp="1"/>
          </p:cNvSpPr>
          <p:nvPr>
            <p:ph type="title"/>
          </p:nvPr>
        </p:nvSpPr>
        <p:spPr/>
        <p:txBody>
          <a:bodyPr>
            <a:normAutofit fontScale="90000"/>
          </a:bodyPr>
          <a:lstStyle/>
          <a:p>
            <a:pPr eaLnBrk="1" hangingPunct="1"/>
            <a:r>
              <a:rPr lang="en-US" altLang="es-CO" smtClean="0">
                <a:solidFill>
                  <a:srgbClr val="F8F45A"/>
                </a:solidFill>
              </a:rPr>
              <a:t>Phase III Trial of Sipuleucel-T Immunotherapy in mCRPC (IMPACT): OS</a:t>
            </a:r>
            <a:endParaRPr lang="en-US" altLang="es-CO" smtClean="0"/>
          </a:p>
        </p:txBody>
      </p:sp>
      <p:sp>
        <p:nvSpPr>
          <p:cNvPr id="29703" name="Text Box 11"/>
          <p:cNvSpPr txBox="1">
            <a:spLocks noChangeArrowheads="1"/>
          </p:cNvSpPr>
          <p:nvPr/>
        </p:nvSpPr>
        <p:spPr bwMode="auto">
          <a:xfrm>
            <a:off x="284176" y="6350026"/>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Kantoff PW, et al. N Engl J Med. 2010;363:411-422.</a:t>
            </a:r>
          </a:p>
        </p:txBody>
      </p:sp>
      <p:sp>
        <p:nvSpPr>
          <p:cNvPr id="29704" name="Line 5"/>
          <p:cNvSpPr>
            <a:spLocks noChangeShapeType="1"/>
          </p:cNvSpPr>
          <p:nvPr/>
        </p:nvSpPr>
        <p:spPr bwMode="auto">
          <a:xfrm>
            <a:off x="3014663" y="1992313"/>
            <a:ext cx="0" cy="3733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05" name="Line 6"/>
          <p:cNvSpPr>
            <a:spLocks noChangeShapeType="1"/>
          </p:cNvSpPr>
          <p:nvPr/>
        </p:nvSpPr>
        <p:spPr bwMode="auto">
          <a:xfrm flipH="1">
            <a:off x="3030538" y="5708650"/>
            <a:ext cx="43164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06" name="Line 7"/>
          <p:cNvSpPr>
            <a:spLocks noChangeShapeType="1"/>
          </p:cNvSpPr>
          <p:nvPr/>
        </p:nvSpPr>
        <p:spPr bwMode="auto">
          <a:xfrm flipH="1">
            <a:off x="2943225" y="2014538"/>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07" name="Line 8"/>
          <p:cNvSpPr>
            <a:spLocks noChangeShapeType="1"/>
          </p:cNvSpPr>
          <p:nvPr/>
        </p:nvSpPr>
        <p:spPr bwMode="auto">
          <a:xfrm flipH="1">
            <a:off x="2943225" y="2743200"/>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08" name="Line 9"/>
          <p:cNvSpPr>
            <a:spLocks noChangeShapeType="1"/>
          </p:cNvSpPr>
          <p:nvPr/>
        </p:nvSpPr>
        <p:spPr bwMode="auto">
          <a:xfrm flipH="1">
            <a:off x="2943225" y="3482975"/>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09" name="Line 10"/>
          <p:cNvSpPr>
            <a:spLocks noChangeShapeType="1"/>
          </p:cNvSpPr>
          <p:nvPr/>
        </p:nvSpPr>
        <p:spPr bwMode="auto">
          <a:xfrm flipH="1">
            <a:off x="2943225" y="4214813"/>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0" name="Line 11"/>
          <p:cNvSpPr>
            <a:spLocks noChangeShapeType="1"/>
          </p:cNvSpPr>
          <p:nvPr/>
        </p:nvSpPr>
        <p:spPr bwMode="auto">
          <a:xfrm flipH="1">
            <a:off x="2943225" y="4949825"/>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1" name="Line 12"/>
          <p:cNvSpPr>
            <a:spLocks noChangeShapeType="1"/>
          </p:cNvSpPr>
          <p:nvPr/>
        </p:nvSpPr>
        <p:spPr bwMode="auto">
          <a:xfrm>
            <a:off x="3743325" y="5716614"/>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2" name="Line 13"/>
          <p:cNvSpPr>
            <a:spLocks noChangeShapeType="1"/>
          </p:cNvSpPr>
          <p:nvPr/>
        </p:nvSpPr>
        <p:spPr bwMode="auto">
          <a:xfrm>
            <a:off x="4460875" y="5716614"/>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3" name="Line 14"/>
          <p:cNvSpPr>
            <a:spLocks noChangeShapeType="1"/>
          </p:cNvSpPr>
          <p:nvPr/>
        </p:nvSpPr>
        <p:spPr bwMode="auto">
          <a:xfrm>
            <a:off x="5176838" y="5716614"/>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4" name="Line 15"/>
          <p:cNvSpPr>
            <a:spLocks noChangeShapeType="1"/>
          </p:cNvSpPr>
          <p:nvPr/>
        </p:nvSpPr>
        <p:spPr bwMode="auto">
          <a:xfrm>
            <a:off x="5905500" y="5716614"/>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5" name="Line 16"/>
          <p:cNvSpPr>
            <a:spLocks noChangeShapeType="1"/>
          </p:cNvSpPr>
          <p:nvPr/>
        </p:nvSpPr>
        <p:spPr bwMode="auto">
          <a:xfrm>
            <a:off x="6623050" y="5716614"/>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16" name="Text Box 18"/>
          <p:cNvSpPr txBox="1">
            <a:spLocks noChangeArrowheads="1"/>
          </p:cNvSpPr>
          <p:nvPr/>
        </p:nvSpPr>
        <p:spPr bwMode="auto">
          <a:xfrm rot="-5400000">
            <a:off x="485775" y="3676442"/>
            <a:ext cx="38242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mtClean="0">
                <a:solidFill>
                  <a:srgbClr val="FFFFFF"/>
                </a:solidFill>
                <a:cs typeface="Arial" panose="020B0604020202020204" pitchFamily="34" charset="0"/>
              </a:rPr>
              <a:t>Probability of Survival (%)</a:t>
            </a:r>
          </a:p>
        </p:txBody>
      </p:sp>
      <p:sp>
        <p:nvSpPr>
          <p:cNvPr id="29717" name="Text Box 19"/>
          <p:cNvSpPr txBox="1">
            <a:spLocks noChangeArrowheads="1"/>
          </p:cNvSpPr>
          <p:nvPr/>
        </p:nvSpPr>
        <p:spPr bwMode="auto">
          <a:xfrm>
            <a:off x="3827662" y="6032500"/>
            <a:ext cx="2726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mtClean="0">
                <a:solidFill>
                  <a:srgbClr val="FFFFFF"/>
                </a:solidFill>
                <a:cs typeface="Arial" panose="020B0604020202020204" pitchFamily="34" charset="0"/>
              </a:rPr>
              <a:t>Mos Since Randomization</a:t>
            </a:r>
          </a:p>
        </p:txBody>
      </p:sp>
      <p:sp>
        <p:nvSpPr>
          <p:cNvPr id="29718" name="Text Box 25"/>
          <p:cNvSpPr txBox="1">
            <a:spLocks noChangeArrowheads="1"/>
          </p:cNvSpPr>
          <p:nvPr/>
        </p:nvSpPr>
        <p:spPr bwMode="auto">
          <a:xfrm>
            <a:off x="2424126" y="2571750"/>
            <a:ext cx="555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80</a:t>
            </a:r>
          </a:p>
        </p:txBody>
      </p:sp>
      <p:sp>
        <p:nvSpPr>
          <p:cNvPr id="29719" name="Text Box 26"/>
          <p:cNvSpPr txBox="1">
            <a:spLocks noChangeArrowheads="1"/>
          </p:cNvSpPr>
          <p:nvPr/>
        </p:nvSpPr>
        <p:spPr bwMode="auto">
          <a:xfrm>
            <a:off x="2424126" y="3306770"/>
            <a:ext cx="5556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60</a:t>
            </a:r>
          </a:p>
        </p:txBody>
      </p:sp>
      <p:sp>
        <p:nvSpPr>
          <p:cNvPr id="29720" name="Text Box 27"/>
          <p:cNvSpPr txBox="1">
            <a:spLocks noChangeArrowheads="1"/>
          </p:cNvSpPr>
          <p:nvPr/>
        </p:nvSpPr>
        <p:spPr bwMode="auto">
          <a:xfrm>
            <a:off x="2424126" y="4052914"/>
            <a:ext cx="5556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40</a:t>
            </a:r>
          </a:p>
        </p:txBody>
      </p:sp>
      <p:sp>
        <p:nvSpPr>
          <p:cNvPr id="29721" name="Text Box 28"/>
          <p:cNvSpPr txBox="1">
            <a:spLocks noChangeArrowheads="1"/>
          </p:cNvSpPr>
          <p:nvPr/>
        </p:nvSpPr>
        <p:spPr bwMode="auto">
          <a:xfrm>
            <a:off x="2424126" y="4784725"/>
            <a:ext cx="555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20</a:t>
            </a:r>
          </a:p>
        </p:txBody>
      </p:sp>
      <p:sp>
        <p:nvSpPr>
          <p:cNvPr id="29722" name="Text Box 29"/>
          <p:cNvSpPr txBox="1">
            <a:spLocks noChangeArrowheads="1"/>
          </p:cNvSpPr>
          <p:nvPr/>
        </p:nvSpPr>
        <p:spPr bwMode="auto">
          <a:xfrm>
            <a:off x="2424126" y="5538814"/>
            <a:ext cx="5556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0</a:t>
            </a:r>
          </a:p>
        </p:txBody>
      </p:sp>
      <p:sp>
        <p:nvSpPr>
          <p:cNvPr id="29723" name="Text Box 30"/>
          <p:cNvSpPr txBox="1">
            <a:spLocks noChangeArrowheads="1"/>
          </p:cNvSpPr>
          <p:nvPr/>
        </p:nvSpPr>
        <p:spPr bwMode="auto">
          <a:xfrm>
            <a:off x="2424126" y="1849442"/>
            <a:ext cx="5556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b="0" smtClean="0">
                <a:solidFill>
                  <a:srgbClr val="FFFFFF"/>
                </a:solidFill>
                <a:cs typeface="Arial" panose="020B0604020202020204" pitchFamily="34" charset="0"/>
              </a:rPr>
              <a:t>100</a:t>
            </a:r>
          </a:p>
        </p:txBody>
      </p:sp>
      <p:sp>
        <p:nvSpPr>
          <p:cNvPr id="29724" name="Line 11"/>
          <p:cNvSpPr>
            <a:spLocks noChangeShapeType="1"/>
          </p:cNvSpPr>
          <p:nvPr/>
        </p:nvSpPr>
        <p:spPr bwMode="auto">
          <a:xfrm flipH="1">
            <a:off x="2943225" y="5708650"/>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25" name="Line 16"/>
          <p:cNvSpPr>
            <a:spLocks noChangeShapeType="1"/>
          </p:cNvSpPr>
          <p:nvPr/>
        </p:nvSpPr>
        <p:spPr bwMode="auto">
          <a:xfrm>
            <a:off x="7332663" y="5716614"/>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26" name="Line 16"/>
          <p:cNvSpPr>
            <a:spLocks noChangeShapeType="1"/>
          </p:cNvSpPr>
          <p:nvPr/>
        </p:nvSpPr>
        <p:spPr bwMode="auto">
          <a:xfrm>
            <a:off x="3014663" y="5716614"/>
            <a:ext cx="0" cy="650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9727" name="Text Box 17"/>
          <p:cNvSpPr txBox="1">
            <a:spLocks noChangeArrowheads="1"/>
          </p:cNvSpPr>
          <p:nvPr/>
        </p:nvSpPr>
        <p:spPr bwMode="auto">
          <a:xfrm>
            <a:off x="2865273" y="5762625"/>
            <a:ext cx="2987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0</a:t>
            </a:r>
          </a:p>
        </p:txBody>
      </p:sp>
      <p:sp>
        <p:nvSpPr>
          <p:cNvPr id="29728" name="Text Box 17"/>
          <p:cNvSpPr txBox="1">
            <a:spLocks noChangeArrowheads="1"/>
          </p:cNvSpPr>
          <p:nvPr/>
        </p:nvSpPr>
        <p:spPr bwMode="auto">
          <a:xfrm>
            <a:off x="3548005" y="5762625"/>
            <a:ext cx="4128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12</a:t>
            </a:r>
          </a:p>
        </p:txBody>
      </p:sp>
      <p:sp>
        <p:nvSpPr>
          <p:cNvPr id="29729" name="Text Box 17"/>
          <p:cNvSpPr txBox="1">
            <a:spLocks noChangeArrowheads="1"/>
          </p:cNvSpPr>
          <p:nvPr/>
        </p:nvSpPr>
        <p:spPr bwMode="auto">
          <a:xfrm>
            <a:off x="4256029" y="5762625"/>
            <a:ext cx="4128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24</a:t>
            </a:r>
          </a:p>
        </p:txBody>
      </p:sp>
      <p:sp>
        <p:nvSpPr>
          <p:cNvPr id="29730" name="Text Box 17"/>
          <p:cNvSpPr txBox="1">
            <a:spLocks noChangeArrowheads="1"/>
          </p:cNvSpPr>
          <p:nvPr/>
        </p:nvSpPr>
        <p:spPr bwMode="auto">
          <a:xfrm>
            <a:off x="4971991" y="5762625"/>
            <a:ext cx="4128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36</a:t>
            </a:r>
          </a:p>
        </p:txBody>
      </p:sp>
      <p:sp>
        <p:nvSpPr>
          <p:cNvPr id="29731" name="Text Box 17"/>
          <p:cNvSpPr txBox="1">
            <a:spLocks noChangeArrowheads="1"/>
          </p:cNvSpPr>
          <p:nvPr/>
        </p:nvSpPr>
        <p:spPr bwMode="auto">
          <a:xfrm>
            <a:off x="5705416" y="5762625"/>
            <a:ext cx="4128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48</a:t>
            </a:r>
          </a:p>
        </p:txBody>
      </p:sp>
      <p:sp>
        <p:nvSpPr>
          <p:cNvPr id="29732" name="Text Box 17"/>
          <p:cNvSpPr txBox="1">
            <a:spLocks noChangeArrowheads="1"/>
          </p:cNvSpPr>
          <p:nvPr/>
        </p:nvSpPr>
        <p:spPr bwMode="auto">
          <a:xfrm>
            <a:off x="6424555" y="5762625"/>
            <a:ext cx="4128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60</a:t>
            </a:r>
          </a:p>
        </p:txBody>
      </p:sp>
      <p:sp>
        <p:nvSpPr>
          <p:cNvPr id="29733" name="Text Box 17"/>
          <p:cNvSpPr txBox="1">
            <a:spLocks noChangeArrowheads="1"/>
          </p:cNvSpPr>
          <p:nvPr/>
        </p:nvSpPr>
        <p:spPr bwMode="auto">
          <a:xfrm>
            <a:off x="7132579" y="5762625"/>
            <a:ext cx="4128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568325" algn="ctr"/>
                <a:tab pos="1081088" algn="ctr"/>
                <a:tab pos="1481138" algn="ctr"/>
                <a:tab pos="1938338" algn="ctr"/>
                <a:tab pos="2462213" algn="ctr"/>
              </a:tabLs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b="0" smtClean="0">
                <a:solidFill>
                  <a:srgbClr val="FFFFFF"/>
                </a:solidFill>
                <a:cs typeface="Arial" panose="020B0604020202020204" pitchFamily="34" charset="0"/>
              </a:rPr>
              <a:t>72</a:t>
            </a:r>
          </a:p>
        </p:txBody>
      </p:sp>
      <p:sp>
        <p:nvSpPr>
          <p:cNvPr id="29734" name="TextBox 35"/>
          <p:cNvSpPr txBox="1">
            <a:spLocks noChangeArrowheads="1"/>
          </p:cNvSpPr>
          <p:nvPr/>
        </p:nvSpPr>
        <p:spPr bwMode="auto">
          <a:xfrm>
            <a:off x="5622937" y="3076575"/>
            <a:ext cx="1321395"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b="0" smtClean="0">
                <a:solidFill>
                  <a:srgbClr val="FFFFFF"/>
                </a:solidFill>
              </a:rPr>
              <a:t>Sipuleucel-T</a:t>
            </a:r>
          </a:p>
          <a:p>
            <a:pPr defTabSz="914400" eaLnBrk="1" fontAlgn="base" hangingPunct="1">
              <a:spcBef>
                <a:spcPct val="0"/>
              </a:spcBef>
              <a:spcAft>
                <a:spcPct val="0"/>
              </a:spcAft>
            </a:pPr>
            <a:r>
              <a:rPr lang="en-US" altLang="es-CO" b="0" smtClean="0">
                <a:solidFill>
                  <a:srgbClr val="FFFFFF"/>
                </a:solidFill>
              </a:rPr>
              <a:t>Placebo</a:t>
            </a:r>
          </a:p>
        </p:txBody>
      </p:sp>
      <p:grpSp>
        <p:nvGrpSpPr>
          <p:cNvPr id="29735" name="Group 43"/>
          <p:cNvGrpSpPr>
            <a:grpSpLocks/>
          </p:cNvGrpSpPr>
          <p:nvPr/>
        </p:nvGrpSpPr>
        <p:grpSpPr bwMode="auto">
          <a:xfrm>
            <a:off x="3036888" y="2011367"/>
            <a:ext cx="3771900" cy="3341687"/>
            <a:chOff x="3036888" y="2011363"/>
            <a:chExt cx="3771900" cy="3341687"/>
          </a:xfrm>
        </p:grpSpPr>
        <p:sp>
          <p:nvSpPr>
            <p:cNvPr id="29739" name="Freeform 42"/>
            <p:cNvSpPr>
              <a:spLocks/>
            </p:cNvSpPr>
            <p:nvPr/>
          </p:nvSpPr>
          <p:spPr bwMode="gray">
            <a:xfrm>
              <a:off x="3036888" y="2011363"/>
              <a:ext cx="3771900" cy="3341687"/>
            </a:xfrm>
            <a:custGeom>
              <a:avLst/>
              <a:gdLst>
                <a:gd name="T0" fmla="*/ 133350 w 3771900"/>
                <a:gd name="T1" fmla="*/ 49725 h 3341370"/>
                <a:gd name="T2" fmla="*/ 262890 w 3771900"/>
                <a:gd name="T3" fmla="*/ 168264 h 3341370"/>
                <a:gd name="T4" fmla="*/ 472440 w 3771900"/>
                <a:gd name="T5" fmla="*/ 428314 h 3341370"/>
                <a:gd name="T6" fmla="*/ 636270 w 3771900"/>
                <a:gd name="T7" fmla="*/ 623331 h 3341370"/>
                <a:gd name="T8" fmla="*/ 784860 w 3771900"/>
                <a:gd name="T9" fmla="*/ 741870 h 3341370"/>
                <a:gd name="T10" fmla="*/ 941070 w 3771900"/>
                <a:gd name="T11" fmla="*/ 990456 h 3341370"/>
                <a:gd name="T12" fmla="*/ 1082040 w 3771900"/>
                <a:gd name="T13" fmla="*/ 1181658 h 3341370"/>
                <a:gd name="T14" fmla="*/ 1131570 w 3771900"/>
                <a:gd name="T15" fmla="*/ 1323144 h 3341370"/>
                <a:gd name="T16" fmla="*/ 1257300 w 3771900"/>
                <a:gd name="T17" fmla="*/ 1422584 h 3341370"/>
                <a:gd name="T18" fmla="*/ 1303020 w 3771900"/>
                <a:gd name="T19" fmla="*/ 1476120 h 3341370"/>
                <a:gd name="T20" fmla="*/ 1379220 w 3771900"/>
                <a:gd name="T21" fmla="*/ 1717033 h 3341370"/>
                <a:gd name="T22" fmla="*/ 1489710 w 3771900"/>
                <a:gd name="T23" fmla="*/ 1785861 h 3341370"/>
                <a:gd name="T24" fmla="*/ 1657350 w 3771900"/>
                <a:gd name="T25" fmla="*/ 2084140 h 3341370"/>
                <a:gd name="T26" fmla="*/ 1729740 w 3771900"/>
                <a:gd name="T27" fmla="*/ 2210346 h 3341370"/>
                <a:gd name="T28" fmla="*/ 1813560 w 3771900"/>
                <a:gd name="T29" fmla="*/ 2271526 h 3341370"/>
                <a:gd name="T30" fmla="*/ 1897380 w 3771900"/>
                <a:gd name="T31" fmla="*/ 2367129 h 3341370"/>
                <a:gd name="T32" fmla="*/ 1962150 w 3771900"/>
                <a:gd name="T33" fmla="*/ 2443618 h 3341370"/>
                <a:gd name="T34" fmla="*/ 2034540 w 3771900"/>
                <a:gd name="T35" fmla="*/ 2481852 h 3341370"/>
                <a:gd name="T36" fmla="*/ 2106930 w 3771900"/>
                <a:gd name="T37" fmla="*/ 2527748 h 3341370"/>
                <a:gd name="T38" fmla="*/ 2160270 w 3771900"/>
                <a:gd name="T39" fmla="*/ 2569814 h 3341370"/>
                <a:gd name="T40" fmla="*/ 2266950 w 3771900"/>
                <a:gd name="T41" fmla="*/ 2623339 h 3341370"/>
                <a:gd name="T42" fmla="*/ 2316480 w 3771900"/>
                <a:gd name="T43" fmla="*/ 2650108 h 3341370"/>
                <a:gd name="T44" fmla="*/ 2385060 w 3771900"/>
                <a:gd name="T45" fmla="*/ 2684529 h 3341370"/>
                <a:gd name="T46" fmla="*/ 2461260 w 3771900"/>
                <a:gd name="T47" fmla="*/ 2749537 h 3341370"/>
                <a:gd name="T48" fmla="*/ 2667000 w 3771900"/>
                <a:gd name="T49" fmla="*/ 2776302 h 3341370"/>
                <a:gd name="T50" fmla="*/ 2697480 w 3771900"/>
                <a:gd name="T51" fmla="*/ 2810727 h 3341370"/>
                <a:gd name="T52" fmla="*/ 2731770 w 3771900"/>
                <a:gd name="T53" fmla="*/ 2848970 h 3341370"/>
                <a:gd name="T54" fmla="*/ 2781300 w 3771900"/>
                <a:gd name="T55" fmla="*/ 2917799 h 3341370"/>
                <a:gd name="T56" fmla="*/ 2922270 w 3771900"/>
                <a:gd name="T57" fmla="*/ 2940739 h 3341370"/>
                <a:gd name="T58" fmla="*/ 2979420 w 3771900"/>
                <a:gd name="T59" fmla="*/ 2986625 h 3341370"/>
                <a:gd name="T60" fmla="*/ 3097530 w 3771900"/>
                <a:gd name="T61" fmla="*/ 3059296 h 3341370"/>
                <a:gd name="T62" fmla="*/ 3208020 w 3771900"/>
                <a:gd name="T63" fmla="*/ 3112821 h 3341370"/>
                <a:gd name="T64" fmla="*/ 3230880 w 3771900"/>
                <a:gd name="T65" fmla="*/ 3185490 h 3341370"/>
                <a:gd name="T66" fmla="*/ 3413760 w 3771900"/>
                <a:gd name="T67" fmla="*/ 3250502 h 3341370"/>
                <a:gd name="T68" fmla="*/ 3771900 w 3771900"/>
                <a:gd name="T69" fmla="*/ 3349924 h 33413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71900"/>
                <a:gd name="T106" fmla="*/ 0 h 3341370"/>
                <a:gd name="T107" fmla="*/ 3771900 w 3771900"/>
                <a:gd name="T108" fmla="*/ 3341370 h 334137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71900" h="3341370">
                  <a:moveTo>
                    <a:pt x="0" y="0"/>
                  </a:moveTo>
                  <a:lnTo>
                    <a:pt x="133350" y="49530"/>
                  </a:lnTo>
                  <a:lnTo>
                    <a:pt x="190500" y="114300"/>
                  </a:lnTo>
                  <a:lnTo>
                    <a:pt x="262890" y="167640"/>
                  </a:lnTo>
                  <a:lnTo>
                    <a:pt x="407670" y="392430"/>
                  </a:lnTo>
                  <a:lnTo>
                    <a:pt x="472440" y="426720"/>
                  </a:lnTo>
                  <a:lnTo>
                    <a:pt x="510540" y="480060"/>
                  </a:lnTo>
                  <a:lnTo>
                    <a:pt x="636270" y="621030"/>
                  </a:lnTo>
                  <a:lnTo>
                    <a:pt x="697230" y="693420"/>
                  </a:lnTo>
                  <a:lnTo>
                    <a:pt x="784860" y="739140"/>
                  </a:lnTo>
                  <a:lnTo>
                    <a:pt x="826770" y="891540"/>
                  </a:lnTo>
                  <a:lnTo>
                    <a:pt x="941070" y="986790"/>
                  </a:lnTo>
                  <a:lnTo>
                    <a:pt x="1013460" y="1089660"/>
                  </a:lnTo>
                  <a:lnTo>
                    <a:pt x="1082040" y="1177290"/>
                  </a:lnTo>
                  <a:lnTo>
                    <a:pt x="1104900" y="1238250"/>
                  </a:lnTo>
                  <a:lnTo>
                    <a:pt x="1131570" y="1318260"/>
                  </a:lnTo>
                  <a:lnTo>
                    <a:pt x="1219200" y="1421130"/>
                  </a:lnTo>
                  <a:lnTo>
                    <a:pt x="1257300" y="1417320"/>
                  </a:lnTo>
                  <a:lnTo>
                    <a:pt x="1261110" y="1474470"/>
                  </a:lnTo>
                  <a:lnTo>
                    <a:pt x="1303020" y="1470660"/>
                  </a:lnTo>
                  <a:lnTo>
                    <a:pt x="1333500" y="1584960"/>
                  </a:lnTo>
                  <a:lnTo>
                    <a:pt x="1379220" y="1710690"/>
                  </a:lnTo>
                  <a:lnTo>
                    <a:pt x="1409700" y="1760220"/>
                  </a:lnTo>
                  <a:lnTo>
                    <a:pt x="1489710" y="1779270"/>
                  </a:lnTo>
                  <a:lnTo>
                    <a:pt x="1584960" y="1927860"/>
                  </a:lnTo>
                  <a:lnTo>
                    <a:pt x="1657350" y="2076450"/>
                  </a:lnTo>
                  <a:lnTo>
                    <a:pt x="1672590" y="2148840"/>
                  </a:lnTo>
                  <a:lnTo>
                    <a:pt x="1729740" y="2202180"/>
                  </a:lnTo>
                  <a:lnTo>
                    <a:pt x="1809750" y="2198370"/>
                  </a:lnTo>
                  <a:lnTo>
                    <a:pt x="1813560" y="2263140"/>
                  </a:lnTo>
                  <a:lnTo>
                    <a:pt x="1882140" y="2263140"/>
                  </a:lnTo>
                  <a:lnTo>
                    <a:pt x="1897380" y="2358390"/>
                  </a:lnTo>
                  <a:lnTo>
                    <a:pt x="1946910" y="2362200"/>
                  </a:lnTo>
                  <a:lnTo>
                    <a:pt x="1962150" y="2434590"/>
                  </a:lnTo>
                  <a:lnTo>
                    <a:pt x="2015490" y="2434590"/>
                  </a:lnTo>
                  <a:lnTo>
                    <a:pt x="2034540" y="2472690"/>
                  </a:lnTo>
                  <a:lnTo>
                    <a:pt x="2065020" y="2476500"/>
                  </a:lnTo>
                  <a:lnTo>
                    <a:pt x="2106930" y="2518410"/>
                  </a:lnTo>
                  <a:lnTo>
                    <a:pt x="2160270" y="2518410"/>
                  </a:lnTo>
                  <a:lnTo>
                    <a:pt x="2160270" y="2560320"/>
                  </a:lnTo>
                  <a:lnTo>
                    <a:pt x="2263140" y="2560320"/>
                  </a:lnTo>
                  <a:lnTo>
                    <a:pt x="2266950" y="2613660"/>
                  </a:lnTo>
                  <a:lnTo>
                    <a:pt x="2308860" y="2609850"/>
                  </a:lnTo>
                  <a:lnTo>
                    <a:pt x="2316480" y="2640330"/>
                  </a:lnTo>
                  <a:lnTo>
                    <a:pt x="2381250" y="2640330"/>
                  </a:lnTo>
                  <a:lnTo>
                    <a:pt x="2385060" y="2674620"/>
                  </a:lnTo>
                  <a:lnTo>
                    <a:pt x="2430780" y="2674620"/>
                  </a:lnTo>
                  <a:lnTo>
                    <a:pt x="2461260" y="2739390"/>
                  </a:lnTo>
                  <a:lnTo>
                    <a:pt x="2487930" y="2769870"/>
                  </a:lnTo>
                  <a:lnTo>
                    <a:pt x="2667000" y="2766060"/>
                  </a:lnTo>
                  <a:lnTo>
                    <a:pt x="2678430" y="2796540"/>
                  </a:lnTo>
                  <a:lnTo>
                    <a:pt x="2697480" y="2800350"/>
                  </a:lnTo>
                  <a:lnTo>
                    <a:pt x="2720340" y="2842260"/>
                  </a:lnTo>
                  <a:lnTo>
                    <a:pt x="2731770" y="2838450"/>
                  </a:lnTo>
                  <a:lnTo>
                    <a:pt x="2739390" y="2887980"/>
                  </a:lnTo>
                  <a:lnTo>
                    <a:pt x="2781300" y="2907030"/>
                  </a:lnTo>
                  <a:lnTo>
                    <a:pt x="2781300" y="2933700"/>
                  </a:lnTo>
                  <a:lnTo>
                    <a:pt x="2922270" y="2929890"/>
                  </a:lnTo>
                  <a:lnTo>
                    <a:pt x="2929890" y="2979420"/>
                  </a:lnTo>
                  <a:lnTo>
                    <a:pt x="2979420" y="2975610"/>
                  </a:lnTo>
                  <a:lnTo>
                    <a:pt x="2983230" y="3051810"/>
                  </a:lnTo>
                  <a:lnTo>
                    <a:pt x="3097530" y="3048000"/>
                  </a:lnTo>
                  <a:lnTo>
                    <a:pt x="3093720" y="3105150"/>
                  </a:lnTo>
                  <a:lnTo>
                    <a:pt x="3208020" y="3101340"/>
                  </a:lnTo>
                  <a:lnTo>
                    <a:pt x="3211830" y="3173730"/>
                  </a:lnTo>
                  <a:lnTo>
                    <a:pt x="3230880" y="3173730"/>
                  </a:lnTo>
                  <a:lnTo>
                    <a:pt x="3238500" y="3242310"/>
                  </a:lnTo>
                  <a:lnTo>
                    <a:pt x="3413760" y="3238500"/>
                  </a:lnTo>
                  <a:lnTo>
                    <a:pt x="3413760" y="3341370"/>
                  </a:lnTo>
                  <a:lnTo>
                    <a:pt x="3771900" y="3337560"/>
                  </a:lnTo>
                </a:path>
              </a:pathLst>
            </a:cu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cxnSp>
          <p:nvCxnSpPr>
            <p:cNvPr id="29740" name="Straight Connector 43"/>
            <p:cNvCxnSpPr>
              <a:cxnSpLocks noChangeShapeType="1"/>
            </p:cNvCxnSpPr>
            <p:nvPr/>
          </p:nvCxnSpPr>
          <p:spPr bwMode="gray">
            <a:xfrm>
              <a:off x="5430838" y="3248025"/>
              <a:ext cx="206375"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cxnSp>
      </p:grpSp>
      <p:grpSp>
        <p:nvGrpSpPr>
          <p:cNvPr id="29736" name="Group 42"/>
          <p:cNvGrpSpPr>
            <a:grpSpLocks/>
          </p:cNvGrpSpPr>
          <p:nvPr/>
        </p:nvGrpSpPr>
        <p:grpSpPr bwMode="auto">
          <a:xfrm>
            <a:off x="3028963" y="2008188"/>
            <a:ext cx="3897313" cy="3306762"/>
            <a:chOff x="3028950" y="2008188"/>
            <a:chExt cx="3897313" cy="3306762"/>
          </a:xfrm>
        </p:grpSpPr>
        <p:sp>
          <p:nvSpPr>
            <p:cNvPr id="42" name="Freeform 41"/>
            <p:cNvSpPr/>
            <p:nvPr/>
          </p:nvSpPr>
          <p:spPr bwMode="invGray">
            <a:xfrm>
              <a:off x="3028950" y="2008188"/>
              <a:ext cx="3897313" cy="3306762"/>
            </a:xfrm>
            <a:custGeom>
              <a:avLst/>
              <a:gdLst>
                <a:gd name="connsiteX0" fmla="*/ 0 w 3897630"/>
                <a:gd name="connsiteY0" fmla="*/ 0 h 3307080"/>
                <a:gd name="connsiteX1" fmla="*/ 83820 w 3897630"/>
                <a:gd name="connsiteY1" fmla="*/ 0 h 3307080"/>
                <a:gd name="connsiteX2" fmla="*/ 110490 w 3897630"/>
                <a:gd name="connsiteY2" fmla="*/ 41910 h 3307080"/>
                <a:gd name="connsiteX3" fmla="*/ 156210 w 3897630"/>
                <a:gd name="connsiteY3" fmla="*/ 57150 h 3307080"/>
                <a:gd name="connsiteX4" fmla="*/ 190500 w 3897630"/>
                <a:gd name="connsiteY4" fmla="*/ 114300 h 3307080"/>
                <a:gd name="connsiteX5" fmla="*/ 232410 w 3897630"/>
                <a:gd name="connsiteY5" fmla="*/ 114300 h 3307080"/>
                <a:gd name="connsiteX6" fmla="*/ 274320 w 3897630"/>
                <a:gd name="connsiteY6" fmla="*/ 175260 h 3307080"/>
                <a:gd name="connsiteX7" fmla="*/ 304800 w 3897630"/>
                <a:gd name="connsiteY7" fmla="*/ 213360 h 3307080"/>
                <a:gd name="connsiteX8" fmla="*/ 339090 w 3897630"/>
                <a:gd name="connsiteY8" fmla="*/ 278130 h 3307080"/>
                <a:gd name="connsiteX9" fmla="*/ 365760 w 3897630"/>
                <a:gd name="connsiteY9" fmla="*/ 361950 h 3307080"/>
                <a:gd name="connsiteX10" fmla="*/ 388620 w 3897630"/>
                <a:gd name="connsiteY10" fmla="*/ 407670 h 3307080"/>
                <a:gd name="connsiteX11" fmla="*/ 411480 w 3897630"/>
                <a:gd name="connsiteY11" fmla="*/ 461010 h 3307080"/>
                <a:gd name="connsiteX12" fmla="*/ 422910 w 3897630"/>
                <a:gd name="connsiteY12" fmla="*/ 537210 h 3307080"/>
                <a:gd name="connsiteX13" fmla="*/ 441960 w 3897630"/>
                <a:gd name="connsiteY13" fmla="*/ 571500 h 3307080"/>
                <a:gd name="connsiteX14" fmla="*/ 487680 w 3897630"/>
                <a:gd name="connsiteY14" fmla="*/ 666750 h 3307080"/>
                <a:gd name="connsiteX15" fmla="*/ 518160 w 3897630"/>
                <a:gd name="connsiteY15" fmla="*/ 685800 h 3307080"/>
                <a:gd name="connsiteX16" fmla="*/ 529590 w 3897630"/>
                <a:gd name="connsiteY16" fmla="*/ 712470 h 3307080"/>
                <a:gd name="connsiteX17" fmla="*/ 571500 w 3897630"/>
                <a:gd name="connsiteY17" fmla="*/ 727710 h 3307080"/>
                <a:gd name="connsiteX18" fmla="*/ 563880 w 3897630"/>
                <a:gd name="connsiteY18" fmla="*/ 800100 h 3307080"/>
                <a:gd name="connsiteX19" fmla="*/ 666750 w 3897630"/>
                <a:gd name="connsiteY19" fmla="*/ 941070 h 3307080"/>
                <a:gd name="connsiteX20" fmla="*/ 685800 w 3897630"/>
                <a:gd name="connsiteY20" fmla="*/ 963930 h 3307080"/>
                <a:gd name="connsiteX21" fmla="*/ 754380 w 3897630"/>
                <a:gd name="connsiteY21" fmla="*/ 1066800 h 3307080"/>
                <a:gd name="connsiteX22" fmla="*/ 762000 w 3897630"/>
                <a:gd name="connsiteY22" fmla="*/ 1150620 h 3307080"/>
                <a:gd name="connsiteX23" fmla="*/ 788670 w 3897630"/>
                <a:gd name="connsiteY23" fmla="*/ 1211580 h 3307080"/>
                <a:gd name="connsiteX24" fmla="*/ 849630 w 3897630"/>
                <a:gd name="connsiteY24" fmla="*/ 1299210 h 3307080"/>
                <a:gd name="connsiteX25" fmla="*/ 883920 w 3897630"/>
                <a:gd name="connsiteY25" fmla="*/ 1314450 h 3307080"/>
                <a:gd name="connsiteX26" fmla="*/ 933450 w 3897630"/>
                <a:gd name="connsiteY26" fmla="*/ 1432560 h 3307080"/>
                <a:gd name="connsiteX27" fmla="*/ 960120 w 3897630"/>
                <a:gd name="connsiteY27" fmla="*/ 1463040 h 3307080"/>
                <a:gd name="connsiteX28" fmla="*/ 1021080 w 3897630"/>
                <a:gd name="connsiteY28" fmla="*/ 1497330 h 3307080"/>
                <a:gd name="connsiteX29" fmla="*/ 1082040 w 3897630"/>
                <a:gd name="connsiteY29" fmla="*/ 1619250 h 3307080"/>
                <a:gd name="connsiteX30" fmla="*/ 1150620 w 3897630"/>
                <a:gd name="connsiteY30" fmla="*/ 1619250 h 3307080"/>
                <a:gd name="connsiteX31" fmla="*/ 1181100 w 3897630"/>
                <a:gd name="connsiteY31" fmla="*/ 1680210 h 3307080"/>
                <a:gd name="connsiteX32" fmla="*/ 1257300 w 3897630"/>
                <a:gd name="connsiteY32" fmla="*/ 1737360 h 3307080"/>
                <a:gd name="connsiteX33" fmla="*/ 1295400 w 3897630"/>
                <a:gd name="connsiteY33" fmla="*/ 1802130 h 3307080"/>
                <a:gd name="connsiteX34" fmla="*/ 1299210 w 3897630"/>
                <a:gd name="connsiteY34" fmla="*/ 1882140 h 3307080"/>
                <a:gd name="connsiteX35" fmla="*/ 1329690 w 3897630"/>
                <a:gd name="connsiteY35" fmla="*/ 1965960 h 3307080"/>
                <a:gd name="connsiteX36" fmla="*/ 1398270 w 3897630"/>
                <a:gd name="connsiteY36" fmla="*/ 2042160 h 3307080"/>
                <a:gd name="connsiteX37" fmla="*/ 1428750 w 3897630"/>
                <a:gd name="connsiteY37" fmla="*/ 2084070 h 3307080"/>
                <a:gd name="connsiteX38" fmla="*/ 1428750 w 3897630"/>
                <a:gd name="connsiteY38" fmla="*/ 2164080 h 3307080"/>
                <a:gd name="connsiteX39" fmla="*/ 1451610 w 3897630"/>
                <a:gd name="connsiteY39" fmla="*/ 2202180 h 3307080"/>
                <a:gd name="connsiteX40" fmla="*/ 1485900 w 3897630"/>
                <a:gd name="connsiteY40" fmla="*/ 2202180 h 3307080"/>
                <a:gd name="connsiteX41" fmla="*/ 1504950 w 3897630"/>
                <a:gd name="connsiteY41" fmla="*/ 2225040 h 3307080"/>
                <a:gd name="connsiteX42" fmla="*/ 1546860 w 3897630"/>
                <a:gd name="connsiteY42" fmla="*/ 2225040 h 3307080"/>
                <a:gd name="connsiteX43" fmla="*/ 1584960 w 3897630"/>
                <a:gd name="connsiteY43" fmla="*/ 2286000 h 3307080"/>
                <a:gd name="connsiteX44" fmla="*/ 1592580 w 3897630"/>
                <a:gd name="connsiteY44" fmla="*/ 2343150 h 3307080"/>
                <a:gd name="connsiteX45" fmla="*/ 1634490 w 3897630"/>
                <a:gd name="connsiteY45" fmla="*/ 2377440 h 3307080"/>
                <a:gd name="connsiteX46" fmla="*/ 1703070 w 3897630"/>
                <a:gd name="connsiteY46" fmla="*/ 2480310 h 3307080"/>
                <a:gd name="connsiteX47" fmla="*/ 1729740 w 3897630"/>
                <a:gd name="connsiteY47" fmla="*/ 2529840 h 3307080"/>
                <a:gd name="connsiteX48" fmla="*/ 1744980 w 3897630"/>
                <a:gd name="connsiteY48" fmla="*/ 2583180 h 3307080"/>
                <a:gd name="connsiteX49" fmla="*/ 1817370 w 3897630"/>
                <a:gd name="connsiteY49" fmla="*/ 2583180 h 3307080"/>
                <a:gd name="connsiteX50" fmla="*/ 1840230 w 3897630"/>
                <a:gd name="connsiteY50" fmla="*/ 2602230 h 3307080"/>
                <a:gd name="connsiteX51" fmla="*/ 1905000 w 3897630"/>
                <a:gd name="connsiteY51" fmla="*/ 2602230 h 3307080"/>
                <a:gd name="connsiteX52" fmla="*/ 1905000 w 3897630"/>
                <a:gd name="connsiteY52" fmla="*/ 2644140 h 3307080"/>
                <a:gd name="connsiteX53" fmla="*/ 1958340 w 3897630"/>
                <a:gd name="connsiteY53" fmla="*/ 2644140 h 3307080"/>
                <a:gd name="connsiteX54" fmla="*/ 1958340 w 3897630"/>
                <a:gd name="connsiteY54" fmla="*/ 2678430 h 3307080"/>
                <a:gd name="connsiteX55" fmla="*/ 2038350 w 3897630"/>
                <a:gd name="connsiteY55" fmla="*/ 2678430 h 3307080"/>
                <a:gd name="connsiteX56" fmla="*/ 2038350 w 3897630"/>
                <a:gd name="connsiteY56" fmla="*/ 2724150 h 3307080"/>
                <a:gd name="connsiteX57" fmla="*/ 2068830 w 3897630"/>
                <a:gd name="connsiteY57" fmla="*/ 2754630 h 3307080"/>
                <a:gd name="connsiteX58" fmla="*/ 2133600 w 3897630"/>
                <a:gd name="connsiteY58" fmla="*/ 2758440 h 3307080"/>
                <a:gd name="connsiteX59" fmla="*/ 2133600 w 3897630"/>
                <a:gd name="connsiteY59" fmla="*/ 2792730 h 3307080"/>
                <a:gd name="connsiteX60" fmla="*/ 2148840 w 3897630"/>
                <a:gd name="connsiteY60" fmla="*/ 2788920 h 3307080"/>
                <a:gd name="connsiteX61" fmla="*/ 2148840 w 3897630"/>
                <a:gd name="connsiteY61" fmla="*/ 2849880 h 3307080"/>
                <a:gd name="connsiteX62" fmla="*/ 2183130 w 3897630"/>
                <a:gd name="connsiteY62" fmla="*/ 2849880 h 3307080"/>
                <a:gd name="connsiteX63" fmla="*/ 2186940 w 3897630"/>
                <a:gd name="connsiteY63" fmla="*/ 2899410 h 3307080"/>
                <a:gd name="connsiteX64" fmla="*/ 2217420 w 3897630"/>
                <a:gd name="connsiteY64" fmla="*/ 2899410 h 3307080"/>
                <a:gd name="connsiteX65" fmla="*/ 2209800 w 3897630"/>
                <a:gd name="connsiteY65" fmla="*/ 2941320 h 3307080"/>
                <a:gd name="connsiteX66" fmla="*/ 2305050 w 3897630"/>
                <a:gd name="connsiteY66" fmla="*/ 2941320 h 3307080"/>
                <a:gd name="connsiteX67" fmla="*/ 2305050 w 3897630"/>
                <a:gd name="connsiteY67" fmla="*/ 2983230 h 3307080"/>
                <a:gd name="connsiteX68" fmla="*/ 2358390 w 3897630"/>
                <a:gd name="connsiteY68" fmla="*/ 2983230 h 3307080"/>
                <a:gd name="connsiteX69" fmla="*/ 2354580 w 3897630"/>
                <a:gd name="connsiteY69" fmla="*/ 3040380 h 3307080"/>
                <a:gd name="connsiteX70" fmla="*/ 2564130 w 3897630"/>
                <a:gd name="connsiteY70" fmla="*/ 3036570 h 3307080"/>
                <a:gd name="connsiteX71" fmla="*/ 2564130 w 3897630"/>
                <a:gd name="connsiteY71" fmla="*/ 3097530 h 3307080"/>
                <a:gd name="connsiteX72" fmla="*/ 3067050 w 3897630"/>
                <a:gd name="connsiteY72" fmla="*/ 3093720 h 3307080"/>
                <a:gd name="connsiteX73" fmla="*/ 3067050 w 3897630"/>
                <a:gd name="connsiteY73" fmla="*/ 3307080 h 3307080"/>
                <a:gd name="connsiteX74" fmla="*/ 3897630 w 3897630"/>
                <a:gd name="connsiteY74" fmla="*/ 3299460 h 330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897630" h="3307080">
                  <a:moveTo>
                    <a:pt x="0" y="0"/>
                  </a:moveTo>
                  <a:lnTo>
                    <a:pt x="83820" y="0"/>
                  </a:lnTo>
                  <a:lnTo>
                    <a:pt x="110490" y="41910"/>
                  </a:lnTo>
                  <a:lnTo>
                    <a:pt x="156210" y="57150"/>
                  </a:lnTo>
                  <a:lnTo>
                    <a:pt x="190500" y="114300"/>
                  </a:lnTo>
                  <a:lnTo>
                    <a:pt x="232410" y="114300"/>
                  </a:lnTo>
                  <a:lnTo>
                    <a:pt x="274320" y="175260"/>
                  </a:lnTo>
                  <a:lnTo>
                    <a:pt x="304800" y="213360"/>
                  </a:lnTo>
                  <a:lnTo>
                    <a:pt x="339090" y="278130"/>
                  </a:lnTo>
                  <a:lnTo>
                    <a:pt x="365760" y="361950"/>
                  </a:lnTo>
                  <a:lnTo>
                    <a:pt x="388620" y="407670"/>
                  </a:lnTo>
                  <a:lnTo>
                    <a:pt x="411480" y="461010"/>
                  </a:lnTo>
                  <a:lnTo>
                    <a:pt x="422910" y="537210"/>
                  </a:lnTo>
                  <a:lnTo>
                    <a:pt x="441960" y="571500"/>
                  </a:lnTo>
                  <a:lnTo>
                    <a:pt x="487680" y="666750"/>
                  </a:lnTo>
                  <a:lnTo>
                    <a:pt x="518160" y="685800"/>
                  </a:lnTo>
                  <a:lnTo>
                    <a:pt x="529590" y="712470"/>
                  </a:lnTo>
                  <a:lnTo>
                    <a:pt x="571500" y="727710"/>
                  </a:lnTo>
                  <a:lnTo>
                    <a:pt x="563880" y="800100"/>
                  </a:lnTo>
                  <a:lnTo>
                    <a:pt x="666750" y="941070"/>
                  </a:lnTo>
                  <a:lnTo>
                    <a:pt x="685800" y="963930"/>
                  </a:lnTo>
                  <a:lnTo>
                    <a:pt x="754380" y="1066800"/>
                  </a:lnTo>
                  <a:lnTo>
                    <a:pt x="762000" y="1150620"/>
                  </a:lnTo>
                  <a:lnTo>
                    <a:pt x="788670" y="1211580"/>
                  </a:lnTo>
                  <a:lnTo>
                    <a:pt x="849630" y="1299210"/>
                  </a:lnTo>
                  <a:lnTo>
                    <a:pt x="883920" y="1314450"/>
                  </a:lnTo>
                  <a:lnTo>
                    <a:pt x="933450" y="1432560"/>
                  </a:lnTo>
                  <a:lnTo>
                    <a:pt x="960120" y="1463040"/>
                  </a:lnTo>
                  <a:lnTo>
                    <a:pt x="1021080" y="1497330"/>
                  </a:lnTo>
                  <a:lnTo>
                    <a:pt x="1082040" y="1619250"/>
                  </a:lnTo>
                  <a:lnTo>
                    <a:pt x="1150620" y="1619250"/>
                  </a:lnTo>
                  <a:lnTo>
                    <a:pt x="1181100" y="1680210"/>
                  </a:lnTo>
                  <a:lnTo>
                    <a:pt x="1257300" y="1737360"/>
                  </a:lnTo>
                  <a:lnTo>
                    <a:pt x="1295400" y="1802130"/>
                  </a:lnTo>
                  <a:lnTo>
                    <a:pt x="1299210" y="1882140"/>
                  </a:lnTo>
                  <a:lnTo>
                    <a:pt x="1329690" y="1965960"/>
                  </a:lnTo>
                  <a:lnTo>
                    <a:pt x="1398270" y="2042160"/>
                  </a:lnTo>
                  <a:lnTo>
                    <a:pt x="1428750" y="2084070"/>
                  </a:lnTo>
                  <a:lnTo>
                    <a:pt x="1428750" y="2164080"/>
                  </a:lnTo>
                  <a:lnTo>
                    <a:pt x="1451610" y="2202180"/>
                  </a:lnTo>
                  <a:lnTo>
                    <a:pt x="1485900" y="2202180"/>
                  </a:lnTo>
                  <a:lnTo>
                    <a:pt x="1504950" y="2225040"/>
                  </a:lnTo>
                  <a:lnTo>
                    <a:pt x="1546860" y="2225040"/>
                  </a:lnTo>
                  <a:lnTo>
                    <a:pt x="1584960" y="2286000"/>
                  </a:lnTo>
                  <a:lnTo>
                    <a:pt x="1592580" y="2343150"/>
                  </a:lnTo>
                  <a:lnTo>
                    <a:pt x="1634490" y="2377440"/>
                  </a:lnTo>
                  <a:lnTo>
                    <a:pt x="1703070" y="2480310"/>
                  </a:lnTo>
                  <a:lnTo>
                    <a:pt x="1729740" y="2529840"/>
                  </a:lnTo>
                  <a:lnTo>
                    <a:pt x="1744980" y="2583180"/>
                  </a:lnTo>
                  <a:lnTo>
                    <a:pt x="1817370" y="2583180"/>
                  </a:lnTo>
                  <a:lnTo>
                    <a:pt x="1840230" y="2602230"/>
                  </a:lnTo>
                  <a:lnTo>
                    <a:pt x="1905000" y="2602230"/>
                  </a:lnTo>
                  <a:lnTo>
                    <a:pt x="1905000" y="2644140"/>
                  </a:lnTo>
                  <a:lnTo>
                    <a:pt x="1958340" y="2644140"/>
                  </a:lnTo>
                  <a:lnTo>
                    <a:pt x="1958340" y="2678430"/>
                  </a:lnTo>
                  <a:lnTo>
                    <a:pt x="2038350" y="2678430"/>
                  </a:lnTo>
                  <a:lnTo>
                    <a:pt x="2038350" y="2724150"/>
                  </a:lnTo>
                  <a:lnTo>
                    <a:pt x="2068830" y="2754630"/>
                  </a:lnTo>
                  <a:lnTo>
                    <a:pt x="2133600" y="2758440"/>
                  </a:lnTo>
                  <a:lnTo>
                    <a:pt x="2133600" y="2792730"/>
                  </a:lnTo>
                  <a:lnTo>
                    <a:pt x="2148840" y="2788920"/>
                  </a:lnTo>
                  <a:lnTo>
                    <a:pt x="2148840" y="2849880"/>
                  </a:lnTo>
                  <a:lnTo>
                    <a:pt x="2183130" y="2849880"/>
                  </a:lnTo>
                  <a:lnTo>
                    <a:pt x="2186940" y="2899410"/>
                  </a:lnTo>
                  <a:lnTo>
                    <a:pt x="2217420" y="2899410"/>
                  </a:lnTo>
                  <a:lnTo>
                    <a:pt x="2209800" y="2941320"/>
                  </a:lnTo>
                  <a:lnTo>
                    <a:pt x="2305050" y="2941320"/>
                  </a:lnTo>
                  <a:lnTo>
                    <a:pt x="2305050" y="2983230"/>
                  </a:lnTo>
                  <a:lnTo>
                    <a:pt x="2358390" y="2983230"/>
                  </a:lnTo>
                  <a:lnTo>
                    <a:pt x="2354580" y="3040380"/>
                  </a:lnTo>
                  <a:lnTo>
                    <a:pt x="2564130" y="3036570"/>
                  </a:lnTo>
                  <a:lnTo>
                    <a:pt x="2564130" y="3097530"/>
                  </a:lnTo>
                  <a:lnTo>
                    <a:pt x="3067050" y="3093720"/>
                  </a:lnTo>
                  <a:lnTo>
                    <a:pt x="3067050" y="3307080"/>
                  </a:lnTo>
                  <a:lnTo>
                    <a:pt x="3897630" y="329946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kumimoji="1" lang="en-US" sz="1600" b="1" dirty="0">
                <a:solidFill>
                  <a:srgbClr val="FFFFFF"/>
                </a:solidFill>
                <a:ea typeface="ＭＳ Ｐゴシック" panose="020B0600070205080204" pitchFamily="34" charset="-128"/>
              </a:endParaRPr>
            </a:p>
          </p:txBody>
        </p:sp>
        <p:cxnSp>
          <p:nvCxnSpPr>
            <p:cNvPr id="45" name="Straight Connector 113"/>
            <p:cNvCxnSpPr>
              <a:cxnSpLocks noChangeShapeType="1"/>
            </p:cNvCxnSpPr>
            <p:nvPr/>
          </p:nvCxnSpPr>
          <p:spPr bwMode="invGray">
            <a:xfrm>
              <a:off x="5432425" y="3492500"/>
              <a:ext cx="206375" cy="0"/>
            </a:xfrm>
            <a:prstGeom prst="line">
              <a:avLst/>
            </a:prstGeom>
            <a:noFill/>
            <a:ln w="28575" algn="ctr">
              <a:solidFill>
                <a:schemeClr val="accent3"/>
              </a:solidFill>
              <a:round/>
              <a:headEnd/>
              <a:tailEnd/>
            </a:ln>
            <a:extLst/>
          </p:spPr>
        </p:cxnSp>
      </p:grpSp>
    </p:spTree>
    <p:extLst>
      <p:ext uri="{BB962C8B-B14F-4D97-AF65-F5344CB8AC3E}">
        <p14:creationId xmlns:p14="http://schemas.microsoft.com/office/powerpoint/2010/main" val="3425932431"/>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redondeado 16"/>
          <p:cNvSpPr/>
          <p:nvPr/>
        </p:nvSpPr>
        <p:spPr>
          <a:xfrm>
            <a:off x="3390551" y="1394235"/>
            <a:ext cx="2449362" cy="1122682"/>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4" name="Título 3"/>
          <p:cNvSpPr>
            <a:spLocks noGrp="1"/>
          </p:cNvSpPr>
          <p:nvPr>
            <p:ph type="title"/>
          </p:nvPr>
        </p:nvSpPr>
        <p:spPr>
          <a:xfrm>
            <a:off x="457200" y="274638"/>
            <a:ext cx="8229600" cy="868362"/>
          </a:xfrm>
        </p:spPr>
        <p:txBody>
          <a:bodyPr>
            <a:normAutofit fontScale="90000"/>
          </a:bodyPr>
          <a:lstStyle/>
          <a:p>
            <a:r>
              <a:rPr lang="es-ES" sz="2800" dirty="0" err="1" smtClean="0"/>
              <a:t>Continuous</a:t>
            </a:r>
            <a:r>
              <a:rPr lang="es-ES" sz="2800" dirty="0" smtClean="0"/>
              <a:t> vs </a:t>
            </a:r>
            <a:r>
              <a:rPr lang="es-ES" sz="2800" dirty="0" err="1" smtClean="0"/>
              <a:t>Intermittent</a:t>
            </a:r>
            <a:r>
              <a:rPr lang="es-ES" sz="2800" dirty="0" smtClean="0"/>
              <a:t> </a:t>
            </a:r>
            <a:r>
              <a:rPr lang="es-ES" sz="2800" dirty="0" err="1" smtClean="0"/>
              <a:t>Androgen</a:t>
            </a:r>
            <a:r>
              <a:rPr lang="es-ES" sz="2800" dirty="0" smtClean="0"/>
              <a:t> </a:t>
            </a:r>
            <a:r>
              <a:rPr lang="es-ES" sz="2800" dirty="0" err="1" smtClean="0"/>
              <a:t>Deprivation</a:t>
            </a:r>
            <a:r>
              <a:rPr lang="es-ES" sz="2800" dirty="0" smtClean="0"/>
              <a:t> in </a:t>
            </a:r>
            <a:r>
              <a:rPr lang="es-ES" sz="2800" dirty="0" err="1" smtClean="0"/>
              <a:t>mProstateCa</a:t>
            </a:r>
            <a:endParaRPr lang="es-ES" sz="2800" dirty="0"/>
          </a:p>
        </p:txBody>
      </p:sp>
      <p:sp>
        <p:nvSpPr>
          <p:cNvPr id="5" name="Rectángulo redondeado 4"/>
          <p:cNvSpPr/>
          <p:nvPr/>
        </p:nvSpPr>
        <p:spPr>
          <a:xfrm>
            <a:off x="186276" y="1473823"/>
            <a:ext cx="2861737" cy="319700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Newly</a:t>
            </a:r>
            <a:r>
              <a:rPr lang="es-ES" dirty="0" smtClean="0"/>
              <a:t> </a:t>
            </a:r>
            <a:r>
              <a:rPr lang="es-ES" dirty="0" err="1" smtClean="0"/>
              <a:t>diagnosed</a:t>
            </a:r>
            <a:r>
              <a:rPr lang="es-ES" dirty="0" smtClean="0"/>
              <a:t> </a:t>
            </a:r>
            <a:r>
              <a:rPr lang="es-ES" dirty="0" err="1" smtClean="0"/>
              <a:t>Metastatic</a:t>
            </a:r>
            <a:r>
              <a:rPr lang="es-ES" dirty="0" smtClean="0"/>
              <a:t> </a:t>
            </a:r>
            <a:r>
              <a:rPr lang="es-ES" dirty="0" err="1" smtClean="0"/>
              <a:t>Prostate</a:t>
            </a:r>
            <a:r>
              <a:rPr lang="es-ES" dirty="0" smtClean="0"/>
              <a:t> </a:t>
            </a:r>
            <a:r>
              <a:rPr lang="es-ES" dirty="0" err="1" smtClean="0"/>
              <a:t>Cancer</a:t>
            </a:r>
            <a:endParaRPr lang="es-ES" dirty="0" smtClean="0"/>
          </a:p>
          <a:p>
            <a:pPr algn="ctr"/>
            <a:r>
              <a:rPr lang="es-ES" dirty="0" smtClean="0"/>
              <a:t>PSA 5+</a:t>
            </a:r>
          </a:p>
          <a:p>
            <a:pPr algn="ctr"/>
            <a:endParaRPr lang="es-ES" dirty="0" smtClean="0"/>
          </a:p>
          <a:p>
            <a:pPr algn="ctr"/>
            <a:r>
              <a:rPr lang="es-ES" dirty="0" err="1" smtClean="0"/>
              <a:t>Treated</a:t>
            </a:r>
            <a:r>
              <a:rPr lang="es-ES" dirty="0" smtClean="0"/>
              <a:t> </a:t>
            </a:r>
            <a:r>
              <a:rPr lang="es-ES" dirty="0" err="1" smtClean="0"/>
              <a:t>with</a:t>
            </a:r>
            <a:r>
              <a:rPr lang="es-ES" dirty="0" smtClean="0"/>
              <a:t> LH-RH </a:t>
            </a:r>
            <a:r>
              <a:rPr lang="es-ES" dirty="0" err="1" smtClean="0"/>
              <a:t>analogue</a:t>
            </a:r>
            <a:r>
              <a:rPr lang="es-ES" dirty="0" smtClean="0"/>
              <a:t> + Anti </a:t>
            </a:r>
            <a:r>
              <a:rPr lang="es-ES" dirty="0" err="1" smtClean="0"/>
              <a:t>Androgen</a:t>
            </a:r>
            <a:r>
              <a:rPr lang="es-ES" dirty="0" smtClean="0"/>
              <a:t> x7 Mo</a:t>
            </a:r>
          </a:p>
          <a:p>
            <a:pPr algn="ctr"/>
            <a:endParaRPr lang="es-ES" dirty="0" smtClean="0"/>
          </a:p>
          <a:p>
            <a:pPr algn="ctr"/>
            <a:r>
              <a:rPr lang="es-ES" dirty="0" err="1" smtClean="0"/>
              <a:t>Randomized</a:t>
            </a:r>
            <a:r>
              <a:rPr lang="es-ES" dirty="0" smtClean="0"/>
              <a:t> </a:t>
            </a:r>
            <a:r>
              <a:rPr lang="es-ES" dirty="0" err="1" smtClean="0"/>
              <a:t>if</a:t>
            </a:r>
            <a:r>
              <a:rPr lang="es-ES" dirty="0" smtClean="0"/>
              <a:t> PSA 4, o </a:t>
            </a:r>
            <a:r>
              <a:rPr lang="es-ES" dirty="0" err="1" smtClean="0"/>
              <a:t>less</a:t>
            </a:r>
            <a:endParaRPr lang="es-ES" dirty="0"/>
          </a:p>
        </p:txBody>
      </p:sp>
      <p:sp>
        <p:nvSpPr>
          <p:cNvPr id="6" name="CuadroTexto 5"/>
          <p:cNvSpPr txBox="1"/>
          <p:nvPr/>
        </p:nvSpPr>
        <p:spPr>
          <a:xfrm>
            <a:off x="857638" y="4683650"/>
            <a:ext cx="1847857" cy="276999"/>
          </a:xfrm>
          <a:prstGeom prst="rect">
            <a:avLst/>
          </a:prstGeom>
          <a:noFill/>
        </p:spPr>
        <p:txBody>
          <a:bodyPr wrap="none" rtlCol="0">
            <a:spAutoFit/>
          </a:bodyPr>
          <a:lstStyle/>
          <a:p>
            <a:r>
              <a:rPr lang="es-ES" sz="1200" i="1" dirty="0"/>
              <a:t>n</a:t>
            </a:r>
            <a:r>
              <a:rPr lang="es-ES" sz="1200" i="1" dirty="0" smtClean="0"/>
              <a:t>=3040, 1535 </a:t>
            </a:r>
            <a:r>
              <a:rPr lang="es-ES" sz="1200" i="1" dirty="0" err="1" smtClean="0"/>
              <a:t>randomized</a:t>
            </a:r>
            <a:endParaRPr lang="es-ES" sz="1200" i="1" dirty="0"/>
          </a:p>
        </p:txBody>
      </p:sp>
      <p:sp>
        <p:nvSpPr>
          <p:cNvPr id="8" name="Rectángulo redondeado 7"/>
          <p:cNvSpPr/>
          <p:nvPr/>
        </p:nvSpPr>
        <p:spPr>
          <a:xfrm>
            <a:off x="3520285" y="1493525"/>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Continuous</a:t>
            </a:r>
            <a:r>
              <a:rPr lang="es-ES_tradnl" dirty="0" smtClean="0"/>
              <a:t> </a:t>
            </a:r>
            <a:r>
              <a:rPr lang="es-ES_tradnl" dirty="0" err="1" smtClean="0"/>
              <a:t>androgen</a:t>
            </a:r>
            <a:r>
              <a:rPr lang="es-ES_tradnl" dirty="0" smtClean="0"/>
              <a:t> </a:t>
            </a:r>
            <a:r>
              <a:rPr lang="es-ES_tradnl" dirty="0" err="1" smtClean="0"/>
              <a:t>deprivation</a:t>
            </a:r>
            <a:endParaRPr lang="es-ES" dirty="0"/>
          </a:p>
        </p:txBody>
      </p:sp>
      <p:sp>
        <p:nvSpPr>
          <p:cNvPr id="10" name="Rectángulo redondeado 9"/>
          <p:cNvSpPr/>
          <p:nvPr/>
        </p:nvSpPr>
        <p:spPr>
          <a:xfrm>
            <a:off x="3520285" y="3904691"/>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Intermittent</a:t>
            </a:r>
            <a:r>
              <a:rPr lang="es-ES_tradnl" dirty="0" smtClean="0"/>
              <a:t> </a:t>
            </a:r>
            <a:r>
              <a:rPr lang="es-ES_tradnl" dirty="0" err="1" smtClean="0"/>
              <a:t>androgen</a:t>
            </a:r>
            <a:r>
              <a:rPr lang="es-ES_tradnl" dirty="0" smtClean="0"/>
              <a:t> </a:t>
            </a:r>
            <a:r>
              <a:rPr lang="es-ES_tradnl" dirty="0" err="1" smtClean="0"/>
              <a:t>deprivation</a:t>
            </a:r>
            <a:endParaRPr lang="es-ES" dirty="0"/>
          </a:p>
        </p:txBody>
      </p:sp>
      <p:cxnSp>
        <p:nvCxnSpPr>
          <p:cNvPr id="12" name="Conector curvado 11"/>
          <p:cNvCxnSpPr>
            <a:stCxn id="5" idx="3"/>
            <a:endCxn id="8" idx="1"/>
          </p:cNvCxnSpPr>
          <p:nvPr/>
        </p:nvCxnSpPr>
        <p:spPr>
          <a:xfrm flipV="1">
            <a:off x="3048000" y="1950725"/>
            <a:ext cx="472272" cy="1121602"/>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3048000" y="3072327"/>
            <a:ext cx="472272" cy="1289564"/>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257136" y="5849398"/>
            <a:ext cx="4896695" cy="646331"/>
          </a:xfrm>
          <a:prstGeom prst="rect">
            <a:avLst/>
          </a:prstGeom>
          <a:noFill/>
        </p:spPr>
        <p:txBody>
          <a:bodyPr wrap="square" rtlCol="0">
            <a:spAutoFit/>
          </a:bodyPr>
          <a:lstStyle/>
          <a:p>
            <a:pPr algn="ctr"/>
            <a:r>
              <a:rPr lang="es-ES" b="1" i="1" dirty="0" smtClean="0">
                <a:solidFill>
                  <a:srgbClr val="FFFF00"/>
                </a:solidFill>
              </a:rPr>
              <a:t>*A 20% </a:t>
            </a:r>
            <a:r>
              <a:rPr lang="es-ES" b="1" i="1" dirty="0" err="1" smtClean="0">
                <a:solidFill>
                  <a:srgbClr val="FFFF00"/>
                </a:solidFill>
              </a:rPr>
              <a:t>increase</a:t>
            </a:r>
            <a:r>
              <a:rPr lang="es-ES" b="1" i="1" dirty="0" smtClean="0">
                <a:solidFill>
                  <a:srgbClr val="FFFF00"/>
                </a:solidFill>
              </a:rPr>
              <a:t> in </a:t>
            </a:r>
            <a:r>
              <a:rPr lang="es-ES" b="1" i="1" dirty="0" err="1" smtClean="0">
                <a:solidFill>
                  <a:srgbClr val="FFFF00"/>
                </a:solidFill>
              </a:rPr>
              <a:t>risk</a:t>
            </a:r>
            <a:r>
              <a:rPr lang="es-ES" b="1" i="1" dirty="0" smtClean="0">
                <a:solidFill>
                  <a:srgbClr val="FFFF00"/>
                </a:solidFill>
              </a:rPr>
              <a:t> of </a:t>
            </a:r>
            <a:r>
              <a:rPr lang="es-ES" b="1" i="1" dirty="0" err="1" smtClean="0">
                <a:solidFill>
                  <a:srgbClr val="FFFF00"/>
                </a:solidFill>
              </a:rPr>
              <a:t>death</a:t>
            </a:r>
            <a:r>
              <a:rPr lang="es-ES" b="1" i="1" dirty="0" smtClean="0">
                <a:solidFill>
                  <a:srgbClr val="FFFF00"/>
                </a:solidFill>
              </a:rPr>
              <a:t> CAN NOT be </a:t>
            </a:r>
            <a:r>
              <a:rPr lang="es-ES" b="1" i="1" dirty="0" err="1" smtClean="0">
                <a:solidFill>
                  <a:srgbClr val="FFFF00"/>
                </a:solidFill>
              </a:rPr>
              <a:t>excluded</a:t>
            </a:r>
            <a:r>
              <a:rPr lang="es-ES" b="1" i="1" dirty="0" smtClean="0">
                <a:solidFill>
                  <a:srgbClr val="FFFF00"/>
                </a:solidFill>
              </a:rPr>
              <a:t> </a:t>
            </a:r>
            <a:r>
              <a:rPr lang="es-ES" b="1" i="1" dirty="0" err="1" smtClean="0">
                <a:solidFill>
                  <a:srgbClr val="FFFF00"/>
                </a:solidFill>
              </a:rPr>
              <a:t>with</a:t>
            </a:r>
            <a:r>
              <a:rPr lang="es-ES" b="1" i="1" dirty="0" smtClean="0">
                <a:solidFill>
                  <a:srgbClr val="FFFF00"/>
                </a:solidFill>
              </a:rPr>
              <a:t> </a:t>
            </a:r>
            <a:r>
              <a:rPr lang="es-ES" b="1" i="1" dirty="0" err="1" smtClean="0">
                <a:solidFill>
                  <a:srgbClr val="FFFF00"/>
                </a:solidFill>
              </a:rPr>
              <a:t>intermittent</a:t>
            </a:r>
            <a:r>
              <a:rPr lang="es-ES" b="1" i="1" dirty="0" smtClean="0">
                <a:solidFill>
                  <a:srgbClr val="FFFF00"/>
                </a:solidFill>
              </a:rPr>
              <a:t> </a:t>
            </a:r>
            <a:r>
              <a:rPr lang="es-ES" b="1" i="1" dirty="0" err="1" smtClean="0">
                <a:solidFill>
                  <a:srgbClr val="FFFF00"/>
                </a:solidFill>
              </a:rPr>
              <a:t>androgen</a:t>
            </a:r>
            <a:r>
              <a:rPr lang="es-ES" b="1" i="1" dirty="0" smtClean="0">
                <a:solidFill>
                  <a:srgbClr val="FFFF00"/>
                </a:solidFill>
              </a:rPr>
              <a:t> </a:t>
            </a:r>
            <a:r>
              <a:rPr lang="es-ES" b="1" i="1" dirty="0" err="1" smtClean="0">
                <a:solidFill>
                  <a:srgbClr val="FFFF00"/>
                </a:solidFill>
              </a:rPr>
              <a:t>deprivation</a:t>
            </a:r>
            <a:endParaRPr lang="es-ES" b="1" i="1" dirty="0">
              <a:solidFill>
                <a:srgbClr val="FFFF00"/>
              </a:solidFill>
            </a:endParaRPr>
          </a:p>
        </p:txBody>
      </p:sp>
      <p:sp>
        <p:nvSpPr>
          <p:cNvPr id="15" name="CuadroTexto 14"/>
          <p:cNvSpPr txBox="1"/>
          <p:nvPr/>
        </p:nvSpPr>
        <p:spPr>
          <a:xfrm>
            <a:off x="3828658" y="2451469"/>
            <a:ext cx="1576223" cy="276999"/>
          </a:xfrm>
          <a:prstGeom prst="rect">
            <a:avLst/>
          </a:prstGeom>
          <a:noFill/>
        </p:spPr>
        <p:txBody>
          <a:bodyPr wrap="none" rtlCol="0">
            <a:spAutoFit/>
          </a:bodyPr>
          <a:lstStyle/>
          <a:p>
            <a:r>
              <a:rPr lang="es-ES_tradnl" sz="1200" i="1" dirty="0" smtClean="0"/>
              <a:t>Non-</a:t>
            </a:r>
            <a:r>
              <a:rPr lang="es-ES_tradnl" sz="1200" i="1" dirty="0" err="1" smtClean="0"/>
              <a:t>inferiority</a:t>
            </a:r>
            <a:r>
              <a:rPr lang="es-ES_tradnl" sz="1200" i="1" dirty="0" smtClean="0"/>
              <a:t> </a:t>
            </a:r>
            <a:r>
              <a:rPr lang="es-ES_tradnl" sz="1200" i="1" dirty="0" err="1" smtClean="0"/>
              <a:t>design</a:t>
            </a:r>
            <a:endParaRPr lang="es-ES" sz="1200" i="1" dirty="0"/>
          </a:p>
        </p:txBody>
      </p:sp>
      <p:sp>
        <p:nvSpPr>
          <p:cNvPr id="19" name="CuadroTexto 18"/>
          <p:cNvSpPr txBox="1"/>
          <p:nvPr/>
        </p:nvSpPr>
        <p:spPr>
          <a:xfrm>
            <a:off x="3828645" y="4747243"/>
            <a:ext cx="4360864" cy="1015663"/>
          </a:xfrm>
          <a:prstGeom prst="rect">
            <a:avLst/>
          </a:prstGeom>
          <a:noFill/>
        </p:spPr>
        <p:txBody>
          <a:bodyPr wrap="none" rtlCol="0">
            <a:spAutoFit/>
          </a:bodyPr>
          <a:lstStyle/>
          <a:p>
            <a:r>
              <a:rPr lang="es-ES_tradnl" sz="1200" i="1" dirty="0" err="1" smtClean="0"/>
              <a:t>Antiandrogen</a:t>
            </a:r>
            <a:r>
              <a:rPr lang="es-ES_tradnl" sz="1200" i="1" dirty="0" smtClean="0"/>
              <a:t> </a:t>
            </a:r>
            <a:r>
              <a:rPr lang="es-ES_tradnl" sz="1200" i="1" dirty="0" err="1" smtClean="0"/>
              <a:t>therapy</a:t>
            </a:r>
            <a:r>
              <a:rPr lang="es-ES_tradnl" sz="1200" i="1" dirty="0" smtClean="0"/>
              <a:t> </a:t>
            </a:r>
            <a:r>
              <a:rPr lang="es-ES_tradnl" sz="1200" i="1" dirty="0" err="1" smtClean="0"/>
              <a:t>stopped</a:t>
            </a:r>
            <a:r>
              <a:rPr lang="es-ES_tradnl" sz="1200" i="1" dirty="0" smtClean="0"/>
              <a:t> at </a:t>
            </a:r>
            <a:r>
              <a:rPr lang="es-ES_tradnl" sz="1200" i="1" dirty="0" err="1" smtClean="0"/>
              <a:t>randomization</a:t>
            </a:r>
            <a:endParaRPr lang="es-ES_tradnl" sz="1200" i="1" dirty="0" smtClean="0"/>
          </a:p>
          <a:p>
            <a:r>
              <a:rPr lang="es-ES_tradnl" sz="1200" i="1" dirty="0" err="1" smtClean="0"/>
              <a:t>Antiandrogen</a:t>
            </a:r>
            <a:r>
              <a:rPr lang="es-ES_tradnl" sz="1200" i="1" dirty="0" smtClean="0"/>
              <a:t> </a:t>
            </a:r>
            <a:r>
              <a:rPr lang="es-ES_tradnl" sz="1200" i="1" dirty="0" err="1" smtClean="0"/>
              <a:t>therapy</a:t>
            </a:r>
            <a:r>
              <a:rPr lang="es-ES_tradnl" sz="1200" i="1" dirty="0" smtClean="0"/>
              <a:t> </a:t>
            </a:r>
            <a:r>
              <a:rPr lang="es-ES_tradnl" sz="1200" i="1" dirty="0" err="1" smtClean="0"/>
              <a:t>resumed</a:t>
            </a:r>
            <a:r>
              <a:rPr lang="es-ES_tradnl" sz="1200" i="1" dirty="0" smtClean="0"/>
              <a:t> </a:t>
            </a:r>
            <a:r>
              <a:rPr lang="es-ES_tradnl" sz="1200" i="1" dirty="0" err="1" smtClean="0"/>
              <a:t>when</a:t>
            </a:r>
            <a:r>
              <a:rPr lang="es-ES_tradnl" sz="1200" i="1" dirty="0" smtClean="0"/>
              <a:t> PSA 20+ </a:t>
            </a:r>
            <a:r>
              <a:rPr lang="es-ES_tradnl" sz="1200" i="1" dirty="0" err="1" smtClean="0"/>
              <a:t>or</a:t>
            </a:r>
            <a:r>
              <a:rPr lang="es-ES_tradnl" sz="1200" i="1" dirty="0" smtClean="0"/>
              <a:t> </a:t>
            </a:r>
            <a:r>
              <a:rPr lang="es-ES_tradnl" sz="1200" i="1" dirty="0" err="1" smtClean="0"/>
              <a:t>Baseline</a:t>
            </a:r>
            <a:r>
              <a:rPr lang="es-ES_tradnl" sz="1200" i="1" dirty="0" smtClean="0"/>
              <a:t>+</a:t>
            </a:r>
          </a:p>
          <a:p>
            <a:r>
              <a:rPr lang="es-ES_tradnl" sz="1200" i="1" dirty="0" smtClean="0"/>
              <a:t>7 Mo </a:t>
            </a:r>
            <a:r>
              <a:rPr lang="es-ES_tradnl" sz="1200" i="1" dirty="0" err="1" smtClean="0"/>
              <a:t>course</a:t>
            </a:r>
            <a:r>
              <a:rPr lang="es-ES_tradnl" sz="1200" i="1" dirty="0" smtClean="0"/>
              <a:t> </a:t>
            </a:r>
            <a:r>
              <a:rPr lang="es-ES_tradnl" sz="1200" i="1" dirty="0" err="1" smtClean="0"/>
              <a:t>after</a:t>
            </a:r>
            <a:r>
              <a:rPr lang="es-ES_tradnl" sz="1200" i="1" dirty="0" smtClean="0"/>
              <a:t> re-</a:t>
            </a:r>
            <a:r>
              <a:rPr lang="es-ES_tradnl" sz="1200" i="1" dirty="0" err="1" smtClean="0"/>
              <a:t>initiation</a:t>
            </a:r>
            <a:endParaRPr lang="es-ES_tradnl" sz="1200" i="1" dirty="0" smtClean="0"/>
          </a:p>
          <a:p>
            <a:r>
              <a:rPr lang="es-ES_tradnl" sz="1200" i="1" dirty="0" err="1" smtClean="0"/>
              <a:t>If</a:t>
            </a:r>
            <a:r>
              <a:rPr lang="es-ES_tradnl" sz="1200" i="1" dirty="0" smtClean="0"/>
              <a:t> 7-Mo PSA 4, </a:t>
            </a:r>
            <a:r>
              <a:rPr lang="es-ES_tradnl" sz="1200" i="1" dirty="0" err="1" smtClean="0"/>
              <a:t>or</a:t>
            </a:r>
            <a:r>
              <a:rPr lang="es-ES_tradnl" sz="1200" i="1" dirty="0" smtClean="0"/>
              <a:t> </a:t>
            </a:r>
            <a:r>
              <a:rPr lang="es-ES_tradnl" sz="1200" i="1" dirty="0" err="1" smtClean="0"/>
              <a:t>less</a:t>
            </a:r>
            <a:r>
              <a:rPr lang="es-ES_tradnl" sz="1200" i="1" dirty="0" smtClean="0"/>
              <a:t>, </a:t>
            </a:r>
            <a:r>
              <a:rPr lang="es-ES_tradnl" sz="1200" i="1" dirty="0" err="1" smtClean="0"/>
              <a:t>Rx</a:t>
            </a:r>
            <a:r>
              <a:rPr lang="es-ES_tradnl" sz="1200" i="1" dirty="0" smtClean="0"/>
              <a:t> </a:t>
            </a:r>
            <a:r>
              <a:rPr lang="es-ES_tradnl" sz="1200" i="1" dirty="0" err="1" smtClean="0"/>
              <a:t>discontinued</a:t>
            </a:r>
            <a:r>
              <a:rPr lang="es-ES_tradnl" sz="1200" i="1" dirty="0" smtClean="0"/>
              <a:t> and re-</a:t>
            </a:r>
            <a:r>
              <a:rPr lang="es-ES_tradnl" sz="1200" i="1" dirty="0" err="1" smtClean="0"/>
              <a:t>started</a:t>
            </a:r>
            <a:r>
              <a:rPr lang="es-ES_tradnl" sz="1200" i="1" dirty="0" smtClean="0"/>
              <a:t> </a:t>
            </a:r>
            <a:r>
              <a:rPr lang="es-ES_tradnl" sz="1200" i="1" dirty="0" err="1" smtClean="0"/>
              <a:t>with</a:t>
            </a:r>
            <a:r>
              <a:rPr lang="es-ES_tradnl" sz="1200" i="1" dirty="0" smtClean="0"/>
              <a:t> PSA 20+</a:t>
            </a:r>
          </a:p>
          <a:p>
            <a:endParaRPr lang="es-ES" sz="1200" i="1" dirty="0"/>
          </a:p>
        </p:txBody>
      </p:sp>
      <p:sp>
        <p:nvSpPr>
          <p:cNvPr id="2" name="CuadroTexto 1"/>
          <p:cNvSpPr txBox="1"/>
          <p:nvPr/>
        </p:nvSpPr>
        <p:spPr>
          <a:xfrm>
            <a:off x="5964659" y="1473823"/>
            <a:ext cx="2224863" cy="369332"/>
          </a:xfrm>
          <a:prstGeom prst="rect">
            <a:avLst/>
          </a:prstGeom>
          <a:noFill/>
        </p:spPr>
        <p:txBody>
          <a:bodyPr wrap="none" rtlCol="0">
            <a:spAutoFit/>
          </a:bodyPr>
          <a:lstStyle/>
          <a:p>
            <a:r>
              <a:rPr lang="es-ES" i="1" dirty="0" smtClean="0"/>
              <a:t>Median OS: 5.8 </a:t>
            </a:r>
            <a:r>
              <a:rPr lang="es-ES" i="1" dirty="0" err="1" smtClean="0"/>
              <a:t>years</a:t>
            </a:r>
            <a:endParaRPr lang="es-ES" i="1" dirty="0"/>
          </a:p>
        </p:txBody>
      </p:sp>
      <p:sp>
        <p:nvSpPr>
          <p:cNvPr id="21" name="CuadroTexto 20"/>
          <p:cNvSpPr txBox="1"/>
          <p:nvPr/>
        </p:nvSpPr>
        <p:spPr>
          <a:xfrm>
            <a:off x="5966900" y="3904693"/>
            <a:ext cx="2339828" cy="369332"/>
          </a:xfrm>
          <a:prstGeom prst="rect">
            <a:avLst/>
          </a:prstGeom>
          <a:noFill/>
        </p:spPr>
        <p:txBody>
          <a:bodyPr wrap="none" rtlCol="0">
            <a:spAutoFit/>
          </a:bodyPr>
          <a:lstStyle/>
          <a:p>
            <a:r>
              <a:rPr lang="es-ES" i="1" dirty="0" smtClean="0"/>
              <a:t>Median OS: 5.1 </a:t>
            </a:r>
            <a:r>
              <a:rPr lang="es-ES" i="1" dirty="0" err="1" smtClean="0"/>
              <a:t>years</a:t>
            </a:r>
            <a:r>
              <a:rPr lang="es-ES" i="1" dirty="0" smtClean="0"/>
              <a:t>*</a:t>
            </a:r>
          </a:p>
        </p:txBody>
      </p:sp>
      <p:sp>
        <p:nvSpPr>
          <p:cNvPr id="3" name="Rectángulo 2"/>
          <p:cNvSpPr/>
          <p:nvPr/>
        </p:nvSpPr>
        <p:spPr>
          <a:xfrm>
            <a:off x="5452534" y="6495729"/>
            <a:ext cx="3602444" cy="276999"/>
          </a:xfrm>
          <a:prstGeom prst="rect">
            <a:avLst/>
          </a:prstGeom>
        </p:spPr>
        <p:txBody>
          <a:bodyPr wrap="square">
            <a:spAutoFit/>
          </a:bodyPr>
          <a:lstStyle/>
          <a:p>
            <a:r>
              <a:rPr lang="en-US" sz="1200" dirty="0" err="1" smtClean="0"/>
              <a:t>Hussain</a:t>
            </a:r>
            <a:r>
              <a:rPr lang="en-US" sz="1200" dirty="0" smtClean="0"/>
              <a:t>, M, et </a:t>
            </a:r>
            <a:r>
              <a:rPr lang="en-US" sz="1200" dirty="0" err="1" smtClean="0"/>
              <a:t>al.N</a:t>
            </a:r>
            <a:r>
              <a:rPr lang="en-US" sz="1200" dirty="0" smtClean="0"/>
              <a:t> </a:t>
            </a:r>
            <a:r>
              <a:rPr lang="en-US" sz="1200" dirty="0" err="1"/>
              <a:t>Engl</a:t>
            </a:r>
            <a:r>
              <a:rPr lang="en-US" sz="1200" dirty="0"/>
              <a:t> J Med 2013; 368:1314-</a:t>
            </a:r>
            <a:r>
              <a:rPr lang="en-US" sz="1200" dirty="0" smtClean="0"/>
              <a:t>1325</a:t>
            </a:r>
            <a:r>
              <a:rPr lang="es-ES_tradnl" sz="1200" dirty="0"/>
              <a:t> </a:t>
            </a:r>
            <a:endParaRPr lang="en-US" sz="1200" dirty="0"/>
          </a:p>
        </p:txBody>
      </p:sp>
    </p:spTree>
    <p:extLst>
      <p:ext uri="{BB962C8B-B14F-4D97-AF65-F5344CB8AC3E}">
        <p14:creationId xmlns:p14="http://schemas.microsoft.com/office/powerpoint/2010/main" val="24749151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p:bldP spid="2" grpId="0"/>
      <p:bldP spid="21"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346200" y="1874157"/>
            <a:ext cx="6438900" cy="3695700"/>
          </a:xfrm>
          <a:prstGeom prst="rect">
            <a:avLst/>
          </a:prstGeom>
        </p:spPr>
      </p:pic>
      <p:sp>
        <p:nvSpPr>
          <p:cNvPr id="6" name="Título 5"/>
          <p:cNvSpPr>
            <a:spLocks noGrp="1"/>
          </p:cNvSpPr>
          <p:nvPr>
            <p:ph type="title"/>
          </p:nvPr>
        </p:nvSpPr>
        <p:spPr/>
        <p:txBody>
          <a:bodyPr>
            <a:normAutofit fontScale="90000"/>
          </a:bodyPr>
          <a:lstStyle/>
          <a:p>
            <a:r>
              <a:rPr lang="es-ES" dirty="0" smtClean="0"/>
              <a:t>Ginecomastia inducida por </a:t>
            </a:r>
            <a:r>
              <a:rPr lang="es-ES" dirty="0" err="1" smtClean="0"/>
              <a:t>antiandrógenos</a:t>
            </a:r>
            <a:endParaRPr lang="es-ES" dirty="0"/>
          </a:p>
        </p:txBody>
      </p:sp>
      <p:sp>
        <p:nvSpPr>
          <p:cNvPr id="7" name="CuadroTexto 6"/>
          <p:cNvSpPr txBox="1"/>
          <p:nvPr/>
        </p:nvSpPr>
        <p:spPr>
          <a:xfrm>
            <a:off x="5913463" y="6400239"/>
            <a:ext cx="3018775" cy="276999"/>
          </a:xfrm>
          <a:prstGeom prst="rect">
            <a:avLst/>
          </a:prstGeom>
          <a:noFill/>
        </p:spPr>
        <p:txBody>
          <a:bodyPr wrap="none" rtlCol="0">
            <a:spAutoFit/>
          </a:bodyPr>
          <a:lstStyle/>
          <a:p>
            <a:r>
              <a:rPr lang="es-ES" sz="1200" dirty="0" err="1" smtClean="0"/>
              <a:t>Michalopoulus</a:t>
            </a:r>
            <a:r>
              <a:rPr lang="es-ES" sz="1200" dirty="0" smtClean="0"/>
              <a:t> VN, </a:t>
            </a:r>
            <a:r>
              <a:rPr lang="es-ES" sz="1200" dirty="0" err="1" smtClean="0"/>
              <a:t>Keshtgar</a:t>
            </a:r>
            <a:r>
              <a:rPr lang="es-ES" sz="1200" dirty="0" smtClean="0"/>
              <a:t> MR, NEJM, 2012</a:t>
            </a:r>
            <a:endParaRPr lang="es-ES" sz="1200" dirty="0"/>
          </a:p>
        </p:txBody>
      </p:sp>
    </p:spTree>
    <p:extLst>
      <p:ext uri="{BB962C8B-B14F-4D97-AF65-F5344CB8AC3E}">
        <p14:creationId xmlns:p14="http://schemas.microsoft.com/office/powerpoint/2010/main" val="1805567465"/>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E3805 – CHAARTED Treatment</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 y="671050"/>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311868279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Key Eligibility Criteria</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 y="671050"/>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79648989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Statistical Design:  History of CHAARTED&lt;br /&gt;Intent to treat analysis, 80% power 1-sided alpha=2.5% to detect 33% improvement in median OS (with all versions)</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 y="671050"/>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678760437"/>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Primary endpoint: Overall survival</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 y="671050"/>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230036849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pie de página 2"/>
          <p:cNvSpPr>
            <a:spLocks noGrp="1"/>
          </p:cNvSpPr>
          <p:nvPr>
            <p:ph type="ftr" sz="quarter" idx="10"/>
          </p:nvPr>
        </p:nvSpPr>
        <p:spPr/>
        <p:txBody>
          <a:bodyPr/>
          <a:lstStyle/>
          <a:p>
            <a:pPr>
              <a:defRPr/>
            </a:pPr>
            <a:r>
              <a:rPr lang="de-DE" smtClean="0">
                <a:solidFill>
                  <a:srgbClr val="000000"/>
                </a:solidFill>
              </a:rPr>
              <a:t>Page </a:t>
            </a:r>
            <a:r>
              <a:rPr lang="de-DE" smtClean="0">
                <a:solidFill>
                  <a:srgbClr val="000000"/>
                </a:solidFill>
                <a:sym typeface="Wingdings" charset="0"/>
              </a:rPr>
              <a:t></a:t>
            </a:r>
            <a:r>
              <a:rPr lang="de-DE" smtClean="0">
                <a:solidFill>
                  <a:srgbClr val="000000"/>
                </a:solidFill>
              </a:rPr>
              <a:t> </a:t>
            </a:r>
            <a:fld id="{4CE99080-6C5B-7F40-B7B4-ED078CABED82}" type="slidenum">
              <a:rPr lang="de-DE" smtClean="0">
                <a:solidFill>
                  <a:srgbClr val="000000"/>
                </a:solidFill>
              </a:rPr>
              <a:pPr>
                <a:defRPr/>
              </a:pPr>
              <a:t>11</a:t>
            </a:fld>
            <a:endParaRPr lang="de-DE">
              <a:solidFill>
                <a:srgbClr val="000000"/>
              </a:solidFill>
            </a:endParaRPr>
          </a:p>
        </p:txBody>
      </p:sp>
      <p:pic>
        <p:nvPicPr>
          <p:cNvPr id="4" name="Imagen 3"/>
          <p:cNvPicPr>
            <a:picLocks noChangeAspect="1"/>
          </p:cNvPicPr>
          <p:nvPr/>
        </p:nvPicPr>
        <p:blipFill>
          <a:blip r:embed="rId2"/>
          <a:stretch>
            <a:fillRect/>
          </a:stretch>
        </p:blipFill>
        <p:spPr>
          <a:xfrm>
            <a:off x="0" y="1778000"/>
            <a:ext cx="9144000" cy="3279740"/>
          </a:xfrm>
          <a:prstGeom prst="rect">
            <a:avLst/>
          </a:prstGeom>
        </p:spPr>
      </p:pic>
    </p:spTree>
    <p:extLst>
      <p:ext uri="{BB962C8B-B14F-4D97-AF65-F5344CB8AC3E}">
        <p14:creationId xmlns:p14="http://schemas.microsoft.com/office/powerpoint/2010/main" val="31486850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OS by extent of metastatic disease at start of ADT </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 y="671050"/>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2466090025"/>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Conclusion</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 y="671050"/>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420251796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Clinical interpretation</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 y="671050"/>
            <a:ext cx="9143999"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Christopher Sweeney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3486008243"/>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α and β Particles</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709" y="8546"/>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3296142074"/>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Radium acts as a Calcium Mimetic</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709" y="8546"/>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546959363"/>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ALSYMPCA (ALpharadin in SYMptomatic Prostate CAncer) Phase III Study Design</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709" y="8546"/>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2699553843"/>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ALSYMPCA Overall Survival</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709" y="8546"/>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1449455845"/>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42" y="2514626"/>
            <a:ext cx="7805737" cy="344487"/>
          </a:xfrm>
        </p:spPr>
        <p:txBody>
          <a:bodyPr/>
          <a:lstStyle/>
          <a:p>
            <a:r>
              <a:rPr lang="en-US" sz="700" b="1" kern="1200" dirty="0" smtClean="0">
                <a:solidFill>
                  <a:schemeClr val="tx1"/>
                </a:solidFill>
                <a:latin typeface="Arial" charset="0"/>
                <a:ea typeface="+mn-ea"/>
                <a:cs typeface="+mn-cs"/>
              </a:rPr>
              <a:t>ALSYMPCA Time to First Skeletal-Related Event</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709" y="8546"/>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3097078198"/>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 cáncer de próstata</a:t>
            </a:r>
            <a:endParaRPr lang="es-ES" dirty="0"/>
          </a:p>
        </p:txBody>
      </p:sp>
      <p:sp>
        <p:nvSpPr>
          <p:cNvPr id="5" name="Subtítulo 4"/>
          <p:cNvSpPr>
            <a:spLocks noGrp="1"/>
          </p:cNvSpPr>
          <p:nvPr>
            <p:ph type="subTitle" idx="1"/>
          </p:nvPr>
        </p:nvSpPr>
        <p:spPr/>
        <p:txBody>
          <a:bodyPr/>
          <a:lstStyle/>
          <a:p>
            <a:r>
              <a:rPr lang="es-ES" i="1" dirty="0" smtClean="0"/>
              <a:t>Enfermedad </a:t>
            </a:r>
            <a:r>
              <a:rPr lang="es-ES" i="1" dirty="0" err="1" smtClean="0"/>
              <a:t>metastásica</a:t>
            </a:r>
            <a:r>
              <a:rPr lang="es-ES" i="1" dirty="0" smtClean="0"/>
              <a:t> – Resistente a la Castración (CRPC)</a:t>
            </a:r>
            <a:endParaRPr lang="es-ES" i="1" dirty="0"/>
          </a:p>
        </p:txBody>
      </p:sp>
    </p:spTree>
    <p:extLst>
      <p:ext uri="{BB962C8B-B14F-4D97-AF65-F5344CB8AC3E}">
        <p14:creationId xmlns:p14="http://schemas.microsoft.com/office/powerpoint/2010/main" val="462116155"/>
      </p:ext>
    </p:extLst>
  </p:cSld>
  <p:clrMapOvr>
    <a:masterClrMapping/>
  </p:clrMapOvr>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2"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75843" name="Rectangle 3"/>
          <p:cNvSpPr>
            <a:spLocks noGrp="1" noChangeArrowheads="1"/>
          </p:cNvSpPr>
          <p:nvPr>
            <p:ph type="body" idx="1"/>
          </p:nvPr>
        </p:nvSpPr>
        <p:spPr>
          <a:xfrm>
            <a:off x="323850" y="1268419"/>
            <a:ext cx="8229600" cy="5184775"/>
          </a:xfrm>
        </p:spPr>
        <p:txBody>
          <a:bodyPr/>
          <a:lstStyle/>
          <a:p>
            <a:pPr marL="381000" indent="-381000" eaLnBrk="1" hangingPunct="1"/>
            <a:r>
              <a:rPr lang="es-ES" sz="2800" b="1" dirty="0"/>
              <a:t>Quimioterapia en cáncer de próstata: </a:t>
            </a:r>
          </a:p>
          <a:p>
            <a:pPr marL="800100" lvl="1" indent="-342900" eaLnBrk="1" hangingPunct="1"/>
            <a:r>
              <a:rPr lang="es-ES" sz="2400" b="1" dirty="0" err="1"/>
              <a:t>Docetaxel</a:t>
            </a:r>
            <a:r>
              <a:rPr lang="es-ES" sz="2400" b="1" dirty="0"/>
              <a:t> 75 mg/m2 día 1 cada 21 días y </a:t>
            </a:r>
            <a:r>
              <a:rPr lang="es-ES" sz="2400" b="1" dirty="0" err="1"/>
              <a:t>prednisolona</a:t>
            </a:r>
            <a:r>
              <a:rPr lang="es-ES" sz="2400" b="1" dirty="0"/>
              <a:t> 5 mg BID es superior a otras modalidades de quimioterapia y es estándar de tratamiento en cáncer de próstata </a:t>
            </a:r>
            <a:r>
              <a:rPr lang="es-ES" sz="2400" b="1" dirty="0" err="1"/>
              <a:t>hormonorrefractario</a:t>
            </a:r>
            <a:r>
              <a:rPr lang="es-ES" sz="2400" b="1" dirty="0"/>
              <a:t> </a:t>
            </a:r>
          </a:p>
          <a:p>
            <a:pPr marL="1219200" lvl="2" indent="-304800" eaLnBrk="1" hangingPunct="1">
              <a:buFontTx/>
              <a:buNone/>
            </a:pPr>
            <a:r>
              <a:rPr lang="es-ES" sz="2000" b="1" dirty="0"/>
              <a:t>	</a:t>
            </a:r>
            <a:r>
              <a:rPr lang="es-ES" sz="2000" dirty="0" err="1"/>
              <a:t>Tannock</a:t>
            </a:r>
            <a:r>
              <a:rPr lang="es-ES" sz="2000" dirty="0"/>
              <a:t> IF, de </a:t>
            </a:r>
            <a:r>
              <a:rPr lang="es-ES" sz="2000" dirty="0" err="1"/>
              <a:t>Wit</a:t>
            </a:r>
            <a:r>
              <a:rPr lang="es-ES" sz="2000" dirty="0"/>
              <a:t> R, Berry WR, et al. New </a:t>
            </a:r>
            <a:r>
              <a:rPr lang="es-ES" sz="2000" dirty="0" err="1"/>
              <a:t>Engl</a:t>
            </a:r>
            <a:r>
              <a:rPr lang="es-ES" sz="2000" dirty="0"/>
              <a:t> J </a:t>
            </a:r>
            <a:r>
              <a:rPr lang="es-ES" sz="2000" dirty="0" err="1"/>
              <a:t>Med</a:t>
            </a:r>
            <a:r>
              <a:rPr lang="es-ES" sz="2000" dirty="0"/>
              <a:t> 351; 1502-1512, 2004. </a:t>
            </a:r>
          </a:p>
          <a:p>
            <a:pPr marL="1219200" lvl="2" indent="-304800" eaLnBrk="1" hangingPunct="1"/>
            <a:endParaRPr lang="es-ES" sz="2000" dirty="0"/>
          </a:p>
          <a:p>
            <a:pPr marL="1219200" lvl="2" indent="-304800" eaLnBrk="1" hangingPunct="1">
              <a:buFontTx/>
              <a:buNone/>
            </a:pPr>
            <a:r>
              <a:rPr lang="es-ES" sz="2000" b="1" dirty="0"/>
              <a:t>	</a:t>
            </a:r>
            <a:endParaRPr lang="es-ES" sz="2000" dirty="0"/>
          </a:p>
        </p:txBody>
      </p:sp>
    </p:spTree>
    <p:extLst>
      <p:ext uri="{BB962C8B-B14F-4D97-AF65-F5344CB8AC3E}">
        <p14:creationId xmlns:p14="http://schemas.microsoft.com/office/powerpoint/2010/main" val="2435702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t>Beneficios/Perjuicios del tamizaje en Cáncer de Próstata</a:t>
            </a:r>
            <a:endParaRPr lang="es-ES" dirty="0"/>
          </a:p>
        </p:txBody>
      </p:sp>
      <p:pic>
        <p:nvPicPr>
          <p:cNvPr id="3" name="Imagen 2"/>
          <p:cNvPicPr>
            <a:picLocks noChangeAspect="1"/>
          </p:cNvPicPr>
          <p:nvPr/>
        </p:nvPicPr>
        <p:blipFill>
          <a:blip r:embed="rId2"/>
          <a:stretch>
            <a:fillRect/>
          </a:stretch>
        </p:blipFill>
        <p:spPr>
          <a:xfrm>
            <a:off x="0" y="1683659"/>
            <a:ext cx="9144000" cy="4338433"/>
          </a:xfrm>
          <a:prstGeom prst="rect">
            <a:avLst/>
          </a:prstGeom>
        </p:spPr>
      </p:pic>
      <p:sp>
        <p:nvSpPr>
          <p:cNvPr id="4" name="CuadroTexto 3"/>
          <p:cNvSpPr txBox="1"/>
          <p:nvPr/>
        </p:nvSpPr>
        <p:spPr>
          <a:xfrm>
            <a:off x="7039442" y="6542954"/>
            <a:ext cx="1928733" cy="276999"/>
          </a:xfrm>
          <a:prstGeom prst="rect">
            <a:avLst/>
          </a:prstGeom>
          <a:noFill/>
        </p:spPr>
        <p:txBody>
          <a:bodyPr wrap="none" rtlCol="0">
            <a:spAutoFit/>
          </a:bodyPr>
          <a:lstStyle/>
          <a:p>
            <a:r>
              <a:rPr lang="es-ES" sz="1200" dirty="0" smtClean="0"/>
              <a:t>Cortesía: Diego Morán Ortiz</a:t>
            </a:r>
            <a:endParaRPr lang="es-ES" sz="1200" dirty="0"/>
          </a:p>
        </p:txBody>
      </p:sp>
    </p:spTree>
    <p:extLst>
      <p:ext uri="{BB962C8B-B14F-4D97-AF65-F5344CB8AC3E}">
        <p14:creationId xmlns:p14="http://schemas.microsoft.com/office/powerpoint/2010/main" val="315318701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6866" name="Picture 2"/>
          <p:cNvPicPr>
            <a:picLocks noChangeAspect="1" noChangeArrowheads="1"/>
          </p:cNvPicPr>
          <p:nvPr/>
        </p:nvPicPr>
        <p:blipFill>
          <a:blip r:embed="rId3"/>
          <a:srcRect/>
          <a:stretch>
            <a:fillRect/>
          </a:stretch>
        </p:blipFill>
        <p:spPr bwMode="auto">
          <a:xfrm>
            <a:off x="1266825" y="1766184"/>
            <a:ext cx="6610350" cy="4305300"/>
          </a:xfrm>
          <a:prstGeom prst="rect">
            <a:avLst/>
          </a:prstGeom>
          <a:noFill/>
          <a:ln w="38100">
            <a:solidFill>
              <a:schemeClr val="bg2"/>
            </a:solidFill>
            <a:miter lim="800000"/>
            <a:headEnd/>
            <a:tailEnd/>
          </a:ln>
        </p:spPr>
      </p:pic>
      <p:sp>
        <p:nvSpPr>
          <p:cNvPr id="676867" name="Text Box 3"/>
          <p:cNvSpPr txBox="1">
            <a:spLocks noChangeArrowheads="1"/>
          </p:cNvSpPr>
          <p:nvPr/>
        </p:nvSpPr>
        <p:spPr bwMode="auto">
          <a:xfrm>
            <a:off x="900115" y="6246109"/>
            <a:ext cx="7561262" cy="336550"/>
          </a:xfrm>
          <a:prstGeom prst="rect">
            <a:avLst/>
          </a:prstGeom>
          <a:noFill/>
          <a:ln w="9525">
            <a:noFill/>
            <a:miter lim="800000"/>
            <a:headEnd/>
            <a:tailEnd/>
          </a:ln>
        </p:spPr>
        <p:txBody>
          <a:bodyPr>
            <a:prstTxWarp prst="textNoShape">
              <a:avLst/>
            </a:prstTxWarp>
            <a:spAutoFit/>
          </a:bodyPr>
          <a:lstStyle/>
          <a:p>
            <a:r>
              <a:rPr lang="es-ES" sz="1600" dirty="0" err="1"/>
              <a:t>Tannock</a:t>
            </a:r>
            <a:r>
              <a:rPr lang="es-ES" sz="1600" dirty="0"/>
              <a:t> IF, de </a:t>
            </a:r>
            <a:r>
              <a:rPr lang="es-ES" sz="1600" dirty="0" err="1"/>
              <a:t>Wit</a:t>
            </a:r>
            <a:r>
              <a:rPr lang="es-ES" sz="1600" dirty="0"/>
              <a:t> R, Berry WR, et al. New </a:t>
            </a:r>
            <a:r>
              <a:rPr lang="es-ES" sz="1600" dirty="0" err="1"/>
              <a:t>Engl</a:t>
            </a:r>
            <a:r>
              <a:rPr lang="es-ES" sz="1600" dirty="0"/>
              <a:t> J </a:t>
            </a:r>
            <a:r>
              <a:rPr lang="es-ES" sz="1600" dirty="0" err="1"/>
              <a:t>Med</a:t>
            </a:r>
            <a:r>
              <a:rPr lang="es-ES" sz="1600" dirty="0"/>
              <a:t> 351; 1502-1512, 2004.</a:t>
            </a:r>
          </a:p>
        </p:txBody>
      </p:sp>
      <p:sp>
        <p:nvSpPr>
          <p:cNvPr id="2" name="Título 1"/>
          <p:cNvSpPr>
            <a:spLocks noGrp="1"/>
          </p:cNvSpPr>
          <p:nvPr>
            <p:ph type="title"/>
          </p:nvPr>
        </p:nvSpPr>
        <p:spPr/>
        <p:txBody>
          <a:bodyPr>
            <a:normAutofit fontScale="90000"/>
          </a:bodyPr>
          <a:lstStyle/>
          <a:p>
            <a:r>
              <a:rPr lang="es-ES" dirty="0" err="1" smtClean="0"/>
              <a:t>Docetaxel</a:t>
            </a:r>
            <a:r>
              <a:rPr lang="es-ES" dirty="0" smtClean="0"/>
              <a:t> en cáncer de próstata resistente a la castración</a:t>
            </a:r>
            <a:endParaRPr lang="es-ES" dirty="0"/>
          </a:p>
        </p:txBody>
      </p:sp>
    </p:spTree>
    <p:extLst>
      <p:ext uri="{BB962C8B-B14F-4D97-AF65-F5344CB8AC3E}">
        <p14:creationId xmlns:p14="http://schemas.microsoft.com/office/powerpoint/2010/main" val="719138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6"/>
          <p:cNvSpPr>
            <a:spLocks noGrp="1"/>
          </p:cNvSpPr>
          <p:nvPr>
            <p:ph type="title"/>
          </p:nvPr>
        </p:nvSpPr>
        <p:spPr/>
        <p:txBody>
          <a:bodyPr>
            <a:normAutofit fontScale="90000"/>
          </a:bodyPr>
          <a:lstStyle/>
          <a:p>
            <a:r>
              <a:rPr lang="en-US" altLang="es-CO" smtClean="0"/>
              <a:t>Androgen-Signaling Axis and Inhibitors</a:t>
            </a:r>
          </a:p>
        </p:txBody>
      </p:sp>
      <p:sp>
        <p:nvSpPr>
          <p:cNvPr id="30723" name="TextBox 1"/>
          <p:cNvSpPr txBox="1">
            <a:spLocks noChangeArrowheads="1"/>
          </p:cNvSpPr>
          <p:nvPr/>
        </p:nvSpPr>
        <p:spPr bwMode="auto">
          <a:xfrm>
            <a:off x="561976" y="2698750"/>
            <a:ext cx="173467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Androgen</a:t>
            </a:r>
          </a:p>
          <a:p>
            <a:pPr defTabSz="914400" eaLnBrk="1" fontAlgn="base" hangingPunct="1">
              <a:spcBef>
                <a:spcPct val="0"/>
              </a:spcBef>
              <a:spcAft>
                <a:spcPct val="0"/>
              </a:spcAft>
            </a:pPr>
            <a:r>
              <a:rPr lang="en-US" altLang="es-CO" smtClean="0">
                <a:solidFill>
                  <a:srgbClr val="FFFFFF"/>
                </a:solidFill>
              </a:rPr>
              <a:t>Biosynthesis</a:t>
            </a:r>
          </a:p>
          <a:p>
            <a:pPr defTabSz="914400" eaLnBrk="1" fontAlgn="base" hangingPunct="1">
              <a:spcBef>
                <a:spcPct val="0"/>
              </a:spcBef>
              <a:spcAft>
                <a:spcPct val="0"/>
              </a:spcAft>
            </a:pPr>
            <a:r>
              <a:rPr lang="en-US" altLang="es-CO" smtClean="0">
                <a:solidFill>
                  <a:srgbClr val="FFFFFF"/>
                </a:solidFill>
              </a:rPr>
              <a:t>Inhibitors (ABI):</a:t>
            </a:r>
          </a:p>
          <a:p>
            <a:pPr defTabSz="914400" eaLnBrk="1" fontAlgn="base" hangingPunct="1">
              <a:spcBef>
                <a:spcPct val="0"/>
              </a:spcBef>
              <a:spcAft>
                <a:spcPct val="0"/>
              </a:spcAft>
            </a:pPr>
            <a:r>
              <a:rPr lang="en-US" altLang="es-CO" smtClean="0">
                <a:solidFill>
                  <a:srgbClr val="FFFFFF"/>
                </a:solidFill>
              </a:rPr>
              <a:t>Ketoconazole</a:t>
            </a:r>
          </a:p>
          <a:p>
            <a:pPr defTabSz="914400" eaLnBrk="1" fontAlgn="base" hangingPunct="1">
              <a:spcBef>
                <a:spcPct val="0"/>
              </a:spcBef>
              <a:spcAft>
                <a:spcPct val="0"/>
              </a:spcAft>
            </a:pPr>
            <a:r>
              <a:rPr lang="en-US" altLang="es-CO" smtClean="0">
                <a:solidFill>
                  <a:srgbClr val="FFFFFF"/>
                </a:solidFill>
              </a:rPr>
              <a:t>Abiraterone</a:t>
            </a:r>
          </a:p>
          <a:p>
            <a:pPr defTabSz="914400" eaLnBrk="1" fontAlgn="base" hangingPunct="1">
              <a:spcBef>
                <a:spcPct val="0"/>
              </a:spcBef>
              <a:spcAft>
                <a:spcPct val="0"/>
              </a:spcAft>
            </a:pPr>
            <a:r>
              <a:rPr lang="en-US" altLang="es-CO" smtClean="0">
                <a:solidFill>
                  <a:srgbClr val="FFFFFF"/>
                </a:solidFill>
              </a:rPr>
              <a:t>TAK700</a:t>
            </a:r>
          </a:p>
        </p:txBody>
      </p:sp>
      <p:sp>
        <p:nvSpPr>
          <p:cNvPr id="30724" name="TextBox 2"/>
          <p:cNvSpPr txBox="1">
            <a:spLocks noChangeArrowheads="1"/>
          </p:cNvSpPr>
          <p:nvPr/>
        </p:nvSpPr>
        <p:spPr bwMode="auto">
          <a:xfrm>
            <a:off x="6959618" y="3960839"/>
            <a:ext cx="208803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Second generation</a:t>
            </a:r>
          </a:p>
          <a:p>
            <a:pPr defTabSz="914400" eaLnBrk="1" fontAlgn="base" hangingPunct="1">
              <a:spcBef>
                <a:spcPct val="0"/>
              </a:spcBef>
              <a:spcAft>
                <a:spcPct val="0"/>
              </a:spcAft>
            </a:pPr>
            <a:r>
              <a:rPr lang="en-US" altLang="es-CO" smtClean="0">
                <a:solidFill>
                  <a:srgbClr val="FFFFFF"/>
                </a:solidFill>
              </a:rPr>
              <a:t>AR inhibitors (ARI):</a:t>
            </a:r>
          </a:p>
          <a:p>
            <a:pPr defTabSz="914400" eaLnBrk="1" fontAlgn="base" hangingPunct="1">
              <a:spcBef>
                <a:spcPct val="0"/>
              </a:spcBef>
              <a:spcAft>
                <a:spcPct val="0"/>
              </a:spcAft>
            </a:pPr>
            <a:r>
              <a:rPr lang="en-US" altLang="es-CO" smtClean="0">
                <a:solidFill>
                  <a:srgbClr val="FFFFFF"/>
                </a:solidFill>
              </a:rPr>
              <a:t>Enzalutamide </a:t>
            </a:r>
          </a:p>
          <a:p>
            <a:pPr defTabSz="914400" eaLnBrk="1" fontAlgn="base" hangingPunct="1">
              <a:spcBef>
                <a:spcPct val="0"/>
              </a:spcBef>
              <a:spcAft>
                <a:spcPct val="0"/>
              </a:spcAft>
            </a:pPr>
            <a:r>
              <a:rPr lang="en-US" altLang="es-CO" smtClean="0">
                <a:solidFill>
                  <a:srgbClr val="FFFFFF"/>
                </a:solidFill>
              </a:rPr>
              <a:t>(MDV3100)</a:t>
            </a:r>
          </a:p>
          <a:p>
            <a:pPr defTabSz="914400" eaLnBrk="1" fontAlgn="base" hangingPunct="1">
              <a:spcBef>
                <a:spcPct val="0"/>
              </a:spcBef>
              <a:spcAft>
                <a:spcPct val="0"/>
              </a:spcAft>
            </a:pPr>
            <a:r>
              <a:rPr lang="en-US" altLang="es-CO" smtClean="0">
                <a:solidFill>
                  <a:srgbClr val="FFFFFF"/>
                </a:solidFill>
              </a:rPr>
              <a:t>ARN509</a:t>
            </a:r>
          </a:p>
        </p:txBody>
      </p:sp>
      <p:grpSp>
        <p:nvGrpSpPr>
          <p:cNvPr id="30725" name="Group 11"/>
          <p:cNvGrpSpPr>
            <a:grpSpLocks/>
          </p:cNvGrpSpPr>
          <p:nvPr/>
        </p:nvGrpSpPr>
        <p:grpSpPr bwMode="auto">
          <a:xfrm>
            <a:off x="2349500" y="1647832"/>
            <a:ext cx="4446588" cy="4513263"/>
            <a:chOff x="2722563" y="1790700"/>
            <a:chExt cx="4446587" cy="4513263"/>
          </a:xfrm>
        </p:grpSpPr>
        <p:grpSp>
          <p:nvGrpSpPr>
            <p:cNvPr id="30733" name="Group 4"/>
            <p:cNvGrpSpPr>
              <a:grpSpLocks/>
            </p:cNvGrpSpPr>
            <p:nvPr/>
          </p:nvGrpSpPr>
          <p:grpSpPr bwMode="auto">
            <a:xfrm>
              <a:off x="2722563" y="1790700"/>
              <a:ext cx="4446587" cy="4513263"/>
              <a:chOff x="2722563" y="1790700"/>
              <a:chExt cx="4446587" cy="4513263"/>
            </a:xfrm>
          </p:grpSpPr>
          <p:pic>
            <p:nvPicPr>
              <p:cNvPr id="30735" name="Picture 3" descr="Scherr picture 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2563" y="1790700"/>
                <a:ext cx="4446587" cy="451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6" name="Picture 6" descr="Scherr picture AR"/>
              <p:cNvPicPr>
                <a:picLocks noChangeAspect="1" noChangeArrowheads="1"/>
              </p:cNvPicPr>
              <p:nvPr/>
            </p:nvPicPr>
            <p:blipFill>
              <a:blip r:embed="rId4">
                <a:extLst>
                  <a:ext uri="{28A0092B-C50C-407E-A947-70E740481C1C}">
                    <a14:useLocalDpi xmlns:a14="http://schemas.microsoft.com/office/drawing/2010/main" val="0"/>
                  </a:ext>
                </a:extLst>
              </a:blip>
              <a:srcRect l="64902" t="67644" r="17525" b="26111"/>
              <a:stretch>
                <a:fillRect/>
              </a:stretch>
            </p:blipFill>
            <p:spPr bwMode="auto">
              <a:xfrm>
                <a:off x="5360988" y="4752975"/>
                <a:ext cx="1135062"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7" name="Rectangle 3"/>
              <p:cNvSpPr>
                <a:spLocks noChangeArrowheads="1"/>
              </p:cNvSpPr>
              <p:nvPr/>
            </p:nvSpPr>
            <p:spPr bwMode="auto">
              <a:xfrm>
                <a:off x="4583906" y="3124200"/>
                <a:ext cx="664369" cy="304800"/>
              </a:xfrm>
              <a:prstGeom prst="rect">
                <a:avLst/>
              </a:prstGeom>
              <a:solidFill>
                <a:srgbClr val="CBB9D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pPr>
                <a:r>
                  <a:rPr kumimoji="0" lang="en-US" altLang="es-CO" sz="1800" smtClean="0">
                    <a:solidFill>
                      <a:srgbClr val="00003E"/>
                    </a:solidFill>
                  </a:rPr>
                  <a:t>ABI</a:t>
                </a:r>
              </a:p>
            </p:txBody>
          </p:sp>
        </p:grpSp>
        <p:sp>
          <p:nvSpPr>
            <p:cNvPr id="30734" name="TextBox 10"/>
            <p:cNvSpPr txBox="1">
              <a:spLocks noChangeArrowheads="1"/>
            </p:cNvSpPr>
            <p:nvPr/>
          </p:nvSpPr>
          <p:spPr bwMode="auto">
            <a:xfrm>
              <a:off x="5715000" y="4752975"/>
              <a:ext cx="5380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00003E"/>
                  </a:solidFill>
                </a:rPr>
                <a:t>ARI</a:t>
              </a:r>
            </a:p>
          </p:txBody>
        </p:sp>
      </p:grpSp>
      <p:sp>
        <p:nvSpPr>
          <p:cNvPr id="30726" name="Rectangle 14"/>
          <p:cNvSpPr>
            <a:spLocks noChangeArrowheads="1"/>
          </p:cNvSpPr>
          <p:nvPr/>
        </p:nvSpPr>
        <p:spPr bwMode="white">
          <a:xfrm>
            <a:off x="2314577" y="1590675"/>
            <a:ext cx="4581525" cy="1143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27" name="Rectangle 16"/>
          <p:cNvSpPr>
            <a:spLocks noChangeArrowheads="1"/>
          </p:cNvSpPr>
          <p:nvPr/>
        </p:nvSpPr>
        <p:spPr bwMode="white">
          <a:xfrm>
            <a:off x="2262201" y="6156351"/>
            <a:ext cx="4645025" cy="119063"/>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28" name="Text Box 11"/>
          <p:cNvSpPr txBox="1">
            <a:spLocks noChangeArrowheads="1"/>
          </p:cNvSpPr>
          <p:nvPr/>
        </p:nvSpPr>
        <p:spPr bwMode="auto">
          <a:xfrm>
            <a:off x="284176" y="6348439"/>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Reprinted from Chen Y, et al.  Lancet Oncology. 2009;10:981-991; with permission from Elsevier.</a:t>
            </a:r>
          </a:p>
        </p:txBody>
      </p:sp>
      <p:sp>
        <p:nvSpPr>
          <p:cNvPr id="30729" name="Rectangle 17"/>
          <p:cNvSpPr>
            <a:spLocks noChangeArrowheads="1"/>
          </p:cNvSpPr>
          <p:nvPr/>
        </p:nvSpPr>
        <p:spPr bwMode="white">
          <a:xfrm rot="5400000">
            <a:off x="4565663" y="3838576"/>
            <a:ext cx="4581525" cy="1143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30" name="Rectangle 18"/>
          <p:cNvSpPr>
            <a:spLocks noChangeArrowheads="1"/>
          </p:cNvSpPr>
          <p:nvPr/>
        </p:nvSpPr>
        <p:spPr bwMode="white">
          <a:xfrm rot="5400000">
            <a:off x="19063" y="3829052"/>
            <a:ext cx="4624387" cy="138112"/>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cxnSp>
        <p:nvCxnSpPr>
          <p:cNvPr id="14" name="Straight Arrow Connector 13"/>
          <p:cNvCxnSpPr>
            <a:stCxn id="30723" idx="3"/>
          </p:cNvCxnSpPr>
          <p:nvPr/>
        </p:nvCxnSpPr>
        <p:spPr bwMode="auto">
          <a:xfrm flipV="1">
            <a:off x="2296646" y="3295652"/>
            <a:ext cx="1818160" cy="187928"/>
          </a:xfrm>
          <a:prstGeom prst="straightConnector1">
            <a:avLst/>
          </a:prstGeom>
          <a:noFill/>
          <a:ln w="28575" cap="flat" cmpd="sng" algn="ctr">
            <a:solidFill>
              <a:schemeClr val="accent3"/>
            </a:solidFill>
            <a:prstDash val="solid"/>
            <a:round/>
            <a:headEnd type="none" w="med" len="med"/>
            <a:tailEnd type="arrow"/>
          </a:ln>
          <a:effectLst/>
        </p:spPr>
      </p:cxnSp>
      <p:cxnSp>
        <p:nvCxnSpPr>
          <p:cNvPr id="16" name="Straight Arrow Connector 15"/>
          <p:cNvCxnSpPr>
            <a:stCxn id="30724" idx="1"/>
          </p:cNvCxnSpPr>
          <p:nvPr/>
        </p:nvCxnSpPr>
        <p:spPr bwMode="auto">
          <a:xfrm flipH="1">
            <a:off x="5991244" y="4622559"/>
            <a:ext cx="968374" cy="166953"/>
          </a:xfrm>
          <a:prstGeom prst="straightConnector1">
            <a:avLst/>
          </a:prstGeom>
          <a:noFill/>
          <a:ln w="28575" cap="flat" cmpd="sng" algn="ctr">
            <a:solidFill>
              <a:schemeClr val="accent3"/>
            </a:solidFill>
            <a:prstDash val="solid"/>
            <a:round/>
            <a:headEnd type="none" w="med" len="med"/>
            <a:tailEnd type="arrow"/>
          </a:ln>
          <a:effectLst/>
        </p:spPr>
      </p:cxnSp>
    </p:spTree>
    <p:extLst>
      <p:ext uri="{BB962C8B-B14F-4D97-AF65-F5344CB8AC3E}">
        <p14:creationId xmlns:p14="http://schemas.microsoft.com/office/powerpoint/2010/main" val="186139663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1"/>
          <p:cNvSpPr txBox="1">
            <a:spLocks noChangeArrowheads="1"/>
          </p:cNvSpPr>
          <p:nvPr/>
        </p:nvSpPr>
        <p:spPr bwMode="auto">
          <a:xfrm>
            <a:off x="284176" y="6354789"/>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buClr>
                <a:srgbClr val="8B3D9A"/>
              </a:buClr>
              <a:buFont typeface="Arial" panose="020B0604020202020204" pitchFamily="34" charset="0"/>
              <a:buNone/>
            </a:pPr>
            <a:r>
              <a:rPr lang="en-GB" altLang="es-CO" sz="1400" b="0" smtClean="0">
                <a:solidFill>
                  <a:srgbClr val="CDCDCF"/>
                </a:solidFill>
                <a:ea typeface="ヒラギノ角ゴ Pro W3" charset="-128"/>
              </a:rPr>
              <a:t>Attard G, et al. </a:t>
            </a:r>
            <a:r>
              <a:rPr lang="en-US" altLang="es-CO" sz="1400" b="0" smtClean="0">
                <a:solidFill>
                  <a:srgbClr val="CDCDCF"/>
                </a:solidFill>
                <a:ea typeface="ヒラギノ角ゴ Pro W3" charset="-128"/>
              </a:rPr>
              <a:t>J Clin Oncol. 2008;26:4563-4571.</a:t>
            </a:r>
            <a:endParaRPr lang="en-GB" altLang="es-CO" sz="1400" b="0" smtClean="0">
              <a:solidFill>
                <a:srgbClr val="CDCDCF"/>
              </a:solidFill>
              <a:ea typeface="ヒラギノ角ゴ Pro W3" charset="-128"/>
            </a:endParaRPr>
          </a:p>
        </p:txBody>
      </p:sp>
      <p:sp>
        <p:nvSpPr>
          <p:cNvPr id="31747" name="Line 51"/>
          <p:cNvSpPr>
            <a:spLocks noChangeShapeType="1"/>
          </p:cNvSpPr>
          <p:nvPr/>
        </p:nvSpPr>
        <p:spPr bwMode="auto">
          <a:xfrm rot="-5400000">
            <a:off x="2624138" y="3375025"/>
            <a:ext cx="0"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48" name="TextBox 7"/>
          <p:cNvSpPr txBox="1">
            <a:spLocks noChangeArrowheads="1"/>
          </p:cNvSpPr>
          <p:nvPr/>
        </p:nvSpPr>
        <p:spPr bwMode="auto">
          <a:xfrm>
            <a:off x="392126" y="2141563"/>
            <a:ext cx="1711325"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Pregnenolone</a:t>
            </a:r>
          </a:p>
        </p:txBody>
      </p:sp>
      <p:sp>
        <p:nvSpPr>
          <p:cNvPr id="31749" name="TextBox 8"/>
          <p:cNvSpPr txBox="1">
            <a:spLocks noChangeArrowheads="1"/>
          </p:cNvSpPr>
          <p:nvPr/>
        </p:nvSpPr>
        <p:spPr bwMode="auto">
          <a:xfrm>
            <a:off x="2776539" y="2141563"/>
            <a:ext cx="1974850"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Deoxycorticosterone</a:t>
            </a:r>
          </a:p>
        </p:txBody>
      </p:sp>
      <p:sp>
        <p:nvSpPr>
          <p:cNvPr id="31750" name="TextBox 9"/>
          <p:cNvSpPr txBox="1">
            <a:spLocks noChangeArrowheads="1"/>
          </p:cNvSpPr>
          <p:nvPr/>
        </p:nvSpPr>
        <p:spPr bwMode="auto">
          <a:xfrm>
            <a:off x="5422902" y="2141563"/>
            <a:ext cx="1479550"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Corticosterone</a:t>
            </a:r>
          </a:p>
        </p:txBody>
      </p:sp>
      <p:sp>
        <p:nvSpPr>
          <p:cNvPr id="31751" name="TextBox 10"/>
          <p:cNvSpPr txBox="1">
            <a:spLocks noChangeArrowheads="1"/>
          </p:cNvSpPr>
          <p:nvPr/>
        </p:nvSpPr>
        <p:spPr bwMode="auto">
          <a:xfrm>
            <a:off x="7573965" y="2141563"/>
            <a:ext cx="1262062"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Aldosterone</a:t>
            </a:r>
          </a:p>
        </p:txBody>
      </p:sp>
      <p:sp>
        <p:nvSpPr>
          <p:cNvPr id="31752" name="TextBox 11"/>
          <p:cNvSpPr txBox="1">
            <a:spLocks noChangeArrowheads="1"/>
          </p:cNvSpPr>
          <p:nvPr/>
        </p:nvSpPr>
        <p:spPr bwMode="auto">
          <a:xfrm>
            <a:off x="5211764" y="3506788"/>
            <a:ext cx="1000125"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Cortisol</a:t>
            </a:r>
          </a:p>
        </p:txBody>
      </p:sp>
      <p:sp>
        <p:nvSpPr>
          <p:cNvPr id="31753" name="TextBox 12"/>
          <p:cNvSpPr txBox="1">
            <a:spLocks noChangeArrowheads="1"/>
          </p:cNvSpPr>
          <p:nvPr/>
        </p:nvSpPr>
        <p:spPr bwMode="auto">
          <a:xfrm>
            <a:off x="2946413" y="3506788"/>
            <a:ext cx="1584325"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11-deoxycortisol</a:t>
            </a:r>
          </a:p>
        </p:txBody>
      </p:sp>
      <p:sp>
        <p:nvSpPr>
          <p:cNvPr id="31754" name="TextBox 14"/>
          <p:cNvSpPr txBox="1">
            <a:spLocks noChangeArrowheads="1"/>
          </p:cNvSpPr>
          <p:nvPr/>
        </p:nvSpPr>
        <p:spPr bwMode="auto">
          <a:xfrm>
            <a:off x="392113" y="3506788"/>
            <a:ext cx="1924050"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17OH-Pregnenolone</a:t>
            </a:r>
          </a:p>
        </p:txBody>
      </p:sp>
      <p:sp>
        <p:nvSpPr>
          <p:cNvPr id="31755" name="TextBox 15"/>
          <p:cNvSpPr txBox="1">
            <a:spLocks noChangeArrowheads="1"/>
          </p:cNvSpPr>
          <p:nvPr/>
        </p:nvSpPr>
        <p:spPr bwMode="auto">
          <a:xfrm>
            <a:off x="1249376" y="2716239"/>
            <a:ext cx="1584325" cy="4794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CYP17:</a:t>
            </a:r>
            <a:br>
              <a:rPr lang="en-US" altLang="es-CO" sz="1400" smtClean="0">
                <a:solidFill>
                  <a:srgbClr val="000000"/>
                </a:solidFill>
                <a:ea typeface="ヒラギノ角ゴ Pro W3" charset="-128"/>
              </a:rPr>
            </a:br>
            <a:r>
              <a:rPr lang="en-US" altLang="es-CO" sz="1400" smtClean="0">
                <a:solidFill>
                  <a:srgbClr val="000000"/>
                </a:solidFill>
                <a:ea typeface="ヒラギノ角ゴ Pro W3" charset="-128"/>
              </a:rPr>
              <a:t>17</a:t>
            </a:r>
            <a:r>
              <a:rPr lang="el-GR" altLang="es-CO" sz="1400" smtClean="0">
                <a:solidFill>
                  <a:srgbClr val="000000"/>
                </a:solidFill>
                <a:ea typeface="ヒラギノ角ゴ Pro W3" charset="-128"/>
              </a:rPr>
              <a:t>α</a:t>
            </a:r>
            <a:r>
              <a:rPr lang="en-US" altLang="es-CO" sz="1400" smtClean="0">
                <a:solidFill>
                  <a:srgbClr val="000000"/>
                </a:solidFill>
                <a:ea typeface="ヒラギノ角ゴ Pro W3" charset="-128"/>
              </a:rPr>
              <a:t>-hydroxylase</a:t>
            </a:r>
          </a:p>
        </p:txBody>
      </p:sp>
      <p:sp>
        <p:nvSpPr>
          <p:cNvPr id="31756" name="TextBox 16"/>
          <p:cNvSpPr txBox="1">
            <a:spLocks noChangeArrowheads="1"/>
          </p:cNvSpPr>
          <p:nvPr/>
        </p:nvSpPr>
        <p:spPr bwMode="auto">
          <a:xfrm>
            <a:off x="1249364" y="4092601"/>
            <a:ext cx="1582737" cy="4794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CYP17:</a:t>
            </a:r>
            <a:br>
              <a:rPr lang="en-US" altLang="es-CO" sz="1400" smtClean="0">
                <a:solidFill>
                  <a:srgbClr val="000000"/>
                </a:solidFill>
                <a:ea typeface="ヒラギノ角ゴ Pro W3" charset="-128"/>
              </a:rPr>
            </a:br>
            <a:r>
              <a:rPr lang="en-US" altLang="es-CO" sz="1400" smtClean="0">
                <a:solidFill>
                  <a:srgbClr val="000000"/>
                </a:solidFill>
                <a:ea typeface="ヒラギノ角ゴ Pro W3" charset="-128"/>
              </a:rPr>
              <a:t>C17,20-lyase</a:t>
            </a:r>
          </a:p>
        </p:txBody>
      </p:sp>
      <p:grpSp>
        <p:nvGrpSpPr>
          <p:cNvPr id="31757" name="Group 41"/>
          <p:cNvGrpSpPr>
            <a:grpSpLocks/>
          </p:cNvGrpSpPr>
          <p:nvPr/>
        </p:nvGrpSpPr>
        <p:grpSpPr bwMode="auto">
          <a:xfrm>
            <a:off x="1306513" y="2216150"/>
            <a:ext cx="1473200" cy="1473200"/>
            <a:chOff x="1297498" y="2320317"/>
            <a:chExt cx="1473277" cy="1473277"/>
          </a:xfrm>
        </p:grpSpPr>
        <p:sp>
          <p:nvSpPr>
            <p:cNvPr id="20" name="Line 89"/>
            <p:cNvSpPr>
              <a:spLocks noChangeShapeType="1"/>
            </p:cNvSpPr>
            <p:nvPr/>
          </p:nvSpPr>
          <p:spPr bwMode="auto">
            <a:xfrm rot="2700000"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21" name="Line 89"/>
            <p:cNvSpPr>
              <a:spLocks noChangeShapeType="1"/>
            </p:cNvSpPr>
            <p:nvPr/>
          </p:nvSpPr>
          <p:spPr bwMode="auto">
            <a:xfrm rot="18900000" flipH="1"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grpSp>
      <p:grpSp>
        <p:nvGrpSpPr>
          <p:cNvPr id="31758" name="Group 42"/>
          <p:cNvGrpSpPr>
            <a:grpSpLocks/>
          </p:cNvGrpSpPr>
          <p:nvPr/>
        </p:nvGrpSpPr>
        <p:grpSpPr bwMode="auto">
          <a:xfrm>
            <a:off x="392114" y="4505348"/>
            <a:ext cx="7381875" cy="1148299"/>
            <a:chOff x="392113" y="4505325"/>
            <a:chExt cx="7381875" cy="1148783"/>
          </a:xfrm>
        </p:grpSpPr>
        <p:sp>
          <p:nvSpPr>
            <p:cNvPr id="31783" name="TextBox 21"/>
            <p:cNvSpPr txBox="1">
              <a:spLocks noChangeArrowheads="1"/>
            </p:cNvSpPr>
            <p:nvPr/>
          </p:nvSpPr>
          <p:spPr bwMode="grayWhite">
            <a:xfrm>
              <a:off x="392113" y="4930775"/>
              <a:ext cx="1676400"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DHEA</a:t>
              </a:r>
            </a:p>
          </p:txBody>
        </p:sp>
        <p:sp>
          <p:nvSpPr>
            <p:cNvPr id="31784" name="TextBox 22"/>
            <p:cNvSpPr txBox="1">
              <a:spLocks noChangeArrowheads="1"/>
            </p:cNvSpPr>
            <p:nvPr/>
          </p:nvSpPr>
          <p:spPr bwMode="grayWhite">
            <a:xfrm>
              <a:off x="2906713" y="4930775"/>
              <a:ext cx="1676400"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Androstenedione</a:t>
              </a:r>
            </a:p>
          </p:txBody>
        </p:sp>
        <p:sp>
          <p:nvSpPr>
            <p:cNvPr id="31785" name="TextBox 23"/>
            <p:cNvSpPr txBox="1">
              <a:spLocks noChangeArrowheads="1"/>
            </p:cNvSpPr>
            <p:nvPr/>
          </p:nvSpPr>
          <p:spPr bwMode="grayWhite">
            <a:xfrm>
              <a:off x="6299200" y="4505325"/>
              <a:ext cx="1474788"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Testosterone</a:t>
              </a:r>
            </a:p>
          </p:txBody>
        </p:sp>
        <p:sp>
          <p:nvSpPr>
            <p:cNvPr id="31786" name="TextBox 24"/>
            <p:cNvSpPr txBox="1">
              <a:spLocks noChangeArrowheads="1"/>
            </p:cNvSpPr>
            <p:nvPr/>
          </p:nvSpPr>
          <p:spPr bwMode="grayWhite">
            <a:xfrm>
              <a:off x="6299200" y="5364163"/>
              <a:ext cx="1474788"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Estradiol</a:t>
              </a:r>
            </a:p>
          </p:txBody>
        </p:sp>
      </p:grpSp>
      <p:sp>
        <p:nvSpPr>
          <p:cNvPr id="31759" name="TextBox 30"/>
          <p:cNvSpPr txBox="1">
            <a:spLocks noChangeArrowheads="1"/>
          </p:cNvSpPr>
          <p:nvPr/>
        </p:nvSpPr>
        <p:spPr bwMode="auto">
          <a:xfrm>
            <a:off x="2236801" y="4930800"/>
            <a:ext cx="492125"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x 3</a:t>
            </a:r>
          </a:p>
        </p:txBody>
      </p:sp>
      <p:sp>
        <p:nvSpPr>
          <p:cNvPr id="31760" name="TextBox 32"/>
          <p:cNvSpPr txBox="1">
            <a:spLocks noChangeArrowheads="1"/>
          </p:cNvSpPr>
          <p:nvPr/>
        </p:nvSpPr>
        <p:spPr bwMode="auto">
          <a:xfrm>
            <a:off x="6384926" y="3489332"/>
            <a:ext cx="493713"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x 2</a:t>
            </a:r>
          </a:p>
        </p:txBody>
      </p:sp>
      <p:sp>
        <p:nvSpPr>
          <p:cNvPr id="31761" name="TextBox 33"/>
          <p:cNvSpPr txBox="1">
            <a:spLocks noChangeArrowheads="1"/>
          </p:cNvSpPr>
          <p:nvPr/>
        </p:nvSpPr>
        <p:spPr bwMode="auto">
          <a:xfrm>
            <a:off x="4702177" y="4930800"/>
            <a:ext cx="1054100"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2 ng/dL</a:t>
            </a:r>
          </a:p>
        </p:txBody>
      </p:sp>
      <p:sp>
        <p:nvSpPr>
          <p:cNvPr id="31762" name="TextBox 34"/>
          <p:cNvSpPr txBox="1">
            <a:spLocks noChangeArrowheads="1"/>
          </p:cNvSpPr>
          <p:nvPr/>
        </p:nvSpPr>
        <p:spPr bwMode="auto">
          <a:xfrm>
            <a:off x="7977189" y="4505350"/>
            <a:ext cx="1166812"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1 ng/dL</a:t>
            </a:r>
          </a:p>
        </p:txBody>
      </p:sp>
      <p:sp>
        <p:nvSpPr>
          <p:cNvPr id="31763" name="TextBox 35"/>
          <p:cNvSpPr txBox="1">
            <a:spLocks noChangeArrowheads="1"/>
          </p:cNvSpPr>
          <p:nvPr/>
        </p:nvSpPr>
        <p:spPr bwMode="auto">
          <a:xfrm>
            <a:off x="7977189" y="5364188"/>
            <a:ext cx="1166812"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80 ng/dL</a:t>
            </a:r>
          </a:p>
        </p:txBody>
      </p:sp>
      <p:sp>
        <p:nvSpPr>
          <p:cNvPr id="31764" name="Line 53"/>
          <p:cNvSpPr>
            <a:spLocks noChangeShapeType="1"/>
          </p:cNvSpPr>
          <p:nvPr/>
        </p:nvSpPr>
        <p:spPr bwMode="auto">
          <a:xfrm>
            <a:off x="5672140" y="5126064"/>
            <a:ext cx="520700" cy="3968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65" name="Line 54"/>
          <p:cNvSpPr>
            <a:spLocks noChangeShapeType="1"/>
          </p:cNvSpPr>
          <p:nvPr/>
        </p:nvSpPr>
        <p:spPr bwMode="auto">
          <a:xfrm flipV="1">
            <a:off x="5672140" y="4640289"/>
            <a:ext cx="520700" cy="3968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grpSp>
        <p:nvGrpSpPr>
          <p:cNvPr id="31766" name="Group 50"/>
          <p:cNvGrpSpPr>
            <a:grpSpLocks/>
          </p:cNvGrpSpPr>
          <p:nvPr/>
        </p:nvGrpSpPr>
        <p:grpSpPr bwMode="auto">
          <a:xfrm>
            <a:off x="2214563" y="3444875"/>
            <a:ext cx="5724525" cy="2336800"/>
            <a:chOff x="2214563" y="3444875"/>
            <a:chExt cx="5724525" cy="2336800"/>
          </a:xfrm>
        </p:grpSpPr>
        <p:sp>
          <p:nvSpPr>
            <p:cNvPr id="45" name="Line 51"/>
            <p:cNvSpPr>
              <a:spLocks noChangeShapeType="1"/>
            </p:cNvSpPr>
            <p:nvPr/>
          </p:nvSpPr>
          <p:spPr bwMode="auto">
            <a:xfrm rot="10800000" flipV="1">
              <a:off x="6380163" y="3444875"/>
              <a:ext cx="1587" cy="461963"/>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6" name="Line 51"/>
            <p:cNvSpPr>
              <a:spLocks noChangeShapeType="1"/>
            </p:cNvSpPr>
            <p:nvPr/>
          </p:nvSpPr>
          <p:spPr bwMode="auto">
            <a:xfrm rot="10800000" flipV="1">
              <a:off x="7937500" y="4460875"/>
              <a:ext cx="1588"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7" name="Line 51"/>
            <p:cNvSpPr>
              <a:spLocks noChangeShapeType="1"/>
            </p:cNvSpPr>
            <p:nvPr/>
          </p:nvSpPr>
          <p:spPr bwMode="auto">
            <a:xfrm rot="10800000" flipV="1">
              <a:off x="7937500" y="5318125"/>
              <a:ext cx="1588"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8" name="Line 51"/>
            <p:cNvSpPr>
              <a:spLocks noChangeShapeType="1"/>
            </p:cNvSpPr>
            <p:nvPr/>
          </p:nvSpPr>
          <p:spPr bwMode="auto">
            <a:xfrm rot="10800000" flipV="1">
              <a:off x="4711700" y="4884738"/>
              <a:ext cx="1588"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9" name="Line 51"/>
            <p:cNvSpPr>
              <a:spLocks noChangeShapeType="1"/>
            </p:cNvSpPr>
            <p:nvPr/>
          </p:nvSpPr>
          <p:spPr bwMode="auto">
            <a:xfrm rot="10800000" flipV="1">
              <a:off x="2214563" y="4884738"/>
              <a:ext cx="1587"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grpSp>
      <p:sp>
        <p:nvSpPr>
          <p:cNvPr id="31767" name="Line 51"/>
          <p:cNvSpPr>
            <a:spLocks noChangeShapeType="1"/>
          </p:cNvSpPr>
          <p:nvPr/>
        </p:nvSpPr>
        <p:spPr bwMode="auto">
          <a:xfrm rot="-5400000">
            <a:off x="4868069" y="3375819"/>
            <a:ext cx="0" cy="5476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68" name="Line 51"/>
          <p:cNvSpPr>
            <a:spLocks noChangeShapeType="1"/>
          </p:cNvSpPr>
          <p:nvPr/>
        </p:nvSpPr>
        <p:spPr bwMode="auto">
          <a:xfrm rot="-5400000">
            <a:off x="2749550" y="4968888"/>
            <a:ext cx="1588" cy="21113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69" name="Line 51"/>
          <p:cNvSpPr>
            <a:spLocks noChangeShapeType="1"/>
          </p:cNvSpPr>
          <p:nvPr/>
        </p:nvSpPr>
        <p:spPr bwMode="auto">
          <a:xfrm>
            <a:off x="1152525" y="2565426"/>
            <a:ext cx="1588" cy="7905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0" name="Line 51"/>
          <p:cNvSpPr>
            <a:spLocks noChangeShapeType="1"/>
          </p:cNvSpPr>
          <p:nvPr/>
        </p:nvSpPr>
        <p:spPr bwMode="auto">
          <a:xfrm>
            <a:off x="1160476" y="3973513"/>
            <a:ext cx="3175" cy="79216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1" name="Line 51"/>
          <p:cNvSpPr>
            <a:spLocks noChangeShapeType="1"/>
          </p:cNvSpPr>
          <p:nvPr/>
        </p:nvSpPr>
        <p:spPr bwMode="auto">
          <a:xfrm rot="-5400000">
            <a:off x="2439988" y="2009801"/>
            <a:ext cx="0"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2" name="Line 51"/>
          <p:cNvSpPr>
            <a:spLocks noChangeShapeType="1"/>
          </p:cNvSpPr>
          <p:nvPr/>
        </p:nvSpPr>
        <p:spPr bwMode="auto">
          <a:xfrm rot="-5400000">
            <a:off x="5085557" y="2010595"/>
            <a:ext cx="0" cy="5476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3" name="Line 51"/>
          <p:cNvSpPr>
            <a:spLocks noChangeShapeType="1"/>
          </p:cNvSpPr>
          <p:nvPr/>
        </p:nvSpPr>
        <p:spPr bwMode="auto">
          <a:xfrm rot="-5400000">
            <a:off x="7239001" y="2009801"/>
            <a:ext cx="0"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grpSp>
        <p:nvGrpSpPr>
          <p:cNvPr id="31774" name="Group 42"/>
          <p:cNvGrpSpPr>
            <a:grpSpLocks/>
          </p:cNvGrpSpPr>
          <p:nvPr/>
        </p:nvGrpSpPr>
        <p:grpSpPr bwMode="auto">
          <a:xfrm>
            <a:off x="1306513" y="3594100"/>
            <a:ext cx="1473200" cy="1473200"/>
            <a:chOff x="1297498" y="2320317"/>
            <a:chExt cx="1473277" cy="1473277"/>
          </a:xfrm>
        </p:grpSpPr>
        <p:sp>
          <p:nvSpPr>
            <p:cNvPr id="44" name="Line 89"/>
            <p:cNvSpPr>
              <a:spLocks noChangeShapeType="1"/>
            </p:cNvSpPr>
            <p:nvPr/>
          </p:nvSpPr>
          <p:spPr bwMode="auto">
            <a:xfrm rot="2700000"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50" name="Line 89"/>
            <p:cNvSpPr>
              <a:spLocks noChangeShapeType="1"/>
            </p:cNvSpPr>
            <p:nvPr/>
          </p:nvSpPr>
          <p:spPr bwMode="auto">
            <a:xfrm rot="18900000" flipH="1"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grpSp>
      <p:sp>
        <p:nvSpPr>
          <p:cNvPr id="31775" name="Title 42"/>
          <p:cNvSpPr>
            <a:spLocks noGrp="1"/>
          </p:cNvSpPr>
          <p:nvPr>
            <p:ph type="title"/>
          </p:nvPr>
        </p:nvSpPr>
        <p:spPr/>
        <p:txBody>
          <a:bodyPr/>
          <a:lstStyle/>
          <a:p>
            <a:r>
              <a:rPr lang="en-US" altLang="es-CO" smtClean="0"/>
              <a:t>Abiraterone: Mechanism of Action</a:t>
            </a:r>
          </a:p>
        </p:txBody>
      </p:sp>
    </p:spTree>
    <p:extLst>
      <p:ext uri="{BB962C8B-B14F-4D97-AF65-F5344CB8AC3E}">
        <p14:creationId xmlns:p14="http://schemas.microsoft.com/office/powerpoint/2010/main" val="2213209381"/>
      </p:ext>
    </p:extLst>
  </p:cSld>
  <p:clrMapOvr>
    <a:masterClrMapping/>
  </p:clrMapOvr>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pPr eaLnBrk="1" hangingPunct="1"/>
            <a:r>
              <a:rPr lang="en-US" altLang="es-CO" smtClean="0"/>
              <a:t>COU-AA-301: Phase III Study of Abiraterone Acetate in mCRPC</a:t>
            </a:r>
          </a:p>
        </p:txBody>
      </p:sp>
      <p:sp>
        <p:nvSpPr>
          <p:cNvPr id="26627" name="Content Placeholder 5"/>
          <p:cNvSpPr>
            <a:spLocks noGrp="1"/>
          </p:cNvSpPr>
          <p:nvPr>
            <p:ph idx="1"/>
          </p:nvPr>
        </p:nvSpPr>
        <p:spPr>
          <a:xfrm>
            <a:off x="385776" y="1828800"/>
            <a:ext cx="8455025" cy="1047750"/>
          </a:xfrm>
        </p:spPr>
        <p:txBody>
          <a:bodyPr/>
          <a:lstStyle/>
          <a:p>
            <a:pPr eaLnBrk="1" hangingPunct="1">
              <a:defRPr/>
            </a:pPr>
            <a:r>
              <a:rPr lang="en-US" sz="1800" dirty="0">
                <a:solidFill>
                  <a:schemeClr val="tx2">
                    <a:lumMod val="20000"/>
                    <a:lumOff val="80000"/>
                  </a:schemeClr>
                </a:solidFill>
                <a:ea typeface="+mn-ea"/>
                <a:cs typeface="+mn-cs"/>
              </a:rPr>
              <a:t>Abiraterone acetate: selective inhibitor of androgen biosynthesis that blocks CYP17 activity</a:t>
            </a:r>
          </a:p>
          <a:p>
            <a:pPr eaLnBrk="1" hangingPunct="1">
              <a:defRPr/>
            </a:pPr>
            <a:r>
              <a:rPr lang="en-US" sz="1800" dirty="0" smtClean="0">
                <a:solidFill>
                  <a:schemeClr val="tx2">
                    <a:lumMod val="20000"/>
                    <a:lumOff val="80000"/>
                  </a:schemeClr>
                </a:solidFill>
                <a:ea typeface="+mn-ea"/>
                <a:cs typeface="+mn-cs"/>
              </a:rPr>
              <a:t>Primary endpoint: OS</a:t>
            </a:r>
          </a:p>
        </p:txBody>
      </p:sp>
      <p:sp>
        <p:nvSpPr>
          <p:cNvPr id="32772" name="Text Box 45"/>
          <p:cNvSpPr txBox="1">
            <a:spLocks noChangeArrowheads="1"/>
          </p:cNvSpPr>
          <p:nvPr/>
        </p:nvSpPr>
        <p:spPr bwMode="auto">
          <a:xfrm>
            <a:off x="557213" y="3614751"/>
            <a:ext cx="293528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spcBef>
                <a:spcPct val="0"/>
              </a:spcBef>
              <a:spcAft>
                <a:spcPct val="0"/>
              </a:spcAft>
            </a:pPr>
            <a:r>
              <a:rPr lang="en-GB" altLang="es-CO" b="0" smtClean="0">
                <a:solidFill>
                  <a:srgbClr val="FFFFFF"/>
                </a:solidFill>
              </a:rPr>
              <a:t>Patients with mCRPC progressing after 1-2 chemotherapy regimens, </a:t>
            </a:r>
            <a:br>
              <a:rPr lang="en-GB" altLang="es-CO" b="0" smtClean="0">
                <a:solidFill>
                  <a:srgbClr val="FFFFFF"/>
                </a:solidFill>
              </a:rPr>
            </a:br>
            <a:r>
              <a:rPr lang="en-GB" altLang="es-CO" b="0" smtClean="0">
                <a:solidFill>
                  <a:srgbClr val="FFFFFF"/>
                </a:solidFill>
              </a:rPr>
              <a:t>1 of which contained docetaxel</a:t>
            </a:r>
          </a:p>
          <a:p>
            <a:pPr algn="ctr" defTabSz="914400" fontAlgn="base">
              <a:spcBef>
                <a:spcPct val="0"/>
              </a:spcBef>
              <a:spcAft>
                <a:spcPct val="0"/>
              </a:spcAft>
            </a:pPr>
            <a:endParaRPr lang="en-GB" altLang="es-CO" b="0" smtClean="0">
              <a:solidFill>
                <a:srgbClr val="FFFFFF"/>
              </a:solidFill>
            </a:endParaRPr>
          </a:p>
          <a:p>
            <a:pPr algn="ctr" defTabSz="914400" fontAlgn="base">
              <a:spcBef>
                <a:spcPct val="0"/>
              </a:spcBef>
              <a:spcAft>
                <a:spcPct val="0"/>
              </a:spcAft>
            </a:pPr>
            <a:r>
              <a:rPr lang="en-GB" altLang="es-CO" b="0" smtClean="0">
                <a:solidFill>
                  <a:srgbClr val="FFFFFF"/>
                </a:solidFill>
              </a:rPr>
              <a:t>(N = 1195)</a:t>
            </a:r>
            <a:endParaRPr lang="en-US" altLang="es-CO" b="0" smtClean="0">
              <a:solidFill>
                <a:srgbClr val="FFFFFF"/>
              </a:solidFill>
            </a:endParaRPr>
          </a:p>
        </p:txBody>
      </p:sp>
      <p:sp>
        <p:nvSpPr>
          <p:cNvPr id="32773" name="Rectangle 49"/>
          <p:cNvSpPr>
            <a:spLocks noChangeArrowheads="1"/>
          </p:cNvSpPr>
          <p:nvPr/>
        </p:nvSpPr>
        <p:spPr bwMode="gray">
          <a:xfrm>
            <a:off x="3836988" y="3262313"/>
            <a:ext cx="4487862" cy="8826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spcBef>
                <a:spcPct val="0"/>
              </a:spcBef>
              <a:spcAft>
                <a:spcPct val="0"/>
              </a:spcAft>
            </a:pPr>
            <a:r>
              <a:rPr lang="en-US" altLang="es-CO" smtClean="0">
                <a:solidFill>
                  <a:srgbClr val="141415"/>
                </a:solidFill>
              </a:rPr>
              <a:t>Abiraterone Acetate </a:t>
            </a:r>
            <a:r>
              <a:rPr lang="en-US" altLang="es-CO" b="0" smtClean="0">
                <a:solidFill>
                  <a:srgbClr val="141415"/>
                </a:solidFill>
              </a:rPr>
              <a:t>1000 mg/day +</a:t>
            </a:r>
          </a:p>
          <a:p>
            <a:pPr algn="ctr" defTabSz="914400" fontAlgn="base">
              <a:spcBef>
                <a:spcPct val="0"/>
              </a:spcBef>
              <a:spcAft>
                <a:spcPct val="0"/>
              </a:spcAft>
            </a:pPr>
            <a:r>
              <a:rPr lang="en-US" altLang="es-CO" smtClean="0">
                <a:solidFill>
                  <a:srgbClr val="141415"/>
                </a:solidFill>
              </a:rPr>
              <a:t>Prednisone </a:t>
            </a:r>
            <a:r>
              <a:rPr lang="en-US" altLang="es-CO" b="0" smtClean="0">
                <a:solidFill>
                  <a:srgbClr val="141415"/>
                </a:solidFill>
              </a:rPr>
              <a:t>5 mg BID</a:t>
            </a:r>
          </a:p>
          <a:p>
            <a:pPr algn="ctr" defTabSz="914400" fontAlgn="base">
              <a:spcBef>
                <a:spcPct val="0"/>
              </a:spcBef>
              <a:spcAft>
                <a:spcPct val="0"/>
              </a:spcAft>
            </a:pPr>
            <a:r>
              <a:rPr lang="en-US" altLang="es-CO" b="0" smtClean="0">
                <a:solidFill>
                  <a:srgbClr val="141415"/>
                </a:solidFill>
              </a:rPr>
              <a:t>(n = 797)</a:t>
            </a:r>
          </a:p>
        </p:txBody>
      </p:sp>
      <p:sp>
        <p:nvSpPr>
          <p:cNvPr id="32774" name="Rectangle 50"/>
          <p:cNvSpPr>
            <a:spLocks noChangeArrowheads="1"/>
          </p:cNvSpPr>
          <p:nvPr/>
        </p:nvSpPr>
        <p:spPr bwMode="invGray">
          <a:xfrm>
            <a:off x="3833813" y="4876826"/>
            <a:ext cx="4495800" cy="873125"/>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spcBef>
                <a:spcPct val="0"/>
              </a:spcBef>
              <a:spcAft>
                <a:spcPct val="0"/>
              </a:spcAft>
            </a:pPr>
            <a:r>
              <a:rPr lang="en-US" altLang="es-CO" smtClean="0">
                <a:solidFill>
                  <a:srgbClr val="141415"/>
                </a:solidFill>
              </a:rPr>
              <a:t>Placebo </a:t>
            </a:r>
            <a:r>
              <a:rPr lang="en-US" altLang="es-CO" b="0" smtClean="0">
                <a:solidFill>
                  <a:srgbClr val="141415"/>
                </a:solidFill>
              </a:rPr>
              <a:t>+</a:t>
            </a:r>
          </a:p>
          <a:p>
            <a:pPr algn="ctr" defTabSz="914400" fontAlgn="base">
              <a:spcBef>
                <a:spcPct val="0"/>
              </a:spcBef>
              <a:spcAft>
                <a:spcPct val="0"/>
              </a:spcAft>
            </a:pPr>
            <a:r>
              <a:rPr lang="en-US" altLang="es-CO" smtClean="0">
                <a:solidFill>
                  <a:srgbClr val="141415"/>
                </a:solidFill>
              </a:rPr>
              <a:t>Prednisone </a:t>
            </a:r>
            <a:r>
              <a:rPr lang="en-US" altLang="es-CO" b="0" smtClean="0">
                <a:solidFill>
                  <a:srgbClr val="141415"/>
                </a:solidFill>
              </a:rPr>
              <a:t>5 mg BID</a:t>
            </a:r>
          </a:p>
          <a:p>
            <a:pPr algn="ctr" defTabSz="914400" fontAlgn="base">
              <a:spcBef>
                <a:spcPct val="0"/>
              </a:spcBef>
              <a:spcAft>
                <a:spcPct val="0"/>
              </a:spcAft>
            </a:pPr>
            <a:r>
              <a:rPr lang="en-US" altLang="es-CO" b="0" smtClean="0">
                <a:solidFill>
                  <a:srgbClr val="141415"/>
                </a:solidFill>
              </a:rPr>
              <a:t>(n = 398)</a:t>
            </a:r>
          </a:p>
        </p:txBody>
      </p:sp>
      <p:sp>
        <p:nvSpPr>
          <p:cNvPr id="32775" name="Line 53"/>
          <p:cNvSpPr>
            <a:spLocks noChangeShapeType="1"/>
          </p:cNvSpPr>
          <p:nvPr/>
        </p:nvSpPr>
        <p:spPr bwMode="auto">
          <a:xfrm>
            <a:off x="3251200" y="4579938"/>
            <a:ext cx="466725" cy="7302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2776" name="Line 54"/>
          <p:cNvSpPr>
            <a:spLocks noChangeShapeType="1"/>
          </p:cNvSpPr>
          <p:nvPr/>
        </p:nvSpPr>
        <p:spPr bwMode="auto">
          <a:xfrm flipV="1">
            <a:off x="3251200" y="3692529"/>
            <a:ext cx="466725" cy="69691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2777" name="Rectangle 46"/>
          <p:cNvSpPr>
            <a:spLocks noChangeArrowheads="1"/>
          </p:cNvSpPr>
          <p:nvPr/>
        </p:nvSpPr>
        <p:spPr bwMode="auto">
          <a:xfrm>
            <a:off x="3529013" y="4243414"/>
            <a:ext cx="5105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fontAlgn="base">
              <a:lnSpc>
                <a:spcPct val="90000"/>
              </a:lnSpc>
              <a:spcBef>
                <a:spcPct val="0"/>
              </a:spcBef>
              <a:spcAft>
                <a:spcPct val="0"/>
              </a:spcAft>
            </a:pPr>
            <a:r>
              <a:rPr lang="en-US" altLang="es-CO" b="0" i="1" smtClean="0">
                <a:solidFill>
                  <a:srgbClr val="FFFFFF"/>
                </a:solidFill>
              </a:rPr>
              <a:t>Stratified by ECOG PS, worst pain over previous </a:t>
            </a:r>
            <a:br>
              <a:rPr lang="en-US" altLang="es-CO" b="0" i="1" smtClean="0">
                <a:solidFill>
                  <a:srgbClr val="FFFFFF"/>
                </a:solidFill>
              </a:rPr>
            </a:br>
            <a:r>
              <a:rPr lang="en-US" altLang="es-CO" b="0" i="1" smtClean="0">
                <a:solidFill>
                  <a:srgbClr val="FFFFFF"/>
                </a:solidFill>
              </a:rPr>
              <a:t>24 hrs, previous chemotherapy, type of progression</a:t>
            </a:r>
          </a:p>
        </p:txBody>
      </p:sp>
      <p:sp>
        <p:nvSpPr>
          <p:cNvPr id="32778" name="Text Box 11"/>
          <p:cNvSpPr txBox="1">
            <a:spLocks noChangeArrowheads="1"/>
          </p:cNvSpPr>
          <p:nvPr/>
        </p:nvSpPr>
        <p:spPr bwMode="auto">
          <a:xfrm>
            <a:off x="285763" y="6354789"/>
            <a:ext cx="47164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de Bono JS, et al. N Engl J Med. 2011;364:1995-2005.</a:t>
            </a:r>
          </a:p>
        </p:txBody>
      </p:sp>
      <p:sp>
        <p:nvSpPr>
          <p:cNvPr id="32779" name="Rectangle 46"/>
          <p:cNvSpPr>
            <a:spLocks noChangeArrowheads="1"/>
          </p:cNvSpPr>
          <p:nvPr/>
        </p:nvSpPr>
        <p:spPr bwMode="auto">
          <a:xfrm>
            <a:off x="2281239" y="2973121"/>
            <a:ext cx="2222500" cy="31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lnSpc>
                <a:spcPct val="90000"/>
              </a:lnSpc>
              <a:spcBef>
                <a:spcPct val="35000"/>
              </a:spcBef>
              <a:spcAft>
                <a:spcPct val="25000"/>
              </a:spcAft>
              <a:buClr>
                <a:srgbClr val="8B3D9A"/>
              </a:buClr>
              <a:buFont typeface="Arial" panose="020B0604020202020204" pitchFamily="34" charset="0"/>
              <a:buNone/>
            </a:pPr>
            <a:r>
              <a:rPr lang="en-US" altLang="es-CO" b="0" i="1" smtClean="0">
                <a:solidFill>
                  <a:srgbClr val="FFFFFF"/>
                </a:solidFill>
              </a:rPr>
              <a:t>Randomized 2:1</a:t>
            </a:r>
          </a:p>
        </p:txBody>
      </p:sp>
      <p:sp>
        <p:nvSpPr>
          <p:cNvPr id="32780" name="Line 52"/>
          <p:cNvSpPr>
            <a:spLocks noChangeShapeType="1"/>
          </p:cNvSpPr>
          <p:nvPr/>
        </p:nvSpPr>
        <p:spPr bwMode="auto">
          <a:xfrm rot="5400000">
            <a:off x="3240088" y="3419475"/>
            <a:ext cx="29845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2781" name="Text Box 45"/>
          <p:cNvSpPr txBox="1">
            <a:spLocks noChangeArrowheads="1"/>
          </p:cNvSpPr>
          <p:nvPr/>
        </p:nvSpPr>
        <p:spPr bwMode="auto">
          <a:xfrm>
            <a:off x="3267088" y="5753100"/>
            <a:ext cx="5489575"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lnSpc>
                <a:spcPct val="90000"/>
              </a:lnSpc>
              <a:spcBef>
                <a:spcPct val="0"/>
              </a:spcBef>
              <a:spcAft>
                <a:spcPct val="0"/>
              </a:spcAft>
            </a:pPr>
            <a:r>
              <a:rPr lang="en-GB" altLang="es-CO" sz="1400" smtClean="0">
                <a:solidFill>
                  <a:srgbClr val="FFFFFF"/>
                </a:solidFill>
              </a:rPr>
              <a:t>Study stopped at planned interim analysis at 534 events because OS improvement crossed predetermined </a:t>
            </a:r>
            <a:br>
              <a:rPr lang="en-GB" altLang="es-CO" sz="1400" smtClean="0">
                <a:solidFill>
                  <a:srgbClr val="FFFFFF"/>
                </a:solidFill>
              </a:rPr>
            </a:br>
            <a:r>
              <a:rPr lang="en-GB" altLang="es-CO" sz="1400" smtClean="0">
                <a:solidFill>
                  <a:srgbClr val="FFFFFF"/>
                </a:solidFill>
              </a:rPr>
              <a:t>stopping boundary</a:t>
            </a:r>
            <a:endParaRPr lang="en-US" altLang="es-CO" sz="1400" smtClean="0">
              <a:solidFill>
                <a:srgbClr val="FFFFFF"/>
              </a:solidFill>
            </a:endParaRPr>
          </a:p>
        </p:txBody>
      </p:sp>
    </p:spTree>
    <p:extLst>
      <p:ext uri="{BB962C8B-B14F-4D97-AF65-F5344CB8AC3E}">
        <p14:creationId xmlns:p14="http://schemas.microsoft.com/office/powerpoint/2010/main" val="974247774"/>
      </p:ext>
    </p:extLst>
  </p:cSld>
  <p:clrMapOvr>
    <a:masterClrMapping/>
  </p:clrMapOvr>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altLang="es-CO" smtClean="0"/>
              <a:t>COU-AA-301: Overall Survival </a:t>
            </a:r>
          </a:p>
        </p:txBody>
      </p:sp>
      <p:sp>
        <p:nvSpPr>
          <p:cNvPr id="27651" name="Content Placeholder 2"/>
          <p:cNvSpPr>
            <a:spLocks noGrp="1"/>
          </p:cNvSpPr>
          <p:nvPr>
            <p:ph idx="1"/>
          </p:nvPr>
        </p:nvSpPr>
        <p:spPr>
          <a:xfrm>
            <a:off x="385776" y="1836764"/>
            <a:ext cx="8455025" cy="854075"/>
          </a:xfrm>
        </p:spPr>
        <p:txBody>
          <a:bodyPr/>
          <a:lstStyle/>
          <a:p>
            <a:pPr eaLnBrk="1" hangingPunct="1">
              <a:spcAft>
                <a:spcPts val="0"/>
              </a:spcAft>
              <a:defRPr/>
            </a:pPr>
            <a:r>
              <a:rPr lang="en-US" sz="2000" dirty="0" smtClean="0">
                <a:ea typeface="+mn-ea"/>
                <a:cs typeface="+mn-cs"/>
              </a:rPr>
              <a:t>Abiraterone acetate significantly improved OS vs placebo, with </a:t>
            </a:r>
            <a:r>
              <a:rPr lang="en-US" sz="2000" dirty="0" smtClean="0">
                <a:ea typeface="ＭＳ Ｐゴシック" charset="0"/>
              </a:rPr>
              <a:t>benefit consistent across nearly all patient subgroups</a:t>
            </a:r>
          </a:p>
        </p:txBody>
      </p:sp>
      <p:graphicFrame>
        <p:nvGraphicFramePr>
          <p:cNvPr id="9" name="Group 32"/>
          <p:cNvGraphicFramePr>
            <a:graphicFrameLocks noGrp="1"/>
          </p:cNvGraphicFramePr>
          <p:nvPr/>
        </p:nvGraphicFramePr>
        <p:xfrm>
          <a:off x="4800600" y="2655914"/>
          <a:ext cx="4046538" cy="3657599"/>
        </p:xfrm>
        <a:graphic>
          <a:graphicData uri="http://schemas.openxmlformats.org/drawingml/2006/table">
            <a:tbl>
              <a:tblPr/>
              <a:tblGrid>
                <a:gridCol w="1843088"/>
                <a:gridCol w="674687"/>
                <a:gridCol w="1528763"/>
              </a:tblGrid>
              <a:tr h="0">
                <a:tc>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Group</a:t>
                      </a:r>
                    </a:p>
                  </a:txBody>
                  <a:tcPr marL="91428" marR="91428" anchor="ctr"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ea typeface="ＭＳ Ｐゴシック" pitchFamily="34" charset="-128"/>
                        </a:rPr>
                        <a:t>n</a:t>
                      </a:r>
                    </a:p>
                  </a:txBody>
                  <a:tcPr marL="91428" marR="91428" anchor="ctr"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Tx/>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ea typeface="ＭＳ Ｐゴシック" pitchFamily="34" charset="-128"/>
                        </a:rPr>
                        <a:t>HR (95% CI)</a:t>
                      </a:r>
                    </a:p>
                  </a:txBody>
                  <a:tcPr marL="91428" marR="91428" horzOverflow="overflow">
                    <a:lnL>
                      <a:noFill/>
                    </a:lnL>
                    <a:lnR>
                      <a:noFill/>
                    </a:lnR>
                    <a:lnT>
                      <a:noFill/>
                    </a:lnT>
                    <a:lnB>
                      <a:noFill/>
                    </a:lnB>
                    <a:lnTlToBr>
                      <a:noFill/>
                    </a:lnTlToBr>
                    <a:lnBlToTr>
                      <a:noFill/>
                    </a:lnBlToTr>
                    <a:solidFill>
                      <a:srgbClr val="8B3D9A"/>
                    </a:solidFill>
                  </a:tcPr>
                </a:tc>
              </a:tr>
              <a:tr h="0">
                <a:tc>
                  <a:txBody>
                    <a:bodyPr/>
                    <a:lstStyle/>
                    <a:p>
                      <a:pPr marL="0" marR="0" lvl="0" indent="0" algn="l" defTabSz="914400" rtl="0" eaLnBrk="1" fontAlgn="base" latinLnBrk="0" hangingPunct="1">
                        <a:lnSpc>
                          <a:spcPct val="100000"/>
                        </a:lnSpc>
                        <a:spcBef>
                          <a:spcPct val="0"/>
                        </a:spcBef>
                        <a:spcAft>
                          <a:spcPct val="25000"/>
                        </a:spcAft>
                        <a:buClrTx/>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Baseline ECOG 0-1</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1068</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0.64 (0.53-0.78)</a:t>
                      </a:r>
                    </a:p>
                  </a:txBody>
                  <a:tcPr marL="91428" marR="91428" anchor="ctr" horzOverflow="overflow">
                    <a:lnL>
                      <a:noFill/>
                    </a:lnL>
                    <a:lnR>
                      <a:noFill/>
                    </a:lnR>
                    <a:lnT>
                      <a:noFill/>
                    </a:lnT>
                    <a:lnB>
                      <a:noFill/>
                    </a:lnB>
                    <a:lnTlToBr>
                      <a:noFill/>
                    </a:lnTlToBr>
                    <a:lnBlToTr>
                      <a:noFill/>
                    </a:lnBlToTr>
                    <a:solidFill>
                      <a:schemeClr val="bg2"/>
                    </a:solidFill>
                  </a:tcPr>
                </a:tc>
              </a:tr>
              <a:tr h="0">
                <a:tc>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Arial" pitchFamily="34" charset="0"/>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BPI</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endParaRPr kumimoji="0" lang="en-US" sz="1400" b="0" i="0" u="none" strike="noStrike" cap="none" normalizeH="0" baseline="0" smtClean="0">
                        <a:ln>
                          <a:noFill/>
                        </a:ln>
                        <a:solidFill>
                          <a:srgbClr val="141415"/>
                        </a:solidFill>
                        <a:effectLst/>
                        <a:latin typeface="Arial" pitchFamily="34" charset="0"/>
                        <a:ea typeface="ＭＳ Ｐゴシック" pitchFamily="34" charset="-128"/>
                      </a:endParaRP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endParaRPr kumimoji="0" lang="en-US" sz="1400" b="0" i="0" u="none" strike="noStrike" cap="none" normalizeH="0" baseline="0" smtClean="0">
                        <a:ln>
                          <a:noFill/>
                        </a:ln>
                        <a:solidFill>
                          <a:srgbClr val="141415"/>
                        </a:solidFill>
                        <a:effectLst/>
                        <a:latin typeface="Arial" pitchFamily="34" charset="0"/>
                        <a:ea typeface="ＭＳ Ｐゴシック" pitchFamily="34" charset="-128"/>
                      </a:endParaRPr>
                    </a:p>
                  </a:txBody>
                  <a:tcPr marL="91428" marR="91428" anchor="ctr" horzOverflow="overflow">
                    <a:lnL>
                      <a:noFill/>
                    </a:lnL>
                    <a:lnR>
                      <a:noFill/>
                    </a:lnR>
                    <a:lnT>
                      <a:noFill/>
                    </a:lnT>
                    <a:lnB>
                      <a:noFill/>
                    </a:lnB>
                    <a:lnTlToBr>
                      <a:noFill/>
                    </a:lnTlToBr>
                    <a:lnBlToTr>
                      <a:noFill/>
                    </a:lnBlToTr>
                    <a:solidFill>
                      <a:srgbClr val="F2F2F2"/>
                    </a:solidFill>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dirty="0" smtClean="0">
                          <a:ln>
                            <a:noFill/>
                          </a:ln>
                          <a:solidFill>
                            <a:srgbClr val="141415"/>
                          </a:solidFill>
                          <a:effectLst/>
                          <a:latin typeface="Arial" pitchFamily="34" charset="0"/>
                          <a:ea typeface="ＭＳ Ｐゴシック" pitchFamily="34" charset="-128"/>
                        </a:rPr>
                        <a:t>&lt; 4</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659</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dirty="0" smtClean="0">
                          <a:ln>
                            <a:noFill/>
                          </a:ln>
                          <a:solidFill>
                            <a:srgbClr val="141415"/>
                          </a:solidFill>
                          <a:effectLst/>
                          <a:latin typeface="Arial" pitchFamily="34" charset="0"/>
                          <a:ea typeface="ＭＳ Ｐゴシック" pitchFamily="34" charset="-128"/>
                        </a:rPr>
                        <a:t>0.64 (0.50-0.82)</a:t>
                      </a:r>
                    </a:p>
                  </a:txBody>
                  <a:tcPr marL="91428" marR="91428" anchor="ctr" horzOverflow="overflow">
                    <a:lnL>
                      <a:noFill/>
                    </a:lnL>
                    <a:lnR>
                      <a:noFill/>
                    </a:lnR>
                    <a:lnT>
                      <a:noFill/>
                    </a:lnT>
                    <a:lnB>
                      <a:noFill/>
                    </a:lnB>
                    <a:lnTlToBr>
                      <a:noFill/>
                    </a:lnTlToBr>
                    <a:lnBlToTr>
                      <a:noFill/>
                    </a:lnBlToTr>
                    <a:solidFill>
                      <a:srgbClr val="F2F2F2"/>
                    </a:solidFill>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 4</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536</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0.68 (0.53-0.85)</a:t>
                      </a:r>
                    </a:p>
                  </a:txBody>
                  <a:tcPr marL="91428" marR="91428" anchor="ctr" horzOverflow="overflow">
                    <a:lnL>
                      <a:noFill/>
                    </a:lnL>
                    <a:lnR>
                      <a:noFill/>
                    </a:lnR>
                    <a:lnT>
                      <a:noFill/>
                    </a:lnT>
                    <a:lnB>
                      <a:noFill/>
                    </a:lnB>
                    <a:lnTlToBr>
                      <a:noFill/>
                    </a:lnTlToBr>
                    <a:lnBlToTr>
                      <a:noFill/>
                    </a:lnBlToTr>
                    <a:solidFill>
                      <a:srgbClr val="F2F2F2"/>
                    </a:solidFill>
                  </a:tcPr>
                </a:tc>
              </a:tr>
              <a:tr h="0">
                <a:tc gridSpan="3">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Arial" pitchFamily="34" charset="0"/>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Previous chemotherapy</a:t>
                      </a:r>
                    </a:p>
                  </a:txBody>
                  <a:tcPr marL="91428" marR="91428" horzOverflow="overflow">
                    <a:lnL>
                      <a:noFill/>
                    </a:lnL>
                    <a:lnR>
                      <a:noFill/>
                    </a:lnR>
                    <a:lnT>
                      <a:noFill/>
                    </a:lnT>
                    <a:lnB>
                      <a:noFill/>
                    </a:lnB>
                    <a:lnTlToBr>
                      <a:noFill/>
                    </a:lnTlToBr>
                    <a:lnBlToTr>
                      <a:noFill/>
                    </a:lnBlToTr>
                    <a:solidFill>
                      <a:schemeClr val="bg2"/>
                    </a:solidFill>
                  </a:tcPr>
                </a:tc>
                <a:tc hMerge="1">
                  <a:txBody>
                    <a:bodyPr/>
                    <a:lstStyle/>
                    <a:p>
                      <a:endParaRPr lang="en-US"/>
                    </a:p>
                  </a:txBody>
                  <a:tcPr/>
                </a:tc>
                <a:tc hMerge="1">
                  <a:txBody>
                    <a:bodyPr/>
                    <a:lstStyle/>
                    <a:p>
                      <a:endParaRPr lang="en-US"/>
                    </a:p>
                  </a:txBody>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1 regimen</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833</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0.63 (0.51-0.78)</a:t>
                      </a:r>
                    </a:p>
                  </a:txBody>
                  <a:tcPr marL="91428" marR="91428" anchor="ctr" horzOverflow="overflow">
                    <a:lnL>
                      <a:noFill/>
                    </a:lnL>
                    <a:lnR>
                      <a:noFill/>
                    </a:lnR>
                    <a:lnT>
                      <a:noFill/>
                    </a:lnT>
                    <a:lnB>
                      <a:noFill/>
                    </a:lnB>
                    <a:lnTlToBr>
                      <a:noFill/>
                    </a:lnTlToBr>
                    <a:lnBlToTr>
                      <a:noFill/>
                    </a:lnBlToTr>
                    <a:solidFill>
                      <a:schemeClr val="bg2"/>
                    </a:solidFill>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2 regimens</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362</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0.74 (0.55-0.99)</a:t>
                      </a:r>
                    </a:p>
                  </a:txBody>
                  <a:tcPr marL="91428" marR="91428" anchor="ctr" horzOverflow="overflow">
                    <a:lnL>
                      <a:noFill/>
                    </a:lnL>
                    <a:lnR>
                      <a:noFill/>
                    </a:lnR>
                    <a:lnT>
                      <a:noFill/>
                    </a:lnT>
                    <a:lnB>
                      <a:noFill/>
                    </a:lnB>
                    <a:lnTlToBr>
                      <a:noFill/>
                    </a:lnTlToBr>
                    <a:lnBlToTr>
                      <a:noFill/>
                    </a:lnBlToTr>
                    <a:solidFill>
                      <a:schemeClr val="bg2"/>
                    </a:solidFill>
                  </a:tcPr>
                </a:tc>
              </a:tr>
              <a:tr h="0">
                <a:tc>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Arial" pitchFamily="34" charset="0"/>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Progression type</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endParaRPr kumimoji="0" lang="en-US" sz="1400" b="0" i="0" u="none" strike="noStrike" cap="none" normalizeH="0" baseline="0" smtClean="0">
                        <a:ln>
                          <a:noFill/>
                        </a:ln>
                        <a:solidFill>
                          <a:schemeClr val="bg1"/>
                        </a:solidFill>
                        <a:effectLst/>
                        <a:latin typeface="Arial" pitchFamily="34" charset="0"/>
                        <a:ea typeface="ＭＳ Ｐゴシック" pitchFamily="34" charset="-128"/>
                      </a:endParaRP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endParaRPr kumimoji="0" lang="en-US" sz="1400" b="0" i="0" u="none" strike="noStrike" cap="none" normalizeH="0" baseline="0" smtClean="0">
                        <a:ln>
                          <a:noFill/>
                        </a:ln>
                        <a:solidFill>
                          <a:srgbClr val="141415"/>
                        </a:solidFill>
                        <a:effectLst/>
                        <a:latin typeface="Arial" pitchFamily="34" charset="0"/>
                        <a:ea typeface="ＭＳ Ｐゴシック" pitchFamily="34" charset="-128"/>
                      </a:endParaRPr>
                    </a:p>
                  </a:txBody>
                  <a:tcPr marL="91428" marR="91428" anchor="ctr" horzOverflow="overflow">
                    <a:lnL>
                      <a:noFill/>
                    </a:lnL>
                    <a:lnR>
                      <a:noFill/>
                    </a:lnR>
                    <a:lnT>
                      <a:noFill/>
                    </a:lnT>
                    <a:lnB>
                      <a:noFill/>
                    </a:lnB>
                    <a:lnTlToBr>
                      <a:noFill/>
                    </a:lnTlToBr>
                    <a:lnBlToTr>
                      <a:noFill/>
                    </a:lnBlToTr>
                    <a:solidFill>
                      <a:srgbClr val="F2F2F2"/>
                    </a:solidFill>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PSA only</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363</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0.59 (0.42-0.82)</a:t>
                      </a:r>
                    </a:p>
                  </a:txBody>
                  <a:tcPr marL="91428" marR="91428" anchor="ctr" horzOverflow="overflow">
                    <a:lnL>
                      <a:noFill/>
                    </a:lnL>
                    <a:lnR>
                      <a:noFill/>
                    </a:lnR>
                    <a:lnT>
                      <a:noFill/>
                    </a:lnT>
                    <a:lnB>
                      <a:noFill/>
                    </a:lnB>
                    <a:lnTlToBr>
                      <a:noFill/>
                    </a:lnTlToBr>
                    <a:lnBlToTr>
                      <a:noFill/>
                    </a:lnBlToTr>
                    <a:solidFill>
                      <a:srgbClr val="F2F2F2"/>
                    </a:solidFill>
                  </a:tcPr>
                </a:tc>
              </a:tr>
              <a:tr h="0">
                <a:tc>
                  <a:txBody>
                    <a:bodyPr/>
                    <a:lstStyle/>
                    <a:p>
                      <a:pPr marL="112713" marR="0" lvl="1" indent="171450" algn="l" defTabSz="914400" rtl="0" eaLnBrk="1" fontAlgn="base" latinLnBrk="0" hangingPunct="1">
                        <a:lnSpc>
                          <a:spcPct val="100000"/>
                        </a:lnSpc>
                        <a:spcBef>
                          <a:spcPct val="35000"/>
                        </a:spcBef>
                        <a:spcAft>
                          <a:spcPct val="25000"/>
                        </a:spcAft>
                        <a:buClr>
                          <a:srgbClr val="141415"/>
                        </a:buClr>
                        <a:buSzTx/>
                        <a:buFont typeface="Wingdings" pitchFamily="2" charset="2"/>
                        <a:buChar char="§"/>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Radiographic</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832</a:t>
                      </a:r>
                    </a:p>
                  </a:txBody>
                  <a:tcPr marL="91428" marR="91428"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0.69 (0.56-0.84)</a:t>
                      </a:r>
                    </a:p>
                  </a:txBody>
                  <a:tcPr marL="91428" marR="91428" anchor="ctr" horzOverflow="overflow">
                    <a:lnL>
                      <a:noFill/>
                    </a:lnL>
                    <a:lnR>
                      <a:noFill/>
                    </a:lnR>
                    <a:lnT>
                      <a:noFill/>
                    </a:lnT>
                    <a:lnB>
                      <a:noFill/>
                    </a:lnB>
                    <a:lnTlToBr>
                      <a:noFill/>
                    </a:lnTlToBr>
                    <a:lnBlToTr>
                      <a:noFill/>
                    </a:lnBlToTr>
                    <a:solidFill>
                      <a:srgbClr val="F2F2F2"/>
                    </a:solidFill>
                  </a:tcPr>
                </a:tc>
              </a:tr>
              <a:tr h="0">
                <a:tc>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Arial" pitchFamily="34" charset="0"/>
                        <a:buNone/>
                        <a:tabLst/>
                      </a:pPr>
                      <a:r>
                        <a:rPr kumimoji="0" lang="en-US" sz="1400" b="0" i="0" u="none" strike="noStrike" cap="none" normalizeH="0" baseline="0" smtClean="0">
                          <a:ln>
                            <a:noFill/>
                          </a:ln>
                          <a:solidFill>
                            <a:srgbClr val="141415"/>
                          </a:solidFill>
                          <a:effectLst/>
                          <a:latin typeface="Arial" pitchFamily="34" charset="0"/>
                          <a:ea typeface="ＭＳ Ｐゴシック" pitchFamily="34" charset="-128"/>
                        </a:rPr>
                        <a:t>Visceral disease</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smtClean="0">
                          <a:ln>
                            <a:noFill/>
                          </a:ln>
                          <a:solidFill>
                            <a:schemeClr val="bg1"/>
                          </a:solidFill>
                          <a:effectLst/>
                          <a:latin typeface="Arial" pitchFamily="34" charset="0"/>
                          <a:ea typeface="ＭＳ Ｐゴシック" pitchFamily="34" charset="-128"/>
                        </a:rPr>
                        <a:t>363</a:t>
                      </a:r>
                    </a:p>
                  </a:txBody>
                  <a:tcPr marL="91428" marR="91428"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400" b="0" i="0" u="none" strike="noStrike" cap="none" normalizeH="0" baseline="0" dirty="0" smtClean="0">
                          <a:ln>
                            <a:noFill/>
                          </a:ln>
                          <a:solidFill>
                            <a:srgbClr val="141415"/>
                          </a:solidFill>
                          <a:effectLst/>
                          <a:latin typeface="Arial" pitchFamily="34" charset="0"/>
                          <a:ea typeface="ＭＳ Ｐゴシック" pitchFamily="34" charset="-128"/>
                        </a:rPr>
                        <a:t>0.70 (0.52-0.94)</a:t>
                      </a:r>
                    </a:p>
                  </a:txBody>
                  <a:tcPr marL="91428" marR="91428" anchor="ctr" horzOverflow="overflow">
                    <a:lnL>
                      <a:noFill/>
                    </a:lnL>
                    <a:lnR>
                      <a:noFill/>
                    </a:lnR>
                    <a:lnT>
                      <a:noFill/>
                    </a:lnT>
                    <a:lnB>
                      <a:noFill/>
                    </a:lnB>
                    <a:lnTlToBr>
                      <a:noFill/>
                    </a:lnTlToBr>
                    <a:lnBlToTr>
                      <a:noFill/>
                    </a:lnBlToTr>
                    <a:solidFill>
                      <a:schemeClr val="bg2"/>
                    </a:solidFill>
                  </a:tcPr>
                </a:tc>
              </a:tr>
            </a:tbl>
          </a:graphicData>
        </a:graphic>
      </p:graphicFrame>
      <p:sp>
        <p:nvSpPr>
          <p:cNvPr id="33831" name="Text Box 11"/>
          <p:cNvSpPr txBox="1">
            <a:spLocks noChangeArrowheads="1"/>
          </p:cNvSpPr>
          <p:nvPr/>
        </p:nvSpPr>
        <p:spPr bwMode="auto">
          <a:xfrm>
            <a:off x="285750" y="6354789"/>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de Bono JS, et al. N Eng J Med. 2011;364:1995-2005. Scher HI, et al. ASCO GU 2011. Abstract 4.</a:t>
            </a:r>
          </a:p>
        </p:txBody>
      </p:sp>
      <p:cxnSp>
        <p:nvCxnSpPr>
          <p:cNvPr id="33832" name="Straight Connector 7"/>
          <p:cNvCxnSpPr>
            <a:cxnSpLocks noChangeShapeType="1"/>
          </p:cNvCxnSpPr>
          <p:nvPr/>
        </p:nvCxnSpPr>
        <p:spPr bwMode="auto">
          <a:xfrm rot="5400000">
            <a:off x="382600" y="4171951"/>
            <a:ext cx="16478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3" name="Straight Connector 10"/>
          <p:cNvCxnSpPr>
            <a:cxnSpLocks noChangeShapeType="1"/>
          </p:cNvCxnSpPr>
          <p:nvPr/>
        </p:nvCxnSpPr>
        <p:spPr bwMode="auto">
          <a:xfrm>
            <a:off x="1206500" y="4995863"/>
            <a:ext cx="33813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4" name="Straight Connector 12"/>
          <p:cNvCxnSpPr>
            <a:cxnSpLocks noChangeShapeType="1"/>
          </p:cNvCxnSpPr>
          <p:nvPr/>
        </p:nvCxnSpPr>
        <p:spPr bwMode="auto">
          <a:xfrm rot="10800000">
            <a:off x="1144601" y="3355975"/>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5" name="Straight Connector 13"/>
          <p:cNvCxnSpPr>
            <a:cxnSpLocks noChangeShapeType="1"/>
          </p:cNvCxnSpPr>
          <p:nvPr/>
        </p:nvCxnSpPr>
        <p:spPr bwMode="auto">
          <a:xfrm rot="10800000">
            <a:off x="1144601" y="368458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6" name="Straight Connector 14"/>
          <p:cNvCxnSpPr>
            <a:cxnSpLocks noChangeShapeType="1"/>
          </p:cNvCxnSpPr>
          <p:nvPr/>
        </p:nvCxnSpPr>
        <p:spPr bwMode="auto">
          <a:xfrm rot="10800000">
            <a:off x="1144601" y="401478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7" name="Straight Connector 15"/>
          <p:cNvCxnSpPr>
            <a:cxnSpLocks noChangeShapeType="1"/>
          </p:cNvCxnSpPr>
          <p:nvPr/>
        </p:nvCxnSpPr>
        <p:spPr bwMode="auto">
          <a:xfrm rot="10800000">
            <a:off x="1144601" y="434498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8" name="Straight Connector 16"/>
          <p:cNvCxnSpPr>
            <a:cxnSpLocks noChangeShapeType="1"/>
          </p:cNvCxnSpPr>
          <p:nvPr/>
        </p:nvCxnSpPr>
        <p:spPr bwMode="auto">
          <a:xfrm rot="10800000">
            <a:off x="1144601" y="4995863"/>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39" name="Straight Connector 17"/>
          <p:cNvCxnSpPr>
            <a:cxnSpLocks noChangeShapeType="1"/>
          </p:cNvCxnSpPr>
          <p:nvPr/>
        </p:nvCxnSpPr>
        <p:spPr bwMode="auto">
          <a:xfrm rot="10800000">
            <a:off x="1144601" y="467518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0" name="Straight Connector 20"/>
          <p:cNvCxnSpPr>
            <a:cxnSpLocks noChangeShapeType="1"/>
          </p:cNvCxnSpPr>
          <p:nvPr/>
        </p:nvCxnSpPr>
        <p:spPr bwMode="auto">
          <a:xfrm rot="5400000">
            <a:off x="1173956"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1" name="Straight Connector 21"/>
          <p:cNvCxnSpPr>
            <a:cxnSpLocks noChangeShapeType="1"/>
          </p:cNvCxnSpPr>
          <p:nvPr/>
        </p:nvCxnSpPr>
        <p:spPr bwMode="auto">
          <a:xfrm rot="5400000">
            <a:off x="1653381"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2" name="Straight Connector 22"/>
          <p:cNvCxnSpPr>
            <a:cxnSpLocks noChangeShapeType="1"/>
          </p:cNvCxnSpPr>
          <p:nvPr/>
        </p:nvCxnSpPr>
        <p:spPr bwMode="auto">
          <a:xfrm rot="5400000">
            <a:off x="2134394"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3" name="Straight Connector 23"/>
          <p:cNvCxnSpPr>
            <a:cxnSpLocks noChangeShapeType="1"/>
          </p:cNvCxnSpPr>
          <p:nvPr/>
        </p:nvCxnSpPr>
        <p:spPr bwMode="auto">
          <a:xfrm rot="5400000">
            <a:off x="2615406"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4" name="Straight Connector 24"/>
          <p:cNvCxnSpPr>
            <a:cxnSpLocks noChangeShapeType="1"/>
          </p:cNvCxnSpPr>
          <p:nvPr/>
        </p:nvCxnSpPr>
        <p:spPr bwMode="auto">
          <a:xfrm rot="5400000">
            <a:off x="3096419"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5" name="Straight Connector 25"/>
          <p:cNvCxnSpPr>
            <a:cxnSpLocks noChangeShapeType="1"/>
          </p:cNvCxnSpPr>
          <p:nvPr/>
        </p:nvCxnSpPr>
        <p:spPr bwMode="auto">
          <a:xfrm rot="5400000">
            <a:off x="3577431"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6" name="Straight Connector 26"/>
          <p:cNvCxnSpPr>
            <a:cxnSpLocks noChangeShapeType="1"/>
          </p:cNvCxnSpPr>
          <p:nvPr/>
        </p:nvCxnSpPr>
        <p:spPr bwMode="auto">
          <a:xfrm rot="5400000">
            <a:off x="4058444"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7" name="Straight Connector 27"/>
          <p:cNvCxnSpPr>
            <a:cxnSpLocks noChangeShapeType="1"/>
          </p:cNvCxnSpPr>
          <p:nvPr/>
        </p:nvCxnSpPr>
        <p:spPr bwMode="auto">
          <a:xfrm rot="5400000">
            <a:off x="4544219" y="5029994"/>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3848" name="Straight Connector 29"/>
          <p:cNvCxnSpPr>
            <a:cxnSpLocks noChangeShapeType="1"/>
          </p:cNvCxnSpPr>
          <p:nvPr/>
        </p:nvCxnSpPr>
        <p:spPr bwMode="auto">
          <a:xfrm>
            <a:off x="1219213" y="4164013"/>
            <a:ext cx="3414713"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cxnSp>
      <p:sp>
        <p:nvSpPr>
          <p:cNvPr id="33849" name="Freeform 30"/>
          <p:cNvSpPr>
            <a:spLocks/>
          </p:cNvSpPr>
          <p:nvPr/>
        </p:nvSpPr>
        <p:spPr bwMode="gray">
          <a:xfrm>
            <a:off x="1219213" y="3406775"/>
            <a:ext cx="3167063" cy="1028700"/>
          </a:xfrm>
          <a:custGeom>
            <a:avLst/>
            <a:gdLst>
              <a:gd name="T0" fmla="*/ 3167087 w 3167062"/>
              <a:gd name="T1" fmla="*/ 1028700 h 1028700"/>
              <a:gd name="T2" fmla="*/ 2728937 w 3167062"/>
              <a:gd name="T3" fmla="*/ 990600 h 1028700"/>
              <a:gd name="T4" fmla="*/ 2609875 w 3167062"/>
              <a:gd name="T5" fmla="*/ 966787 h 1028700"/>
              <a:gd name="T6" fmla="*/ 2595587 w 3167062"/>
              <a:gd name="T7" fmla="*/ 933450 h 1028700"/>
              <a:gd name="T8" fmla="*/ 2571775 w 3167062"/>
              <a:gd name="T9" fmla="*/ 914400 h 1028700"/>
              <a:gd name="T10" fmla="*/ 2476525 w 3167062"/>
              <a:gd name="T11" fmla="*/ 842962 h 1028700"/>
              <a:gd name="T12" fmla="*/ 2428899 w 3167062"/>
              <a:gd name="T13" fmla="*/ 819150 h 1028700"/>
              <a:gd name="T14" fmla="*/ 2400325 w 3167062"/>
              <a:gd name="T15" fmla="*/ 809625 h 1028700"/>
              <a:gd name="T16" fmla="*/ 2371749 w 3167062"/>
              <a:gd name="T17" fmla="*/ 785812 h 1028700"/>
              <a:gd name="T18" fmla="*/ 2266975 w 3167062"/>
              <a:gd name="T19" fmla="*/ 723900 h 1028700"/>
              <a:gd name="T20" fmla="*/ 2133625 w 3167062"/>
              <a:gd name="T21" fmla="*/ 695325 h 1028700"/>
              <a:gd name="T22" fmla="*/ 2066983 w 3167062"/>
              <a:gd name="T23" fmla="*/ 681037 h 1028700"/>
              <a:gd name="T24" fmla="*/ 2009833 w 3167062"/>
              <a:gd name="T25" fmla="*/ 666750 h 1028700"/>
              <a:gd name="T26" fmla="*/ 1909820 w 3167062"/>
              <a:gd name="T27" fmla="*/ 638175 h 1028700"/>
              <a:gd name="T28" fmla="*/ 1800283 w 3167062"/>
              <a:gd name="T29" fmla="*/ 581025 h 1028700"/>
              <a:gd name="T30" fmla="*/ 1733608 w 3167062"/>
              <a:gd name="T31" fmla="*/ 542925 h 1028700"/>
              <a:gd name="T32" fmla="*/ 1633595 w 3167062"/>
              <a:gd name="T33" fmla="*/ 523875 h 1028700"/>
              <a:gd name="T34" fmla="*/ 1614545 w 3167062"/>
              <a:gd name="T35" fmla="*/ 509587 h 1028700"/>
              <a:gd name="T36" fmla="*/ 1538324 w 3167062"/>
              <a:gd name="T37" fmla="*/ 476250 h 1028700"/>
              <a:gd name="T38" fmla="*/ 1424024 w 3167062"/>
              <a:gd name="T39" fmla="*/ 447675 h 1028700"/>
              <a:gd name="T40" fmla="*/ 1385924 w 3167062"/>
              <a:gd name="T41" fmla="*/ 433387 h 1028700"/>
              <a:gd name="T42" fmla="*/ 1328774 w 3167062"/>
              <a:gd name="T43" fmla="*/ 395287 h 1028700"/>
              <a:gd name="T44" fmla="*/ 1257337 w 3167062"/>
              <a:gd name="T45" fmla="*/ 376237 h 1028700"/>
              <a:gd name="T46" fmla="*/ 1157324 w 3167062"/>
              <a:gd name="T47" fmla="*/ 328612 h 1028700"/>
              <a:gd name="T48" fmla="*/ 923925 w 3167062"/>
              <a:gd name="T49" fmla="*/ 247650 h 1028700"/>
              <a:gd name="T50" fmla="*/ 838200 w 3167062"/>
              <a:gd name="T51" fmla="*/ 219075 h 1028700"/>
              <a:gd name="T52" fmla="*/ 762000 w 3167062"/>
              <a:gd name="T53" fmla="*/ 190500 h 1028700"/>
              <a:gd name="T54" fmla="*/ 638175 w 3167062"/>
              <a:gd name="T55" fmla="*/ 152400 h 1028700"/>
              <a:gd name="T56" fmla="*/ 542925 w 3167062"/>
              <a:gd name="T57" fmla="*/ 128587 h 1028700"/>
              <a:gd name="T58" fmla="*/ 476250 w 3167062"/>
              <a:gd name="T59" fmla="*/ 114300 h 1028700"/>
              <a:gd name="T60" fmla="*/ 347662 w 3167062"/>
              <a:gd name="T61" fmla="*/ 71437 h 1028700"/>
              <a:gd name="T62" fmla="*/ 214312 w 3167062"/>
              <a:gd name="T63" fmla="*/ 33337 h 1028700"/>
              <a:gd name="T64" fmla="*/ 133350 w 3167062"/>
              <a:gd name="T65" fmla="*/ 4762 h 1028700"/>
              <a:gd name="T66" fmla="*/ 0 w 3167062"/>
              <a:gd name="T67" fmla="*/ 0 h 10287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167062"/>
              <a:gd name="T103" fmla="*/ 0 h 1028700"/>
              <a:gd name="T104" fmla="*/ 3167062 w 3167062"/>
              <a:gd name="T105" fmla="*/ 1028700 h 10287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167062" h="1028700">
                <a:moveTo>
                  <a:pt x="3167062" y="1028700"/>
                </a:moveTo>
                <a:lnTo>
                  <a:pt x="3167062" y="1028700"/>
                </a:lnTo>
                <a:lnTo>
                  <a:pt x="2728912" y="1023937"/>
                </a:lnTo>
                <a:lnTo>
                  <a:pt x="2728912" y="990600"/>
                </a:lnTo>
                <a:lnTo>
                  <a:pt x="2605087" y="985837"/>
                </a:lnTo>
                <a:lnTo>
                  <a:pt x="2609850" y="966787"/>
                </a:lnTo>
                <a:lnTo>
                  <a:pt x="2595562" y="966787"/>
                </a:lnTo>
                <a:lnTo>
                  <a:pt x="2595562" y="933450"/>
                </a:lnTo>
                <a:lnTo>
                  <a:pt x="2571750" y="933450"/>
                </a:lnTo>
                <a:lnTo>
                  <a:pt x="2571750" y="914400"/>
                </a:lnTo>
                <a:lnTo>
                  <a:pt x="2486025" y="914400"/>
                </a:lnTo>
                <a:lnTo>
                  <a:pt x="2476500" y="842962"/>
                </a:lnTo>
                <a:lnTo>
                  <a:pt x="2433637" y="842962"/>
                </a:lnTo>
                <a:lnTo>
                  <a:pt x="2428875" y="819150"/>
                </a:lnTo>
                <a:lnTo>
                  <a:pt x="2400300" y="819150"/>
                </a:lnTo>
                <a:lnTo>
                  <a:pt x="2400300" y="809625"/>
                </a:lnTo>
                <a:lnTo>
                  <a:pt x="2371725" y="809625"/>
                </a:lnTo>
                <a:lnTo>
                  <a:pt x="2371725" y="785812"/>
                </a:lnTo>
                <a:lnTo>
                  <a:pt x="2309812" y="785812"/>
                </a:lnTo>
                <a:lnTo>
                  <a:pt x="2266950" y="723900"/>
                </a:lnTo>
                <a:lnTo>
                  <a:pt x="2209800" y="700087"/>
                </a:lnTo>
                <a:lnTo>
                  <a:pt x="2133600" y="695325"/>
                </a:lnTo>
                <a:lnTo>
                  <a:pt x="2133600" y="681037"/>
                </a:lnTo>
                <a:lnTo>
                  <a:pt x="2066925" y="681037"/>
                </a:lnTo>
                <a:lnTo>
                  <a:pt x="2057400" y="666750"/>
                </a:lnTo>
                <a:lnTo>
                  <a:pt x="2009775" y="666750"/>
                </a:lnTo>
                <a:lnTo>
                  <a:pt x="1976437" y="647700"/>
                </a:lnTo>
                <a:lnTo>
                  <a:pt x="1909762" y="638175"/>
                </a:lnTo>
                <a:lnTo>
                  <a:pt x="1895475" y="619125"/>
                </a:lnTo>
                <a:lnTo>
                  <a:pt x="1800225" y="581025"/>
                </a:lnTo>
                <a:lnTo>
                  <a:pt x="1776412" y="566737"/>
                </a:lnTo>
                <a:lnTo>
                  <a:pt x="1733550" y="542925"/>
                </a:lnTo>
                <a:lnTo>
                  <a:pt x="1662112" y="523875"/>
                </a:lnTo>
                <a:lnTo>
                  <a:pt x="1633537" y="523875"/>
                </a:lnTo>
                <a:lnTo>
                  <a:pt x="1624012" y="509587"/>
                </a:lnTo>
                <a:lnTo>
                  <a:pt x="1614487" y="509587"/>
                </a:lnTo>
                <a:lnTo>
                  <a:pt x="1581150" y="476250"/>
                </a:lnTo>
                <a:lnTo>
                  <a:pt x="1538287" y="476250"/>
                </a:lnTo>
                <a:lnTo>
                  <a:pt x="1466850" y="457200"/>
                </a:lnTo>
                <a:lnTo>
                  <a:pt x="1423987" y="447675"/>
                </a:lnTo>
                <a:lnTo>
                  <a:pt x="1404937" y="447675"/>
                </a:lnTo>
                <a:lnTo>
                  <a:pt x="1385887" y="433387"/>
                </a:lnTo>
                <a:lnTo>
                  <a:pt x="1371600" y="433387"/>
                </a:lnTo>
                <a:lnTo>
                  <a:pt x="1328737" y="395287"/>
                </a:lnTo>
                <a:lnTo>
                  <a:pt x="1266825" y="395287"/>
                </a:lnTo>
                <a:lnTo>
                  <a:pt x="1257300" y="376237"/>
                </a:lnTo>
                <a:lnTo>
                  <a:pt x="1200150" y="366712"/>
                </a:lnTo>
                <a:lnTo>
                  <a:pt x="1157287" y="328612"/>
                </a:lnTo>
                <a:lnTo>
                  <a:pt x="1109662" y="328612"/>
                </a:lnTo>
                <a:lnTo>
                  <a:pt x="923925" y="247650"/>
                </a:lnTo>
                <a:lnTo>
                  <a:pt x="895350" y="228600"/>
                </a:lnTo>
                <a:lnTo>
                  <a:pt x="838200" y="219075"/>
                </a:lnTo>
                <a:lnTo>
                  <a:pt x="800100" y="190500"/>
                </a:lnTo>
                <a:lnTo>
                  <a:pt x="762000" y="190500"/>
                </a:lnTo>
                <a:lnTo>
                  <a:pt x="728662" y="171450"/>
                </a:lnTo>
                <a:lnTo>
                  <a:pt x="638175" y="152400"/>
                </a:lnTo>
                <a:lnTo>
                  <a:pt x="604837" y="142875"/>
                </a:lnTo>
                <a:lnTo>
                  <a:pt x="542925" y="128587"/>
                </a:lnTo>
                <a:lnTo>
                  <a:pt x="523875" y="114300"/>
                </a:lnTo>
                <a:lnTo>
                  <a:pt x="476250" y="114300"/>
                </a:lnTo>
                <a:lnTo>
                  <a:pt x="400050" y="71437"/>
                </a:lnTo>
                <a:lnTo>
                  <a:pt x="347662" y="71437"/>
                </a:lnTo>
                <a:lnTo>
                  <a:pt x="290512" y="33337"/>
                </a:lnTo>
                <a:lnTo>
                  <a:pt x="214312" y="33337"/>
                </a:lnTo>
                <a:lnTo>
                  <a:pt x="166687" y="19050"/>
                </a:lnTo>
                <a:lnTo>
                  <a:pt x="133350" y="4762"/>
                </a:lnTo>
                <a:lnTo>
                  <a:pt x="52387" y="0"/>
                </a:lnTo>
                <a:lnTo>
                  <a:pt x="0" y="0"/>
                </a:lnTo>
              </a:path>
            </a:pathLst>
          </a:cu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3" name="Freeform 32"/>
          <p:cNvSpPr/>
          <p:nvPr/>
        </p:nvSpPr>
        <p:spPr bwMode="invGray">
          <a:xfrm>
            <a:off x="1214451" y="3406777"/>
            <a:ext cx="3195637" cy="1228725"/>
          </a:xfrm>
          <a:custGeom>
            <a:avLst/>
            <a:gdLst>
              <a:gd name="connsiteX0" fmla="*/ 3195638 w 3195638"/>
              <a:gd name="connsiteY0" fmla="*/ 1228725 h 1228725"/>
              <a:gd name="connsiteX1" fmla="*/ 2719388 w 3195638"/>
              <a:gd name="connsiteY1" fmla="*/ 1223962 h 1228725"/>
              <a:gd name="connsiteX2" fmla="*/ 2709863 w 3195638"/>
              <a:gd name="connsiteY2" fmla="*/ 1138237 h 1228725"/>
              <a:gd name="connsiteX3" fmla="*/ 2662238 w 3195638"/>
              <a:gd name="connsiteY3" fmla="*/ 1138237 h 1228725"/>
              <a:gd name="connsiteX4" fmla="*/ 2662238 w 3195638"/>
              <a:gd name="connsiteY4" fmla="*/ 1085850 h 1228725"/>
              <a:gd name="connsiteX5" fmla="*/ 2595563 w 3195638"/>
              <a:gd name="connsiteY5" fmla="*/ 1085850 h 1228725"/>
              <a:gd name="connsiteX6" fmla="*/ 2586038 w 3195638"/>
              <a:gd name="connsiteY6" fmla="*/ 1038225 h 1228725"/>
              <a:gd name="connsiteX7" fmla="*/ 2495550 w 3195638"/>
              <a:gd name="connsiteY7" fmla="*/ 1038225 h 1228725"/>
              <a:gd name="connsiteX8" fmla="*/ 2495550 w 3195638"/>
              <a:gd name="connsiteY8" fmla="*/ 1019175 h 1228725"/>
              <a:gd name="connsiteX9" fmla="*/ 2357438 w 3195638"/>
              <a:gd name="connsiteY9" fmla="*/ 1014412 h 1228725"/>
              <a:gd name="connsiteX10" fmla="*/ 2357438 w 3195638"/>
              <a:gd name="connsiteY10" fmla="*/ 990600 h 1228725"/>
              <a:gd name="connsiteX11" fmla="*/ 2266950 w 3195638"/>
              <a:gd name="connsiteY11" fmla="*/ 990600 h 1228725"/>
              <a:gd name="connsiteX12" fmla="*/ 2252663 w 3195638"/>
              <a:gd name="connsiteY12" fmla="*/ 981075 h 1228725"/>
              <a:gd name="connsiteX13" fmla="*/ 2181225 w 3195638"/>
              <a:gd name="connsiteY13" fmla="*/ 981075 h 1228725"/>
              <a:gd name="connsiteX14" fmla="*/ 2176463 w 3195638"/>
              <a:gd name="connsiteY14" fmla="*/ 952500 h 1228725"/>
              <a:gd name="connsiteX15" fmla="*/ 2128838 w 3195638"/>
              <a:gd name="connsiteY15" fmla="*/ 952500 h 1228725"/>
              <a:gd name="connsiteX16" fmla="*/ 2119313 w 3195638"/>
              <a:gd name="connsiteY16" fmla="*/ 928687 h 1228725"/>
              <a:gd name="connsiteX17" fmla="*/ 2052638 w 3195638"/>
              <a:gd name="connsiteY17" fmla="*/ 928687 h 1228725"/>
              <a:gd name="connsiteX18" fmla="*/ 2024063 w 3195638"/>
              <a:gd name="connsiteY18" fmla="*/ 900112 h 1228725"/>
              <a:gd name="connsiteX19" fmla="*/ 1981200 w 3195638"/>
              <a:gd name="connsiteY19" fmla="*/ 900112 h 1228725"/>
              <a:gd name="connsiteX20" fmla="*/ 1933575 w 3195638"/>
              <a:gd name="connsiteY20" fmla="*/ 871537 h 1228725"/>
              <a:gd name="connsiteX21" fmla="*/ 1900238 w 3195638"/>
              <a:gd name="connsiteY21" fmla="*/ 866775 h 1228725"/>
              <a:gd name="connsiteX22" fmla="*/ 1862138 w 3195638"/>
              <a:gd name="connsiteY22" fmla="*/ 828675 h 1228725"/>
              <a:gd name="connsiteX23" fmla="*/ 1824038 w 3195638"/>
              <a:gd name="connsiteY23" fmla="*/ 828675 h 1228725"/>
              <a:gd name="connsiteX24" fmla="*/ 1819275 w 3195638"/>
              <a:gd name="connsiteY24" fmla="*/ 809625 h 1228725"/>
              <a:gd name="connsiteX25" fmla="*/ 1743075 w 3195638"/>
              <a:gd name="connsiteY25" fmla="*/ 800100 h 1228725"/>
              <a:gd name="connsiteX26" fmla="*/ 1666875 w 3195638"/>
              <a:gd name="connsiteY26" fmla="*/ 714375 h 1228725"/>
              <a:gd name="connsiteX27" fmla="*/ 1585913 w 3195638"/>
              <a:gd name="connsiteY27" fmla="*/ 714375 h 1228725"/>
              <a:gd name="connsiteX28" fmla="*/ 1543050 w 3195638"/>
              <a:gd name="connsiteY28" fmla="*/ 681037 h 1228725"/>
              <a:gd name="connsiteX29" fmla="*/ 1500188 w 3195638"/>
              <a:gd name="connsiteY29" fmla="*/ 681037 h 1228725"/>
              <a:gd name="connsiteX30" fmla="*/ 1466850 w 3195638"/>
              <a:gd name="connsiteY30" fmla="*/ 652462 h 1228725"/>
              <a:gd name="connsiteX31" fmla="*/ 1447800 w 3195638"/>
              <a:gd name="connsiteY31" fmla="*/ 652462 h 1228725"/>
              <a:gd name="connsiteX32" fmla="*/ 1428750 w 3195638"/>
              <a:gd name="connsiteY32" fmla="*/ 619125 h 1228725"/>
              <a:gd name="connsiteX33" fmla="*/ 1390650 w 3195638"/>
              <a:gd name="connsiteY33" fmla="*/ 619125 h 1228725"/>
              <a:gd name="connsiteX34" fmla="*/ 1347788 w 3195638"/>
              <a:gd name="connsiteY34" fmla="*/ 566737 h 1228725"/>
              <a:gd name="connsiteX35" fmla="*/ 1295400 w 3195638"/>
              <a:gd name="connsiteY35" fmla="*/ 552450 h 1228725"/>
              <a:gd name="connsiteX36" fmla="*/ 1262063 w 3195638"/>
              <a:gd name="connsiteY36" fmla="*/ 504825 h 1228725"/>
              <a:gd name="connsiteX37" fmla="*/ 1214438 w 3195638"/>
              <a:gd name="connsiteY37" fmla="*/ 500062 h 1228725"/>
              <a:gd name="connsiteX38" fmla="*/ 1214438 w 3195638"/>
              <a:gd name="connsiteY38" fmla="*/ 471487 h 1228725"/>
              <a:gd name="connsiteX39" fmla="*/ 1181100 w 3195638"/>
              <a:gd name="connsiteY39" fmla="*/ 471487 h 1228725"/>
              <a:gd name="connsiteX40" fmla="*/ 1157288 w 3195638"/>
              <a:gd name="connsiteY40" fmla="*/ 433387 h 1228725"/>
              <a:gd name="connsiteX41" fmla="*/ 1133475 w 3195638"/>
              <a:gd name="connsiteY41" fmla="*/ 428625 h 1228725"/>
              <a:gd name="connsiteX42" fmla="*/ 1033463 w 3195638"/>
              <a:gd name="connsiteY42" fmla="*/ 376237 h 1228725"/>
              <a:gd name="connsiteX43" fmla="*/ 938213 w 3195638"/>
              <a:gd name="connsiteY43" fmla="*/ 338137 h 1228725"/>
              <a:gd name="connsiteX44" fmla="*/ 890588 w 3195638"/>
              <a:gd name="connsiteY44" fmla="*/ 338137 h 1228725"/>
              <a:gd name="connsiteX45" fmla="*/ 871538 w 3195638"/>
              <a:gd name="connsiteY45" fmla="*/ 319087 h 1228725"/>
              <a:gd name="connsiteX46" fmla="*/ 819150 w 3195638"/>
              <a:gd name="connsiteY46" fmla="*/ 309562 h 1228725"/>
              <a:gd name="connsiteX47" fmla="*/ 804863 w 3195638"/>
              <a:gd name="connsiteY47" fmla="*/ 290512 h 1228725"/>
              <a:gd name="connsiteX48" fmla="*/ 704850 w 3195638"/>
              <a:gd name="connsiteY48" fmla="*/ 280987 h 1228725"/>
              <a:gd name="connsiteX49" fmla="*/ 590550 w 3195638"/>
              <a:gd name="connsiteY49" fmla="*/ 195262 h 1228725"/>
              <a:gd name="connsiteX50" fmla="*/ 528638 w 3195638"/>
              <a:gd name="connsiteY50" fmla="*/ 157162 h 1228725"/>
              <a:gd name="connsiteX51" fmla="*/ 466725 w 3195638"/>
              <a:gd name="connsiteY51" fmla="*/ 157162 h 1228725"/>
              <a:gd name="connsiteX52" fmla="*/ 447675 w 3195638"/>
              <a:gd name="connsiteY52" fmla="*/ 123825 h 1228725"/>
              <a:gd name="connsiteX53" fmla="*/ 395288 w 3195638"/>
              <a:gd name="connsiteY53" fmla="*/ 123825 h 1228725"/>
              <a:gd name="connsiteX54" fmla="*/ 371475 w 3195638"/>
              <a:gd name="connsiteY54" fmla="*/ 95250 h 1228725"/>
              <a:gd name="connsiteX55" fmla="*/ 328613 w 3195638"/>
              <a:gd name="connsiteY55" fmla="*/ 90487 h 1228725"/>
              <a:gd name="connsiteX56" fmla="*/ 285750 w 3195638"/>
              <a:gd name="connsiteY56" fmla="*/ 33337 h 1228725"/>
              <a:gd name="connsiteX57" fmla="*/ 223838 w 3195638"/>
              <a:gd name="connsiteY57" fmla="*/ 33337 h 1228725"/>
              <a:gd name="connsiteX58" fmla="*/ 142875 w 3195638"/>
              <a:gd name="connsiteY58" fmla="*/ 0 h 1228725"/>
              <a:gd name="connsiteX59" fmla="*/ 0 w 3195638"/>
              <a:gd name="connsiteY59" fmla="*/ 0 h 122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195638" h="1228725">
                <a:moveTo>
                  <a:pt x="3195638" y="1228725"/>
                </a:moveTo>
                <a:lnTo>
                  <a:pt x="2719388" y="1223962"/>
                </a:lnTo>
                <a:lnTo>
                  <a:pt x="2709863" y="1138237"/>
                </a:lnTo>
                <a:lnTo>
                  <a:pt x="2662238" y="1138237"/>
                </a:lnTo>
                <a:lnTo>
                  <a:pt x="2662238" y="1085850"/>
                </a:lnTo>
                <a:lnTo>
                  <a:pt x="2595563" y="1085850"/>
                </a:lnTo>
                <a:lnTo>
                  <a:pt x="2586038" y="1038225"/>
                </a:lnTo>
                <a:lnTo>
                  <a:pt x="2495550" y="1038225"/>
                </a:lnTo>
                <a:lnTo>
                  <a:pt x="2495550" y="1019175"/>
                </a:lnTo>
                <a:lnTo>
                  <a:pt x="2357438" y="1014412"/>
                </a:lnTo>
                <a:lnTo>
                  <a:pt x="2357438" y="990600"/>
                </a:lnTo>
                <a:lnTo>
                  <a:pt x="2266950" y="990600"/>
                </a:lnTo>
                <a:lnTo>
                  <a:pt x="2252663" y="981075"/>
                </a:lnTo>
                <a:lnTo>
                  <a:pt x="2181225" y="981075"/>
                </a:lnTo>
                <a:lnTo>
                  <a:pt x="2176463" y="952500"/>
                </a:lnTo>
                <a:lnTo>
                  <a:pt x="2128838" y="952500"/>
                </a:lnTo>
                <a:lnTo>
                  <a:pt x="2119313" y="928687"/>
                </a:lnTo>
                <a:lnTo>
                  <a:pt x="2052638" y="928687"/>
                </a:lnTo>
                <a:lnTo>
                  <a:pt x="2024063" y="900112"/>
                </a:lnTo>
                <a:lnTo>
                  <a:pt x="1981200" y="900112"/>
                </a:lnTo>
                <a:lnTo>
                  <a:pt x="1933575" y="871537"/>
                </a:lnTo>
                <a:lnTo>
                  <a:pt x="1900238" y="866775"/>
                </a:lnTo>
                <a:lnTo>
                  <a:pt x="1862138" y="828675"/>
                </a:lnTo>
                <a:lnTo>
                  <a:pt x="1824038" y="828675"/>
                </a:lnTo>
                <a:lnTo>
                  <a:pt x="1819275" y="809625"/>
                </a:lnTo>
                <a:lnTo>
                  <a:pt x="1743075" y="800100"/>
                </a:lnTo>
                <a:lnTo>
                  <a:pt x="1666875" y="714375"/>
                </a:lnTo>
                <a:lnTo>
                  <a:pt x="1585913" y="714375"/>
                </a:lnTo>
                <a:lnTo>
                  <a:pt x="1543050" y="681037"/>
                </a:lnTo>
                <a:lnTo>
                  <a:pt x="1500188" y="681037"/>
                </a:lnTo>
                <a:lnTo>
                  <a:pt x="1466850" y="652462"/>
                </a:lnTo>
                <a:lnTo>
                  <a:pt x="1447800" y="652462"/>
                </a:lnTo>
                <a:lnTo>
                  <a:pt x="1428750" y="619125"/>
                </a:lnTo>
                <a:lnTo>
                  <a:pt x="1390650" y="619125"/>
                </a:lnTo>
                <a:lnTo>
                  <a:pt x="1347788" y="566737"/>
                </a:lnTo>
                <a:lnTo>
                  <a:pt x="1295400" y="552450"/>
                </a:lnTo>
                <a:lnTo>
                  <a:pt x="1262063" y="504825"/>
                </a:lnTo>
                <a:lnTo>
                  <a:pt x="1214438" y="500062"/>
                </a:lnTo>
                <a:lnTo>
                  <a:pt x="1214438" y="471487"/>
                </a:lnTo>
                <a:lnTo>
                  <a:pt x="1181100" y="471487"/>
                </a:lnTo>
                <a:lnTo>
                  <a:pt x="1157288" y="433387"/>
                </a:lnTo>
                <a:lnTo>
                  <a:pt x="1133475" y="428625"/>
                </a:lnTo>
                <a:lnTo>
                  <a:pt x="1033463" y="376237"/>
                </a:lnTo>
                <a:lnTo>
                  <a:pt x="938213" y="338137"/>
                </a:lnTo>
                <a:lnTo>
                  <a:pt x="890588" y="338137"/>
                </a:lnTo>
                <a:lnTo>
                  <a:pt x="871538" y="319087"/>
                </a:lnTo>
                <a:lnTo>
                  <a:pt x="819150" y="309562"/>
                </a:lnTo>
                <a:lnTo>
                  <a:pt x="804863" y="290512"/>
                </a:lnTo>
                <a:lnTo>
                  <a:pt x="704850" y="280987"/>
                </a:lnTo>
                <a:lnTo>
                  <a:pt x="590550" y="195262"/>
                </a:lnTo>
                <a:lnTo>
                  <a:pt x="528638" y="157162"/>
                </a:lnTo>
                <a:lnTo>
                  <a:pt x="466725" y="157162"/>
                </a:lnTo>
                <a:lnTo>
                  <a:pt x="447675" y="123825"/>
                </a:lnTo>
                <a:lnTo>
                  <a:pt x="395288" y="123825"/>
                </a:lnTo>
                <a:lnTo>
                  <a:pt x="371475" y="95250"/>
                </a:lnTo>
                <a:lnTo>
                  <a:pt x="328613" y="90487"/>
                </a:lnTo>
                <a:lnTo>
                  <a:pt x="285750" y="33337"/>
                </a:lnTo>
                <a:lnTo>
                  <a:pt x="223838" y="33337"/>
                </a:lnTo>
                <a:lnTo>
                  <a:pt x="142875" y="0"/>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kumimoji="1" lang="en-US" sz="1600" b="1" dirty="0">
              <a:solidFill>
                <a:srgbClr val="FFFFFF"/>
              </a:solidFill>
              <a:ea typeface="ＭＳ Ｐゴシック" charset="-128"/>
            </a:endParaRPr>
          </a:p>
        </p:txBody>
      </p:sp>
      <p:sp>
        <p:nvSpPr>
          <p:cNvPr id="33851" name="TextBox 38"/>
          <p:cNvSpPr txBox="1">
            <a:spLocks noChangeArrowheads="1"/>
          </p:cNvSpPr>
          <p:nvPr/>
        </p:nvSpPr>
        <p:spPr bwMode="auto">
          <a:xfrm>
            <a:off x="1219200" y="2924201"/>
            <a:ext cx="359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HR: 0.65 (95% CI: 0.54-0.77; </a:t>
            </a:r>
            <a:r>
              <a:rPr lang="en-US" altLang="es-CO" sz="1400" i="1" smtClean="0">
                <a:solidFill>
                  <a:srgbClr val="FFFFFF"/>
                </a:solidFill>
              </a:rPr>
              <a:t>P</a:t>
            </a:r>
            <a:r>
              <a:rPr lang="en-US" altLang="es-CO" sz="1400" smtClean="0">
                <a:solidFill>
                  <a:srgbClr val="FFFFFF"/>
                </a:solidFill>
              </a:rPr>
              <a:t> &lt; .001)</a:t>
            </a:r>
          </a:p>
        </p:txBody>
      </p:sp>
      <p:sp>
        <p:nvSpPr>
          <p:cNvPr id="33852" name="TextBox 39"/>
          <p:cNvSpPr txBox="1">
            <a:spLocks noChangeArrowheads="1"/>
          </p:cNvSpPr>
          <p:nvPr/>
        </p:nvSpPr>
        <p:spPr bwMode="auto">
          <a:xfrm rot="-5400000">
            <a:off x="-200024" y="4043487"/>
            <a:ext cx="17335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smtClean="0">
                <a:solidFill>
                  <a:srgbClr val="FFFFFF"/>
                </a:solidFill>
              </a:rPr>
              <a:t>Survival (%)</a:t>
            </a:r>
          </a:p>
        </p:txBody>
      </p:sp>
      <p:sp>
        <p:nvSpPr>
          <p:cNvPr id="33853" name="TextBox 40"/>
          <p:cNvSpPr txBox="1">
            <a:spLocks noChangeArrowheads="1"/>
          </p:cNvSpPr>
          <p:nvPr/>
        </p:nvSpPr>
        <p:spPr bwMode="auto">
          <a:xfrm>
            <a:off x="695326" y="3208364"/>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100</a:t>
            </a:r>
          </a:p>
        </p:txBody>
      </p:sp>
      <p:sp>
        <p:nvSpPr>
          <p:cNvPr id="33854" name="TextBox 41"/>
          <p:cNvSpPr txBox="1">
            <a:spLocks noChangeArrowheads="1"/>
          </p:cNvSpPr>
          <p:nvPr/>
        </p:nvSpPr>
        <p:spPr bwMode="auto">
          <a:xfrm>
            <a:off x="695326" y="3535367"/>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80</a:t>
            </a:r>
          </a:p>
        </p:txBody>
      </p:sp>
      <p:sp>
        <p:nvSpPr>
          <p:cNvPr id="33855" name="TextBox 42"/>
          <p:cNvSpPr txBox="1">
            <a:spLocks noChangeArrowheads="1"/>
          </p:cNvSpPr>
          <p:nvPr/>
        </p:nvSpPr>
        <p:spPr bwMode="auto">
          <a:xfrm>
            <a:off x="695326" y="3873508"/>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60</a:t>
            </a:r>
          </a:p>
        </p:txBody>
      </p:sp>
      <p:sp>
        <p:nvSpPr>
          <p:cNvPr id="33856" name="TextBox 43"/>
          <p:cNvSpPr txBox="1">
            <a:spLocks noChangeArrowheads="1"/>
          </p:cNvSpPr>
          <p:nvPr/>
        </p:nvSpPr>
        <p:spPr bwMode="auto">
          <a:xfrm>
            <a:off x="695326" y="4191026"/>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40</a:t>
            </a:r>
          </a:p>
        </p:txBody>
      </p:sp>
      <p:sp>
        <p:nvSpPr>
          <p:cNvPr id="33857" name="TextBox 44"/>
          <p:cNvSpPr txBox="1">
            <a:spLocks noChangeArrowheads="1"/>
          </p:cNvSpPr>
          <p:nvPr/>
        </p:nvSpPr>
        <p:spPr bwMode="auto">
          <a:xfrm>
            <a:off x="695326" y="4527576"/>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20</a:t>
            </a:r>
          </a:p>
        </p:txBody>
      </p:sp>
      <p:sp>
        <p:nvSpPr>
          <p:cNvPr id="33858" name="TextBox 45"/>
          <p:cNvSpPr txBox="1">
            <a:spLocks noChangeArrowheads="1"/>
          </p:cNvSpPr>
          <p:nvPr/>
        </p:nvSpPr>
        <p:spPr bwMode="auto">
          <a:xfrm>
            <a:off x="695326" y="4856189"/>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0</a:t>
            </a:r>
          </a:p>
        </p:txBody>
      </p:sp>
      <p:sp>
        <p:nvSpPr>
          <p:cNvPr id="33859" name="TextBox 46"/>
          <p:cNvSpPr txBox="1">
            <a:spLocks noChangeArrowheads="1"/>
          </p:cNvSpPr>
          <p:nvPr/>
        </p:nvSpPr>
        <p:spPr bwMode="auto">
          <a:xfrm>
            <a:off x="974725" y="5045101"/>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0</a:t>
            </a:r>
          </a:p>
        </p:txBody>
      </p:sp>
      <p:sp>
        <p:nvSpPr>
          <p:cNvPr id="33860" name="TextBox 47"/>
          <p:cNvSpPr txBox="1">
            <a:spLocks noChangeArrowheads="1"/>
          </p:cNvSpPr>
          <p:nvPr/>
        </p:nvSpPr>
        <p:spPr bwMode="auto">
          <a:xfrm>
            <a:off x="1439876" y="5045101"/>
            <a:ext cx="5095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a:t>
            </a:r>
          </a:p>
        </p:txBody>
      </p:sp>
      <p:sp>
        <p:nvSpPr>
          <p:cNvPr id="33861" name="TextBox 48"/>
          <p:cNvSpPr txBox="1">
            <a:spLocks noChangeArrowheads="1"/>
          </p:cNvSpPr>
          <p:nvPr/>
        </p:nvSpPr>
        <p:spPr bwMode="auto">
          <a:xfrm>
            <a:off x="1930402" y="5045101"/>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6</a:t>
            </a:r>
          </a:p>
        </p:txBody>
      </p:sp>
      <p:sp>
        <p:nvSpPr>
          <p:cNvPr id="33862" name="TextBox 49"/>
          <p:cNvSpPr txBox="1">
            <a:spLocks noChangeArrowheads="1"/>
          </p:cNvSpPr>
          <p:nvPr/>
        </p:nvSpPr>
        <p:spPr bwMode="auto">
          <a:xfrm>
            <a:off x="2400301" y="5045101"/>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9</a:t>
            </a:r>
          </a:p>
        </p:txBody>
      </p:sp>
      <p:sp>
        <p:nvSpPr>
          <p:cNvPr id="33863" name="TextBox 50"/>
          <p:cNvSpPr txBox="1">
            <a:spLocks noChangeArrowheads="1"/>
          </p:cNvSpPr>
          <p:nvPr/>
        </p:nvSpPr>
        <p:spPr bwMode="auto">
          <a:xfrm>
            <a:off x="2881326" y="5045101"/>
            <a:ext cx="5095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12</a:t>
            </a:r>
          </a:p>
        </p:txBody>
      </p:sp>
      <p:sp>
        <p:nvSpPr>
          <p:cNvPr id="33864" name="TextBox 51"/>
          <p:cNvSpPr txBox="1">
            <a:spLocks noChangeArrowheads="1"/>
          </p:cNvSpPr>
          <p:nvPr/>
        </p:nvSpPr>
        <p:spPr bwMode="auto">
          <a:xfrm>
            <a:off x="3362326" y="5045101"/>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15</a:t>
            </a:r>
          </a:p>
        </p:txBody>
      </p:sp>
      <p:sp>
        <p:nvSpPr>
          <p:cNvPr id="33865" name="TextBox 52"/>
          <p:cNvSpPr txBox="1">
            <a:spLocks noChangeArrowheads="1"/>
          </p:cNvSpPr>
          <p:nvPr/>
        </p:nvSpPr>
        <p:spPr bwMode="auto">
          <a:xfrm>
            <a:off x="3841750" y="5045101"/>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18</a:t>
            </a:r>
          </a:p>
        </p:txBody>
      </p:sp>
      <p:sp>
        <p:nvSpPr>
          <p:cNvPr id="33866" name="TextBox 53"/>
          <p:cNvSpPr txBox="1">
            <a:spLocks noChangeArrowheads="1"/>
          </p:cNvSpPr>
          <p:nvPr/>
        </p:nvSpPr>
        <p:spPr bwMode="auto">
          <a:xfrm>
            <a:off x="4322776" y="5045101"/>
            <a:ext cx="5095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21</a:t>
            </a:r>
          </a:p>
        </p:txBody>
      </p:sp>
      <p:sp>
        <p:nvSpPr>
          <p:cNvPr id="33867" name="TextBox 54"/>
          <p:cNvSpPr txBox="1">
            <a:spLocks noChangeArrowheads="1"/>
          </p:cNvSpPr>
          <p:nvPr/>
        </p:nvSpPr>
        <p:spPr bwMode="auto">
          <a:xfrm>
            <a:off x="1204913" y="5273701"/>
            <a:ext cx="3352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smtClean="0">
                <a:solidFill>
                  <a:srgbClr val="FFFFFF"/>
                </a:solidFill>
              </a:rPr>
              <a:t>Mos to Death</a:t>
            </a:r>
          </a:p>
        </p:txBody>
      </p:sp>
      <p:sp>
        <p:nvSpPr>
          <p:cNvPr id="36940" name="TextBox 55"/>
          <p:cNvSpPr txBox="1">
            <a:spLocks noChangeArrowheads="1"/>
          </p:cNvSpPr>
          <p:nvPr/>
        </p:nvSpPr>
        <p:spPr bwMode="auto">
          <a:xfrm>
            <a:off x="1258888" y="4413276"/>
            <a:ext cx="3352800" cy="523875"/>
          </a:xfrm>
          <a:prstGeom prst="rect">
            <a:avLst/>
          </a:prstGeom>
          <a:noFill/>
          <a:ln w="9525">
            <a:noFill/>
            <a:miter lim="800000"/>
            <a:headEnd/>
            <a:tailEnd/>
          </a:ln>
        </p:spPr>
        <p:txBody>
          <a:bodyPr>
            <a:spAutoFit/>
          </a:bodyPr>
          <a:lstStyle/>
          <a:p>
            <a:pPr defTabSz="914400" fontAlgn="base">
              <a:spcBef>
                <a:spcPct val="0"/>
              </a:spcBef>
              <a:spcAft>
                <a:spcPct val="0"/>
              </a:spcAft>
              <a:defRPr/>
            </a:pPr>
            <a:r>
              <a:rPr kumimoji="1" lang="en-US" sz="1400" b="1" dirty="0">
                <a:solidFill>
                  <a:srgbClr val="F6A108"/>
                </a:solidFill>
                <a:ea typeface="ＭＳ Ｐゴシック" panose="020B0600070205080204" pitchFamily="34" charset="-128"/>
              </a:rPr>
              <a:t>Placebo:</a:t>
            </a:r>
            <a:r>
              <a:rPr kumimoji="1" lang="en-US" sz="1400" b="1" dirty="0">
                <a:solidFill>
                  <a:srgbClr val="FFFFFF"/>
                </a:solidFill>
                <a:ea typeface="ＭＳ Ｐゴシック" panose="020B0600070205080204" pitchFamily="34" charset="-128"/>
              </a:rPr>
              <a:t/>
            </a:r>
            <a:br>
              <a:rPr kumimoji="1" lang="en-US" sz="1400" b="1" dirty="0">
                <a:solidFill>
                  <a:srgbClr val="FFFFFF"/>
                </a:solidFill>
                <a:ea typeface="ＭＳ Ｐゴシック" panose="020B0600070205080204" pitchFamily="34" charset="-128"/>
              </a:rPr>
            </a:br>
            <a:r>
              <a:rPr kumimoji="1" lang="en-US" sz="1400" dirty="0">
                <a:solidFill>
                  <a:srgbClr val="FFFFFF"/>
                </a:solidFill>
                <a:ea typeface="ＭＳ Ｐゴシック" panose="020B0600070205080204" pitchFamily="34" charset="-128"/>
              </a:rPr>
              <a:t>10.9 mos (95% CI: 10.2-12.0)</a:t>
            </a:r>
          </a:p>
        </p:txBody>
      </p:sp>
      <p:cxnSp>
        <p:nvCxnSpPr>
          <p:cNvPr id="33869" name="Straight Arrow Connector 57"/>
          <p:cNvCxnSpPr>
            <a:cxnSpLocks noChangeShapeType="1"/>
          </p:cNvCxnSpPr>
          <p:nvPr/>
        </p:nvCxnSpPr>
        <p:spPr bwMode="auto">
          <a:xfrm flipV="1">
            <a:off x="2293951" y="4211664"/>
            <a:ext cx="568325" cy="327025"/>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3870" name="TextBox 58"/>
          <p:cNvSpPr txBox="1">
            <a:spLocks noChangeArrowheads="1"/>
          </p:cNvSpPr>
          <p:nvPr/>
        </p:nvSpPr>
        <p:spPr bwMode="auto">
          <a:xfrm>
            <a:off x="2093915" y="3216282"/>
            <a:ext cx="2706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5AAACE"/>
                </a:solidFill>
              </a:rPr>
              <a:t>Abiraterone acetate:</a:t>
            </a:r>
            <a:r>
              <a:rPr lang="en-US" altLang="es-CO" sz="1400" smtClean="0">
                <a:solidFill>
                  <a:srgbClr val="FFFFFF"/>
                </a:solidFill>
              </a:rPr>
              <a:t/>
            </a:r>
            <a:br>
              <a:rPr lang="en-US" altLang="es-CO" sz="1400" smtClean="0">
                <a:solidFill>
                  <a:srgbClr val="FFFFFF"/>
                </a:solidFill>
              </a:rPr>
            </a:br>
            <a:r>
              <a:rPr lang="en-US" altLang="es-CO" sz="1400" b="0" smtClean="0">
                <a:solidFill>
                  <a:srgbClr val="FFFFFF"/>
                </a:solidFill>
              </a:rPr>
              <a:t>14.8 mos (95% CI: 14.1-15.4)</a:t>
            </a:r>
          </a:p>
        </p:txBody>
      </p:sp>
      <p:cxnSp>
        <p:nvCxnSpPr>
          <p:cNvPr id="33871" name="Straight Arrow Connector 60"/>
          <p:cNvCxnSpPr>
            <a:cxnSpLocks noChangeShapeType="1"/>
          </p:cNvCxnSpPr>
          <p:nvPr/>
        </p:nvCxnSpPr>
        <p:spPr bwMode="auto">
          <a:xfrm rot="10800000" flipV="1">
            <a:off x="3533788" y="3717925"/>
            <a:ext cx="468313" cy="403225"/>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3872" name="TextBox 63"/>
          <p:cNvSpPr txBox="1">
            <a:spLocks noChangeArrowheads="1"/>
          </p:cNvSpPr>
          <p:nvPr/>
        </p:nvSpPr>
        <p:spPr bwMode="auto">
          <a:xfrm>
            <a:off x="146050" y="5589614"/>
            <a:ext cx="509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AA</a:t>
            </a:r>
          </a:p>
        </p:txBody>
      </p:sp>
      <p:sp>
        <p:nvSpPr>
          <p:cNvPr id="33873" name="TextBox 64"/>
          <p:cNvSpPr txBox="1">
            <a:spLocks noChangeArrowheads="1"/>
          </p:cNvSpPr>
          <p:nvPr/>
        </p:nvSpPr>
        <p:spPr bwMode="auto">
          <a:xfrm>
            <a:off x="146060" y="5813451"/>
            <a:ext cx="10588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Placebo</a:t>
            </a:r>
          </a:p>
        </p:txBody>
      </p:sp>
      <p:grpSp>
        <p:nvGrpSpPr>
          <p:cNvPr id="33874" name="Group 68"/>
          <p:cNvGrpSpPr>
            <a:grpSpLocks/>
          </p:cNvGrpSpPr>
          <p:nvPr/>
        </p:nvGrpSpPr>
        <p:grpSpPr bwMode="auto">
          <a:xfrm>
            <a:off x="955675" y="5584851"/>
            <a:ext cx="509588" cy="531813"/>
            <a:chOff x="852216" y="5437587"/>
            <a:chExt cx="509583" cy="531512"/>
          </a:xfrm>
        </p:grpSpPr>
        <p:sp>
          <p:nvSpPr>
            <p:cNvPr id="33896" name="TextBox 66"/>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797</a:t>
              </a:r>
            </a:p>
          </p:txBody>
        </p:sp>
        <p:sp>
          <p:nvSpPr>
            <p:cNvPr id="33897" name="TextBox 67"/>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398</a:t>
              </a:r>
            </a:p>
          </p:txBody>
        </p:sp>
      </p:grpSp>
      <p:grpSp>
        <p:nvGrpSpPr>
          <p:cNvPr id="33875" name="Group 69"/>
          <p:cNvGrpSpPr>
            <a:grpSpLocks/>
          </p:cNvGrpSpPr>
          <p:nvPr/>
        </p:nvGrpSpPr>
        <p:grpSpPr bwMode="auto">
          <a:xfrm>
            <a:off x="1436701" y="5584851"/>
            <a:ext cx="509587" cy="531813"/>
            <a:chOff x="852216" y="5437587"/>
            <a:chExt cx="509583" cy="531512"/>
          </a:xfrm>
        </p:grpSpPr>
        <p:sp>
          <p:nvSpPr>
            <p:cNvPr id="33894" name="TextBox 70"/>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736</a:t>
              </a:r>
            </a:p>
          </p:txBody>
        </p:sp>
        <p:sp>
          <p:nvSpPr>
            <p:cNvPr id="33895" name="TextBox 71"/>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355</a:t>
              </a:r>
            </a:p>
          </p:txBody>
        </p:sp>
      </p:grpSp>
      <p:grpSp>
        <p:nvGrpSpPr>
          <p:cNvPr id="33876" name="Group 72"/>
          <p:cNvGrpSpPr>
            <a:grpSpLocks/>
          </p:cNvGrpSpPr>
          <p:nvPr/>
        </p:nvGrpSpPr>
        <p:grpSpPr bwMode="auto">
          <a:xfrm>
            <a:off x="1917700" y="5584851"/>
            <a:ext cx="509588" cy="531813"/>
            <a:chOff x="852216" y="5437587"/>
            <a:chExt cx="509583" cy="531512"/>
          </a:xfrm>
        </p:grpSpPr>
        <p:sp>
          <p:nvSpPr>
            <p:cNvPr id="33892" name="TextBox 73"/>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657</a:t>
              </a:r>
            </a:p>
          </p:txBody>
        </p:sp>
        <p:sp>
          <p:nvSpPr>
            <p:cNvPr id="33893" name="TextBox 74"/>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306</a:t>
              </a:r>
            </a:p>
          </p:txBody>
        </p:sp>
      </p:grpSp>
      <p:grpSp>
        <p:nvGrpSpPr>
          <p:cNvPr id="33877" name="Group 75"/>
          <p:cNvGrpSpPr>
            <a:grpSpLocks/>
          </p:cNvGrpSpPr>
          <p:nvPr/>
        </p:nvGrpSpPr>
        <p:grpSpPr bwMode="auto">
          <a:xfrm>
            <a:off x="2398726" y="5584851"/>
            <a:ext cx="509587" cy="531813"/>
            <a:chOff x="852216" y="5437587"/>
            <a:chExt cx="509583" cy="531512"/>
          </a:xfrm>
        </p:grpSpPr>
        <p:sp>
          <p:nvSpPr>
            <p:cNvPr id="33890" name="TextBox 76"/>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520</a:t>
              </a:r>
            </a:p>
          </p:txBody>
        </p:sp>
        <p:sp>
          <p:nvSpPr>
            <p:cNvPr id="33891" name="TextBox 77"/>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210</a:t>
              </a:r>
            </a:p>
          </p:txBody>
        </p:sp>
      </p:grpSp>
      <p:grpSp>
        <p:nvGrpSpPr>
          <p:cNvPr id="33878" name="Group 78"/>
          <p:cNvGrpSpPr>
            <a:grpSpLocks/>
          </p:cNvGrpSpPr>
          <p:nvPr/>
        </p:nvGrpSpPr>
        <p:grpSpPr bwMode="auto">
          <a:xfrm>
            <a:off x="2879725" y="5584851"/>
            <a:ext cx="509588" cy="531813"/>
            <a:chOff x="852216" y="5437587"/>
            <a:chExt cx="509583" cy="531512"/>
          </a:xfrm>
        </p:grpSpPr>
        <p:sp>
          <p:nvSpPr>
            <p:cNvPr id="33888" name="TextBox 79"/>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282</a:t>
              </a:r>
            </a:p>
          </p:txBody>
        </p:sp>
        <p:sp>
          <p:nvSpPr>
            <p:cNvPr id="33889" name="TextBox 80"/>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105</a:t>
              </a:r>
            </a:p>
          </p:txBody>
        </p:sp>
      </p:grpSp>
      <p:grpSp>
        <p:nvGrpSpPr>
          <p:cNvPr id="33879" name="Group 81"/>
          <p:cNvGrpSpPr>
            <a:grpSpLocks/>
          </p:cNvGrpSpPr>
          <p:nvPr/>
        </p:nvGrpSpPr>
        <p:grpSpPr bwMode="auto">
          <a:xfrm>
            <a:off x="3360751" y="5584851"/>
            <a:ext cx="509587" cy="531813"/>
            <a:chOff x="852216" y="5437587"/>
            <a:chExt cx="509583" cy="531512"/>
          </a:xfrm>
        </p:grpSpPr>
        <p:sp>
          <p:nvSpPr>
            <p:cNvPr id="33886" name="TextBox 82"/>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68</a:t>
              </a:r>
            </a:p>
          </p:txBody>
        </p:sp>
        <p:sp>
          <p:nvSpPr>
            <p:cNvPr id="33887" name="TextBox 83"/>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30</a:t>
              </a:r>
            </a:p>
          </p:txBody>
        </p:sp>
      </p:grpSp>
      <p:grpSp>
        <p:nvGrpSpPr>
          <p:cNvPr id="33880" name="Group 84"/>
          <p:cNvGrpSpPr>
            <a:grpSpLocks/>
          </p:cNvGrpSpPr>
          <p:nvPr/>
        </p:nvGrpSpPr>
        <p:grpSpPr bwMode="auto">
          <a:xfrm>
            <a:off x="3841750" y="5584851"/>
            <a:ext cx="509588" cy="531813"/>
            <a:chOff x="852216" y="5437587"/>
            <a:chExt cx="509583" cy="531512"/>
          </a:xfrm>
        </p:grpSpPr>
        <p:sp>
          <p:nvSpPr>
            <p:cNvPr id="33884" name="TextBox 85"/>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a:t>
              </a:r>
            </a:p>
          </p:txBody>
        </p:sp>
        <p:sp>
          <p:nvSpPr>
            <p:cNvPr id="33885" name="TextBox 86"/>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a:t>
              </a:r>
            </a:p>
          </p:txBody>
        </p:sp>
      </p:grpSp>
      <p:grpSp>
        <p:nvGrpSpPr>
          <p:cNvPr id="33881" name="Group 87"/>
          <p:cNvGrpSpPr>
            <a:grpSpLocks/>
          </p:cNvGrpSpPr>
          <p:nvPr/>
        </p:nvGrpSpPr>
        <p:grpSpPr bwMode="auto">
          <a:xfrm>
            <a:off x="4322776" y="5584851"/>
            <a:ext cx="509587" cy="531813"/>
            <a:chOff x="852216" y="5437587"/>
            <a:chExt cx="509583" cy="531512"/>
          </a:xfrm>
        </p:grpSpPr>
        <p:sp>
          <p:nvSpPr>
            <p:cNvPr id="33882" name="TextBox 88"/>
            <p:cNvSpPr txBox="1">
              <a:spLocks noChangeArrowheads="1"/>
            </p:cNvSpPr>
            <p:nvPr/>
          </p:nvSpPr>
          <p:spPr bwMode="auto">
            <a:xfrm>
              <a:off x="852216" y="5437587"/>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0</a:t>
              </a:r>
            </a:p>
          </p:txBody>
        </p:sp>
        <p:sp>
          <p:nvSpPr>
            <p:cNvPr id="33883" name="TextBox 89"/>
            <p:cNvSpPr txBox="1">
              <a:spLocks noChangeArrowheads="1"/>
            </p:cNvSpPr>
            <p:nvPr/>
          </p:nvSpPr>
          <p:spPr bwMode="auto">
            <a:xfrm>
              <a:off x="852216" y="5661432"/>
              <a:ext cx="509583" cy="30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0</a:t>
              </a:r>
            </a:p>
          </p:txBody>
        </p:sp>
      </p:grpSp>
    </p:spTree>
    <p:extLst>
      <p:ext uri="{BB962C8B-B14F-4D97-AF65-F5344CB8AC3E}">
        <p14:creationId xmlns:p14="http://schemas.microsoft.com/office/powerpoint/2010/main" val="47265366"/>
      </p:ext>
    </p:extLst>
  </p:cSld>
  <p:clrMapOvr>
    <a:masterClrMapping/>
  </p:clrMapOvr>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Line 51"/>
          <p:cNvSpPr>
            <a:spLocks noChangeShapeType="1"/>
          </p:cNvSpPr>
          <p:nvPr/>
        </p:nvSpPr>
        <p:spPr bwMode="auto">
          <a:xfrm rot="-5400000">
            <a:off x="2135994" y="4602970"/>
            <a:ext cx="1587" cy="2730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94" name="Line 51"/>
          <p:cNvSpPr>
            <a:spLocks noChangeShapeType="1"/>
          </p:cNvSpPr>
          <p:nvPr/>
        </p:nvSpPr>
        <p:spPr bwMode="auto">
          <a:xfrm>
            <a:off x="3343275" y="1987550"/>
            <a:ext cx="1588" cy="1555750"/>
          </a:xfrm>
          <a:prstGeom prst="line">
            <a:avLst/>
          </a:prstGeom>
          <a:noFill/>
          <a:ln w="28575">
            <a:solidFill>
              <a:schemeClr val="accent3"/>
            </a:solidFill>
            <a:round/>
            <a:headEnd/>
            <a:tailEnd type="non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cxnSp>
        <p:nvCxnSpPr>
          <p:cNvPr id="34820" name="Elbow Connector 114"/>
          <p:cNvCxnSpPr>
            <a:cxnSpLocks noChangeShapeType="1"/>
          </p:cNvCxnSpPr>
          <p:nvPr/>
        </p:nvCxnSpPr>
        <p:spPr bwMode="auto">
          <a:xfrm rot="10800000">
            <a:off x="2255838" y="3103563"/>
            <a:ext cx="3238500" cy="449262"/>
          </a:xfrm>
          <a:prstGeom prst="bentConnector3">
            <a:avLst>
              <a:gd name="adj1" fmla="val -111"/>
            </a:avLst>
          </a:prstGeom>
          <a:noFill/>
          <a:ln w="28575">
            <a:solidFill>
              <a:schemeClr val="accent1"/>
            </a:solidFill>
            <a:round/>
            <a:headEnd/>
            <a:tailEnd type="triangle" w="med" len="med"/>
          </a:ln>
          <a:extLst>
            <a:ext uri="{909E8E84-426E-40dd-AFC4-6F175D3DCCD1}">
              <a14:hiddenFill xmlns:a14="http://schemas.microsoft.com/office/drawing/2010/main">
                <a:noFill/>
              </a14:hiddenFill>
            </a:ext>
          </a:extLst>
        </p:spPr>
      </p:cxnSp>
      <p:sp>
        <p:nvSpPr>
          <p:cNvPr id="34821" name="Oval 120"/>
          <p:cNvSpPr>
            <a:spLocks noChangeArrowheads="1"/>
          </p:cNvSpPr>
          <p:nvPr/>
        </p:nvSpPr>
        <p:spPr bwMode="blackWhite">
          <a:xfrm>
            <a:off x="2103451" y="3446468"/>
            <a:ext cx="4776787" cy="708025"/>
          </a:xfrm>
          <a:prstGeom prst="ellipse">
            <a:avLst/>
          </a:prstGeom>
          <a:solidFill>
            <a:schemeClr val="bg1"/>
          </a:solidFill>
          <a:ln w="28575">
            <a:solidFill>
              <a:schemeClr val="tx1"/>
            </a:solidFill>
            <a:round/>
            <a:headEnd/>
            <a:tailEnd/>
          </a:ln>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lang="es-CO" altLang="es-CO" smtClean="0">
              <a:solidFill>
                <a:srgbClr val="FFFFFF"/>
              </a:solidFill>
              <a:ea typeface="ヒラギノ角ゴ Pro W3" charset="-128"/>
            </a:endParaRPr>
          </a:p>
        </p:txBody>
      </p:sp>
      <p:sp>
        <p:nvSpPr>
          <p:cNvPr id="34822" name="Rectangle 2"/>
          <p:cNvSpPr>
            <a:spLocks noGrp="1" noChangeArrowheads="1"/>
          </p:cNvSpPr>
          <p:nvPr>
            <p:ph type="title"/>
          </p:nvPr>
        </p:nvSpPr>
        <p:spPr>
          <a:xfrm>
            <a:off x="384176" y="666750"/>
            <a:ext cx="8467725" cy="1106488"/>
          </a:xfrm>
        </p:spPr>
        <p:txBody>
          <a:bodyPr/>
          <a:lstStyle/>
          <a:p>
            <a:pPr eaLnBrk="1" hangingPunct="1"/>
            <a:r>
              <a:rPr lang="en-US" altLang="es-CO" smtClean="0"/>
              <a:t>Abiraterone: Mechanism of Action</a:t>
            </a:r>
          </a:p>
        </p:txBody>
      </p:sp>
      <p:grpSp>
        <p:nvGrpSpPr>
          <p:cNvPr id="34823" name="Group 78"/>
          <p:cNvGrpSpPr>
            <a:grpSpLocks/>
          </p:cNvGrpSpPr>
          <p:nvPr/>
        </p:nvGrpSpPr>
        <p:grpSpPr bwMode="auto">
          <a:xfrm>
            <a:off x="376239" y="2968625"/>
            <a:ext cx="7823200" cy="2484438"/>
            <a:chOff x="376238" y="3187700"/>
            <a:chExt cx="7823200" cy="2483720"/>
          </a:xfrm>
        </p:grpSpPr>
        <p:sp>
          <p:nvSpPr>
            <p:cNvPr id="34885" name="TextBox 6"/>
            <p:cNvSpPr txBox="1">
              <a:spLocks noChangeArrowheads="1"/>
            </p:cNvSpPr>
            <p:nvPr/>
          </p:nvSpPr>
          <p:spPr bwMode="auto">
            <a:xfrm>
              <a:off x="792163" y="3187700"/>
              <a:ext cx="906463"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ACTH</a:t>
              </a:r>
            </a:p>
          </p:txBody>
        </p:sp>
        <p:sp>
          <p:nvSpPr>
            <p:cNvPr id="34886" name="TextBox 7"/>
            <p:cNvSpPr txBox="1">
              <a:spLocks noChangeArrowheads="1"/>
            </p:cNvSpPr>
            <p:nvPr/>
          </p:nvSpPr>
          <p:spPr bwMode="auto">
            <a:xfrm>
              <a:off x="376238" y="3895725"/>
              <a:ext cx="14986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Pregnenolone</a:t>
              </a:r>
            </a:p>
          </p:txBody>
        </p:sp>
        <p:sp>
          <p:nvSpPr>
            <p:cNvPr id="34887" name="TextBox 8"/>
            <p:cNvSpPr txBox="1">
              <a:spLocks noChangeArrowheads="1"/>
            </p:cNvSpPr>
            <p:nvPr/>
          </p:nvSpPr>
          <p:spPr bwMode="auto">
            <a:xfrm>
              <a:off x="2476501" y="3895725"/>
              <a:ext cx="1730375"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Deoxycorticosterone</a:t>
              </a:r>
            </a:p>
          </p:txBody>
        </p:sp>
        <p:sp>
          <p:nvSpPr>
            <p:cNvPr id="34888" name="TextBox 9"/>
            <p:cNvSpPr txBox="1">
              <a:spLocks noChangeArrowheads="1"/>
            </p:cNvSpPr>
            <p:nvPr/>
          </p:nvSpPr>
          <p:spPr bwMode="auto">
            <a:xfrm>
              <a:off x="4983163" y="3895725"/>
              <a:ext cx="12954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Corticosterone</a:t>
              </a:r>
            </a:p>
          </p:txBody>
        </p:sp>
        <p:sp>
          <p:nvSpPr>
            <p:cNvPr id="34889" name="TextBox 10"/>
            <p:cNvSpPr txBox="1">
              <a:spLocks noChangeArrowheads="1"/>
            </p:cNvSpPr>
            <p:nvPr/>
          </p:nvSpPr>
          <p:spPr bwMode="auto">
            <a:xfrm>
              <a:off x="7094538" y="3895725"/>
              <a:ext cx="11049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Aldosterone</a:t>
              </a:r>
            </a:p>
          </p:txBody>
        </p:sp>
        <p:sp>
          <p:nvSpPr>
            <p:cNvPr id="34890" name="TextBox 11"/>
            <p:cNvSpPr txBox="1">
              <a:spLocks noChangeArrowheads="1"/>
            </p:cNvSpPr>
            <p:nvPr/>
          </p:nvSpPr>
          <p:spPr bwMode="auto">
            <a:xfrm>
              <a:off x="6873875" y="4829175"/>
              <a:ext cx="8763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Cortisol</a:t>
              </a:r>
            </a:p>
          </p:txBody>
        </p:sp>
        <p:sp>
          <p:nvSpPr>
            <p:cNvPr id="34891" name="TextBox 12"/>
            <p:cNvSpPr txBox="1">
              <a:spLocks noChangeArrowheads="1"/>
            </p:cNvSpPr>
            <p:nvPr/>
          </p:nvSpPr>
          <p:spPr bwMode="auto">
            <a:xfrm>
              <a:off x="4702175" y="4829175"/>
              <a:ext cx="1385888"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11-deoxycortisol</a:t>
              </a:r>
            </a:p>
          </p:txBody>
        </p:sp>
        <p:sp>
          <p:nvSpPr>
            <p:cNvPr id="34892" name="TextBox 13"/>
            <p:cNvSpPr txBox="1">
              <a:spLocks noChangeArrowheads="1"/>
            </p:cNvSpPr>
            <p:nvPr/>
          </p:nvSpPr>
          <p:spPr bwMode="auto">
            <a:xfrm>
              <a:off x="2293938" y="4829175"/>
              <a:ext cx="1652587"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17OH-Progesterone</a:t>
              </a:r>
            </a:p>
          </p:txBody>
        </p:sp>
        <p:sp>
          <p:nvSpPr>
            <p:cNvPr id="34893" name="TextBox 14"/>
            <p:cNvSpPr txBox="1">
              <a:spLocks noChangeArrowheads="1"/>
            </p:cNvSpPr>
            <p:nvPr/>
          </p:nvSpPr>
          <p:spPr bwMode="auto">
            <a:xfrm>
              <a:off x="376238" y="4829175"/>
              <a:ext cx="1684337"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17OH-Pregnenolone</a:t>
              </a:r>
            </a:p>
          </p:txBody>
        </p:sp>
        <p:sp>
          <p:nvSpPr>
            <p:cNvPr id="34894" name="TextBox 15"/>
            <p:cNvSpPr txBox="1">
              <a:spLocks noChangeArrowheads="1"/>
            </p:cNvSpPr>
            <p:nvPr/>
          </p:nvSpPr>
          <p:spPr bwMode="auto">
            <a:xfrm>
              <a:off x="1127125" y="4294188"/>
              <a:ext cx="1387475" cy="4247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CYP17:</a:t>
              </a:r>
              <a:br>
                <a:rPr lang="en-US" altLang="es-CO" sz="1200" smtClean="0">
                  <a:solidFill>
                    <a:srgbClr val="000000"/>
                  </a:solidFill>
                  <a:ea typeface="ヒラギノ角ゴ Pro W3" charset="-128"/>
                </a:rPr>
              </a:br>
              <a:r>
                <a:rPr lang="en-US" altLang="es-CO" sz="1200" smtClean="0">
                  <a:solidFill>
                    <a:srgbClr val="000000"/>
                  </a:solidFill>
                  <a:ea typeface="ヒラギノ角ゴ Pro W3" charset="-128"/>
                </a:rPr>
                <a:t>17</a:t>
              </a:r>
              <a:r>
                <a:rPr lang="el-GR" altLang="es-CO" sz="1200" smtClean="0">
                  <a:solidFill>
                    <a:srgbClr val="000000"/>
                  </a:solidFill>
                  <a:ea typeface="ヒラギノ角ゴ Pro W3" charset="-128"/>
                </a:rPr>
                <a:t>α</a:t>
              </a:r>
              <a:r>
                <a:rPr lang="en-US" altLang="es-CO" sz="1200" smtClean="0">
                  <a:solidFill>
                    <a:srgbClr val="000000"/>
                  </a:solidFill>
                  <a:ea typeface="ヒラギノ角ゴ Pro W3" charset="-128"/>
                </a:rPr>
                <a:t>-hydroxylase</a:t>
              </a:r>
            </a:p>
          </p:txBody>
        </p:sp>
        <p:sp>
          <p:nvSpPr>
            <p:cNvPr id="34895" name="TextBox 16"/>
            <p:cNvSpPr txBox="1">
              <a:spLocks noChangeArrowheads="1"/>
            </p:cNvSpPr>
            <p:nvPr/>
          </p:nvSpPr>
          <p:spPr bwMode="auto">
            <a:xfrm>
              <a:off x="1127125" y="5246688"/>
              <a:ext cx="1390651" cy="4247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CYP17:</a:t>
              </a:r>
              <a:br>
                <a:rPr lang="en-US" altLang="es-CO" sz="1200" smtClean="0">
                  <a:solidFill>
                    <a:srgbClr val="000000"/>
                  </a:solidFill>
                  <a:ea typeface="ヒラギノ角ゴ Pro W3" charset="-128"/>
                </a:rPr>
              </a:br>
              <a:r>
                <a:rPr lang="en-US" altLang="es-CO" sz="1200" smtClean="0">
                  <a:solidFill>
                    <a:srgbClr val="000000"/>
                  </a:solidFill>
                  <a:ea typeface="ヒラギノ角ゴ Pro W3" charset="-128"/>
                </a:rPr>
                <a:t>C17,20-lyase</a:t>
              </a:r>
            </a:p>
          </p:txBody>
        </p:sp>
      </p:grpSp>
      <p:grpSp>
        <p:nvGrpSpPr>
          <p:cNvPr id="34824" name="Group 74"/>
          <p:cNvGrpSpPr>
            <a:grpSpLocks/>
          </p:cNvGrpSpPr>
          <p:nvPr/>
        </p:nvGrpSpPr>
        <p:grpSpPr bwMode="auto">
          <a:xfrm>
            <a:off x="1176351" y="3641725"/>
            <a:ext cx="1290637" cy="1290638"/>
            <a:chOff x="1176338" y="3860800"/>
            <a:chExt cx="1290637" cy="1290637"/>
          </a:xfrm>
        </p:grpSpPr>
        <p:sp>
          <p:nvSpPr>
            <p:cNvPr id="20" name="Line 89"/>
            <p:cNvSpPr>
              <a:spLocks noChangeShapeType="1"/>
            </p:cNvSpPr>
            <p:nvPr/>
          </p:nvSpPr>
          <p:spPr bwMode="auto">
            <a:xfrm rot="2700000"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21" name="Line 89"/>
            <p:cNvSpPr>
              <a:spLocks noChangeShapeType="1"/>
            </p:cNvSpPr>
            <p:nvPr/>
          </p:nvSpPr>
          <p:spPr bwMode="auto">
            <a:xfrm rot="18900000" flipH="1"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grpSp>
        <p:nvGrpSpPr>
          <p:cNvPr id="34825" name="Group 79"/>
          <p:cNvGrpSpPr>
            <a:grpSpLocks/>
          </p:cNvGrpSpPr>
          <p:nvPr/>
        </p:nvGrpSpPr>
        <p:grpSpPr bwMode="auto">
          <a:xfrm>
            <a:off x="376251" y="5360989"/>
            <a:ext cx="6465887" cy="782464"/>
            <a:chOff x="376238" y="5580063"/>
            <a:chExt cx="6465887" cy="782233"/>
          </a:xfrm>
        </p:grpSpPr>
        <p:sp>
          <p:nvSpPr>
            <p:cNvPr id="34879" name="TextBox 21"/>
            <p:cNvSpPr txBox="1">
              <a:spLocks noChangeArrowheads="1"/>
            </p:cNvSpPr>
            <p:nvPr/>
          </p:nvSpPr>
          <p:spPr bwMode="grayWhite">
            <a:xfrm>
              <a:off x="376238" y="5826125"/>
              <a:ext cx="1468437"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DHEA</a:t>
              </a:r>
            </a:p>
          </p:txBody>
        </p:sp>
        <p:sp>
          <p:nvSpPr>
            <p:cNvPr id="34880" name="TextBox 23"/>
            <p:cNvSpPr txBox="1">
              <a:spLocks noChangeArrowheads="1"/>
            </p:cNvSpPr>
            <p:nvPr/>
          </p:nvSpPr>
          <p:spPr bwMode="grayWhite">
            <a:xfrm>
              <a:off x="2578099" y="5826125"/>
              <a:ext cx="1468437"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Androstenedione</a:t>
              </a:r>
            </a:p>
          </p:txBody>
        </p:sp>
        <p:sp>
          <p:nvSpPr>
            <p:cNvPr id="34881" name="TextBox 24"/>
            <p:cNvSpPr txBox="1">
              <a:spLocks noChangeArrowheads="1"/>
            </p:cNvSpPr>
            <p:nvPr/>
          </p:nvSpPr>
          <p:spPr bwMode="grayWhite">
            <a:xfrm>
              <a:off x="5549900" y="5580063"/>
              <a:ext cx="1292225"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Testosterone</a:t>
              </a:r>
            </a:p>
          </p:txBody>
        </p:sp>
        <p:sp>
          <p:nvSpPr>
            <p:cNvPr id="34882" name="TextBox 25"/>
            <p:cNvSpPr txBox="1">
              <a:spLocks noChangeArrowheads="1"/>
            </p:cNvSpPr>
            <p:nvPr/>
          </p:nvSpPr>
          <p:spPr bwMode="grayWhite">
            <a:xfrm>
              <a:off x="5549900" y="6100763"/>
              <a:ext cx="1292225"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Estradiol</a:t>
              </a:r>
            </a:p>
          </p:txBody>
        </p:sp>
      </p:grpSp>
      <p:sp>
        <p:nvSpPr>
          <p:cNvPr id="34826" name="TextBox 26"/>
          <p:cNvSpPr txBox="1">
            <a:spLocks noChangeArrowheads="1"/>
          </p:cNvSpPr>
          <p:nvPr/>
        </p:nvSpPr>
        <p:spPr bwMode="auto">
          <a:xfrm>
            <a:off x="6929439" y="3362326"/>
            <a:ext cx="156686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Negative feedback</a:t>
            </a:r>
          </a:p>
        </p:txBody>
      </p:sp>
      <p:sp>
        <p:nvSpPr>
          <p:cNvPr id="34827" name="TextBox 31"/>
          <p:cNvSpPr txBox="1">
            <a:spLocks noChangeArrowheads="1"/>
          </p:cNvSpPr>
          <p:nvPr/>
        </p:nvSpPr>
        <p:spPr bwMode="auto">
          <a:xfrm>
            <a:off x="373065" y="3302001"/>
            <a:ext cx="13462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Positive drive</a:t>
            </a:r>
          </a:p>
        </p:txBody>
      </p:sp>
      <p:sp>
        <p:nvSpPr>
          <p:cNvPr id="34828" name="TextBox 32"/>
          <p:cNvSpPr txBox="1">
            <a:spLocks noChangeArrowheads="1"/>
          </p:cNvSpPr>
          <p:nvPr/>
        </p:nvSpPr>
        <p:spPr bwMode="auto">
          <a:xfrm>
            <a:off x="1870077" y="2968626"/>
            <a:ext cx="431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5</a:t>
            </a:r>
          </a:p>
        </p:txBody>
      </p:sp>
      <p:sp>
        <p:nvSpPr>
          <p:cNvPr id="34829" name="TextBox 33"/>
          <p:cNvSpPr txBox="1">
            <a:spLocks noChangeArrowheads="1"/>
          </p:cNvSpPr>
          <p:nvPr/>
        </p:nvSpPr>
        <p:spPr bwMode="auto">
          <a:xfrm>
            <a:off x="4332288" y="3676651"/>
            <a:ext cx="50641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10</a:t>
            </a:r>
          </a:p>
        </p:txBody>
      </p:sp>
      <p:sp>
        <p:nvSpPr>
          <p:cNvPr id="34830" name="TextBox 34"/>
          <p:cNvSpPr txBox="1">
            <a:spLocks noChangeArrowheads="1"/>
          </p:cNvSpPr>
          <p:nvPr/>
        </p:nvSpPr>
        <p:spPr bwMode="auto">
          <a:xfrm>
            <a:off x="6435727" y="3676651"/>
            <a:ext cx="49053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40</a:t>
            </a:r>
          </a:p>
        </p:txBody>
      </p:sp>
      <p:sp>
        <p:nvSpPr>
          <p:cNvPr id="34831" name="TextBox 35"/>
          <p:cNvSpPr txBox="1">
            <a:spLocks noChangeArrowheads="1"/>
          </p:cNvSpPr>
          <p:nvPr/>
        </p:nvSpPr>
        <p:spPr bwMode="auto">
          <a:xfrm>
            <a:off x="8340725" y="3676651"/>
            <a:ext cx="52228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1.5</a:t>
            </a:r>
          </a:p>
        </p:txBody>
      </p:sp>
      <p:sp>
        <p:nvSpPr>
          <p:cNvPr id="34832" name="TextBox 37"/>
          <p:cNvSpPr txBox="1">
            <a:spLocks noChangeArrowheads="1"/>
          </p:cNvSpPr>
          <p:nvPr/>
        </p:nvSpPr>
        <p:spPr bwMode="auto">
          <a:xfrm>
            <a:off x="4102101" y="4610101"/>
            <a:ext cx="431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3</a:t>
            </a:r>
          </a:p>
        </p:txBody>
      </p:sp>
      <p:sp>
        <p:nvSpPr>
          <p:cNvPr id="34833" name="TextBox 38"/>
          <p:cNvSpPr txBox="1">
            <a:spLocks noChangeArrowheads="1"/>
          </p:cNvSpPr>
          <p:nvPr/>
        </p:nvSpPr>
        <p:spPr bwMode="auto">
          <a:xfrm>
            <a:off x="1992313" y="5607051"/>
            <a:ext cx="43021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3</a:t>
            </a:r>
          </a:p>
        </p:txBody>
      </p:sp>
      <p:sp>
        <p:nvSpPr>
          <p:cNvPr id="34834" name="TextBox 39"/>
          <p:cNvSpPr txBox="1">
            <a:spLocks noChangeArrowheads="1"/>
          </p:cNvSpPr>
          <p:nvPr/>
        </p:nvSpPr>
        <p:spPr bwMode="auto">
          <a:xfrm>
            <a:off x="6243639" y="4610101"/>
            <a:ext cx="431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4</a:t>
            </a:r>
          </a:p>
        </p:txBody>
      </p:sp>
      <p:sp>
        <p:nvSpPr>
          <p:cNvPr id="34835" name="TextBox 40"/>
          <p:cNvSpPr txBox="1">
            <a:spLocks noChangeArrowheads="1"/>
          </p:cNvSpPr>
          <p:nvPr/>
        </p:nvSpPr>
        <p:spPr bwMode="auto">
          <a:xfrm>
            <a:off x="7889877" y="4610101"/>
            <a:ext cx="431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2</a:t>
            </a:r>
          </a:p>
        </p:txBody>
      </p:sp>
      <p:sp>
        <p:nvSpPr>
          <p:cNvPr id="34836" name="TextBox 41"/>
          <p:cNvSpPr txBox="1">
            <a:spLocks noChangeArrowheads="1"/>
          </p:cNvSpPr>
          <p:nvPr/>
        </p:nvSpPr>
        <p:spPr bwMode="auto">
          <a:xfrm>
            <a:off x="4170376" y="5607051"/>
            <a:ext cx="974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2 ng/dL</a:t>
            </a:r>
          </a:p>
        </p:txBody>
      </p:sp>
      <p:sp>
        <p:nvSpPr>
          <p:cNvPr id="34837" name="TextBox 42"/>
          <p:cNvSpPr txBox="1">
            <a:spLocks noChangeArrowheads="1"/>
          </p:cNvSpPr>
          <p:nvPr/>
        </p:nvSpPr>
        <p:spPr bwMode="auto">
          <a:xfrm>
            <a:off x="7027865" y="5360988"/>
            <a:ext cx="110648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1 ng/dL</a:t>
            </a:r>
          </a:p>
        </p:txBody>
      </p:sp>
      <p:sp>
        <p:nvSpPr>
          <p:cNvPr id="34838" name="TextBox 43"/>
          <p:cNvSpPr txBox="1">
            <a:spLocks noChangeArrowheads="1"/>
          </p:cNvSpPr>
          <p:nvPr/>
        </p:nvSpPr>
        <p:spPr bwMode="auto">
          <a:xfrm>
            <a:off x="7016750" y="5881688"/>
            <a:ext cx="97948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80 ng/dL</a:t>
            </a:r>
          </a:p>
        </p:txBody>
      </p:sp>
      <p:cxnSp>
        <p:nvCxnSpPr>
          <p:cNvPr id="64" name="Elbow Connector 63"/>
          <p:cNvCxnSpPr>
            <a:stCxn id="34835" idx="3"/>
          </p:cNvCxnSpPr>
          <p:nvPr/>
        </p:nvCxnSpPr>
        <p:spPr bwMode="auto">
          <a:xfrm flipV="1">
            <a:off x="8321677" y="1695450"/>
            <a:ext cx="525464" cy="3045456"/>
          </a:xfrm>
          <a:prstGeom prst="bentConnector2">
            <a:avLst/>
          </a:prstGeom>
          <a:noFill/>
          <a:ln w="28575" cap="flat" cmpd="sng" algn="ctr">
            <a:solidFill>
              <a:schemeClr val="accent3"/>
            </a:solidFill>
            <a:prstDash val="dash"/>
            <a:round/>
            <a:headEnd type="none" w="med" len="med"/>
            <a:tailEnd type="none" w="med" len="med"/>
          </a:ln>
          <a:effectLst/>
        </p:spPr>
      </p:cxnSp>
      <p:cxnSp>
        <p:nvCxnSpPr>
          <p:cNvPr id="74" name="Elbow Connector 73"/>
          <p:cNvCxnSpPr/>
          <p:nvPr/>
        </p:nvCxnSpPr>
        <p:spPr bwMode="auto">
          <a:xfrm rot="10800000" flipV="1">
            <a:off x="1241425" y="1703414"/>
            <a:ext cx="7589838" cy="1209675"/>
          </a:xfrm>
          <a:prstGeom prst="bentConnector3">
            <a:avLst>
              <a:gd name="adj1" fmla="val 99998"/>
            </a:avLst>
          </a:prstGeom>
          <a:noFill/>
          <a:ln w="28575" cap="flat" cmpd="sng" algn="ctr">
            <a:solidFill>
              <a:schemeClr val="accent3"/>
            </a:solidFill>
            <a:prstDash val="dash"/>
            <a:round/>
            <a:headEnd type="none" w="med" len="med"/>
            <a:tailEnd type="triangle"/>
          </a:ln>
          <a:effectLst/>
        </p:spPr>
      </p:cxnSp>
      <p:sp>
        <p:nvSpPr>
          <p:cNvPr id="34841" name="Text Box 11"/>
          <p:cNvSpPr txBox="1">
            <a:spLocks noChangeArrowheads="1"/>
          </p:cNvSpPr>
          <p:nvPr/>
        </p:nvSpPr>
        <p:spPr bwMode="auto">
          <a:xfrm>
            <a:off x="285750" y="6130007"/>
            <a:ext cx="85613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buClr>
                <a:srgbClr val="8B3D9A"/>
              </a:buClr>
              <a:buFont typeface="Arial" panose="020B0604020202020204" pitchFamily="34" charset="0"/>
              <a:buNone/>
            </a:pPr>
            <a:r>
              <a:rPr lang="en-GB" altLang="es-CO" sz="1400" b="0" smtClean="0">
                <a:solidFill>
                  <a:srgbClr val="CDCDCF"/>
                </a:solidFill>
                <a:ea typeface="ヒラギノ角ゴ Pro W3" charset="-128"/>
              </a:rPr>
              <a:t>Attard G, et al. </a:t>
            </a:r>
            <a:r>
              <a:rPr lang="en-US" altLang="es-CO" sz="1400" b="0" smtClean="0">
                <a:solidFill>
                  <a:srgbClr val="CDCDCF"/>
                </a:solidFill>
                <a:ea typeface="ヒラギノ角ゴ Pro W3" charset="-128"/>
              </a:rPr>
              <a:t>J Clin Oncol. 2008;26:4563-4571. Reprinted with permission © 2008 American Society of Clinical Oncology. All rights reserved.</a:t>
            </a:r>
            <a:endParaRPr lang="en-GB" altLang="es-CO" sz="1400" b="0" smtClean="0">
              <a:solidFill>
                <a:srgbClr val="CDCDCF"/>
              </a:solidFill>
              <a:ea typeface="ヒラギノ角ゴ Pro W3" charset="-128"/>
            </a:endParaRPr>
          </a:p>
        </p:txBody>
      </p:sp>
      <p:sp>
        <p:nvSpPr>
          <p:cNvPr id="87" name="Line 51"/>
          <p:cNvSpPr>
            <a:spLocks noChangeShapeType="1"/>
          </p:cNvSpPr>
          <p:nvPr/>
        </p:nvSpPr>
        <p:spPr bwMode="auto">
          <a:xfrm rot="16200000">
            <a:off x="4676788" y="676279"/>
            <a:ext cx="1587" cy="2652712"/>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34843" name="Line 53"/>
          <p:cNvSpPr>
            <a:spLocks noChangeShapeType="1"/>
          </p:cNvSpPr>
          <p:nvPr/>
        </p:nvSpPr>
        <p:spPr bwMode="auto">
          <a:xfrm>
            <a:off x="5000625" y="5789639"/>
            <a:ext cx="457200" cy="2746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44" name="Line 54"/>
          <p:cNvSpPr>
            <a:spLocks noChangeShapeType="1"/>
          </p:cNvSpPr>
          <p:nvPr/>
        </p:nvSpPr>
        <p:spPr bwMode="auto">
          <a:xfrm flipV="1">
            <a:off x="5000625" y="5453089"/>
            <a:ext cx="457200" cy="2746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90" name="Line 51"/>
          <p:cNvSpPr>
            <a:spLocks noChangeShapeType="1"/>
          </p:cNvSpPr>
          <p:nvPr/>
        </p:nvSpPr>
        <p:spPr bwMode="auto">
          <a:xfrm rot="16200000">
            <a:off x="5682456" y="1994707"/>
            <a:ext cx="1588" cy="641350"/>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1" name="Line 51"/>
          <p:cNvSpPr>
            <a:spLocks noChangeShapeType="1"/>
          </p:cNvSpPr>
          <p:nvPr/>
        </p:nvSpPr>
        <p:spPr bwMode="auto">
          <a:xfrm rot="16200000">
            <a:off x="6116651" y="2300314"/>
            <a:ext cx="1587" cy="1462087"/>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2" name="Line 51"/>
          <p:cNvSpPr>
            <a:spLocks noChangeShapeType="1"/>
          </p:cNvSpPr>
          <p:nvPr/>
        </p:nvSpPr>
        <p:spPr bwMode="auto">
          <a:xfrm rot="16200000">
            <a:off x="5682457" y="2329670"/>
            <a:ext cx="1587" cy="641350"/>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3" name="Line 51"/>
          <p:cNvSpPr>
            <a:spLocks noChangeShapeType="1"/>
          </p:cNvSpPr>
          <p:nvPr/>
        </p:nvSpPr>
        <p:spPr bwMode="auto">
          <a:xfrm>
            <a:off x="5376863" y="1995488"/>
            <a:ext cx="1587" cy="1052512"/>
          </a:xfrm>
          <a:prstGeom prst="line">
            <a:avLst/>
          </a:prstGeom>
          <a:noFill/>
          <a:ln w="28575">
            <a:solidFill>
              <a:schemeClr val="accent3"/>
            </a:solidFill>
            <a:round/>
            <a:headEnd/>
            <a:tailEnd type="non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nvGrpSpPr>
          <p:cNvPr id="34849" name="Group 80"/>
          <p:cNvGrpSpPr>
            <a:grpSpLocks/>
          </p:cNvGrpSpPr>
          <p:nvPr/>
        </p:nvGrpSpPr>
        <p:grpSpPr bwMode="auto">
          <a:xfrm>
            <a:off x="1849439" y="2938463"/>
            <a:ext cx="6478587" cy="3232150"/>
            <a:chOff x="1849438" y="3157538"/>
            <a:chExt cx="6478587" cy="3232150"/>
          </a:xfrm>
        </p:grpSpPr>
        <p:sp>
          <p:nvSpPr>
            <p:cNvPr id="95" name="Line 51"/>
            <p:cNvSpPr>
              <a:spLocks noChangeShapeType="1"/>
            </p:cNvSpPr>
            <p:nvPr/>
          </p:nvSpPr>
          <p:spPr bwMode="auto">
            <a:xfrm rot="10800000">
              <a:off x="6413500" y="3863975"/>
              <a:ext cx="1588"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6" name="Line 51"/>
            <p:cNvSpPr>
              <a:spLocks noChangeShapeType="1"/>
            </p:cNvSpPr>
            <p:nvPr/>
          </p:nvSpPr>
          <p:spPr bwMode="auto">
            <a:xfrm rot="10800000">
              <a:off x="4325938" y="386397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7" name="Line 51"/>
            <p:cNvSpPr>
              <a:spLocks noChangeShapeType="1"/>
            </p:cNvSpPr>
            <p:nvPr/>
          </p:nvSpPr>
          <p:spPr bwMode="auto">
            <a:xfrm rot="10800000">
              <a:off x="1849438" y="3157538"/>
              <a:ext cx="1587" cy="319087"/>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8" name="Line 51"/>
            <p:cNvSpPr>
              <a:spLocks noChangeShapeType="1"/>
            </p:cNvSpPr>
            <p:nvPr/>
          </p:nvSpPr>
          <p:spPr bwMode="auto">
            <a:xfrm rot="10800000">
              <a:off x="6230938" y="479742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9" name="Line 51"/>
            <p:cNvSpPr>
              <a:spLocks noChangeShapeType="1"/>
            </p:cNvSpPr>
            <p:nvPr/>
          </p:nvSpPr>
          <p:spPr bwMode="auto">
            <a:xfrm rot="10800000">
              <a:off x="4081463" y="479742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0" name="Line 51"/>
            <p:cNvSpPr>
              <a:spLocks noChangeShapeType="1"/>
            </p:cNvSpPr>
            <p:nvPr/>
          </p:nvSpPr>
          <p:spPr bwMode="auto">
            <a:xfrm rot="10800000" flipV="1">
              <a:off x="8326438" y="386397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1" name="Line 51"/>
            <p:cNvSpPr>
              <a:spLocks noChangeShapeType="1"/>
            </p:cNvSpPr>
            <p:nvPr/>
          </p:nvSpPr>
          <p:spPr bwMode="auto">
            <a:xfrm rot="10800000" flipV="1">
              <a:off x="7885113" y="479742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2" name="Line 51"/>
            <p:cNvSpPr>
              <a:spLocks noChangeShapeType="1"/>
            </p:cNvSpPr>
            <p:nvPr/>
          </p:nvSpPr>
          <p:spPr bwMode="auto">
            <a:xfrm rot="10800000" flipV="1">
              <a:off x="6985000" y="5549900"/>
              <a:ext cx="1588" cy="319088"/>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3" name="Line 51"/>
            <p:cNvSpPr>
              <a:spLocks noChangeShapeType="1"/>
            </p:cNvSpPr>
            <p:nvPr/>
          </p:nvSpPr>
          <p:spPr bwMode="auto">
            <a:xfrm rot="10800000" flipV="1">
              <a:off x="6985000" y="6070600"/>
              <a:ext cx="1588" cy="319088"/>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4" name="Line 51"/>
            <p:cNvSpPr>
              <a:spLocks noChangeShapeType="1"/>
            </p:cNvSpPr>
            <p:nvPr/>
          </p:nvSpPr>
          <p:spPr bwMode="auto">
            <a:xfrm rot="10800000" flipV="1">
              <a:off x="4189413" y="5795963"/>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5" name="Line 51"/>
            <p:cNvSpPr>
              <a:spLocks noChangeShapeType="1"/>
            </p:cNvSpPr>
            <p:nvPr/>
          </p:nvSpPr>
          <p:spPr bwMode="auto">
            <a:xfrm rot="10800000" flipV="1">
              <a:off x="1971675" y="5795963"/>
              <a:ext cx="1588"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sp>
        <p:nvSpPr>
          <p:cNvPr id="34850" name="Line 51"/>
          <p:cNvSpPr>
            <a:spLocks noChangeShapeType="1"/>
          </p:cNvSpPr>
          <p:nvPr/>
        </p:nvSpPr>
        <p:spPr bwMode="auto">
          <a:xfrm rot="-5400000">
            <a:off x="2147107" y="3531402"/>
            <a:ext cx="1587"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1" name="Line 51"/>
          <p:cNvSpPr>
            <a:spLocks noChangeShapeType="1"/>
          </p:cNvSpPr>
          <p:nvPr/>
        </p:nvSpPr>
        <p:spPr bwMode="auto">
          <a:xfrm rot="-5400000">
            <a:off x="4848238" y="3714751"/>
            <a:ext cx="1587" cy="18256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2" name="Line 51"/>
          <p:cNvSpPr>
            <a:spLocks noChangeShapeType="1"/>
          </p:cNvSpPr>
          <p:nvPr/>
        </p:nvSpPr>
        <p:spPr bwMode="auto">
          <a:xfrm rot="-5400000">
            <a:off x="6974694" y="3713965"/>
            <a:ext cx="1587" cy="1841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3" name="Line 51"/>
          <p:cNvSpPr>
            <a:spLocks noChangeShapeType="1"/>
          </p:cNvSpPr>
          <p:nvPr/>
        </p:nvSpPr>
        <p:spPr bwMode="auto">
          <a:xfrm rot="-5400000">
            <a:off x="4551376" y="4648226"/>
            <a:ext cx="1587" cy="18256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4" name="Line 51"/>
          <p:cNvSpPr>
            <a:spLocks noChangeShapeType="1"/>
          </p:cNvSpPr>
          <p:nvPr/>
        </p:nvSpPr>
        <p:spPr bwMode="auto">
          <a:xfrm rot="-5400000">
            <a:off x="6707994" y="4647420"/>
            <a:ext cx="1587" cy="1841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5" name="Line 51"/>
          <p:cNvSpPr>
            <a:spLocks noChangeShapeType="1"/>
          </p:cNvSpPr>
          <p:nvPr/>
        </p:nvSpPr>
        <p:spPr bwMode="auto">
          <a:xfrm rot="-5400000">
            <a:off x="2440794" y="5644370"/>
            <a:ext cx="1587" cy="1841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cxnSp>
        <p:nvCxnSpPr>
          <p:cNvPr id="34856" name="Elbow Connector 114"/>
          <p:cNvCxnSpPr>
            <a:cxnSpLocks noChangeShapeType="1"/>
            <a:stCxn id="34885" idx="1"/>
          </p:cNvCxnSpPr>
          <p:nvPr/>
        </p:nvCxnSpPr>
        <p:spPr bwMode="auto">
          <a:xfrm rot="10800000" flipV="1">
            <a:off x="487376" y="3099454"/>
            <a:ext cx="304801" cy="567695"/>
          </a:xfrm>
          <a:prstGeom prst="bentConnector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4857" name="Elbow Connector 114"/>
          <p:cNvCxnSpPr>
            <a:cxnSpLocks noChangeShapeType="1"/>
          </p:cNvCxnSpPr>
          <p:nvPr/>
        </p:nvCxnSpPr>
        <p:spPr bwMode="auto">
          <a:xfrm rot="10800000" flipV="1">
            <a:off x="6956425" y="3103589"/>
            <a:ext cx="304800" cy="547687"/>
          </a:xfrm>
          <a:prstGeom prst="bentConnector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34858" name="Group 75"/>
          <p:cNvGrpSpPr>
            <a:grpSpLocks/>
          </p:cNvGrpSpPr>
          <p:nvPr/>
        </p:nvGrpSpPr>
        <p:grpSpPr bwMode="auto">
          <a:xfrm>
            <a:off x="6099188" y="1876425"/>
            <a:ext cx="2481263" cy="1430338"/>
            <a:chOff x="6099175" y="2095500"/>
            <a:chExt cx="2481263" cy="1430040"/>
          </a:xfrm>
        </p:grpSpPr>
        <p:sp>
          <p:nvSpPr>
            <p:cNvPr id="28" name="TextBox 27"/>
            <p:cNvSpPr txBox="1"/>
            <p:nvPr/>
          </p:nvSpPr>
          <p:spPr bwMode="ltGray">
            <a:xfrm>
              <a:off x="6099175" y="2095500"/>
              <a:ext cx="1482725" cy="261555"/>
            </a:xfrm>
            <a:prstGeom prst="rect">
              <a:avLst/>
            </a:prstGeom>
            <a:solidFill>
              <a:schemeClr val="accent3"/>
            </a:solidFill>
          </p:spPr>
          <p:txBody>
            <a:bodyPr>
              <a:spAutoFit/>
            </a:bodyPr>
            <a:lstStyle/>
            <a:p>
              <a:pPr algn="ctr" defTabSz="914400"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ea typeface="ヒラギノ角ゴ Pro W3" charset="-128"/>
                </a:rPr>
                <a:t>Hypokalemia</a:t>
              </a:r>
            </a:p>
          </p:txBody>
        </p:sp>
        <p:sp>
          <p:nvSpPr>
            <p:cNvPr id="29" name="TextBox 28"/>
            <p:cNvSpPr txBox="1"/>
            <p:nvPr/>
          </p:nvSpPr>
          <p:spPr bwMode="ltGray">
            <a:xfrm>
              <a:off x="6099175" y="2419283"/>
              <a:ext cx="1482725" cy="261555"/>
            </a:xfrm>
            <a:prstGeom prst="rect">
              <a:avLst/>
            </a:prstGeom>
            <a:solidFill>
              <a:schemeClr val="accent3"/>
            </a:solidFill>
          </p:spPr>
          <p:txBody>
            <a:bodyPr>
              <a:spAutoFit/>
            </a:bodyPr>
            <a:lstStyle/>
            <a:p>
              <a:pPr algn="ctr" defTabSz="914400"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ea typeface="ヒラギノ角ゴ Pro W3" charset="-128"/>
                </a:rPr>
                <a:t>Hypertension</a:t>
              </a:r>
            </a:p>
          </p:txBody>
        </p:sp>
        <p:sp>
          <p:nvSpPr>
            <p:cNvPr id="30" name="TextBox 29"/>
            <p:cNvSpPr txBox="1"/>
            <p:nvPr/>
          </p:nvSpPr>
          <p:spPr bwMode="ltGray">
            <a:xfrm>
              <a:off x="6099175" y="2743065"/>
              <a:ext cx="1482725" cy="261555"/>
            </a:xfrm>
            <a:prstGeom prst="rect">
              <a:avLst/>
            </a:prstGeom>
            <a:solidFill>
              <a:schemeClr val="accent3"/>
            </a:solidFill>
          </p:spPr>
          <p:txBody>
            <a:bodyPr>
              <a:spAutoFit/>
            </a:bodyPr>
            <a:lstStyle/>
            <a:p>
              <a:pPr algn="ctr" defTabSz="914400"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ea typeface="ヒラギノ角ゴ Pro W3" charset="-128"/>
                </a:rPr>
                <a:t>Fluid overload</a:t>
              </a:r>
            </a:p>
          </p:txBody>
        </p:sp>
        <p:sp>
          <p:nvSpPr>
            <p:cNvPr id="31" name="TextBox 30"/>
            <p:cNvSpPr txBox="1"/>
            <p:nvPr/>
          </p:nvSpPr>
          <p:spPr bwMode="ltGray">
            <a:xfrm>
              <a:off x="7204075" y="3063673"/>
              <a:ext cx="1376363" cy="461867"/>
            </a:xfrm>
            <a:prstGeom prst="rect">
              <a:avLst/>
            </a:prstGeom>
            <a:solidFill>
              <a:schemeClr val="accent3"/>
            </a:solidFill>
          </p:spPr>
          <p:txBody>
            <a:bodyPr>
              <a:spAutoFit/>
            </a:bodyPr>
            <a:lstStyle/>
            <a:p>
              <a:pPr algn="ctr" defTabSz="914400" fontAlgn="base">
                <a:buClr>
                  <a:srgbClr val="8B3D9A"/>
                </a:buClr>
                <a:buFont typeface="Arial" charset="0"/>
                <a:buNone/>
                <a:defRPr/>
              </a:pPr>
              <a:r>
                <a:rPr kumimoji="1" lang="en-US" sz="1200" b="1" dirty="0">
                  <a:solidFill>
                    <a:srgbClr val="000000"/>
                  </a:solidFill>
                  <a:ea typeface="ヒラギノ角ゴ Pro W3" charset="-128"/>
                </a:rPr>
                <a:t>Suppression of</a:t>
              </a:r>
              <a:br>
                <a:rPr kumimoji="1" lang="en-US" sz="1200" b="1" dirty="0">
                  <a:solidFill>
                    <a:srgbClr val="000000"/>
                  </a:solidFill>
                  <a:ea typeface="ヒラギノ角ゴ Pro W3" charset="-128"/>
                </a:rPr>
              </a:br>
              <a:r>
                <a:rPr kumimoji="1" lang="en-US" sz="1200" b="1" dirty="0">
                  <a:solidFill>
                    <a:srgbClr val="000000"/>
                  </a:solidFill>
                  <a:ea typeface="ヒラギノ角ゴ Pro W3" charset="-128"/>
                </a:rPr>
                <a:t>renin</a:t>
              </a:r>
            </a:p>
          </p:txBody>
        </p:sp>
      </p:grpSp>
      <p:sp>
        <p:nvSpPr>
          <p:cNvPr id="34859" name="Line 51"/>
          <p:cNvSpPr>
            <a:spLocks noChangeShapeType="1"/>
          </p:cNvSpPr>
          <p:nvPr/>
        </p:nvSpPr>
        <p:spPr bwMode="auto">
          <a:xfrm>
            <a:off x="1041402" y="3968776"/>
            <a:ext cx="1588"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60" name="Line 51"/>
          <p:cNvSpPr>
            <a:spLocks noChangeShapeType="1"/>
          </p:cNvSpPr>
          <p:nvPr/>
        </p:nvSpPr>
        <p:spPr bwMode="auto">
          <a:xfrm>
            <a:off x="1049339" y="4945089"/>
            <a:ext cx="1587" cy="5476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grpSp>
        <p:nvGrpSpPr>
          <p:cNvPr id="34861" name="Group 75"/>
          <p:cNvGrpSpPr>
            <a:grpSpLocks/>
          </p:cNvGrpSpPr>
          <p:nvPr/>
        </p:nvGrpSpPr>
        <p:grpSpPr bwMode="auto">
          <a:xfrm>
            <a:off x="1176351" y="4587875"/>
            <a:ext cx="1290637" cy="1290638"/>
            <a:chOff x="1176338" y="3860800"/>
            <a:chExt cx="1290637" cy="1290637"/>
          </a:xfrm>
        </p:grpSpPr>
        <p:sp>
          <p:nvSpPr>
            <p:cNvPr id="77" name="Line 89"/>
            <p:cNvSpPr>
              <a:spLocks noChangeShapeType="1"/>
            </p:cNvSpPr>
            <p:nvPr/>
          </p:nvSpPr>
          <p:spPr bwMode="auto">
            <a:xfrm rot="2700000"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78" name="Line 89"/>
            <p:cNvSpPr>
              <a:spLocks noChangeShapeType="1"/>
            </p:cNvSpPr>
            <p:nvPr/>
          </p:nvSpPr>
          <p:spPr bwMode="auto">
            <a:xfrm rot="18900000" flipH="1"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spTree>
    <p:extLst>
      <p:ext uri="{BB962C8B-B14F-4D97-AF65-F5344CB8AC3E}">
        <p14:creationId xmlns:p14="http://schemas.microsoft.com/office/powerpoint/2010/main" val="485936046"/>
      </p:ext>
    </p:extLst>
  </p:cSld>
  <p:clrMapOvr>
    <a:masterClrMapping/>
  </p:clrMapOvr>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6"/>
          <p:cNvSpPr>
            <a:spLocks noChangeArrowheads="1"/>
          </p:cNvSpPr>
          <p:nvPr/>
        </p:nvSpPr>
        <p:spPr bwMode="invGray">
          <a:xfrm>
            <a:off x="3554415" y="3827489"/>
            <a:ext cx="4462462" cy="1152525"/>
          </a:xfrm>
          <a:prstGeom prst="rect">
            <a:avLst/>
          </a:prstGeom>
          <a:solidFill>
            <a:schemeClr val="accent3"/>
          </a:solidFill>
          <a:ln w="9525">
            <a:noFill/>
            <a:miter lim="800000"/>
            <a:headEnd/>
            <a:tailEnd/>
          </a:ln>
        </p:spPr>
        <p:txBody>
          <a:bodyPr wrap="none" anchor="ctr"/>
          <a:lstStyle/>
          <a:p>
            <a:pPr algn="ctr" fontAlgn="base">
              <a:spcBef>
                <a:spcPct val="0"/>
              </a:spcBef>
              <a:spcAft>
                <a:spcPct val="0"/>
              </a:spcAft>
              <a:defRPr/>
            </a:pPr>
            <a:r>
              <a:rPr kumimoji="1" lang="en-US" sz="1600" b="1" dirty="0">
                <a:solidFill>
                  <a:srgbClr val="000000"/>
                </a:solidFill>
                <a:ea typeface="ＭＳ Ｐゴシック" panose="020B0600070205080204" pitchFamily="34" charset="-128"/>
              </a:rPr>
              <a:t>Placebo </a:t>
            </a:r>
            <a:r>
              <a:rPr kumimoji="1" lang="en-US" sz="1600" dirty="0">
                <a:solidFill>
                  <a:srgbClr val="000000"/>
                </a:solidFill>
                <a:ea typeface="ＭＳ Ｐゴシック" panose="020B0600070205080204" pitchFamily="34" charset="-128"/>
              </a:rPr>
              <a:t>PO daily </a:t>
            </a:r>
          </a:p>
          <a:p>
            <a:pPr algn="ctr" fontAlgn="base">
              <a:spcBef>
                <a:spcPct val="0"/>
              </a:spcBef>
              <a:spcAft>
                <a:spcPct val="0"/>
              </a:spcAft>
              <a:defRPr/>
            </a:pPr>
            <a:r>
              <a:rPr kumimoji="1" lang="en-US" sz="1600" dirty="0">
                <a:solidFill>
                  <a:srgbClr val="000000"/>
                </a:solidFill>
                <a:ea typeface="ＭＳ Ｐゴシック" panose="020B0600070205080204" pitchFamily="34" charset="-128"/>
              </a:rPr>
              <a:t>(n = 399)</a:t>
            </a:r>
          </a:p>
        </p:txBody>
      </p:sp>
      <p:sp>
        <p:nvSpPr>
          <p:cNvPr id="38915" name="Rectangle 7"/>
          <p:cNvSpPr>
            <a:spLocks noChangeArrowheads="1"/>
          </p:cNvSpPr>
          <p:nvPr/>
        </p:nvSpPr>
        <p:spPr bwMode="gray">
          <a:xfrm>
            <a:off x="3554415" y="2332064"/>
            <a:ext cx="4462462" cy="11525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defTabSz="4572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spcBef>
                <a:spcPct val="0"/>
              </a:spcBef>
              <a:spcAft>
                <a:spcPct val="0"/>
              </a:spcAft>
            </a:pPr>
            <a:r>
              <a:rPr lang="en-US" altLang="es-CO" smtClean="0">
                <a:solidFill>
                  <a:srgbClr val="000000"/>
                </a:solidFill>
              </a:rPr>
              <a:t>Enzalutamide </a:t>
            </a:r>
            <a:r>
              <a:rPr lang="en-US" altLang="es-CO" b="0" smtClean="0">
                <a:solidFill>
                  <a:srgbClr val="000000"/>
                </a:solidFill>
              </a:rPr>
              <a:t>160 mg PO daily </a:t>
            </a:r>
          </a:p>
          <a:p>
            <a:pPr algn="ctr" eaLnBrk="1" fontAlgn="base" hangingPunct="1">
              <a:spcBef>
                <a:spcPct val="0"/>
              </a:spcBef>
              <a:spcAft>
                <a:spcPct val="0"/>
              </a:spcAft>
            </a:pPr>
            <a:r>
              <a:rPr lang="en-US" altLang="es-CO" b="0" smtClean="0">
                <a:solidFill>
                  <a:srgbClr val="000000"/>
                </a:solidFill>
              </a:rPr>
              <a:t>(n = 800)</a:t>
            </a:r>
          </a:p>
        </p:txBody>
      </p:sp>
      <p:sp>
        <p:nvSpPr>
          <p:cNvPr id="38916" name="Rectangle 11"/>
          <p:cNvSpPr>
            <a:spLocks noChangeArrowheads="1"/>
          </p:cNvSpPr>
          <p:nvPr/>
        </p:nvSpPr>
        <p:spPr bwMode="auto">
          <a:xfrm>
            <a:off x="685801" y="2890842"/>
            <a:ext cx="1995488"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defTabSz="4572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spcBef>
                <a:spcPct val="0"/>
              </a:spcBef>
              <a:spcAft>
                <a:spcPct val="0"/>
              </a:spcAft>
            </a:pPr>
            <a:r>
              <a:rPr lang="en-US" altLang="es-CO" b="0" smtClean="0">
                <a:solidFill>
                  <a:srgbClr val="FFFFFF"/>
                </a:solidFill>
              </a:rPr>
              <a:t>Patients with </a:t>
            </a:r>
          </a:p>
          <a:p>
            <a:pPr algn="ctr" eaLnBrk="1" fontAlgn="base" hangingPunct="1">
              <a:spcBef>
                <a:spcPct val="0"/>
              </a:spcBef>
              <a:spcAft>
                <a:spcPct val="0"/>
              </a:spcAft>
            </a:pPr>
            <a:r>
              <a:rPr lang="en-US" altLang="es-CO" b="0" smtClean="0">
                <a:solidFill>
                  <a:srgbClr val="FFFFFF"/>
                </a:solidFill>
              </a:rPr>
              <a:t>mCRPC progressing</a:t>
            </a:r>
          </a:p>
          <a:p>
            <a:pPr algn="ctr" eaLnBrk="1" fontAlgn="base" hangingPunct="1">
              <a:spcBef>
                <a:spcPct val="0"/>
              </a:spcBef>
              <a:spcAft>
                <a:spcPct val="0"/>
              </a:spcAft>
            </a:pPr>
            <a:r>
              <a:rPr lang="en-US" altLang="es-CO" b="0" smtClean="0">
                <a:solidFill>
                  <a:srgbClr val="FFFFFF"/>
                </a:solidFill>
              </a:rPr>
              <a:t>on docetaxel</a:t>
            </a:r>
          </a:p>
          <a:p>
            <a:pPr algn="ctr" eaLnBrk="1" fontAlgn="base" hangingPunct="1">
              <a:spcBef>
                <a:spcPct val="0"/>
              </a:spcBef>
              <a:spcAft>
                <a:spcPct val="0"/>
              </a:spcAft>
            </a:pPr>
            <a:endParaRPr lang="en-US" altLang="es-CO" b="0" smtClean="0">
              <a:solidFill>
                <a:srgbClr val="FFFFFF"/>
              </a:solidFill>
            </a:endParaRPr>
          </a:p>
          <a:p>
            <a:pPr algn="ctr" eaLnBrk="1" fontAlgn="base" hangingPunct="1">
              <a:spcBef>
                <a:spcPct val="0"/>
              </a:spcBef>
              <a:spcAft>
                <a:spcPct val="0"/>
              </a:spcAft>
            </a:pPr>
            <a:r>
              <a:rPr lang="en-US" altLang="es-CO" b="0" smtClean="0">
                <a:solidFill>
                  <a:srgbClr val="FFFFFF"/>
                </a:solidFill>
              </a:rPr>
              <a:t>(N = 1199)</a:t>
            </a:r>
          </a:p>
        </p:txBody>
      </p:sp>
      <p:sp>
        <p:nvSpPr>
          <p:cNvPr id="38917" name="Line 12"/>
          <p:cNvSpPr>
            <a:spLocks noChangeShapeType="1"/>
          </p:cNvSpPr>
          <p:nvPr/>
        </p:nvSpPr>
        <p:spPr bwMode="auto">
          <a:xfrm flipV="1">
            <a:off x="2833701" y="2924201"/>
            <a:ext cx="503237" cy="72072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8918" name="Line 13"/>
          <p:cNvSpPr>
            <a:spLocks noChangeShapeType="1"/>
          </p:cNvSpPr>
          <p:nvPr/>
        </p:nvSpPr>
        <p:spPr bwMode="auto">
          <a:xfrm>
            <a:off x="2833688" y="3789363"/>
            <a:ext cx="576262" cy="6477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8919" name="Title 13"/>
          <p:cNvSpPr>
            <a:spLocks noGrp="1"/>
          </p:cNvSpPr>
          <p:nvPr>
            <p:ph type="title"/>
          </p:nvPr>
        </p:nvSpPr>
        <p:spPr/>
        <p:txBody>
          <a:bodyPr>
            <a:normAutofit fontScale="90000"/>
          </a:bodyPr>
          <a:lstStyle/>
          <a:p>
            <a:pPr eaLnBrk="1" hangingPunct="1"/>
            <a:r>
              <a:rPr lang="en-US" altLang="es-CO" smtClean="0"/>
              <a:t>AFFIRM: Phase III Registration Trial of Enzalutamide in CRPC After Docetaxel</a:t>
            </a:r>
          </a:p>
        </p:txBody>
      </p:sp>
      <p:sp>
        <p:nvSpPr>
          <p:cNvPr id="17418" name="Content Placeholder 13"/>
          <p:cNvSpPr>
            <a:spLocks noGrp="1"/>
          </p:cNvSpPr>
          <p:nvPr>
            <p:ph idx="1"/>
          </p:nvPr>
        </p:nvSpPr>
        <p:spPr>
          <a:xfrm>
            <a:off x="385776" y="5124450"/>
            <a:ext cx="8455025" cy="1250950"/>
          </a:xfrm>
        </p:spPr>
        <p:txBody>
          <a:bodyPr/>
          <a:lstStyle/>
          <a:p>
            <a:pPr eaLnBrk="1" hangingPunct="1">
              <a:defRPr/>
            </a:pPr>
            <a:r>
              <a:rPr lang="en-US" sz="2200" dirty="0" smtClean="0">
                <a:ea typeface="+mn-ea"/>
                <a:cs typeface="+mn-cs"/>
              </a:rPr>
              <a:t>Primary endpoint: OS</a:t>
            </a:r>
          </a:p>
          <a:p>
            <a:pPr eaLnBrk="1" hangingPunct="1">
              <a:defRPr/>
            </a:pPr>
            <a:r>
              <a:rPr lang="en-US" sz="2200" dirty="0" smtClean="0">
                <a:ea typeface="+mn-ea"/>
                <a:cs typeface="+mn-cs"/>
              </a:rPr>
              <a:t>Key secondary endpoints: PSA response, soft-tissue objective response, radiographic PFS, time to PSA progression</a:t>
            </a:r>
          </a:p>
        </p:txBody>
      </p:sp>
      <p:sp>
        <p:nvSpPr>
          <p:cNvPr id="38921" name="Text Box 11"/>
          <p:cNvSpPr txBox="1">
            <a:spLocks noChangeArrowheads="1"/>
          </p:cNvSpPr>
          <p:nvPr/>
        </p:nvSpPr>
        <p:spPr bwMode="auto">
          <a:xfrm>
            <a:off x="285750" y="6354789"/>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Scher HI, et al. ASCO GU 2012. Abstract LBA1.</a:t>
            </a:r>
          </a:p>
        </p:txBody>
      </p:sp>
      <p:sp>
        <p:nvSpPr>
          <p:cNvPr id="38922" name="Rectangle 46"/>
          <p:cNvSpPr>
            <a:spLocks noChangeArrowheads="1"/>
          </p:cNvSpPr>
          <p:nvPr/>
        </p:nvSpPr>
        <p:spPr bwMode="auto">
          <a:xfrm>
            <a:off x="1871664" y="1850759"/>
            <a:ext cx="2222500" cy="31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fontAlgn="base">
              <a:lnSpc>
                <a:spcPct val="90000"/>
              </a:lnSpc>
              <a:spcBef>
                <a:spcPct val="35000"/>
              </a:spcBef>
              <a:spcAft>
                <a:spcPct val="25000"/>
              </a:spcAft>
              <a:buClr>
                <a:srgbClr val="8B3D9A"/>
              </a:buClr>
              <a:buFont typeface="Arial" panose="020B0604020202020204" pitchFamily="34" charset="0"/>
              <a:buNone/>
            </a:pPr>
            <a:r>
              <a:rPr lang="en-US" altLang="es-CO" b="0" i="1" smtClean="0">
                <a:solidFill>
                  <a:srgbClr val="FFFFFF"/>
                </a:solidFill>
              </a:rPr>
              <a:t>Randomized 2:1</a:t>
            </a:r>
          </a:p>
        </p:txBody>
      </p:sp>
      <p:sp>
        <p:nvSpPr>
          <p:cNvPr id="38923" name="Line 52"/>
          <p:cNvSpPr>
            <a:spLocks noChangeShapeType="1"/>
          </p:cNvSpPr>
          <p:nvPr/>
        </p:nvSpPr>
        <p:spPr bwMode="auto">
          <a:xfrm rot="5400000">
            <a:off x="2830513" y="2297113"/>
            <a:ext cx="29845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3287704781"/>
      </p:ext>
    </p:extLst>
  </p:cSld>
  <p:clrMapOvr>
    <a:masterClrMapping/>
  </p:clrMapOvr>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81"/>
          <p:cNvSpPr>
            <a:spLocks noGrp="1" noChangeArrowheads="1"/>
          </p:cNvSpPr>
          <p:nvPr>
            <p:ph type="title"/>
          </p:nvPr>
        </p:nvSpPr>
        <p:spPr/>
        <p:txBody>
          <a:bodyPr>
            <a:normAutofit fontScale="90000"/>
          </a:bodyPr>
          <a:lstStyle/>
          <a:p>
            <a:r>
              <a:rPr lang="en-US" altLang="es-CO" smtClean="0"/>
              <a:t>AFFIRM: Survival Improvement With Enzalutamide in CRPC </a:t>
            </a:r>
          </a:p>
        </p:txBody>
      </p:sp>
      <p:sp>
        <p:nvSpPr>
          <p:cNvPr id="16423" name="Text Box 4"/>
          <p:cNvSpPr txBox="1">
            <a:spLocks noChangeArrowheads="1"/>
          </p:cNvSpPr>
          <p:nvPr/>
        </p:nvSpPr>
        <p:spPr bwMode="auto">
          <a:xfrm>
            <a:off x="2309826" y="5051451"/>
            <a:ext cx="11112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0</a:t>
            </a:r>
          </a:p>
        </p:txBody>
      </p:sp>
      <p:sp>
        <p:nvSpPr>
          <p:cNvPr id="16424" name="Text Box 4"/>
          <p:cNvSpPr txBox="1">
            <a:spLocks noChangeArrowheads="1"/>
          </p:cNvSpPr>
          <p:nvPr/>
        </p:nvSpPr>
        <p:spPr bwMode="auto">
          <a:xfrm>
            <a:off x="2047888" y="4751388"/>
            <a:ext cx="373063"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10</a:t>
            </a:r>
          </a:p>
        </p:txBody>
      </p:sp>
      <p:sp>
        <p:nvSpPr>
          <p:cNvPr id="16425" name="Text Box 4"/>
          <p:cNvSpPr txBox="1">
            <a:spLocks noChangeArrowheads="1"/>
          </p:cNvSpPr>
          <p:nvPr/>
        </p:nvSpPr>
        <p:spPr bwMode="auto">
          <a:xfrm>
            <a:off x="2076450" y="4438676"/>
            <a:ext cx="344488"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20</a:t>
            </a:r>
          </a:p>
        </p:txBody>
      </p:sp>
      <p:sp>
        <p:nvSpPr>
          <p:cNvPr id="16426" name="Text Box 4"/>
          <p:cNvSpPr txBox="1">
            <a:spLocks noChangeArrowheads="1"/>
          </p:cNvSpPr>
          <p:nvPr/>
        </p:nvSpPr>
        <p:spPr bwMode="auto">
          <a:xfrm>
            <a:off x="2095500" y="4122738"/>
            <a:ext cx="325438"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30</a:t>
            </a:r>
          </a:p>
        </p:txBody>
      </p:sp>
      <p:sp>
        <p:nvSpPr>
          <p:cNvPr id="16427" name="Text Box 4"/>
          <p:cNvSpPr txBox="1">
            <a:spLocks noChangeArrowheads="1"/>
          </p:cNvSpPr>
          <p:nvPr/>
        </p:nvSpPr>
        <p:spPr bwMode="auto">
          <a:xfrm>
            <a:off x="2124088" y="3830638"/>
            <a:ext cx="296863"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40</a:t>
            </a:r>
          </a:p>
        </p:txBody>
      </p:sp>
      <p:sp>
        <p:nvSpPr>
          <p:cNvPr id="16428" name="Text Box 4"/>
          <p:cNvSpPr txBox="1">
            <a:spLocks noChangeArrowheads="1"/>
          </p:cNvSpPr>
          <p:nvPr/>
        </p:nvSpPr>
        <p:spPr bwMode="auto">
          <a:xfrm>
            <a:off x="2095500" y="3521081"/>
            <a:ext cx="325438"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50</a:t>
            </a:r>
          </a:p>
        </p:txBody>
      </p:sp>
      <p:sp>
        <p:nvSpPr>
          <p:cNvPr id="16429" name="Text Box 4"/>
          <p:cNvSpPr txBox="1">
            <a:spLocks noChangeArrowheads="1"/>
          </p:cNvSpPr>
          <p:nvPr/>
        </p:nvSpPr>
        <p:spPr bwMode="auto">
          <a:xfrm>
            <a:off x="2124088" y="3224213"/>
            <a:ext cx="296863"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60</a:t>
            </a:r>
          </a:p>
        </p:txBody>
      </p:sp>
      <p:sp>
        <p:nvSpPr>
          <p:cNvPr id="16430" name="Text Box 4"/>
          <p:cNvSpPr txBox="1">
            <a:spLocks noChangeArrowheads="1"/>
          </p:cNvSpPr>
          <p:nvPr/>
        </p:nvSpPr>
        <p:spPr bwMode="auto">
          <a:xfrm>
            <a:off x="2057400" y="2900363"/>
            <a:ext cx="363538"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70</a:t>
            </a:r>
          </a:p>
        </p:txBody>
      </p:sp>
      <p:sp>
        <p:nvSpPr>
          <p:cNvPr id="16431" name="Text Box 4"/>
          <p:cNvSpPr txBox="1">
            <a:spLocks noChangeArrowheads="1"/>
          </p:cNvSpPr>
          <p:nvPr/>
        </p:nvSpPr>
        <p:spPr bwMode="auto">
          <a:xfrm>
            <a:off x="2057400" y="2595563"/>
            <a:ext cx="363538"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80</a:t>
            </a:r>
          </a:p>
        </p:txBody>
      </p:sp>
      <p:sp>
        <p:nvSpPr>
          <p:cNvPr id="16432" name="Text Box 4"/>
          <p:cNvSpPr txBox="1">
            <a:spLocks noChangeArrowheads="1"/>
          </p:cNvSpPr>
          <p:nvPr/>
        </p:nvSpPr>
        <p:spPr bwMode="auto">
          <a:xfrm>
            <a:off x="1962150" y="2286026"/>
            <a:ext cx="458788"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90</a:t>
            </a:r>
          </a:p>
        </p:txBody>
      </p:sp>
      <p:sp>
        <p:nvSpPr>
          <p:cNvPr id="16433" name="Text Box 4"/>
          <p:cNvSpPr txBox="1">
            <a:spLocks noChangeArrowheads="1"/>
          </p:cNvSpPr>
          <p:nvPr/>
        </p:nvSpPr>
        <p:spPr bwMode="auto">
          <a:xfrm>
            <a:off x="1962150" y="1978051"/>
            <a:ext cx="458788"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r" defTabSz="914400" eaLnBrk="1" fontAlgn="base" hangingPunct="1">
              <a:spcBef>
                <a:spcPct val="0"/>
              </a:spcBef>
              <a:spcAft>
                <a:spcPct val="0"/>
              </a:spcAft>
              <a:defRPr/>
            </a:pPr>
            <a:r>
              <a:rPr kumimoji="1" lang="en-US" sz="1600" dirty="0" smtClean="0">
                <a:solidFill>
                  <a:srgbClr val="FFFFFF"/>
                </a:solidFill>
                <a:latin typeface="Arial"/>
              </a:rPr>
              <a:t>100</a:t>
            </a:r>
          </a:p>
        </p:txBody>
      </p:sp>
      <p:sp>
        <p:nvSpPr>
          <p:cNvPr id="16434" name="Text Box 4"/>
          <p:cNvSpPr txBox="1">
            <a:spLocks noChangeArrowheads="1"/>
          </p:cNvSpPr>
          <p:nvPr/>
        </p:nvSpPr>
        <p:spPr bwMode="auto">
          <a:xfrm>
            <a:off x="1694228" y="2095501"/>
            <a:ext cx="430887" cy="3095624"/>
          </a:xfrm>
          <a:prstGeom prst="rect">
            <a:avLst/>
          </a:prstGeom>
          <a:noFill/>
          <a:ln>
            <a:noFill/>
          </a:ln>
          <a:effectLst>
            <a:prstShdw prst="shdw17" dist="17961" dir="2700000">
              <a:srgbClr val="007A5C">
                <a:alpha val="74998"/>
              </a:srgbClr>
            </a:prstShdw>
          </a:effectLst>
          <a:extLst/>
        </p:spPr>
        <p:txBody>
          <a:bodyPr vert="vert27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b="1" dirty="0" smtClean="0">
                <a:solidFill>
                  <a:srgbClr val="FFFFFF"/>
                </a:solidFill>
                <a:latin typeface="Arial"/>
              </a:rPr>
              <a:t> Survival (%)</a:t>
            </a:r>
          </a:p>
        </p:txBody>
      </p:sp>
      <p:sp>
        <p:nvSpPr>
          <p:cNvPr id="8" name="Text Box 4"/>
          <p:cNvSpPr txBox="1">
            <a:spLocks noChangeArrowheads="1"/>
          </p:cNvSpPr>
          <p:nvPr/>
        </p:nvSpPr>
        <p:spPr bwMode="auto">
          <a:xfrm>
            <a:off x="5173665" y="2516188"/>
            <a:ext cx="3071812" cy="584200"/>
          </a:xfrm>
          <a:prstGeom prst="rect">
            <a:avLst/>
          </a:prstGeom>
          <a:noFill/>
          <a:ln>
            <a:noFill/>
          </a:ln>
          <a:effectLst>
            <a:prstShdw prst="shdw17" dist="17961" dir="2700000">
              <a:srgbClr val="0B681A"/>
            </a:prstShdw>
          </a:effectLst>
          <a:extLst/>
        </p:spPr>
        <p:txBody>
          <a:bodyPr>
            <a:spAutoFit/>
          </a:bodyPr>
          <a:lstStyle/>
          <a:p>
            <a:pPr algn="ctr" defTabSz="914400" fontAlgn="base">
              <a:spcBef>
                <a:spcPct val="0"/>
              </a:spcBef>
              <a:spcAft>
                <a:spcPct val="0"/>
              </a:spcAft>
              <a:defRPr/>
            </a:pPr>
            <a:r>
              <a:rPr kumimoji="1" lang="en-US" sz="1600" b="1" dirty="0" err="1">
                <a:solidFill>
                  <a:srgbClr val="5AAACE"/>
                </a:solidFill>
                <a:ea typeface="ＭＳ Ｐゴシック" panose="020B0600070205080204" pitchFamily="34" charset="-128"/>
              </a:rPr>
              <a:t>Enzalutamide</a:t>
            </a:r>
            <a:r>
              <a:rPr kumimoji="1" lang="en-US" sz="1600" b="1" dirty="0">
                <a:solidFill>
                  <a:srgbClr val="5AAACE"/>
                </a:solidFill>
                <a:ea typeface="ＭＳ Ｐゴシック" panose="020B0600070205080204" pitchFamily="34" charset="-128"/>
              </a:rPr>
              <a:t>:</a:t>
            </a:r>
            <a:r>
              <a:rPr kumimoji="1" lang="en-US" sz="1600" b="1" dirty="0">
                <a:solidFill>
                  <a:srgbClr val="FFFFFF"/>
                </a:solidFill>
                <a:ea typeface="ＭＳ Ｐゴシック" panose="020B0600070205080204" pitchFamily="34" charset="-128"/>
              </a:rPr>
              <a:t> 18.4 mos</a:t>
            </a:r>
            <a:br>
              <a:rPr kumimoji="1" lang="en-US" sz="1600" b="1" dirty="0">
                <a:solidFill>
                  <a:srgbClr val="FFFFFF"/>
                </a:solidFill>
                <a:ea typeface="ＭＳ Ｐゴシック" panose="020B0600070205080204" pitchFamily="34" charset="-128"/>
              </a:rPr>
            </a:br>
            <a:r>
              <a:rPr kumimoji="1" lang="en-US" sz="1600" b="1" dirty="0">
                <a:solidFill>
                  <a:srgbClr val="FFFFFF"/>
                </a:solidFill>
                <a:ea typeface="ＭＳ Ｐゴシック" panose="020B0600070205080204" pitchFamily="34" charset="-128"/>
              </a:rPr>
              <a:t>(95% CI: 17.3-NYR)</a:t>
            </a:r>
          </a:p>
        </p:txBody>
      </p:sp>
      <p:sp>
        <p:nvSpPr>
          <p:cNvPr id="9" name="Text Box 4"/>
          <p:cNvSpPr txBox="1">
            <a:spLocks noChangeArrowheads="1"/>
          </p:cNvSpPr>
          <p:nvPr/>
        </p:nvSpPr>
        <p:spPr bwMode="auto">
          <a:xfrm>
            <a:off x="3397263" y="4483100"/>
            <a:ext cx="3071813" cy="584200"/>
          </a:xfrm>
          <a:prstGeom prst="rect">
            <a:avLst/>
          </a:prstGeom>
          <a:noFill/>
          <a:ln>
            <a:noFill/>
          </a:ln>
          <a:effectLst>
            <a:prstShdw prst="shdw17" dist="17961" dir="2700000">
              <a:srgbClr val="0B681A"/>
            </a:prstShdw>
          </a:effectLst>
          <a:extLst/>
        </p:spPr>
        <p:txBody>
          <a:bodyPr>
            <a:spAutoFit/>
          </a:bodyPr>
          <a:lstStyle/>
          <a:p>
            <a:pPr algn="ctr" defTabSz="914400" fontAlgn="base">
              <a:spcBef>
                <a:spcPct val="0"/>
              </a:spcBef>
              <a:spcAft>
                <a:spcPct val="0"/>
              </a:spcAft>
              <a:defRPr/>
            </a:pPr>
            <a:r>
              <a:rPr kumimoji="1" lang="en-US" sz="1600" b="1" dirty="0">
                <a:solidFill>
                  <a:srgbClr val="F6A108"/>
                </a:solidFill>
                <a:ea typeface="ＭＳ Ｐゴシック" panose="020B0600070205080204" pitchFamily="34" charset="-128"/>
              </a:rPr>
              <a:t>Placebo: </a:t>
            </a:r>
            <a:r>
              <a:rPr kumimoji="1" lang="en-US" sz="1600" b="1" dirty="0">
                <a:solidFill>
                  <a:srgbClr val="FFFFFF"/>
                </a:solidFill>
                <a:ea typeface="ＭＳ Ｐゴシック" panose="020B0600070205080204" pitchFamily="34" charset="-128"/>
              </a:rPr>
              <a:t>13.6 mos</a:t>
            </a:r>
          </a:p>
          <a:p>
            <a:pPr algn="ctr" defTabSz="914400" fontAlgn="base">
              <a:spcBef>
                <a:spcPct val="0"/>
              </a:spcBef>
              <a:spcAft>
                <a:spcPct val="0"/>
              </a:spcAft>
              <a:defRPr/>
            </a:pPr>
            <a:r>
              <a:rPr kumimoji="1" lang="en-US" sz="1600" b="1" dirty="0">
                <a:solidFill>
                  <a:srgbClr val="FFFFFF"/>
                </a:solidFill>
                <a:ea typeface="ＭＳ Ｐゴシック" panose="020B0600070205080204" pitchFamily="34" charset="-128"/>
              </a:rPr>
              <a:t>(95% CI: 11.3-15.8)</a:t>
            </a:r>
          </a:p>
        </p:txBody>
      </p:sp>
      <p:sp>
        <p:nvSpPr>
          <p:cNvPr id="16437" name="Text Box 4"/>
          <p:cNvSpPr txBox="1">
            <a:spLocks noChangeArrowheads="1"/>
          </p:cNvSpPr>
          <p:nvPr/>
        </p:nvSpPr>
        <p:spPr bwMode="auto">
          <a:xfrm>
            <a:off x="3228975" y="1812925"/>
            <a:ext cx="4781550" cy="584200"/>
          </a:xfrm>
          <a:prstGeom prst="rect">
            <a:avLst/>
          </a:prstGeom>
          <a:noFill/>
          <a:ln>
            <a:noFill/>
          </a:ln>
          <a:effectLst>
            <a:prstShdw prst="shdw17" dist="17961" dir="2700000">
              <a:srgbClr val="007A5C">
                <a:alpha val="74998"/>
              </a:srgbClr>
            </a:prstShdw>
          </a:effectLst>
          <a:extLst/>
        </p:spPr>
        <p:txBody>
          <a:bodyPr>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HR: 0.631 (95% CI: 0.529-0.752; </a:t>
            </a:r>
            <a:r>
              <a:rPr kumimoji="1" lang="en-US" sz="1600" i="1" dirty="0" smtClean="0">
                <a:solidFill>
                  <a:srgbClr val="FFFFFF"/>
                </a:solidFill>
                <a:latin typeface="Arial"/>
              </a:rPr>
              <a:t>P</a:t>
            </a:r>
            <a:r>
              <a:rPr kumimoji="1" lang="en-US" sz="1600" dirty="0" smtClean="0">
                <a:solidFill>
                  <a:srgbClr val="FFFFFF"/>
                </a:solidFill>
                <a:latin typeface="Arial"/>
              </a:rPr>
              <a:t> &lt; .001)</a:t>
            </a:r>
            <a:br>
              <a:rPr kumimoji="1" lang="en-US" sz="1600" dirty="0" smtClean="0">
                <a:solidFill>
                  <a:srgbClr val="FFFFFF"/>
                </a:solidFill>
                <a:latin typeface="Arial"/>
              </a:rPr>
            </a:br>
            <a:r>
              <a:rPr kumimoji="1" lang="en-US" sz="1600" dirty="0" smtClean="0">
                <a:solidFill>
                  <a:srgbClr val="FFFFFF"/>
                </a:solidFill>
                <a:latin typeface="Arial"/>
              </a:rPr>
              <a:t>37% reduction in risk of death</a:t>
            </a:r>
          </a:p>
        </p:txBody>
      </p:sp>
      <p:sp>
        <p:nvSpPr>
          <p:cNvPr id="16460" name="Freeform 14"/>
          <p:cNvSpPr>
            <a:spLocks/>
          </p:cNvSpPr>
          <p:nvPr/>
        </p:nvSpPr>
        <p:spPr bwMode="auto">
          <a:xfrm>
            <a:off x="2541588" y="2095500"/>
            <a:ext cx="5059362" cy="3067050"/>
          </a:xfrm>
          <a:custGeom>
            <a:avLst/>
            <a:gdLst>
              <a:gd name="T0" fmla="*/ 0 w 4738"/>
              <a:gd name="T1" fmla="*/ 0 h 2390"/>
              <a:gd name="T2" fmla="*/ 0 w 4738"/>
              <a:gd name="T3" fmla="*/ 2147483647 h 2390"/>
              <a:gd name="T4" fmla="*/ 2147483647 w 4738"/>
              <a:gd name="T5" fmla="*/ 2147483647 h 2390"/>
              <a:gd name="T6" fmla="*/ 0 60000 65536"/>
              <a:gd name="T7" fmla="*/ 0 60000 65536"/>
              <a:gd name="T8" fmla="*/ 0 60000 65536"/>
              <a:gd name="T9" fmla="*/ 0 w 4738"/>
              <a:gd name="T10" fmla="*/ 0 h 2390"/>
              <a:gd name="T11" fmla="*/ 4738 w 4738"/>
              <a:gd name="T12" fmla="*/ 2390 h 2390"/>
            </a:gdLst>
            <a:ahLst/>
            <a:cxnLst>
              <a:cxn ang="T6">
                <a:pos x="T0" y="T1"/>
              </a:cxn>
              <a:cxn ang="T7">
                <a:pos x="T2" y="T3"/>
              </a:cxn>
              <a:cxn ang="T8">
                <a:pos x="T4" y="T5"/>
              </a:cxn>
            </a:cxnLst>
            <a:rect l="T9" t="T10" r="T11" b="T12"/>
            <a:pathLst>
              <a:path w="4738" h="2390">
                <a:moveTo>
                  <a:pt x="0" y="0"/>
                </a:moveTo>
                <a:lnTo>
                  <a:pt x="0" y="2390"/>
                </a:lnTo>
                <a:lnTo>
                  <a:pt x="4738" y="2390"/>
                </a:lnTo>
              </a:path>
            </a:pathLst>
          </a:custGeom>
          <a:noFill/>
          <a:ln w="28575" cmpd="sng">
            <a:solidFill>
              <a:schemeClr val="tx1"/>
            </a:solidFill>
            <a:round/>
            <a:headEnd/>
            <a:tailEnd/>
          </a:ln>
          <a:extLst/>
        </p:spPr>
        <p:txBody>
          <a:bodyPr/>
          <a:lstStyle/>
          <a:p>
            <a:pPr defTabSz="914400" fontAlgn="base">
              <a:spcBef>
                <a:spcPct val="0"/>
              </a:spcBef>
              <a:spcAft>
                <a:spcPct val="0"/>
              </a:spcAft>
              <a:defRPr/>
            </a:pPr>
            <a:endParaRPr kumimoji="1" lang="en-US" sz="1600" b="1" dirty="0">
              <a:solidFill>
                <a:srgbClr val="FFFFFF"/>
              </a:solidFill>
              <a:ea typeface="ＭＳ Ｐゴシック" charset="0"/>
            </a:endParaRPr>
          </a:p>
        </p:txBody>
      </p:sp>
      <p:sp>
        <p:nvSpPr>
          <p:cNvPr id="39955" name="Text Box 11"/>
          <p:cNvSpPr txBox="1">
            <a:spLocks noChangeArrowheads="1"/>
          </p:cNvSpPr>
          <p:nvPr/>
        </p:nvSpPr>
        <p:spPr bwMode="auto">
          <a:xfrm>
            <a:off x="285750" y="6354789"/>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Scher HI, et al. ASCO GU 2012. Abstract LBA1.</a:t>
            </a:r>
          </a:p>
        </p:txBody>
      </p:sp>
      <p:cxnSp>
        <p:nvCxnSpPr>
          <p:cNvPr id="39956" name="Straight Connector 44"/>
          <p:cNvCxnSpPr>
            <a:cxnSpLocks noChangeShapeType="1"/>
          </p:cNvCxnSpPr>
          <p:nvPr/>
        </p:nvCxnSpPr>
        <p:spPr bwMode="auto">
          <a:xfrm>
            <a:off x="2471740" y="51625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57" name="Straight Connector 45"/>
          <p:cNvCxnSpPr>
            <a:cxnSpLocks noChangeShapeType="1"/>
          </p:cNvCxnSpPr>
          <p:nvPr/>
        </p:nvCxnSpPr>
        <p:spPr bwMode="auto">
          <a:xfrm>
            <a:off x="2471740" y="48609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58" name="Straight Connector 46"/>
          <p:cNvCxnSpPr>
            <a:cxnSpLocks noChangeShapeType="1"/>
          </p:cNvCxnSpPr>
          <p:nvPr/>
        </p:nvCxnSpPr>
        <p:spPr bwMode="auto">
          <a:xfrm>
            <a:off x="2471740" y="45561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59" name="Straight Connector 47"/>
          <p:cNvCxnSpPr>
            <a:cxnSpLocks noChangeShapeType="1"/>
          </p:cNvCxnSpPr>
          <p:nvPr/>
        </p:nvCxnSpPr>
        <p:spPr bwMode="auto">
          <a:xfrm>
            <a:off x="2471740" y="42275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0" name="Straight Connector 48"/>
          <p:cNvCxnSpPr>
            <a:cxnSpLocks noChangeShapeType="1"/>
          </p:cNvCxnSpPr>
          <p:nvPr/>
        </p:nvCxnSpPr>
        <p:spPr bwMode="auto">
          <a:xfrm>
            <a:off x="2471740" y="39465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1" name="Straight Connector 49"/>
          <p:cNvCxnSpPr>
            <a:cxnSpLocks noChangeShapeType="1"/>
          </p:cNvCxnSpPr>
          <p:nvPr/>
        </p:nvCxnSpPr>
        <p:spPr bwMode="auto">
          <a:xfrm>
            <a:off x="2471740" y="36353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2" name="Straight Connector 50"/>
          <p:cNvCxnSpPr>
            <a:cxnSpLocks noChangeShapeType="1"/>
          </p:cNvCxnSpPr>
          <p:nvPr/>
        </p:nvCxnSpPr>
        <p:spPr bwMode="auto">
          <a:xfrm>
            <a:off x="2471740" y="33369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3" name="Straight Connector 51"/>
          <p:cNvCxnSpPr>
            <a:cxnSpLocks noChangeShapeType="1"/>
          </p:cNvCxnSpPr>
          <p:nvPr/>
        </p:nvCxnSpPr>
        <p:spPr bwMode="auto">
          <a:xfrm>
            <a:off x="2471740" y="30226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4" name="Straight Connector 52"/>
          <p:cNvCxnSpPr>
            <a:cxnSpLocks noChangeShapeType="1"/>
          </p:cNvCxnSpPr>
          <p:nvPr/>
        </p:nvCxnSpPr>
        <p:spPr bwMode="auto">
          <a:xfrm>
            <a:off x="2471740" y="27146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5" name="Straight Connector 53"/>
          <p:cNvCxnSpPr>
            <a:cxnSpLocks noChangeShapeType="1"/>
          </p:cNvCxnSpPr>
          <p:nvPr/>
        </p:nvCxnSpPr>
        <p:spPr bwMode="auto">
          <a:xfrm>
            <a:off x="2471740" y="2409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6" name="Straight Connector 54"/>
          <p:cNvCxnSpPr>
            <a:cxnSpLocks noChangeShapeType="1"/>
          </p:cNvCxnSpPr>
          <p:nvPr/>
        </p:nvCxnSpPr>
        <p:spPr bwMode="auto">
          <a:xfrm>
            <a:off x="2471740" y="21066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7" name="Straight Connector 55"/>
          <p:cNvCxnSpPr>
            <a:cxnSpLocks noChangeShapeType="1"/>
          </p:cNvCxnSpPr>
          <p:nvPr/>
        </p:nvCxnSpPr>
        <p:spPr bwMode="auto">
          <a:xfrm rot="5400000">
            <a:off x="2509838"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8" name="Straight Connector 56"/>
          <p:cNvCxnSpPr>
            <a:cxnSpLocks noChangeShapeType="1"/>
          </p:cNvCxnSpPr>
          <p:nvPr/>
        </p:nvCxnSpPr>
        <p:spPr bwMode="auto">
          <a:xfrm rot="5400000">
            <a:off x="3144838"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69" name="Straight Connector 57"/>
          <p:cNvCxnSpPr>
            <a:cxnSpLocks noChangeShapeType="1"/>
          </p:cNvCxnSpPr>
          <p:nvPr/>
        </p:nvCxnSpPr>
        <p:spPr bwMode="auto">
          <a:xfrm rot="5400000">
            <a:off x="4406900"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0" name="Straight Connector 58"/>
          <p:cNvCxnSpPr>
            <a:cxnSpLocks noChangeShapeType="1"/>
          </p:cNvCxnSpPr>
          <p:nvPr/>
        </p:nvCxnSpPr>
        <p:spPr bwMode="auto">
          <a:xfrm rot="5400000">
            <a:off x="5040313"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1" name="Straight Connector 59"/>
          <p:cNvCxnSpPr>
            <a:cxnSpLocks noChangeShapeType="1"/>
          </p:cNvCxnSpPr>
          <p:nvPr/>
        </p:nvCxnSpPr>
        <p:spPr bwMode="auto">
          <a:xfrm rot="5400000">
            <a:off x="5664200"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2" name="Straight Connector 60"/>
          <p:cNvCxnSpPr>
            <a:cxnSpLocks noChangeShapeType="1"/>
          </p:cNvCxnSpPr>
          <p:nvPr/>
        </p:nvCxnSpPr>
        <p:spPr bwMode="auto">
          <a:xfrm rot="5400000">
            <a:off x="6935788"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3" name="Straight Connector 61"/>
          <p:cNvCxnSpPr>
            <a:cxnSpLocks noChangeShapeType="1"/>
          </p:cNvCxnSpPr>
          <p:nvPr/>
        </p:nvCxnSpPr>
        <p:spPr bwMode="auto">
          <a:xfrm rot="5400000">
            <a:off x="7553325"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4" name="Straight Connector 66"/>
          <p:cNvCxnSpPr>
            <a:cxnSpLocks noChangeShapeType="1"/>
          </p:cNvCxnSpPr>
          <p:nvPr/>
        </p:nvCxnSpPr>
        <p:spPr bwMode="auto">
          <a:xfrm flipV="1">
            <a:off x="2543175" y="3629025"/>
            <a:ext cx="5086350" cy="0"/>
          </a:xfrm>
          <a:prstGeom prst="line">
            <a:avLst/>
          </a:prstGeom>
          <a:noFill/>
          <a:ln w="28575"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39975" name="Straight Arrow Connector 68"/>
          <p:cNvCxnSpPr>
            <a:cxnSpLocks noChangeShapeType="1"/>
            <a:stCxn id="9" idx="0"/>
          </p:cNvCxnSpPr>
          <p:nvPr/>
        </p:nvCxnSpPr>
        <p:spPr bwMode="auto">
          <a:xfrm flipV="1">
            <a:off x="4933950" y="3752850"/>
            <a:ext cx="457200" cy="730250"/>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9976" name="Straight Arrow Connector 70"/>
          <p:cNvCxnSpPr>
            <a:cxnSpLocks noChangeShapeType="1"/>
          </p:cNvCxnSpPr>
          <p:nvPr/>
        </p:nvCxnSpPr>
        <p:spPr bwMode="auto">
          <a:xfrm flipH="1">
            <a:off x="6467475" y="3057551"/>
            <a:ext cx="304800" cy="523875"/>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2" name="Text Box 4"/>
          <p:cNvSpPr txBox="1">
            <a:spLocks noChangeArrowheads="1"/>
          </p:cNvSpPr>
          <p:nvPr/>
        </p:nvSpPr>
        <p:spPr bwMode="auto">
          <a:xfrm>
            <a:off x="2486038" y="5270526"/>
            <a:ext cx="11112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0</a:t>
            </a:r>
          </a:p>
        </p:txBody>
      </p:sp>
      <p:cxnSp>
        <p:nvCxnSpPr>
          <p:cNvPr id="39978" name="Straight Connector 56"/>
          <p:cNvCxnSpPr>
            <a:cxnSpLocks noChangeShapeType="1"/>
          </p:cNvCxnSpPr>
          <p:nvPr/>
        </p:nvCxnSpPr>
        <p:spPr bwMode="auto">
          <a:xfrm rot="5400000">
            <a:off x="3773488"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9979" name="Straight Connector 59"/>
          <p:cNvCxnSpPr>
            <a:cxnSpLocks noChangeShapeType="1"/>
          </p:cNvCxnSpPr>
          <p:nvPr/>
        </p:nvCxnSpPr>
        <p:spPr bwMode="auto">
          <a:xfrm rot="5400000">
            <a:off x="6296025" y="52038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75" name="Text Box 4"/>
          <p:cNvSpPr txBox="1">
            <a:spLocks noChangeArrowheads="1"/>
          </p:cNvSpPr>
          <p:nvPr/>
        </p:nvSpPr>
        <p:spPr bwMode="auto">
          <a:xfrm>
            <a:off x="3122626" y="5270526"/>
            <a:ext cx="11112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3</a:t>
            </a:r>
          </a:p>
        </p:txBody>
      </p:sp>
      <p:sp>
        <p:nvSpPr>
          <p:cNvPr id="76" name="Text Box 4"/>
          <p:cNvSpPr txBox="1">
            <a:spLocks noChangeArrowheads="1"/>
          </p:cNvSpPr>
          <p:nvPr/>
        </p:nvSpPr>
        <p:spPr bwMode="auto">
          <a:xfrm>
            <a:off x="3748101" y="5270526"/>
            <a:ext cx="11112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6</a:t>
            </a:r>
          </a:p>
        </p:txBody>
      </p:sp>
      <p:sp>
        <p:nvSpPr>
          <p:cNvPr id="77" name="Text Box 4"/>
          <p:cNvSpPr txBox="1">
            <a:spLocks noChangeArrowheads="1"/>
          </p:cNvSpPr>
          <p:nvPr/>
        </p:nvSpPr>
        <p:spPr bwMode="auto">
          <a:xfrm>
            <a:off x="4384688" y="5270526"/>
            <a:ext cx="11112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9</a:t>
            </a:r>
          </a:p>
        </p:txBody>
      </p:sp>
      <p:sp>
        <p:nvSpPr>
          <p:cNvPr id="78" name="Text Box 4"/>
          <p:cNvSpPr txBox="1">
            <a:spLocks noChangeArrowheads="1"/>
          </p:cNvSpPr>
          <p:nvPr/>
        </p:nvSpPr>
        <p:spPr bwMode="auto">
          <a:xfrm>
            <a:off x="4883163" y="5270526"/>
            <a:ext cx="38417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12</a:t>
            </a:r>
          </a:p>
        </p:txBody>
      </p:sp>
      <p:sp>
        <p:nvSpPr>
          <p:cNvPr id="81" name="Text Box 4"/>
          <p:cNvSpPr txBox="1">
            <a:spLocks noChangeArrowheads="1"/>
          </p:cNvSpPr>
          <p:nvPr/>
        </p:nvSpPr>
        <p:spPr bwMode="auto">
          <a:xfrm>
            <a:off x="3008314" y="5497513"/>
            <a:ext cx="4140200" cy="246062"/>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b="1" dirty="0" smtClean="0">
                <a:solidFill>
                  <a:srgbClr val="FFFFFF"/>
                </a:solidFill>
                <a:latin typeface="Arial"/>
              </a:rPr>
              <a:t>Duration of OS (Mos)</a:t>
            </a:r>
          </a:p>
        </p:txBody>
      </p:sp>
      <p:sp>
        <p:nvSpPr>
          <p:cNvPr id="82" name="Text Box 4"/>
          <p:cNvSpPr txBox="1">
            <a:spLocks noChangeArrowheads="1"/>
          </p:cNvSpPr>
          <p:nvPr/>
        </p:nvSpPr>
        <p:spPr bwMode="auto">
          <a:xfrm>
            <a:off x="5508638" y="5270526"/>
            <a:ext cx="38417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15</a:t>
            </a:r>
          </a:p>
        </p:txBody>
      </p:sp>
      <p:sp>
        <p:nvSpPr>
          <p:cNvPr id="83" name="Text Box 4"/>
          <p:cNvSpPr txBox="1">
            <a:spLocks noChangeArrowheads="1"/>
          </p:cNvSpPr>
          <p:nvPr/>
        </p:nvSpPr>
        <p:spPr bwMode="auto">
          <a:xfrm>
            <a:off x="6142051" y="5270526"/>
            <a:ext cx="38417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18</a:t>
            </a:r>
          </a:p>
        </p:txBody>
      </p:sp>
      <p:sp>
        <p:nvSpPr>
          <p:cNvPr id="84" name="Text Box 4"/>
          <p:cNvSpPr txBox="1">
            <a:spLocks noChangeArrowheads="1"/>
          </p:cNvSpPr>
          <p:nvPr/>
        </p:nvSpPr>
        <p:spPr bwMode="auto">
          <a:xfrm>
            <a:off x="6781813" y="5270526"/>
            <a:ext cx="38417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21</a:t>
            </a:r>
          </a:p>
        </p:txBody>
      </p:sp>
      <p:sp>
        <p:nvSpPr>
          <p:cNvPr id="85" name="Text Box 4"/>
          <p:cNvSpPr txBox="1">
            <a:spLocks noChangeArrowheads="1"/>
          </p:cNvSpPr>
          <p:nvPr/>
        </p:nvSpPr>
        <p:spPr bwMode="auto">
          <a:xfrm>
            <a:off x="7396176" y="5270526"/>
            <a:ext cx="384175" cy="246063"/>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24</a:t>
            </a:r>
          </a:p>
        </p:txBody>
      </p:sp>
      <p:sp>
        <p:nvSpPr>
          <p:cNvPr id="86" name="Text Box 4"/>
          <p:cNvSpPr txBox="1">
            <a:spLocks noChangeArrowheads="1"/>
          </p:cNvSpPr>
          <p:nvPr/>
        </p:nvSpPr>
        <p:spPr bwMode="auto">
          <a:xfrm>
            <a:off x="2300290" y="5789639"/>
            <a:ext cx="482600"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800</a:t>
            </a:r>
            <a:br>
              <a:rPr kumimoji="1" lang="en-US" sz="1600" dirty="0" smtClean="0">
                <a:solidFill>
                  <a:srgbClr val="FFFFFF"/>
                </a:solidFill>
                <a:latin typeface="Arial"/>
              </a:rPr>
            </a:br>
            <a:r>
              <a:rPr kumimoji="1" lang="en-US" sz="1600" dirty="0" smtClean="0">
                <a:solidFill>
                  <a:srgbClr val="FFFFFF"/>
                </a:solidFill>
                <a:latin typeface="Arial"/>
              </a:rPr>
              <a:t>399</a:t>
            </a:r>
          </a:p>
        </p:txBody>
      </p:sp>
      <p:sp>
        <p:nvSpPr>
          <p:cNvPr id="87" name="Text Box 4"/>
          <p:cNvSpPr txBox="1">
            <a:spLocks noChangeArrowheads="1"/>
          </p:cNvSpPr>
          <p:nvPr/>
        </p:nvSpPr>
        <p:spPr bwMode="auto">
          <a:xfrm>
            <a:off x="2990850" y="5789639"/>
            <a:ext cx="374650"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775</a:t>
            </a:r>
            <a:br>
              <a:rPr kumimoji="1" lang="en-US" sz="1600" dirty="0" smtClean="0">
                <a:solidFill>
                  <a:srgbClr val="FFFFFF"/>
                </a:solidFill>
                <a:latin typeface="Arial"/>
              </a:rPr>
            </a:br>
            <a:r>
              <a:rPr kumimoji="1" lang="en-US" sz="1600" dirty="0" smtClean="0">
                <a:solidFill>
                  <a:srgbClr val="FFFFFF"/>
                </a:solidFill>
                <a:latin typeface="Arial"/>
              </a:rPr>
              <a:t>376</a:t>
            </a:r>
          </a:p>
        </p:txBody>
      </p:sp>
      <p:sp>
        <p:nvSpPr>
          <p:cNvPr id="88" name="Text Box 4"/>
          <p:cNvSpPr txBox="1">
            <a:spLocks noChangeArrowheads="1"/>
          </p:cNvSpPr>
          <p:nvPr/>
        </p:nvSpPr>
        <p:spPr bwMode="auto">
          <a:xfrm>
            <a:off x="3546476" y="5789639"/>
            <a:ext cx="512763"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701</a:t>
            </a:r>
            <a:br>
              <a:rPr kumimoji="1" lang="en-US" sz="1600" dirty="0" smtClean="0">
                <a:solidFill>
                  <a:srgbClr val="FFFFFF"/>
                </a:solidFill>
                <a:latin typeface="Arial"/>
              </a:rPr>
            </a:br>
            <a:r>
              <a:rPr kumimoji="1" lang="en-US" sz="1600" dirty="0" smtClean="0">
                <a:solidFill>
                  <a:srgbClr val="FFFFFF"/>
                </a:solidFill>
                <a:latin typeface="Arial"/>
              </a:rPr>
              <a:t>317</a:t>
            </a:r>
          </a:p>
        </p:txBody>
      </p:sp>
      <p:sp>
        <p:nvSpPr>
          <p:cNvPr id="89" name="Text Box 4"/>
          <p:cNvSpPr txBox="1">
            <a:spLocks noChangeArrowheads="1"/>
          </p:cNvSpPr>
          <p:nvPr/>
        </p:nvSpPr>
        <p:spPr bwMode="auto">
          <a:xfrm>
            <a:off x="4230688" y="5789639"/>
            <a:ext cx="419100"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627</a:t>
            </a:r>
            <a:br>
              <a:rPr kumimoji="1" lang="en-US" sz="1600" dirty="0" smtClean="0">
                <a:solidFill>
                  <a:srgbClr val="FFFFFF"/>
                </a:solidFill>
                <a:latin typeface="Arial"/>
              </a:rPr>
            </a:br>
            <a:r>
              <a:rPr kumimoji="1" lang="en-US" sz="1600" dirty="0" smtClean="0">
                <a:solidFill>
                  <a:srgbClr val="FFFFFF"/>
                </a:solidFill>
                <a:latin typeface="Arial"/>
              </a:rPr>
              <a:t>263</a:t>
            </a:r>
          </a:p>
        </p:txBody>
      </p:sp>
      <p:sp>
        <p:nvSpPr>
          <p:cNvPr id="90" name="Text Box 4"/>
          <p:cNvSpPr txBox="1">
            <a:spLocks noChangeArrowheads="1"/>
          </p:cNvSpPr>
          <p:nvPr/>
        </p:nvSpPr>
        <p:spPr bwMode="auto">
          <a:xfrm>
            <a:off x="4883163" y="5789639"/>
            <a:ext cx="38417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400</a:t>
            </a:r>
            <a:br>
              <a:rPr kumimoji="1" lang="en-US" sz="1600" dirty="0" smtClean="0">
                <a:solidFill>
                  <a:srgbClr val="FFFFFF"/>
                </a:solidFill>
                <a:latin typeface="Arial"/>
              </a:rPr>
            </a:br>
            <a:r>
              <a:rPr kumimoji="1" lang="en-US" sz="1600" dirty="0" smtClean="0">
                <a:solidFill>
                  <a:srgbClr val="FFFFFF"/>
                </a:solidFill>
                <a:latin typeface="Arial"/>
              </a:rPr>
              <a:t>167</a:t>
            </a:r>
          </a:p>
        </p:txBody>
      </p:sp>
      <p:sp>
        <p:nvSpPr>
          <p:cNvPr id="91" name="Text Box 4"/>
          <p:cNvSpPr txBox="1">
            <a:spLocks noChangeArrowheads="1"/>
          </p:cNvSpPr>
          <p:nvPr/>
        </p:nvSpPr>
        <p:spPr bwMode="auto">
          <a:xfrm>
            <a:off x="5508638" y="5789639"/>
            <a:ext cx="38417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211</a:t>
            </a:r>
            <a:br>
              <a:rPr kumimoji="1" lang="en-US" sz="1600" dirty="0" smtClean="0">
                <a:solidFill>
                  <a:srgbClr val="FFFFFF"/>
                </a:solidFill>
                <a:latin typeface="Arial"/>
              </a:rPr>
            </a:br>
            <a:r>
              <a:rPr kumimoji="1" lang="en-US" sz="1600" dirty="0" smtClean="0">
                <a:solidFill>
                  <a:srgbClr val="FFFFFF"/>
                </a:solidFill>
                <a:latin typeface="Arial"/>
              </a:rPr>
              <a:t>81</a:t>
            </a:r>
          </a:p>
        </p:txBody>
      </p:sp>
      <p:sp>
        <p:nvSpPr>
          <p:cNvPr id="92" name="Text Box 4"/>
          <p:cNvSpPr txBox="1">
            <a:spLocks noChangeArrowheads="1"/>
          </p:cNvSpPr>
          <p:nvPr/>
        </p:nvSpPr>
        <p:spPr bwMode="auto">
          <a:xfrm>
            <a:off x="6142051" y="5789639"/>
            <a:ext cx="38417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72</a:t>
            </a:r>
            <a:br>
              <a:rPr kumimoji="1" lang="en-US" sz="1600" dirty="0" smtClean="0">
                <a:solidFill>
                  <a:srgbClr val="FFFFFF"/>
                </a:solidFill>
                <a:latin typeface="Arial"/>
              </a:rPr>
            </a:br>
            <a:r>
              <a:rPr kumimoji="1" lang="en-US" sz="1600" dirty="0" smtClean="0">
                <a:solidFill>
                  <a:srgbClr val="FFFFFF"/>
                </a:solidFill>
                <a:latin typeface="Arial"/>
              </a:rPr>
              <a:t>33</a:t>
            </a:r>
          </a:p>
        </p:txBody>
      </p:sp>
      <p:sp>
        <p:nvSpPr>
          <p:cNvPr id="93" name="Text Box 4"/>
          <p:cNvSpPr txBox="1">
            <a:spLocks noChangeArrowheads="1"/>
          </p:cNvSpPr>
          <p:nvPr/>
        </p:nvSpPr>
        <p:spPr bwMode="auto">
          <a:xfrm>
            <a:off x="6781813" y="5789639"/>
            <a:ext cx="38417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7</a:t>
            </a:r>
            <a:br>
              <a:rPr kumimoji="1" lang="en-US" sz="1600" dirty="0" smtClean="0">
                <a:solidFill>
                  <a:srgbClr val="FFFFFF"/>
                </a:solidFill>
                <a:latin typeface="Arial"/>
              </a:rPr>
            </a:br>
            <a:r>
              <a:rPr kumimoji="1" lang="en-US" sz="1600" dirty="0" smtClean="0">
                <a:solidFill>
                  <a:srgbClr val="FFFFFF"/>
                </a:solidFill>
                <a:latin typeface="Arial"/>
              </a:rPr>
              <a:t>3</a:t>
            </a:r>
          </a:p>
        </p:txBody>
      </p:sp>
      <p:sp>
        <p:nvSpPr>
          <p:cNvPr id="94" name="Text Box 4"/>
          <p:cNvSpPr txBox="1">
            <a:spLocks noChangeArrowheads="1"/>
          </p:cNvSpPr>
          <p:nvPr/>
        </p:nvSpPr>
        <p:spPr bwMode="auto">
          <a:xfrm>
            <a:off x="7396176" y="5789639"/>
            <a:ext cx="38417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algn="ctr" defTabSz="914400" eaLnBrk="1" fontAlgn="base" hangingPunct="1">
              <a:spcBef>
                <a:spcPct val="0"/>
              </a:spcBef>
              <a:spcAft>
                <a:spcPct val="0"/>
              </a:spcAft>
              <a:defRPr/>
            </a:pPr>
            <a:r>
              <a:rPr kumimoji="1" lang="en-US" sz="1600" dirty="0" smtClean="0">
                <a:solidFill>
                  <a:srgbClr val="FFFFFF"/>
                </a:solidFill>
                <a:latin typeface="Arial"/>
              </a:rPr>
              <a:t>0</a:t>
            </a:r>
            <a:br>
              <a:rPr kumimoji="1" lang="en-US" sz="1600" dirty="0" smtClean="0">
                <a:solidFill>
                  <a:srgbClr val="FFFFFF"/>
                </a:solidFill>
                <a:latin typeface="Arial"/>
              </a:rPr>
            </a:br>
            <a:r>
              <a:rPr kumimoji="1" lang="en-US" sz="1600" dirty="0" smtClean="0">
                <a:solidFill>
                  <a:srgbClr val="FFFFFF"/>
                </a:solidFill>
                <a:latin typeface="Arial"/>
              </a:rPr>
              <a:t>0</a:t>
            </a:r>
          </a:p>
        </p:txBody>
      </p:sp>
      <p:sp>
        <p:nvSpPr>
          <p:cNvPr id="95" name="Text Box 4"/>
          <p:cNvSpPr txBox="1">
            <a:spLocks noChangeArrowheads="1"/>
          </p:cNvSpPr>
          <p:nvPr/>
        </p:nvSpPr>
        <p:spPr bwMode="auto">
          <a:xfrm>
            <a:off x="885838" y="5789639"/>
            <a:ext cx="1330325" cy="492125"/>
          </a:xfrm>
          <a:prstGeom prst="rect">
            <a:avLst/>
          </a:prstGeom>
          <a:noFill/>
          <a:ln>
            <a:noFill/>
          </a:ln>
          <a:effectLst>
            <a:prstShdw prst="shdw17" dist="17961" dir="2700000">
              <a:srgbClr val="007A5C">
                <a:alpha val="74998"/>
              </a:srgbClr>
            </a:prstShdw>
          </a:effectLst>
          <a:extLst/>
        </p:spPr>
        <p:txBody>
          <a:bodyPr lIns="0" tIns="0" rIns="0" bIns="0">
            <a:spAutoFit/>
          </a:bodyPr>
          <a:lstStyle>
            <a:lvl1pPr eaLnBrk="0" hangingPunct="0">
              <a:defRPr sz="1200">
                <a:solidFill>
                  <a:schemeClr val="tx1"/>
                </a:solidFill>
                <a:latin typeface="Arial" charset="0"/>
                <a:ea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defTabSz="914400" eaLnBrk="1" fontAlgn="base" hangingPunct="1">
              <a:spcBef>
                <a:spcPct val="0"/>
              </a:spcBef>
              <a:spcAft>
                <a:spcPct val="0"/>
              </a:spcAft>
              <a:defRPr/>
            </a:pPr>
            <a:r>
              <a:rPr kumimoji="1" lang="en-US" sz="1600" b="1" dirty="0" err="1" smtClean="0">
                <a:solidFill>
                  <a:srgbClr val="FFFFFF"/>
                </a:solidFill>
                <a:latin typeface="Arial"/>
              </a:rPr>
              <a:t>Enzalutamide</a:t>
            </a:r>
            <a:r>
              <a:rPr kumimoji="1" lang="en-US" sz="1600" b="1" dirty="0" smtClean="0">
                <a:solidFill>
                  <a:srgbClr val="FFFFFF"/>
                </a:solidFill>
                <a:latin typeface="Arial"/>
              </a:rPr>
              <a:t/>
            </a:r>
            <a:br>
              <a:rPr kumimoji="1" lang="en-US" sz="1600" b="1" dirty="0" smtClean="0">
                <a:solidFill>
                  <a:srgbClr val="FFFFFF"/>
                </a:solidFill>
                <a:latin typeface="Arial"/>
              </a:rPr>
            </a:br>
            <a:r>
              <a:rPr kumimoji="1" lang="en-US" sz="1600" b="1" dirty="0" smtClean="0">
                <a:solidFill>
                  <a:srgbClr val="FFFFFF"/>
                </a:solidFill>
                <a:latin typeface="Arial"/>
              </a:rPr>
              <a:t>Placebo</a:t>
            </a:r>
          </a:p>
        </p:txBody>
      </p:sp>
      <p:sp>
        <p:nvSpPr>
          <p:cNvPr id="39999" name="Freeform 95"/>
          <p:cNvSpPr>
            <a:spLocks/>
          </p:cNvSpPr>
          <p:nvPr/>
        </p:nvSpPr>
        <p:spPr bwMode="gray">
          <a:xfrm>
            <a:off x="2541597" y="2117725"/>
            <a:ext cx="5056187" cy="1574800"/>
          </a:xfrm>
          <a:custGeom>
            <a:avLst/>
            <a:gdLst>
              <a:gd name="T0" fmla="*/ 0 w 5055870"/>
              <a:gd name="T1" fmla="*/ 0 h 1573530"/>
              <a:gd name="T2" fmla="*/ 209797 w 5055870"/>
              <a:gd name="T3" fmla="*/ 0 h 1573530"/>
              <a:gd name="T4" fmla="*/ 316610 w 5055870"/>
              <a:gd name="T5" fmla="*/ 19343 h 1573530"/>
              <a:gd name="T6" fmla="*/ 385266 w 5055870"/>
              <a:gd name="T7" fmla="*/ 19343 h 1573530"/>
              <a:gd name="T8" fmla="*/ 469195 w 5055870"/>
              <a:gd name="T9" fmla="*/ 50292 h 1573530"/>
              <a:gd name="T10" fmla="*/ 556925 w 5055870"/>
              <a:gd name="T11" fmla="*/ 61902 h 1573530"/>
              <a:gd name="T12" fmla="*/ 637030 w 5055870"/>
              <a:gd name="T13" fmla="*/ 77378 h 1573530"/>
              <a:gd name="T14" fmla="*/ 656099 w 5055870"/>
              <a:gd name="T15" fmla="*/ 100590 h 1573530"/>
              <a:gd name="T16" fmla="*/ 743843 w 5055870"/>
              <a:gd name="T17" fmla="*/ 100590 h 1573530"/>
              <a:gd name="T18" fmla="*/ 827758 w 5055870"/>
              <a:gd name="T19" fmla="*/ 162492 h 1573530"/>
              <a:gd name="T20" fmla="*/ 888794 w 5055870"/>
              <a:gd name="T21" fmla="*/ 170230 h 1573530"/>
              <a:gd name="T22" fmla="*/ 953640 w 5055870"/>
              <a:gd name="T23" fmla="*/ 212786 h 1573530"/>
              <a:gd name="T24" fmla="*/ 1003227 w 5055870"/>
              <a:gd name="T25" fmla="*/ 220525 h 1573530"/>
              <a:gd name="T26" fmla="*/ 1079523 w 5055870"/>
              <a:gd name="T27" fmla="*/ 255344 h 1573530"/>
              <a:gd name="T28" fmla="*/ 1152003 w 5055870"/>
              <a:gd name="T29" fmla="*/ 305641 h 1573530"/>
              <a:gd name="T30" fmla="*/ 1235918 w 5055870"/>
              <a:gd name="T31" fmla="*/ 355935 h 1573530"/>
              <a:gd name="T32" fmla="*/ 1296954 w 5055870"/>
              <a:gd name="T33" fmla="*/ 371410 h 1573530"/>
              <a:gd name="T34" fmla="*/ 1419012 w 5055870"/>
              <a:gd name="T35" fmla="*/ 448787 h 1573530"/>
              <a:gd name="T36" fmla="*/ 1495307 w 5055870"/>
              <a:gd name="T37" fmla="*/ 464261 h 1573530"/>
              <a:gd name="T38" fmla="*/ 1563971 w 5055870"/>
              <a:gd name="T39" fmla="*/ 491344 h 1573530"/>
              <a:gd name="T40" fmla="*/ 1602115 w 5055870"/>
              <a:gd name="T41" fmla="*/ 499082 h 1573530"/>
              <a:gd name="T42" fmla="*/ 1716553 w 5055870"/>
              <a:gd name="T43" fmla="*/ 568723 h 1573530"/>
              <a:gd name="T44" fmla="*/ 1747067 w 5055870"/>
              <a:gd name="T45" fmla="*/ 580328 h 1573530"/>
              <a:gd name="T46" fmla="*/ 1804290 w 5055870"/>
              <a:gd name="T47" fmla="*/ 615149 h 1573530"/>
              <a:gd name="T48" fmla="*/ 1857689 w 5055870"/>
              <a:gd name="T49" fmla="*/ 619016 h 1573530"/>
              <a:gd name="T50" fmla="*/ 1945419 w 5055870"/>
              <a:gd name="T51" fmla="*/ 680919 h 1573530"/>
              <a:gd name="T52" fmla="*/ 2002641 w 5055870"/>
              <a:gd name="T53" fmla="*/ 704132 h 1573530"/>
              <a:gd name="T54" fmla="*/ 2094194 w 5055870"/>
              <a:gd name="T55" fmla="*/ 742820 h 1573530"/>
              <a:gd name="T56" fmla="*/ 2170475 w 5055870"/>
              <a:gd name="T57" fmla="*/ 793114 h 1573530"/>
              <a:gd name="T58" fmla="*/ 2239131 w 5055870"/>
              <a:gd name="T59" fmla="*/ 831803 h 1573530"/>
              <a:gd name="T60" fmla="*/ 2330685 w 5055870"/>
              <a:gd name="T61" fmla="*/ 897573 h 1573530"/>
              <a:gd name="T62" fmla="*/ 2361203 w 5055870"/>
              <a:gd name="T63" fmla="*/ 913049 h 1573530"/>
              <a:gd name="T64" fmla="*/ 2418429 w 5055870"/>
              <a:gd name="T65" fmla="*/ 943999 h 1573530"/>
              <a:gd name="T66" fmla="*/ 2551931 w 5055870"/>
              <a:gd name="T67" fmla="*/ 998164 h 1573530"/>
              <a:gd name="T68" fmla="*/ 2654915 w 5055870"/>
              <a:gd name="T69" fmla="*/ 1032983 h 1573530"/>
              <a:gd name="T70" fmla="*/ 2765550 w 5055870"/>
              <a:gd name="T71" fmla="*/ 1094887 h 1573530"/>
              <a:gd name="T72" fmla="*/ 2838023 w 5055870"/>
              <a:gd name="T73" fmla="*/ 1106493 h 1573530"/>
              <a:gd name="T74" fmla="*/ 2883812 w 5055870"/>
              <a:gd name="T75" fmla="*/ 1125837 h 1573530"/>
              <a:gd name="T76" fmla="*/ 2948658 w 5055870"/>
              <a:gd name="T77" fmla="*/ 1152920 h 1573530"/>
              <a:gd name="T78" fmla="*/ 3024939 w 5055870"/>
              <a:gd name="T79" fmla="*/ 1156789 h 1573530"/>
              <a:gd name="T80" fmla="*/ 3093597 w 5055870"/>
              <a:gd name="T81" fmla="*/ 1168396 h 1573530"/>
              <a:gd name="T82" fmla="*/ 3185151 w 5055870"/>
              <a:gd name="T83" fmla="*/ 1214821 h 1573530"/>
              <a:gd name="T84" fmla="*/ 3303406 w 5055870"/>
              <a:gd name="T85" fmla="*/ 1280592 h 1573530"/>
              <a:gd name="T86" fmla="*/ 3356791 w 5055870"/>
              <a:gd name="T87" fmla="*/ 1315410 h 1573530"/>
              <a:gd name="T88" fmla="*/ 3387309 w 5055870"/>
              <a:gd name="T89" fmla="*/ 1315410 h 1573530"/>
              <a:gd name="T90" fmla="*/ 3425478 w 5055870"/>
              <a:gd name="T91" fmla="*/ 1346361 h 1573530"/>
              <a:gd name="T92" fmla="*/ 3497944 w 5055870"/>
              <a:gd name="T93" fmla="*/ 1350230 h 1573530"/>
              <a:gd name="T94" fmla="*/ 3551348 w 5055870"/>
              <a:gd name="T95" fmla="*/ 1357967 h 1573530"/>
              <a:gd name="T96" fmla="*/ 3612365 w 5055870"/>
              <a:gd name="T97" fmla="*/ 1396656 h 1573530"/>
              <a:gd name="T98" fmla="*/ 3631451 w 5055870"/>
              <a:gd name="T99" fmla="*/ 1400526 h 1573530"/>
              <a:gd name="T100" fmla="*/ 3692483 w 5055870"/>
              <a:gd name="T101" fmla="*/ 1454689 h 1573530"/>
              <a:gd name="T102" fmla="*/ 3795473 w 5055870"/>
              <a:gd name="T103" fmla="*/ 1458558 h 1573530"/>
              <a:gd name="T104" fmla="*/ 3879400 w 5055870"/>
              <a:gd name="T105" fmla="*/ 1547541 h 1573530"/>
              <a:gd name="T106" fmla="*/ 3963303 w 5055870"/>
              <a:gd name="T107" fmla="*/ 1551408 h 1573530"/>
              <a:gd name="T108" fmla="*/ 3967136 w 5055870"/>
              <a:gd name="T109" fmla="*/ 1590097 h 1573530"/>
              <a:gd name="T110" fmla="*/ 5061883 w 5055870"/>
              <a:gd name="T111" fmla="*/ 1597833 h 15735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55870"/>
              <a:gd name="T169" fmla="*/ 0 h 1573530"/>
              <a:gd name="T170" fmla="*/ 5055870 w 5055870"/>
              <a:gd name="T171" fmla="*/ 1573530 h 157353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55870" h="1573530">
                <a:moveTo>
                  <a:pt x="0" y="0"/>
                </a:moveTo>
                <a:lnTo>
                  <a:pt x="209550" y="0"/>
                </a:lnTo>
                <a:lnTo>
                  <a:pt x="316230" y="19050"/>
                </a:lnTo>
                <a:lnTo>
                  <a:pt x="384810" y="19050"/>
                </a:lnTo>
                <a:lnTo>
                  <a:pt x="468630" y="49530"/>
                </a:lnTo>
                <a:lnTo>
                  <a:pt x="556260" y="60960"/>
                </a:lnTo>
                <a:lnTo>
                  <a:pt x="636270" y="76200"/>
                </a:lnTo>
                <a:lnTo>
                  <a:pt x="655320" y="99060"/>
                </a:lnTo>
                <a:lnTo>
                  <a:pt x="742950" y="99060"/>
                </a:lnTo>
                <a:lnTo>
                  <a:pt x="826770" y="160020"/>
                </a:lnTo>
                <a:lnTo>
                  <a:pt x="887730" y="167640"/>
                </a:lnTo>
                <a:lnTo>
                  <a:pt x="952500" y="209550"/>
                </a:lnTo>
                <a:lnTo>
                  <a:pt x="1002030" y="217170"/>
                </a:lnTo>
                <a:lnTo>
                  <a:pt x="1078230" y="251460"/>
                </a:lnTo>
                <a:lnTo>
                  <a:pt x="1150620" y="300990"/>
                </a:lnTo>
                <a:lnTo>
                  <a:pt x="1234440" y="350520"/>
                </a:lnTo>
                <a:lnTo>
                  <a:pt x="1295400" y="365760"/>
                </a:lnTo>
                <a:lnTo>
                  <a:pt x="1417320" y="441960"/>
                </a:lnTo>
                <a:lnTo>
                  <a:pt x="1493520" y="457200"/>
                </a:lnTo>
                <a:lnTo>
                  <a:pt x="1562100" y="483870"/>
                </a:lnTo>
                <a:lnTo>
                  <a:pt x="1600200" y="491490"/>
                </a:lnTo>
                <a:lnTo>
                  <a:pt x="1714500" y="560070"/>
                </a:lnTo>
                <a:lnTo>
                  <a:pt x="1744980" y="571500"/>
                </a:lnTo>
                <a:lnTo>
                  <a:pt x="1802130" y="605790"/>
                </a:lnTo>
                <a:lnTo>
                  <a:pt x="1855470" y="609600"/>
                </a:lnTo>
                <a:lnTo>
                  <a:pt x="1943100" y="670560"/>
                </a:lnTo>
                <a:lnTo>
                  <a:pt x="2000250" y="693420"/>
                </a:lnTo>
                <a:lnTo>
                  <a:pt x="2091690" y="731520"/>
                </a:lnTo>
                <a:lnTo>
                  <a:pt x="2167890" y="781050"/>
                </a:lnTo>
                <a:lnTo>
                  <a:pt x="2236470" y="819150"/>
                </a:lnTo>
                <a:lnTo>
                  <a:pt x="2327910" y="883920"/>
                </a:lnTo>
                <a:lnTo>
                  <a:pt x="2358390" y="899160"/>
                </a:lnTo>
                <a:lnTo>
                  <a:pt x="2415540" y="929640"/>
                </a:lnTo>
                <a:lnTo>
                  <a:pt x="2548890" y="982980"/>
                </a:lnTo>
                <a:lnTo>
                  <a:pt x="2651760" y="1017270"/>
                </a:lnTo>
                <a:lnTo>
                  <a:pt x="2762250" y="1078230"/>
                </a:lnTo>
                <a:lnTo>
                  <a:pt x="2834640" y="1089660"/>
                </a:lnTo>
                <a:lnTo>
                  <a:pt x="2880360" y="1108710"/>
                </a:lnTo>
                <a:lnTo>
                  <a:pt x="2945130" y="1135380"/>
                </a:lnTo>
                <a:lnTo>
                  <a:pt x="3021330" y="1139190"/>
                </a:lnTo>
                <a:lnTo>
                  <a:pt x="3089910" y="1150620"/>
                </a:lnTo>
                <a:lnTo>
                  <a:pt x="3181350" y="1196340"/>
                </a:lnTo>
                <a:lnTo>
                  <a:pt x="3299460" y="1261110"/>
                </a:lnTo>
                <a:lnTo>
                  <a:pt x="3352800" y="1295400"/>
                </a:lnTo>
                <a:lnTo>
                  <a:pt x="3383280" y="1295400"/>
                </a:lnTo>
                <a:lnTo>
                  <a:pt x="3421380" y="1325880"/>
                </a:lnTo>
                <a:lnTo>
                  <a:pt x="3493770" y="1329690"/>
                </a:lnTo>
                <a:lnTo>
                  <a:pt x="3547110" y="1337310"/>
                </a:lnTo>
                <a:lnTo>
                  <a:pt x="3608070" y="1375410"/>
                </a:lnTo>
                <a:lnTo>
                  <a:pt x="3627120" y="1379220"/>
                </a:lnTo>
                <a:lnTo>
                  <a:pt x="3688080" y="1432560"/>
                </a:lnTo>
                <a:lnTo>
                  <a:pt x="3790950" y="1436370"/>
                </a:lnTo>
                <a:lnTo>
                  <a:pt x="3874770" y="1524000"/>
                </a:lnTo>
                <a:lnTo>
                  <a:pt x="3958590" y="1527810"/>
                </a:lnTo>
                <a:lnTo>
                  <a:pt x="3962400" y="1565910"/>
                </a:lnTo>
                <a:lnTo>
                  <a:pt x="5055870" y="1573530"/>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97" name="Freeform 96"/>
          <p:cNvSpPr/>
          <p:nvPr/>
        </p:nvSpPr>
        <p:spPr bwMode="invGray">
          <a:xfrm>
            <a:off x="2549527" y="2114576"/>
            <a:ext cx="5043488" cy="2106613"/>
          </a:xfrm>
          <a:custGeom>
            <a:avLst/>
            <a:gdLst>
              <a:gd name="connsiteX0" fmla="*/ 0 w 5044440"/>
              <a:gd name="connsiteY0" fmla="*/ 0 h 2106930"/>
              <a:gd name="connsiteX1" fmla="*/ 247650 w 5044440"/>
              <a:gd name="connsiteY1" fmla="*/ 3810 h 2106930"/>
              <a:gd name="connsiteX2" fmla="*/ 388620 w 5044440"/>
              <a:gd name="connsiteY2" fmla="*/ 30480 h 2106930"/>
              <a:gd name="connsiteX3" fmla="*/ 480060 w 5044440"/>
              <a:gd name="connsiteY3" fmla="*/ 68580 h 2106930"/>
              <a:gd name="connsiteX4" fmla="*/ 548640 w 5044440"/>
              <a:gd name="connsiteY4" fmla="*/ 87630 h 2106930"/>
              <a:gd name="connsiteX5" fmla="*/ 621030 w 5044440"/>
              <a:gd name="connsiteY5" fmla="*/ 160020 h 2106930"/>
              <a:gd name="connsiteX6" fmla="*/ 674370 w 5044440"/>
              <a:gd name="connsiteY6" fmla="*/ 179070 h 2106930"/>
              <a:gd name="connsiteX7" fmla="*/ 739140 w 5044440"/>
              <a:gd name="connsiteY7" fmla="*/ 201930 h 2106930"/>
              <a:gd name="connsiteX8" fmla="*/ 796290 w 5044440"/>
              <a:gd name="connsiteY8" fmla="*/ 240030 h 2106930"/>
              <a:gd name="connsiteX9" fmla="*/ 796290 w 5044440"/>
              <a:gd name="connsiteY9" fmla="*/ 240030 h 2106930"/>
              <a:gd name="connsiteX10" fmla="*/ 910590 w 5044440"/>
              <a:gd name="connsiteY10" fmla="*/ 316230 h 2106930"/>
              <a:gd name="connsiteX11" fmla="*/ 971550 w 5044440"/>
              <a:gd name="connsiteY11" fmla="*/ 354330 h 2106930"/>
              <a:gd name="connsiteX12" fmla="*/ 1013460 w 5044440"/>
              <a:gd name="connsiteY12" fmla="*/ 407670 h 2106930"/>
              <a:gd name="connsiteX13" fmla="*/ 1123950 w 5044440"/>
              <a:gd name="connsiteY13" fmla="*/ 487680 h 2106930"/>
              <a:gd name="connsiteX14" fmla="*/ 1181100 w 5044440"/>
              <a:gd name="connsiteY14" fmla="*/ 499110 h 2106930"/>
              <a:gd name="connsiteX15" fmla="*/ 1238250 w 5044440"/>
              <a:gd name="connsiteY15" fmla="*/ 582930 h 2106930"/>
              <a:gd name="connsiteX16" fmla="*/ 1287780 w 5044440"/>
              <a:gd name="connsiteY16" fmla="*/ 643890 h 2106930"/>
              <a:gd name="connsiteX17" fmla="*/ 1310640 w 5044440"/>
              <a:gd name="connsiteY17" fmla="*/ 666750 h 2106930"/>
              <a:gd name="connsiteX18" fmla="*/ 1402080 w 5044440"/>
              <a:gd name="connsiteY18" fmla="*/ 716280 h 2106930"/>
              <a:gd name="connsiteX19" fmla="*/ 1424940 w 5044440"/>
              <a:gd name="connsiteY19" fmla="*/ 758190 h 2106930"/>
              <a:gd name="connsiteX20" fmla="*/ 1497330 w 5044440"/>
              <a:gd name="connsiteY20" fmla="*/ 800100 h 2106930"/>
              <a:gd name="connsiteX21" fmla="*/ 1565910 w 5044440"/>
              <a:gd name="connsiteY21" fmla="*/ 857250 h 2106930"/>
              <a:gd name="connsiteX22" fmla="*/ 1577340 w 5044440"/>
              <a:gd name="connsiteY22" fmla="*/ 880110 h 2106930"/>
              <a:gd name="connsiteX23" fmla="*/ 1626870 w 5044440"/>
              <a:gd name="connsiteY23" fmla="*/ 895350 h 2106930"/>
              <a:gd name="connsiteX24" fmla="*/ 1718310 w 5044440"/>
              <a:gd name="connsiteY24" fmla="*/ 941070 h 2106930"/>
              <a:gd name="connsiteX25" fmla="*/ 1809750 w 5044440"/>
              <a:gd name="connsiteY25" fmla="*/ 994410 h 2106930"/>
              <a:gd name="connsiteX26" fmla="*/ 1912620 w 5044440"/>
              <a:gd name="connsiteY26" fmla="*/ 1047750 h 2106930"/>
              <a:gd name="connsiteX27" fmla="*/ 2007870 w 5044440"/>
              <a:gd name="connsiteY27" fmla="*/ 1135380 h 2106930"/>
              <a:gd name="connsiteX28" fmla="*/ 2129790 w 5044440"/>
              <a:gd name="connsiteY28" fmla="*/ 1211580 h 2106930"/>
              <a:gd name="connsiteX29" fmla="*/ 2202180 w 5044440"/>
              <a:gd name="connsiteY29" fmla="*/ 1257300 h 2106930"/>
              <a:gd name="connsiteX30" fmla="*/ 2278380 w 5044440"/>
              <a:gd name="connsiteY30" fmla="*/ 1314450 h 2106930"/>
              <a:gd name="connsiteX31" fmla="*/ 2350770 w 5044440"/>
              <a:gd name="connsiteY31" fmla="*/ 1363980 h 2106930"/>
              <a:gd name="connsiteX32" fmla="*/ 2449830 w 5044440"/>
              <a:gd name="connsiteY32" fmla="*/ 1398270 h 2106930"/>
              <a:gd name="connsiteX33" fmla="*/ 2552700 w 5044440"/>
              <a:gd name="connsiteY33" fmla="*/ 1413510 h 2106930"/>
              <a:gd name="connsiteX34" fmla="*/ 2606040 w 5044440"/>
              <a:gd name="connsiteY34" fmla="*/ 1440180 h 2106930"/>
              <a:gd name="connsiteX35" fmla="*/ 2678430 w 5044440"/>
              <a:gd name="connsiteY35" fmla="*/ 1455420 h 2106930"/>
              <a:gd name="connsiteX36" fmla="*/ 2750820 w 5044440"/>
              <a:gd name="connsiteY36" fmla="*/ 1463040 h 2106930"/>
              <a:gd name="connsiteX37" fmla="*/ 2876550 w 5044440"/>
              <a:gd name="connsiteY37" fmla="*/ 1531620 h 2106930"/>
              <a:gd name="connsiteX38" fmla="*/ 2933700 w 5044440"/>
              <a:gd name="connsiteY38" fmla="*/ 1558290 h 2106930"/>
              <a:gd name="connsiteX39" fmla="*/ 2975610 w 5044440"/>
              <a:gd name="connsiteY39" fmla="*/ 1565910 h 2106930"/>
              <a:gd name="connsiteX40" fmla="*/ 2990850 w 5044440"/>
              <a:gd name="connsiteY40" fmla="*/ 1581150 h 2106930"/>
              <a:gd name="connsiteX41" fmla="*/ 3021330 w 5044440"/>
              <a:gd name="connsiteY41" fmla="*/ 1588770 h 2106930"/>
              <a:gd name="connsiteX42" fmla="*/ 3036570 w 5044440"/>
              <a:gd name="connsiteY42" fmla="*/ 1615440 h 2106930"/>
              <a:gd name="connsiteX43" fmla="*/ 3078480 w 5044440"/>
              <a:gd name="connsiteY43" fmla="*/ 1619250 h 2106930"/>
              <a:gd name="connsiteX44" fmla="*/ 3120390 w 5044440"/>
              <a:gd name="connsiteY44" fmla="*/ 1657350 h 2106930"/>
              <a:gd name="connsiteX45" fmla="*/ 3249930 w 5044440"/>
              <a:gd name="connsiteY45" fmla="*/ 1653540 h 2106930"/>
              <a:gd name="connsiteX46" fmla="*/ 3253740 w 5044440"/>
              <a:gd name="connsiteY46" fmla="*/ 1687830 h 2106930"/>
              <a:gd name="connsiteX47" fmla="*/ 3303270 w 5044440"/>
              <a:gd name="connsiteY47" fmla="*/ 1687830 h 2106930"/>
              <a:gd name="connsiteX48" fmla="*/ 3333750 w 5044440"/>
              <a:gd name="connsiteY48" fmla="*/ 1706880 h 2106930"/>
              <a:gd name="connsiteX49" fmla="*/ 3398520 w 5044440"/>
              <a:gd name="connsiteY49" fmla="*/ 1710690 h 2106930"/>
              <a:gd name="connsiteX50" fmla="*/ 3402330 w 5044440"/>
              <a:gd name="connsiteY50" fmla="*/ 1760220 h 2106930"/>
              <a:gd name="connsiteX51" fmla="*/ 3448050 w 5044440"/>
              <a:gd name="connsiteY51" fmla="*/ 1760220 h 2106930"/>
              <a:gd name="connsiteX52" fmla="*/ 3482340 w 5044440"/>
              <a:gd name="connsiteY52" fmla="*/ 1775460 h 2106930"/>
              <a:gd name="connsiteX53" fmla="*/ 3688080 w 5044440"/>
              <a:gd name="connsiteY53" fmla="*/ 1775460 h 2106930"/>
              <a:gd name="connsiteX54" fmla="*/ 3710940 w 5044440"/>
              <a:gd name="connsiteY54" fmla="*/ 1802130 h 2106930"/>
              <a:gd name="connsiteX55" fmla="*/ 3722370 w 5044440"/>
              <a:gd name="connsiteY55" fmla="*/ 1813560 h 2106930"/>
              <a:gd name="connsiteX56" fmla="*/ 3737610 w 5044440"/>
              <a:gd name="connsiteY56" fmla="*/ 1840230 h 2106930"/>
              <a:gd name="connsiteX57" fmla="*/ 3935730 w 5044440"/>
              <a:gd name="connsiteY57" fmla="*/ 1840230 h 2106930"/>
              <a:gd name="connsiteX58" fmla="*/ 3943350 w 5044440"/>
              <a:gd name="connsiteY58" fmla="*/ 1893570 h 2106930"/>
              <a:gd name="connsiteX59" fmla="*/ 4008120 w 5044440"/>
              <a:gd name="connsiteY59" fmla="*/ 1897380 h 2106930"/>
              <a:gd name="connsiteX60" fmla="*/ 4008120 w 5044440"/>
              <a:gd name="connsiteY60" fmla="*/ 1962150 h 2106930"/>
              <a:gd name="connsiteX61" fmla="*/ 4042410 w 5044440"/>
              <a:gd name="connsiteY61" fmla="*/ 1962150 h 2106930"/>
              <a:gd name="connsiteX62" fmla="*/ 4046220 w 5044440"/>
              <a:gd name="connsiteY62" fmla="*/ 2034540 h 2106930"/>
              <a:gd name="connsiteX63" fmla="*/ 4095750 w 5044440"/>
              <a:gd name="connsiteY63" fmla="*/ 2034540 h 2106930"/>
              <a:gd name="connsiteX64" fmla="*/ 4099560 w 5044440"/>
              <a:gd name="connsiteY64" fmla="*/ 2106930 h 2106930"/>
              <a:gd name="connsiteX65" fmla="*/ 5044440 w 5044440"/>
              <a:gd name="connsiteY65" fmla="*/ 2106930 h 2106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044440" h="2106930">
                <a:moveTo>
                  <a:pt x="0" y="0"/>
                </a:moveTo>
                <a:lnTo>
                  <a:pt x="247650" y="3810"/>
                </a:lnTo>
                <a:lnTo>
                  <a:pt x="388620" y="30480"/>
                </a:lnTo>
                <a:lnTo>
                  <a:pt x="480060" y="68580"/>
                </a:lnTo>
                <a:lnTo>
                  <a:pt x="548640" y="87630"/>
                </a:lnTo>
                <a:lnTo>
                  <a:pt x="621030" y="160020"/>
                </a:lnTo>
                <a:lnTo>
                  <a:pt x="674370" y="179070"/>
                </a:lnTo>
                <a:lnTo>
                  <a:pt x="739140" y="201930"/>
                </a:lnTo>
                <a:lnTo>
                  <a:pt x="796290" y="240030"/>
                </a:lnTo>
                <a:lnTo>
                  <a:pt x="796290" y="240030"/>
                </a:lnTo>
                <a:lnTo>
                  <a:pt x="910590" y="316230"/>
                </a:lnTo>
                <a:lnTo>
                  <a:pt x="971550" y="354330"/>
                </a:lnTo>
                <a:lnTo>
                  <a:pt x="1013460" y="407670"/>
                </a:lnTo>
                <a:lnTo>
                  <a:pt x="1123950" y="487680"/>
                </a:lnTo>
                <a:lnTo>
                  <a:pt x="1181100" y="499110"/>
                </a:lnTo>
                <a:lnTo>
                  <a:pt x="1238250" y="582930"/>
                </a:lnTo>
                <a:lnTo>
                  <a:pt x="1287780" y="643890"/>
                </a:lnTo>
                <a:lnTo>
                  <a:pt x="1310640" y="666750"/>
                </a:lnTo>
                <a:lnTo>
                  <a:pt x="1402080" y="716280"/>
                </a:lnTo>
                <a:lnTo>
                  <a:pt x="1424940" y="758190"/>
                </a:lnTo>
                <a:lnTo>
                  <a:pt x="1497330" y="800100"/>
                </a:lnTo>
                <a:lnTo>
                  <a:pt x="1565910" y="857250"/>
                </a:lnTo>
                <a:lnTo>
                  <a:pt x="1577340" y="880110"/>
                </a:lnTo>
                <a:lnTo>
                  <a:pt x="1626870" y="895350"/>
                </a:lnTo>
                <a:lnTo>
                  <a:pt x="1718310" y="941070"/>
                </a:lnTo>
                <a:lnTo>
                  <a:pt x="1809750" y="994410"/>
                </a:lnTo>
                <a:lnTo>
                  <a:pt x="1912620" y="1047750"/>
                </a:lnTo>
                <a:lnTo>
                  <a:pt x="2007870" y="1135380"/>
                </a:lnTo>
                <a:lnTo>
                  <a:pt x="2129790" y="1211580"/>
                </a:lnTo>
                <a:lnTo>
                  <a:pt x="2202180" y="1257300"/>
                </a:lnTo>
                <a:lnTo>
                  <a:pt x="2278380" y="1314450"/>
                </a:lnTo>
                <a:lnTo>
                  <a:pt x="2350770" y="1363980"/>
                </a:lnTo>
                <a:lnTo>
                  <a:pt x="2449830" y="1398270"/>
                </a:lnTo>
                <a:lnTo>
                  <a:pt x="2552700" y="1413510"/>
                </a:lnTo>
                <a:lnTo>
                  <a:pt x="2606040" y="1440180"/>
                </a:lnTo>
                <a:lnTo>
                  <a:pt x="2678430" y="1455420"/>
                </a:lnTo>
                <a:lnTo>
                  <a:pt x="2750820" y="1463040"/>
                </a:lnTo>
                <a:lnTo>
                  <a:pt x="2876550" y="1531620"/>
                </a:lnTo>
                <a:lnTo>
                  <a:pt x="2933700" y="1558290"/>
                </a:lnTo>
                <a:lnTo>
                  <a:pt x="2975610" y="1565910"/>
                </a:lnTo>
                <a:lnTo>
                  <a:pt x="2990850" y="1581150"/>
                </a:lnTo>
                <a:lnTo>
                  <a:pt x="3021330" y="1588770"/>
                </a:lnTo>
                <a:lnTo>
                  <a:pt x="3036570" y="1615440"/>
                </a:lnTo>
                <a:lnTo>
                  <a:pt x="3078480" y="1619250"/>
                </a:lnTo>
                <a:lnTo>
                  <a:pt x="3120390" y="1657350"/>
                </a:lnTo>
                <a:lnTo>
                  <a:pt x="3249930" y="1653540"/>
                </a:lnTo>
                <a:lnTo>
                  <a:pt x="3253740" y="1687830"/>
                </a:lnTo>
                <a:lnTo>
                  <a:pt x="3303270" y="1687830"/>
                </a:lnTo>
                <a:lnTo>
                  <a:pt x="3333750" y="1706880"/>
                </a:lnTo>
                <a:lnTo>
                  <a:pt x="3398520" y="1710690"/>
                </a:lnTo>
                <a:lnTo>
                  <a:pt x="3402330" y="1760220"/>
                </a:lnTo>
                <a:lnTo>
                  <a:pt x="3448050" y="1760220"/>
                </a:lnTo>
                <a:lnTo>
                  <a:pt x="3482340" y="1775460"/>
                </a:lnTo>
                <a:lnTo>
                  <a:pt x="3688080" y="1775460"/>
                </a:lnTo>
                <a:lnTo>
                  <a:pt x="3710940" y="1802130"/>
                </a:lnTo>
                <a:lnTo>
                  <a:pt x="3722370" y="1813560"/>
                </a:lnTo>
                <a:lnTo>
                  <a:pt x="3737610" y="1840230"/>
                </a:lnTo>
                <a:lnTo>
                  <a:pt x="3935730" y="1840230"/>
                </a:lnTo>
                <a:lnTo>
                  <a:pt x="3943350" y="1893570"/>
                </a:lnTo>
                <a:lnTo>
                  <a:pt x="4008120" y="1897380"/>
                </a:lnTo>
                <a:lnTo>
                  <a:pt x="4008120" y="1962150"/>
                </a:lnTo>
                <a:lnTo>
                  <a:pt x="4042410" y="1962150"/>
                </a:lnTo>
                <a:lnTo>
                  <a:pt x="4046220" y="2034540"/>
                </a:lnTo>
                <a:lnTo>
                  <a:pt x="4095750" y="2034540"/>
                </a:lnTo>
                <a:lnTo>
                  <a:pt x="4099560" y="2106930"/>
                </a:lnTo>
                <a:lnTo>
                  <a:pt x="5044440" y="210693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kumimoji="1" lang="en-US" sz="1600" b="1" dirty="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1359856548"/>
      </p:ext>
    </p:extLst>
  </p:cSld>
  <p:clrMapOvr>
    <a:masterClrMapping/>
  </p:clrMapOvr>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ChangeArrowheads="1"/>
          </p:cNvSpPr>
          <p:nvPr/>
        </p:nvSpPr>
        <p:spPr bwMode="gray">
          <a:xfrm>
            <a:off x="3554415" y="2819426"/>
            <a:ext cx="4462462" cy="11525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defTabSz="4572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spcBef>
                <a:spcPct val="0"/>
              </a:spcBef>
              <a:spcAft>
                <a:spcPct val="0"/>
              </a:spcAft>
            </a:pPr>
            <a:r>
              <a:rPr lang="en-US" altLang="es-CO" smtClean="0">
                <a:solidFill>
                  <a:srgbClr val="141415"/>
                </a:solidFill>
              </a:rPr>
              <a:t>Cabazitaxel </a:t>
            </a:r>
            <a:r>
              <a:rPr lang="en-US" altLang="es-CO" b="0" smtClean="0">
                <a:solidFill>
                  <a:srgbClr val="141415"/>
                </a:solidFill>
              </a:rPr>
              <a:t>25 mg/m</a:t>
            </a:r>
            <a:r>
              <a:rPr lang="en-US" altLang="es-CO" b="0" baseline="30000" smtClean="0">
                <a:solidFill>
                  <a:srgbClr val="141415"/>
                </a:solidFill>
              </a:rPr>
              <a:t>2</a:t>
            </a:r>
            <a:r>
              <a:rPr lang="en-US" altLang="es-CO" b="0" smtClean="0">
                <a:solidFill>
                  <a:srgbClr val="141415"/>
                </a:solidFill>
              </a:rPr>
              <a:t> IV q3w + </a:t>
            </a:r>
          </a:p>
          <a:p>
            <a:pPr algn="ctr" eaLnBrk="1" fontAlgn="base" hangingPunct="1">
              <a:spcBef>
                <a:spcPct val="0"/>
              </a:spcBef>
              <a:spcAft>
                <a:spcPct val="0"/>
              </a:spcAft>
            </a:pPr>
            <a:r>
              <a:rPr lang="en-US" altLang="es-CO" smtClean="0">
                <a:solidFill>
                  <a:srgbClr val="141415"/>
                </a:solidFill>
              </a:rPr>
              <a:t>Prednisone </a:t>
            </a:r>
            <a:r>
              <a:rPr lang="en-US" altLang="es-CO" b="0" smtClean="0">
                <a:solidFill>
                  <a:srgbClr val="141415"/>
                </a:solidFill>
              </a:rPr>
              <a:t>10 mg/day PO for 10 courses</a:t>
            </a:r>
          </a:p>
          <a:p>
            <a:pPr algn="ctr" eaLnBrk="1" fontAlgn="base" hangingPunct="1">
              <a:spcBef>
                <a:spcPct val="0"/>
              </a:spcBef>
              <a:spcAft>
                <a:spcPct val="0"/>
              </a:spcAft>
            </a:pPr>
            <a:r>
              <a:rPr lang="en-US" altLang="es-CO" b="0" smtClean="0">
                <a:solidFill>
                  <a:srgbClr val="141415"/>
                </a:solidFill>
              </a:rPr>
              <a:t>(n = 378)</a:t>
            </a:r>
          </a:p>
        </p:txBody>
      </p:sp>
      <p:sp>
        <p:nvSpPr>
          <p:cNvPr id="104451" name="Rectangle 7"/>
          <p:cNvSpPr>
            <a:spLocks noChangeArrowheads="1"/>
          </p:cNvSpPr>
          <p:nvPr/>
        </p:nvSpPr>
        <p:spPr bwMode="invGray">
          <a:xfrm>
            <a:off x="3554415" y="4324376"/>
            <a:ext cx="4462462" cy="1152525"/>
          </a:xfrm>
          <a:prstGeom prst="rect">
            <a:avLst/>
          </a:prstGeom>
          <a:solidFill>
            <a:schemeClr val="accent3"/>
          </a:solidFill>
          <a:ln w="9525">
            <a:noFill/>
            <a:miter lim="800000"/>
            <a:headEnd/>
            <a:tailEnd/>
          </a:ln>
        </p:spPr>
        <p:txBody>
          <a:bodyPr wrap="none" anchor="ctr"/>
          <a:lstStyle/>
          <a:p>
            <a:pPr algn="ctr" fontAlgn="base">
              <a:spcBef>
                <a:spcPct val="0"/>
              </a:spcBef>
              <a:spcAft>
                <a:spcPct val="0"/>
              </a:spcAft>
              <a:defRPr/>
            </a:pPr>
            <a:r>
              <a:rPr kumimoji="1" lang="en-US" sz="1600" b="1" dirty="0">
                <a:solidFill>
                  <a:srgbClr val="CDCDCF">
                    <a:lumMod val="10000"/>
                  </a:srgbClr>
                </a:solidFill>
                <a:ea typeface="ＭＳ Ｐゴシック" panose="020B0600070205080204" pitchFamily="34" charset="-128"/>
              </a:rPr>
              <a:t>Mitoxantrone </a:t>
            </a:r>
            <a:r>
              <a:rPr kumimoji="1" lang="en-US" sz="1600" dirty="0">
                <a:solidFill>
                  <a:srgbClr val="CDCDCF">
                    <a:lumMod val="10000"/>
                  </a:srgbClr>
                </a:solidFill>
                <a:ea typeface="ＭＳ Ｐゴシック" panose="020B0600070205080204" pitchFamily="34" charset="-128"/>
              </a:rPr>
              <a:t>12 mg/m</a:t>
            </a:r>
            <a:r>
              <a:rPr kumimoji="1" lang="en-US" sz="1600" baseline="30000" dirty="0">
                <a:solidFill>
                  <a:srgbClr val="CDCDCF">
                    <a:lumMod val="10000"/>
                  </a:srgbClr>
                </a:solidFill>
                <a:ea typeface="ＭＳ Ｐゴシック" panose="020B0600070205080204" pitchFamily="34" charset="-128"/>
              </a:rPr>
              <a:t>2</a:t>
            </a:r>
            <a:r>
              <a:rPr kumimoji="1" lang="en-US" sz="1600" dirty="0">
                <a:solidFill>
                  <a:srgbClr val="CDCDCF">
                    <a:lumMod val="10000"/>
                  </a:srgbClr>
                </a:solidFill>
                <a:ea typeface="ＭＳ Ｐゴシック" panose="020B0600070205080204" pitchFamily="34" charset="-128"/>
              </a:rPr>
              <a:t> IV q3w + </a:t>
            </a:r>
          </a:p>
          <a:p>
            <a:pPr algn="ctr" fontAlgn="base">
              <a:spcBef>
                <a:spcPct val="0"/>
              </a:spcBef>
              <a:spcAft>
                <a:spcPct val="0"/>
              </a:spcAft>
              <a:defRPr/>
            </a:pPr>
            <a:r>
              <a:rPr kumimoji="1" lang="en-US" sz="1600" b="1" dirty="0">
                <a:solidFill>
                  <a:srgbClr val="CDCDCF">
                    <a:lumMod val="10000"/>
                  </a:srgbClr>
                </a:solidFill>
                <a:ea typeface="ＭＳ Ｐゴシック" panose="020B0600070205080204" pitchFamily="34" charset="-128"/>
              </a:rPr>
              <a:t>Prednisone </a:t>
            </a:r>
            <a:r>
              <a:rPr kumimoji="1" lang="en-US" sz="1600" dirty="0">
                <a:solidFill>
                  <a:srgbClr val="CDCDCF">
                    <a:lumMod val="10000"/>
                  </a:srgbClr>
                </a:solidFill>
                <a:ea typeface="ＭＳ Ｐゴシック" panose="020B0600070205080204" pitchFamily="34" charset="-128"/>
              </a:rPr>
              <a:t>10 mg/day PO for 10 courses</a:t>
            </a:r>
          </a:p>
          <a:p>
            <a:pPr algn="ctr" fontAlgn="base">
              <a:spcBef>
                <a:spcPct val="0"/>
              </a:spcBef>
              <a:spcAft>
                <a:spcPct val="0"/>
              </a:spcAft>
              <a:defRPr/>
            </a:pPr>
            <a:r>
              <a:rPr kumimoji="1" lang="en-US" sz="1600" dirty="0">
                <a:solidFill>
                  <a:srgbClr val="CDCDCF">
                    <a:lumMod val="10000"/>
                  </a:srgbClr>
                </a:solidFill>
                <a:ea typeface="ＭＳ Ｐゴシック" panose="020B0600070205080204" pitchFamily="34" charset="-128"/>
              </a:rPr>
              <a:t>(n = 377)</a:t>
            </a:r>
          </a:p>
        </p:txBody>
      </p:sp>
      <p:sp>
        <p:nvSpPr>
          <p:cNvPr id="27652" name="Rectangle 11"/>
          <p:cNvSpPr>
            <a:spLocks noChangeArrowheads="1"/>
          </p:cNvSpPr>
          <p:nvPr/>
        </p:nvSpPr>
        <p:spPr bwMode="auto">
          <a:xfrm>
            <a:off x="685801" y="3354414"/>
            <a:ext cx="1995488"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defTabSz="4572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spcBef>
                <a:spcPct val="0"/>
              </a:spcBef>
              <a:spcAft>
                <a:spcPct val="0"/>
              </a:spcAft>
            </a:pPr>
            <a:r>
              <a:rPr lang="en-US" altLang="es-CO" b="0" smtClean="0">
                <a:solidFill>
                  <a:srgbClr val="FFFFFF"/>
                </a:solidFill>
              </a:rPr>
              <a:t>Patients with </a:t>
            </a:r>
          </a:p>
          <a:p>
            <a:pPr algn="ctr" eaLnBrk="1" fontAlgn="base" hangingPunct="1">
              <a:spcBef>
                <a:spcPct val="0"/>
              </a:spcBef>
              <a:spcAft>
                <a:spcPct val="0"/>
              </a:spcAft>
            </a:pPr>
            <a:r>
              <a:rPr lang="en-US" altLang="es-CO" b="0" smtClean="0">
                <a:solidFill>
                  <a:srgbClr val="FFFFFF"/>
                </a:solidFill>
              </a:rPr>
              <a:t>mCRPC progressing</a:t>
            </a:r>
          </a:p>
          <a:p>
            <a:pPr algn="ctr" eaLnBrk="1" fontAlgn="base" hangingPunct="1">
              <a:spcBef>
                <a:spcPct val="0"/>
              </a:spcBef>
              <a:spcAft>
                <a:spcPct val="0"/>
              </a:spcAft>
            </a:pPr>
            <a:r>
              <a:rPr lang="en-US" altLang="es-CO" b="0" smtClean="0">
                <a:solidFill>
                  <a:srgbClr val="FFFFFF"/>
                </a:solidFill>
              </a:rPr>
              <a:t>on docetaxel</a:t>
            </a:r>
          </a:p>
          <a:p>
            <a:pPr algn="ctr" eaLnBrk="1" fontAlgn="base" hangingPunct="1">
              <a:spcBef>
                <a:spcPct val="0"/>
              </a:spcBef>
              <a:spcAft>
                <a:spcPct val="0"/>
              </a:spcAft>
            </a:pPr>
            <a:endParaRPr lang="en-US" altLang="es-CO" b="0" smtClean="0">
              <a:solidFill>
                <a:srgbClr val="FFFFFF"/>
              </a:solidFill>
            </a:endParaRPr>
          </a:p>
          <a:p>
            <a:pPr algn="ctr" eaLnBrk="1" fontAlgn="base" hangingPunct="1">
              <a:spcBef>
                <a:spcPct val="0"/>
              </a:spcBef>
              <a:spcAft>
                <a:spcPct val="0"/>
              </a:spcAft>
            </a:pPr>
            <a:r>
              <a:rPr lang="en-US" altLang="es-CO" b="0" smtClean="0">
                <a:solidFill>
                  <a:srgbClr val="FFFFFF"/>
                </a:solidFill>
              </a:rPr>
              <a:t>(N = 755)</a:t>
            </a:r>
          </a:p>
        </p:txBody>
      </p:sp>
      <p:sp>
        <p:nvSpPr>
          <p:cNvPr id="27653" name="Line 12"/>
          <p:cNvSpPr>
            <a:spLocks noChangeShapeType="1"/>
          </p:cNvSpPr>
          <p:nvPr/>
        </p:nvSpPr>
        <p:spPr bwMode="auto">
          <a:xfrm flipV="1">
            <a:off x="2833701" y="3387733"/>
            <a:ext cx="503237" cy="72072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7654" name="Line 13"/>
          <p:cNvSpPr>
            <a:spLocks noChangeShapeType="1"/>
          </p:cNvSpPr>
          <p:nvPr/>
        </p:nvSpPr>
        <p:spPr bwMode="auto">
          <a:xfrm>
            <a:off x="2833688" y="4252913"/>
            <a:ext cx="576262" cy="6477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7655" name="Rectangle 11"/>
          <p:cNvSpPr>
            <a:spLocks noChangeArrowheads="1"/>
          </p:cNvSpPr>
          <p:nvPr/>
        </p:nvSpPr>
        <p:spPr bwMode="auto">
          <a:xfrm>
            <a:off x="982663" y="1728814"/>
            <a:ext cx="35115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defTabSz="4572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spcBef>
                <a:spcPct val="0"/>
              </a:spcBef>
              <a:spcAft>
                <a:spcPct val="0"/>
              </a:spcAft>
            </a:pPr>
            <a:r>
              <a:rPr lang="en-US" altLang="es-CO" b="0" i="1" smtClean="0">
                <a:solidFill>
                  <a:srgbClr val="FFFFFF"/>
                </a:solidFill>
              </a:rPr>
              <a:t>Stratified by ECOG PS</a:t>
            </a:r>
            <a:br>
              <a:rPr lang="en-US" altLang="es-CO" b="0" i="1" smtClean="0">
                <a:solidFill>
                  <a:srgbClr val="FFFFFF"/>
                </a:solidFill>
              </a:rPr>
            </a:br>
            <a:r>
              <a:rPr lang="en-US" altLang="es-CO" b="0" i="1" smtClean="0">
                <a:solidFill>
                  <a:srgbClr val="FFFFFF"/>
                </a:solidFill>
              </a:rPr>
              <a:t>(0, 1 vs 2) and measurable vs </a:t>
            </a:r>
            <a:br>
              <a:rPr lang="en-US" altLang="es-CO" b="0" i="1" smtClean="0">
                <a:solidFill>
                  <a:srgbClr val="FFFFFF"/>
                </a:solidFill>
              </a:rPr>
            </a:br>
            <a:r>
              <a:rPr lang="en-US" altLang="es-CO" b="0" i="1" smtClean="0">
                <a:solidFill>
                  <a:srgbClr val="FFFFFF"/>
                </a:solidFill>
              </a:rPr>
              <a:t>nonmeasurable disease</a:t>
            </a:r>
          </a:p>
        </p:txBody>
      </p:sp>
      <p:sp>
        <p:nvSpPr>
          <p:cNvPr id="27656" name="Line 12"/>
          <p:cNvSpPr>
            <a:spLocks noChangeShapeType="1"/>
          </p:cNvSpPr>
          <p:nvPr/>
        </p:nvSpPr>
        <p:spPr bwMode="auto">
          <a:xfrm>
            <a:off x="2733675" y="2759101"/>
            <a:ext cx="0" cy="72072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7657" name="Title 13"/>
          <p:cNvSpPr>
            <a:spLocks noGrp="1"/>
          </p:cNvSpPr>
          <p:nvPr>
            <p:ph type="title"/>
          </p:nvPr>
        </p:nvSpPr>
        <p:spPr/>
        <p:txBody>
          <a:bodyPr>
            <a:normAutofit fontScale="90000"/>
          </a:bodyPr>
          <a:lstStyle/>
          <a:p>
            <a:pPr eaLnBrk="1" hangingPunct="1"/>
            <a:r>
              <a:rPr lang="en-US" altLang="es-CO" smtClean="0"/>
              <a:t>TROPIC: Phase III Registration Trial of Second-line Cabazitaxel in CRPC</a:t>
            </a:r>
          </a:p>
        </p:txBody>
      </p:sp>
      <p:sp>
        <p:nvSpPr>
          <p:cNvPr id="17418" name="Content Placeholder 13"/>
          <p:cNvSpPr>
            <a:spLocks noGrp="1"/>
          </p:cNvSpPr>
          <p:nvPr>
            <p:ph idx="1"/>
          </p:nvPr>
        </p:nvSpPr>
        <p:spPr>
          <a:xfrm>
            <a:off x="385776" y="5348288"/>
            <a:ext cx="8455025" cy="1027112"/>
          </a:xfrm>
        </p:spPr>
        <p:txBody>
          <a:bodyPr/>
          <a:lstStyle/>
          <a:p>
            <a:pPr eaLnBrk="1" hangingPunct="1">
              <a:defRPr/>
            </a:pPr>
            <a:r>
              <a:rPr lang="en-US" sz="2000" dirty="0" smtClean="0">
                <a:ea typeface="+mn-ea"/>
                <a:cs typeface="+mn-cs"/>
              </a:rPr>
              <a:t>Primary endpoint: OS</a:t>
            </a:r>
          </a:p>
          <a:p>
            <a:pPr eaLnBrk="1" hangingPunct="1">
              <a:defRPr/>
            </a:pPr>
            <a:r>
              <a:rPr lang="en-US" sz="2000" dirty="0" smtClean="0">
                <a:ea typeface="+mn-ea"/>
                <a:cs typeface="+mn-cs"/>
              </a:rPr>
              <a:t>Secondary endpoints: PFS, response rate, safety</a:t>
            </a:r>
          </a:p>
        </p:txBody>
      </p:sp>
      <p:sp>
        <p:nvSpPr>
          <p:cNvPr id="27659" name="Text Box 11"/>
          <p:cNvSpPr txBox="1">
            <a:spLocks noChangeArrowheads="1"/>
          </p:cNvSpPr>
          <p:nvPr/>
        </p:nvSpPr>
        <p:spPr bwMode="auto">
          <a:xfrm>
            <a:off x="276225" y="6354789"/>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de Bono JS, et al. Lancet. 2010;376:1147-1154.</a:t>
            </a:r>
          </a:p>
        </p:txBody>
      </p:sp>
    </p:spTree>
    <p:extLst>
      <p:ext uri="{BB962C8B-B14F-4D97-AF65-F5344CB8AC3E}">
        <p14:creationId xmlns:p14="http://schemas.microsoft.com/office/powerpoint/2010/main" val="1456432836"/>
      </p:ext>
    </p:extLst>
  </p:cSld>
  <p:clrMapOvr>
    <a:masterClrMapping/>
  </p:clrMapOvr>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60"/>
          <p:cNvSpPr>
            <a:spLocks noGrp="1"/>
          </p:cNvSpPr>
          <p:nvPr>
            <p:ph type="title"/>
          </p:nvPr>
        </p:nvSpPr>
        <p:spPr/>
        <p:txBody>
          <a:bodyPr/>
          <a:lstStyle/>
          <a:p>
            <a:pPr eaLnBrk="1" hangingPunct="1"/>
            <a:r>
              <a:rPr lang="en-US" altLang="es-CO" smtClean="0"/>
              <a:t>TROPIC: OS (Updated ITT Analysis)</a:t>
            </a:r>
          </a:p>
        </p:txBody>
      </p:sp>
      <p:sp>
        <p:nvSpPr>
          <p:cNvPr id="28675" name="Rectangle 77"/>
          <p:cNvSpPr>
            <a:spLocks noChangeArrowheads="1"/>
          </p:cNvSpPr>
          <p:nvPr/>
        </p:nvSpPr>
        <p:spPr bwMode="auto">
          <a:xfrm rot="-5400000">
            <a:off x="182563" y="3419577"/>
            <a:ext cx="32702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smtClean="0">
                <a:solidFill>
                  <a:srgbClr val="FFFFFF"/>
                </a:solidFill>
              </a:rPr>
              <a:t>Patients Remaining Alive (%)</a:t>
            </a:r>
          </a:p>
        </p:txBody>
      </p:sp>
      <p:sp>
        <p:nvSpPr>
          <p:cNvPr id="28676" name="Rectangle 80"/>
          <p:cNvSpPr>
            <a:spLocks noChangeArrowheads="1"/>
          </p:cNvSpPr>
          <p:nvPr/>
        </p:nvSpPr>
        <p:spPr bwMode="auto">
          <a:xfrm>
            <a:off x="2319338" y="5762651"/>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377</a:t>
            </a:r>
          </a:p>
          <a:p>
            <a:pPr algn="ctr" defTabSz="914400" eaLnBrk="1" fontAlgn="base" hangingPunct="1">
              <a:spcBef>
                <a:spcPct val="0"/>
              </a:spcBef>
              <a:spcAft>
                <a:spcPct val="0"/>
              </a:spcAft>
            </a:pPr>
            <a:r>
              <a:rPr lang="en-US" altLang="es-CO" sz="1400" b="0" smtClean="0">
                <a:solidFill>
                  <a:srgbClr val="FFFFFF"/>
                </a:solidFill>
              </a:rPr>
              <a:t>378</a:t>
            </a:r>
          </a:p>
        </p:txBody>
      </p:sp>
      <p:sp>
        <p:nvSpPr>
          <p:cNvPr id="28677" name="Rectangle 81"/>
          <p:cNvSpPr>
            <a:spLocks noChangeArrowheads="1"/>
          </p:cNvSpPr>
          <p:nvPr/>
        </p:nvSpPr>
        <p:spPr bwMode="auto">
          <a:xfrm>
            <a:off x="3148013" y="5762651"/>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299</a:t>
            </a:r>
          </a:p>
          <a:p>
            <a:pPr algn="ctr" defTabSz="914400" eaLnBrk="1" fontAlgn="base" hangingPunct="1">
              <a:spcBef>
                <a:spcPct val="0"/>
              </a:spcBef>
              <a:spcAft>
                <a:spcPct val="0"/>
              </a:spcAft>
            </a:pPr>
            <a:r>
              <a:rPr lang="en-US" altLang="es-CO" sz="1400" b="0" smtClean="0">
                <a:solidFill>
                  <a:srgbClr val="FFFFFF"/>
                </a:solidFill>
              </a:rPr>
              <a:t>321</a:t>
            </a:r>
          </a:p>
        </p:txBody>
      </p:sp>
      <p:sp>
        <p:nvSpPr>
          <p:cNvPr id="28678" name="Rectangle 82"/>
          <p:cNvSpPr>
            <a:spLocks noChangeArrowheads="1"/>
          </p:cNvSpPr>
          <p:nvPr/>
        </p:nvSpPr>
        <p:spPr bwMode="auto">
          <a:xfrm>
            <a:off x="3987800" y="5762651"/>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195</a:t>
            </a:r>
          </a:p>
          <a:p>
            <a:pPr algn="ctr" defTabSz="914400" eaLnBrk="1" fontAlgn="base" hangingPunct="1">
              <a:spcBef>
                <a:spcPct val="0"/>
              </a:spcBef>
              <a:spcAft>
                <a:spcPct val="0"/>
              </a:spcAft>
            </a:pPr>
            <a:r>
              <a:rPr lang="en-US" altLang="es-CO" sz="1400" b="0" smtClean="0">
                <a:solidFill>
                  <a:srgbClr val="FFFFFF"/>
                </a:solidFill>
              </a:rPr>
              <a:t>241</a:t>
            </a:r>
          </a:p>
        </p:txBody>
      </p:sp>
      <p:sp>
        <p:nvSpPr>
          <p:cNvPr id="28679" name="Rectangle 83"/>
          <p:cNvSpPr>
            <a:spLocks noChangeArrowheads="1"/>
          </p:cNvSpPr>
          <p:nvPr/>
        </p:nvSpPr>
        <p:spPr bwMode="auto">
          <a:xfrm>
            <a:off x="4806950" y="5762651"/>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94</a:t>
            </a:r>
          </a:p>
          <a:p>
            <a:pPr algn="ctr" defTabSz="914400" eaLnBrk="1" fontAlgn="base" hangingPunct="1">
              <a:spcBef>
                <a:spcPct val="0"/>
              </a:spcBef>
              <a:spcAft>
                <a:spcPct val="0"/>
              </a:spcAft>
            </a:pPr>
            <a:r>
              <a:rPr lang="en-US" altLang="es-CO" sz="1400" b="0" smtClean="0">
                <a:solidFill>
                  <a:srgbClr val="FFFFFF"/>
                </a:solidFill>
              </a:rPr>
              <a:t>137</a:t>
            </a:r>
          </a:p>
        </p:txBody>
      </p:sp>
      <p:sp>
        <p:nvSpPr>
          <p:cNvPr id="28680" name="Rectangle 84"/>
          <p:cNvSpPr>
            <a:spLocks noChangeArrowheads="1"/>
          </p:cNvSpPr>
          <p:nvPr/>
        </p:nvSpPr>
        <p:spPr bwMode="auto">
          <a:xfrm>
            <a:off x="5637213" y="5762651"/>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31</a:t>
            </a:r>
          </a:p>
          <a:p>
            <a:pPr algn="ctr" defTabSz="914400" eaLnBrk="1" fontAlgn="base" hangingPunct="1">
              <a:spcBef>
                <a:spcPct val="0"/>
              </a:spcBef>
              <a:spcAft>
                <a:spcPct val="0"/>
              </a:spcAft>
            </a:pPr>
            <a:r>
              <a:rPr lang="en-US" altLang="es-CO" sz="1400" b="0" smtClean="0">
                <a:solidFill>
                  <a:srgbClr val="FFFFFF"/>
                </a:solidFill>
              </a:rPr>
              <a:t>60</a:t>
            </a:r>
          </a:p>
        </p:txBody>
      </p:sp>
      <p:sp>
        <p:nvSpPr>
          <p:cNvPr id="28681" name="Rectangle 85"/>
          <p:cNvSpPr>
            <a:spLocks noChangeArrowheads="1"/>
          </p:cNvSpPr>
          <p:nvPr/>
        </p:nvSpPr>
        <p:spPr bwMode="auto">
          <a:xfrm>
            <a:off x="6459538" y="5762651"/>
            <a:ext cx="2286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9</a:t>
            </a:r>
          </a:p>
          <a:p>
            <a:pPr algn="ctr" defTabSz="914400" eaLnBrk="1" fontAlgn="base" hangingPunct="1">
              <a:spcBef>
                <a:spcPct val="0"/>
              </a:spcBef>
              <a:spcAft>
                <a:spcPct val="0"/>
              </a:spcAft>
            </a:pPr>
            <a:r>
              <a:rPr lang="en-US" altLang="es-CO" sz="1400" b="0" smtClean="0">
                <a:solidFill>
                  <a:srgbClr val="FFFFFF"/>
                </a:solidFill>
              </a:rPr>
              <a:t>19</a:t>
            </a:r>
          </a:p>
        </p:txBody>
      </p:sp>
      <p:sp>
        <p:nvSpPr>
          <p:cNvPr id="28682" name="Text Box 16"/>
          <p:cNvSpPr txBox="1">
            <a:spLocks noChangeArrowheads="1"/>
          </p:cNvSpPr>
          <p:nvPr/>
        </p:nvSpPr>
        <p:spPr bwMode="auto">
          <a:xfrm>
            <a:off x="2005013" y="1847851"/>
            <a:ext cx="3159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100</a:t>
            </a:r>
          </a:p>
        </p:txBody>
      </p:sp>
      <p:sp>
        <p:nvSpPr>
          <p:cNvPr id="28683" name="Text Box 18"/>
          <p:cNvSpPr txBox="1">
            <a:spLocks noChangeArrowheads="1"/>
          </p:cNvSpPr>
          <p:nvPr/>
        </p:nvSpPr>
        <p:spPr bwMode="auto">
          <a:xfrm>
            <a:off x="2089163" y="2484438"/>
            <a:ext cx="2317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80</a:t>
            </a:r>
          </a:p>
        </p:txBody>
      </p:sp>
      <p:sp>
        <p:nvSpPr>
          <p:cNvPr id="28684" name="Text Box 20"/>
          <p:cNvSpPr txBox="1">
            <a:spLocks noChangeArrowheads="1"/>
          </p:cNvSpPr>
          <p:nvPr/>
        </p:nvSpPr>
        <p:spPr bwMode="auto">
          <a:xfrm>
            <a:off x="2089163" y="3121051"/>
            <a:ext cx="2317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60</a:t>
            </a:r>
          </a:p>
        </p:txBody>
      </p:sp>
      <p:sp>
        <p:nvSpPr>
          <p:cNvPr id="28685" name="Text Box 22"/>
          <p:cNvSpPr txBox="1">
            <a:spLocks noChangeArrowheads="1"/>
          </p:cNvSpPr>
          <p:nvPr/>
        </p:nvSpPr>
        <p:spPr bwMode="auto">
          <a:xfrm>
            <a:off x="2089163" y="3767138"/>
            <a:ext cx="2317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40</a:t>
            </a:r>
          </a:p>
        </p:txBody>
      </p:sp>
      <p:sp>
        <p:nvSpPr>
          <p:cNvPr id="28686" name="Text Box 24"/>
          <p:cNvSpPr txBox="1">
            <a:spLocks noChangeArrowheads="1"/>
          </p:cNvSpPr>
          <p:nvPr/>
        </p:nvSpPr>
        <p:spPr bwMode="auto">
          <a:xfrm>
            <a:off x="2089163" y="4394226"/>
            <a:ext cx="2317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20</a:t>
            </a:r>
          </a:p>
        </p:txBody>
      </p:sp>
      <p:sp>
        <p:nvSpPr>
          <p:cNvPr id="28687" name="Text Box 26"/>
          <p:cNvSpPr txBox="1">
            <a:spLocks noChangeArrowheads="1"/>
          </p:cNvSpPr>
          <p:nvPr/>
        </p:nvSpPr>
        <p:spPr bwMode="auto">
          <a:xfrm>
            <a:off x="2173301" y="5037138"/>
            <a:ext cx="14763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b="0" smtClean="0">
                <a:solidFill>
                  <a:srgbClr val="FFFFFF"/>
                </a:solidFill>
              </a:rPr>
              <a:t>0</a:t>
            </a:r>
          </a:p>
        </p:txBody>
      </p:sp>
      <p:sp>
        <p:nvSpPr>
          <p:cNvPr id="28688" name="Freeform 3"/>
          <p:cNvSpPr>
            <a:spLocks/>
          </p:cNvSpPr>
          <p:nvPr/>
        </p:nvSpPr>
        <p:spPr bwMode="auto">
          <a:xfrm>
            <a:off x="2424113" y="1965331"/>
            <a:ext cx="1587" cy="3198813"/>
          </a:xfrm>
          <a:custGeom>
            <a:avLst/>
            <a:gdLst>
              <a:gd name="T0" fmla="*/ 0 w 1"/>
              <a:gd name="T1" fmla="*/ 0 h 2037"/>
              <a:gd name="T2" fmla="*/ 0 w 1"/>
              <a:gd name="T3" fmla="*/ 2147483647 h 2037"/>
              <a:gd name="T4" fmla="*/ 0 60000 65536"/>
              <a:gd name="T5" fmla="*/ 0 60000 65536"/>
              <a:gd name="T6" fmla="*/ 0 w 1"/>
              <a:gd name="T7" fmla="*/ 0 h 2037"/>
              <a:gd name="T8" fmla="*/ 1 w 1"/>
              <a:gd name="T9" fmla="*/ 2037 h 2037"/>
            </a:gdLst>
            <a:ahLst/>
            <a:cxnLst>
              <a:cxn ang="T4">
                <a:pos x="T0" y="T1"/>
              </a:cxn>
              <a:cxn ang="T5">
                <a:pos x="T2" y="T3"/>
              </a:cxn>
            </a:cxnLst>
            <a:rect l="T6" t="T7" r="T8" b="T9"/>
            <a:pathLst>
              <a:path w="1" h="2037">
                <a:moveTo>
                  <a:pt x="0" y="0"/>
                </a:moveTo>
                <a:lnTo>
                  <a:pt x="0" y="2037"/>
                </a:lnTo>
              </a:path>
            </a:pathLst>
          </a:custGeom>
          <a:solidFill>
            <a:srgbClr val="000000"/>
          </a:solidFill>
          <a:ln w="28575" cap="flat" cmpd="sng">
            <a:solidFill>
              <a:schemeClr val="tx1"/>
            </a:solidFill>
            <a:prstDash val="solid"/>
            <a:round/>
            <a:headEnd type="none" w="med" len="med"/>
            <a:tailEnd type="none" w="med" len="med"/>
          </a:ln>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89" name="Line 4"/>
          <p:cNvSpPr>
            <a:spLocks noChangeShapeType="1"/>
          </p:cNvSpPr>
          <p:nvPr/>
        </p:nvSpPr>
        <p:spPr bwMode="auto">
          <a:xfrm>
            <a:off x="2354263" y="197326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0" name="Line 6"/>
          <p:cNvSpPr>
            <a:spLocks noChangeShapeType="1"/>
          </p:cNvSpPr>
          <p:nvPr/>
        </p:nvSpPr>
        <p:spPr bwMode="auto">
          <a:xfrm>
            <a:off x="2354263" y="260985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1" name="Line 8"/>
          <p:cNvSpPr>
            <a:spLocks noChangeShapeType="1"/>
          </p:cNvSpPr>
          <p:nvPr/>
        </p:nvSpPr>
        <p:spPr bwMode="auto">
          <a:xfrm>
            <a:off x="2354263" y="324643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2" name="Line 10"/>
          <p:cNvSpPr>
            <a:spLocks noChangeShapeType="1"/>
          </p:cNvSpPr>
          <p:nvPr/>
        </p:nvSpPr>
        <p:spPr bwMode="auto">
          <a:xfrm>
            <a:off x="2354263" y="38846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3" name="Line 12"/>
          <p:cNvSpPr>
            <a:spLocks noChangeShapeType="1"/>
          </p:cNvSpPr>
          <p:nvPr/>
        </p:nvSpPr>
        <p:spPr bwMode="auto">
          <a:xfrm>
            <a:off x="2354263" y="452120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4" name="Line 14"/>
          <p:cNvSpPr>
            <a:spLocks noChangeShapeType="1"/>
          </p:cNvSpPr>
          <p:nvPr/>
        </p:nvSpPr>
        <p:spPr bwMode="auto">
          <a:xfrm>
            <a:off x="2354263" y="515620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5" name="Line 27"/>
          <p:cNvSpPr>
            <a:spLocks noChangeShapeType="1"/>
          </p:cNvSpPr>
          <p:nvPr/>
        </p:nvSpPr>
        <p:spPr bwMode="auto">
          <a:xfrm>
            <a:off x="2424113"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6" name="Line 29"/>
          <p:cNvSpPr>
            <a:spLocks noChangeShapeType="1"/>
          </p:cNvSpPr>
          <p:nvPr/>
        </p:nvSpPr>
        <p:spPr bwMode="auto">
          <a:xfrm>
            <a:off x="3254375"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7" name="Line 31"/>
          <p:cNvSpPr>
            <a:spLocks noChangeShapeType="1"/>
          </p:cNvSpPr>
          <p:nvPr/>
        </p:nvSpPr>
        <p:spPr bwMode="auto">
          <a:xfrm>
            <a:off x="4079875"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8" name="Line 33"/>
          <p:cNvSpPr>
            <a:spLocks noChangeShapeType="1"/>
          </p:cNvSpPr>
          <p:nvPr/>
        </p:nvSpPr>
        <p:spPr bwMode="auto">
          <a:xfrm>
            <a:off x="4906963"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699" name="Line 35"/>
          <p:cNvSpPr>
            <a:spLocks noChangeShapeType="1"/>
          </p:cNvSpPr>
          <p:nvPr/>
        </p:nvSpPr>
        <p:spPr bwMode="auto">
          <a:xfrm>
            <a:off x="5732463"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700" name="Line 37"/>
          <p:cNvSpPr>
            <a:spLocks noChangeShapeType="1"/>
          </p:cNvSpPr>
          <p:nvPr/>
        </p:nvSpPr>
        <p:spPr bwMode="auto">
          <a:xfrm>
            <a:off x="6559550" y="5162550"/>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701" name="Rectangle 28"/>
          <p:cNvSpPr>
            <a:spLocks noChangeArrowheads="1"/>
          </p:cNvSpPr>
          <p:nvPr/>
        </p:nvSpPr>
        <p:spPr bwMode="auto">
          <a:xfrm>
            <a:off x="2311400"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0</a:t>
            </a:r>
          </a:p>
        </p:txBody>
      </p:sp>
      <p:sp>
        <p:nvSpPr>
          <p:cNvPr id="28702" name="Rectangle 30"/>
          <p:cNvSpPr>
            <a:spLocks noChangeArrowheads="1"/>
          </p:cNvSpPr>
          <p:nvPr/>
        </p:nvSpPr>
        <p:spPr bwMode="auto">
          <a:xfrm>
            <a:off x="3146425"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6</a:t>
            </a:r>
          </a:p>
        </p:txBody>
      </p:sp>
      <p:sp>
        <p:nvSpPr>
          <p:cNvPr id="28703" name="Rectangle 32"/>
          <p:cNvSpPr>
            <a:spLocks noChangeArrowheads="1"/>
          </p:cNvSpPr>
          <p:nvPr/>
        </p:nvSpPr>
        <p:spPr bwMode="auto">
          <a:xfrm>
            <a:off x="3962400"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12</a:t>
            </a:r>
          </a:p>
        </p:txBody>
      </p:sp>
      <p:sp>
        <p:nvSpPr>
          <p:cNvPr id="28704" name="Rectangle 34"/>
          <p:cNvSpPr>
            <a:spLocks noChangeArrowheads="1"/>
          </p:cNvSpPr>
          <p:nvPr/>
        </p:nvSpPr>
        <p:spPr bwMode="auto">
          <a:xfrm>
            <a:off x="4789488"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18</a:t>
            </a:r>
          </a:p>
        </p:txBody>
      </p:sp>
      <p:sp>
        <p:nvSpPr>
          <p:cNvPr id="28705" name="Rectangle 36"/>
          <p:cNvSpPr>
            <a:spLocks noChangeArrowheads="1"/>
          </p:cNvSpPr>
          <p:nvPr/>
        </p:nvSpPr>
        <p:spPr bwMode="auto">
          <a:xfrm>
            <a:off x="5624513"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24</a:t>
            </a:r>
          </a:p>
        </p:txBody>
      </p:sp>
      <p:sp>
        <p:nvSpPr>
          <p:cNvPr id="28706" name="Rectangle 38"/>
          <p:cNvSpPr>
            <a:spLocks noChangeArrowheads="1"/>
          </p:cNvSpPr>
          <p:nvPr/>
        </p:nvSpPr>
        <p:spPr bwMode="auto">
          <a:xfrm>
            <a:off x="6442075" y="5246688"/>
            <a:ext cx="228600"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b="0" smtClean="0">
                <a:solidFill>
                  <a:srgbClr val="FFFFFF"/>
                </a:solidFill>
              </a:rPr>
              <a:t>30</a:t>
            </a:r>
          </a:p>
        </p:txBody>
      </p:sp>
      <p:sp>
        <p:nvSpPr>
          <p:cNvPr id="28707" name="Line 179"/>
          <p:cNvSpPr>
            <a:spLocks noChangeShapeType="1"/>
          </p:cNvSpPr>
          <p:nvPr/>
        </p:nvSpPr>
        <p:spPr bwMode="auto">
          <a:xfrm>
            <a:off x="2420940" y="5156200"/>
            <a:ext cx="41465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708" name="Rectangle 78"/>
          <p:cNvSpPr>
            <a:spLocks noChangeArrowheads="1"/>
          </p:cNvSpPr>
          <p:nvPr/>
        </p:nvSpPr>
        <p:spPr bwMode="auto">
          <a:xfrm>
            <a:off x="266700" y="5559451"/>
            <a:ext cx="1905000"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 tIns="18288" rIns="18288" bIns="18288">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smtClean="0">
                <a:solidFill>
                  <a:srgbClr val="FFFFFF"/>
                </a:solidFill>
              </a:rPr>
              <a:t>Patients at Risk, n</a:t>
            </a:r>
          </a:p>
        </p:txBody>
      </p:sp>
      <p:sp>
        <p:nvSpPr>
          <p:cNvPr id="28709" name="Rectangle 79"/>
          <p:cNvSpPr>
            <a:spLocks noChangeArrowheads="1"/>
          </p:cNvSpPr>
          <p:nvPr/>
        </p:nvSpPr>
        <p:spPr bwMode="auto">
          <a:xfrm>
            <a:off x="1657221" y="5762626"/>
            <a:ext cx="522418" cy="46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400" smtClean="0">
                <a:solidFill>
                  <a:srgbClr val="F6A108"/>
                </a:solidFill>
              </a:rPr>
              <a:t>MP</a:t>
            </a:r>
          </a:p>
          <a:p>
            <a:pPr algn="r" defTabSz="914400" eaLnBrk="1" fontAlgn="base" hangingPunct="1">
              <a:spcBef>
                <a:spcPct val="0"/>
              </a:spcBef>
              <a:spcAft>
                <a:spcPct val="0"/>
              </a:spcAft>
            </a:pPr>
            <a:r>
              <a:rPr lang="en-US" altLang="es-CO" sz="1400" smtClean="0">
                <a:solidFill>
                  <a:srgbClr val="5AAACE"/>
                </a:solidFill>
              </a:rPr>
              <a:t>CBZP</a:t>
            </a:r>
          </a:p>
        </p:txBody>
      </p:sp>
      <p:sp>
        <p:nvSpPr>
          <p:cNvPr id="28710" name="Rectangle 268"/>
          <p:cNvSpPr>
            <a:spLocks noChangeArrowheads="1"/>
          </p:cNvSpPr>
          <p:nvPr/>
        </p:nvSpPr>
        <p:spPr bwMode="auto">
          <a:xfrm>
            <a:off x="7362838" y="3783018"/>
            <a:ext cx="815391" cy="25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FFFFFF"/>
                </a:solidFill>
              </a:rPr>
              <a:t>Censored</a:t>
            </a:r>
          </a:p>
        </p:txBody>
      </p:sp>
      <p:sp>
        <p:nvSpPr>
          <p:cNvPr id="28711" name="Rectangle 273"/>
          <p:cNvSpPr>
            <a:spLocks noChangeArrowheads="1"/>
          </p:cNvSpPr>
          <p:nvPr/>
        </p:nvSpPr>
        <p:spPr bwMode="auto">
          <a:xfrm>
            <a:off x="7362825" y="4022726"/>
            <a:ext cx="302994" cy="25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FFFFFF"/>
                </a:solidFill>
              </a:rPr>
              <a:t>MP</a:t>
            </a:r>
          </a:p>
        </p:txBody>
      </p:sp>
      <p:sp>
        <p:nvSpPr>
          <p:cNvPr id="28712" name="Rectangle 276"/>
          <p:cNvSpPr>
            <a:spLocks noChangeArrowheads="1"/>
          </p:cNvSpPr>
          <p:nvPr/>
        </p:nvSpPr>
        <p:spPr bwMode="auto">
          <a:xfrm>
            <a:off x="7362825" y="4262463"/>
            <a:ext cx="512512" cy="25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 tIns="18288" rIns="18288" bIns="18288">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FFFFFF"/>
                </a:solidFill>
              </a:rPr>
              <a:t>CBZP</a:t>
            </a:r>
          </a:p>
        </p:txBody>
      </p:sp>
      <p:sp>
        <p:nvSpPr>
          <p:cNvPr id="28713" name="Rectangle 277"/>
          <p:cNvSpPr>
            <a:spLocks noChangeArrowheads="1"/>
          </p:cNvSpPr>
          <p:nvPr/>
        </p:nvSpPr>
        <p:spPr bwMode="auto">
          <a:xfrm>
            <a:off x="7067563" y="4529139"/>
            <a:ext cx="16757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Combined median</a:t>
            </a:r>
            <a:br>
              <a:rPr lang="en-US" altLang="es-CO" sz="1400" smtClean="0">
                <a:solidFill>
                  <a:srgbClr val="FFFFFF"/>
                </a:solidFill>
              </a:rPr>
            </a:br>
            <a:r>
              <a:rPr lang="en-US" altLang="es-CO" sz="1400" smtClean="0">
                <a:solidFill>
                  <a:srgbClr val="FFFFFF"/>
                </a:solidFill>
              </a:rPr>
              <a:t>follow-up: 13.7 mos</a:t>
            </a:r>
          </a:p>
        </p:txBody>
      </p:sp>
      <p:grpSp>
        <p:nvGrpSpPr>
          <p:cNvPr id="28714" name="Group 129"/>
          <p:cNvGrpSpPr>
            <a:grpSpLocks/>
          </p:cNvGrpSpPr>
          <p:nvPr/>
        </p:nvGrpSpPr>
        <p:grpSpPr bwMode="auto">
          <a:xfrm>
            <a:off x="2409826" y="1938364"/>
            <a:ext cx="4891088" cy="2873375"/>
            <a:chOff x="2409825" y="1938338"/>
            <a:chExt cx="4891088" cy="2873375"/>
          </a:xfrm>
        </p:grpSpPr>
        <p:sp>
          <p:nvSpPr>
            <p:cNvPr id="2" name="Oval 269"/>
            <p:cNvSpPr>
              <a:spLocks noChangeArrowheads="1"/>
            </p:cNvSpPr>
            <p:nvPr/>
          </p:nvSpPr>
          <p:spPr bwMode="invGray">
            <a:xfrm>
              <a:off x="7054850" y="3865563"/>
              <a:ext cx="92075" cy="92075"/>
            </a:xfrm>
            <a:prstGeom prst="ellipse">
              <a:avLst/>
            </a:prstGeom>
            <a:solidFill>
              <a:schemeClr val="accent3"/>
            </a:solidFill>
            <a:ln w="3175">
              <a:noFill/>
              <a:round/>
              <a:headEnd/>
              <a:tailEnd/>
            </a:ln>
          </p:spPr>
          <p:txBody>
            <a:bodyPr wrap="none" anchor="ctr"/>
            <a:lstStyle/>
            <a:p>
              <a:pPr defTabSz="914400" fontAlgn="base">
                <a:spcBef>
                  <a:spcPct val="0"/>
                </a:spcBef>
                <a:spcAft>
                  <a:spcPct val="0"/>
                </a:spcAft>
                <a:defRPr/>
              </a:pPr>
              <a:endParaRPr kumimoji="1" lang="fr-FR" sz="1400" dirty="0">
                <a:solidFill>
                  <a:srgbClr val="FFFFFF"/>
                </a:solidFill>
                <a:ea typeface="ＭＳ Ｐゴシック" charset="-128"/>
              </a:endParaRPr>
            </a:p>
          </p:txBody>
        </p:sp>
        <p:sp>
          <p:nvSpPr>
            <p:cNvPr id="37001" name="Line 272"/>
            <p:cNvSpPr>
              <a:spLocks noChangeShapeType="1"/>
            </p:cNvSpPr>
            <p:nvPr/>
          </p:nvSpPr>
          <p:spPr bwMode="invGray">
            <a:xfrm>
              <a:off x="7072313" y="4143375"/>
              <a:ext cx="228600" cy="0"/>
            </a:xfrm>
            <a:prstGeom prst="line">
              <a:avLst/>
            </a:prstGeom>
            <a:noFill/>
            <a:ln w="25400">
              <a:solidFill>
                <a:schemeClr val="accent3"/>
              </a:solidFill>
              <a:round/>
              <a:headEnd/>
              <a:tailEnd/>
            </a:ln>
            <a:extLst/>
          </p:spPr>
          <p:txBody>
            <a:bodyPr wrap="none" anchor="ctr"/>
            <a:lstStyle/>
            <a:p>
              <a:pPr defTabSz="914400" fontAlgn="base">
                <a:spcBef>
                  <a:spcPct val="0"/>
                </a:spcBef>
                <a:spcAft>
                  <a:spcPct val="0"/>
                </a:spcAft>
                <a:defRPr/>
              </a:pPr>
              <a:endParaRPr kumimoji="1" lang="en-US" sz="1600" dirty="0">
                <a:solidFill>
                  <a:srgbClr val="FFFFFF"/>
                </a:solidFill>
                <a:ea typeface="ＭＳ Ｐゴシック" panose="020B0600070205080204" pitchFamily="34" charset="-128"/>
              </a:endParaRPr>
            </a:p>
          </p:txBody>
        </p:sp>
        <p:sp>
          <p:nvSpPr>
            <p:cNvPr id="36919" name="Freeform 126"/>
            <p:cNvSpPr>
              <a:spLocks/>
            </p:cNvSpPr>
            <p:nvPr/>
          </p:nvSpPr>
          <p:spPr bwMode="invGray">
            <a:xfrm>
              <a:off x="2441575" y="1990725"/>
              <a:ext cx="4111625" cy="2774950"/>
            </a:xfrm>
            <a:custGeom>
              <a:avLst/>
              <a:gdLst>
                <a:gd name="T0" fmla="*/ 2147483647 w 2590"/>
                <a:gd name="T1" fmla="*/ 0 h 1748"/>
                <a:gd name="T2" fmla="*/ 2147483647 w 2590"/>
                <a:gd name="T3" fmla="*/ 2147483647 h 1748"/>
                <a:gd name="T4" fmla="*/ 2147483647 w 2590"/>
                <a:gd name="T5" fmla="*/ 2147483647 h 1748"/>
                <a:gd name="T6" fmla="*/ 2147483647 w 2590"/>
                <a:gd name="T7" fmla="*/ 2147483647 h 1748"/>
                <a:gd name="T8" fmla="*/ 2147483647 w 2590"/>
                <a:gd name="T9" fmla="*/ 2147483647 h 1748"/>
                <a:gd name="T10" fmla="*/ 2147483647 w 2590"/>
                <a:gd name="T11" fmla="*/ 2147483647 h 1748"/>
                <a:gd name="T12" fmla="*/ 2147483647 w 2590"/>
                <a:gd name="T13" fmla="*/ 2147483647 h 1748"/>
                <a:gd name="T14" fmla="*/ 2147483647 w 2590"/>
                <a:gd name="T15" fmla="*/ 2147483647 h 1748"/>
                <a:gd name="T16" fmla="*/ 2147483647 w 2590"/>
                <a:gd name="T17" fmla="*/ 2147483647 h 1748"/>
                <a:gd name="T18" fmla="*/ 2147483647 w 2590"/>
                <a:gd name="T19" fmla="*/ 2147483647 h 1748"/>
                <a:gd name="T20" fmla="*/ 2147483647 w 2590"/>
                <a:gd name="T21" fmla="*/ 2147483647 h 1748"/>
                <a:gd name="T22" fmla="*/ 2147483647 w 2590"/>
                <a:gd name="T23" fmla="*/ 2147483647 h 1748"/>
                <a:gd name="T24" fmla="*/ 2147483647 w 2590"/>
                <a:gd name="T25" fmla="*/ 2147483647 h 1748"/>
                <a:gd name="T26" fmla="*/ 2147483647 w 2590"/>
                <a:gd name="T27" fmla="*/ 2147483647 h 1748"/>
                <a:gd name="T28" fmla="*/ 2147483647 w 2590"/>
                <a:gd name="T29" fmla="*/ 2147483647 h 1748"/>
                <a:gd name="T30" fmla="*/ 2147483647 w 2590"/>
                <a:gd name="T31" fmla="*/ 2147483647 h 1748"/>
                <a:gd name="T32" fmla="*/ 2147483647 w 2590"/>
                <a:gd name="T33" fmla="*/ 2147483647 h 1748"/>
                <a:gd name="T34" fmla="*/ 2147483647 w 2590"/>
                <a:gd name="T35" fmla="*/ 2147483647 h 1748"/>
                <a:gd name="T36" fmla="*/ 2147483647 w 2590"/>
                <a:gd name="T37" fmla="*/ 2147483647 h 1748"/>
                <a:gd name="T38" fmla="*/ 2147483647 w 2590"/>
                <a:gd name="T39" fmla="*/ 2147483647 h 1748"/>
                <a:gd name="T40" fmla="*/ 2147483647 w 2590"/>
                <a:gd name="T41" fmla="*/ 2147483647 h 1748"/>
                <a:gd name="T42" fmla="*/ 2147483647 w 2590"/>
                <a:gd name="T43" fmla="*/ 2147483647 h 1748"/>
                <a:gd name="T44" fmla="*/ 2147483647 w 2590"/>
                <a:gd name="T45" fmla="*/ 2147483647 h 1748"/>
                <a:gd name="T46" fmla="*/ 2147483647 w 2590"/>
                <a:gd name="T47" fmla="*/ 2147483647 h 1748"/>
                <a:gd name="T48" fmla="*/ 2147483647 w 2590"/>
                <a:gd name="T49" fmla="*/ 2147483647 h 1748"/>
                <a:gd name="T50" fmla="*/ 2147483647 w 2590"/>
                <a:gd name="T51" fmla="*/ 2147483647 h 1748"/>
                <a:gd name="T52" fmla="*/ 2147483647 w 2590"/>
                <a:gd name="T53" fmla="*/ 2147483647 h 1748"/>
                <a:gd name="T54" fmla="*/ 2147483647 w 2590"/>
                <a:gd name="T55" fmla="*/ 2147483647 h 1748"/>
                <a:gd name="T56" fmla="*/ 2147483647 w 2590"/>
                <a:gd name="T57" fmla="*/ 2147483647 h 1748"/>
                <a:gd name="T58" fmla="*/ 2147483647 w 2590"/>
                <a:gd name="T59" fmla="*/ 2147483647 h 1748"/>
                <a:gd name="T60" fmla="*/ 2147483647 w 2590"/>
                <a:gd name="T61" fmla="*/ 2147483647 h 1748"/>
                <a:gd name="T62" fmla="*/ 2147483647 w 2590"/>
                <a:gd name="T63" fmla="*/ 2147483647 h 1748"/>
                <a:gd name="T64" fmla="*/ 2147483647 w 2590"/>
                <a:gd name="T65" fmla="*/ 2147483647 h 1748"/>
                <a:gd name="T66" fmla="*/ 2147483647 w 2590"/>
                <a:gd name="T67" fmla="*/ 2147483647 h 1748"/>
                <a:gd name="T68" fmla="*/ 2147483647 w 2590"/>
                <a:gd name="T69" fmla="*/ 2147483647 h 1748"/>
                <a:gd name="T70" fmla="*/ 2147483647 w 2590"/>
                <a:gd name="T71" fmla="*/ 2147483647 h 1748"/>
                <a:gd name="T72" fmla="*/ 2147483647 w 2590"/>
                <a:gd name="T73" fmla="*/ 2147483647 h 1748"/>
                <a:gd name="T74" fmla="*/ 2147483647 w 2590"/>
                <a:gd name="T75" fmla="*/ 2147483647 h 1748"/>
                <a:gd name="T76" fmla="*/ 2147483647 w 2590"/>
                <a:gd name="T77" fmla="*/ 2147483647 h 1748"/>
                <a:gd name="T78" fmla="*/ 2147483647 w 2590"/>
                <a:gd name="T79" fmla="*/ 2147483647 h 1748"/>
                <a:gd name="T80" fmla="*/ 2147483647 w 2590"/>
                <a:gd name="T81" fmla="*/ 2147483647 h 1748"/>
                <a:gd name="T82" fmla="*/ 2147483647 w 2590"/>
                <a:gd name="T83" fmla="*/ 2147483647 h 1748"/>
                <a:gd name="T84" fmla="*/ 2147483647 w 2590"/>
                <a:gd name="T85" fmla="*/ 2147483647 h 1748"/>
                <a:gd name="T86" fmla="*/ 2147483647 w 2590"/>
                <a:gd name="T87" fmla="*/ 2147483647 h 1748"/>
                <a:gd name="T88" fmla="*/ 2147483647 w 2590"/>
                <a:gd name="T89" fmla="*/ 2147483647 h 1748"/>
                <a:gd name="T90" fmla="*/ 2147483647 w 2590"/>
                <a:gd name="T91" fmla="*/ 2147483647 h 1748"/>
                <a:gd name="T92" fmla="*/ 2147483647 w 2590"/>
                <a:gd name="T93" fmla="*/ 2147483647 h 1748"/>
                <a:gd name="T94" fmla="*/ 2147483647 w 2590"/>
                <a:gd name="T95" fmla="*/ 2147483647 h 1748"/>
                <a:gd name="T96" fmla="*/ 2147483647 w 2590"/>
                <a:gd name="T97" fmla="*/ 2147483647 h 1748"/>
                <a:gd name="T98" fmla="*/ 2147483647 w 2590"/>
                <a:gd name="T99" fmla="*/ 2147483647 h 1748"/>
                <a:gd name="T100" fmla="*/ 2147483647 w 2590"/>
                <a:gd name="T101" fmla="*/ 2147483647 h 1748"/>
                <a:gd name="T102" fmla="*/ 2147483647 w 2590"/>
                <a:gd name="T103" fmla="*/ 2147483647 h 1748"/>
                <a:gd name="T104" fmla="*/ 2147483647 w 2590"/>
                <a:gd name="T105" fmla="*/ 2147483647 h 1748"/>
                <a:gd name="T106" fmla="*/ 2147483647 w 2590"/>
                <a:gd name="T107" fmla="*/ 2147483647 h 17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590"/>
                <a:gd name="T163" fmla="*/ 0 h 1748"/>
                <a:gd name="T164" fmla="*/ 2590 w 2590"/>
                <a:gd name="T165" fmla="*/ 1748 h 17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590" h="1748">
                  <a:moveTo>
                    <a:pt x="0" y="2"/>
                  </a:moveTo>
                  <a:lnTo>
                    <a:pt x="46" y="0"/>
                  </a:lnTo>
                  <a:lnTo>
                    <a:pt x="74" y="18"/>
                  </a:lnTo>
                  <a:lnTo>
                    <a:pt x="98" y="26"/>
                  </a:lnTo>
                  <a:cubicBezTo>
                    <a:pt x="138" y="30"/>
                    <a:pt x="124" y="30"/>
                    <a:pt x="140" y="30"/>
                  </a:cubicBezTo>
                  <a:cubicBezTo>
                    <a:pt x="162" y="38"/>
                    <a:pt x="154" y="38"/>
                    <a:pt x="164" y="38"/>
                  </a:cubicBezTo>
                  <a:lnTo>
                    <a:pt x="170" y="60"/>
                  </a:lnTo>
                  <a:lnTo>
                    <a:pt x="198" y="66"/>
                  </a:lnTo>
                  <a:cubicBezTo>
                    <a:pt x="230" y="86"/>
                    <a:pt x="217" y="86"/>
                    <a:pt x="232" y="86"/>
                  </a:cubicBezTo>
                  <a:lnTo>
                    <a:pt x="268" y="126"/>
                  </a:lnTo>
                  <a:lnTo>
                    <a:pt x="290" y="158"/>
                  </a:lnTo>
                  <a:lnTo>
                    <a:pt x="314" y="180"/>
                  </a:lnTo>
                  <a:lnTo>
                    <a:pt x="348" y="208"/>
                  </a:lnTo>
                  <a:lnTo>
                    <a:pt x="370" y="236"/>
                  </a:lnTo>
                  <a:lnTo>
                    <a:pt x="388" y="258"/>
                  </a:lnTo>
                  <a:lnTo>
                    <a:pt x="406" y="268"/>
                  </a:lnTo>
                  <a:lnTo>
                    <a:pt x="422" y="280"/>
                  </a:lnTo>
                  <a:lnTo>
                    <a:pt x="434" y="308"/>
                  </a:lnTo>
                  <a:lnTo>
                    <a:pt x="454" y="320"/>
                  </a:lnTo>
                  <a:lnTo>
                    <a:pt x="470" y="334"/>
                  </a:lnTo>
                  <a:lnTo>
                    <a:pt x="476" y="360"/>
                  </a:lnTo>
                  <a:lnTo>
                    <a:pt x="490" y="376"/>
                  </a:lnTo>
                  <a:lnTo>
                    <a:pt x="512" y="394"/>
                  </a:lnTo>
                  <a:lnTo>
                    <a:pt x="544" y="428"/>
                  </a:lnTo>
                  <a:lnTo>
                    <a:pt x="570" y="446"/>
                  </a:lnTo>
                  <a:lnTo>
                    <a:pt x="580" y="456"/>
                  </a:lnTo>
                  <a:lnTo>
                    <a:pt x="590" y="482"/>
                  </a:lnTo>
                  <a:lnTo>
                    <a:pt x="604" y="498"/>
                  </a:lnTo>
                  <a:lnTo>
                    <a:pt x="622" y="514"/>
                  </a:lnTo>
                  <a:lnTo>
                    <a:pt x="630" y="542"/>
                  </a:lnTo>
                  <a:cubicBezTo>
                    <a:pt x="644" y="552"/>
                    <a:pt x="638" y="552"/>
                    <a:pt x="646" y="552"/>
                  </a:cubicBezTo>
                  <a:lnTo>
                    <a:pt x="666" y="568"/>
                  </a:lnTo>
                  <a:lnTo>
                    <a:pt x="674" y="586"/>
                  </a:lnTo>
                  <a:cubicBezTo>
                    <a:pt x="684" y="586"/>
                    <a:pt x="694" y="587"/>
                    <a:pt x="704" y="588"/>
                  </a:cubicBezTo>
                  <a:lnTo>
                    <a:pt x="714" y="604"/>
                  </a:lnTo>
                  <a:lnTo>
                    <a:pt x="724" y="630"/>
                  </a:lnTo>
                  <a:lnTo>
                    <a:pt x="740" y="650"/>
                  </a:lnTo>
                  <a:lnTo>
                    <a:pt x="760" y="660"/>
                  </a:lnTo>
                  <a:lnTo>
                    <a:pt x="776" y="688"/>
                  </a:lnTo>
                  <a:lnTo>
                    <a:pt x="780" y="708"/>
                  </a:lnTo>
                  <a:lnTo>
                    <a:pt x="788" y="722"/>
                  </a:lnTo>
                  <a:lnTo>
                    <a:pt x="814" y="746"/>
                  </a:lnTo>
                  <a:lnTo>
                    <a:pt x="844" y="764"/>
                  </a:lnTo>
                  <a:lnTo>
                    <a:pt x="858" y="780"/>
                  </a:lnTo>
                  <a:lnTo>
                    <a:pt x="864" y="798"/>
                  </a:lnTo>
                  <a:lnTo>
                    <a:pt x="876" y="820"/>
                  </a:lnTo>
                  <a:lnTo>
                    <a:pt x="900" y="838"/>
                  </a:lnTo>
                  <a:cubicBezTo>
                    <a:pt x="932" y="846"/>
                    <a:pt x="921" y="846"/>
                    <a:pt x="934" y="846"/>
                  </a:cubicBezTo>
                  <a:lnTo>
                    <a:pt x="950" y="862"/>
                  </a:lnTo>
                  <a:lnTo>
                    <a:pt x="968" y="876"/>
                  </a:lnTo>
                  <a:lnTo>
                    <a:pt x="996" y="896"/>
                  </a:lnTo>
                  <a:cubicBezTo>
                    <a:pt x="998" y="908"/>
                    <a:pt x="993" y="908"/>
                    <a:pt x="1000" y="908"/>
                  </a:cubicBezTo>
                  <a:lnTo>
                    <a:pt x="1026" y="908"/>
                  </a:lnTo>
                  <a:lnTo>
                    <a:pt x="1030" y="942"/>
                  </a:lnTo>
                  <a:lnTo>
                    <a:pt x="1038" y="960"/>
                  </a:lnTo>
                  <a:lnTo>
                    <a:pt x="1066" y="968"/>
                  </a:lnTo>
                  <a:lnTo>
                    <a:pt x="1082" y="976"/>
                  </a:lnTo>
                  <a:lnTo>
                    <a:pt x="1088" y="990"/>
                  </a:lnTo>
                  <a:cubicBezTo>
                    <a:pt x="1100" y="1006"/>
                    <a:pt x="1093" y="1006"/>
                    <a:pt x="1102" y="1006"/>
                  </a:cubicBezTo>
                  <a:lnTo>
                    <a:pt x="1108" y="1028"/>
                  </a:lnTo>
                  <a:lnTo>
                    <a:pt x="1144" y="1034"/>
                  </a:lnTo>
                  <a:lnTo>
                    <a:pt x="1142" y="1054"/>
                  </a:lnTo>
                  <a:cubicBezTo>
                    <a:pt x="1156" y="1066"/>
                    <a:pt x="1149" y="1066"/>
                    <a:pt x="1158" y="1066"/>
                  </a:cubicBezTo>
                  <a:lnTo>
                    <a:pt x="1182" y="1088"/>
                  </a:lnTo>
                  <a:lnTo>
                    <a:pt x="1190" y="1106"/>
                  </a:lnTo>
                  <a:lnTo>
                    <a:pt x="1210" y="1116"/>
                  </a:lnTo>
                  <a:lnTo>
                    <a:pt x="1222" y="1134"/>
                  </a:lnTo>
                  <a:lnTo>
                    <a:pt x="1234" y="1146"/>
                  </a:lnTo>
                  <a:lnTo>
                    <a:pt x="1248" y="1162"/>
                  </a:lnTo>
                  <a:lnTo>
                    <a:pt x="1266" y="1180"/>
                  </a:lnTo>
                  <a:cubicBezTo>
                    <a:pt x="1276" y="1199"/>
                    <a:pt x="1269" y="1198"/>
                    <a:pt x="1280" y="1198"/>
                  </a:cubicBezTo>
                  <a:lnTo>
                    <a:pt x="1306" y="1216"/>
                  </a:lnTo>
                  <a:cubicBezTo>
                    <a:pt x="1326" y="1230"/>
                    <a:pt x="1317" y="1230"/>
                    <a:pt x="1328" y="1230"/>
                  </a:cubicBezTo>
                  <a:lnTo>
                    <a:pt x="1342" y="1248"/>
                  </a:lnTo>
                  <a:lnTo>
                    <a:pt x="1342" y="1268"/>
                  </a:lnTo>
                  <a:lnTo>
                    <a:pt x="1344" y="1284"/>
                  </a:lnTo>
                  <a:lnTo>
                    <a:pt x="1370" y="1292"/>
                  </a:lnTo>
                  <a:lnTo>
                    <a:pt x="1384" y="1306"/>
                  </a:lnTo>
                  <a:lnTo>
                    <a:pt x="1398" y="1328"/>
                  </a:lnTo>
                  <a:lnTo>
                    <a:pt x="1406" y="1348"/>
                  </a:lnTo>
                  <a:lnTo>
                    <a:pt x="1460" y="1374"/>
                  </a:lnTo>
                  <a:cubicBezTo>
                    <a:pt x="1500" y="1386"/>
                    <a:pt x="1500" y="1372"/>
                    <a:pt x="1500" y="1388"/>
                  </a:cubicBezTo>
                  <a:lnTo>
                    <a:pt x="1534" y="1406"/>
                  </a:lnTo>
                  <a:lnTo>
                    <a:pt x="1578" y="1424"/>
                  </a:lnTo>
                  <a:lnTo>
                    <a:pt x="1600" y="1436"/>
                  </a:lnTo>
                  <a:lnTo>
                    <a:pt x="1624" y="1480"/>
                  </a:lnTo>
                  <a:lnTo>
                    <a:pt x="1654" y="1488"/>
                  </a:lnTo>
                  <a:lnTo>
                    <a:pt x="1680" y="1504"/>
                  </a:lnTo>
                  <a:lnTo>
                    <a:pt x="1702" y="1516"/>
                  </a:lnTo>
                  <a:cubicBezTo>
                    <a:pt x="1726" y="1536"/>
                    <a:pt x="1715" y="1536"/>
                    <a:pt x="1728" y="1536"/>
                  </a:cubicBezTo>
                  <a:lnTo>
                    <a:pt x="1766" y="1552"/>
                  </a:lnTo>
                  <a:lnTo>
                    <a:pt x="1806" y="1552"/>
                  </a:lnTo>
                  <a:lnTo>
                    <a:pt x="1862" y="1578"/>
                  </a:lnTo>
                  <a:lnTo>
                    <a:pt x="1890" y="1592"/>
                  </a:lnTo>
                  <a:cubicBezTo>
                    <a:pt x="1906" y="1604"/>
                    <a:pt x="1906" y="1597"/>
                    <a:pt x="1906" y="1606"/>
                  </a:cubicBezTo>
                  <a:lnTo>
                    <a:pt x="1952" y="1614"/>
                  </a:lnTo>
                  <a:lnTo>
                    <a:pt x="1992" y="1630"/>
                  </a:lnTo>
                  <a:lnTo>
                    <a:pt x="2028" y="1634"/>
                  </a:lnTo>
                  <a:lnTo>
                    <a:pt x="2068" y="1662"/>
                  </a:lnTo>
                  <a:lnTo>
                    <a:pt x="2118" y="1674"/>
                  </a:lnTo>
                  <a:cubicBezTo>
                    <a:pt x="2122" y="1690"/>
                    <a:pt x="2116" y="1690"/>
                    <a:pt x="2124" y="1690"/>
                  </a:cubicBezTo>
                  <a:lnTo>
                    <a:pt x="2164" y="1690"/>
                  </a:lnTo>
                  <a:cubicBezTo>
                    <a:pt x="2164" y="1696"/>
                    <a:pt x="2164" y="1702"/>
                    <a:pt x="2164" y="1708"/>
                  </a:cubicBezTo>
                  <a:lnTo>
                    <a:pt x="2186" y="1702"/>
                  </a:lnTo>
                  <a:lnTo>
                    <a:pt x="2212" y="1702"/>
                  </a:lnTo>
                  <a:lnTo>
                    <a:pt x="2212" y="1730"/>
                  </a:lnTo>
                  <a:lnTo>
                    <a:pt x="2286" y="1730"/>
                  </a:lnTo>
                  <a:lnTo>
                    <a:pt x="2286" y="1748"/>
                  </a:lnTo>
                  <a:lnTo>
                    <a:pt x="2590" y="1748"/>
                  </a:lnTo>
                </a:path>
              </a:pathLst>
            </a:custGeom>
            <a:noFill/>
            <a:ln w="28575" cap="flat" cmpd="sng">
              <a:solidFill>
                <a:schemeClr val="accent3"/>
              </a:solidFill>
              <a:prstDash val="solid"/>
              <a:round/>
              <a:headEnd type="none" w="med" len="med"/>
              <a:tailEnd type="none" w="med" len="med"/>
            </a:ln>
          </p:spPr>
          <p:txBody>
            <a:bodyPr wrap="none" anchor="ctr"/>
            <a:lstStyle/>
            <a:p>
              <a:pPr defTabSz="914400" fontAlgn="base">
                <a:spcBef>
                  <a:spcPct val="0"/>
                </a:spcBef>
                <a:spcAft>
                  <a:spcPct val="0"/>
                </a:spcAft>
                <a:defRPr/>
              </a:pPr>
              <a:endParaRPr kumimoji="1" lang="en-US" sz="1600" b="1" dirty="0">
                <a:solidFill>
                  <a:srgbClr val="FFFFFF"/>
                </a:solidFill>
                <a:ea typeface="ＭＳ Ｐゴシック" panose="020B0600070205080204" pitchFamily="34" charset="-128"/>
              </a:endParaRPr>
            </a:p>
          </p:txBody>
        </p:sp>
        <p:grpSp>
          <p:nvGrpSpPr>
            <p:cNvPr id="6" name="Group 142"/>
            <p:cNvGrpSpPr>
              <a:grpSpLocks/>
            </p:cNvGrpSpPr>
            <p:nvPr/>
          </p:nvGrpSpPr>
          <p:grpSpPr bwMode="invGray">
            <a:xfrm>
              <a:off x="2409825" y="1938338"/>
              <a:ext cx="4102100" cy="2873375"/>
              <a:chOff x="2409767" y="1938407"/>
              <a:chExt cx="4101465" cy="2872740"/>
            </a:xfrm>
            <a:solidFill>
              <a:schemeClr val="accent3"/>
            </a:solidFill>
          </p:grpSpPr>
          <p:sp>
            <p:nvSpPr>
              <p:cNvPr id="36960" name="Oval 111"/>
              <p:cNvSpPr>
                <a:spLocks noChangeArrowheads="1"/>
              </p:cNvSpPr>
              <p:nvPr/>
            </p:nvSpPr>
            <p:spPr bwMode="invGray">
              <a:xfrm>
                <a:off x="5083117" y="4338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1" name="Oval 112"/>
              <p:cNvSpPr>
                <a:spLocks noChangeArrowheads="1"/>
              </p:cNvSpPr>
              <p:nvPr/>
            </p:nvSpPr>
            <p:spPr bwMode="invGray">
              <a:xfrm>
                <a:off x="5121217" y="43545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2" name="Oval 113"/>
              <p:cNvSpPr>
                <a:spLocks noChangeArrowheads="1"/>
              </p:cNvSpPr>
              <p:nvPr/>
            </p:nvSpPr>
            <p:spPr bwMode="invGray">
              <a:xfrm>
                <a:off x="5146617" y="43831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3" name="Oval 114"/>
              <p:cNvSpPr>
                <a:spLocks noChangeArrowheads="1"/>
              </p:cNvSpPr>
              <p:nvPr/>
            </p:nvSpPr>
            <p:spPr bwMode="invGray">
              <a:xfrm>
                <a:off x="5197417" y="44053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4" name="Oval 115"/>
              <p:cNvSpPr>
                <a:spLocks noChangeArrowheads="1"/>
              </p:cNvSpPr>
              <p:nvPr/>
            </p:nvSpPr>
            <p:spPr bwMode="invGray">
              <a:xfrm>
                <a:off x="5267267" y="44085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5" name="Oval 116"/>
              <p:cNvSpPr>
                <a:spLocks noChangeArrowheads="1"/>
              </p:cNvSpPr>
              <p:nvPr/>
            </p:nvSpPr>
            <p:spPr bwMode="invGray">
              <a:xfrm>
                <a:off x="5302192" y="44212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6" name="Oval 117"/>
              <p:cNvSpPr>
                <a:spLocks noChangeArrowheads="1"/>
              </p:cNvSpPr>
              <p:nvPr/>
            </p:nvSpPr>
            <p:spPr bwMode="invGray">
              <a:xfrm>
                <a:off x="5359342" y="44403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7" name="Oval 118"/>
              <p:cNvSpPr>
                <a:spLocks noChangeArrowheads="1"/>
              </p:cNvSpPr>
              <p:nvPr/>
            </p:nvSpPr>
            <p:spPr bwMode="invGray">
              <a:xfrm>
                <a:off x="5403792" y="44688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8" name="Oval 119"/>
              <p:cNvSpPr>
                <a:spLocks noChangeArrowheads="1"/>
              </p:cNvSpPr>
              <p:nvPr/>
            </p:nvSpPr>
            <p:spPr bwMode="invGray">
              <a:xfrm>
                <a:off x="5435542" y="44911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69" name="Oval 120"/>
              <p:cNvSpPr>
                <a:spLocks noChangeArrowheads="1"/>
              </p:cNvSpPr>
              <p:nvPr/>
            </p:nvSpPr>
            <p:spPr bwMode="invGray">
              <a:xfrm>
                <a:off x="5505392" y="45101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0" name="Oval 121"/>
              <p:cNvSpPr>
                <a:spLocks noChangeArrowheads="1"/>
              </p:cNvSpPr>
              <p:nvPr/>
            </p:nvSpPr>
            <p:spPr bwMode="invGray">
              <a:xfrm>
                <a:off x="5565717" y="45292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1" name="Oval 122"/>
              <p:cNvSpPr>
                <a:spLocks noChangeArrowheads="1"/>
              </p:cNvSpPr>
              <p:nvPr/>
            </p:nvSpPr>
            <p:spPr bwMode="invGray">
              <a:xfrm>
                <a:off x="5616517" y="45419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2" name="Oval 123"/>
              <p:cNvSpPr>
                <a:spLocks noChangeArrowheads="1"/>
              </p:cNvSpPr>
              <p:nvPr/>
            </p:nvSpPr>
            <p:spPr bwMode="invGray">
              <a:xfrm>
                <a:off x="5680017" y="45895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3" name="Oval 124"/>
              <p:cNvSpPr>
                <a:spLocks noChangeArrowheads="1"/>
              </p:cNvSpPr>
              <p:nvPr/>
            </p:nvSpPr>
            <p:spPr bwMode="invGray">
              <a:xfrm>
                <a:off x="5756217" y="46022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4" name="Oval 125"/>
              <p:cNvSpPr>
                <a:spLocks noChangeArrowheads="1"/>
              </p:cNvSpPr>
              <p:nvPr/>
            </p:nvSpPr>
            <p:spPr bwMode="invGray">
              <a:xfrm>
                <a:off x="5784792" y="46181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4" name="Oval 127"/>
              <p:cNvSpPr>
                <a:spLocks noChangeArrowheads="1"/>
              </p:cNvSpPr>
              <p:nvPr/>
            </p:nvSpPr>
            <p:spPr bwMode="invGray">
              <a:xfrm>
                <a:off x="2409767" y="1938407"/>
                <a:ext cx="92061" cy="92055"/>
              </a:xfrm>
              <a:prstGeom prst="ellipse">
                <a:avLst/>
              </a:prstGeom>
              <a:grpFill/>
              <a:ln w="3175">
                <a:solidFill>
                  <a:schemeClr val="bg2">
                    <a:lumMod val="10000"/>
                  </a:schemeClr>
                </a:solid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charset="-128"/>
                </a:endParaRPr>
              </a:p>
            </p:txBody>
          </p:sp>
          <p:sp>
            <p:nvSpPr>
              <p:cNvPr id="36976" name="Oval 128"/>
              <p:cNvSpPr>
                <a:spLocks noChangeArrowheads="1"/>
              </p:cNvSpPr>
              <p:nvPr/>
            </p:nvSpPr>
            <p:spPr bwMode="invGray">
              <a:xfrm>
                <a:off x="2482792" y="19415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7" name="Oval 129"/>
              <p:cNvSpPr>
                <a:spLocks noChangeArrowheads="1"/>
              </p:cNvSpPr>
              <p:nvPr/>
            </p:nvSpPr>
            <p:spPr bwMode="invGray">
              <a:xfrm>
                <a:off x="2530417" y="19701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8" name="Oval 130"/>
              <p:cNvSpPr>
                <a:spLocks noChangeArrowheads="1"/>
              </p:cNvSpPr>
              <p:nvPr/>
            </p:nvSpPr>
            <p:spPr bwMode="invGray">
              <a:xfrm>
                <a:off x="2778067" y="20781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79" name="Oval 131"/>
              <p:cNvSpPr>
                <a:spLocks noChangeArrowheads="1"/>
              </p:cNvSpPr>
              <p:nvPr/>
            </p:nvSpPr>
            <p:spPr bwMode="invGray">
              <a:xfrm>
                <a:off x="3219392" y="25734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0" name="Oval 132"/>
              <p:cNvSpPr>
                <a:spLocks noChangeArrowheads="1"/>
              </p:cNvSpPr>
              <p:nvPr/>
            </p:nvSpPr>
            <p:spPr bwMode="invGray">
              <a:xfrm>
                <a:off x="3270192" y="26210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1" name="Oval 133"/>
              <p:cNvSpPr>
                <a:spLocks noChangeArrowheads="1"/>
              </p:cNvSpPr>
              <p:nvPr/>
            </p:nvSpPr>
            <p:spPr bwMode="invGray">
              <a:xfrm>
                <a:off x="3695642" y="31226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2" name="Oval 134"/>
              <p:cNvSpPr>
                <a:spLocks noChangeArrowheads="1"/>
              </p:cNvSpPr>
              <p:nvPr/>
            </p:nvSpPr>
            <p:spPr bwMode="invGray">
              <a:xfrm>
                <a:off x="4410017" y="38116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3" name="Oval 135"/>
              <p:cNvSpPr>
                <a:spLocks noChangeArrowheads="1"/>
              </p:cNvSpPr>
              <p:nvPr/>
            </p:nvSpPr>
            <p:spPr bwMode="invGray">
              <a:xfrm>
                <a:off x="4429067" y="38434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4" name="Oval 136"/>
              <p:cNvSpPr>
                <a:spLocks noChangeArrowheads="1"/>
              </p:cNvSpPr>
              <p:nvPr/>
            </p:nvSpPr>
            <p:spPr bwMode="invGray">
              <a:xfrm>
                <a:off x="4654492" y="41005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5" name="Oval 137"/>
              <p:cNvSpPr>
                <a:spLocks noChangeArrowheads="1"/>
              </p:cNvSpPr>
              <p:nvPr/>
            </p:nvSpPr>
            <p:spPr bwMode="invGray">
              <a:xfrm>
                <a:off x="4724342" y="41259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6" name="Oval 138"/>
              <p:cNvSpPr>
                <a:spLocks noChangeArrowheads="1"/>
              </p:cNvSpPr>
              <p:nvPr/>
            </p:nvSpPr>
            <p:spPr bwMode="invGray">
              <a:xfrm>
                <a:off x="4784667" y="415138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7" name="Oval 139"/>
              <p:cNvSpPr>
                <a:spLocks noChangeArrowheads="1"/>
              </p:cNvSpPr>
              <p:nvPr/>
            </p:nvSpPr>
            <p:spPr bwMode="invGray">
              <a:xfrm>
                <a:off x="4838642" y="41863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8" name="Oval 140"/>
              <p:cNvSpPr>
                <a:spLocks noChangeArrowheads="1"/>
              </p:cNvSpPr>
              <p:nvPr/>
            </p:nvSpPr>
            <p:spPr bwMode="invGray">
              <a:xfrm>
                <a:off x="4886267" y="41863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89" name="Oval 141"/>
              <p:cNvSpPr>
                <a:spLocks noChangeArrowheads="1"/>
              </p:cNvSpPr>
              <p:nvPr/>
            </p:nvSpPr>
            <p:spPr bwMode="invGray">
              <a:xfrm>
                <a:off x="4933892" y="421805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0" name="Oval 142"/>
              <p:cNvSpPr>
                <a:spLocks noChangeArrowheads="1"/>
              </p:cNvSpPr>
              <p:nvPr/>
            </p:nvSpPr>
            <p:spPr bwMode="invGray">
              <a:xfrm>
                <a:off x="4978342" y="42974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1" name="Oval 143"/>
              <p:cNvSpPr>
                <a:spLocks noChangeArrowheads="1"/>
              </p:cNvSpPr>
              <p:nvPr/>
            </p:nvSpPr>
            <p:spPr bwMode="invGray">
              <a:xfrm>
                <a:off x="5025967" y="42974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2" name="Oval 144"/>
              <p:cNvSpPr>
                <a:spLocks noChangeArrowheads="1"/>
              </p:cNvSpPr>
              <p:nvPr/>
            </p:nvSpPr>
            <p:spPr bwMode="invGray">
              <a:xfrm>
                <a:off x="5895917" y="4640332"/>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3" name="Oval 145"/>
              <p:cNvSpPr>
                <a:spLocks noChangeArrowheads="1"/>
              </p:cNvSpPr>
              <p:nvPr/>
            </p:nvSpPr>
            <p:spPr bwMode="invGray">
              <a:xfrm>
                <a:off x="6108642"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4" name="Oval 146"/>
              <p:cNvSpPr>
                <a:spLocks noChangeArrowheads="1"/>
              </p:cNvSpPr>
              <p:nvPr/>
            </p:nvSpPr>
            <p:spPr bwMode="invGray">
              <a:xfrm>
                <a:off x="6149917"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5" name="Oval 147"/>
              <p:cNvSpPr>
                <a:spLocks noChangeArrowheads="1"/>
              </p:cNvSpPr>
              <p:nvPr/>
            </p:nvSpPr>
            <p:spPr bwMode="invGray">
              <a:xfrm>
                <a:off x="6191192"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6" name="Oval 148"/>
              <p:cNvSpPr>
                <a:spLocks noChangeArrowheads="1"/>
              </p:cNvSpPr>
              <p:nvPr/>
            </p:nvSpPr>
            <p:spPr bwMode="invGray">
              <a:xfrm>
                <a:off x="6251517"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7" name="Oval 149"/>
              <p:cNvSpPr>
                <a:spLocks noChangeArrowheads="1"/>
              </p:cNvSpPr>
              <p:nvPr/>
            </p:nvSpPr>
            <p:spPr bwMode="invGray">
              <a:xfrm>
                <a:off x="6286442"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98" name="Oval 150"/>
              <p:cNvSpPr>
                <a:spLocks noChangeArrowheads="1"/>
              </p:cNvSpPr>
              <p:nvPr/>
            </p:nvSpPr>
            <p:spPr bwMode="invGray">
              <a:xfrm>
                <a:off x="6419792" y="4719707"/>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grpSp>
      </p:grpSp>
      <p:grpSp>
        <p:nvGrpSpPr>
          <p:cNvPr id="28715" name="Group 130"/>
          <p:cNvGrpSpPr>
            <a:grpSpLocks/>
          </p:cNvGrpSpPr>
          <p:nvPr/>
        </p:nvGrpSpPr>
        <p:grpSpPr bwMode="auto">
          <a:xfrm>
            <a:off x="2409838" y="1984375"/>
            <a:ext cx="4892675" cy="2590800"/>
            <a:chOff x="2409825" y="1984375"/>
            <a:chExt cx="4892675" cy="2590800"/>
          </a:xfrm>
        </p:grpSpPr>
        <p:sp>
          <p:nvSpPr>
            <p:cNvPr id="3" name="Oval 270"/>
            <p:cNvSpPr>
              <a:spLocks noChangeArrowheads="1"/>
            </p:cNvSpPr>
            <p:nvPr/>
          </p:nvSpPr>
          <p:spPr bwMode="gray">
            <a:xfrm>
              <a:off x="7210425" y="3865563"/>
              <a:ext cx="92075" cy="92075"/>
            </a:xfrm>
            <a:prstGeom prst="ellipse">
              <a:avLst/>
            </a:prstGeom>
            <a:solidFill>
              <a:schemeClr val="accent2"/>
            </a:solidFill>
            <a:ln w="3175">
              <a:solidFill>
                <a:schemeClr val="bg2">
                  <a:lumMod val="10000"/>
                </a:schemeClr>
              </a:solidFill>
              <a:round/>
              <a:headEnd/>
              <a:tailEnd/>
            </a:ln>
          </p:spPr>
          <p:txBody>
            <a:bodyPr wrap="none" anchor="ctr"/>
            <a:lstStyle/>
            <a:p>
              <a:pPr defTabSz="914400" fontAlgn="base">
                <a:spcBef>
                  <a:spcPct val="0"/>
                </a:spcBef>
                <a:spcAft>
                  <a:spcPct val="0"/>
                </a:spcAft>
                <a:defRPr/>
              </a:pPr>
              <a:endParaRPr kumimoji="1" lang="fr-FR" sz="1400" dirty="0">
                <a:solidFill>
                  <a:srgbClr val="FFFFFF"/>
                </a:solidFill>
                <a:ea typeface="ＭＳ Ｐゴシック" charset="-128"/>
              </a:endParaRPr>
            </a:p>
          </p:txBody>
        </p:sp>
        <p:sp>
          <p:nvSpPr>
            <p:cNvPr id="28721" name="Line 275"/>
            <p:cNvSpPr>
              <a:spLocks noChangeShapeType="1"/>
            </p:cNvSpPr>
            <p:nvPr/>
          </p:nvSpPr>
          <p:spPr bwMode="gray">
            <a:xfrm>
              <a:off x="7072313" y="4383088"/>
              <a:ext cx="228600" cy="0"/>
            </a:xfrm>
            <a:prstGeom prst="line">
              <a:avLst/>
            </a:prstGeom>
            <a:noFill/>
            <a:ln w="254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8722" name="Freeform 40"/>
            <p:cNvSpPr>
              <a:spLocks/>
            </p:cNvSpPr>
            <p:nvPr/>
          </p:nvSpPr>
          <p:spPr bwMode="gray">
            <a:xfrm>
              <a:off x="2409825" y="1984375"/>
              <a:ext cx="4165600" cy="2559050"/>
            </a:xfrm>
            <a:custGeom>
              <a:avLst/>
              <a:gdLst>
                <a:gd name="T0" fmla="*/ 2147483647 w 2624"/>
                <a:gd name="T1" fmla="*/ 2147483647 h 1612"/>
                <a:gd name="T2" fmla="*/ 2147483647 w 2624"/>
                <a:gd name="T3" fmla="*/ 2147483647 h 1612"/>
                <a:gd name="T4" fmla="*/ 2147483647 w 2624"/>
                <a:gd name="T5" fmla="*/ 2147483647 h 1612"/>
                <a:gd name="T6" fmla="*/ 2147483647 w 2624"/>
                <a:gd name="T7" fmla="*/ 2147483647 h 1612"/>
                <a:gd name="T8" fmla="*/ 2147483647 w 2624"/>
                <a:gd name="T9" fmla="*/ 2147483647 h 1612"/>
                <a:gd name="T10" fmla="*/ 2147483647 w 2624"/>
                <a:gd name="T11" fmla="*/ 2147483647 h 1612"/>
                <a:gd name="T12" fmla="*/ 2147483647 w 2624"/>
                <a:gd name="T13" fmla="*/ 2147483647 h 1612"/>
                <a:gd name="T14" fmla="*/ 2147483647 w 2624"/>
                <a:gd name="T15" fmla="*/ 2147483647 h 1612"/>
                <a:gd name="T16" fmla="*/ 2147483647 w 2624"/>
                <a:gd name="T17" fmla="*/ 2147483647 h 1612"/>
                <a:gd name="T18" fmla="*/ 2147483647 w 2624"/>
                <a:gd name="T19" fmla="*/ 2147483647 h 1612"/>
                <a:gd name="T20" fmla="*/ 2147483647 w 2624"/>
                <a:gd name="T21" fmla="*/ 2147483647 h 1612"/>
                <a:gd name="T22" fmla="*/ 2147483647 w 2624"/>
                <a:gd name="T23" fmla="*/ 2147483647 h 1612"/>
                <a:gd name="T24" fmla="*/ 2147483647 w 2624"/>
                <a:gd name="T25" fmla="*/ 2147483647 h 1612"/>
                <a:gd name="T26" fmla="*/ 2147483647 w 2624"/>
                <a:gd name="T27" fmla="*/ 2147483647 h 1612"/>
                <a:gd name="T28" fmla="*/ 2147483647 w 2624"/>
                <a:gd name="T29" fmla="*/ 2147483647 h 1612"/>
                <a:gd name="T30" fmla="*/ 2147483647 w 2624"/>
                <a:gd name="T31" fmla="*/ 2147483647 h 1612"/>
                <a:gd name="T32" fmla="*/ 2147483647 w 2624"/>
                <a:gd name="T33" fmla="*/ 2147483647 h 1612"/>
                <a:gd name="T34" fmla="*/ 2147483647 w 2624"/>
                <a:gd name="T35" fmla="*/ 2147483647 h 1612"/>
                <a:gd name="T36" fmla="*/ 2147483647 w 2624"/>
                <a:gd name="T37" fmla="*/ 2147483647 h 1612"/>
                <a:gd name="T38" fmla="*/ 2147483647 w 2624"/>
                <a:gd name="T39" fmla="*/ 2147483647 h 1612"/>
                <a:gd name="T40" fmla="*/ 2147483647 w 2624"/>
                <a:gd name="T41" fmla="*/ 2147483647 h 1612"/>
                <a:gd name="T42" fmla="*/ 2147483647 w 2624"/>
                <a:gd name="T43" fmla="*/ 2147483647 h 1612"/>
                <a:gd name="T44" fmla="*/ 2147483647 w 2624"/>
                <a:gd name="T45" fmla="*/ 2147483647 h 1612"/>
                <a:gd name="T46" fmla="*/ 2147483647 w 2624"/>
                <a:gd name="T47" fmla="*/ 2147483647 h 1612"/>
                <a:gd name="T48" fmla="*/ 2147483647 w 2624"/>
                <a:gd name="T49" fmla="*/ 2147483647 h 1612"/>
                <a:gd name="T50" fmla="*/ 2147483647 w 2624"/>
                <a:gd name="T51" fmla="*/ 2147483647 h 1612"/>
                <a:gd name="T52" fmla="*/ 2147483647 w 2624"/>
                <a:gd name="T53" fmla="*/ 2147483647 h 1612"/>
                <a:gd name="T54" fmla="*/ 2147483647 w 2624"/>
                <a:gd name="T55" fmla="*/ 2147483647 h 1612"/>
                <a:gd name="T56" fmla="*/ 2147483647 w 2624"/>
                <a:gd name="T57" fmla="*/ 2147483647 h 1612"/>
                <a:gd name="T58" fmla="*/ 2147483647 w 2624"/>
                <a:gd name="T59" fmla="*/ 2147483647 h 1612"/>
                <a:gd name="T60" fmla="*/ 2147483647 w 2624"/>
                <a:gd name="T61" fmla="*/ 2147483647 h 1612"/>
                <a:gd name="T62" fmla="*/ 2147483647 w 2624"/>
                <a:gd name="T63" fmla="*/ 2147483647 h 1612"/>
                <a:gd name="T64" fmla="*/ 2147483647 w 2624"/>
                <a:gd name="T65" fmla="*/ 2147483647 h 1612"/>
                <a:gd name="T66" fmla="*/ 2147483647 w 2624"/>
                <a:gd name="T67" fmla="*/ 2147483647 h 1612"/>
                <a:gd name="T68" fmla="*/ 2147483647 w 2624"/>
                <a:gd name="T69" fmla="*/ 2147483647 h 1612"/>
                <a:gd name="T70" fmla="*/ 2147483647 w 2624"/>
                <a:gd name="T71" fmla="*/ 2147483647 h 1612"/>
                <a:gd name="T72" fmla="*/ 2147483647 w 2624"/>
                <a:gd name="T73" fmla="*/ 2147483647 h 1612"/>
                <a:gd name="T74" fmla="*/ 2147483647 w 2624"/>
                <a:gd name="T75" fmla="*/ 2147483647 h 1612"/>
                <a:gd name="T76" fmla="*/ 2147483647 w 2624"/>
                <a:gd name="T77" fmla="*/ 2147483647 h 1612"/>
                <a:gd name="T78" fmla="*/ 2147483647 w 2624"/>
                <a:gd name="T79" fmla="*/ 2147483647 h 1612"/>
                <a:gd name="T80" fmla="*/ 2147483647 w 2624"/>
                <a:gd name="T81" fmla="*/ 2147483647 h 1612"/>
                <a:gd name="T82" fmla="*/ 2147483647 w 2624"/>
                <a:gd name="T83" fmla="*/ 2147483647 h 1612"/>
                <a:gd name="T84" fmla="*/ 2147483647 w 2624"/>
                <a:gd name="T85" fmla="*/ 2147483647 h 1612"/>
                <a:gd name="T86" fmla="*/ 2147483647 w 2624"/>
                <a:gd name="T87" fmla="*/ 2147483647 h 1612"/>
                <a:gd name="T88" fmla="*/ 2147483647 w 2624"/>
                <a:gd name="T89" fmla="*/ 2147483647 h 1612"/>
                <a:gd name="T90" fmla="*/ 2147483647 w 2624"/>
                <a:gd name="T91" fmla="*/ 2147483647 h 1612"/>
                <a:gd name="T92" fmla="*/ 2147483647 w 2624"/>
                <a:gd name="T93" fmla="*/ 2147483647 h 1612"/>
                <a:gd name="T94" fmla="*/ 2147483647 w 2624"/>
                <a:gd name="T95" fmla="*/ 2147483647 h 1612"/>
                <a:gd name="T96" fmla="*/ 2147483647 w 2624"/>
                <a:gd name="T97" fmla="*/ 2147483647 h 1612"/>
                <a:gd name="T98" fmla="*/ 2147483647 w 2624"/>
                <a:gd name="T99" fmla="*/ 2147483647 h 1612"/>
                <a:gd name="T100" fmla="*/ 2147483647 w 2624"/>
                <a:gd name="T101" fmla="*/ 2147483647 h 1612"/>
                <a:gd name="T102" fmla="*/ 2147483647 w 2624"/>
                <a:gd name="T103" fmla="*/ 2147483647 h 1612"/>
                <a:gd name="T104" fmla="*/ 2147483647 w 2624"/>
                <a:gd name="T105" fmla="*/ 2147483647 h 1612"/>
                <a:gd name="T106" fmla="*/ 2147483647 w 2624"/>
                <a:gd name="T107" fmla="*/ 2147483647 h 1612"/>
                <a:gd name="T108" fmla="*/ 2147483647 w 2624"/>
                <a:gd name="T109" fmla="*/ 2147483647 h 1612"/>
                <a:gd name="T110" fmla="*/ 2147483647 w 2624"/>
                <a:gd name="T111" fmla="*/ 2147483647 h 1612"/>
                <a:gd name="T112" fmla="*/ 2147483647 w 2624"/>
                <a:gd name="T113" fmla="*/ 2147483647 h 1612"/>
                <a:gd name="T114" fmla="*/ 2147483647 w 2624"/>
                <a:gd name="T115" fmla="*/ 2147483647 h 1612"/>
                <a:gd name="T116" fmla="*/ 2147483647 w 2624"/>
                <a:gd name="T117" fmla="*/ 2147483647 h 1612"/>
                <a:gd name="T118" fmla="*/ 2147483647 w 2624"/>
                <a:gd name="T119" fmla="*/ 2147483647 h 16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624"/>
                <a:gd name="T181" fmla="*/ 0 h 1612"/>
                <a:gd name="T182" fmla="*/ 2624 w 2624"/>
                <a:gd name="T183" fmla="*/ 1612 h 16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624" h="1612">
                  <a:moveTo>
                    <a:pt x="0" y="0"/>
                  </a:moveTo>
                  <a:lnTo>
                    <a:pt x="42" y="16"/>
                  </a:lnTo>
                  <a:lnTo>
                    <a:pt x="58" y="44"/>
                  </a:lnTo>
                  <a:lnTo>
                    <a:pt x="92" y="48"/>
                  </a:lnTo>
                  <a:lnTo>
                    <a:pt x="122" y="60"/>
                  </a:lnTo>
                  <a:lnTo>
                    <a:pt x="158" y="66"/>
                  </a:lnTo>
                  <a:lnTo>
                    <a:pt x="204" y="68"/>
                  </a:lnTo>
                  <a:lnTo>
                    <a:pt x="236" y="82"/>
                  </a:lnTo>
                  <a:lnTo>
                    <a:pt x="262" y="100"/>
                  </a:lnTo>
                  <a:lnTo>
                    <a:pt x="290" y="106"/>
                  </a:lnTo>
                  <a:lnTo>
                    <a:pt x="310" y="116"/>
                  </a:lnTo>
                  <a:lnTo>
                    <a:pt x="342" y="148"/>
                  </a:lnTo>
                  <a:lnTo>
                    <a:pt x="364" y="164"/>
                  </a:lnTo>
                  <a:lnTo>
                    <a:pt x="398" y="178"/>
                  </a:lnTo>
                  <a:lnTo>
                    <a:pt x="438" y="210"/>
                  </a:lnTo>
                  <a:lnTo>
                    <a:pt x="446" y="226"/>
                  </a:lnTo>
                  <a:lnTo>
                    <a:pt x="482" y="230"/>
                  </a:lnTo>
                  <a:lnTo>
                    <a:pt x="484" y="248"/>
                  </a:lnTo>
                  <a:lnTo>
                    <a:pt x="492" y="268"/>
                  </a:lnTo>
                  <a:lnTo>
                    <a:pt x="504" y="278"/>
                  </a:lnTo>
                  <a:cubicBezTo>
                    <a:pt x="524" y="280"/>
                    <a:pt x="524" y="273"/>
                    <a:pt x="524" y="282"/>
                  </a:cubicBezTo>
                  <a:lnTo>
                    <a:pt x="526" y="302"/>
                  </a:lnTo>
                  <a:lnTo>
                    <a:pt x="562" y="314"/>
                  </a:lnTo>
                  <a:lnTo>
                    <a:pt x="572" y="332"/>
                  </a:lnTo>
                  <a:lnTo>
                    <a:pt x="596" y="336"/>
                  </a:lnTo>
                  <a:lnTo>
                    <a:pt x="618" y="356"/>
                  </a:lnTo>
                  <a:lnTo>
                    <a:pt x="636" y="366"/>
                  </a:lnTo>
                  <a:lnTo>
                    <a:pt x="660" y="372"/>
                  </a:lnTo>
                  <a:cubicBezTo>
                    <a:pt x="670" y="396"/>
                    <a:pt x="661" y="396"/>
                    <a:pt x="672" y="396"/>
                  </a:cubicBezTo>
                  <a:lnTo>
                    <a:pt x="684" y="408"/>
                  </a:lnTo>
                  <a:lnTo>
                    <a:pt x="702" y="414"/>
                  </a:lnTo>
                  <a:lnTo>
                    <a:pt x="708" y="442"/>
                  </a:lnTo>
                  <a:lnTo>
                    <a:pt x="730" y="450"/>
                  </a:lnTo>
                  <a:lnTo>
                    <a:pt x="762" y="470"/>
                  </a:lnTo>
                  <a:lnTo>
                    <a:pt x="798" y="476"/>
                  </a:lnTo>
                  <a:lnTo>
                    <a:pt x="802" y="498"/>
                  </a:lnTo>
                  <a:cubicBezTo>
                    <a:pt x="808" y="520"/>
                    <a:pt x="800" y="520"/>
                    <a:pt x="810" y="520"/>
                  </a:cubicBezTo>
                  <a:lnTo>
                    <a:pt x="830" y="534"/>
                  </a:lnTo>
                  <a:lnTo>
                    <a:pt x="862" y="544"/>
                  </a:lnTo>
                  <a:lnTo>
                    <a:pt x="874" y="556"/>
                  </a:lnTo>
                  <a:lnTo>
                    <a:pt x="882" y="574"/>
                  </a:lnTo>
                  <a:lnTo>
                    <a:pt x="898" y="578"/>
                  </a:lnTo>
                  <a:cubicBezTo>
                    <a:pt x="912" y="602"/>
                    <a:pt x="902" y="602"/>
                    <a:pt x="914" y="602"/>
                  </a:cubicBezTo>
                  <a:cubicBezTo>
                    <a:pt x="960" y="604"/>
                    <a:pt x="944" y="604"/>
                    <a:pt x="962" y="604"/>
                  </a:cubicBezTo>
                  <a:cubicBezTo>
                    <a:pt x="962" y="612"/>
                    <a:pt x="963" y="620"/>
                    <a:pt x="964" y="628"/>
                  </a:cubicBezTo>
                  <a:lnTo>
                    <a:pt x="978" y="650"/>
                  </a:lnTo>
                  <a:lnTo>
                    <a:pt x="990" y="666"/>
                  </a:lnTo>
                  <a:cubicBezTo>
                    <a:pt x="1006" y="663"/>
                    <a:pt x="1000" y="664"/>
                    <a:pt x="1008" y="664"/>
                  </a:cubicBezTo>
                  <a:lnTo>
                    <a:pt x="1016" y="686"/>
                  </a:lnTo>
                  <a:lnTo>
                    <a:pt x="1024" y="706"/>
                  </a:lnTo>
                  <a:lnTo>
                    <a:pt x="1048" y="714"/>
                  </a:lnTo>
                  <a:lnTo>
                    <a:pt x="1060" y="726"/>
                  </a:lnTo>
                  <a:lnTo>
                    <a:pt x="1076" y="742"/>
                  </a:lnTo>
                  <a:lnTo>
                    <a:pt x="1092" y="754"/>
                  </a:lnTo>
                  <a:lnTo>
                    <a:pt x="1098" y="776"/>
                  </a:lnTo>
                  <a:lnTo>
                    <a:pt x="1126" y="776"/>
                  </a:lnTo>
                  <a:lnTo>
                    <a:pt x="1126" y="792"/>
                  </a:lnTo>
                  <a:lnTo>
                    <a:pt x="1142" y="792"/>
                  </a:lnTo>
                  <a:cubicBezTo>
                    <a:pt x="1146" y="816"/>
                    <a:pt x="1146" y="807"/>
                    <a:pt x="1146" y="818"/>
                  </a:cubicBezTo>
                  <a:lnTo>
                    <a:pt x="1164" y="830"/>
                  </a:lnTo>
                  <a:lnTo>
                    <a:pt x="1180" y="850"/>
                  </a:lnTo>
                  <a:lnTo>
                    <a:pt x="1194" y="866"/>
                  </a:lnTo>
                  <a:lnTo>
                    <a:pt x="1208" y="880"/>
                  </a:lnTo>
                  <a:lnTo>
                    <a:pt x="1228" y="908"/>
                  </a:lnTo>
                  <a:lnTo>
                    <a:pt x="1238" y="924"/>
                  </a:lnTo>
                  <a:lnTo>
                    <a:pt x="1244" y="940"/>
                  </a:lnTo>
                  <a:lnTo>
                    <a:pt x="1248" y="954"/>
                  </a:lnTo>
                  <a:lnTo>
                    <a:pt x="1262" y="962"/>
                  </a:lnTo>
                  <a:lnTo>
                    <a:pt x="1276" y="966"/>
                  </a:lnTo>
                  <a:lnTo>
                    <a:pt x="1296" y="976"/>
                  </a:lnTo>
                  <a:cubicBezTo>
                    <a:pt x="1312" y="994"/>
                    <a:pt x="1312" y="985"/>
                    <a:pt x="1312" y="998"/>
                  </a:cubicBezTo>
                  <a:lnTo>
                    <a:pt x="1340" y="1022"/>
                  </a:lnTo>
                  <a:lnTo>
                    <a:pt x="1354" y="1036"/>
                  </a:lnTo>
                  <a:lnTo>
                    <a:pt x="1372" y="1054"/>
                  </a:lnTo>
                  <a:lnTo>
                    <a:pt x="1396" y="1058"/>
                  </a:lnTo>
                  <a:lnTo>
                    <a:pt x="1396" y="1074"/>
                  </a:lnTo>
                  <a:lnTo>
                    <a:pt x="1414" y="1074"/>
                  </a:lnTo>
                  <a:lnTo>
                    <a:pt x="1436" y="1094"/>
                  </a:lnTo>
                  <a:lnTo>
                    <a:pt x="1452" y="1106"/>
                  </a:lnTo>
                  <a:lnTo>
                    <a:pt x="1472" y="1124"/>
                  </a:lnTo>
                  <a:lnTo>
                    <a:pt x="1498" y="1146"/>
                  </a:lnTo>
                  <a:lnTo>
                    <a:pt x="1512" y="1156"/>
                  </a:lnTo>
                  <a:lnTo>
                    <a:pt x="1530" y="1164"/>
                  </a:lnTo>
                  <a:lnTo>
                    <a:pt x="1552" y="1164"/>
                  </a:lnTo>
                  <a:lnTo>
                    <a:pt x="1572" y="1186"/>
                  </a:lnTo>
                  <a:lnTo>
                    <a:pt x="1588" y="1202"/>
                  </a:lnTo>
                  <a:lnTo>
                    <a:pt x="1608" y="1210"/>
                  </a:lnTo>
                  <a:lnTo>
                    <a:pt x="1628" y="1228"/>
                  </a:lnTo>
                  <a:lnTo>
                    <a:pt x="1656" y="1246"/>
                  </a:lnTo>
                  <a:lnTo>
                    <a:pt x="1694" y="1256"/>
                  </a:lnTo>
                  <a:lnTo>
                    <a:pt x="1720" y="1260"/>
                  </a:lnTo>
                  <a:lnTo>
                    <a:pt x="1748" y="1270"/>
                  </a:lnTo>
                  <a:lnTo>
                    <a:pt x="1776" y="1284"/>
                  </a:lnTo>
                  <a:lnTo>
                    <a:pt x="1786" y="1310"/>
                  </a:lnTo>
                  <a:lnTo>
                    <a:pt x="1802" y="1318"/>
                  </a:lnTo>
                  <a:lnTo>
                    <a:pt x="1828" y="1328"/>
                  </a:lnTo>
                  <a:lnTo>
                    <a:pt x="1828" y="1350"/>
                  </a:lnTo>
                  <a:lnTo>
                    <a:pt x="1920" y="1350"/>
                  </a:lnTo>
                  <a:lnTo>
                    <a:pt x="1940" y="1350"/>
                  </a:lnTo>
                  <a:lnTo>
                    <a:pt x="1940" y="1370"/>
                  </a:lnTo>
                  <a:lnTo>
                    <a:pt x="1986" y="1370"/>
                  </a:lnTo>
                  <a:lnTo>
                    <a:pt x="1986" y="1400"/>
                  </a:lnTo>
                  <a:lnTo>
                    <a:pt x="2022" y="1400"/>
                  </a:lnTo>
                  <a:lnTo>
                    <a:pt x="2034" y="1422"/>
                  </a:lnTo>
                  <a:lnTo>
                    <a:pt x="2084" y="1422"/>
                  </a:lnTo>
                  <a:lnTo>
                    <a:pt x="2084" y="1442"/>
                  </a:lnTo>
                  <a:lnTo>
                    <a:pt x="2128" y="1442"/>
                  </a:lnTo>
                  <a:lnTo>
                    <a:pt x="2124" y="1454"/>
                  </a:lnTo>
                  <a:lnTo>
                    <a:pt x="2178" y="1454"/>
                  </a:lnTo>
                  <a:lnTo>
                    <a:pt x="2178" y="1476"/>
                  </a:lnTo>
                  <a:lnTo>
                    <a:pt x="2214" y="1476"/>
                  </a:lnTo>
                  <a:lnTo>
                    <a:pt x="2214" y="1496"/>
                  </a:lnTo>
                  <a:lnTo>
                    <a:pt x="2370" y="1496"/>
                  </a:lnTo>
                  <a:lnTo>
                    <a:pt x="2370" y="1514"/>
                  </a:lnTo>
                  <a:lnTo>
                    <a:pt x="2498" y="1514"/>
                  </a:lnTo>
                  <a:lnTo>
                    <a:pt x="2498" y="1538"/>
                  </a:lnTo>
                  <a:lnTo>
                    <a:pt x="2550" y="1538"/>
                  </a:lnTo>
                  <a:lnTo>
                    <a:pt x="2550" y="1572"/>
                  </a:lnTo>
                  <a:lnTo>
                    <a:pt x="2590" y="1572"/>
                  </a:lnTo>
                  <a:lnTo>
                    <a:pt x="2590" y="1612"/>
                  </a:lnTo>
                  <a:lnTo>
                    <a:pt x="2624" y="1612"/>
                  </a:lnTo>
                </a:path>
              </a:pathLst>
            </a:cu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grpSp>
          <p:nvGrpSpPr>
            <p:cNvPr id="8" name="Group 143"/>
            <p:cNvGrpSpPr>
              <a:grpSpLocks/>
            </p:cNvGrpSpPr>
            <p:nvPr/>
          </p:nvGrpSpPr>
          <p:grpSpPr bwMode="gray">
            <a:xfrm>
              <a:off x="4673600" y="3705225"/>
              <a:ext cx="1927225" cy="869950"/>
              <a:chOff x="4673543" y="3705984"/>
              <a:chExt cx="1926590" cy="869315"/>
            </a:xfrm>
            <a:solidFill>
              <a:schemeClr val="accent2"/>
            </a:solidFill>
          </p:grpSpPr>
          <p:sp>
            <p:nvSpPr>
              <p:cNvPr id="36926" name="Oval 42"/>
              <p:cNvSpPr>
                <a:spLocks noChangeArrowheads="1"/>
              </p:cNvSpPr>
              <p:nvPr/>
            </p:nvSpPr>
            <p:spPr bwMode="gray">
              <a:xfrm>
                <a:off x="4673543" y="37059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27" name="Oval 43"/>
              <p:cNvSpPr>
                <a:spLocks noChangeArrowheads="1"/>
              </p:cNvSpPr>
              <p:nvPr/>
            </p:nvSpPr>
            <p:spPr bwMode="gray">
              <a:xfrm>
                <a:off x="4721168" y="37345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28" name="Oval 44"/>
              <p:cNvSpPr>
                <a:spLocks noChangeArrowheads="1"/>
              </p:cNvSpPr>
              <p:nvPr/>
            </p:nvSpPr>
            <p:spPr bwMode="gray">
              <a:xfrm>
                <a:off x="4759268" y="37790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29" name="Oval 45"/>
              <p:cNvSpPr>
                <a:spLocks noChangeArrowheads="1"/>
              </p:cNvSpPr>
              <p:nvPr/>
            </p:nvSpPr>
            <p:spPr bwMode="gray">
              <a:xfrm>
                <a:off x="4787843" y="37790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0" name="Oval 46"/>
              <p:cNvSpPr>
                <a:spLocks noChangeArrowheads="1"/>
              </p:cNvSpPr>
              <p:nvPr/>
            </p:nvSpPr>
            <p:spPr bwMode="gray">
              <a:xfrm>
                <a:off x="4835468" y="37948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1" name="Oval 47"/>
              <p:cNvSpPr>
                <a:spLocks noChangeArrowheads="1"/>
              </p:cNvSpPr>
              <p:nvPr/>
            </p:nvSpPr>
            <p:spPr bwMode="gray">
              <a:xfrm>
                <a:off x="4883093" y="38329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2" name="Oval 48"/>
              <p:cNvSpPr>
                <a:spLocks noChangeArrowheads="1"/>
              </p:cNvSpPr>
              <p:nvPr/>
            </p:nvSpPr>
            <p:spPr bwMode="gray">
              <a:xfrm>
                <a:off x="4937068" y="38774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3" name="Oval 49"/>
              <p:cNvSpPr>
                <a:spLocks noChangeArrowheads="1"/>
              </p:cNvSpPr>
              <p:nvPr/>
            </p:nvSpPr>
            <p:spPr bwMode="gray">
              <a:xfrm>
                <a:off x="4994218" y="39187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4" name="Oval 50"/>
              <p:cNvSpPr>
                <a:spLocks noChangeArrowheads="1"/>
              </p:cNvSpPr>
              <p:nvPr/>
            </p:nvSpPr>
            <p:spPr bwMode="gray">
              <a:xfrm>
                <a:off x="5041843" y="39250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5" name="Oval 51"/>
              <p:cNvSpPr>
                <a:spLocks noChangeArrowheads="1"/>
              </p:cNvSpPr>
              <p:nvPr/>
            </p:nvSpPr>
            <p:spPr bwMode="gray">
              <a:xfrm>
                <a:off x="5092643" y="39377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6" name="Oval 52"/>
              <p:cNvSpPr>
                <a:spLocks noChangeArrowheads="1"/>
              </p:cNvSpPr>
              <p:nvPr/>
            </p:nvSpPr>
            <p:spPr bwMode="gray">
              <a:xfrm>
                <a:off x="5156143" y="39695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7" name="Oval 53"/>
              <p:cNvSpPr>
                <a:spLocks noChangeArrowheads="1"/>
              </p:cNvSpPr>
              <p:nvPr/>
            </p:nvSpPr>
            <p:spPr bwMode="gray">
              <a:xfrm>
                <a:off x="5200593" y="40012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8" name="Oval 54"/>
              <p:cNvSpPr>
                <a:spLocks noChangeArrowheads="1"/>
              </p:cNvSpPr>
              <p:nvPr/>
            </p:nvSpPr>
            <p:spPr bwMode="gray">
              <a:xfrm>
                <a:off x="5257743" y="40457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39" name="Oval 55"/>
              <p:cNvSpPr>
                <a:spLocks noChangeArrowheads="1"/>
              </p:cNvSpPr>
              <p:nvPr/>
            </p:nvSpPr>
            <p:spPr bwMode="gray">
              <a:xfrm>
                <a:off x="5311718" y="40806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0" name="Oval 56"/>
              <p:cNvSpPr>
                <a:spLocks noChangeArrowheads="1"/>
              </p:cNvSpPr>
              <p:nvPr/>
            </p:nvSpPr>
            <p:spPr bwMode="gray">
              <a:xfrm>
                <a:off x="5365693" y="40869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1" name="Oval 57"/>
              <p:cNvSpPr>
                <a:spLocks noChangeArrowheads="1"/>
              </p:cNvSpPr>
              <p:nvPr/>
            </p:nvSpPr>
            <p:spPr bwMode="gray">
              <a:xfrm>
                <a:off x="5413318" y="40869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2" name="Oval 58"/>
              <p:cNvSpPr>
                <a:spLocks noChangeArrowheads="1"/>
              </p:cNvSpPr>
              <p:nvPr/>
            </p:nvSpPr>
            <p:spPr bwMode="gray">
              <a:xfrm>
                <a:off x="5451418" y="41060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3" name="Oval 59"/>
              <p:cNvSpPr>
                <a:spLocks noChangeArrowheads="1"/>
              </p:cNvSpPr>
              <p:nvPr/>
            </p:nvSpPr>
            <p:spPr bwMode="gray">
              <a:xfrm>
                <a:off x="5508568" y="41219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4" name="Oval 60"/>
              <p:cNvSpPr>
                <a:spLocks noChangeArrowheads="1"/>
              </p:cNvSpPr>
              <p:nvPr/>
            </p:nvSpPr>
            <p:spPr bwMode="gray">
              <a:xfrm>
                <a:off x="5581593" y="41695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5" name="Oval 61"/>
              <p:cNvSpPr>
                <a:spLocks noChangeArrowheads="1"/>
              </p:cNvSpPr>
              <p:nvPr/>
            </p:nvSpPr>
            <p:spPr bwMode="gray">
              <a:xfrm>
                <a:off x="5641918" y="42012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6" name="Oval 62"/>
              <p:cNvSpPr>
                <a:spLocks noChangeArrowheads="1"/>
              </p:cNvSpPr>
              <p:nvPr/>
            </p:nvSpPr>
            <p:spPr bwMode="gray">
              <a:xfrm>
                <a:off x="5721293" y="42330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7" name="Oval 63"/>
              <p:cNvSpPr>
                <a:spLocks noChangeArrowheads="1"/>
              </p:cNvSpPr>
              <p:nvPr/>
            </p:nvSpPr>
            <p:spPr bwMode="gray">
              <a:xfrm>
                <a:off x="5810193" y="42552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8" name="Oval 64"/>
              <p:cNvSpPr>
                <a:spLocks noChangeArrowheads="1"/>
              </p:cNvSpPr>
              <p:nvPr/>
            </p:nvSpPr>
            <p:spPr bwMode="gray">
              <a:xfrm>
                <a:off x="5914968" y="43155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49" name="Oval 65"/>
              <p:cNvSpPr>
                <a:spLocks noChangeArrowheads="1"/>
              </p:cNvSpPr>
              <p:nvPr/>
            </p:nvSpPr>
            <p:spPr bwMode="gray">
              <a:xfrm>
                <a:off x="5949893" y="43155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0" name="Oval 66"/>
              <p:cNvSpPr>
                <a:spLocks noChangeArrowheads="1"/>
              </p:cNvSpPr>
              <p:nvPr/>
            </p:nvSpPr>
            <p:spPr bwMode="gray">
              <a:xfrm>
                <a:off x="6013393" y="43155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1" name="Oval 67"/>
              <p:cNvSpPr>
                <a:spLocks noChangeArrowheads="1"/>
              </p:cNvSpPr>
              <p:nvPr/>
            </p:nvSpPr>
            <p:spPr bwMode="gray">
              <a:xfrm>
                <a:off x="6083243" y="43155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2" name="Oval 68"/>
              <p:cNvSpPr>
                <a:spLocks noChangeArrowheads="1"/>
              </p:cNvSpPr>
              <p:nvPr/>
            </p:nvSpPr>
            <p:spPr bwMode="gray">
              <a:xfrm>
                <a:off x="6118168" y="431558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3" name="Oval 69"/>
              <p:cNvSpPr>
                <a:spLocks noChangeArrowheads="1"/>
              </p:cNvSpPr>
              <p:nvPr/>
            </p:nvSpPr>
            <p:spPr bwMode="gray">
              <a:xfrm>
                <a:off x="6184843" y="43346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4" name="Oval 70"/>
              <p:cNvSpPr>
                <a:spLocks noChangeArrowheads="1"/>
              </p:cNvSpPr>
              <p:nvPr/>
            </p:nvSpPr>
            <p:spPr bwMode="gray">
              <a:xfrm>
                <a:off x="6235643" y="43346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5" name="Oval 71"/>
              <p:cNvSpPr>
                <a:spLocks noChangeArrowheads="1"/>
              </p:cNvSpPr>
              <p:nvPr/>
            </p:nvSpPr>
            <p:spPr bwMode="gray">
              <a:xfrm>
                <a:off x="6289618" y="43346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6" name="Oval 72"/>
              <p:cNvSpPr>
                <a:spLocks noChangeArrowheads="1"/>
              </p:cNvSpPr>
              <p:nvPr/>
            </p:nvSpPr>
            <p:spPr bwMode="gray">
              <a:xfrm>
                <a:off x="6362643" y="43854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7" name="Oval 73"/>
              <p:cNvSpPr>
                <a:spLocks noChangeArrowheads="1"/>
              </p:cNvSpPr>
              <p:nvPr/>
            </p:nvSpPr>
            <p:spPr bwMode="gray">
              <a:xfrm>
                <a:off x="6410268" y="438860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8" name="Oval 74"/>
              <p:cNvSpPr>
                <a:spLocks noChangeArrowheads="1"/>
              </p:cNvSpPr>
              <p:nvPr/>
            </p:nvSpPr>
            <p:spPr bwMode="gray">
              <a:xfrm>
                <a:off x="6422968" y="4423534"/>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sp>
            <p:nvSpPr>
              <p:cNvPr id="36959" name="Oval 75"/>
              <p:cNvSpPr>
                <a:spLocks noChangeArrowheads="1"/>
              </p:cNvSpPr>
              <p:nvPr/>
            </p:nvSpPr>
            <p:spPr bwMode="gray">
              <a:xfrm>
                <a:off x="6508693" y="4483859"/>
                <a:ext cx="91440" cy="91440"/>
              </a:xfrm>
              <a:prstGeom prst="ellipse">
                <a:avLst/>
              </a:prstGeom>
              <a:grpFill/>
              <a:ln w="9525">
                <a:noFill/>
                <a:round/>
                <a:headEnd/>
                <a:tailEnd/>
              </a:ln>
            </p:spPr>
            <p:txBody>
              <a:bodyPr wrap="none" anchor="ctr"/>
              <a:lstStyle/>
              <a:p>
                <a:pPr defTabSz="914400" fontAlgn="base">
                  <a:spcBef>
                    <a:spcPct val="0"/>
                  </a:spcBef>
                  <a:spcAft>
                    <a:spcPct val="0"/>
                  </a:spcAft>
                  <a:defRPr/>
                </a:pPr>
                <a:endParaRPr kumimoji="1" lang="fr-FR" sz="900" b="1" dirty="0">
                  <a:solidFill>
                    <a:srgbClr val="FFFFFF"/>
                  </a:solidFill>
                  <a:ea typeface="ＭＳ Ｐゴシック" panose="020B0600070205080204" pitchFamily="34" charset="-128"/>
                </a:endParaRPr>
              </a:p>
            </p:txBody>
          </p:sp>
        </p:grpSp>
      </p:grpSp>
      <p:sp>
        <p:nvSpPr>
          <p:cNvPr id="28716" name="TextBox 176"/>
          <p:cNvSpPr txBox="1">
            <a:spLocks noChangeArrowheads="1"/>
          </p:cNvSpPr>
          <p:nvPr/>
        </p:nvSpPr>
        <p:spPr bwMode="auto">
          <a:xfrm>
            <a:off x="7067563" y="5702326"/>
            <a:ext cx="198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Data cutoff: </a:t>
            </a:r>
            <a:br>
              <a:rPr lang="en-US" altLang="es-CO" sz="1400" smtClean="0">
                <a:solidFill>
                  <a:srgbClr val="FFFFFF"/>
                </a:solidFill>
              </a:rPr>
            </a:br>
            <a:r>
              <a:rPr lang="en-US" altLang="es-CO" sz="1400" smtClean="0">
                <a:solidFill>
                  <a:srgbClr val="FFFFFF"/>
                </a:solidFill>
              </a:rPr>
              <a:t>March 10, 2010</a:t>
            </a:r>
          </a:p>
        </p:txBody>
      </p:sp>
      <p:sp>
        <p:nvSpPr>
          <p:cNvPr id="28717" name="TextBox 139"/>
          <p:cNvSpPr txBox="1">
            <a:spLocks noChangeArrowheads="1"/>
          </p:cNvSpPr>
          <p:nvPr/>
        </p:nvSpPr>
        <p:spPr bwMode="auto">
          <a:xfrm>
            <a:off x="284175" y="6354789"/>
            <a:ext cx="8580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de Bono JS, et al. ASCO 2010. Abstract 4508. de Bono JS, et al. Lancet. 2010;376:1147-1154.</a:t>
            </a:r>
          </a:p>
        </p:txBody>
      </p:sp>
      <p:sp>
        <p:nvSpPr>
          <p:cNvPr id="28718" name="TextBox 176"/>
          <p:cNvSpPr txBox="1">
            <a:spLocks noChangeArrowheads="1"/>
          </p:cNvSpPr>
          <p:nvPr/>
        </p:nvSpPr>
        <p:spPr bwMode="auto">
          <a:xfrm>
            <a:off x="2387601" y="5427689"/>
            <a:ext cx="4230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smtClean="0">
                <a:solidFill>
                  <a:srgbClr val="FFFFFF"/>
                </a:solidFill>
              </a:rPr>
              <a:t>Mos</a:t>
            </a:r>
          </a:p>
        </p:txBody>
      </p:sp>
      <p:sp>
        <p:nvSpPr>
          <p:cNvPr id="28719" name="TextBox 1"/>
          <p:cNvSpPr txBox="1">
            <a:spLocks noChangeArrowheads="1"/>
          </p:cNvSpPr>
          <p:nvPr/>
        </p:nvSpPr>
        <p:spPr bwMode="auto">
          <a:xfrm>
            <a:off x="4154489" y="2138363"/>
            <a:ext cx="4411584"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b="0" smtClean="0">
                <a:solidFill>
                  <a:srgbClr val="FFFFFF"/>
                </a:solidFill>
              </a:rPr>
              <a:t>Median OS for MP vs CBZP: 12.7 vs 15.1 mos</a:t>
            </a:r>
          </a:p>
          <a:p>
            <a:pPr defTabSz="914400" eaLnBrk="1" fontAlgn="base" hangingPunct="1">
              <a:spcBef>
                <a:spcPct val="0"/>
              </a:spcBef>
              <a:spcAft>
                <a:spcPct val="0"/>
              </a:spcAft>
            </a:pPr>
            <a:r>
              <a:rPr lang="en-US" altLang="es-CO" b="0" smtClean="0">
                <a:solidFill>
                  <a:srgbClr val="FFFFFF"/>
                </a:solidFill>
              </a:rPr>
              <a:t>HR : 0.72 (95% CI: 0.61-0.84; </a:t>
            </a:r>
            <a:r>
              <a:rPr lang="en-US" altLang="es-CO" b="0" i="1" smtClean="0">
                <a:solidFill>
                  <a:srgbClr val="FFFFFF"/>
                </a:solidFill>
              </a:rPr>
              <a:t>P</a:t>
            </a:r>
            <a:r>
              <a:rPr lang="en-US" altLang="es-CO" b="0" smtClean="0">
                <a:solidFill>
                  <a:srgbClr val="FFFFFF"/>
                </a:solidFill>
              </a:rPr>
              <a:t> &lt; .0001)</a:t>
            </a:r>
          </a:p>
        </p:txBody>
      </p:sp>
    </p:spTree>
    <p:extLst>
      <p:ext uri="{BB962C8B-B14F-4D97-AF65-F5344CB8AC3E}">
        <p14:creationId xmlns:p14="http://schemas.microsoft.com/office/powerpoint/2010/main" val="208585760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t>A favor de iniciar tamizaje en varón a los 55 años:</a:t>
            </a:r>
            <a:endParaRPr lang="es-ES" dirty="0"/>
          </a:p>
        </p:txBody>
      </p:sp>
      <p:pic>
        <p:nvPicPr>
          <p:cNvPr id="3" name="Imagen 2"/>
          <p:cNvPicPr>
            <a:picLocks noChangeAspect="1"/>
          </p:cNvPicPr>
          <p:nvPr/>
        </p:nvPicPr>
        <p:blipFill>
          <a:blip r:embed="rId2"/>
          <a:stretch>
            <a:fillRect/>
          </a:stretch>
        </p:blipFill>
        <p:spPr>
          <a:xfrm>
            <a:off x="1823363" y="1528082"/>
            <a:ext cx="5863771" cy="4928967"/>
          </a:xfrm>
          <a:prstGeom prst="rect">
            <a:avLst/>
          </a:prstGeom>
        </p:spPr>
      </p:pic>
      <p:sp>
        <p:nvSpPr>
          <p:cNvPr id="4" name="CuadroTexto 3"/>
          <p:cNvSpPr txBox="1"/>
          <p:nvPr/>
        </p:nvSpPr>
        <p:spPr>
          <a:xfrm>
            <a:off x="6830787" y="6513113"/>
            <a:ext cx="1993530" cy="276999"/>
          </a:xfrm>
          <a:prstGeom prst="rect">
            <a:avLst/>
          </a:prstGeom>
          <a:noFill/>
        </p:spPr>
        <p:txBody>
          <a:bodyPr wrap="none" rtlCol="0">
            <a:spAutoFit/>
          </a:bodyPr>
          <a:lstStyle/>
          <a:p>
            <a:r>
              <a:rPr lang="es-ES" sz="1200" dirty="0" err="1" smtClean="0"/>
              <a:t>Colbert</a:t>
            </a:r>
            <a:r>
              <a:rPr lang="es-ES" sz="1200" dirty="0" smtClean="0"/>
              <a:t> J, N </a:t>
            </a:r>
            <a:r>
              <a:rPr lang="es-ES" sz="1200" dirty="0" err="1" smtClean="0"/>
              <a:t>Engl</a:t>
            </a:r>
            <a:r>
              <a:rPr lang="es-ES" sz="1200" dirty="0" smtClean="0"/>
              <a:t> J </a:t>
            </a:r>
            <a:r>
              <a:rPr lang="es-ES" sz="1200" dirty="0" err="1" smtClean="0"/>
              <a:t>Med</a:t>
            </a:r>
            <a:r>
              <a:rPr lang="es-ES" sz="1200" dirty="0" smtClean="0"/>
              <a:t>, 2012</a:t>
            </a:r>
            <a:endParaRPr lang="es-ES" sz="1200" dirty="0"/>
          </a:p>
        </p:txBody>
      </p:sp>
    </p:spTree>
    <p:extLst>
      <p:ext uri="{BB962C8B-B14F-4D97-AF65-F5344CB8AC3E}">
        <p14:creationId xmlns:p14="http://schemas.microsoft.com/office/powerpoint/2010/main" val="343502389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4"/>
          <p:cNvSpPr>
            <a:spLocks noGrp="1"/>
          </p:cNvSpPr>
          <p:nvPr>
            <p:ph type="title"/>
          </p:nvPr>
        </p:nvSpPr>
        <p:spPr/>
        <p:txBody>
          <a:bodyPr/>
          <a:lstStyle/>
          <a:p>
            <a:pPr eaLnBrk="1" hangingPunct="1"/>
            <a:r>
              <a:rPr lang="en-US" altLang="es-CO" smtClean="0"/>
              <a:t>A Treatment Algorithm for mCRPC</a:t>
            </a:r>
          </a:p>
        </p:txBody>
      </p:sp>
      <p:sp>
        <p:nvSpPr>
          <p:cNvPr id="17" name="Text Placeholder 35"/>
          <p:cNvSpPr txBox="1">
            <a:spLocks/>
          </p:cNvSpPr>
          <p:nvPr/>
        </p:nvSpPr>
        <p:spPr bwMode="auto">
          <a:xfrm>
            <a:off x="284165" y="5702300"/>
            <a:ext cx="4391025" cy="952500"/>
          </a:xfrm>
          <a:prstGeom prst="rect">
            <a:avLst/>
          </a:prstGeom>
          <a:noFill/>
          <a:ln w="9525">
            <a:noFill/>
            <a:miter lim="800000"/>
            <a:headEnd/>
            <a:tailEnd/>
          </a:ln>
        </p:spPr>
        <p:txBody>
          <a:bodyPr anchor="b"/>
          <a:lstStyle/>
          <a:p>
            <a:pPr defTabSz="914400">
              <a:spcBef>
                <a:spcPct val="20000"/>
              </a:spcBef>
              <a:defRPr/>
            </a:pPr>
            <a:endParaRPr kumimoji="1" lang="en-US" sz="1400" b="1" kern="0" dirty="0">
              <a:solidFill>
                <a:srgbClr val="CDCDCF"/>
              </a:solidFill>
              <a:ea typeface="ＭＳ Ｐゴシック" pitchFamily="-109" charset="-128"/>
              <a:cs typeface="Arial" charset="0"/>
            </a:endParaRPr>
          </a:p>
          <a:p>
            <a:pPr defTabSz="914400">
              <a:spcBef>
                <a:spcPct val="20000"/>
              </a:spcBef>
              <a:defRPr/>
            </a:pPr>
            <a:endParaRPr kumimoji="1" lang="en-US" sz="1400" kern="0" dirty="0">
              <a:solidFill>
                <a:srgbClr val="CDCDCF"/>
              </a:solidFill>
              <a:ea typeface="ＭＳ Ｐゴシック" pitchFamily="-109" charset="-128"/>
              <a:cs typeface="Arial" charset="0"/>
            </a:endParaRPr>
          </a:p>
          <a:p>
            <a:pPr defTabSz="914400">
              <a:defRPr/>
            </a:pPr>
            <a:r>
              <a:rPr kumimoji="1" lang="en-US" sz="1400" kern="0" dirty="0">
                <a:solidFill>
                  <a:srgbClr val="CDCDCF"/>
                </a:solidFill>
                <a:ea typeface="ＭＳ Ｐゴシック" pitchFamily="-109" charset="-128"/>
                <a:cs typeface="Arial" charset="0"/>
              </a:rPr>
              <a:t>Mottet N, et al. Eur Urol. 2011;59:572-583. NCCN. Clinical practice guidelines in oncology: prostate cancer. v.1.2012. Yap TA, et al. Nat Rev Clin Oncol. 2011; 8:597-610.</a:t>
            </a:r>
          </a:p>
        </p:txBody>
      </p:sp>
      <p:sp>
        <p:nvSpPr>
          <p:cNvPr id="18" name="Rounded Rectangle 17"/>
          <p:cNvSpPr>
            <a:spLocks noChangeArrowheads="1"/>
          </p:cNvSpPr>
          <p:nvPr/>
        </p:nvSpPr>
        <p:spPr bwMode="auto">
          <a:xfrm>
            <a:off x="519114" y="1639888"/>
            <a:ext cx="7747000" cy="576262"/>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defTabSz="914400">
              <a:defRPr/>
            </a:pPr>
            <a:r>
              <a:rPr kumimoji="1" lang="en-US" sz="1400" b="1" dirty="0">
                <a:solidFill>
                  <a:srgbClr val="CDCDCF">
                    <a:lumMod val="10000"/>
                  </a:srgbClr>
                </a:solidFill>
                <a:ea typeface="Arial" charset="0"/>
                <a:cs typeface="Arial" charset="0"/>
              </a:rPr>
              <a:t>Maintain castration serum levels of testosterone and use denosumab or zoledronic acid with vitamin D and calcium if bone metastases are present</a:t>
            </a:r>
          </a:p>
        </p:txBody>
      </p:sp>
      <p:grpSp>
        <p:nvGrpSpPr>
          <p:cNvPr id="2" name="Group 55"/>
          <p:cNvGrpSpPr>
            <a:grpSpLocks/>
          </p:cNvGrpSpPr>
          <p:nvPr/>
        </p:nvGrpSpPr>
        <p:grpSpPr bwMode="auto">
          <a:xfrm>
            <a:off x="3084833" y="2208362"/>
            <a:ext cx="2686051" cy="890932"/>
            <a:chOff x="3239989" y="3260351"/>
            <a:chExt cx="2686414" cy="891079"/>
          </a:xfrm>
          <a:solidFill>
            <a:schemeClr val="accent2"/>
          </a:solidFill>
        </p:grpSpPr>
        <p:sp>
          <p:nvSpPr>
            <p:cNvPr id="21" name="Rounded Rectangle 20"/>
            <p:cNvSpPr>
              <a:spLocks noChangeArrowheads="1"/>
            </p:cNvSpPr>
            <p:nvPr/>
          </p:nvSpPr>
          <p:spPr bwMode="auto">
            <a:xfrm>
              <a:off x="3239989" y="3562369"/>
              <a:ext cx="2686414" cy="589061"/>
            </a:xfrm>
            <a:prstGeom prst="roundRect">
              <a:avLst>
                <a:gd name="adj" fmla="val 16667"/>
              </a:avLst>
            </a:prstGeom>
            <a:grp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512064" lvl="1" indent="111125" defTabSz="914400">
                <a:buFont typeface="Wingdings" pitchFamily="2" charset="2"/>
                <a:buChar char="§"/>
                <a:defRPr/>
              </a:pPr>
              <a:r>
                <a:rPr kumimoji="1" lang="en-US" sz="1400" b="1" dirty="0">
                  <a:solidFill>
                    <a:srgbClr val="CDCDCF">
                      <a:lumMod val="10000"/>
                    </a:srgbClr>
                  </a:solidFill>
                  <a:cs typeface="Arial" pitchFamily="34" charset="0"/>
                </a:rPr>
                <a:t>Symptomatic</a:t>
              </a:r>
            </a:p>
            <a:p>
              <a:pPr marL="512064" lvl="1" indent="111125" defTabSz="914400">
                <a:buFont typeface="Wingdings" pitchFamily="2" charset="2"/>
                <a:buChar char="§"/>
                <a:defRPr/>
              </a:pPr>
              <a:r>
                <a:rPr kumimoji="1" lang="en-US" sz="1400" b="1" dirty="0">
                  <a:solidFill>
                    <a:srgbClr val="CDCDCF">
                      <a:lumMod val="10000"/>
                    </a:srgbClr>
                  </a:solidFill>
                  <a:cs typeface="Arial" pitchFamily="34" charset="0"/>
                </a:rPr>
                <a:t>Visceral disease</a:t>
              </a:r>
            </a:p>
          </p:txBody>
        </p:sp>
        <p:cxnSp>
          <p:nvCxnSpPr>
            <p:cNvPr id="22" name="Straight Arrow Connector 21"/>
            <p:cNvCxnSpPr>
              <a:cxnSpLocks noChangeShapeType="1"/>
            </p:cNvCxnSpPr>
            <p:nvPr/>
          </p:nvCxnSpPr>
          <p:spPr bwMode="auto">
            <a:xfrm rot="16200000" flipH="1">
              <a:off x="4406026" y="3396240"/>
              <a:ext cx="271780" cy="1"/>
            </a:xfrm>
            <a:prstGeom prst="straightConnector1">
              <a:avLst/>
            </a:prstGeom>
            <a:grpFill/>
            <a:ln w="28575">
              <a:solidFill>
                <a:schemeClr val="tx1"/>
              </a:solidFill>
              <a:round/>
              <a:headEnd type="none" w="med" len="med"/>
              <a:tailEnd type="triangle" w="med" len="med"/>
            </a:ln>
            <a:effectLst>
              <a:outerShdw blurRad="63500" dist="20000" dir="5400000" rotWithShape="0">
                <a:srgbClr val="000000">
                  <a:alpha val="37999"/>
                </a:srgbClr>
              </a:outerShdw>
            </a:effectLst>
          </p:spPr>
        </p:cxnSp>
      </p:grpSp>
      <p:sp>
        <p:nvSpPr>
          <p:cNvPr id="24" name="Rounded Rectangle 23"/>
          <p:cNvSpPr>
            <a:spLocks noChangeArrowheads="1"/>
          </p:cNvSpPr>
          <p:nvPr/>
        </p:nvSpPr>
        <p:spPr bwMode="auto">
          <a:xfrm>
            <a:off x="1906588" y="2724176"/>
            <a:ext cx="609600"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defTabSz="914400">
              <a:defRPr/>
            </a:pPr>
            <a:r>
              <a:rPr kumimoji="1" lang="en-US" sz="1400" b="1" dirty="0">
                <a:solidFill>
                  <a:srgbClr val="CDCDCF">
                    <a:lumMod val="10000"/>
                  </a:srgbClr>
                </a:solidFill>
                <a:cs typeface="Arial" pitchFamily="34" charset="0"/>
              </a:rPr>
              <a:t>No</a:t>
            </a:r>
          </a:p>
        </p:txBody>
      </p:sp>
      <p:cxnSp>
        <p:nvCxnSpPr>
          <p:cNvPr id="44039" name="Straight Connector 45"/>
          <p:cNvCxnSpPr>
            <a:cxnSpLocks noChangeShapeType="1"/>
            <a:stCxn id="24" idx="3"/>
          </p:cNvCxnSpPr>
          <p:nvPr/>
        </p:nvCxnSpPr>
        <p:spPr bwMode="auto">
          <a:xfrm flipV="1">
            <a:off x="2516201" y="2805113"/>
            <a:ext cx="560387" cy="114300"/>
          </a:xfrm>
          <a:prstGeom prst="line">
            <a:avLst/>
          </a:prstGeom>
          <a:noFill/>
          <a:ln w="34925">
            <a:solidFill>
              <a:schemeClr val="tx1"/>
            </a:solidFill>
            <a:round/>
            <a:headEnd type="triangle" w="med" len="med"/>
            <a:tailEnd/>
          </a:ln>
          <a:extLst>
            <a:ext uri="{909E8E84-426E-40dd-AFC4-6F175D3DCCD1}">
              <a14:hiddenFill xmlns:a14="http://schemas.microsoft.com/office/drawing/2010/main">
                <a:noFill/>
              </a14:hiddenFill>
            </a:ext>
          </a:extLst>
        </p:spPr>
      </p:cxnSp>
      <p:sp>
        <p:nvSpPr>
          <p:cNvPr id="27" name="Rounded Rectangle 26"/>
          <p:cNvSpPr>
            <a:spLocks noChangeArrowheads="1"/>
          </p:cNvSpPr>
          <p:nvPr/>
        </p:nvSpPr>
        <p:spPr bwMode="auto">
          <a:xfrm>
            <a:off x="6394452" y="2724176"/>
            <a:ext cx="611188"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defTabSz="914400">
              <a:defRPr/>
            </a:pPr>
            <a:r>
              <a:rPr kumimoji="1" lang="en-US" sz="1400" b="1" dirty="0">
                <a:solidFill>
                  <a:srgbClr val="CDCDCF">
                    <a:lumMod val="10000"/>
                  </a:srgbClr>
                </a:solidFill>
                <a:cs typeface="Arial" pitchFamily="34" charset="0"/>
              </a:rPr>
              <a:t>Yes</a:t>
            </a:r>
          </a:p>
        </p:txBody>
      </p:sp>
      <p:cxnSp>
        <p:nvCxnSpPr>
          <p:cNvPr id="44041" name="Straight Connector 47"/>
          <p:cNvCxnSpPr>
            <a:cxnSpLocks noChangeShapeType="1"/>
            <a:endCxn id="27" idx="1"/>
          </p:cNvCxnSpPr>
          <p:nvPr/>
        </p:nvCxnSpPr>
        <p:spPr bwMode="auto">
          <a:xfrm>
            <a:off x="5762627" y="2805113"/>
            <a:ext cx="631825" cy="114300"/>
          </a:xfrm>
          <a:prstGeom prst="line">
            <a:avLst/>
          </a:prstGeom>
          <a:noFill/>
          <a:ln w="3492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44042" name="Group 42"/>
          <p:cNvGrpSpPr>
            <a:grpSpLocks/>
          </p:cNvGrpSpPr>
          <p:nvPr/>
        </p:nvGrpSpPr>
        <p:grpSpPr bwMode="auto">
          <a:xfrm>
            <a:off x="4597413" y="3125795"/>
            <a:ext cx="4327525" cy="1851025"/>
            <a:chOff x="4834033" y="4063725"/>
            <a:chExt cx="4217435" cy="1424082"/>
          </a:xfrm>
        </p:grpSpPr>
        <p:sp>
          <p:nvSpPr>
            <p:cNvPr id="30" name="Rounded Rectangle 29"/>
            <p:cNvSpPr>
              <a:spLocks noChangeArrowheads="1"/>
            </p:cNvSpPr>
            <p:nvPr/>
          </p:nvSpPr>
          <p:spPr bwMode="auto">
            <a:xfrm>
              <a:off x="4834033" y="4260360"/>
              <a:ext cx="4217435" cy="1227447"/>
            </a:xfrm>
            <a:prstGeom prst="roundRect">
              <a:avLst>
                <a:gd name="adj" fmla="val 16667"/>
              </a:avLst>
            </a:prstGeom>
            <a:solidFill>
              <a:srgbClr val="D9D9D9"/>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5888" indent="-115888" defTabSz="914400">
                <a:buFont typeface="Wingdings" pitchFamily="2" charset="2"/>
                <a:buChar char="§"/>
                <a:defRPr/>
              </a:pPr>
              <a:r>
                <a:rPr kumimoji="1" lang="en-US" sz="1400" b="1" u="sng" dirty="0">
                  <a:solidFill>
                    <a:srgbClr val="CDCDCF">
                      <a:lumMod val="10000"/>
                    </a:srgbClr>
                  </a:solidFill>
                  <a:ea typeface="Arial" charset="0"/>
                  <a:cs typeface="Arial" charset="0"/>
                </a:rPr>
                <a:t>Docetaxel</a:t>
              </a:r>
            </a:p>
            <a:p>
              <a:pPr marL="115888" indent="-115888" defTabSz="914400">
                <a:buFont typeface="Wingdings" pitchFamily="2" charset="2"/>
                <a:buChar char="§"/>
                <a:defRPr/>
              </a:pPr>
              <a:r>
                <a:rPr kumimoji="1" lang="en-US" sz="1400" b="1" dirty="0">
                  <a:solidFill>
                    <a:srgbClr val="CDCDCF">
                      <a:lumMod val="10000"/>
                    </a:srgbClr>
                  </a:solidFill>
                  <a:ea typeface="Arial" charset="0"/>
                  <a:cs typeface="Arial" charset="0"/>
                </a:rPr>
                <a:t>Mitoxantrone</a:t>
              </a:r>
            </a:p>
            <a:p>
              <a:pPr marL="115888" indent="-115888" defTabSz="914400">
                <a:buFont typeface="Wingdings" pitchFamily="2" charset="2"/>
                <a:buChar char="§"/>
                <a:defRPr/>
              </a:pPr>
              <a:r>
                <a:rPr kumimoji="1" lang="en-US" sz="1400" b="1" dirty="0">
                  <a:solidFill>
                    <a:srgbClr val="CDCDCF">
                      <a:lumMod val="10000"/>
                    </a:srgbClr>
                  </a:solidFill>
                  <a:ea typeface="Arial" charset="0"/>
                  <a:cs typeface="Arial" charset="0"/>
                </a:rPr>
                <a:t>Abiraterone acetate (Level 2B)</a:t>
              </a:r>
            </a:p>
            <a:p>
              <a:pPr marL="115888" indent="-115888" defTabSz="914400">
                <a:buFont typeface="Wingdings" pitchFamily="2" charset="2"/>
                <a:buChar char="§"/>
                <a:defRPr/>
              </a:pPr>
              <a:r>
                <a:rPr kumimoji="1" lang="en-US" sz="1400" b="1" dirty="0">
                  <a:solidFill>
                    <a:srgbClr val="CDCDCF">
                      <a:lumMod val="10000"/>
                    </a:srgbClr>
                  </a:solidFill>
                  <a:ea typeface="Arial" charset="0"/>
                  <a:cs typeface="Arial" charset="0"/>
                </a:rPr>
                <a:t>Palliative radiotherapy or radionuclide (radium-223?) for symptomatic bone metastases</a:t>
              </a:r>
            </a:p>
            <a:p>
              <a:pPr marL="115888" indent="-115888" defTabSz="914400">
                <a:buFont typeface="Wingdings" pitchFamily="2" charset="2"/>
                <a:buChar char="§"/>
                <a:defRPr/>
              </a:pPr>
              <a:r>
                <a:rPr kumimoji="1" lang="en-US" sz="1400" b="1" dirty="0">
                  <a:solidFill>
                    <a:srgbClr val="CDCDCF">
                      <a:lumMod val="10000"/>
                    </a:srgbClr>
                  </a:solidFill>
                  <a:ea typeface="Arial" charset="0"/>
                  <a:cs typeface="Arial" charset="0"/>
                </a:rPr>
                <a:t>Clinical trial</a:t>
              </a:r>
            </a:p>
          </p:txBody>
        </p:sp>
        <p:cxnSp>
          <p:nvCxnSpPr>
            <p:cNvPr id="31" name="Straight Arrow Connector 30"/>
            <p:cNvCxnSpPr>
              <a:cxnSpLocks noChangeShapeType="1"/>
            </p:cNvCxnSpPr>
            <p:nvPr/>
          </p:nvCxnSpPr>
          <p:spPr bwMode="auto">
            <a:xfrm rot="5400000">
              <a:off x="6823221" y="4160048"/>
              <a:ext cx="194193" cy="1548"/>
            </a:xfrm>
            <a:prstGeom prst="straightConnector1">
              <a:avLst/>
            </a:prstGeom>
            <a:noFill/>
            <a:ln w="28575">
              <a:solidFill>
                <a:schemeClr val="tx1"/>
              </a:solidFill>
              <a:round/>
              <a:headEnd/>
              <a:tailEnd type="triangle" w="med" len="med"/>
            </a:ln>
            <a:effectLst>
              <a:outerShdw blurRad="63500" dist="20000" dir="5400000" rotWithShape="0">
                <a:srgbClr val="000000">
                  <a:alpha val="37999"/>
                </a:srgbClr>
              </a:outerShdw>
            </a:effectLst>
            <a:extLst/>
          </p:spPr>
        </p:cxnSp>
      </p:grpSp>
      <p:cxnSp>
        <p:nvCxnSpPr>
          <p:cNvPr id="33" name="Straight Arrow Connector 32"/>
          <p:cNvCxnSpPr>
            <a:cxnSpLocks noChangeShapeType="1"/>
          </p:cNvCxnSpPr>
          <p:nvPr/>
        </p:nvCxnSpPr>
        <p:spPr bwMode="auto">
          <a:xfrm rot="5400000">
            <a:off x="2093132" y="3240882"/>
            <a:ext cx="230187" cy="0"/>
          </a:xfrm>
          <a:prstGeom prst="straightConnector1">
            <a:avLst/>
          </a:prstGeom>
          <a:solidFill>
            <a:schemeClr val="accent3"/>
          </a:solidFill>
          <a:ln w="28575">
            <a:solidFill>
              <a:schemeClr val="tx1"/>
            </a:solidFill>
            <a:round/>
            <a:headEnd type="none" w="med" len="med"/>
            <a:tailEnd type="triangle" w="med" len="med"/>
          </a:ln>
          <a:effectLst>
            <a:outerShdw blurRad="63500" dist="20000" dir="5400000" rotWithShape="0">
              <a:srgbClr val="000000">
                <a:alpha val="37999"/>
              </a:srgbClr>
            </a:outerShdw>
          </a:effectLst>
        </p:spPr>
      </p:cxnSp>
      <p:sp>
        <p:nvSpPr>
          <p:cNvPr id="34" name="Rounded Rectangle 33"/>
          <p:cNvSpPr>
            <a:spLocks noChangeArrowheads="1"/>
          </p:cNvSpPr>
          <p:nvPr/>
        </p:nvSpPr>
        <p:spPr bwMode="invGray">
          <a:xfrm>
            <a:off x="587388" y="3375025"/>
            <a:ext cx="3268663" cy="2216150"/>
          </a:xfrm>
          <a:prstGeom prst="roundRect">
            <a:avLst>
              <a:gd name="adj" fmla="val 16667"/>
            </a:avLst>
          </a:prstGeom>
          <a:solidFill>
            <a:schemeClr val="accent3"/>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2713" indent="120650" defTabSz="914400">
              <a:buFont typeface="Wingdings" pitchFamily="2" charset="2"/>
              <a:buChar char="§"/>
              <a:defRPr/>
            </a:pPr>
            <a:r>
              <a:rPr kumimoji="1" lang="en-US" sz="1400" b="1" u="sng" dirty="0">
                <a:solidFill>
                  <a:srgbClr val="CDCDCF">
                    <a:lumMod val="10000"/>
                  </a:srgbClr>
                </a:solidFill>
                <a:ea typeface="Arial" charset="0"/>
                <a:cs typeface="Arial" charset="0"/>
              </a:rPr>
              <a:t>Sipuleucel-T</a:t>
            </a:r>
          </a:p>
          <a:p>
            <a:pPr marL="112713" indent="120650" defTabSz="914400">
              <a:buFont typeface="Wingdings" pitchFamily="2" charset="2"/>
              <a:buChar char="§"/>
              <a:defRPr/>
            </a:pPr>
            <a:r>
              <a:rPr kumimoji="1" lang="en-US" sz="1400" b="1" dirty="0">
                <a:solidFill>
                  <a:srgbClr val="CDCDCF">
                    <a:lumMod val="10000"/>
                  </a:srgbClr>
                </a:solidFill>
                <a:ea typeface="Comic Sans MS" charset="0"/>
                <a:cs typeface="Comic Sans MS" charset="0"/>
              </a:rPr>
              <a:t>Secondary hormone therapy </a:t>
            </a:r>
          </a:p>
          <a:p>
            <a:pPr lvl="1" indent="-173038" defTabSz="914400">
              <a:buFont typeface="Arial" pitchFamily="34" charset="0"/>
              <a:buChar char="•"/>
              <a:defRPr/>
            </a:pPr>
            <a:r>
              <a:rPr kumimoji="1" lang="en-US" sz="1400" b="1" dirty="0">
                <a:solidFill>
                  <a:srgbClr val="CDCDCF">
                    <a:lumMod val="10000"/>
                  </a:srgbClr>
                </a:solidFill>
                <a:ea typeface="Comic Sans MS" charset="0"/>
                <a:cs typeface="Comic Sans MS" charset="0"/>
              </a:rPr>
              <a:t>Antiandrogen</a:t>
            </a:r>
          </a:p>
          <a:p>
            <a:pPr lvl="1" indent="-173038" defTabSz="914400">
              <a:buFont typeface="Arial" pitchFamily="34" charset="0"/>
              <a:buChar char="•"/>
              <a:defRPr/>
            </a:pPr>
            <a:r>
              <a:rPr kumimoji="1" lang="en-US" sz="1400" b="1" dirty="0">
                <a:solidFill>
                  <a:srgbClr val="CDCDCF">
                    <a:lumMod val="10000"/>
                  </a:srgbClr>
                </a:solidFill>
                <a:ea typeface="Comic Sans MS" charset="0"/>
                <a:cs typeface="Comic Sans MS" charset="0"/>
              </a:rPr>
              <a:t>Antiandrogen withdrawal</a:t>
            </a:r>
          </a:p>
          <a:p>
            <a:pPr lvl="1" indent="-173038" defTabSz="914400">
              <a:buFont typeface="Arial" pitchFamily="34" charset="0"/>
              <a:buChar char="•"/>
              <a:defRPr/>
            </a:pPr>
            <a:r>
              <a:rPr kumimoji="1" lang="en-US" sz="1400" b="1" dirty="0">
                <a:solidFill>
                  <a:srgbClr val="CDCDCF">
                    <a:lumMod val="10000"/>
                  </a:srgbClr>
                </a:solidFill>
                <a:ea typeface="Comic Sans MS" charset="0"/>
                <a:cs typeface="Comic Sans MS" charset="0"/>
              </a:rPr>
              <a:t>Ketoconazole or abiraterone acetate (level 2B)</a:t>
            </a:r>
          </a:p>
          <a:p>
            <a:pPr lvl="1" indent="-173038" defTabSz="914400">
              <a:buFont typeface="Arial" pitchFamily="34" charset="0"/>
              <a:buChar char="•"/>
              <a:defRPr/>
            </a:pPr>
            <a:r>
              <a:rPr kumimoji="1" lang="en-US" sz="1400" b="1" dirty="0">
                <a:solidFill>
                  <a:srgbClr val="CDCDCF">
                    <a:lumMod val="10000"/>
                  </a:srgbClr>
                </a:solidFill>
                <a:ea typeface="Comic Sans MS" charset="0"/>
                <a:cs typeface="Comic Sans MS" charset="0"/>
              </a:rPr>
              <a:t>Steroids</a:t>
            </a:r>
          </a:p>
          <a:p>
            <a:pPr lvl="1" indent="-173038" defTabSz="914400">
              <a:buFont typeface="Arial" pitchFamily="34" charset="0"/>
              <a:buChar char="•"/>
              <a:defRPr/>
            </a:pPr>
            <a:r>
              <a:rPr kumimoji="1" lang="en-US" sz="1400" b="1" dirty="0">
                <a:solidFill>
                  <a:srgbClr val="CDCDCF">
                    <a:lumMod val="10000"/>
                  </a:srgbClr>
                </a:solidFill>
                <a:ea typeface="Comic Sans MS" charset="0"/>
                <a:cs typeface="Comic Sans MS" charset="0"/>
              </a:rPr>
              <a:t>DES or other estrogen</a:t>
            </a:r>
            <a:endParaRPr kumimoji="1" lang="en-US" sz="1400" b="1" dirty="0">
              <a:solidFill>
                <a:srgbClr val="CDCDCF">
                  <a:lumMod val="10000"/>
                </a:srgbClr>
              </a:solidFill>
              <a:ea typeface="Arial" charset="0"/>
              <a:cs typeface="Arial" charset="0"/>
            </a:endParaRPr>
          </a:p>
          <a:p>
            <a:pPr marL="112713" indent="120650" defTabSz="914400">
              <a:buFont typeface="Wingdings" pitchFamily="2" charset="2"/>
              <a:buChar char="§"/>
              <a:defRPr/>
            </a:pPr>
            <a:r>
              <a:rPr kumimoji="1" lang="en-US" sz="1400" b="1" dirty="0">
                <a:solidFill>
                  <a:srgbClr val="CDCDCF">
                    <a:lumMod val="10000"/>
                  </a:srgbClr>
                </a:solidFill>
                <a:ea typeface="Arial" charset="0"/>
                <a:cs typeface="Arial" charset="0"/>
              </a:rPr>
              <a:t>Clinical trial</a:t>
            </a:r>
          </a:p>
        </p:txBody>
      </p:sp>
      <p:grpSp>
        <p:nvGrpSpPr>
          <p:cNvPr id="44045" name="Group 41"/>
          <p:cNvGrpSpPr>
            <a:grpSpLocks/>
          </p:cNvGrpSpPr>
          <p:nvPr/>
        </p:nvGrpSpPr>
        <p:grpSpPr bwMode="auto">
          <a:xfrm>
            <a:off x="4597400" y="4976839"/>
            <a:ext cx="4322763" cy="1601787"/>
            <a:chOff x="5281063" y="5352547"/>
            <a:chExt cx="3330712" cy="964391"/>
          </a:xfrm>
        </p:grpSpPr>
        <p:sp>
          <p:nvSpPr>
            <p:cNvPr id="36" name="Rounded Rectangle 35"/>
            <p:cNvSpPr>
              <a:spLocks noChangeArrowheads="1"/>
            </p:cNvSpPr>
            <p:nvPr/>
          </p:nvSpPr>
          <p:spPr bwMode="auto">
            <a:xfrm>
              <a:off x="5281063" y="5477755"/>
              <a:ext cx="3271999" cy="839183"/>
            </a:xfrm>
            <a:prstGeom prst="roundRect">
              <a:avLst>
                <a:gd name="adj" fmla="val 16667"/>
              </a:avLst>
            </a:prstGeom>
            <a:solidFill>
              <a:srgbClr val="D9D9D9"/>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73038" indent="-173038" defTabSz="914400">
                <a:buFont typeface="Wingdings" pitchFamily="2" charset="2"/>
                <a:buChar char="§"/>
                <a:defRPr/>
              </a:pPr>
              <a:r>
                <a:rPr kumimoji="1" lang="en-US" sz="1400" b="1" u="sng" dirty="0">
                  <a:solidFill>
                    <a:srgbClr val="CDCDCF">
                      <a:lumMod val="10000"/>
                    </a:srgbClr>
                  </a:solidFill>
                  <a:ea typeface="Arial" pitchFamily="-110" charset="0"/>
                  <a:cs typeface="Arial" pitchFamily="-110" charset="0"/>
                </a:rPr>
                <a:t>Abiraterone acetate </a:t>
              </a:r>
            </a:p>
            <a:p>
              <a:pPr marL="173038" indent="-173038" defTabSz="914400">
                <a:buFont typeface="Wingdings" pitchFamily="2" charset="2"/>
                <a:buChar char="§"/>
                <a:defRPr/>
              </a:pPr>
              <a:r>
                <a:rPr kumimoji="1" lang="en-US" sz="1400" b="1" u="sng" dirty="0">
                  <a:solidFill>
                    <a:srgbClr val="CDCDCF">
                      <a:lumMod val="10000"/>
                    </a:srgbClr>
                  </a:solidFill>
                  <a:ea typeface="Arial" pitchFamily="-110" charset="0"/>
                  <a:cs typeface="Arial" pitchFamily="-110" charset="0"/>
                </a:rPr>
                <a:t>Cabazitaxel</a:t>
              </a:r>
            </a:p>
            <a:p>
              <a:pPr marL="173038" indent="-173038" defTabSz="914400">
                <a:buFont typeface="Wingdings" pitchFamily="2" charset="2"/>
                <a:buChar char="§"/>
                <a:defRPr/>
              </a:pPr>
              <a:r>
                <a:rPr kumimoji="1" lang="en-US" sz="1400" b="1" dirty="0">
                  <a:solidFill>
                    <a:srgbClr val="CDCDCF">
                      <a:lumMod val="10000"/>
                    </a:srgbClr>
                  </a:solidFill>
                  <a:ea typeface="Arial" pitchFamily="-110" charset="0"/>
                  <a:cs typeface="Arial" pitchFamily="-110" charset="0"/>
                </a:rPr>
                <a:t>Salvage chemotherapy</a:t>
              </a:r>
            </a:p>
            <a:p>
              <a:pPr marL="173038" indent="-173038" defTabSz="914400">
                <a:buFont typeface="Wingdings" pitchFamily="2" charset="2"/>
                <a:buChar char="§"/>
                <a:defRPr/>
              </a:pPr>
              <a:r>
                <a:rPr kumimoji="1" lang="en-US" sz="1400" b="1" dirty="0">
                  <a:solidFill>
                    <a:srgbClr val="CDCDCF">
                      <a:lumMod val="10000"/>
                    </a:srgbClr>
                  </a:solidFill>
                  <a:ea typeface="Arial" pitchFamily="-110" charset="0"/>
                  <a:cs typeface="Arial" pitchFamily="-110" charset="0"/>
                </a:rPr>
                <a:t>Docetaxel rechallenge</a:t>
              </a:r>
            </a:p>
            <a:p>
              <a:pPr marL="173038" indent="-173038" defTabSz="914400">
                <a:buFont typeface="Wingdings" pitchFamily="2" charset="2"/>
                <a:buChar char="§"/>
                <a:defRPr/>
              </a:pPr>
              <a:r>
                <a:rPr kumimoji="1" lang="en-US" sz="1400" b="1" dirty="0">
                  <a:solidFill>
                    <a:srgbClr val="CDCDCF">
                      <a:lumMod val="10000"/>
                    </a:srgbClr>
                  </a:solidFill>
                  <a:ea typeface="Arial" pitchFamily="-110" charset="0"/>
                  <a:cs typeface="Arial" pitchFamily="-110" charset="0"/>
                </a:rPr>
                <a:t>Mitoxantrone</a:t>
              </a:r>
            </a:p>
          </p:txBody>
        </p:sp>
        <p:sp>
          <p:nvSpPr>
            <p:cNvPr id="44047" name="Rectangle 20"/>
            <p:cNvSpPr>
              <a:spLocks noChangeArrowheads="1"/>
            </p:cNvSpPr>
            <p:nvPr/>
          </p:nvSpPr>
          <p:spPr bwMode="auto">
            <a:xfrm>
              <a:off x="7016752" y="5553954"/>
              <a:ext cx="1595023" cy="704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4300" indent="-1143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Secondary hormone therapy</a:t>
              </a:r>
            </a:p>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Sipuleucel-T</a:t>
              </a:r>
            </a:p>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Enzalutamide</a:t>
              </a:r>
            </a:p>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Clinical trial</a:t>
              </a:r>
            </a:p>
          </p:txBody>
        </p:sp>
        <p:cxnSp>
          <p:nvCxnSpPr>
            <p:cNvPr id="38" name="Straight Arrow Connector 37"/>
            <p:cNvCxnSpPr>
              <a:cxnSpLocks noChangeShapeType="1"/>
            </p:cNvCxnSpPr>
            <p:nvPr/>
          </p:nvCxnSpPr>
          <p:spPr bwMode="auto">
            <a:xfrm rot="5400000">
              <a:off x="6856905" y="5414539"/>
              <a:ext cx="125208" cy="1223"/>
            </a:xfrm>
            <a:prstGeom prst="straightConnector1">
              <a:avLst/>
            </a:prstGeom>
            <a:noFill/>
            <a:ln w="28575">
              <a:solidFill>
                <a:schemeClr val="tx1"/>
              </a:solidFill>
              <a:round/>
              <a:headEnd/>
              <a:tailEnd type="triangle" w="med" len="med"/>
            </a:ln>
            <a:effectLst>
              <a:outerShdw blurRad="63500" dist="20000" dir="5400000" rotWithShape="0">
                <a:srgbClr val="000000">
                  <a:alpha val="37999"/>
                </a:srgbClr>
              </a:outerShdw>
            </a:effectLst>
            <a:extLst/>
          </p:spPr>
        </p:cxnSp>
      </p:grpSp>
    </p:spTree>
    <p:extLst>
      <p:ext uri="{BB962C8B-B14F-4D97-AF65-F5344CB8AC3E}">
        <p14:creationId xmlns:p14="http://schemas.microsoft.com/office/powerpoint/2010/main" val="1372525990"/>
      </p:ext>
    </p:extLst>
  </p:cSld>
  <p:clrMapOvr>
    <a:masterClrMapping/>
  </p:clrMapOvr>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Tratando el hueso en cáncer de próstata</a:t>
            </a:r>
            <a:endParaRPr lang="es-ES" dirty="0"/>
          </a:p>
        </p:txBody>
      </p:sp>
      <p:sp>
        <p:nvSpPr>
          <p:cNvPr id="5" name="Subtítulo 4"/>
          <p:cNvSpPr>
            <a:spLocks noGrp="1"/>
          </p:cNvSpPr>
          <p:nvPr>
            <p:ph type="subTitle" idx="1"/>
          </p:nvPr>
        </p:nvSpPr>
        <p:spPr/>
        <p:txBody>
          <a:bodyPr/>
          <a:lstStyle/>
          <a:p>
            <a:endParaRPr lang="es-ES"/>
          </a:p>
        </p:txBody>
      </p:sp>
    </p:spTree>
    <p:extLst>
      <p:ext uri="{BB962C8B-B14F-4D97-AF65-F5344CB8AC3E}">
        <p14:creationId xmlns:p14="http://schemas.microsoft.com/office/powerpoint/2010/main" val="178214298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2"/>
          <p:cNvSpPr>
            <a:spLocks noGrp="1"/>
          </p:cNvSpPr>
          <p:nvPr>
            <p:ph type="title"/>
          </p:nvPr>
        </p:nvSpPr>
        <p:spPr>
          <a:xfrm>
            <a:off x="385764" y="330200"/>
            <a:ext cx="8462962" cy="5251450"/>
          </a:xfrm>
        </p:spPr>
        <p:txBody>
          <a:bodyPr/>
          <a:lstStyle/>
          <a:p>
            <a:r>
              <a:rPr lang="en-US" altLang="es-CO" smtClean="0">
                <a:ea typeface="ＭＳ Ｐゴシック" panose="020B0600070205080204" pitchFamily="34" charset="-128"/>
              </a:rPr>
              <a:t>Fracture Prevention in </a:t>
            </a:r>
            <a:br>
              <a:rPr lang="en-US" altLang="es-CO" smtClean="0">
                <a:ea typeface="ＭＳ Ｐゴシック" panose="020B0600070205080204" pitchFamily="34" charset="-128"/>
              </a:rPr>
            </a:br>
            <a:r>
              <a:rPr lang="en-US" altLang="es-CO" smtClean="0">
                <a:ea typeface="ＭＳ Ｐゴシック" panose="020B0600070205080204" pitchFamily="34" charset="-128"/>
              </a:rPr>
              <a:t>Early-Stage Prostate Cancer</a:t>
            </a:r>
          </a:p>
        </p:txBody>
      </p:sp>
    </p:spTree>
    <p:extLst>
      <p:ext uri="{BB962C8B-B14F-4D97-AF65-F5344CB8AC3E}">
        <p14:creationId xmlns:p14="http://schemas.microsoft.com/office/powerpoint/2010/main" val="4013969757"/>
      </p:ext>
    </p:extLst>
  </p:cSld>
  <p:clrMapOvr>
    <a:masterClrMapping/>
  </p:clrMapOvr>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ChangeArrowheads="1"/>
          </p:cNvSpPr>
          <p:nvPr/>
        </p:nvSpPr>
        <p:spPr bwMode="auto">
          <a:xfrm>
            <a:off x="2133600" y="187645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FFFFFF"/>
              </a:solidFill>
            </a:endParaRPr>
          </a:p>
        </p:txBody>
      </p:sp>
      <p:sp>
        <p:nvSpPr>
          <p:cNvPr id="66571" name="AutoShape 6"/>
          <p:cNvSpPr>
            <a:spLocks noChangeAspect="1" noChangeArrowheads="1" noTextEdit="1"/>
          </p:cNvSpPr>
          <p:nvPr/>
        </p:nvSpPr>
        <p:spPr bwMode="auto">
          <a:xfrm>
            <a:off x="846139" y="1295400"/>
            <a:ext cx="8045450" cy="5126038"/>
          </a:xfrm>
          <a:prstGeom prst="rect">
            <a:avLst/>
          </a:prstGeom>
          <a:noFill/>
          <a:ln w="9525">
            <a:noFill/>
            <a:miter lim="800000"/>
            <a:headEnd/>
            <a:tailEnd/>
          </a:ln>
        </p:spPr>
        <p:txBody>
          <a:bodyPr/>
          <a:lstStyle/>
          <a:p>
            <a:pPr defTabSz="914400" fontAlgn="base">
              <a:spcBef>
                <a:spcPct val="0"/>
              </a:spcBef>
              <a:spcAft>
                <a:spcPct val="0"/>
              </a:spcAft>
              <a:defRPr/>
            </a:pPr>
            <a:endParaRPr lang="en-US" sz="1600" b="1" dirty="0">
              <a:solidFill>
                <a:srgbClr val="FFFFFF"/>
              </a:solidFill>
              <a:ea typeface="ＭＳ Ｐゴシック" panose="020B0600070205080204" pitchFamily="34" charset="-128"/>
            </a:endParaRPr>
          </a:p>
        </p:txBody>
      </p:sp>
      <p:sp>
        <p:nvSpPr>
          <p:cNvPr id="2" name="Text Box 74"/>
          <p:cNvSpPr txBox="1">
            <a:spLocks noChangeArrowheads="1"/>
          </p:cNvSpPr>
          <p:nvPr/>
        </p:nvSpPr>
        <p:spPr bwMode="auto">
          <a:xfrm rot="16200000">
            <a:off x="-1023937" y="3661854"/>
            <a:ext cx="3771900" cy="369332"/>
          </a:xfrm>
          <a:prstGeom prst="rect">
            <a:avLst/>
          </a:prstGeom>
          <a:solidFill>
            <a:schemeClr val="bg1"/>
          </a:solidFill>
          <a:ln w="9525">
            <a:noFill/>
            <a:miter lim="800000"/>
            <a:headEnd/>
            <a:tailEnd/>
          </a:ln>
        </p:spPr>
        <p:txBody>
          <a:bodyPr>
            <a:spAutoFit/>
          </a:bodyPr>
          <a:lstStyle/>
          <a:p>
            <a:pPr algn="ctr" defTabSz="914400" eaLnBrk="0" fontAlgn="base" hangingPunct="0">
              <a:spcBef>
                <a:spcPct val="50000"/>
              </a:spcBef>
              <a:spcAft>
                <a:spcPct val="0"/>
              </a:spcAft>
              <a:defRPr/>
            </a:pPr>
            <a:r>
              <a:rPr lang="en-US" b="1" dirty="0">
                <a:solidFill>
                  <a:srgbClr val="FFFFFF"/>
                </a:solidFill>
                <a:ea typeface="ＭＳ Ｐゴシック" panose="020B0600070205080204" pitchFamily="34" charset="-128"/>
              </a:rPr>
              <a:t>Incidence/1,000,000 Person-Yrs</a:t>
            </a:r>
          </a:p>
        </p:txBody>
      </p:sp>
      <p:sp>
        <p:nvSpPr>
          <p:cNvPr id="24579" name="Text Box 75"/>
          <p:cNvSpPr txBox="1">
            <a:spLocks noChangeArrowheads="1"/>
          </p:cNvSpPr>
          <p:nvPr/>
        </p:nvSpPr>
        <p:spPr bwMode="auto">
          <a:xfrm>
            <a:off x="1779590" y="6048375"/>
            <a:ext cx="6067425" cy="369888"/>
          </a:xfrm>
          <a:prstGeom prst="rect">
            <a:avLst/>
          </a:prstGeom>
          <a:solidFill>
            <a:schemeClr val="bg1"/>
          </a:solidFill>
          <a:ln w="9525">
            <a:noFill/>
            <a:miter lim="800000"/>
            <a:headEnd/>
            <a:tailEnd/>
          </a:ln>
        </p:spPr>
        <p:txBody>
          <a:bodyPr>
            <a:spAutoFit/>
          </a:bodyPr>
          <a:lstStyle/>
          <a:p>
            <a:pPr algn="ctr" defTabSz="914400" eaLnBrk="0" fontAlgn="base" hangingPunct="0">
              <a:spcBef>
                <a:spcPct val="50000"/>
              </a:spcBef>
              <a:spcAft>
                <a:spcPct val="0"/>
              </a:spcAft>
              <a:defRPr/>
            </a:pPr>
            <a:r>
              <a:rPr lang="en-US" b="1" dirty="0">
                <a:solidFill>
                  <a:srgbClr val="FFFFFF"/>
                </a:solidFill>
                <a:ea typeface="ＭＳ Ｐゴシック" panose="020B0600070205080204" pitchFamily="34" charset="-128"/>
              </a:rPr>
              <a:t>Age (Yrs)</a:t>
            </a:r>
          </a:p>
        </p:txBody>
      </p:sp>
      <p:sp>
        <p:nvSpPr>
          <p:cNvPr id="66572" name="Freeform 7"/>
          <p:cNvSpPr>
            <a:spLocks/>
          </p:cNvSpPr>
          <p:nvPr/>
        </p:nvSpPr>
        <p:spPr bwMode="auto">
          <a:xfrm>
            <a:off x="1778013" y="1976442"/>
            <a:ext cx="6022975" cy="3709987"/>
          </a:xfrm>
          <a:custGeom>
            <a:avLst/>
            <a:gdLst>
              <a:gd name="T0" fmla="*/ 0 w 3844"/>
              <a:gd name="T1" fmla="*/ 0 h 2157"/>
              <a:gd name="T2" fmla="*/ 0 w 3844"/>
              <a:gd name="T3" fmla="*/ 916398156 h 2157"/>
              <a:gd name="T4" fmla="*/ 1007821527 w 3844"/>
              <a:gd name="T5" fmla="*/ 916398156 h 2157"/>
              <a:gd name="T6" fmla="*/ 0 60000 65536"/>
              <a:gd name="T7" fmla="*/ 0 60000 65536"/>
              <a:gd name="T8" fmla="*/ 0 60000 65536"/>
              <a:gd name="T9" fmla="*/ 0 w 3844"/>
              <a:gd name="T10" fmla="*/ 0 h 2157"/>
              <a:gd name="T11" fmla="*/ 3844 w 3844"/>
              <a:gd name="T12" fmla="*/ 2157 h 2157"/>
            </a:gdLst>
            <a:ahLst/>
            <a:cxnLst>
              <a:cxn ang="T6">
                <a:pos x="T0" y="T1"/>
              </a:cxn>
              <a:cxn ang="T7">
                <a:pos x="T2" y="T3"/>
              </a:cxn>
              <a:cxn ang="T8">
                <a:pos x="T4" y="T5"/>
              </a:cxn>
            </a:cxnLst>
            <a:rect l="T9" t="T10" r="T11" b="T12"/>
            <a:pathLst>
              <a:path w="3844" h="2157">
                <a:moveTo>
                  <a:pt x="0" y="0"/>
                </a:moveTo>
                <a:lnTo>
                  <a:pt x="0" y="2157"/>
                </a:lnTo>
                <a:lnTo>
                  <a:pt x="3844" y="2157"/>
                </a:lnTo>
              </a:path>
            </a:pathLst>
          </a:cu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573" name="Text Box 8"/>
          <p:cNvSpPr txBox="1">
            <a:spLocks noChangeArrowheads="1"/>
          </p:cNvSpPr>
          <p:nvPr/>
        </p:nvSpPr>
        <p:spPr bwMode="auto">
          <a:xfrm>
            <a:off x="876302" y="1804990"/>
            <a:ext cx="828675" cy="363537"/>
          </a:xfrm>
          <a:prstGeom prst="rect">
            <a:avLst/>
          </a:prstGeom>
          <a:noFill/>
          <a:ln w="12700">
            <a:noFill/>
            <a:miter lim="800000"/>
            <a:headEnd type="none" w="sm" len="sm"/>
            <a:tailEnd type="none" w="sm" len="sm"/>
          </a:ln>
        </p:spPr>
        <p:txBody>
          <a:bodyPr lIns="61265" tIns="30632" rIns="61265" bIns="30632" anchor="ct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4000</a:t>
            </a:r>
          </a:p>
        </p:txBody>
      </p:sp>
      <p:sp>
        <p:nvSpPr>
          <p:cNvPr id="66574" name="Text Box 9"/>
          <p:cNvSpPr txBox="1">
            <a:spLocks noChangeArrowheads="1"/>
          </p:cNvSpPr>
          <p:nvPr/>
        </p:nvSpPr>
        <p:spPr bwMode="auto">
          <a:xfrm>
            <a:off x="876302" y="2735289"/>
            <a:ext cx="828675" cy="365125"/>
          </a:xfrm>
          <a:prstGeom prst="rect">
            <a:avLst/>
          </a:prstGeom>
          <a:noFill/>
          <a:ln w="12700">
            <a:noFill/>
            <a:miter lim="800000"/>
            <a:headEnd type="none" w="sm" len="sm"/>
            <a:tailEnd type="none" w="sm" len="sm"/>
          </a:ln>
        </p:spPr>
        <p:txBody>
          <a:bodyPr lIns="61265" tIns="30632" rIns="61265" bIns="30632" anchor="ct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3000</a:t>
            </a:r>
          </a:p>
        </p:txBody>
      </p:sp>
      <p:sp>
        <p:nvSpPr>
          <p:cNvPr id="66575" name="Text Box 10"/>
          <p:cNvSpPr txBox="1">
            <a:spLocks noChangeArrowheads="1"/>
          </p:cNvSpPr>
          <p:nvPr/>
        </p:nvSpPr>
        <p:spPr bwMode="auto">
          <a:xfrm>
            <a:off x="876302" y="3667125"/>
            <a:ext cx="828675" cy="363538"/>
          </a:xfrm>
          <a:prstGeom prst="rect">
            <a:avLst/>
          </a:prstGeom>
          <a:noFill/>
          <a:ln w="12700">
            <a:noFill/>
            <a:miter lim="800000"/>
            <a:headEnd type="none" w="sm" len="sm"/>
            <a:tailEnd type="none" w="sm" len="sm"/>
          </a:ln>
        </p:spPr>
        <p:txBody>
          <a:bodyPr lIns="61265" tIns="30632" rIns="61265" bIns="30632" anchor="ct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2000</a:t>
            </a:r>
          </a:p>
        </p:txBody>
      </p:sp>
      <p:sp>
        <p:nvSpPr>
          <p:cNvPr id="66576" name="Text Box 11"/>
          <p:cNvSpPr txBox="1">
            <a:spLocks noChangeArrowheads="1"/>
          </p:cNvSpPr>
          <p:nvPr/>
        </p:nvSpPr>
        <p:spPr bwMode="auto">
          <a:xfrm>
            <a:off x="876302" y="4597426"/>
            <a:ext cx="828675" cy="366713"/>
          </a:xfrm>
          <a:prstGeom prst="rect">
            <a:avLst/>
          </a:prstGeom>
          <a:noFill/>
          <a:ln w="12700">
            <a:noFill/>
            <a:miter lim="800000"/>
            <a:headEnd type="none" w="sm" len="sm"/>
            <a:tailEnd type="none" w="sm" len="sm"/>
          </a:ln>
        </p:spPr>
        <p:txBody>
          <a:bodyPr lIns="61265" tIns="30632" rIns="61265" bIns="30632" anchor="ct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1000</a:t>
            </a:r>
          </a:p>
        </p:txBody>
      </p:sp>
      <p:sp>
        <p:nvSpPr>
          <p:cNvPr id="24587" name="Text Box 12"/>
          <p:cNvSpPr txBox="1">
            <a:spLocks noChangeArrowheads="1"/>
          </p:cNvSpPr>
          <p:nvPr/>
        </p:nvSpPr>
        <p:spPr bwMode="auto">
          <a:xfrm>
            <a:off x="1649426" y="5742014"/>
            <a:ext cx="738187" cy="365125"/>
          </a:xfrm>
          <a:prstGeom prst="rect">
            <a:avLst/>
          </a:prstGeom>
          <a:noFill/>
          <a:ln w="12700">
            <a:noFill/>
            <a:miter lim="800000"/>
            <a:headEnd type="none" w="sm" len="sm"/>
            <a:tailEnd type="none" w="sm" len="sm"/>
          </a:ln>
        </p:spPr>
        <p:txBody>
          <a:bodyPr lIns="61265" tIns="30632" rIns="61265" bIns="30632" anchor="ctr"/>
          <a:lstStyle/>
          <a:p>
            <a:pPr algn="ct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35-39</a:t>
            </a:r>
          </a:p>
        </p:txBody>
      </p:sp>
      <p:sp>
        <p:nvSpPr>
          <p:cNvPr id="24588" name="Text Box 13"/>
          <p:cNvSpPr txBox="1">
            <a:spLocks noChangeArrowheads="1"/>
          </p:cNvSpPr>
          <p:nvPr/>
        </p:nvSpPr>
        <p:spPr bwMode="auto">
          <a:xfrm>
            <a:off x="4316426" y="5742014"/>
            <a:ext cx="579437" cy="365125"/>
          </a:xfrm>
          <a:prstGeom prst="rect">
            <a:avLst/>
          </a:prstGeom>
          <a:noFill/>
          <a:ln w="12700">
            <a:noFill/>
            <a:miter lim="800000"/>
            <a:headEnd type="none" w="sm" len="sm"/>
            <a:tailEnd type="none" w="sm" len="sm"/>
          </a:ln>
        </p:spPr>
        <p:txBody>
          <a:bodyPr lIns="61265" tIns="30632" rIns="61265" bIns="30632" anchor="ctr"/>
          <a:lstStyle/>
          <a:p>
            <a:pPr algn="ctr" defTabSz="914400" eaLnBrk="0" fontAlgn="base" hangingPunct="0">
              <a:spcBef>
                <a:spcPct val="0"/>
              </a:spcBef>
              <a:spcAft>
                <a:spcPct val="0"/>
              </a:spcAft>
              <a:defRPr/>
            </a:pPr>
            <a:r>
              <a:rPr lang="en-US" dirty="0">
                <a:solidFill>
                  <a:srgbClr val="FFFFFF"/>
                </a:solidFill>
                <a:ea typeface="Arial Unicode MS" pitchFamily="34" charset="-128"/>
                <a:cs typeface="Arial Unicode MS" pitchFamily="34" charset="-128"/>
              </a:rPr>
              <a:t>≥</a:t>
            </a:r>
            <a:r>
              <a:rPr lang="en-US" dirty="0">
                <a:solidFill>
                  <a:srgbClr val="FFFFFF"/>
                </a:solidFill>
                <a:ea typeface="ＭＳ Ｐゴシック" panose="020B0600070205080204" pitchFamily="34" charset="-128"/>
              </a:rPr>
              <a:t> 85</a:t>
            </a:r>
          </a:p>
        </p:txBody>
      </p:sp>
      <p:sp>
        <p:nvSpPr>
          <p:cNvPr id="24589" name="Text Box 14"/>
          <p:cNvSpPr txBox="1">
            <a:spLocks noChangeArrowheads="1"/>
          </p:cNvSpPr>
          <p:nvPr/>
        </p:nvSpPr>
        <p:spPr bwMode="auto">
          <a:xfrm>
            <a:off x="7497763" y="5742014"/>
            <a:ext cx="577850" cy="365125"/>
          </a:xfrm>
          <a:prstGeom prst="rect">
            <a:avLst/>
          </a:prstGeom>
          <a:noFill/>
          <a:ln w="12700">
            <a:noFill/>
            <a:miter lim="800000"/>
            <a:headEnd type="none" w="sm" len="sm"/>
            <a:tailEnd type="none" w="sm" len="sm"/>
          </a:ln>
        </p:spPr>
        <p:txBody>
          <a:bodyPr lIns="61265" tIns="30632" rIns="61265" bIns="30632" anchor="ctr"/>
          <a:lstStyle/>
          <a:p>
            <a:pPr algn="ctr" defTabSz="914400" eaLnBrk="0" fontAlgn="base" hangingPunct="0">
              <a:spcBef>
                <a:spcPct val="0"/>
              </a:spcBef>
              <a:spcAft>
                <a:spcPct val="0"/>
              </a:spcAft>
              <a:defRPr/>
            </a:pPr>
            <a:r>
              <a:rPr lang="en-US" dirty="0">
                <a:solidFill>
                  <a:srgbClr val="FFFFFF"/>
                </a:solidFill>
                <a:ea typeface="Arial Unicode MS" pitchFamily="34" charset="-128"/>
                <a:cs typeface="Arial Unicode MS" pitchFamily="34" charset="-128"/>
              </a:rPr>
              <a:t>≥</a:t>
            </a:r>
            <a:r>
              <a:rPr lang="en-US" dirty="0">
                <a:solidFill>
                  <a:srgbClr val="FFFFFF"/>
                </a:solidFill>
                <a:ea typeface="ＭＳ Ｐゴシック" panose="020B0600070205080204" pitchFamily="34" charset="-128"/>
              </a:rPr>
              <a:t> 85</a:t>
            </a:r>
          </a:p>
        </p:txBody>
      </p:sp>
      <p:sp>
        <p:nvSpPr>
          <p:cNvPr id="24590" name="Line 17"/>
          <p:cNvSpPr>
            <a:spLocks noChangeShapeType="1"/>
          </p:cNvSpPr>
          <p:nvPr/>
        </p:nvSpPr>
        <p:spPr bwMode="auto">
          <a:xfrm flipH="1">
            <a:off x="4935538" y="2406654"/>
            <a:ext cx="19050" cy="3273425"/>
          </a:xfrm>
          <a:prstGeom prst="line">
            <a:avLst/>
          </a:prstGeom>
          <a:noFill/>
          <a:ln w="19050">
            <a:solidFill>
              <a:schemeClr val="tx1"/>
            </a:solidFill>
            <a:round/>
            <a:headEnd type="none" w="sm" len="sm"/>
            <a:tailEnd type="none" w="sm" len="sm"/>
          </a:ln>
        </p:spPr>
        <p:txBody>
          <a:bodyPr anchor="ctr"/>
          <a:lstStyle/>
          <a:p>
            <a:pPr defTabSz="914400" fontAlgn="base">
              <a:spcBef>
                <a:spcPct val="0"/>
              </a:spcBef>
              <a:spcAft>
                <a:spcPct val="0"/>
              </a:spcAft>
              <a:defRPr/>
            </a:pPr>
            <a:endParaRPr lang="en-US" dirty="0">
              <a:solidFill>
                <a:srgbClr val="FFFFFF"/>
              </a:solidFill>
              <a:ea typeface="ＭＳ Ｐゴシック" panose="020B0600070205080204" pitchFamily="34" charset="-128"/>
            </a:endParaRPr>
          </a:p>
        </p:txBody>
      </p:sp>
      <p:sp>
        <p:nvSpPr>
          <p:cNvPr id="66583" name="Line 18"/>
          <p:cNvSpPr>
            <a:spLocks noChangeShapeType="1"/>
          </p:cNvSpPr>
          <p:nvPr/>
        </p:nvSpPr>
        <p:spPr bwMode="auto">
          <a:xfrm>
            <a:off x="1706563" y="1990725"/>
            <a:ext cx="63500"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587" name="Line 22"/>
          <p:cNvSpPr>
            <a:spLocks noChangeShapeType="1"/>
          </p:cNvSpPr>
          <p:nvPr/>
        </p:nvSpPr>
        <p:spPr bwMode="auto">
          <a:xfrm>
            <a:off x="1706563" y="2928938"/>
            <a:ext cx="63500"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591" name="Line 26"/>
          <p:cNvSpPr>
            <a:spLocks noChangeShapeType="1"/>
          </p:cNvSpPr>
          <p:nvPr/>
        </p:nvSpPr>
        <p:spPr bwMode="auto">
          <a:xfrm>
            <a:off x="1706563" y="3851275"/>
            <a:ext cx="63500"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595" name="Line 30"/>
          <p:cNvSpPr>
            <a:spLocks noChangeShapeType="1"/>
          </p:cNvSpPr>
          <p:nvPr/>
        </p:nvSpPr>
        <p:spPr bwMode="auto">
          <a:xfrm>
            <a:off x="1706563" y="4772025"/>
            <a:ext cx="63500"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599" name="Line 34"/>
          <p:cNvSpPr>
            <a:spLocks noChangeShapeType="1"/>
          </p:cNvSpPr>
          <p:nvPr/>
        </p:nvSpPr>
        <p:spPr bwMode="auto">
          <a:xfrm rot="16200000">
            <a:off x="1989932" y="5725319"/>
            <a:ext cx="61912"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09" name="Line 44"/>
          <p:cNvSpPr>
            <a:spLocks noChangeShapeType="1"/>
          </p:cNvSpPr>
          <p:nvPr/>
        </p:nvSpPr>
        <p:spPr bwMode="auto">
          <a:xfrm rot="16200000">
            <a:off x="4607719" y="5725319"/>
            <a:ext cx="61912"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0" name="Line 55"/>
          <p:cNvSpPr>
            <a:spLocks noChangeShapeType="1"/>
          </p:cNvSpPr>
          <p:nvPr/>
        </p:nvSpPr>
        <p:spPr bwMode="auto">
          <a:xfrm rot="16200000">
            <a:off x="7754144" y="5725319"/>
            <a:ext cx="61912"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1" name="Freeform 56"/>
          <p:cNvSpPr>
            <a:spLocks/>
          </p:cNvSpPr>
          <p:nvPr/>
        </p:nvSpPr>
        <p:spPr bwMode="auto">
          <a:xfrm>
            <a:off x="5156200" y="4349750"/>
            <a:ext cx="2617788" cy="1308100"/>
          </a:xfrm>
          <a:custGeom>
            <a:avLst/>
            <a:gdLst>
              <a:gd name="T0" fmla="*/ 0 w 1671"/>
              <a:gd name="T1" fmla="*/ 319863249 h 761"/>
              <a:gd name="T2" fmla="*/ 87310337 w 1671"/>
              <a:gd name="T3" fmla="*/ 316946677 h 761"/>
              <a:gd name="T4" fmla="*/ 87797902 w 1671"/>
              <a:gd name="T5" fmla="*/ 316229460 h 761"/>
              <a:gd name="T6" fmla="*/ 123419733 w 1671"/>
              <a:gd name="T7" fmla="*/ 302672525 h 761"/>
              <a:gd name="T8" fmla="*/ 175357288 w 1671"/>
              <a:gd name="T9" fmla="*/ 269473758 h 761"/>
              <a:gd name="T10" fmla="*/ 217244801 w 1671"/>
              <a:gd name="T11" fmla="*/ 265754155 h 761"/>
              <a:gd name="T12" fmla="*/ 320766603 w 1671"/>
              <a:gd name="T13" fmla="*/ 166410703 h 761"/>
              <a:gd name="T14" fmla="*/ 394845794 w 1671"/>
              <a:gd name="T15" fmla="*/ 34910356 h 761"/>
              <a:gd name="T16" fmla="*/ 437896556 w 1671"/>
              <a:gd name="T17" fmla="*/ 0 h 7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71"/>
              <a:gd name="T28" fmla="*/ 0 h 761"/>
              <a:gd name="T29" fmla="*/ 1671 w 1671"/>
              <a:gd name="T30" fmla="*/ 761 h 7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71" h="761">
                <a:moveTo>
                  <a:pt x="0" y="761"/>
                </a:moveTo>
                <a:lnTo>
                  <a:pt x="333" y="754"/>
                </a:lnTo>
                <a:lnTo>
                  <a:pt x="335" y="752"/>
                </a:lnTo>
                <a:lnTo>
                  <a:pt x="471" y="720"/>
                </a:lnTo>
                <a:lnTo>
                  <a:pt x="669" y="641"/>
                </a:lnTo>
                <a:lnTo>
                  <a:pt x="829" y="632"/>
                </a:lnTo>
                <a:lnTo>
                  <a:pt x="1224" y="396"/>
                </a:lnTo>
                <a:lnTo>
                  <a:pt x="1507" y="83"/>
                </a:lnTo>
                <a:lnTo>
                  <a:pt x="1671" y="0"/>
                </a:lnTo>
              </a:path>
            </a:pathLst>
          </a:custGeom>
          <a:noFill/>
          <a:ln w="28575">
            <a:solidFill>
              <a:schemeClr val="accent3"/>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2" name="Freeform 57"/>
          <p:cNvSpPr>
            <a:spLocks/>
          </p:cNvSpPr>
          <p:nvPr/>
        </p:nvSpPr>
        <p:spPr bwMode="auto">
          <a:xfrm>
            <a:off x="5162550" y="4987951"/>
            <a:ext cx="2611438" cy="606425"/>
          </a:xfrm>
          <a:custGeom>
            <a:avLst/>
            <a:gdLst>
              <a:gd name="T0" fmla="*/ 0 w 1667"/>
              <a:gd name="T1" fmla="*/ 148087536 h 352"/>
              <a:gd name="T2" fmla="*/ 44095395 w 1667"/>
              <a:gd name="T3" fmla="*/ 145529558 h 352"/>
              <a:gd name="T4" fmla="*/ 88461730 w 1667"/>
              <a:gd name="T5" fmla="*/ 124162953 h 352"/>
              <a:gd name="T6" fmla="*/ 131277945 w 1667"/>
              <a:gd name="T7" fmla="*/ 84654669 h 352"/>
              <a:gd name="T8" fmla="*/ 173473512 w 1667"/>
              <a:gd name="T9" fmla="*/ 55568530 h 352"/>
              <a:gd name="T10" fmla="*/ 218055768 w 1667"/>
              <a:gd name="T11" fmla="*/ 17347688 h 352"/>
              <a:gd name="T12" fmla="*/ 263051901 w 1667"/>
              <a:gd name="T13" fmla="*/ 33181995 h 352"/>
              <a:gd name="T14" fmla="*/ 306270859 w 1667"/>
              <a:gd name="T15" fmla="*/ 0 h 352"/>
              <a:gd name="T16" fmla="*/ 350586043 w 1667"/>
              <a:gd name="T17" fmla="*/ 46415041 h 352"/>
              <a:gd name="T18" fmla="*/ 395576709 w 1667"/>
              <a:gd name="T19" fmla="*/ 51246638 h 352"/>
              <a:gd name="T20" fmla="*/ 437548904 w 1667"/>
              <a:gd name="T21" fmla="*/ 0 h 3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7"/>
              <a:gd name="T34" fmla="*/ 0 h 352"/>
              <a:gd name="T35" fmla="*/ 1667 w 1667"/>
              <a:gd name="T36" fmla="*/ 352 h 3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7" h="352">
                <a:moveTo>
                  <a:pt x="0" y="352"/>
                </a:moveTo>
                <a:lnTo>
                  <a:pt x="168" y="346"/>
                </a:lnTo>
                <a:lnTo>
                  <a:pt x="337" y="295"/>
                </a:lnTo>
                <a:lnTo>
                  <a:pt x="500" y="201"/>
                </a:lnTo>
                <a:lnTo>
                  <a:pt x="661" y="132"/>
                </a:lnTo>
                <a:lnTo>
                  <a:pt x="831" y="41"/>
                </a:lnTo>
                <a:lnTo>
                  <a:pt x="1002" y="79"/>
                </a:lnTo>
                <a:lnTo>
                  <a:pt x="1167" y="0"/>
                </a:lnTo>
                <a:lnTo>
                  <a:pt x="1336" y="110"/>
                </a:lnTo>
                <a:lnTo>
                  <a:pt x="1507" y="122"/>
                </a:lnTo>
                <a:lnTo>
                  <a:pt x="1667" y="0"/>
                </a:lnTo>
              </a:path>
            </a:pathLst>
          </a:custGeom>
          <a:noFill/>
          <a:ln w="38100">
            <a:no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3" name="Freeform 58"/>
          <p:cNvSpPr>
            <a:spLocks/>
          </p:cNvSpPr>
          <p:nvPr/>
        </p:nvSpPr>
        <p:spPr bwMode="auto">
          <a:xfrm>
            <a:off x="5162550" y="2968651"/>
            <a:ext cx="2622550" cy="2676525"/>
          </a:xfrm>
          <a:custGeom>
            <a:avLst/>
            <a:gdLst>
              <a:gd name="T0" fmla="*/ 0 w 1674"/>
              <a:gd name="T1" fmla="*/ 658032834 h 1557"/>
              <a:gd name="T2" fmla="*/ 87597165 w 1674"/>
              <a:gd name="T3" fmla="*/ 656825035 h 1557"/>
              <a:gd name="T4" fmla="*/ 132537394 w 1674"/>
              <a:gd name="T5" fmla="*/ 654242145 h 1557"/>
              <a:gd name="T6" fmla="*/ 176702545 w 1674"/>
              <a:gd name="T7" fmla="*/ 640277315 h 1557"/>
              <a:gd name="T8" fmla="*/ 219360381 w 1674"/>
              <a:gd name="T9" fmla="*/ 635131829 h 1557"/>
              <a:gd name="T10" fmla="*/ 308462928 w 1674"/>
              <a:gd name="T11" fmla="*/ 547730559 h 1557"/>
              <a:gd name="T12" fmla="*/ 351174371 w 1674"/>
              <a:gd name="T13" fmla="*/ 404315977 h 1557"/>
              <a:gd name="T14" fmla="*/ 440292454 w 1674"/>
              <a:gd name="T15" fmla="*/ 0 h 1557"/>
              <a:gd name="T16" fmla="*/ 0 60000 65536"/>
              <a:gd name="T17" fmla="*/ 0 60000 65536"/>
              <a:gd name="T18" fmla="*/ 0 60000 65536"/>
              <a:gd name="T19" fmla="*/ 0 60000 65536"/>
              <a:gd name="T20" fmla="*/ 0 60000 65536"/>
              <a:gd name="T21" fmla="*/ 0 60000 65536"/>
              <a:gd name="T22" fmla="*/ 0 60000 65536"/>
              <a:gd name="T23" fmla="*/ 0 60000 65536"/>
              <a:gd name="T24" fmla="*/ 0 w 1674"/>
              <a:gd name="T25" fmla="*/ 0 h 1557"/>
              <a:gd name="T26" fmla="*/ 1674 w 1674"/>
              <a:gd name="T27" fmla="*/ 1557 h 15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4" h="1557">
                <a:moveTo>
                  <a:pt x="0" y="1557"/>
                </a:moveTo>
                <a:lnTo>
                  <a:pt x="333" y="1554"/>
                </a:lnTo>
                <a:lnTo>
                  <a:pt x="504" y="1548"/>
                </a:lnTo>
                <a:lnTo>
                  <a:pt x="672" y="1515"/>
                </a:lnTo>
                <a:lnTo>
                  <a:pt x="834" y="1503"/>
                </a:lnTo>
                <a:lnTo>
                  <a:pt x="1173" y="1296"/>
                </a:lnTo>
                <a:lnTo>
                  <a:pt x="1335" y="957"/>
                </a:lnTo>
                <a:lnTo>
                  <a:pt x="1674" y="0"/>
                </a:lnTo>
              </a:path>
            </a:pathLst>
          </a:custGeom>
          <a:noFill/>
          <a:ln w="28575">
            <a:solidFill>
              <a:schemeClr val="accent2"/>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5" name="Freeform 60"/>
          <p:cNvSpPr>
            <a:spLocks/>
          </p:cNvSpPr>
          <p:nvPr/>
        </p:nvSpPr>
        <p:spPr bwMode="auto">
          <a:xfrm>
            <a:off x="1998664" y="4245001"/>
            <a:ext cx="2646362" cy="1414463"/>
          </a:xfrm>
          <a:custGeom>
            <a:avLst/>
            <a:gdLst>
              <a:gd name="T0" fmla="*/ 0 w 1689"/>
              <a:gd name="T1" fmla="*/ 345539530 h 822"/>
              <a:gd name="T2" fmla="*/ 91436103 w 1689"/>
              <a:gd name="T3" fmla="*/ 346726623 h 822"/>
              <a:gd name="T4" fmla="*/ 148909403 w 1689"/>
              <a:gd name="T5" fmla="*/ 332744750 h 822"/>
              <a:gd name="T6" fmla="*/ 217474254 w 1689"/>
              <a:gd name="T7" fmla="*/ 346726623 h 822"/>
              <a:gd name="T8" fmla="*/ 255297730 w 1689"/>
              <a:gd name="T9" fmla="*/ 316410079 h 822"/>
              <a:gd name="T10" fmla="*/ 309633241 w 1689"/>
              <a:gd name="T11" fmla="*/ 318969912 h 822"/>
              <a:gd name="T12" fmla="*/ 354648693 w 1689"/>
              <a:gd name="T13" fmla="*/ 231513897 h 822"/>
              <a:gd name="T14" fmla="*/ 397147433 w 1689"/>
              <a:gd name="T15" fmla="*/ 251813910 h 822"/>
              <a:gd name="T16" fmla="*/ 443671525 w 1689"/>
              <a:gd name="T17" fmla="*/ 0 h 8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9"/>
              <a:gd name="T28" fmla="*/ 0 h 822"/>
              <a:gd name="T29" fmla="*/ 1689 w 1689"/>
              <a:gd name="T30" fmla="*/ 822 h 8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9" h="822">
                <a:moveTo>
                  <a:pt x="0" y="819"/>
                </a:moveTo>
                <a:lnTo>
                  <a:pt x="348" y="822"/>
                </a:lnTo>
                <a:lnTo>
                  <a:pt x="567" y="789"/>
                </a:lnTo>
                <a:lnTo>
                  <a:pt x="828" y="822"/>
                </a:lnTo>
                <a:lnTo>
                  <a:pt x="972" y="750"/>
                </a:lnTo>
                <a:lnTo>
                  <a:pt x="1179" y="756"/>
                </a:lnTo>
                <a:lnTo>
                  <a:pt x="1350" y="549"/>
                </a:lnTo>
                <a:lnTo>
                  <a:pt x="1512" y="597"/>
                </a:lnTo>
                <a:lnTo>
                  <a:pt x="1689" y="0"/>
                </a:lnTo>
              </a:path>
            </a:pathLst>
          </a:custGeom>
          <a:noFill/>
          <a:ln w="28575">
            <a:solidFill>
              <a:schemeClr val="accent3"/>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66626" name="Freeform 61"/>
          <p:cNvSpPr>
            <a:spLocks/>
          </p:cNvSpPr>
          <p:nvPr/>
        </p:nvSpPr>
        <p:spPr bwMode="auto">
          <a:xfrm>
            <a:off x="2003427" y="3792564"/>
            <a:ext cx="2622550" cy="1887537"/>
          </a:xfrm>
          <a:custGeom>
            <a:avLst/>
            <a:gdLst>
              <a:gd name="T0" fmla="*/ 0 w 1674"/>
              <a:gd name="T1" fmla="*/ 465477608 h 1098"/>
              <a:gd name="T2" fmla="*/ 123094776 w 1674"/>
              <a:gd name="T3" fmla="*/ 462981183 h 1098"/>
              <a:gd name="T4" fmla="*/ 184644348 w 1674"/>
              <a:gd name="T5" fmla="*/ 461782208 h 1098"/>
              <a:gd name="T6" fmla="*/ 280845644 w 1674"/>
              <a:gd name="T7" fmla="*/ 417268988 h 1098"/>
              <a:gd name="T8" fmla="*/ 352695122 w 1674"/>
              <a:gd name="T9" fmla="*/ 372686095 h 1098"/>
              <a:gd name="T10" fmla="*/ 399991488 w 1674"/>
              <a:gd name="T11" fmla="*/ 231417901 h 1098"/>
              <a:gd name="T12" fmla="*/ 440292454 w 1674"/>
              <a:gd name="T13" fmla="*/ 0 h 1098"/>
              <a:gd name="T14" fmla="*/ 0 60000 65536"/>
              <a:gd name="T15" fmla="*/ 0 60000 65536"/>
              <a:gd name="T16" fmla="*/ 0 60000 65536"/>
              <a:gd name="T17" fmla="*/ 0 60000 65536"/>
              <a:gd name="T18" fmla="*/ 0 60000 65536"/>
              <a:gd name="T19" fmla="*/ 0 60000 65536"/>
              <a:gd name="T20" fmla="*/ 0 60000 65536"/>
              <a:gd name="T21" fmla="*/ 0 w 1674"/>
              <a:gd name="T22" fmla="*/ 0 h 1098"/>
              <a:gd name="T23" fmla="*/ 1674 w 1674"/>
              <a:gd name="T24" fmla="*/ 1098 h 10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4" h="1098">
                <a:moveTo>
                  <a:pt x="0" y="1098"/>
                </a:moveTo>
                <a:lnTo>
                  <a:pt x="468" y="1092"/>
                </a:lnTo>
                <a:lnTo>
                  <a:pt x="702" y="1089"/>
                </a:lnTo>
                <a:lnTo>
                  <a:pt x="1068" y="984"/>
                </a:lnTo>
                <a:lnTo>
                  <a:pt x="1341" y="879"/>
                </a:lnTo>
                <a:lnTo>
                  <a:pt x="1521" y="546"/>
                </a:lnTo>
                <a:lnTo>
                  <a:pt x="1674" y="0"/>
                </a:lnTo>
              </a:path>
            </a:pathLst>
          </a:custGeom>
          <a:noFill/>
          <a:ln w="28575">
            <a:solidFill>
              <a:schemeClr val="accent2"/>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4635" name="Text Box 65"/>
          <p:cNvSpPr txBox="1">
            <a:spLocks noChangeArrowheads="1"/>
          </p:cNvSpPr>
          <p:nvPr/>
        </p:nvSpPr>
        <p:spPr bwMode="auto">
          <a:xfrm>
            <a:off x="8026413" y="1801813"/>
            <a:ext cx="481013" cy="366712"/>
          </a:xfrm>
          <a:prstGeom prst="rect">
            <a:avLst/>
          </a:prstGeom>
          <a:noFill/>
          <a:ln w="12700">
            <a:noFill/>
            <a:miter lim="800000"/>
            <a:headEnd type="none" w="sm" len="sm"/>
            <a:tailEnd type="none" w="sm" len="sm"/>
          </a:ln>
        </p:spPr>
        <p:txBody>
          <a:bodyPr lIns="61265" tIns="30632" rIns="61265" bIns="30632" anchor="ct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Hip</a:t>
            </a:r>
          </a:p>
        </p:txBody>
      </p:sp>
      <p:sp>
        <p:nvSpPr>
          <p:cNvPr id="24637" name="Text Box 67"/>
          <p:cNvSpPr txBox="1">
            <a:spLocks noChangeArrowheads="1"/>
          </p:cNvSpPr>
          <p:nvPr/>
        </p:nvSpPr>
        <p:spPr bwMode="auto">
          <a:xfrm>
            <a:off x="8026402" y="2071714"/>
            <a:ext cx="1062038" cy="363537"/>
          </a:xfrm>
          <a:prstGeom prst="rect">
            <a:avLst/>
          </a:prstGeom>
          <a:noFill/>
          <a:ln w="12700">
            <a:noFill/>
            <a:miter lim="800000"/>
            <a:headEnd type="none" w="sm" len="sm"/>
            <a:tailEnd type="none" w="sm" len="sm"/>
          </a:ln>
        </p:spPr>
        <p:txBody>
          <a:bodyPr lIns="61265" tIns="30632" rIns="61265" bIns="30632" anchor="ct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Spine</a:t>
            </a:r>
          </a:p>
        </p:txBody>
      </p:sp>
      <p:sp>
        <p:nvSpPr>
          <p:cNvPr id="24639" name="Text Box 72"/>
          <p:cNvSpPr txBox="1">
            <a:spLocks noChangeArrowheads="1"/>
          </p:cNvSpPr>
          <p:nvPr/>
        </p:nvSpPr>
        <p:spPr bwMode="auto">
          <a:xfrm>
            <a:off x="1774838" y="1914525"/>
            <a:ext cx="2936875" cy="369888"/>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defRPr/>
            </a:pPr>
            <a:r>
              <a:rPr lang="en-US" b="1" dirty="0">
                <a:solidFill>
                  <a:srgbClr val="FFFFFF"/>
                </a:solidFill>
                <a:ea typeface="ＭＳ Ｐゴシック" panose="020B0600070205080204" pitchFamily="34" charset="-128"/>
              </a:rPr>
              <a:t>Men</a:t>
            </a:r>
          </a:p>
        </p:txBody>
      </p:sp>
      <p:sp>
        <p:nvSpPr>
          <p:cNvPr id="24640" name="Text Box 73"/>
          <p:cNvSpPr txBox="1">
            <a:spLocks noChangeArrowheads="1"/>
          </p:cNvSpPr>
          <p:nvPr/>
        </p:nvSpPr>
        <p:spPr bwMode="auto">
          <a:xfrm>
            <a:off x="5140338" y="1914525"/>
            <a:ext cx="2746375" cy="369888"/>
          </a:xfrm>
          <a:prstGeom prst="rect">
            <a:avLst/>
          </a:prstGeom>
          <a:solidFill>
            <a:schemeClr val="bg1"/>
          </a:solidFill>
          <a:ln w="9525">
            <a:noFill/>
            <a:miter lim="800000"/>
            <a:headEnd/>
            <a:tailEnd/>
          </a:ln>
        </p:spPr>
        <p:txBody>
          <a:bodyPr>
            <a:spAutoFit/>
          </a:bodyPr>
          <a:lstStyle/>
          <a:p>
            <a:pPr algn="ctr" defTabSz="914400" eaLnBrk="0" fontAlgn="base" hangingPunct="0">
              <a:spcBef>
                <a:spcPct val="50000"/>
              </a:spcBef>
              <a:spcAft>
                <a:spcPct val="0"/>
              </a:spcAft>
              <a:defRPr/>
            </a:pPr>
            <a:r>
              <a:rPr lang="en-US" b="1" dirty="0">
                <a:solidFill>
                  <a:srgbClr val="FFFFFF"/>
                </a:solidFill>
                <a:ea typeface="ＭＳ Ｐゴシック" panose="020B0600070205080204" pitchFamily="34" charset="-128"/>
              </a:rPr>
              <a:t>Women</a:t>
            </a:r>
          </a:p>
        </p:txBody>
      </p:sp>
      <p:sp>
        <p:nvSpPr>
          <p:cNvPr id="13343" name="Text Box 11"/>
          <p:cNvSpPr txBox="1">
            <a:spLocks noChangeArrowheads="1"/>
          </p:cNvSpPr>
          <p:nvPr/>
        </p:nvSpPr>
        <p:spPr bwMode="auto">
          <a:xfrm>
            <a:off x="285750" y="6356350"/>
            <a:ext cx="8561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r>
              <a:rPr lang="en-US" altLang="es-CO" sz="1400" b="0" smtClean="0">
                <a:solidFill>
                  <a:srgbClr val="CDCDCF"/>
                </a:solidFill>
                <a:latin typeface="Arial" panose="020B0604020202020204" pitchFamily="34" charset="0"/>
                <a:cs typeface="Times New Roman" panose="02020603050405020304" pitchFamily="18" charset="0"/>
              </a:rPr>
              <a:t>Melton LJ 3rd, et al. J Bone Miner Res. 1992;7:1005-1010.</a:t>
            </a:r>
            <a:endParaRPr lang="en-US" altLang="es-CO" sz="3600" smtClean="0">
              <a:solidFill>
                <a:srgbClr val="CDCDCF"/>
              </a:solidFill>
              <a:latin typeface="Arial" panose="020B0604020202020204" pitchFamily="34" charset="0"/>
              <a:cs typeface="Times New Roman" panose="02020603050405020304" pitchFamily="18" charset="0"/>
            </a:endParaRPr>
          </a:p>
        </p:txBody>
      </p:sp>
      <p:sp>
        <p:nvSpPr>
          <p:cNvPr id="13344" name="Title 76"/>
          <p:cNvSpPr>
            <a:spLocks noGrp="1"/>
          </p:cNvSpPr>
          <p:nvPr>
            <p:ph type="title" idx="4294967295"/>
          </p:nvPr>
        </p:nvSpPr>
        <p:spPr>
          <a:xfrm>
            <a:off x="679450" y="666776"/>
            <a:ext cx="8464550" cy="1103313"/>
          </a:xfrm>
        </p:spPr>
        <p:txBody>
          <a:bodyPr/>
          <a:lstStyle/>
          <a:p>
            <a:pPr eaLnBrk="1" hangingPunct="1"/>
            <a:r>
              <a:rPr lang="en-US" altLang="es-CO" smtClean="0">
                <a:ea typeface="ＭＳ Ｐゴシック" panose="020B0600070205080204" pitchFamily="34" charset="-128"/>
              </a:rPr>
              <a:t>Fracture Risk by Sex and Age</a:t>
            </a:r>
          </a:p>
        </p:txBody>
      </p:sp>
      <p:cxnSp>
        <p:nvCxnSpPr>
          <p:cNvPr id="13345" name="Straight Connector 69"/>
          <p:cNvCxnSpPr>
            <a:cxnSpLocks noChangeShapeType="1"/>
          </p:cNvCxnSpPr>
          <p:nvPr/>
        </p:nvCxnSpPr>
        <p:spPr bwMode="auto">
          <a:xfrm>
            <a:off x="7573965" y="1984375"/>
            <a:ext cx="43180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71" name="Straight Connector 70"/>
          <p:cNvCxnSpPr/>
          <p:nvPr/>
        </p:nvCxnSpPr>
        <p:spPr bwMode="auto">
          <a:xfrm>
            <a:off x="7573965" y="2247900"/>
            <a:ext cx="431800" cy="0"/>
          </a:xfrm>
          <a:prstGeom prst="line">
            <a:avLst/>
          </a:prstGeom>
          <a:noFill/>
          <a:ln w="28575" cap="flat" cmpd="sng" algn="ctr">
            <a:solidFill>
              <a:schemeClr val="accent3"/>
            </a:solidFill>
            <a:prstDash val="solid"/>
            <a:round/>
            <a:headEnd type="none" w="med" len="med"/>
            <a:tailEnd type="none" w="med" len="med"/>
          </a:ln>
          <a:effectLst/>
        </p:spPr>
      </p:cxnSp>
      <p:sp>
        <p:nvSpPr>
          <p:cNvPr id="35" name="Text Box 12"/>
          <p:cNvSpPr txBox="1">
            <a:spLocks noChangeArrowheads="1"/>
          </p:cNvSpPr>
          <p:nvPr/>
        </p:nvSpPr>
        <p:spPr bwMode="auto">
          <a:xfrm>
            <a:off x="4811717" y="5740426"/>
            <a:ext cx="738187" cy="365125"/>
          </a:xfrm>
          <a:prstGeom prst="rect">
            <a:avLst/>
          </a:prstGeom>
          <a:noFill/>
          <a:ln w="12700">
            <a:noFill/>
            <a:miter lim="800000"/>
            <a:headEnd type="none" w="sm" len="sm"/>
            <a:tailEnd type="none" w="sm" len="sm"/>
          </a:ln>
        </p:spPr>
        <p:txBody>
          <a:bodyPr lIns="61265" tIns="30632" rIns="61265" bIns="30632" anchor="ctr"/>
          <a:lstStyle/>
          <a:p>
            <a:pPr algn="ct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35-39</a:t>
            </a:r>
          </a:p>
        </p:txBody>
      </p:sp>
      <p:sp>
        <p:nvSpPr>
          <p:cNvPr id="36" name="Line 34"/>
          <p:cNvSpPr>
            <a:spLocks noChangeShapeType="1"/>
          </p:cNvSpPr>
          <p:nvPr/>
        </p:nvSpPr>
        <p:spPr bwMode="auto">
          <a:xfrm rot="16200000">
            <a:off x="5152244" y="5723732"/>
            <a:ext cx="61913" cy="0"/>
          </a:xfrm>
          <a:prstGeom prst="line">
            <a:avLst/>
          </a:prstGeom>
          <a:noFill/>
          <a:ln w="28575">
            <a:solidFill>
              <a:schemeClr val="tx1"/>
            </a:solidFill>
            <a:round/>
            <a:headEnd type="none" w="sm" len="sm"/>
            <a:tailEnd type="none" w="sm" len="sm"/>
          </a:ln>
        </p:spPr>
        <p:txBody>
          <a:bodyPr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Tree>
    <p:custDataLst>
      <p:tags r:id="rId1"/>
    </p:custDataLst>
    <p:extLst>
      <p:ext uri="{BB962C8B-B14F-4D97-AF65-F5344CB8AC3E}">
        <p14:creationId xmlns:p14="http://schemas.microsoft.com/office/powerpoint/2010/main" val="465825952"/>
      </p:ext>
    </p:extLst>
  </p:cSld>
  <p:clrMapOvr>
    <a:masterClrMapping/>
  </p:clrMapOvr>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Line 45"/>
          <p:cNvSpPr>
            <a:spLocks noChangeShapeType="1"/>
          </p:cNvSpPr>
          <p:nvPr/>
        </p:nvSpPr>
        <p:spPr bwMode="auto">
          <a:xfrm>
            <a:off x="3316288" y="2513013"/>
            <a:ext cx="0" cy="27305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4" name="Line 45"/>
          <p:cNvSpPr>
            <a:spLocks noChangeShapeType="1"/>
          </p:cNvSpPr>
          <p:nvPr/>
        </p:nvSpPr>
        <p:spPr bwMode="auto">
          <a:xfrm>
            <a:off x="4745038" y="2513013"/>
            <a:ext cx="0" cy="27305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7" name="Line 45"/>
          <p:cNvSpPr>
            <a:spLocks noChangeShapeType="1"/>
          </p:cNvSpPr>
          <p:nvPr/>
        </p:nvSpPr>
        <p:spPr bwMode="auto">
          <a:xfrm>
            <a:off x="3724275" y="4529138"/>
            <a:ext cx="0" cy="271462"/>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9" name="Line 45"/>
          <p:cNvSpPr>
            <a:spLocks noChangeShapeType="1"/>
          </p:cNvSpPr>
          <p:nvPr/>
        </p:nvSpPr>
        <p:spPr bwMode="auto">
          <a:xfrm>
            <a:off x="5168900" y="4786313"/>
            <a:ext cx="0" cy="27305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099" name="Text Box 4"/>
          <p:cNvSpPr txBox="1">
            <a:spLocks noChangeArrowheads="1"/>
          </p:cNvSpPr>
          <p:nvPr/>
        </p:nvSpPr>
        <p:spPr bwMode="auto">
          <a:xfrm>
            <a:off x="2865439" y="5730875"/>
            <a:ext cx="1339850"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Lumbar</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Spine</a:t>
            </a:r>
          </a:p>
        </p:txBody>
      </p:sp>
      <p:sp>
        <p:nvSpPr>
          <p:cNvPr id="4100" name="Text Box 5"/>
          <p:cNvSpPr txBox="1">
            <a:spLocks noChangeArrowheads="1"/>
          </p:cNvSpPr>
          <p:nvPr/>
        </p:nvSpPr>
        <p:spPr bwMode="auto">
          <a:xfrm>
            <a:off x="4251325" y="5730875"/>
            <a:ext cx="1455738"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Total</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Hip</a:t>
            </a:r>
          </a:p>
        </p:txBody>
      </p:sp>
      <p:sp>
        <p:nvSpPr>
          <p:cNvPr id="57352" name="Text Box 6"/>
          <p:cNvSpPr txBox="1">
            <a:spLocks noChangeArrowheads="1"/>
          </p:cNvSpPr>
          <p:nvPr/>
        </p:nvSpPr>
        <p:spPr bwMode="auto">
          <a:xfrm>
            <a:off x="5927725" y="2819426"/>
            <a:ext cx="2921000" cy="646113"/>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i="1" dirty="0">
                <a:solidFill>
                  <a:srgbClr val="FFFFFF"/>
                </a:solidFill>
                <a:ea typeface="ＭＳ Ｐゴシック" panose="020B0600070205080204" pitchFamily="34" charset="-128"/>
              </a:rPr>
              <a:t>P</a:t>
            </a:r>
            <a:r>
              <a:rPr lang="en-US" dirty="0">
                <a:solidFill>
                  <a:srgbClr val="FFFFFF"/>
                </a:solidFill>
                <a:ea typeface="ＭＳ Ｐゴシック" panose="020B0600070205080204" pitchFamily="34" charset="-128"/>
              </a:rPr>
              <a:t> &lt; .001 for each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comparison</a:t>
            </a:r>
          </a:p>
        </p:txBody>
      </p:sp>
      <p:sp>
        <p:nvSpPr>
          <p:cNvPr id="57353" name="Text Box 8"/>
          <p:cNvSpPr txBox="1">
            <a:spLocks noChangeArrowheads="1"/>
          </p:cNvSpPr>
          <p:nvPr/>
        </p:nvSpPr>
        <p:spPr bwMode="auto">
          <a:xfrm>
            <a:off x="5927725" y="5211789"/>
            <a:ext cx="2921000" cy="369887"/>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dirty="0">
                <a:solidFill>
                  <a:srgbClr val="FFFFFF"/>
                </a:solidFill>
                <a:ea typeface="ＭＳ Ｐゴシック" panose="020B0600070205080204" pitchFamily="34" charset="-128"/>
              </a:rPr>
              <a:t>12-mo data</a:t>
            </a:r>
          </a:p>
        </p:txBody>
      </p:sp>
      <p:sp>
        <p:nvSpPr>
          <p:cNvPr id="4103" name="Text Box 9"/>
          <p:cNvSpPr txBox="1">
            <a:spLocks noChangeArrowheads="1"/>
          </p:cNvSpPr>
          <p:nvPr/>
        </p:nvSpPr>
        <p:spPr bwMode="auto">
          <a:xfrm rot="16200000">
            <a:off x="277826" y="3703917"/>
            <a:ext cx="3862387" cy="369332"/>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b="1" dirty="0">
                <a:solidFill>
                  <a:srgbClr val="FFFFFF"/>
                </a:solidFill>
                <a:ea typeface="ＭＳ Ｐゴシック" panose="020B0600070205080204" pitchFamily="34" charset="-128"/>
              </a:rPr>
              <a:t>Percent Change</a:t>
            </a:r>
          </a:p>
        </p:txBody>
      </p:sp>
      <p:sp>
        <p:nvSpPr>
          <p:cNvPr id="14347" name="Text Box 11"/>
          <p:cNvSpPr txBox="1">
            <a:spLocks noChangeArrowheads="1"/>
          </p:cNvSpPr>
          <p:nvPr/>
        </p:nvSpPr>
        <p:spPr bwMode="auto">
          <a:xfrm>
            <a:off x="285750" y="6356350"/>
            <a:ext cx="8561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latin typeface="Arial" panose="020B0604020202020204" pitchFamily="34" charset="0"/>
              </a:rPr>
              <a:t>Mittan D, et al. J Clin Endocrinol Metab. 2002;87:3656-3661.</a:t>
            </a:r>
          </a:p>
        </p:txBody>
      </p:sp>
      <p:sp>
        <p:nvSpPr>
          <p:cNvPr id="14348" name="Title 10"/>
          <p:cNvSpPr>
            <a:spLocks noGrp="1"/>
          </p:cNvSpPr>
          <p:nvPr>
            <p:ph type="title" idx="4294967295"/>
          </p:nvPr>
        </p:nvSpPr>
        <p:spPr/>
        <p:txBody>
          <a:bodyPr>
            <a:normAutofit fontScale="90000"/>
          </a:bodyPr>
          <a:lstStyle/>
          <a:p>
            <a:pPr eaLnBrk="1" hangingPunct="1"/>
            <a:r>
              <a:rPr lang="en-US" altLang="es-CO" smtClean="0">
                <a:ea typeface="ＭＳ Ｐゴシック" panose="020B0600070205080204" pitchFamily="34" charset="-128"/>
              </a:rPr>
              <a:t>GnRH Agonists Decrease BMD in Men With Prostate Cancer</a:t>
            </a:r>
          </a:p>
        </p:txBody>
      </p:sp>
      <p:sp>
        <p:nvSpPr>
          <p:cNvPr id="11" name="Rectangle 9"/>
          <p:cNvSpPr>
            <a:spLocks noChangeArrowheads="1"/>
          </p:cNvSpPr>
          <p:nvPr/>
        </p:nvSpPr>
        <p:spPr bwMode="auto">
          <a:xfrm>
            <a:off x="2466636" y="5581676"/>
            <a:ext cx="18766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-5</a:t>
            </a:r>
          </a:p>
        </p:txBody>
      </p:sp>
      <p:sp>
        <p:nvSpPr>
          <p:cNvPr id="12" name="Rectangle 10"/>
          <p:cNvSpPr>
            <a:spLocks noChangeArrowheads="1"/>
          </p:cNvSpPr>
          <p:nvPr/>
        </p:nvSpPr>
        <p:spPr bwMode="auto">
          <a:xfrm>
            <a:off x="2461940" y="5048276"/>
            <a:ext cx="192360"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3" name="Rectangle 11"/>
          <p:cNvSpPr>
            <a:spLocks noChangeArrowheads="1"/>
          </p:cNvSpPr>
          <p:nvPr/>
        </p:nvSpPr>
        <p:spPr bwMode="auto">
          <a:xfrm>
            <a:off x="2466636" y="4516464"/>
            <a:ext cx="18766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a:t>
            </a:r>
          </a:p>
        </p:txBody>
      </p:sp>
      <p:sp>
        <p:nvSpPr>
          <p:cNvPr id="14" name="Rectangle 12"/>
          <p:cNvSpPr>
            <a:spLocks noChangeArrowheads="1"/>
          </p:cNvSpPr>
          <p:nvPr/>
        </p:nvSpPr>
        <p:spPr bwMode="auto">
          <a:xfrm>
            <a:off x="2466636" y="3983042"/>
            <a:ext cx="18766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5" name="Rectangle 13"/>
          <p:cNvSpPr>
            <a:spLocks noChangeArrowheads="1"/>
          </p:cNvSpPr>
          <p:nvPr/>
        </p:nvSpPr>
        <p:spPr bwMode="auto">
          <a:xfrm>
            <a:off x="2466636" y="3451231"/>
            <a:ext cx="18766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a:t>
            </a:r>
          </a:p>
        </p:txBody>
      </p:sp>
      <p:sp>
        <p:nvSpPr>
          <p:cNvPr id="16" name="Rectangle 14"/>
          <p:cNvSpPr>
            <a:spLocks noChangeArrowheads="1"/>
          </p:cNvSpPr>
          <p:nvPr/>
        </p:nvSpPr>
        <p:spPr bwMode="auto">
          <a:xfrm>
            <a:off x="2537307" y="2917851"/>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0</a:t>
            </a:r>
          </a:p>
        </p:txBody>
      </p:sp>
      <p:sp>
        <p:nvSpPr>
          <p:cNvPr id="17" name="Rectangle 15"/>
          <p:cNvSpPr>
            <a:spLocks noChangeArrowheads="1"/>
          </p:cNvSpPr>
          <p:nvPr/>
        </p:nvSpPr>
        <p:spPr bwMode="auto">
          <a:xfrm>
            <a:off x="2537307" y="2386039"/>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a:t>
            </a:r>
          </a:p>
        </p:txBody>
      </p:sp>
      <p:sp>
        <p:nvSpPr>
          <p:cNvPr id="19" name="Line 35"/>
          <p:cNvSpPr>
            <a:spLocks noChangeShapeType="1"/>
          </p:cNvSpPr>
          <p:nvPr/>
        </p:nvSpPr>
        <p:spPr bwMode="auto">
          <a:xfrm flipV="1">
            <a:off x="2800350" y="1952625"/>
            <a:ext cx="0" cy="3767138"/>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0" name="Line 36"/>
          <p:cNvSpPr>
            <a:spLocks noChangeShapeType="1"/>
          </p:cNvSpPr>
          <p:nvPr/>
        </p:nvSpPr>
        <p:spPr bwMode="auto">
          <a:xfrm flipH="1">
            <a:off x="2730502" y="57134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1" name="Line 37"/>
          <p:cNvSpPr>
            <a:spLocks noChangeShapeType="1"/>
          </p:cNvSpPr>
          <p:nvPr/>
        </p:nvSpPr>
        <p:spPr bwMode="auto">
          <a:xfrm flipH="1">
            <a:off x="2730502" y="5176864"/>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2" name="Line 38"/>
          <p:cNvSpPr>
            <a:spLocks noChangeShapeType="1"/>
          </p:cNvSpPr>
          <p:nvPr/>
        </p:nvSpPr>
        <p:spPr bwMode="auto">
          <a:xfrm flipH="1">
            <a:off x="2730502" y="464185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3" name="Line 39"/>
          <p:cNvSpPr>
            <a:spLocks noChangeShapeType="1"/>
          </p:cNvSpPr>
          <p:nvPr/>
        </p:nvSpPr>
        <p:spPr bwMode="auto">
          <a:xfrm flipH="1">
            <a:off x="2730502" y="4106864"/>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4" name="Line 40"/>
          <p:cNvSpPr>
            <a:spLocks noChangeShapeType="1"/>
          </p:cNvSpPr>
          <p:nvPr/>
        </p:nvSpPr>
        <p:spPr bwMode="auto">
          <a:xfrm flipH="1">
            <a:off x="2730502" y="3570291"/>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5" name="Line 41"/>
          <p:cNvSpPr>
            <a:spLocks noChangeShapeType="1"/>
          </p:cNvSpPr>
          <p:nvPr/>
        </p:nvSpPr>
        <p:spPr bwMode="auto">
          <a:xfrm flipH="1">
            <a:off x="2730502" y="303530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6" name="Line 42"/>
          <p:cNvSpPr>
            <a:spLocks noChangeShapeType="1"/>
          </p:cNvSpPr>
          <p:nvPr/>
        </p:nvSpPr>
        <p:spPr bwMode="auto">
          <a:xfrm flipH="1">
            <a:off x="2730502" y="1966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9" name="Line 46"/>
          <p:cNvSpPr>
            <a:spLocks noChangeShapeType="1"/>
          </p:cNvSpPr>
          <p:nvPr/>
        </p:nvSpPr>
        <p:spPr bwMode="auto">
          <a:xfrm flipH="1">
            <a:off x="2730502" y="25003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0" name="Rectangle 47"/>
          <p:cNvSpPr>
            <a:spLocks noChangeArrowheads="1"/>
          </p:cNvSpPr>
          <p:nvPr/>
        </p:nvSpPr>
        <p:spPr bwMode="auto">
          <a:xfrm>
            <a:off x="2537307" y="1852618"/>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32" name="Line 45"/>
          <p:cNvSpPr>
            <a:spLocks noChangeShapeType="1"/>
          </p:cNvSpPr>
          <p:nvPr/>
        </p:nvSpPr>
        <p:spPr bwMode="auto">
          <a:xfrm>
            <a:off x="5676900" y="3043238"/>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3" name="Line 45"/>
          <p:cNvSpPr>
            <a:spLocks noChangeShapeType="1"/>
          </p:cNvSpPr>
          <p:nvPr/>
        </p:nvSpPr>
        <p:spPr bwMode="auto">
          <a:xfrm>
            <a:off x="4232275" y="3043238"/>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5" name="Rectangle 23"/>
          <p:cNvSpPr>
            <a:spLocks noChangeArrowheads="1"/>
          </p:cNvSpPr>
          <p:nvPr/>
        </p:nvSpPr>
        <p:spPr bwMode="black">
          <a:xfrm>
            <a:off x="5991225" y="2546350"/>
            <a:ext cx="146050" cy="146050"/>
          </a:xfrm>
          <a:prstGeom prst="rect">
            <a:avLst/>
          </a:prstGeom>
          <a:solidFill>
            <a:schemeClr val="accent3"/>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6" name="Rectangle 24"/>
          <p:cNvSpPr>
            <a:spLocks noChangeArrowheads="1"/>
          </p:cNvSpPr>
          <p:nvPr/>
        </p:nvSpPr>
        <p:spPr bwMode="auto">
          <a:xfrm>
            <a:off x="5991225" y="2287588"/>
            <a:ext cx="146050" cy="146050"/>
          </a:xfrm>
          <a:prstGeom prst="rect">
            <a:avLst/>
          </a:prstGeom>
          <a:solidFill>
            <a:schemeClr val="accent2"/>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7378" name="Text Box 25"/>
          <p:cNvSpPr txBox="1">
            <a:spLocks noChangeArrowheads="1"/>
          </p:cNvSpPr>
          <p:nvPr/>
        </p:nvSpPr>
        <p:spPr bwMode="auto">
          <a:xfrm>
            <a:off x="6157914" y="2451100"/>
            <a:ext cx="1455710" cy="36933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GnRH agonist</a:t>
            </a:r>
          </a:p>
        </p:txBody>
      </p:sp>
      <p:sp>
        <p:nvSpPr>
          <p:cNvPr id="38" name="Text Box 26"/>
          <p:cNvSpPr txBox="1">
            <a:spLocks noChangeArrowheads="1"/>
          </p:cNvSpPr>
          <p:nvPr/>
        </p:nvSpPr>
        <p:spPr bwMode="auto">
          <a:xfrm>
            <a:off x="6157914" y="2182814"/>
            <a:ext cx="883250" cy="36933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Control</a:t>
            </a:r>
          </a:p>
        </p:txBody>
      </p:sp>
      <p:sp>
        <p:nvSpPr>
          <p:cNvPr id="39" name="Rectangle 24"/>
          <p:cNvSpPr>
            <a:spLocks noChangeArrowheads="1"/>
          </p:cNvSpPr>
          <p:nvPr/>
        </p:nvSpPr>
        <p:spPr bwMode="auto">
          <a:xfrm>
            <a:off x="3111500" y="2771775"/>
            <a:ext cx="409575" cy="266700"/>
          </a:xfrm>
          <a:prstGeom prst="rect">
            <a:avLst/>
          </a:prstGeom>
          <a:solidFill>
            <a:schemeClr val="accent2"/>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0" name="Rectangle 24"/>
          <p:cNvSpPr>
            <a:spLocks noChangeArrowheads="1"/>
          </p:cNvSpPr>
          <p:nvPr/>
        </p:nvSpPr>
        <p:spPr bwMode="auto">
          <a:xfrm flipV="1">
            <a:off x="3530600" y="3038475"/>
            <a:ext cx="409575" cy="1504950"/>
          </a:xfrm>
          <a:prstGeom prst="rect">
            <a:avLst/>
          </a:prstGeom>
          <a:solidFill>
            <a:schemeClr val="accent3"/>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1" name="Rectangle 24"/>
          <p:cNvSpPr>
            <a:spLocks noChangeArrowheads="1"/>
          </p:cNvSpPr>
          <p:nvPr/>
        </p:nvSpPr>
        <p:spPr bwMode="auto">
          <a:xfrm>
            <a:off x="4540250" y="2771775"/>
            <a:ext cx="409575" cy="266700"/>
          </a:xfrm>
          <a:prstGeom prst="rect">
            <a:avLst/>
          </a:prstGeom>
          <a:solidFill>
            <a:schemeClr val="accent2"/>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2" name="Rectangle 24"/>
          <p:cNvSpPr>
            <a:spLocks noChangeArrowheads="1"/>
          </p:cNvSpPr>
          <p:nvPr/>
        </p:nvSpPr>
        <p:spPr bwMode="auto">
          <a:xfrm flipV="1">
            <a:off x="4959350" y="3038475"/>
            <a:ext cx="409575" cy="1752600"/>
          </a:xfrm>
          <a:prstGeom prst="rect">
            <a:avLst/>
          </a:prstGeom>
          <a:solidFill>
            <a:schemeClr val="accent3"/>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5" name="Line 46"/>
          <p:cNvSpPr>
            <a:spLocks noChangeShapeType="1"/>
          </p:cNvSpPr>
          <p:nvPr/>
        </p:nvSpPr>
        <p:spPr bwMode="auto">
          <a:xfrm flipH="1">
            <a:off x="3270250" y="2509838"/>
            <a:ext cx="90488"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6" name="Line 46"/>
          <p:cNvSpPr>
            <a:spLocks noChangeShapeType="1"/>
          </p:cNvSpPr>
          <p:nvPr/>
        </p:nvSpPr>
        <p:spPr bwMode="auto">
          <a:xfrm flipH="1">
            <a:off x="4695838" y="2509838"/>
            <a:ext cx="92075"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8" name="Line 46"/>
          <p:cNvSpPr>
            <a:spLocks noChangeShapeType="1"/>
          </p:cNvSpPr>
          <p:nvPr/>
        </p:nvSpPr>
        <p:spPr bwMode="auto">
          <a:xfrm flipH="1">
            <a:off x="3675076" y="4808538"/>
            <a:ext cx="92075"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0" name="Line 46"/>
          <p:cNvSpPr>
            <a:spLocks noChangeShapeType="1"/>
          </p:cNvSpPr>
          <p:nvPr/>
        </p:nvSpPr>
        <p:spPr bwMode="auto">
          <a:xfrm flipH="1">
            <a:off x="5119692" y="5065713"/>
            <a:ext cx="92075"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4" name="Line 43"/>
          <p:cNvSpPr>
            <a:spLocks noChangeShapeType="1"/>
          </p:cNvSpPr>
          <p:nvPr/>
        </p:nvSpPr>
        <p:spPr bwMode="auto">
          <a:xfrm flipV="1">
            <a:off x="2784477" y="3035300"/>
            <a:ext cx="29083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3" name="Line 45"/>
          <p:cNvSpPr>
            <a:spLocks noChangeShapeType="1"/>
          </p:cNvSpPr>
          <p:nvPr/>
        </p:nvSpPr>
        <p:spPr bwMode="auto">
          <a:xfrm>
            <a:off x="2800350" y="57054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4" name="Line 45"/>
          <p:cNvSpPr>
            <a:spLocks noChangeShapeType="1"/>
          </p:cNvSpPr>
          <p:nvPr/>
        </p:nvSpPr>
        <p:spPr bwMode="auto">
          <a:xfrm>
            <a:off x="5699125" y="5715000"/>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5" name="Line 45"/>
          <p:cNvSpPr>
            <a:spLocks noChangeShapeType="1"/>
          </p:cNvSpPr>
          <p:nvPr/>
        </p:nvSpPr>
        <p:spPr bwMode="auto">
          <a:xfrm>
            <a:off x="4254500" y="5715000"/>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6" name="Line 43"/>
          <p:cNvSpPr>
            <a:spLocks noChangeShapeType="1"/>
          </p:cNvSpPr>
          <p:nvPr/>
        </p:nvSpPr>
        <p:spPr bwMode="auto">
          <a:xfrm flipV="1">
            <a:off x="2806702" y="5707063"/>
            <a:ext cx="290988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Tree>
    <p:custDataLst>
      <p:tags r:id="rId1"/>
    </p:custDataLst>
    <p:extLst>
      <p:ext uri="{BB962C8B-B14F-4D97-AF65-F5344CB8AC3E}">
        <p14:creationId xmlns:p14="http://schemas.microsoft.com/office/powerpoint/2010/main" val="172590949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6"/>
          <p:cNvSpPr>
            <a:spLocks noGrp="1" noChangeArrowheads="1"/>
          </p:cNvSpPr>
          <p:nvPr>
            <p:ph type="title" idx="4294967295"/>
          </p:nvPr>
        </p:nvSpPr>
        <p:spPr/>
        <p:txBody>
          <a:bodyPr>
            <a:normAutofit fontScale="90000"/>
          </a:bodyPr>
          <a:lstStyle/>
          <a:p>
            <a:pPr eaLnBrk="1" hangingPunct="1"/>
            <a:r>
              <a:rPr lang="en-US" altLang="es-CO" smtClean="0">
                <a:ea typeface="ＭＳ Ｐゴシック" panose="020B0600070205080204" pitchFamily="34" charset="-128"/>
              </a:rPr>
              <a:t>Proportion of Patients With Fractures</a:t>
            </a:r>
            <a:br>
              <a:rPr lang="en-US" altLang="es-CO" smtClean="0">
                <a:ea typeface="ＭＳ Ｐゴシック" panose="020B0600070205080204" pitchFamily="34" charset="-128"/>
              </a:rPr>
            </a:br>
            <a:r>
              <a:rPr lang="en-US" altLang="es-CO" smtClean="0">
                <a:ea typeface="ＭＳ Ｐゴシック" panose="020B0600070205080204" pitchFamily="34" charset="-128"/>
              </a:rPr>
              <a:t>1-5 Yrs After Cancer Diagnosis</a:t>
            </a:r>
          </a:p>
        </p:txBody>
      </p:sp>
      <p:sp>
        <p:nvSpPr>
          <p:cNvPr id="14339" name="Line 2"/>
          <p:cNvSpPr>
            <a:spLocks noChangeShapeType="1"/>
          </p:cNvSpPr>
          <p:nvPr/>
        </p:nvSpPr>
        <p:spPr bwMode="auto">
          <a:xfrm>
            <a:off x="5915025" y="4606925"/>
            <a:ext cx="852488" cy="0"/>
          </a:xfrm>
          <a:prstGeom prst="line">
            <a:avLst/>
          </a:prstGeom>
          <a:noFill/>
          <a:ln w="28575">
            <a:solidFill>
              <a:schemeClr val="tx1"/>
            </a:solidFill>
            <a:round/>
            <a:headEnd/>
            <a:tailEnd/>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40" name="Line 3"/>
          <p:cNvSpPr>
            <a:spLocks noChangeShapeType="1"/>
          </p:cNvSpPr>
          <p:nvPr/>
        </p:nvSpPr>
        <p:spPr bwMode="auto">
          <a:xfrm>
            <a:off x="5915025" y="4594251"/>
            <a:ext cx="0" cy="868363"/>
          </a:xfrm>
          <a:prstGeom prst="line">
            <a:avLst/>
          </a:prstGeom>
          <a:noFill/>
          <a:ln w="28575">
            <a:solidFill>
              <a:schemeClr val="tx1"/>
            </a:solidFill>
            <a:round/>
            <a:headEnd type="none" w="sm" len="sm"/>
            <a:tailEnd type="none" w="sm" len="sm"/>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41" name="Line 4"/>
          <p:cNvSpPr>
            <a:spLocks noChangeShapeType="1"/>
          </p:cNvSpPr>
          <p:nvPr/>
        </p:nvSpPr>
        <p:spPr bwMode="auto">
          <a:xfrm>
            <a:off x="6767513" y="4594225"/>
            <a:ext cx="0" cy="839788"/>
          </a:xfrm>
          <a:prstGeom prst="line">
            <a:avLst/>
          </a:prstGeom>
          <a:noFill/>
          <a:ln w="28575">
            <a:solidFill>
              <a:schemeClr val="tx1"/>
            </a:solidFill>
            <a:round/>
            <a:headEnd/>
            <a:tailEnd/>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42" name="Rectangle 9"/>
          <p:cNvSpPr>
            <a:spLocks noChangeArrowheads="1"/>
          </p:cNvSpPr>
          <p:nvPr/>
        </p:nvSpPr>
        <p:spPr bwMode="auto">
          <a:xfrm>
            <a:off x="1337467" y="5729313"/>
            <a:ext cx="103995" cy="246221"/>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14343" name="Rectangle 10"/>
          <p:cNvSpPr>
            <a:spLocks noChangeArrowheads="1"/>
          </p:cNvSpPr>
          <p:nvPr/>
        </p:nvSpPr>
        <p:spPr bwMode="auto">
          <a:xfrm>
            <a:off x="1337467" y="5213376"/>
            <a:ext cx="103995" cy="246221"/>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3</a:t>
            </a:r>
          </a:p>
        </p:txBody>
      </p:sp>
      <p:sp>
        <p:nvSpPr>
          <p:cNvPr id="14344" name="Rectangle 11"/>
          <p:cNvSpPr>
            <a:spLocks noChangeArrowheads="1"/>
          </p:cNvSpPr>
          <p:nvPr/>
        </p:nvSpPr>
        <p:spPr bwMode="auto">
          <a:xfrm>
            <a:off x="1337467" y="4699026"/>
            <a:ext cx="103995" cy="246221"/>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6</a:t>
            </a:r>
          </a:p>
        </p:txBody>
      </p:sp>
      <p:sp>
        <p:nvSpPr>
          <p:cNvPr id="14345" name="Rectangle 12"/>
          <p:cNvSpPr>
            <a:spLocks noChangeArrowheads="1"/>
          </p:cNvSpPr>
          <p:nvPr/>
        </p:nvSpPr>
        <p:spPr bwMode="auto">
          <a:xfrm>
            <a:off x="1337467" y="4183088"/>
            <a:ext cx="103995" cy="246221"/>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9</a:t>
            </a:r>
          </a:p>
        </p:txBody>
      </p:sp>
      <p:sp>
        <p:nvSpPr>
          <p:cNvPr id="14346" name="Rectangle 13"/>
          <p:cNvSpPr>
            <a:spLocks noChangeArrowheads="1"/>
          </p:cNvSpPr>
          <p:nvPr/>
        </p:nvSpPr>
        <p:spPr bwMode="auto">
          <a:xfrm>
            <a:off x="1233462" y="3667127"/>
            <a:ext cx="207990" cy="246221"/>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12</a:t>
            </a:r>
          </a:p>
        </p:txBody>
      </p:sp>
      <p:sp>
        <p:nvSpPr>
          <p:cNvPr id="14347" name="Rectangle 14"/>
          <p:cNvSpPr>
            <a:spLocks noChangeArrowheads="1"/>
          </p:cNvSpPr>
          <p:nvPr/>
        </p:nvSpPr>
        <p:spPr bwMode="auto">
          <a:xfrm>
            <a:off x="1233462" y="3151214"/>
            <a:ext cx="207990" cy="246221"/>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15</a:t>
            </a:r>
          </a:p>
        </p:txBody>
      </p:sp>
      <p:sp>
        <p:nvSpPr>
          <p:cNvPr id="14348" name="Rectangle 15"/>
          <p:cNvSpPr>
            <a:spLocks noChangeArrowheads="1"/>
          </p:cNvSpPr>
          <p:nvPr/>
        </p:nvSpPr>
        <p:spPr bwMode="auto">
          <a:xfrm>
            <a:off x="1233462" y="2635276"/>
            <a:ext cx="207990" cy="246221"/>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18</a:t>
            </a:r>
          </a:p>
        </p:txBody>
      </p:sp>
      <p:sp>
        <p:nvSpPr>
          <p:cNvPr id="14349" name="Rectangle 18"/>
          <p:cNvSpPr>
            <a:spLocks noChangeArrowheads="1"/>
          </p:cNvSpPr>
          <p:nvPr/>
        </p:nvSpPr>
        <p:spPr bwMode="auto">
          <a:xfrm>
            <a:off x="2625763" y="5962676"/>
            <a:ext cx="1141338" cy="225703"/>
          </a:xfrm>
          <a:prstGeom prst="rect">
            <a:avLst/>
          </a:prstGeom>
          <a:noFill/>
          <a:ln w="9525">
            <a:noFill/>
            <a:miter lim="800000"/>
            <a:headEnd/>
            <a:tailEnd/>
          </a:ln>
        </p:spPr>
        <p:txBody>
          <a:bodyPr wrap="none" lIns="0" tIns="0" rIns="0" bIns="0">
            <a:spAutoFit/>
          </a:bodyPr>
          <a:lstStyle/>
          <a:p>
            <a:pPr algn="ctr" defTabSz="914400" eaLnBrk="0" fontAlgn="base" hangingPunct="0">
              <a:lnSpc>
                <a:spcPct val="90000"/>
              </a:lnSpc>
              <a:spcBef>
                <a:spcPct val="0"/>
              </a:spcBef>
              <a:spcAft>
                <a:spcPct val="0"/>
              </a:spcAft>
              <a:defRPr/>
            </a:pPr>
            <a:r>
              <a:rPr lang="en-US" sz="1600" b="1" dirty="0">
                <a:solidFill>
                  <a:srgbClr val="FFFFFF"/>
                </a:solidFill>
                <a:ea typeface="ＭＳ Ｐゴシック" panose="020B0600070205080204" pitchFamily="34" charset="-128"/>
              </a:rPr>
              <a:t> Any Fracture</a:t>
            </a:r>
          </a:p>
        </p:txBody>
      </p:sp>
      <p:sp>
        <p:nvSpPr>
          <p:cNvPr id="14350" name="Rectangle 19"/>
          <p:cNvSpPr>
            <a:spLocks noChangeArrowheads="1"/>
          </p:cNvSpPr>
          <p:nvPr/>
        </p:nvSpPr>
        <p:spPr bwMode="auto">
          <a:xfrm>
            <a:off x="5307026" y="5962651"/>
            <a:ext cx="2160587" cy="447302"/>
          </a:xfrm>
          <a:prstGeom prst="rect">
            <a:avLst/>
          </a:prstGeom>
          <a:noFill/>
          <a:ln w="9525">
            <a:noFill/>
            <a:miter lim="800000"/>
            <a:headEnd/>
            <a:tailEnd/>
          </a:ln>
        </p:spPr>
        <p:txBody>
          <a:bodyPr lIns="0" tIns="0" rIns="0" bIns="0">
            <a:spAutoFit/>
          </a:bodyPr>
          <a:lstStyle/>
          <a:p>
            <a:pPr algn="ctr" defTabSz="914400" eaLnBrk="0" fontAlgn="base" hangingPunct="0">
              <a:lnSpc>
                <a:spcPct val="90000"/>
              </a:lnSpc>
              <a:spcBef>
                <a:spcPct val="0"/>
              </a:spcBef>
              <a:spcAft>
                <a:spcPct val="0"/>
              </a:spcAft>
              <a:defRPr/>
            </a:pPr>
            <a:r>
              <a:rPr lang="en-US" sz="1600" b="1" dirty="0">
                <a:solidFill>
                  <a:srgbClr val="FFFFFF"/>
                </a:solidFill>
                <a:ea typeface="ＭＳ Ｐゴシック" panose="020B0600070205080204" pitchFamily="34" charset="-128"/>
              </a:rPr>
              <a:t>Fracture Resulting in Hospitalization </a:t>
            </a:r>
          </a:p>
        </p:txBody>
      </p:sp>
      <p:sp>
        <p:nvSpPr>
          <p:cNvPr id="14351" name="Text Box 20"/>
          <p:cNvSpPr txBox="1">
            <a:spLocks noChangeArrowheads="1"/>
          </p:cNvSpPr>
          <p:nvPr/>
        </p:nvSpPr>
        <p:spPr bwMode="auto">
          <a:xfrm rot="-5400000">
            <a:off x="-871537" y="3905042"/>
            <a:ext cx="3681412" cy="338554"/>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sz="1600" b="1" dirty="0">
                <a:solidFill>
                  <a:srgbClr val="FFFFFF"/>
                </a:solidFill>
                <a:ea typeface="ＭＳ Ｐゴシック" panose="020B0600070205080204" pitchFamily="34" charset="-128"/>
              </a:rPr>
              <a:t>Frequency (%)</a:t>
            </a:r>
          </a:p>
        </p:txBody>
      </p:sp>
      <p:sp>
        <p:nvSpPr>
          <p:cNvPr id="14352" name="Text Box 21"/>
          <p:cNvSpPr txBox="1">
            <a:spLocks noChangeArrowheads="1"/>
          </p:cNvSpPr>
          <p:nvPr/>
        </p:nvSpPr>
        <p:spPr bwMode="auto">
          <a:xfrm>
            <a:off x="5572698" y="4241800"/>
            <a:ext cx="1459354" cy="338554"/>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+2.8%; </a:t>
            </a:r>
            <a:r>
              <a:rPr lang="en-US" sz="1600" i="1" dirty="0">
                <a:solidFill>
                  <a:srgbClr val="FFFFFF"/>
                </a:solidFill>
                <a:ea typeface="ＭＳ Ｐゴシック" panose="020B0600070205080204" pitchFamily="34" charset="-128"/>
              </a:rPr>
              <a:t>P &lt;</a:t>
            </a:r>
            <a:r>
              <a:rPr lang="en-US" sz="1600" dirty="0">
                <a:solidFill>
                  <a:srgbClr val="FFFFFF"/>
                </a:solidFill>
                <a:ea typeface="ＭＳ Ｐゴシック" panose="020B0600070205080204" pitchFamily="34" charset="-128"/>
              </a:rPr>
              <a:t> .001</a:t>
            </a:r>
          </a:p>
        </p:txBody>
      </p:sp>
      <p:sp>
        <p:nvSpPr>
          <p:cNvPr id="14353" name="Text Box 22"/>
          <p:cNvSpPr txBox="1">
            <a:spLocks noChangeArrowheads="1"/>
          </p:cNvSpPr>
          <p:nvPr/>
        </p:nvSpPr>
        <p:spPr bwMode="auto">
          <a:xfrm>
            <a:off x="2470723" y="1830388"/>
            <a:ext cx="1459354" cy="338554"/>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+6.8%; </a:t>
            </a:r>
            <a:r>
              <a:rPr lang="en-US" sz="1600" i="1" dirty="0">
                <a:solidFill>
                  <a:srgbClr val="FFFFFF"/>
                </a:solidFill>
                <a:ea typeface="ＭＳ Ｐゴシック" panose="020B0600070205080204" pitchFamily="34" charset="-128"/>
              </a:rPr>
              <a:t>P &lt;</a:t>
            </a:r>
            <a:r>
              <a:rPr lang="en-US" sz="1600" dirty="0">
                <a:solidFill>
                  <a:srgbClr val="FFFFFF"/>
                </a:solidFill>
                <a:ea typeface="ＭＳ Ｐゴシック" panose="020B0600070205080204" pitchFamily="34" charset="-128"/>
              </a:rPr>
              <a:t> .001</a:t>
            </a:r>
          </a:p>
        </p:txBody>
      </p:sp>
      <p:sp>
        <p:nvSpPr>
          <p:cNvPr id="22546" name="Rectangle 23"/>
          <p:cNvSpPr>
            <a:spLocks noChangeArrowheads="1"/>
          </p:cNvSpPr>
          <p:nvPr/>
        </p:nvSpPr>
        <p:spPr bwMode="black">
          <a:xfrm>
            <a:off x="6165852" y="2444750"/>
            <a:ext cx="146050" cy="147638"/>
          </a:xfrm>
          <a:prstGeom prst="rect">
            <a:avLst/>
          </a:prstGeom>
          <a:solidFill>
            <a:schemeClr val="accent3"/>
          </a:solidFill>
          <a:ln w="19050">
            <a:solidFill>
              <a:schemeClr val="bg2">
                <a:lumMod val="10000"/>
              </a:schemeClr>
            </a:solidFill>
            <a:miter lim="800000"/>
            <a:headEnd/>
            <a:tailEnd/>
          </a:ln>
        </p:spPr>
        <p:txBody>
          <a:bodyPr wrap="none" anchor="ct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14355" name="Rectangle 24"/>
          <p:cNvSpPr>
            <a:spLocks noChangeArrowheads="1"/>
          </p:cNvSpPr>
          <p:nvPr/>
        </p:nvSpPr>
        <p:spPr bwMode="auto">
          <a:xfrm>
            <a:off x="6165852" y="2133600"/>
            <a:ext cx="146050" cy="147638"/>
          </a:xfrm>
          <a:prstGeom prst="rect">
            <a:avLst/>
          </a:prstGeom>
          <a:solidFill>
            <a:schemeClr val="accent2"/>
          </a:solidFill>
          <a:ln w="19050">
            <a:solidFill>
              <a:schemeClr val="bg2">
                <a:lumMod val="10000"/>
              </a:schemeClr>
            </a:solidFill>
            <a:miter lim="800000"/>
            <a:headEnd/>
            <a:tailEnd/>
          </a:ln>
        </p:spPr>
        <p:txBody>
          <a:bodyPr wrap="none" anchor="ct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14356" name="Text Box 25"/>
          <p:cNvSpPr txBox="1">
            <a:spLocks noChangeArrowheads="1"/>
          </p:cNvSpPr>
          <p:nvPr/>
        </p:nvSpPr>
        <p:spPr bwMode="auto">
          <a:xfrm>
            <a:off x="6291276" y="2349500"/>
            <a:ext cx="1419179" cy="338554"/>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ADT (n = 6650)</a:t>
            </a:r>
          </a:p>
        </p:txBody>
      </p:sp>
      <p:sp>
        <p:nvSpPr>
          <p:cNvPr id="14357" name="Text Box 26"/>
          <p:cNvSpPr txBox="1">
            <a:spLocks noChangeArrowheads="1"/>
          </p:cNvSpPr>
          <p:nvPr/>
        </p:nvSpPr>
        <p:spPr bwMode="auto">
          <a:xfrm>
            <a:off x="6284926" y="2038350"/>
            <a:ext cx="1861407" cy="338554"/>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No ADT (n = 20,035)</a:t>
            </a:r>
          </a:p>
        </p:txBody>
      </p:sp>
      <p:sp>
        <p:nvSpPr>
          <p:cNvPr id="14358" name="Line 27"/>
          <p:cNvSpPr>
            <a:spLocks noChangeShapeType="1"/>
          </p:cNvSpPr>
          <p:nvPr/>
        </p:nvSpPr>
        <p:spPr bwMode="auto">
          <a:xfrm flipV="1">
            <a:off x="2751138" y="2181251"/>
            <a:ext cx="0" cy="1431925"/>
          </a:xfrm>
          <a:prstGeom prst="line">
            <a:avLst/>
          </a:prstGeom>
          <a:noFill/>
          <a:ln w="28575">
            <a:solidFill>
              <a:schemeClr val="tx1"/>
            </a:solidFill>
            <a:round/>
            <a:headEnd/>
            <a:tailEnd/>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59" name="Line 28"/>
          <p:cNvSpPr>
            <a:spLocks noChangeShapeType="1"/>
          </p:cNvSpPr>
          <p:nvPr/>
        </p:nvSpPr>
        <p:spPr bwMode="auto">
          <a:xfrm>
            <a:off x="2751151" y="2190750"/>
            <a:ext cx="922337" cy="0"/>
          </a:xfrm>
          <a:prstGeom prst="line">
            <a:avLst/>
          </a:prstGeom>
          <a:noFill/>
          <a:ln w="28575">
            <a:solidFill>
              <a:schemeClr val="tx1"/>
            </a:solidFill>
            <a:round/>
            <a:headEnd/>
            <a:tailEnd/>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0" name="Line 29"/>
          <p:cNvSpPr>
            <a:spLocks noChangeShapeType="1"/>
          </p:cNvSpPr>
          <p:nvPr/>
        </p:nvSpPr>
        <p:spPr bwMode="auto">
          <a:xfrm>
            <a:off x="3673475" y="2181251"/>
            <a:ext cx="0" cy="1408113"/>
          </a:xfrm>
          <a:prstGeom prst="line">
            <a:avLst/>
          </a:prstGeom>
          <a:noFill/>
          <a:ln w="28575">
            <a:solidFill>
              <a:schemeClr val="tx1"/>
            </a:solidFill>
            <a:round/>
            <a:headEnd/>
            <a:tailEnd/>
          </a:ln>
        </p:spPr>
        <p:txBody>
          <a:bodyPr wrap="none"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22553" name="Rectangle 32"/>
          <p:cNvSpPr>
            <a:spLocks noChangeArrowheads="1"/>
          </p:cNvSpPr>
          <p:nvPr/>
        </p:nvSpPr>
        <p:spPr bwMode="auto">
          <a:xfrm>
            <a:off x="2276488" y="3557588"/>
            <a:ext cx="917575" cy="2305050"/>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22554" name="Text Box 33"/>
          <p:cNvSpPr txBox="1">
            <a:spLocks noChangeArrowheads="1"/>
          </p:cNvSpPr>
          <p:nvPr/>
        </p:nvSpPr>
        <p:spPr bwMode="black">
          <a:xfrm>
            <a:off x="2452689" y="3716338"/>
            <a:ext cx="551453" cy="338554"/>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cs typeface="Arial" pitchFamily="34" charset="0"/>
              </a:rPr>
              <a:t>12.6</a:t>
            </a:r>
            <a:endParaRPr lang="en-US" sz="1600" b="1" dirty="0">
              <a:solidFill>
                <a:srgbClr val="CDCDCF">
                  <a:lumMod val="10000"/>
                </a:srgbClr>
              </a:solidFill>
              <a:ea typeface="ＭＳ Ｐゴシック" panose="020B0600070205080204" pitchFamily="34" charset="-128"/>
            </a:endParaRPr>
          </a:p>
        </p:txBody>
      </p:sp>
      <p:sp>
        <p:nvSpPr>
          <p:cNvPr id="22555" name="Rectangle 34"/>
          <p:cNvSpPr>
            <a:spLocks noChangeArrowheads="1"/>
          </p:cNvSpPr>
          <p:nvPr/>
        </p:nvSpPr>
        <p:spPr bwMode="auto">
          <a:xfrm>
            <a:off x="5470538" y="5461000"/>
            <a:ext cx="919163" cy="401638"/>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14364" name="Line 17"/>
          <p:cNvSpPr>
            <a:spLocks noChangeShapeType="1"/>
          </p:cNvSpPr>
          <p:nvPr/>
        </p:nvSpPr>
        <p:spPr bwMode="auto">
          <a:xfrm>
            <a:off x="7953375" y="5870575"/>
            <a:ext cx="1588"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5" name="Line 45"/>
          <p:cNvSpPr>
            <a:spLocks noChangeShapeType="1"/>
          </p:cNvSpPr>
          <p:nvPr/>
        </p:nvSpPr>
        <p:spPr bwMode="auto">
          <a:xfrm>
            <a:off x="4760913" y="58705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6" name="Line 35"/>
          <p:cNvSpPr>
            <a:spLocks noChangeShapeType="1"/>
          </p:cNvSpPr>
          <p:nvPr/>
        </p:nvSpPr>
        <p:spPr bwMode="auto">
          <a:xfrm flipH="1" flipV="1">
            <a:off x="1566863" y="2225676"/>
            <a:ext cx="9525" cy="3624263"/>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7" name="Line 36"/>
          <p:cNvSpPr>
            <a:spLocks noChangeShapeType="1"/>
          </p:cNvSpPr>
          <p:nvPr/>
        </p:nvSpPr>
        <p:spPr bwMode="auto">
          <a:xfrm flipH="1">
            <a:off x="1506538" y="586263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8" name="Line 37"/>
          <p:cNvSpPr>
            <a:spLocks noChangeShapeType="1"/>
          </p:cNvSpPr>
          <p:nvPr/>
        </p:nvSpPr>
        <p:spPr bwMode="auto">
          <a:xfrm flipH="1">
            <a:off x="1506538" y="53451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69" name="Line 38"/>
          <p:cNvSpPr>
            <a:spLocks noChangeShapeType="1"/>
          </p:cNvSpPr>
          <p:nvPr/>
        </p:nvSpPr>
        <p:spPr bwMode="auto">
          <a:xfrm flipH="1">
            <a:off x="1506538" y="482917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0" name="Line 39"/>
          <p:cNvSpPr>
            <a:spLocks noChangeShapeType="1"/>
          </p:cNvSpPr>
          <p:nvPr/>
        </p:nvSpPr>
        <p:spPr bwMode="auto">
          <a:xfrm flipH="1">
            <a:off x="1506538" y="4311650"/>
            <a:ext cx="63500" cy="1588"/>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1" name="Line 40"/>
          <p:cNvSpPr>
            <a:spLocks noChangeShapeType="1"/>
          </p:cNvSpPr>
          <p:nvPr/>
        </p:nvSpPr>
        <p:spPr bwMode="auto">
          <a:xfrm flipH="1">
            <a:off x="1506538" y="3794125"/>
            <a:ext cx="63500" cy="1588"/>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2" name="Line 41"/>
          <p:cNvSpPr>
            <a:spLocks noChangeShapeType="1"/>
          </p:cNvSpPr>
          <p:nvPr/>
        </p:nvSpPr>
        <p:spPr bwMode="auto">
          <a:xfrm flipH="1">
            <a:off x="1506538" y="327818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3" name="Line 42"/>
          <p:cNvSpPr>
            <a:spLocks noChangeShapeType="1"/>
          </p:cNvSpPr>
          <p:nvPr/>
        </p:nvSpPr>
        <p:spPr bwMode="auto">
          <a:xfrm flipH="1">
            <a:off x="1506538" y="224472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4" name="Line 44"/>
          <p:cNvSpPr>
            <a:spLocks noChangeShapeType="1"/>
          </p:cNvSpPr>
          <p:nvPr/>
        </p:nvSpPr>
        <p:spPr bwMode="auto">
          <a:xfrm>
            <a:off x="1576388" y="58705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5" name="Line 46"/>
          <p:cNvSpPr>
            <a:spLocks noChangeShapeType="1"/>
          </p:cNvSpPr>
          <p:nvPr/>
        </p:nvSpPr>
        <p:spPr bwMode="auto">
          <a:xfrm flipH="1">
            <a:off x="1506538" y="276068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4376" name="Rectangle 47"/>
          <p:cNvSpPr>
            <a:spLocks noChangeArrowheads="1"/>
          </p:cNvSpPr>
          <p:nvPr/>
        </p:nvSpPr>
        <p:spPr bwMode="auto">
          <a:xfrm>
            <a:off x="1233462" y="2119339"/>
            <a:ext cx="207990" cy="246221"/>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sz="1600" dirty="0">
                <a:solidFill>
                  <a:srgbClr val="FFFFFF"/>
                </a:solidFill>
                <a:ea typeface="ＭＳ Ｐゴシック" panose="020B0600070205080204" pitchFamily="34" charset="-128"/>
              </a:rPr>
              <a:t>21</a:t>
            </a:r>
          </a:p>
        </p:txBody>
      </p:sp>
      <p:sp>
        <p:nvSpPr>
          <p:cNvPr id="2" name="Rectangle 50"/>
          <p:cNvSpPr>
            <a:spLocks noChangeArrowheads="1"/>
          </p:cNvSpPr>
          <p:nvPr/>
        </p:nvSpPr>
        <p:spPr bwMode="black">
          <a:xfrm>
            <a:off x="6373826" y="4903814"/>
            <a:ext cx="917575" cy="960437"/>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3" name="Text Box 51"/>
          <p:cNvSpPr txBox="1">
            <a:spLocks noChangeArrowheads="1"/>
          </p:cNvSpPr>
          <p:nvPr/>
        </p:nvSpPr>
        <p:spPr bwMode="white">
          <a:xfrm>
            <a:off x="6565900" y="4975225"/>
            <a:ext cx="447458" cy="338554"/>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cs typeface="Arial" pitchFamily="34" charset="0"/>
              </a:rPr>
              <a:t>5.2</a:t>
            </a:r>
            <a:endParaRPr lang="en-US" sz="1600" b="1" dirty="0">
              <a:solidFill>
                <a:srgbClr val="CDCDCF">
                  <a:lumMod val="10000"/>
                </a:srgbClr>
              </a:solidFill>
              <a:ea typeface="ＭＳ Ｐゴシック" panose="020B0600070205080204" pitchFamily="34" charset="-128"/>
            </a:endParaRPr>
          </a:p>
        </p:txBody>
      </p:sp>
      <p:sp>
        <p:nvSpPr>
          <p:cNvPr id="4" name="Rectangle 52"/>
          <p:cNvSpPr>
            <a:spLocks noChangeArrowheads="1"/>
          </p:cNvSpPr>
          <p:nvPr/>
        </p:nvSpPr>
        <p:spPr bwMode="black">
          <a:xfrm>
            <a:off x="3187702" y="2562225"/>
            <a:ext cx="909638" cy="3302000"/>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sz="1600" dirty="0">
              <a:solidFill>
                <a:srgbClr val="FFFFFF"/>
              </a:solidFill>
              <a:ea typeface="ＭＳ Ｐゴシック" panose="020B0600070205080204" pitchFamily="34" charset="-128"/>
            </a:endParaRPr>
          </a:p>
        </p:txBody>
      </p:sp>
      <p:sp>
        <p:nvSpPr>
          <p:cNvPr id="5" name="Text Box 53"/>
          <p:cNvSpPr txBox="1">
            <a:spLocks noChangeArrowheads="1"/>
          </p:cNvSpPr>
          <p:nvPr/>
        </p:nvSpPr>
        <p:spPr bwMode="white">
          <a:xfrm>
            <a:off x="3352812" y="2695575"/>
            <a:ext cx="551453" cy="338554"/>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cs typeface="Arial" pitchFamily="34" charset="0"/>
              </a:rPr>
              <a:t>19.4</a:t>
            </a:r>
            <a:endParaRPr lang="en-US" sz="1600" b="1" dirty="0">
              <a:solidFill>
                <a:srgbClr val="CDCDCF">
                  <a:lumMod val="10000"/>
                </a:srgbClr>
              </a:solidFill>
              <a:ea typeface="ＭＳ Ｐゴシック" panose="020B0600070205080204" pitchFamily="34" charset="-128"/>
            </a:endParaRPr>
          </a:p>
        </p:txBody>
      </p:sp>
      <p:sp>
        <p:nvSpPr>
          <p:cNvPr id="6" name="Text Box 55"/>
          <p:cNvSpPr txBox="1">
            <a:spLocks noChangeArrowheads="1"/>
          </p:cNvSpPr>
          <p:nvPr/>
        </p:nvSpPr>
        <p:spPr bwMode="black">
          <a:xfrm>
            <a:off x="5694364" y="5489575"/>
            <a:ext cx="447458" cy="338554"/>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cs typeface="Arial" pitchFamily="34" charset="0"/>
              </a:rPr>
              <a:t>2.4</a:t>
            </a:r>
            <a:endParaRPr lang="en-US" sz="1600" b="1" dirty="0">
              <a:solidFill>
                <a:srgbClr val="CDCDCF">
                  <a:lumMod val="10000"/>
                </a:srgbClr>
              </a:solidFill>
              <a:ea typeface="ＭＳ Ｐゴシック" panose="020B0600070205080204" pitchFamily="34" charset="-128"/>
            </a:endParaRPr>
          </a:p>
        </p:txBody>
      </p:sp>
      <p:sp>
        <p:nvSpPr>
          <p:cNvPr id="14382" name="Line 43"/>
          <p:cNvSpPr>
            <a:spLocks noChangeShapeType="1"/>
          </p:cNvSpPr>
          <p:nvPr/>
        </p:nvSpPr>
        <p:spPr bwMode="auto">
          <a:xfrm>
            <a:off x="1560514" y="5862638"/>
            <a:ext cx="6399212"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5407" name="TextBox 61"/>
          <p:cNvSpPr txBox="1">
            <a:spLocks noChangeArrowheads="1"/>
          </p:cNvSpPr>
          <p:nvPr/>
        </p:nvSpPr>
        <p:spPr bwMode="auto">
          <a:xfrm>
            <a:off x="284181" y="6354789"/>
            <a:ext cx="449643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GB" altLang="es-CO" sz="1400" b="0" smtClean="0">
                <a:solidFill>
                  <a:srgbClr val="CDCDCF"/>
                </a:solidFill>
                <a:latin typeface="Arial" panose="020B0604020202020204" pitchFamily="34" charset="0"/>
              </a:rPr>
              <a:t>Shahinian VB, et al. N Engl J Med</a:t>
            </a:r>
            <a:r>
              <a:rPr lang="en-GB" altLang="es-CO" sz="1400" b="0" i="1" smtClean="0">
                <a:solidFill>
                  <a:srgbClr val="CDCDCF"/>
                </a:solidFill>
                <a:latin typeface="Arial" panose="020B0604020202020204" pitchFamily="34" charset="0"/>
              </a:rPr>
              <a:t>.</a:t>
            </a:r>
            <a:r>
              <a:rPr lang="en-GB" altLang="es-CO" sz="1400" b="0" smtClean="0">
                <a:solidFill>
                  <a:srgbClr val="CDCDCF"/>
                </a:solidFill>
                <a:latin typeface="Arial" panose="020B0604020202020204" pitchFamily="34" charset="0"/>
              </a:rPr>
              <a:t> 2005;352:154-164.</a:t>
            </a:r>
            <a:endParaRPr lang="en-US" altLang="es-CO" sz="1400" b="0" smtClean="0">
              <a:solidFill>
                <a:srgbClr val="CDCDCF"/>
              </a:solidFill>
              <a:latin typeface="Arial" panose="020B0604020202020204" pitchFamily="34" charset="0"/>
            </a:endParaRPr>
          </a:p>
        </p:txBody>
      </p:sp>
    </p:spTree>
    <p:extLst>
      <p:ext uri="{BB962C8B-B14F-4D97-AF65-F5344CB8AC3E}">
        <p14:creationId xmlns:p14="http://schemas.microsoft.com/office/powerpoint/2010/main" val="176390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p:txBody>
          <a:bodyPr>
            <a:normAutofit fontScale="90000"/>
          </a:bodyPr>
          <a:lstStyle/>
          <a:p>
            <a:pPr eaLnBrk="1" hangingPunct="1"/>
            <a:r>
              <a:rPr lang="en-US" altLang="en-US" smtClean="0">
                <a:ea typeface="ＭＳ Ｐゴシック" panose="020B0600070205080204" pitchFamily="34" charset="-128"/>
              </a:rPr>
              <a:t>National Osteoporosis Foundation Fracture Prevention Guidelines for Men</a:t>
            </a:r>
            <a:endParaRPr lang="en-US" altLang="es-CO" smtClean="0">
              <a:ea typeface="ＭＳ Ｐゴシック" panose="020B0600070205080204" pitchFamily="34" charset="-128"/>
            </a:endParaRPr>
          </a:p>
        </p:txBody>
      </p:sp>
      <p:sp>
        <p:nvSpPr>
          <p:cNvPr id="16387" name="Content Placeholder 4"/>
          <p:cNvSpPr>
            <a:spLocks noGrp="1"/>
          </p:cNvSpPr>
          <p:nvPr>
            <p:ph idx="4294967295"/>
          </p:nvPr>
        </p:nvSpPr>
        <p:spPr/>
        <p:txBody>
          <a:bodyPr/>
          <a:lstStyle/>
          <a:p>
            <a:pPr marL="344488" indent="-344488" eaLnBrk="1" hangingPunct="1"/>
            <a:r>
              <a:rPr lang="en-US" altLang="es-CO" smtClean="0">
                <a:ea typeface="ＭＳ Ｐゴシック" panose="020B0600070205080204" pitchFamily="34" charset="-128"/>
              </a:rPr>
              <a:t>Consider FDA-approved medical therapies based </a:t>
            </a:r>
            <a:br>
              <a:rPr lang="en-US" altLang="es-CO" smtClean="0">
                <a:ea typeface="ＭＳ Ｐゴシック" panose="020B0600070205080204" pitchFamily="34" charset="-128"/>
              </a:rPr>
            </a:br>
            <a:r>
              <a:rPr lang="en-US" altLang="es-CO" smtClean="0">
                <a:ea typeface="ＭＳ Ｐゴシック" panose="020B0600070205080204" pitchFamily="34" charset="-128"/>
              </a:rPr>
              <a:t>on the following</a:t>
            </a:r>
          </a:p>
          <a:p>
            <a:pPr marL="744538" lvl="1" indent="-344488" eaLnBrk="1" hangingPunct="1"/>
            <a:r>
              <a:rPr lang="en-US" altLang="es-CO" smtClean="0">
                <a:ea typeface="ＭＳ Ｐゴシック" panose="020B0600070205080204" pitchFamily="34" charset="-128"/>
              </a:rPr>
              <a:t>A vertebral or hip fracture</a:t>
            </a:r>
          </a:p>
          <a:p>
            <a:pPr marL="744538" lvl="1" indent="-344488" eaLnBrk="1" hangingPunct="1"/>
            <a:r>
              <a:rPr lang="en-US" altLang="es-CO" smtClean="0">
                <a:ea typeface="ＭＳ Ｐゴシック" panose="020B0600070205080204" pitchFamily="34" charset="-128"/>
              </a:rPr>
              <a:t>Femoral neck or spine T-score ≤ -2.5</a:t>
            </a:r>
          </a:p>
          <a:p>
            <a:pPr marL="744538" lvl="1" indent="-344488" eaLnBrk="1" hangingPunct="1"/>
            <a:r>
              <a:rPr lang="en-US" altLang="es-CO" smtClean="0">
                <a:ea typeface="ＭＳ Ｐゴシック" panose="020B0600070205080204" pitchFamily="34" charset="-128"/>
              </a:rPr>
              <a:t>FRAX 10-yr probability of a hip fracture ≥ 3% or 10-yr probability of any major fracture ≥ 20%</a:t>
            </a:r>
          </a:p>
        </p:txBody>
      </p:sp>
      <p:sp>
        <p:nvSpPr>
          <p:cNvPr id="16388" name="TextBox 61"/>
          <p:cNvSpPr txBox="1">
            <a:spLocks noChangeArrowheads="1"/>
          </p:cNvSpPr>
          <p:nvPr/>
        </p:nvSpPr>
        <p:spPr bwMode="auto">
          <a:xfrm>
            <a:off x="284163" y="6357964"/>
            <a:ext cx="8655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GB" altLang="es-CO" sz="1400" b="0" smtClean="0">
                <a:solidFill>
                  <a:srgbClr val="CDCDCF"/>
                </a:solidFill>
                <a:latin typeface="Arial" panose="020B0604020202020204" pitchFamily="34" charset="0"/>
              </a:rPr>
              <a:t>National Osteoporosis Foundation Clinician’s Guide to Prevention and Treatment of Osteoporosis. 2010. </a:t>
            </a:r>
            <a:endParaRPr lang="en-US" altLang="es-CO" sz="1400" b="0" smtClean="0">
              <a:solidFill>
                <a:srgbClr val="CDCDCF"/>
              </a:solidFill>
              <a:latin typeface="Arial" panose="020B0604020202020204" pitchFamily="34" charset="0"/>
            </a:endParaRPr>
          </a:p>
        </p:txBody>
      </p:sp>
    </p:spTree>
    <p:extLst>
      <p:ext uri="{BB962C8B-B14F-4D97-AF65-F5344CB8AC3E}">
        <p14:creationId xmlns:p14="http://schemas.microsoft.com/office/powerpoint/2010/main" val="15379944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382588" y="666776"/>
            <a:ext cx="8636000" cy="1103313"/>
          </a:xfrm>
        </p:spPr>
        <p:txBody>
          <a:bodyPr>
            <a:normAutofit fontScale="90000"/>
          </a:bodyPr>
          <a:lstStyle/>
          <a:p>
            <a:pPr eaLnBrk="1" hangingPunct="1"/>
            <a:r>
              <a:rPr lang="fr-CA" altLang="es-CO" smtClean="0">
                <a:ea typeface="ＭＳ Ｐゴシック" panose="020B0600070205080204" pitchFamily="34" charset="-128"/>
              </a:rPr>
              <a:t>The FRAX Tool: Assessing Fracture Risk</a:t>
            </a:r>
            <a:endParaRPr lang="en-CA" altLang="es-CO" smtClean="0">
              <a:ea typeface="ＭＳ Ｐゴシック" panose="020B0600070205080204" pitchFamily="34" charset="-128"/>
            </a:endParaRPr>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6040" y="1506541"/>
            <a:ext cx="5681662" cy="4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2"/>
          <p:cNvSpPr txBox="1">
            <a:spLocks noChangeArrowheads="1"/>
          </p:cNvSpPr>
          <p:nvPr/>
        </p:nvSpPr>
        <p:spPr bwMode="auto">
          <a:xfrm>
            <a:off x="284165" y="6351614"/>
            <a:ext cx="8734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r>
              <a:rPr lang="en-US" altLang="es-CO" sz="1400" b="0" smtClean="0">
                <a:solidFill>
                  <a:srgbClr val="CDCDCF"/>
                </a:solidFill>
                <a:latin typeface="Arial" panose="020B0604020202020204" pitchFamily="34" charset="0"/>
              </a:rPr>
              <a:t>http://www.sheffield.ac.uk/FRAX</a:t>
            </a:r>
          </a:p>
        </p:txBody>
      </p:sp>
    </p:spTree>
    <p:extLst>
      <p:ext uri="{BB962C8B-B14F-4D97-AF65-F5344CB8AC3E}">
        <p14:creationId xmlns:p14="http://schemas.microsoft.com/office/powerpoint/2010/main" val="2214952739"/>
      </p:ext>
    </p:extLst>
  </p:cSld>
  <p:clrMapOvr>
    <a:masterClrMapping/>
  </p:clrMapOvr>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p:txBody>
          <a:bodyPr>
            <a:normAutofit fontScale="90000"/>
          </a:bodyPr>
          <a:lstStyle/>
          <a:p>
            <a:pPr eaLnBrk="1" hangingPunct="1"/>
            <a:r>
              <a:rPr lang="en-GB" altLang="en-US" smtClean="0">
                <a:ea typeface="ＭＳ Ｐゴシック" panose="020B0600070205080204" pitchFamily="34" charset="-128"/>
              </a:rPr>
              <a:t>Alendronate</a:t>
            </a:r>
            <a:r>
              <a:rPr lang="en-US" altLang="en-US" smtClean="0">
                <a:ea typeface="ＭＳ Ｐゴシック" panose="020B0600070205080204" pitchFamily="34" charset="-128"/>
              </a:rPr>
              <a:t> Increases BMD During </a:t>
            </a:r>
            <a:br>
              <a:rPr lang="en-US" altLang="en-US" smtClean="0">
                <a:ea typeface="ＭＳ Ｐゴシック" panose="020B0600070205080204" pitchFamily="34" charset="-128"/>
              </a:rPr>
            </a:br>
            <a:r>
              <a:rPr lang="en-US" altLang="en-US" smtClean="0">
                <a:ea typeface="ＭＳ Ｐゴシック" panose="020B0600070205080204" pitchFamily="34" charset="-128"/>
              </a:rPr>
              <a:t>GnRH Agonist Therapy</a:t>
            </a:r>
            <a:endParaRPr lang="en-US" altLang="es-CO" smtClean="0">
              <a:ea typeface="ＭＳ Ｐゴシック" panose="020B0600070205080204" pitchFamily="34" charset="-128"/>
            </a:endParaRPr>
          </a:p>
        </p:txBody>
      </p:sp>
      <p:sp>
        <p:nvSpPr>
          <p:cNvPr id="17411" name="Rectangle 3"/>
          <p:cNvSpPr>
            <a:spLocks noChangeArrowheads="1"/>
          </p:cNvSpPr>
          <p:nvPr/>
        </p:nvSpPr>
        <p:spPr bwMode="auto">
          <a:xfrm>
            <a:off x="284163" y="6354789"/>
            <a:ext cx="6019800" cy="307975"/>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Greenspan SL, et al. Ann Intern Med. 2007;146:416-424.</a:t>
            </a:r>
          </a:p>
        </p:txBody>
      </p:sp>
      <p:sp>
        <p:nvSpPr>
          <p:cNvPr id="32774" name="Rectangle 20"/>
          <p:cNvSpPr>
            <a:spLocks noChangeArrowheads="1"/>
          </p:cNvSpPr>
          <p:nvPr/>
        </p:nvSpPr>
        <p:spPr bwMode="auto">
          <a:xfrm>
            <a:off x="2443164" y="4338664"/>
            <a:ext cx="546100" cy="661987"/>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32775" name="Rectangle 21"/>
          <p:cNvSpPr>
            <a:spLocks noChangeArrowheads="1"/>
          </p:cNvSpPr>
          <p:nvPr/>
        </p:nvSpPr>
        <p:spPr bwMode="auto">
          <a:xfrm>
            <a:off x="4060827" y="4338664"/>
            <a:ext cx="546100" cy="331787"/>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32776" name="Rectangle 22"/>
          <p:cNvSpPr>
            <a:spLocks noChangeArrowheads="1"/>
          </p:cNvSpPr>
          <p:nvPr/>
        </p:nvSpPr>
        <p:spPr bwMode="auto">
          <a:xfrm>
            <a:off x="2984501" y="2597150"/>
            <a:ext cx="527050" cy="1741488"/>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32777" name="Rectangle 23"/>
          <p:cNvSpPr>
            <a:spLocks noChangeArrowheads="1"/>
          </p:cNvSpPr>
          <p:nvPr/>
        </p:nvSpPr>
        <p:spPr bwMode="auto">
          <a:xfrm>
            <a:off x="4608515" y="4006850"/>
            <a:ext cx="542925" cy="331788"/>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grpSp>
        <p:nvGrpSpPr>
          <p:cNvPr id="18440" name="Group 10"/>
          <p:cNvGrpSpPr>
            <a:grpSpLocks/>
          </p:cNvGrpSpPr>
          <p:nvPr/>
        </p:nvGrpSpPr>
        <p:grpSpPr bwMode="auto">
          <a:xfrm>
            <a:off x="2673363" y="5000625"/>
            <a:ext cx="92075" cy="330200"/>
            <a:chOff x="1638" y="3065"/>
            <a:chExt cx="58" cy="208"/>
          </a:xfrm>
        </p:grpSpPr>
        <p:sp>
          <p:nvSpPr>
            <p:cNvPr id="17456" name="Line 24"/>
            <p:cNvSpPr>
              <a:spLocks noChangeShapeType="1"/>
            </p:cNvSpPr>
            <p:nvPr/>
          </p:nvSpPr>
          <p:spPr bwMode="auto">
            <a:xfrm>
              <a:off x="1665" y="3065"/>
              <a:ext cx="0" cy="202"/>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57" name="Line 25"/>
            <p:cNvSpPr>
              <a:spLocks noChangeShapeType="1"/>
            </p:cNvSpPr>
            <p:nvPr/>
          </p:nvSpPr>
          <p:spPr bwMode="auto">
            <a:xfrm>
              <a:off x="1638" y="3273"/>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sp>
        <p:nvSpPr>
          <p:cNvPr id="17417" name="Line 26"/>
          <p:cNvSpPr>
            <a:spLocks noChangeShapeType="1"/>
          </p:cNvSpPr>
          <p:nvPr/>
        </p:nvSpPr>
        <p:spPr bwMode="auto">
          <a:xfrm>
            <a:off x="4333875" y="4670425"/>
            <a:ext cx="0" cy="3302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18" name="Line 27"/>
          <p:cNvSpPr>
            <a:spLocks noChangeShapeType="1"/>
          </p:cNvSpPr>
          <p:nvPr/>
        </p:nvSpPr>
        <p:spPr bwMode="auto">
          <a:xfrm>
            <a:off x="4283077" y="5000625"/>
            <a:ext cx="9048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nvGrpSpPr>
          <p:cNvPr id="18443" name="Group 15"/>
          <p:cNvGrpSpPr>
            <a:grpSpLocks/>
          </p:cNvGrpSpPr>
          <p:nvPr/>
        </p:nvGrpSpPr>
        <p:grpSpPr bwMode="auto">
          <a:xfrm>
            <a:off x="3203588" y="2266950"/>
            <a:ext cx="92075" cy="330200"/>
            <a:chOff x="1831" y="1343"/>
            <a:chExt cx="58" cy="208"/>
          </a:xfrm>
        </p:grpSpPr>
        <p:sp>
          <p:nvSpPr>
            <p:cNvPr id="17454" name="Line 28"/>
            <p:cNvSpPr>
              <a:spLocks noChangeShapeType="1"/>
            </p:cNvSpPr>
            <p:nvPr/>
          </p:nvSpPr>
          <p:spPr bwMode="auto">
            <a:xfrm flipV="1">
              <a:off x="1862" y="1343"/>
              <a:ext cx="0" cy="20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55" name="Line 29"/>
            <p:cNvSpPr>
              <a:spLocks noChangeShapeType="1"/>
            </p:cNvSpPr>
            <p:nvPr/>
          </p:nvSpPr>
          <p:spPr bwMode="auto">
            <a:xfrm>
              <a:off x="1831" y="1343"/>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18444" name="Group 18"/>
          <p:cNvGrpSpPr>
            <a:grpSpLocks/>
          </p:cNvGrpSpPr>
          <p:nvPr/>
        </p:nvGrpSpPr>
        <p:grpSpPr bwMode="auto">
          <a:xfrm>
            <a:off x="4829188" y="3676650"/>
            <a:ext cx="92075" cy="330200"/>
            <a:chOff x="3050" y="2231"/>
            <a:chExt cx="58" cy="208"/>
          </a:xfrm>
        </p:grpSpPr>
        <p:sp>
          <p:nvSpPr>
            <p:cNvPr id="17452" name="Line 30"/>
            <p:cNvSpPr>
              <a:spLocks noChangeShapeType="1"/>
            </p:cNvSpPr>
            <p:nvPr/>
          </p:nvSpPr>
          <p:spPr bwMode="auto">
            <a:xfrm flipV="1">
              <a:off x="3082" y="2231"/>
              <a:ext cx="0" cy="20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53" name="Line 31"/>
            <p:cNvSpPr>
              <a:spLocks noChangeShapeType="1"/>
            </p:cNvSpPr>
            <p:nvPr/>
          </p:nvSpPr>
          <p:spPr bwMode="auto">
            <a:xfrm>
              <a:off x="3050" y="2231"/>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sp>
        <p:nvSpPr>
          <p:cNvPr id="17421" name="Line 32"/>
          <p:cNvSpPr>
            <a:spLocks noChangeShapeType="1"/>
          </p:cNvSpPr>
          <p:nvPr/>
        </p:nvSpPr>
        <p:spPr bwMode="auto">
          <a:xfrm>
            <a:off x="2170113" y="1989138"/>
            <a:ext cx="0" cy="37592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2" name="Line 33"/>
          <p:cNvSpPr>
            <a:spLocks noChangeShapeType="1"/>
          </p:cNvSpPr>
          <p:nvPr/>
        </p:nvSpPr>
        <p:spPr bwMode="auto">
          <a:xfrm>
            <a:off x="2100265" y="573246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3" name="Line 34"/>
          <p:cNvSpPr>
            <a:spLocks noChangeShapeType="1"/>
          </p:cNvSpPr>
          <p:nvPr/>
        </p:nvSpPr>
        <p:spPr bwMode="auto">
          <a:xfrm>
            <a:off x="2100265" y="52784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4" name="Line 35"/>
          <p:cNvSpPr>
            <a:spLocks noChangeShapeType="1"/>
          </p:cNvSpPr>
          <p:nvPr/>
        </p:nvSpPr>
        <p:spPr bwMode="auto">
          <a:xfrm>
            <a:off x="2100265" y="48085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5" name="Line 36"/>
          <p:cNvSpPr>
            <a:spLocks noChangeShapeType="1"/>
          </p:cNvSpPr>
          <p:nvPr/>
        </p:nvSpPr>
        <p:spPr bwMode="auto">
          <a:xfrm>
            <a:off x="2100265" y="43386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6" name="Line 37"/>
          <p:cNvSpPr>
            <a:spLocks noChangeShapeType="1"/>
          </p:cNvSpPr>
          <p:nvPr/>
        </p:nvSpPr>
        <p:spPr bwMode="auto">
          <a:xfrm>
            <a:off x="2100265" y="38687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7" name="Line 38"/>
          <p:cNvSpPr>
            <a:spLocks noChangeShapeType="1"/>
          </p:cNvSpPr>
          <p:nvPr/>
        </p:nvSpPr>
        <p:spPr bwMode="auto">
          <a:xfrm>
            <a:off x="2100265" y="33988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8" name="Line 39"/>
          <p:cNvSpPr>
            <a:spLocks noChangeShapeType="1"/>
          </p:cNvSpPr>
          <p:nvPr/>
        </p:nvSpPr>
        <p:spPr bwMode="auto">
          <a:xfrm>
            <a:off x="2100265" y="29289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29" name="Line 40"/>
          <p:cNvSpPr>
            <a:spLocks noChangeShapeType="1"/>
          </p:cNvSpPr>
          <p:nvPr/>
        </p:nvSpPr>
        <p:spPr bwMode="auto">
          <a:xfrm>
            <a:off x="2100265" y="24590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0" name="Line 41"/>
          <p:cNvSpPr>
            <a:spLocks noChangeShapeType="1"/>
          </p:cNvSpPr>
          <p:nvPr/>
        </p:nvSpPr>
        <p:spPr bwMode="auto">
          <a:xfrm>
            <a:off x="2100265" y="200501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1" name="Line 42"/>
          <p:cNvSpPr>
            <a:spLocks noChangeShapeType="1"/>
          </p:cNvSpPr>
          <p:nvPr/>
        </p:nvSpPr>
        <p:spPr bwMode="auto">
          <a:xfrm>
            <a:off x="2170114" y="4338638"/>
            <a:ext cx="3255962"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2" name="Line 43"/>
          <p:cNvSpPr>
            <a:spLocks noChangeShapeType="1"/>
          </p:cNvSpPr>
          <p:nvPr/>
        </p:nvSpPr>
        <p:spPr bwMode="auto">
          <a:xfrm flipV="1">
            <a:off x="2170113" y="4338664"/>
            <a:ext cx="0" cy="85725"/>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3" name="Line 44"/>
          <p:cNvSpPr>
            <a:spLocks noChangeShapeType="1"/>
          </p:cNvSpPr>
          <p:nvPr/>
        </p:nvSpPr>
        <p:spPr bwMode="auto">
          <a:xfrm flipV="1">
            <a:off x="3797300" y="4344988"/>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4" name="Line 46"/>
          <p:cNvSpPr>
            <a:spLocks noChangeShapeType="1"/>
          </p:cNvSpPr>
          <p:nvPr/>
        </p:nvSpPr>
        <p:spPr bwMode="auto">
          <a:xfrm flipV="1">
            <a:off x="5410200" y="4344988"/>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7435" name="Rectangle 47"/>
          <p:cNvSpPr>
            <a:spLocks noChangeArrowheads="1"/>
          </p:cNvSpPr>
          <p:nvPr/>
        </p:nvSpPr>
        <p:spPr bwMode="auto">
          <a:xfrm>
            <a:off x="1823700" y="5608664"/>
            <a:ext cx="18766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a:t>
            </a:r>
          </a:p>
        </p:txBody>
      </p:sp>
      <p:sp>
        <p:nvSpPr>
          <p:cNvPr id="17436" name="Rectangle 48"/>
          <p:cNvSpPr>
            <a:spLocks noChangeArrowheads="1"/>
          </p:cNvSpPr>
          <p:nvPr/>
        </p:nvSpPr>
        <p:spPr bwMode="auto">
          <a:xfrm>
            <a:off x="1823700" y="5141939"/>
            <a:ext cx="18766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7437" name="Rectangle 49"/>
          <p:cNvSpPr>
            <a:spLocks noChangeArrowheads="1"/>
          </p:cNvSpPr>
          <p:nvPr/>
        </p:nvSpPr>
        <p:spPr bwMode="auto">
          <a:xfrm>
            <a:off x="1823700" y="4675214"/>
            <a:ext cx="18766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a:t>
            </a:r>
          </a:p>
        </p:txBody>
      </p:sp>
      <p:sp>
        <p:nvSpPr>
          <p:cNvPr id="17438" name="Rectangle 50"/>
          <p:cNvSpPr>
            <a:spLocks noChangeArrowheads="1"/>
          </p:cNvSpPr>
          <p:nvPr/>
        </p:nvSpPr>
        <p:spPr bwMode="auto">
          <a:xfrm>
            <a:off x="1894371" y="4206901"/>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0</a:t>
            </a:r>
          </a:p>
        </p:txBody>
      </p:sp>
      <p:sp>
        <p:nvSpPr>
          <p:cNvPr id="17439" name="Rectangle 51"/>
          <p:cNvSpPr>
            <a:spLocks noChangeArrowheads="1"/>
          </p:cNvSpPr>
          <p:nvPr/>
        </p:nvSpPr>
        <p:spPr bwMode="auto">
          <a:xfrm>
            <a:off x="1894371" y="3740155"/>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a:t>
            </a:r>
          </a:p>
        </p:txBody>
      </p:sp>
      <p:sp>
        <p:nvSpPr>
          <p:cNvPr id="17440" name="Rectangle 52"/>
          <p:cNvSpPr>
            <a:spLocks noChangeArrowheads="1"/>
          </p:cNvSpPr>
          <p:nvPr/>
        </p:nvSpPr>
        <p:spPr bwMode="auto">
          <a:xfrm>
            <a:off x="1894371" y="3273451"/>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7441" name="Rectangle 53"/>
          <p:cNvSpPr>
            <a:spLocks noChangeArrowheads="1"/>
          </p:cNvSpPr>
          <p:nvPr/>
        </p:nvSpPr>
        <p:spPr bwMode="auto">
          <a:xfrm>
            <a:off x="1894371" y="2806726"/>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a:t>
            </a:r>
          </a:p>
        </p:txBody>
      </p:sp>
      <p:sp>
        <p:nvSpPr>
          <p:cNvPr id="17442" name="Rectangle 54"/>
          <p:cNvSpPr>
            <a:spLocks noChangeArrowheads="1"/>
          </p:cNvSpPr>
          <p:nvPr/>
        </p:nvSpPr>
        <p:spPr bwMode="auto">
          <a:xfrm>
            <a:off x="1894371" y="2338413"/>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7443" name="Rectangle 55"/>
          <p:cNvSpPr>
            <a:spLocks noChangeArrowheads="1"/>
          </p:cNvSpPr>
          <p:nvPr/>
        </p:nvSpPr>
        <p:spPr bwMode="auto">
          <a:xfrm>
            <a:off x="1894371" y="1871667"/>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5</a:t>
            </a:r>
          </a:p>
        </p:txBody>
      </p:sp>
      <p:sp>
        <p:nvSpPr>
          <p:cNvPr id="17444" name="Rectangle 56"/>
          <p:cNvSpPr>
            <a:spLocks noChangeArrowheads="1"/>
          </p:cNvSpPr>
          <p:nvPr/>
        </p:nvSpPr>
        <p:spPr bwMode="auto">
          <a:xfrm rot="-5400000">
            <a:off x="-368298" y="3685793"/>
            <a:ext cx="3825875" cy="276999"/>
          </a:xfrm>
          <a:prstGeom prst="rect">
            <a:avLst/>
          </a:prstGeom>
          <a:noFill/>
          <a:ln w="9525">
            <a:noFill/>
            <a:miter lim="800000"/>
            <a:headEnd/>
            <a:tailEnd/>
          </a:ln>
        </p:spPr>
        <p:txBody>
          <a:bodyPr lIns="0" tIns="0" rIns="0" bIns="0">
            <a:spAutoFit/>
          </a:bodyPr>
          <a:lstStyle/>
          <a:p>
            <a:pPr algn="ctr" defTabSz="914400" eaLnBrk="0" fontAlgn="base" hangingPunct="0">
              <a:spcBef>
                <a:spcPct val="0"/>
              </a:spcBef>
              <a:spcAft>
                <a:spcPct val="0"/>
              </a:spcAft>
              <a:defRPr/>
            </a:pPr>
            <a:r>
              <a:rPr lang="en-US" b="1" dirty="0">
                <a:solidFill>
                  <a:srgbClr val="FFFFFF"/>
                </a:solidFill>
                <a:ea typeface="ＭＳ Ｐゴシック" panose="020B0600070205080204" pitchFamily="34" charset="-128"/>
              </a:rPr>
              <a:t>BMD Percent Change</a:t>
            </a:r>
          </a:p>
        </p:txBody>
      </p:sp>
      <p:sp>
        <p:nvSpPr>
          <p:cNvPr id="17445" name="Rectangle 61"/>
          <p:cNvSpPr>
            <a:spLocks noChangeArrowheads="1"/>
          </p:cNvSpPr>
          <p:nvPr/>
        </p:nvSpPr>
        <p:spPr bwMode="auto">
          <a:xfrm>
            <a:off x="6481776" y="3338520"/>
            <a:ext cx="1170167" cy="276999"/>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Alendronate</a:t>
            </a:r>
          </a:p>
        </p:txBody>
      </p:sp>
      <p:sp>
        <p:nvSpPr>
          <p:cNvPr id="37926" name="Rectangle 55"/>
          <p:cNvSpPr>
            <a:spLocks noChangeArrowheads="1"/>
          </p:cNvSpPr>
          <p:nvPr/>
        </p:nvSpPr>
        <p:spPr bwMode="auto">
          <a:xfrm>
            <a:off x="6246813" y="3122613"/>
            <a:ext cx="146050" cy="146050"/>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32809" name="Rectangle 57"/>
          <p:cNvSpPr>
            <a:spLocks noChangeArrowheads="1"/>
          </p:cNvSpPr>
          <p:nvPr/>
        </p:nvSpPr>
        <p:spPr bwMode="auto">
          <a:xfrm>
            <a:off x="6246813" y="3416300"/>
            <a:ext cx="146050" cy="146050"/>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17448" name="Rectangle 48"/>
          <p:cNvSpPr>
            <a:spLocks noChangeArrowheads="1"/>
          </p:cNvSpPr>
          <p:nvPr/>
        </p:nvSpPr>
        <p:spPr bwMode="auto">
          <a:xfrm>
            <a:off x="6469063" y="3055964"/>
            <a:ext cx="738258" cy="276999"/>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Placebo</a:t>
            </a:r>
          </a:p>
        </p:txBody>
      </p:sp>
      <p:sp>
        <p:nvSpPr>
          <p:cNvPr id="17449" name="Text Box 4"/>
          <p:cNvSpPr txBox="1">
            <a:spLocks noChangeArrowheads="1"/>
          </p:cNvSpPr>
          <p:nvPr/>
        </p:nvSpPr>
        <p:spPr bwMode="auto">
          <a:xfrm>
            <a:off x="2332038" y="5749925"/>
            <a:ext cx="1212850"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Lumbar</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Spine</a:t>
            </a:r>
          </a:p>
        </p:txBody>
      </p:sp>
      <p:sp>
        <p:nvSpPr>
          <p:cNvPr id="17450" name="Text Box 5"/>
          <p:cNvSpPr txBox="1">
            <a:spLocks noChangeArrowheads="1"/>
          </p:cNvSpPr>
          <p:nvPr/>
        </p:nvSpPr>
        <p:spPr bwMode="auto">
          <a:xfrm>
            <a:off x="3983038" y="5749925"/>
            <a:ext cx="1244600"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Total</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Hip</a:t>
            </a:r>
          </a:p>
        </p:txBody>
      </p:sp>
      <p:sp>
        <p:nvSpPr>
          <p:cNvPr id="17451" name="Text Box 49"/>
          <p:cNvSpPr txBox="1">
            <a:spLocks noChangeArrowheads="1"/>
          </p:cNvSpPr>
          <p:nvPr/>
        </p:nvSpPr>
        <p:spPr bwMode="auto">
          <a:xfrm>
            <a:off x="2794013" y="1820864"/>
            <a:ext cx="2030413" cy="369887"/>
          </a:xfrm>
          <a:prstGeom prst="rect">
            <a:avLst/>
          </a:prstGeom>
          <a:noFill/>
          <a:ln w="12700">
            <a:noFill/>
            <a:miter lim="800000"/>
            <a:headEnd/>
            <a:tailEnd/>
          </a:ln>
        </p:spPr>
        <p:txBody>
          <a:bodyPr>
            <a:spAutoFit/>
          </a:bodyPr>
          <a:lstStyle/>
          <a:p>
            <a:pPr algn="ctr" defTabSz="914400" fontAlgn="base">
              <a:spcBef>
                <a:spcPct val="0"/>
              </a:spcBef>
              <a:spcAft>
                <a:spcPct val="0"/>
              </a:spcAft>
              <a:defRPr/>
            </a:pPr>
            <a:r>
              <a:rPr lang="en-US" b="1" dirty="0">
                <a:solidFill>
                  <a:srgbClr val="FFFFFF"/>
                </a:solidFill>
                <a:ea typeface="ＭＳ Ｐゴシック" panose="020B0600070205080204" pitchFamily="34" charset="-128"/>
              </a:rPr>
              <a:t>12-Mo Data</a:t>
            </a:r>
          </a:p>
        </p:txBody>
      </p:sp>
    </p:spTree>
    <p:extLst>
      <p:ext uri="{BB962C8B-B14F-4D97-AF65-F5344CB8AC3E}">
        <p14:creationId xmlns:p14="http://schemas.microsoft.com/office/powerpoint/2010/main" val="198071177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idx="4294967295"/>
          </p:nvPr>
        </p:nvSpPr>
        <p:spPr/>
        <p:txBody>
          <a:bodyPr>
            <a:normAutofit fontScale="90000"/>
          </a:bodyPr>
          <a:lstStyle/>
          <a:p>
            <a:pPr eaLnBrk="1" hangingPunct="1"/>
            <a:r>
              <a:rPr lang="en-GB" altLang="en-US" smtClean="0">
                <a:ea typeface="ＭＳ Ｐゴシック" panose="020B0600070205080204" pitchFamily="34" charset="-128"/>
              </a:rPr>
              <a:t>Quarterly Z</a:t>
            </a:r>
            <a:r>
              <a:rPr lang="en-US" altLang="en-US" smtClean="0">
                <a:ea typeface="ＭＳ Ｐゴシック" panose="020B0600070205080204" pitchFamily="34" charset="-128"/>
              </a:rPr>
              <a:t>oledronic Acid Increases BMD During GnRH Agonist Therapy</a:t>
            </a:r>
            <a:endParaRPr lang="en-US" altLang="es-CO" smtClean="0">
              <a:ea typeface="ＭＳ Ｐゴシック" panose="020B0600070205080204" pitchFamily="34" charset="-128"/>
            </a:endParaRPr>
          </a:p>
        </p:txBody>
      </p:sp>
      <p:sp>
        <p:nvSpPr>
          <p:cNvPr id="18435" name="Text Box 4"/>
          <p:cNvSpPr txBox="1">
            <a:spLocks noChangeArrowheads="1"/>
          </p:cNvSpPr>
          <p:nvPr/>
        </p:nvSpPr>
        <p:spPr bwMode="auto">
          <a:xfrm>
            <a:off x="2332038" y="5749925"/>
            <a:ext cx="1212850"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Lumbar</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Spine</a:t>
            </a:r>
          </a:p>
        </p:txBody>
      </p:sp>
      <p:sp>
        <p:nvSpPr>
          <p:cNvPr id="18436" name="Text Box 5"/>
          <p:cNvSpPr txBox="1">
            <a:spLocks noChangeArrowheads="1"/>
          </p:cNvSpPr>
          <p:nvPr/>
        </p:nvSpPr>
        <p:spPr bwMode="auto">
          <a:xfrm>
            <a:off x="3656013" y="5749925"/>
            <a:ext cx="1452562"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Total</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Hip</a:t>
            </a:r>
          </a:p>
        </p:txBody>
      </p:sp>
      <p:sp>
        <p:nvSpPr>
          <p:cNvPr id="18437" name="Rectangle 6"/>
          <p:cNvSpPr>
            <a:spLocks noChangeArrowheads="1"/>
          </p:cNvSpPr>
          <p:nvPr/>
        </p:nvSpPr>
        <p:spPr bwMode="auto">
          <a:xfrm>
            <a:off x="284163" y="6354789"/>
            <a:ext cx="4800600" cy="307975"/>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Smith MR, et al. J Urol. 2003;169:2008-2012.</a:t>
            </a:r>
          </a:p>
        </p:txBody>
      </p:sp>
      <p:sp>
        <p:nvSpPr>
          <p:cNvPr id="30728" name="Rectangle 8"/>
          <p:cNvSpPr>
            <a:spLocks noChangeArrowheads="1"/>
          </p:cNvSpPr>
          <p:nvPr/>
        </p:nvSpPr>
        <p:spPr bwMode="auto">
          <a:xfrm>
            <a:off x="2447927" y="4486301"/>
            <a:ext cx="504825" cy="639763"/>
          </a:xfrm>
          <a:prstGeom prst="rect">
            <a:avLst/>
          </a:prstGeom>
          <a:solidFill>
            <a:schemeClr val="accent2"/>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0729" name="Rectangle 9"/>
          <p:cNvSpPr>
            <a:spLocks noChangeArrowheads="1"/>
          </p:cNvSpPr>
          <p:nvPr/>
        </p:nvSpPr>
        <p:spPr bwMode="auto">
          <a:xfrm>
            <a:off x="3897313" y="4478338"/>
            <a:ext cx="501650" cy="715962"/>
          </a:xfrm>
          <a:prstGeom prst="rect">
            <a:avLst/>
          </a:prstGeom>
          <a:solidFill>
            <a:schemeClr val="accent2"/>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0730" name="Rectangle 10"/>
          <p:cNvSpPr>
            <a:spLocks noChangeArrowheads="1"/>
          </p:cNvSpPr>
          <p:nvPr/>
        </p:nvSpPr>
        <p:spPr bwMode="auto">
          <a:xfrm>
            <a:off x="2916239" y="2822577"/>
            <a:ext cx="485775" cy="1655763"/>
          </a:xfrm>
          <a:prstGeom prst="rect">
            <a:avLst/>
          </a:prstGeom>
          <a:solidFill>
            <a:schemeClr val="accent3"/>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0731" name="Rectangle 11"/>
          <p:cNvSpPr>
            <a:spLocks noChangeArrowheads="1"/>
          </p:cNvSpPr>
          <p:nvPr/>
        </p:nvSpPr>
        <p:spPr bwMode="auto">
          <a:xfrm>
            <a:off x="4405315" y="4137051"/>
            <a:ext cx="501650" cy="341313"/>
          </a:xfrm>
          <a:prstGeom prst="rect">
            <a:avLst/>
          </a:prstGeom>
          <a:solidFill>
            <a:schemeClr val="accent3"/>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grpSp>
        <p:nvGrpSpPr>
          <p:cNvPr id="19466" name="Group 12"/>
          <p:cNvGrpSpPr>
            <a:grpSpLocks/>
          </p:cNvGrpSpPr>
          <p:nvPr/>
        </p:nvGrpSpPr>
        <p:grpSpPr bwMode="auto">
          <a:xfrm>
            <a:off x="2605101" y="5108575"/>
            <a:ext cx="92075" cy="223838"/>
            <a:chOff x="1552" y="3158"/>
            <a:chExt cx="58" cy="141"/>
          </a:xfrm>
        </p:grpSpPr>
        <p:sp>
          <p:nvSpPr>
            <p:cNvPr id="18477" name="Line 13"/>
            <p:cNvSpPr>
              <a:spLocks noChangeShapeType="1"/>
            </p:cNvSpPr>
            <p:nvPr/>
          </p:nvSpPr>
          <p:spPr bwMode="auto">
            <a:xfrm>
              <a:off x="1584" y="3158"/>
              <a:ext cx="0" cy="141"/>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78" name="Line 14"/>
            <p:cNvSpPr>
              <a:spLocks noChangeShapeType="1"/>
            </p:cNvSpPr>
            <p:nvPr/>
          </p:nvSpPr>
          <p:spPr bwMode="auto">
            <a:xfrm>
              <a:off x="1552" y="3299"/>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19467" name="Group 15"/>
          <p:cNvGrpSpPr>
            <a:grpSpLocks/>
          </p:cNvGrpSpPr>
          <p:nvPr/>
        </p:nvGrpSpPr>
        <p:grpSpPr bwMode="auto">
          <a:xfrm>
            <a:off x="4110051" y="5194300"/>
            <a:ext cx="92075" cy="223838"/>
            <a:chOff x="2626" y="3212"/>
            <a:chExt cx="58" cy="141"/>
          </a:xfrm>
        </p:grpSpPr>
        <p:sp>
          <p:nvSpPr>
            <p:cNvPr id="18475" name="Line 16"/>
            <p:cNvSpPr>
              <a:spLocks noChangeShapeType="1"/>
            </p:cNvSpPr>
            <p:nvPr/>
          </p:nvSpPr>
          <p:spPr bwMode="auto">
            <a:xfrm>
              <a:off x="2653" y="3212"/>
              <a:ext cx="0" cy="141"/>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76" name="Line 17"/>
            <p:cNvSpPr>
              <a:spLocks noChangeShapeType="1"/>
            </p:cNvSpPr>
            <p:nvPr/>
          </p:nvSpPr>
          <p:spPr bwMode="auto">
            <a:xfrm>
              <a:off x="2626" y="3353"/>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19468" name="Group 18"/>
          <p:cNvGrpSpPr>
            <a:grpSpLocks/>
          </p:cNvGrpSpPr>
          <p:nvPr/>
        </p:nvGrpSpPr>
        <p:grpSpPr bwMode="auto">
          <a:xfrm>
            <a:off x="3108338" y="2608263"/>
            <a:ext cx="92075" cy="214312"/>
            <a:chOff x="1726" y="1583"/>
            <a:chExt cx="58" cy="135"/>
          </a:xfrm>
        </p:grpSpPr>
        <p:sp>
          <p:nvSpPr>
            <p:cNvPr id="18473" name="Line 19"/>
            <p:cNvSpPr>
              <a:spLocks noChangeShapeType="1"/>
            </p:cNvSpPr>
            <p:nvPr/>
          </p:nvSpPr>
          <p:spPr bwMode="auto">
            <a:xfrm flipV="1">
              <a:off x="1758" y="1583"/>
              <a:ext cx="0" cy="135"/>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74" name="Line 20"/>
            <p:cNvSpPr>
              <a:spLocks noChangeShapeType="1"/>
            </p:cNvSpPr>
            <p:nvPr/>
          </p:nvSpPr>
          <p:spPr bwMode="auto">
            <a:xfrm>
              <a:off x="1726" y="1583"/>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19469" name="Group 21"/>
          <p:cNvGrpSpPr>
            <a:grpSpLocks/>
          </p:cNvGrpSpPr>
          <p:nvPr/>
        </p:nvGrpSpPr>
        <p:grpSpPr bwMode="auto">
          <a:xfrm>
            <a:off x="4611701" y="3911605"/>
            <a:ext cx="92075" cy="225425"/>
            <a:chOff x="2942" y="2404"/>
            <a:chExt cx="58" cy="142"/>
          </a:xfrm>
        </p:grpSpPr>
        <p:sp>
          <p:nvSpPr>
            <p:cNvPr id="18471" name="Line 22"/>
            <p:cNvSpPr>
              <a:spLocks noChangeShapeType="1"/>
            </p:cNvSpPr>
            <p:nvPr/>
          </p:nvSpPr>
          <p:spPr bwMode="auto">
            <a:xfrm flipV="1">
              <a:off x="2974" y="2404"/>
              <a:ext cx="0" cy="142"/>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72" name="Line 23"/>
            <p:cNvSpPr>
              <a:spLocks noChangeShapeType="1"/>
            </p:cNvSpPr>
            <p:nvPr/>
          </p:nvSpPr>
          <p:spPr bwMode="auto">
            <a:xfrm>
              <a:off x="2942" y="2404"/>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sp>
        <p:nvSpPr>
          <p:cNvPr id="18446" name="Rectangle 24"/>
          <p:cNvSpPr>
            <a:spLocks noChangeArrowheads="1"/>
          </p:cNvSpPr>
          <p:nvPr/>
        </p:nvSpPr>
        <p:spPr bwMode="auto">
          <a:xfrm>
            <a:off x="1814240" y="5564214"/>
            <a:ext cx="192360"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8447" name="Rectangle 25"/>
          <p:cNvSpPr>
            <a:spLocks noChangeArrowheads="1"/>
          </p:cNvSpPr>
          <p:nvPr/>
        </p:nvSpPr>
        <p:spPr bwMode="auto">
          <a:xfrm>
            <a:off x="1818936" y="4945089"/>
            <a:ext cx="18766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8448" name="Rectangle 26"/>
          <p:cNvSpPr>
            <a:spLocks noChangeArrowheads="1"/>
          </p:cNvSpPr>
          <p:nvPr/>
        </p:nvSpPr>
        <p:spPr bwMode="auto">
          <a:xfrm>
            <a:off x="1889607" y="4325963"/>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0</a:t>
            </a:r>
          </a:p>
        </p:txBody>
      </p:sp>
      <p:sp>
        <p:nvSpPr>
          <p:cNvPr id="18449" name="Rectangle 27"/>
          <p:cNvSpPr>
            <a:spLocks noChangeArrowheads="1"/>
          </p:cNvSpPr>
          <p:nvPr/>
        </p:nvSpPr>
        <p:spPr bwMode="auto">
          <a:xfrm>
            <a:off x="1889607" y="3706819"/>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8450" name="Rectangle 28"/>
          <p:cNvSpPr>
            <a:spLocks noChangeArrowheads="1"/>
          </p:cNvSpPr>
          <p:nvPr/>
        </p:nvSpPr>
        <p:spPr bwMode="auto">
          <a:xfrm>
            <a:off x="1889607" y="3087713"/>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8451" name="Rectangle 29"/>
          <p:cNvSpPr>
            <a:spLocks noChangeArrowheads="1"/>
          </p:cNvSpPr>
          <p:nvPr/>
        </p:nvSpPr>
        <p:spPr bwMode="auto">
          <a:xfrm>
            <a:off x="1889607" y="2470176"/>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6</a:t>
            </a:r>
          </a:p>
        </p:txBody>
      </p:sp>
      <p:sp>
        <p:nvSpPr>
          <p:cNvPr id="18452" name="Rectangle 30"/>
          <p:cNvSpPr>
            <a:spLocks noChangeArrowheads="1"/>
          </p:cNvSpPr>
          <p:nvPr/>
        </p:nvSpPr>
        <p:spPr bwMode="auto">
          <a:xfrm>
            <a:off x="1889607" y="1851029"/>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8</a:t>
            </a:r>
          </a:p>
        </p:txBody>
      </p:sp>
      <p:sp>
        <p:nvSpPr>
          <p:cNvPr id="18453" name="Line 33"/>
          <p:cNvSpPr>
            <a:spLocks noChangeShapeType="1"/>
          </p:cNvSpPr>
          <p:nvPr/>
        </p:nvSpPr>
        <p:spPr bwMode="auto">
          <a:xfrm>
            <a:off x="2166938" y="1968500"/>
            <a:ext cx="0" cy="37592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4" name="Line 34"/>
          <p:cNvSpPr>
            <a:spLocks noChangeShapeType="1"/>
          </p:cNvSpPr>
          <p:nvPr/>
        </p:nvSpPr>
        <p:spPr bwMode="auto">
          <a:xfrm>
            <a:off x="2098675" y="5711825"/>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5" name="Line 35"/>
          <p:cNvSpPr>
            <a:spLocks noChangeShapeType="1"/>
          </p:cNvSpPr>
          <p:nvPr/>
        </p:nvSpPr>
        <p:spPr bwMode="auto">
          <a:xfrm>
            <a:off x="2089150" y="509746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6" name="Line 36"/>
          <p:cNvSpPr>
            <a:spLocks noChangeShapeType="1"/>
          </p:cNvSpPr>
          <p:nvPr/>
        </p:nvSpPr>
        <p:spPr bwMode="auto">
          <a:xfrm>
            <a:off x="2089150" y="44783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7" name="Line 37"/>
          <p:cNvSpPr>
            <a:spLocks noChangeShapeType="1"/>
          </p:cNvSpPr>
          <p:nvPr/>
        </p:nvSpPr>
        <p:spPr bwMode="auto">
          <a:xfrm>
            <a:off x="2089150" y="3848100"/>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8" name="Line 38"/>
          <p:cNvSpPr>
            <a:spLocks noChangeShapeType="1"/>
          </p:cNvSpPr>
          <p:nvPr/>
        </p:nvSpPr>
        <p:spPr bwMode="auto">
          <a:xfrm>
            <a:off x="2089150" y="321786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59" name="Line 39"/>
          <p:cNvSpPr>
            <a:spLocks noChangeShapeType="1"/>
          </p:cNvSpPr>
          <p:nvPr/>
        </p:nvSpPr>
        <p:spPr bwMode="auto">
          <a:xfrm>
            <a:off x="2089150" y="25987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60" name="Line 40"/>
          <p:cNvSpPr>
            <a:spLocks noChangeShapeType="1"/>
          </p:cNvSpPr>
          <p:nvPr/>
        </p:nvSpPr>
        <p:spPr bwMode="auto">
          <a:xfrm>
            <a:off x="2098675" y="1984375"/>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61" name="Line 41"/>
          <p:cNvSpPr>
            <a:spLocks noChangeShapeType="1"/>
          </p:cNvSpPr>
          <p:nvPr/>
        </p:nvSpPr>
        <p:spPr bwMode="auto">
          <a:xfrm>
            <a:off x="2166938" y="4478338"/>
            <a:ext cx="2943225"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62" name="Line 43"/>
          <p:cNvSpPr>
            <a:spLocks noChangeShapeType="1"/>
          </p:cNvSpPr>
          <p:nvPr/>
        </p:nvSpPr>
        <p:spPr bwMode="auto">
          <a:xfrm flipV="1">
            <a:off x="3638550" y="4494213"/>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63" name="Line 44"/>
          <p:cNvSpPr>
            <a:spLocks noChangeShapeType="1"/>
          </p:cNvSpPr>
          <p:nvPr/>
        </p:nvSpPr>
        <p:spPr bwMode="auto">
          <a:xfrm flipV="1">
            <a:off x="5094288" y="4494213"/>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8464" name="Text Box 6"/>
          <p:cNvSpPr txBox="1">
            <a:spLocks noChangeArrowheads="1"/>
          </p:cNvSpPr>
          <p:nvPr/>
        </p:nvSpPr>
        <p:spPr bwMode="auto">
          <a:xfrm>
            <a:off x="5365751" y="2157439"/>
            <a:ext cx="3267075" cy="334707"/>
          </a:xfrm>
          <a:prstGeom prst="rect">
            <a:avLst/>
          </a:prstGeom>
          <a:noFill/>
          <a:ln w="12700">
            <a:noFill/>
            <a:miter lim="800000"/>
            <a:headEnd/>
            <a:tailEnd/>
          </a:ln>
        </p:spPr>
        <p:txBody>
          <a:bodyPr>
            <a:spAutoFit/>
          </a:bodyPr>
          <a:lstStyle/>
          <a:p>
            <a:pPr defTabSz="914400" fontAlgn="base">
              <a:lnSpc>
                <a:spcPct val="85000"/>
              </a:lnSpc>
              <a:spcBef>
                <a:spcPct val="0"/>
              </a:spcBef>
              <a:spcAft>
                <a:spcPct val="0"/>
              </a:spcAft>
              <a:defRPr/>
            </a:pPr>
            <a:r>
              <a:rPr lang="en-US" i="1" dirty="0">
                <a:solidFill>
                  <a:srgbClr val="FFFFFF"/>
                </a:solidFill>
                <a:ea typeface="ＭＳ Ｐゴシック" panose="020B0600070205080204" pitchFamily="34" charset="-128"/>
              </a:rPr>
              <a:t>P &lt;</a:t>
            </a:r>
            <a:r>
              <a:rPr lang="en-US" dirty="0">
                <a:solidFill>
                  <a:srgbClr val="FFFFFF"/>
                </a:solidFill>
                <a:ea typeface="ＭＳ Ｐゴシック" panose="020B0600070205080204" pitchFamily="34" charset="-128"/>
              </a:rPr>
              <a:t> .001 for each comparison</a:t>
            </a:r>
          </a:p>
        </p:txBody>
      </p:sp>
      <p:sp>
        <p:nvSpPr>
          <p:cNvPr id="18465" name="Text Box 49"/>
          <p:cNvSpPr txBox="1">
            <a:spLocks noChangeArrowheads="1"/>
          </p:cNvSpPr>
          <p:nvPr/>
        </p:nvSpPr>
        <p:spPr bwMode="auto">
          <a:xfrm>
            <a:off x="2794013" y="1820864"/>
            <a:ext cx="2030413" cy="369887"/>
          </a:xfrm>
          <a:prstGeom prst="rect">
            <a:avLst/>
          </a:prstGeom>
          <a:noFill/>
          <a:ln w="12700">
            <a:noFill/>
            <a:miter lim="800000"/>
            <a:headEnd/>
            <a:tailEnd/>
          </a:ln>
        </p:spPr>
        <p:txBody>
          <a:bodyPr>
            <a:spAutoFit/>
          </a:bodyPr>
          <a:lstStyle/>
          <a:p>
            <a:pPr algn="ctr" defTabSz="914400" fontAlgn="base">
              <a:spcBef>
                <a:spcPct val="0"/>
              </a:spcBef>
              <a:spcAft>
                <a:spcPct val="0"/>
              </a:spcAft>
              <a:defRPr/>
            </a:pPr>
            <a:r>
              <a:rPr lang="en-US" b="1" dirty="0">
                <a:solidFill>
                  <a:srgbClr val="FFFFFF"/>
                </a:solidFill>
                <a:ea typeface="ＭＳ Ｐゴシック" panose="020B0600070205080204" pitchFamily="34" charset="-128"/>
              </a:rPr>
              <a:t>Final 12-Mo Data</a:t>
            </a:r>
          </a:p>
        </p:txBody>
      </p:sp>
      <p:sp>
        <p:nvSpPr>
          <p:cNvPr id="18466" name="Rectangle 61"/>
          <p:cNvSpPr>
            <a:spLocks noChangeArrowheads="1"/>
          </p:cNvSpPr>
          <p:nvPr/>
        </p:nvSpPr>
        <p:spPr bwMode="auto">
          <a:xfrm>
            <a:off x="6481781" y="3338520"/>
            <a:ext cx="1427599" cy="276999"/>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Zoledronic acid</a:t>
            </a:r>
          </a:p>
        </p:txBody>
      </p:sp>
      <p:sp>
        <p:nvSpPr>
          <p:cNvPr id="49" name="Rectangle 55"/>
          <p:cNvSpPr>
            <a:spLocks noChangeArrowheads="1"/>
          </p:cNvSpPr>
          <p:nvPr/>
        </p:nvSpPr>
        <p:spPr bwMode="auto">
          <a:xfrm>
            <a:off x="6246813" y="3122613"/>
            <a:ext cx="146050" cy="146050"/>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50" name="Rectangle 57"/>
          <p:cNvSpPr>
            <a:spLocks noChangeArrowheads="1"/>
          </p:cNvSpPr>
          <p:nvPr/>
        </p:nvSpPr>
        <p:spPr bwMode="auto">
          <a:xfrm>
            <a:off x="6246813" y="3416300"/>
            <a:ext cx="146050" cy="146050"/>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18469" name="Rectangle 48"/>
          <p:cNvSpPr>
            <a:spLocks noChangeArrowheads="1"/>
          </p:cNvSpPr>
          <p:nvPr/>
        </p:nvSpPr>
        <p:spPr bwMode="auto">
          <a:xfrm>
            <a:off x="6469063" y="3055964"/>
            <a:ext cx="738258" cy="276999"/>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Placebo</a:t>
            </a:r>
          </a:p>
        </p:txBody>
      </p:sp>
      <p:sp>
        <p:nvSpPr>
          <p:cNvPr id="18470" name="Rectangle 56"/>
          <p:cNvSpPr>
            <a:spLocks noChangeArrowheads="1"/>
          </p:cNvSpPr>
          <p:nvPr/>
        </p:nvSpPr>
        <p:spPr bwMode="auto">
          <a:xfrm rot="-5400000">
            <a:off x="-368298" y="3685793"/>
            <a:ext cx="3825875" cy="276999"/>
          </a:xfrm>
          <a:prstGeom prst="rect">
            <a:avLst/>
          </a:prstGeom>
          <a:noFill/>
          <a:ln w="9525">
            <a:noFill/>
            <a:miter lim="800000"/>
            <a:headEnd/>
            <a:tailEnd/>
          </a:ln>
        </p:spPr>
        <p:txBody>
          <a:bodyPr lIns="0" tIns="0" rIns="0" bIns="0">
            <a:spAutoFit/>
          </a:bodyPr>
          <a:lstStyle/>
          <a:p>
            <a:pPr algn="ctr" defTabSz="914400" eaLnBrk="0" fontAlgn="base" hangingPunct="0">
              <a:spcBef>
                <a:spcPct val="0"/>
              </a:spcBef>
              <a:spcAft>
                <a:spcPct val="0"/>
              </a:spcAft>
              <a:defRPr/>
            </a:pPr>
            <a:r>
              <a:rPr lang="en-US" b="1" dirty="0">
                <a:solidFill>
                  <a:srgbClr val="FFFFFF"/>
                </a:solidFill>
                <a:ea typeface="ＭＳ Ｐゴシック" panose="020B0600070205080204" pitchFamily="34" charset="-128"/>
              </a:rPr>
              <a:t>BMD Percent Change</a:t>
            </a:r>
          </a:p>
        </p:txBody>
      </p:sp>
    </p:spTree>
    <p:extLst>
      <p:ext uri="{BB962C8B-B14F-4D97-AF65-F5344CB8AC3E}">
        <p14:creationId xmlns:p14="http://schemas.microsoft.com/office/powerpoint/2010/main" val="139916531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redondeado 16"/>
          <p:cNvSpPr/>
          <p:nvPr/>
        </p:nvSpPr>
        <p:spPr>
          <a:xfrm>
            <a:off x="3390551" y="1394235"/>
            <a:ext cx="2449362" cy="1122682"/>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4" name="Título 3"/>
          <p:cNvSpPr>
            <a:spLocks noGrp="1"/>
          </p:cNvSpPr>
          <p:nvPr>
            <p:ph type="title"/>
          </p:nvPr>
        </p:nvSpPr>
        <p:spPr>
          <a:xfrm>
            <a:off x="457200" y="274638"/>
            <a:ext cx="8229600" cy="868362"/>
          </a:xfrm>
        </p:spPr>
        <p:txBody>
          <a:bodyPr>
            <a:normAutofit/>
          </a:bodyPr>
          <a:lstStyle/>
          <a:p>
            <a:r>
              <a:rPr lang="es-ES" sz="2800" dirty="0" err="1" smtClean="0"/>
              <a:t>Finasteride</a:t>
            </a:r>
            <a:r>
              <a:rPr lang="es-ES" sz="2800" dirty="0" smtClean="0"/>
              <a:t> in </a:t>
            </a:r>
            <a:r>
              <a:rPr lang="es-ES" sz="2800" dirty="0" err="1" smtClean="0"/>
              <a:t>the</a:t>
            </a:r>
            <a:r>
              <a:rPr lang="es-ES" sz="2800" dirty="0" smtClean="0"/>
              <a:t> </a:t>
            </a:r>
            <a:r>
              <a:rPr lang="es-ES" sz="2800" dirty="0" err="1" smtClean="0"/>
              <a:t>prevention</a:t>
            </a:r>
            <a:r>
              <a:rPr lang="es-ES" sz="2800" dirty="0" smtClean="0"/>
              <a:t> of </a:t>
            </a:r>
            <a:r>
              <a:rPr lang="es-ES" sz="2800" dirty="0" err="1" smtClean="0"/>
              <a:t>prostate</a:t>
            </a:r>
            <a:r>
              <a:rPr lang="es-ES" sz="2800" dirty="0" smtClean="0"/>
              <a:t> </a:t>
            </a:r>
            <a:r>
              <a:rPr lang="es-ES" sz="2800" dirty="0" err="1" smtClean="0"/>
              <a:t>cancer</a:t>
            </a:r>
            <a:endParaRPr lang="es-ES" sz="2800" dirty="0"/>
          </a:p>
        </p:txBody>
      </p:sp>
      <p:sp>
        <p:nvSpPr>
          <p:cNvPr id="5" name="Rectángulo redondeado 4"/>
          <p:cNvSpPr/>
          <p:nvPr/>
        </p:nvSpPr>
        <p:spPr>
          <a:xfrm>
            <a:off x="835139" y="2407925"/>
            <a:ext cx="1646089" cy="142421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Men</a:t>
            </a:r>
            <a:r>
              <a:rPr lang="es-ES" dirty="0" smtClean="0"/>
              <a:t>, 55+</a:t>
            </a:r>
          </a:p>
          <a:p>
            <a:pPr algn="ctr"/>
            <a:r>
              <a:rPr lang="es-ES" dirty="0" smtClean="0"/>
              <a:t>PSA 3, o </a:t>
            </a:r>
            <a:r>
              <a:rPr lang="es-ES" dirty="0" err="1" smtClean="0"/>
              <a:t>less</a:t>
            </a:r>
            <a:endParaRPr lang="es-ES" dirty="0"/>
          </a:p>
        </p:txBody>
      </p:sp>
      <p:sp>
        <p:nvSpPr>
          <p:cNvPr id="6" name="CuadroTexto 5"/>
          <p:cNvSpPr txBox="1"/>
          <p:nvPr/>
        </p:nvSpPr>
        <p:spPr>
          <a:xfrm>
            <a:off x="1737371" y="3997033"/>
            <a:ext cx="805203" cy="276999"/>
          </a:xfrm>
          <a:prstGeom prst="rect">
            <a:avLst/>
          </a:prstGeom>
          <a:noFill/>
        </p:spPr>
        <p:txBody>
          <a:bodyPr wrap="none" rtlCol="0">
            <a:spAutoFit/>
          </a:bodyPr>
          <a:lstStyle/>
          <a:p>
            <a:r>
              <a:rPr lang="es-ES" sz="1200" i="1" dirty="0"/>
              <a:t>n</a:t>
            </a:r>
            <a:r>
              <a:rPr lang="es-ES" sz="1200" i="1" dirty="0" smtClean="0"/>
              <a:t>=18.882</a:t>
            </a:r>
            <a:endParaRPr lang="es-ES" sz="1200" i="1" dirty="0"/>
          </a:p>
        </p:txBody>
      </p:sp>
      <p:sp>
        <p:nvSpPr>
          <p:cNvPr id="8" name="Rectángulo redondeado 7"/>
          <p:cNvSpPr/>
          <p:nvPr/>
        </p:nvSpPr>
        <p:spPr>
          <a:xfrm>
            <a:off x="3520285" y="1493525"/>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Finasteride</a:t>
            </a:r>
            <a:r>
              <a:rPr lang="es-ES_tradnl" dirty="0" smtClean="0"/>
              <a:t> 5 mg QD x7 </a:t>
            </a:r>
            <a:r>
              <a:rPr lang="es-ES_tradnl" dirty="0" err="1" smtClean="0"/>
              <a:t>years</a:t>
            </a:r>
            <a:endParaRPr lang="es-ES" dirty="0"/>
          </a:p>
        </p:txBody>
      </p:sp>
      <p:sp>
        <p:nvSpPr>
          <p:cNvPr id="10" name="Rectángulo redondeado 9"/>
          <p:cNvSpPr/>
          <p:nvPr/>
        </p:nvSpPr>
        <p:spPr>
          <a:xfrm>
            <a:off x="3520285" y="3904691"/>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t>Placebo QD x 7 </a:t>
            </a:r>
            <a:r>
              <a:rPr lang="es-ES_tradnl" dirty="0" err="1" smtClean="0"/>
              <a:t>years</a:t>
            </a:r>
            <a:endParaRPr lang="es-ES" dirty="0"/>
          </a:p>
        </p:txBody>
      </p:sp>
      <p:cxnSp>
        <p:nvCxnSpPr>
          <p:cNvPr id="12" name="Conector curvado 11"/>
          <p:cNvCxnSpPr>
            <a:stCxn id="5" idx="3"/>
            <a:endCxn id="8" idx="1"/>
          </p:cNvCxnSpPr>
          <p:nvPr/>
        </p:nvCxnSpPr>
        <p:spPr>
          <a:xfrm flipV="1">
            <a:off x="2481228" y="1950751"/>
            <a:ext cx="1039057" cy="1169307"/>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2481228" y="3120032"/>
            <a:ext cx="1039057" cy="1241859"/>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375076" y="5486528"/>
            <a:ext cx="4896695" cy="1200329"/>
          </a:xfrm>
          <a:prstGeom prst="rect">
            <a:avLst/>
          </a:prstGeom>
          <a:noFill/>
        </p:spPr>
        <p:txBody>
          <a:bodyPr wrap="square" rtlCol="0">
            <a:spAutoFit/>
          </a:bodyPr>
          <a:lstStyle/>
          <a:p>
            <a:pPr algn="ctr"/>
            <a:r>
              <a:rPr lang="es-ES" b="1" i="1" dirty="0" err="1" smtClean="0">
                <a:solidFill>
                  <a:srgbClr val="FFFF00"/>
                </a:solidFill>
              </a:rPr>
              <a:t>Finasteride</a:t>
            </a:r>
            <a:r>
              <a:rPr lang="es-ES" b="1" i="1" dirty="0" smtClean="0">
                <a:solidFill>
                  <a:srgbClr val="FFFF00"/>
                </a:solidFill>
              </a:rPr>
              <a:t> </a:t>
            </a:r>
            <a:r>
              <a:rPr lang="es-ES" b="1" i="1" dirty="0" err="1" smtClean="0">
                <a:solidFill>
                  <a:srgbClr val="FFFF00"/>
                </a:solidFill>
              </a:rPr>
              <a:t>decreases</a:t>
            </a:r>
            <a:r>
              <a:rPr lang="es-ES" b="1" i="1" dirty="0" smtClean="0">
                <a:solidFill>
                  <a:srgbClr val="FFFF00"/>
                </a:solidFill>
              </a:rPr>
              <a:t> </a:t>
            </a:r>
            <a:r>
              <a:rPr lang="es-ES" b="1" i="1" dirty="0" err="1" smtClean="0">
                <a:solidFill>
                  <a:srgbClr val="FFFF00"/>
                </a:solidFill>
              </a:rPr>
              <a:t>the</a:t>
            </a:r>
            <a:r>
              <a:rPr lang="es-ES" b="1" i="1" dirty="0" smtClean="0">
                <a:solidFill>
                  <a:srgbClr val="FFFF00"/>
                </a:solidFill>
              </a:rPr>
              <a:t> </a:t>
            </a:r>
            <a:r>
              <a:rPr lang="es-ES" b="1" i="1" dirty="0" err="1" smtClean="0">
                <a:solidFill>
                  <a:srgbClr val="FFFF00"/>
                </a:solidFill>
              </a:rPr>
              <a:t>risk</a:t>
            </a:r>
            <a:r>
              <a:rPr lang="es-ES" b="1" i="1" dirty="0" smtClean="0">
                <a:solidFill>
                  <a:srgbClr val="FFFF00"/>
                </a:solidFill>
              </a:rPr>
              <a:t> of </a:t>
            </a:r>
            <a:r>
              <a:rPr lang="es-ES" b="1" i="1" dirty="0" err="1" smtClean="0">
                <a:solidFill>
                  <a:srgbClr val="FFFF00"/>
                </a:solidFill>
              </a:rPr>
              <a:t>prostate</a:t>
            </a:r>
            <a:r>
              <a:rPr lang="es-ES" b="1" i="1" dirty="0" smtClean="0">
                <a:solidFill>
                  <a:srgbClr val="FFFF00"/>
                </a:solidFill>
              </a:rPr>
              <a:t> cáncer </a:t>
            </a:r>
            <a:r>
              <a:rPr lang="es-ES" b="1" i="1" dirty="0" err="1" smtClean="0">
                <a:solidFill>
                  <a:srgbClr val="FFFF00"/>
                </a:solidFill>
              </a:rPr>
              <a:t>by</a:t>
            </a:r>
            <a:r>
              <a:rPr lang="es-ES" b="1" i="1" dirty="0" smtClean="0">
                <a:solidFill>
                  <a:srgbClr val="FFFF00"/>
                </a:solidFill>
              </a:rPr>
              <a:t> </a:t>
            </a:r>
            <a:r>
              <a:rPr lang="es-ES" b="1" i="1" dirty="0" err="1" smtClean="0">
                <a:solidFill>
                  <a:srgbClr val="FFFF00"/>
                </a:solidFill>
              </a:rPr>
              <a:t>about</a:t>
            </a:r>
            <a:r>
              <a:rPr lang="es-ES" b="1" i="1" dirty="0" smtClean="0">
                <a:solidFill>
                  <a:srgbClr val="FFFF00"/>
                </a:solidFill>
              </a:rPr>
              <a:t> 1/4, </a:t>
            </a:r>
            <a:r>
              <a:rPr lang="es-ES" b="1" i="1" dirty="0" err="1" smtClean="0">
                <a:solidFill>
                  <a:srgbClr val="FFFF00"/>
                </a:solidFill>
              </a:rPr>
              <a:t>with</a:t>
            </a:r>
            <a:r>
              <a:rPr lang="es-ES" b="1" i="1" dirty="0" smtClean="0">
                <a:solidFill>
                  <a:srgbClr val="FFFF00"/>
                </a:solidFill>
              </a:rPr>
              <a:t> a </a:t>
            </a:r>
            <a:r>
              <a:rPr lang="es-ES" b="1" i="1" dirty="0" err="1" smtClean="0">
                <a:solidFill>
                  <a:srgbClr val="FFFF00"/>
                </a:solidFill>
              </a:rPr>
              <a:t>slight</a:t>
            </a:r>
            <a:r>
              <a:rPr lang="es-ES" b="1" i="1" dirty="0" smtClean="0">
                <a:solidFill>
                  <a:srgbClr val="FFFF00"/>
                </a:solidFill>
              </a:rPr>
              <a:t> </a:t>
            </a:r>
            <a:r>
              <a:rPr lang="es-ES" b="1" i="1" dirty="0" err="1" smtClean="0">
                <a:solidFill>
                  <a:srgbClr val="FFFF00"/>
                </a:solidFill>
              </a:rPr>
              <a:t>increase</a:t>
            </a:r>
            <a:r>
              <a:rPr lang="es-ES" b="1" i="1" dirty="0" smtClean="0">
                <a:solidFill>
                  <a:srgbClr val="FFFF00"/>
                </a:solidFill>
              </a:rPr>
              <a:t> in High-Grade </a:t>
            </a:r>
            <a:r>
              <a:rPr lang="es-ES" b="1" i="1" dirty="0" err="1" smtClean="0">
                <a:solidFill>
                  <a:srgbClr val="FFFF00"/>
                </a:solidFill>
              </a:rPr>
              <a:t>Prostate</a:t>
            </a:r>
            <a:r>
              <a:rPr lang="es-ES" b="1" i="1" dirty="0" smtClean="0">
                <a:solidFill>
                  <a:srgbClr val="FFFF00"/>
                </a:solidFill>
              </a:rPr>
              <a:t> </a:t>
            </a:r>
            <a:r>
              <a:rPr lang="es-ES" b="1" i="1" dirty="0" err="1" smtClean="0">
                <a:solidFill>
                  <a:srgbClr val="FFFF00"/>
                </a:solidFill>
              </a:rPr>
              <a:t>Cancers</a:t>
            </a:r>
            <a:r>
              <a:rPr lang="es-ES" b="1" i="1" dirty="0" smtClean="0">
                <a:solidFill>
                  <a:srgbClr val="FFFF00"/>
                </a:solidFill>
              </a:rPr>
              <a:t>, and no </a:t>
            </a:r>
            <a:r>
              <a:rPr lang="es-ES" b="1" i="1" dirty="0" err="1" smtClean="0">
                <a:solidFill>
                  <a:srgbClr val="FFFF00"/>
                </a:solidFill>
              </a:rPr>
              <a:t>impact</a:t>
            </a:r>
            <a:r>
              <a:rPr lang="es-ES" b="1" i="1" dirty="0" smtClean="0">
                <a:solidFill>
                  <a:srgbClr val="FFFF00"/>
                </a:solidFill>
              </a:rPr>
              <a:t> </a:t>
            </a:r>
            <a:r>
              <a:rPr lang="es-ES" b="1" i="1" dirty="0" err="1" smtClean="0">
                <a:solidFill>
                  <a:srgbClr val="FFFF00"/>
                </a:solidFill>
              </a:rPr>
              <a:t>on</a:t>
            </a:r>
            <a:r>
              <a:rPr lang="es-ES" b="1" i="1" dirty="0" smtClean="0">
                <a:solidFill>
                  <a:srgbClr val="FFFF00"/>
                </a:solidFill>
              </a:rPr>
              <a:t> OS </a:t>
            </a:r>
            <a:r>
              <a:rPr lang="es-ES" b="1" i="1" dirty="0" err="1" smtClean="0">
                <a:solidFill>
                  <a:srgbClr val="FFFF00"/>
                </a:solidFill>
              </a:rPr>
              <a:t>or</a:t>
            </a:r>
            <a:r>
              <a:rPr lang="es-ES" b="1" i="1" dirty="0" smtClean="0">
                <a:solidFill>
                  <a:srgbClr val="FFFF00"/>
                </a:solidFill>
              </a:rPr>
              <a:t> </a:t>
            </a:r>
            <a:r>
              <a:rPr lang="es-ES" b="1" i="1" dirty="0" err="1" smtClean="0">
                <a:solidFill>
                  <a:srgbClr val="FFFF00"/>
                </a:solidFill>
              </a:rPr>
              <a:t>Prostate</a:t>
            </a:r>
            <a:r>
              <a:rPr lang="es-ES" b="1" i="1" dirty="0" smtClean="0">
                <a:solidFill>
                  <a:srgbClr val="FFFF00"/>
                </a:solidFill>
              </a:rPr>
              <a:t> </a:t>
            </a:r>
            <a:r>
              <a:rPr lang="es-ES" b="1" i="1" dirty="0" err="1" smtClean="0">
                <a:solidFill>
                  <a:srgbClr val="FFFF00"/>
                </a:solidFill>
              </a:rPr>
              <a:t>Cancer-specific</a:t>
            </a:r>
            <a:r>
              <a:rPr lang="es-ES" b="1" i="1" dirty="0" smtClean="0">
                <a:solidFill>
                  <a:srgbClr val="FFFF00"/>
                </a:solidFill>
              </a:rPr>
              <a:t> </a:t>
            </a:r>
            <a:r>
              <a:rPr lang="es-ES" b="1" i="1" dirty="0" err="1" smtClean="0">
                <a:solidFill>
                  <a:srgbClr val="FFFF00"/>
                </a:solidFill>
              </a:rPr>
              <a:t>survival</a:t>
            </a:r>
            <a:endParaRPr lang="es-ES" b="1" i="1" dirty="0">
              <a:solidFill>
                <a:srgbClr val="FFFF00"/>
              </a:solidFill>
            </a:endParaRPr>
          </a:p>
        </p:txBody>
      </p:sp>
      <p:sp>
        <p:nvSpPr>
          <p:cNvPr id="2" name="CuadroTexto 1"/>
          <p:cNvSpPr txBox="1"/>
          <p:nvPr/>
        </p:nvSpPr>
        <p:spPr>
          <a:xfrm>
            <a:off x="5964646" y="1455681"/>
            <a:ext cx="2737586" cy="923330"/>
          </a:xfrm>
          <a:prstGeom prst="rect">
            <a:avLst/>
          </a:prstGeom>
          <a:noFill/>
        </p:spPr>
        <p:txBody>
          <a:bodyPr wrap="none" rtlCol="0">
            <a:spAutoFit/>
          </a:bodyPr>
          <a:lstStyle/>
          <a:p>
            <a:r>
              <a:rPr lang="es-ES" i="1" dirty="0" err="1" smtClean="0"/>
              <a:t>Prostate</a:t>
            </a:r>
            <a:r>
              <a:rPr lang="es-ES" i="1" dirty="0" smtClean="0"/>
              <a:t> </a:t>
            </a:r>
            <a:r>
              <a:rPr lang="es-ES" i="1" dirty="0" err="1" smtClean="0"/>
              <a:t>cancer</a:t>
            </a:r>
            <a:r>
              <a:rPr lang="es-ES" i="1" dirty="0" smtClean="0"/>
              <a:t>: 18%</a:t>
            </a:r>
          </a:p>
          <a:p>
            <a:r>
              <a:rPr lang="es-ES" i="1" dirty="0" err="1" smtClean="0"/>
              <a:t>Gleason</a:t>
            </a:r>
            <a:r>
              <a:rPr lang="es-ES" i="1" dirty="0" smtClean="0"/>
              <a:t> 7+: 6.4%</a:t>
            </a:r>
          </a:p>
          <a:p>
            <a:r>
              <a:rPr lang="es-ES" i="1" dirty="0" err="1" smtClean="0"/>
              <a:t>Greater</a:t>
            </a:r>
            <a:r>
              <a:rPr lang="es-ES" i="1" dirty="0" smtClean="0"/>
              <a:t> sexual </a:t>
            </a:r>
            <a:r>
              <a:rPr lang="es-ES" i="1" dirty="0" err="1" smtClean="0"/>
              <a:t>dysfunction</a:t>
            </a:r>
            <a:endParaRPr lang="es-ES" i="1" dirty="0"/>
          </a:p>
        </p:txBody>
      </p:sp>
      <p:sp>
        <p:nvSpPr>
          <p:cNvPr id="21" name="CuadroTexto 20"/>
          <p:cNvSpPr txBox="1"/>
          <p:nvPr/>
        </p:nvSpPr>
        <p:spPr>
          <a:xfrm>
            <a:off x="5966900" y="3904693"/>
            <a:ext cx="2698926" cy="923330"/>
          </a:xfrm>
          <a:prstGeom prst="rect">
            <a:avLst/>
          </a:prstGeom>
          <a:noFill/>
        </p:spPr>
        <p:txBody>
          <a:bodyPr wrap="none" rtlCol="0">
            <a:spAutoFit/>
          </a:bodyPr>
          <a:lstStyle/>
          <a:p>
            <a:r>
              <a:rPr lang="es-ES" i="1" dirty="0" err="1" smtClean="0"/>
              <a:t>Prostate</a:t>
            </a:r>
            <a:r>
              <a:rPr lang="es-ES" i="1" dirty="0" smtClean="0"/>
              <a:t> </a:t>
            </a:r>
            <a:r>
              <a:rPr lang="es-ES" i="1" dirty="0" err="1" smtClean="0"/>
              <a:t>cancer</a:t>
            </a:r>
            <a:r>
              <a:rPr lang="es-ES" i="1" dirty="0" smtClean="0"/>
              <a:t>: 24%</a:t>
            </a:r>
          </a:p>
          <a:p>
            <a:r>
              <a:rPr lang="es-ES" i="1" dirty="0" err="1" smtClean="0"/>
              <a:t>Gleason</a:t>
            </a:r>
            <a:r>
              <a:rPr lang="es-ES" i="1" dirty="0" smtClean="0"/>
              <a:t> 7+: 5.1%</a:t>
            </a:r>
          </a:p>
          <a:p>
            <a:r>
              <a:rPr lang="es-ES" i="1" dirty="0" err="1" smtClean="0"/>
              <a:t>Greater</a:t>
            </a:r>
            <a:r>
              <a:rPr lang="es-ES" i="1" dirty="0" smtClean="0"/>
              <a:t> </a:t>
            </a:r>
            <a:r>
              <a:rPr lang="es-ES" i="1" dirty="0" err="1" smtClean="0"/>
              <a:t>urinary</a:t>
            </a:r>
            <a:r>
              <a:rPr lang="es-ES" i="1" dirty="0" smtClean="0"/>
              <a:t> </a:t>
            </a:r>
            <a:r>
              <a:rPr lang="es-ES" i="1" dirty="0" err="1" smtClean="0"/>
              <a:t>symptoms</a:t>
            </a:r>
            <a:endParaRPr lang="es-ES" i="1" dirty="0" smtClean="0"/>
          </a:p>
        </p:txBody>
      </p:sp>
      <p:sp>
        <p:nvSpPr>
          <p:cNvPr id="3" name="Rectángulo 2"/>
          <p:cNvSpPr/>
          <p:nvPr/>
        </p:nvSpPr>
        <p:spPr>
          <a:xfrm>
            <a:off x="6259890" y="6264896"/>
            <a:ext cx="2621038" cy="461665"/>
          </a:xfrm>
          <a:prstGeom prst="rect">
            <a:avLst/>
          </a:prstGeom>
        </p:spPr>
        <p:txBody>
          <a:bodyPr wrap="square">
            <a:spAutoFit/>
          </a:bodyPr>
          <a:lstStyle/>
          <a:p>
            <a:r>
              <a:rPr lang="en-US" sz="1200" dirty="0" smtClean="0"/>
              <a:t>Thompson IM, et al. N </a:t>
            </a:r>
            <a:r>
              <a:rPr lang="en-US" sz="1200" dirty="0" err="1"/>
              <a:t>Engl</a:t>
            </a:r>
            <a:r>
              <a:rPr lang="en-US" sz="1200" dirty="0"/>
              <a:t> J Med </a:t>
            </a:r>
            <a:r>
              <a:rPr lang="en-US" sz="1200" dirty="0" smtClean="0"/>
              <a:t>2003</a:t>
            </a:r>
          </a:p>
          <a:p>
            <a:r>
              <a:rPr lang="en-US" sz="1200" dirty="0" smtClean="0"/>
              <a:t>Thompson IA, et al. N </a:t>
            </a:r>
            <a:r>
              <a:rPr lang="en-US" sz="1200" dirty="0" err="1" smtClean="0"/>
              <a:t>Engl</a:t>
            </a:r>
            <a:r>
              <a:rPr lang="en-US" sz="1200" dirty="0" smtClean="0"/>
              <a:t> J Med 2013</a:t>
            </a:r>
            <a:r>
              <a:rPr lang="es-ES_tradnl" sz="1200" dirty="0"/>
              <a:t> </a:t>
            </a:r>
            <a:endParaRPr lang="en-US" sz="1200" dirty="0"/>
          </a:p>
        </p:txBody>
      </p:sp>
    </p:spTree>
    <p:extLst>
      <p:ext uri="{BB962C8B-B14F-4D97-AF65-F5344CB8AC3E}">
        <p14:creationId xmlns:p14="http://schemas.microsoft.com/office/powerpoint/2010/main" val="20816893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p:bldP spid="2" grpId="0"/>
      <p:bldP spid="21"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normAutofit fontScale="90000"/>
          </a:bodyPr>
          <a:lstStyle/>
          <a:p>
            <a:pPr eaLnBrk="1" hangingPunct="1"/>
            <a:r>
              <a:rPr lang="en-GB" altLang="en-US" smtClean="0">
                <a:ea typeface="ＭＳ Ｐゴシック" panose="020B0600070205080204" pitchFamily="34" charset="-128"/>
              </a:rPr>
              <a:t>Annual Z</a:t>
            </a:r>
            <a:r>
              <a:rPr lang="en-US" altLang="en-US" smtClean="0">
                <a:ea typeface="ＭＳ Ｐゴシック" panose="020B0600070205080204" pitchFamily="34" charset="-128"/>
              </a:rPr>
              <a:t>oledronic Acid Increases BMD During GnRH Agonist Therapy</a:t>
            </a:r>
            <a:endParaRPr lang="en-US" altLang="es-CO" smtClean="0">
              <a:ea typeface="ＭＳ Ｐゴシック" panose="020B0600070205080204" pitchFamily="34" charset="-128"/>
            </a:endParaRPr>
          </a:p>
        </p:txBody>
      </p:sp>
      <p:sp>
        <p:nvSpPr>
          <p:cNvPr id="19459" name="Rectangle 5"/>
          <p:cNvSpPr>
            <a:spLocks noChangeArrowheads="1"/>
          </p:cNvSpPr>
          <p:nvPr/>
        </p:nvSpPr>
        <p:spPr bwMode="auto">
          <a:xfrm>
            <a:off x="284165" y="6354789"/>
            <a:ext cx="8669337" cy="307975"/>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Michaelson MD, et al. J Clin Oncol. 2007;</a:t>
            </a:r>
            <a:r>
              <a:rPr lang="en-US" sz="1400" dirty="0">
                <a:solidFill>
                  <a:srgbClr val="CDCDCF"/>
                </a:solidFill>
                <a:ea typeface="ＭＳ Ｐゴシック" panose="020B0600070205080204" pitchFamily="34" charset="-128"/>
                <a:cs typeface="Times New Roman" pitchFamily="18" charset="0"/>
              </a:rPr>
              <a:t>25:1038-1042.</a:t>
            </a:r>
          </a:p>
        </p:txBody>
      </p:sp>
      <p:sp>
        <p:nvSpPr>
          <p:cNvPr id="31751" name="Rectangle 7"/>
          <p:cNvSpPr>
            <a:spLocks noChangeArrowheads="1"/>
          </p:cNvSpPr>
          <p:nvPr/>
        </p:nvSpPr>
        <p:spPr bwMode="auto">
          <a:xfrm>
            <a:off x="2398726" y="3851275"/>
            <a:ext cx="511175" cy="971550"/>
          </a:xfrm>
          <a:prstGeom prst="rect">
            <a:avLst/>
          </a:prstGeom>
          <a:solidFill>
            <a:schemeClr val="accent2"/>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1752" name="Rectangle 8"/>
          <p:cNvSpPr>
            <a:spLocks noChangeArrowheads="1"/>
          </p:cNvSpPr>
          <p:nvPr/>
        </p:nvSpPr>
        <p:spPr bwMode="auto">
          <a:xfrm>
            <a:off x="3875101" y="3851275"/>
            <a:ext cx="511175" cy="598488"/>
          </a:xfrm>
          <a:prstGeom prst="rect">
            <a:avLst/>
          </a:prstGeom>
          <a:solidFill>
            <a:schemeClr val="accent2"/>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1753" name="Rectangle 9"/>
          <p:cNvSpPr>
            <a:spLocks noChangeArrowheads="1"/>
          </p:cNvSpPr>
          <p:nvPr/>
        </p:nvSpPr>
        <p:spPr bwMode="auto">
          <a:xfrm>
            <a:off x="2911475" y="2601913"/>
            <a:ext cx="495300" cy="1249362"/>
          </a:xfrm>
          <a:prstGeom prst="rect">
            <a:avLst/>
          </a:prstGeom>
          <a:solidFill>
            <a:schemeClr val="accent3"/>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sp>
        <p:nvSpPr>
          <p:cNvPr id="31754" name="Rectangle 10"/>
          <p:cNvSpPr>
            <a:spLocks noChangeArrowheads="1"/>
          </p:cNvSpPr>
          <p:nvPr/>
        </p:nvSpPr>
        <p:spPr bwMode="auto">
          <a:xfrm>
            <a:off x="4386276" y="3627440"/>
            <a:ext cx="511175" cy="223837"/>
          </a:xfrm>
          <a:prstGeom prst="rect">
            <a:avLst/>
          </a:prstGeom>
          <a:solidFill>
            <a:schemeClr val="accent3"/>
          </a:solidFill>
          <a:ln w="19050">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US" dirty="0">
              <a:solidFill>
                <a:srgbClr val="FFFFFF"/>
              </a:solidFill>
              <a:ea typeface="ＭＳ Ｐゴシック" panose="020B0600070205080204" pitchFamily="34" charset="-128"/>
            </a:endParaRPr>
          </a:p>
        </p:txBody>
      </p:sp>
      <p:grpSp>
        <p:nvGrpSpPr>
          <p:cNvPr id="20488" name="Group 11"/>
          <p:cNvGrpSpPr>
            <a:grpSpLocks/>
          </p:cNvGrpSpPr>
          <p:nvPr/>
        </p:nvGrpSpPr>
        <p:grpSpPr bwMode="auto">
          <a:xfrm>
            <a:off x="2603513" y="4822851"/>
            <a:ext cx="92075" cy="214313"/>
            <a:chOff x="1818" y="3018"/>
            <a:chExt cx="58" cy="135"/>
          </a:xfrm>
        </p:grpSpPr>
        <p:sp>
          <p:nvSpPr>
            <p:cNvPr id="19501" name="Line 12"/>
            <p:cNvSpPr>
              <a:spLocks noChangeShapeType="1"/>
            </p:cNvSpPr>
            <p:nvPr/>
          </p:nvSpPr>
          <p:spPr bwMode="auto">
            <a:xfrm>
              <a:off x="1850" y="3018"/>
              <a:ext cx="0" cy="135"/>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502" name="Line 13"/>
            <p:cNvSpPr>
              <a:spLocks noChangeShapeType="1"/>
            </p:cNvSpPr>
            <p:nvPr/>
          </p:nvSpPr>
          <p:spPr bwMode="auto">
            <a:xfrm>
              <a:off x="1818" y="3153"/>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20489" name="Group 14"/>
          <p:cNvGrpSpPr>
            <a:grpSpLocks/>
          </p:cNvGrpSpPr>
          <p:nvPr/>
        </p:nvGrpSpPr>
        <p:grpSpPr bwMode="auto">
          <a:xfrm>
            <a:off x="4086238" y="4449789"/>
            <a:ext cx="92075" cy="212725"/>
            <a:chOff x="2435" y="2783"/>
            <a:chExt cx="58" cy="134"/>
          </a:xfrm>
        </p:grpSpPr>
        <p:sp>
          <p:nvSpPr>
            <p:cNvPr id="19499" name="Line 15"/>
            <p:cNvSpPr>
              <a:spLocks noChangeShapeType="1"/>
            </p:cNvSpPr>
            <p:nvPr/>
          </p:nvSpPr>
          <p:spPr bwMode="auto">
            <a:xfrm>
              <a:off x="2467" y="2783"/>
              <a:ext cx="0" cy="134"/>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500" name="Line 16"/>
            <p:cNvSpPr>
              <a:spLocks noChangeShapeType="1"/>
            </p:cNvSpPr>
            <p:nvPr/>
          </p:nvSpPr>
          <p:spPr bwMode="auto">
            <a:xfrm>
              <a:off x="2435" y="2917"/>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20490" name="Group 17"/>
          <p:cNvGrpSpPr>
            <a:grpSpLocks/>
          </p:cNvGrpSpPr>
          <p:nvPr/>
        </p:nvGrpSpPr>
        <p:grpSpPr bwMode="auto">
          <a:xfrm>
            <a:off x="3108338" y="2376514"/>
            <a:ext cx="92075" cy="225425"/>
            <a:chOff x="1992" y="1477"/>
            <a:chExt cx="58" cy="142"/>
          </a:xfrm>
        </p:grpSpPr>
        <p:sp>
          <p:nvSpPr>
            <p:cNvPr id="19497" name="Line 18"/>
            <p:cNvSpPr>
              <a:spLocks noChangeShapeType="1"/>
            </p:cNvSpPr>
            <p:nvPr/>
          </p:nvSpPr>
          <p:spPr bwMode="auto">
            <a:xfrm flipV="1">
              <a:off x="2024" y="1477"/>
              <a:ext cx="0" cy="142"/>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98" name="Line 19"/>
            <p:cNvSpPr>
              <a:spLocks noChangeShapeType="1"/>
            </p:cNvSpPr>
            <p:nvPr/>
          </p:nvSpPr>
          <p:spPr bwMode="auto">
            <a:xfrm>
              <a:off x="1992" y="1477"/>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grpSp>
        <p:nvGrpSpPr>
          <p:cNvPr id="20491" name="Group 20"/>
          <p:cNvGrpSpPr>
            <a:grpSpLocks/>
          </p:cNvGrpSpPr>
          <p:nvPr/>
        </p:nvGrpSpPr>
        <p:grpSpPr bwMode="auto">
          <a:xfrm>
            <a:off x="4595826" y="3413127"/>
            <a:ext cx="92075" cy="214313"/>
            <a:chOff x="2614" y="2130"/>
            <a:chExt cx="58" cy="135"/>
          </a:xfrm>
        </p:grpSpPr>
        <p:sp>
          <p:nvSpPr>
            <p:cNvPr id="19495" name="Line 21"/>
            <p:cNvSpPr>
              <a:spLocks noChangeShapeType="1"/>
            </p:cNvSpPr>
            <p:nvPr/>
          </p:nvSpPr>
          <p:spPr bwMode="auto">
            <a:xfrm flipV="1">
              <a:off x="2646" y="2130"/>
              <a:ext cx="0" cy="135"/>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96" name="Line 22"/>
            <p:cNvSpPr>
              <a:spLocks noChangeShapeType="1"/>
            </p:cNvSpPr>
            <p:nvPr/>
          </p:nvSpPr>
          <p:spPr bwMode="auto">
            <a:xfrm>
              <a:off x="2614" y="2130"/>
              <a:ext cx="58"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grpSp>
      <p:sp>
        <p:nvSpPr>
          <p:cNvPr id="19468" name="Rectangle 23"/>
          <p:cNvSpPr>
            <a:spLocks noChangeArrowheads="1"/>
          </p:cNvSpPr>
          <p:nvPr/>
        </p:nvSpPr>
        <p:spPr bwMode="auto">
          <a:xfrm>
            <a:off x="1822113" y="5588026"/>
            <a:ext cx="18766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-6</a:t>
            </a:r>
          </a:p>
        </p:txBody>
      </p:sp>
      <p:sp>
        <p:nvSpPr>
          <p:cNvPr id="19469" name="Rectangle 24"/>
          <p:cNvSpPr>
            <a:spLocks noChangeArrowheads="1"/>
          </p:cNvSpPr>
          <p:nvPr/>
        </p:nvSpPr>
        <p:spPr bwMode="auto">
          <a:xfrm>
            <a:off x="1817416" y="4967314"/>
            <a:ext cx="192360"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9470" name="Rectangle 25"/>
          <p:cNvSpPr>
            <a:spLocks noChangeArrowheads="1"/>
          </p:cNvSpPr>
          <p:nvPr/>
        </p:nvSpPr>
        <p:spPr bwMode="auto">
          <a:xfrm>
            <a:off x="1822113" y="4345013"/>
            <a:ext cx="18766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9471" name="Rectangle 26"/>
          <p:cNvSpPr>
            <a:spLocks noChangeArrowheads="1"/>
          </p:cNvSpPr>
          <p:nvPr/>
        </p:nvSpPr>
        <p:spPr bwMode="auto">
          <a:xfrm>
            <a:off x="1892782" y="3724284"/>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0</a:t>
            </a:r>
          </a:p>
        </p:txBody>
      </p:sp>
      <p:sp>
        <p:nvSpPr>
          <p:cNvPr id="19472" name="Rectangle 27"/>
          <p:cNvSpPr>
            <a:spLocks noChangeArrowheads="1"/>
          </p:cNvSpPr>
          <p:nvPr/>
        </p:nvSpPr>
        <p:spPr bwMode="auto">
          <a:xfrm>
            <a:off x="1892782" y="3102001"/>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9473" name="Rectangle 28"/>
          <p:cNvSpPr>
            <a:spLocks noChangeArrowheads="1"/>
          </p:cNvSpPr>
          <p:nvPr/>
        </p:nvSpPr>
        <p:spPr bwMode="auto">
          <a:xfrm>
            <a:off x="1892782" y="2481289"/>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9474" name="Rectangle 29"/>
          <p:cNvSpPr>
            <a:spLocks noChangeArrowheads="1"/>
          </p:cNvSpPr>
          <p:nvPr/>
        </p:nvSpPr>
        <p:spPr bwMode="auto">
          <a:xfrm>
            <a:off x="1892782" y="1858964"/>
            <a:ext cx="116994"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6</a:t>
            </a:r>
          </a:p>
        </p:txBody>
      </p:sp>
      <p:sp>
        <p:nvSpPr>
          <p:cNvPr id="19475" name="Line 32"/>
          <p:cNvSpPr>
            <a:spLocks noChangeShapeType="1"/>
          </p:cNvSpPr>
          <p:nvPr/>
        </p:nvSpPr>
        <p:spPr bwMode="auto">
          <a:xfrm>
            <a:off x="2170113" y="1971675"/>
            <a:ext cx="0" cy="37592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76" name="Line 33"/>
          <p:cNvSpPr>
            <a:spLocks noChangeShapeType="1"/>
          </p:cNvSpPr>
          <p:nvPr/>
        </p:nvSpPr>
        <p:spPr bwMode="auto">
          <a:xfrm>
            <a:off x="2101852" y="5715000"/>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77" name="Line 34"/>
          <p:cNvSpPr>
            <a:spLocks noChangeShapeType="1"/>
          </p:cNvSpPr>
          <p:nvPr/>
        </p:nvSpPr>
        <p:spPr bwMode="auto">
          <a:xfrm>
            <a:off x="2101852" y="51006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78" name="Line 35"/>
          <p:cNvSpPr>
            <a:spLocks noChangeShapeType="1"/>
          </p:cNvSpPr>
          <p:nvPr/>
        </p:nvSpPr>
        <p:spPr bwMode="auto">
          <a:xfrm>
            <a:off x="2101852" y="448151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79" name="Line 36"/>
          <p:cNvSpPr>
            <a:spLocks noChangeShapeType="1"/>
          </p:cNvSpPr>
          <p:nvPr/>
        </p:nvSpPr>
        <p:spPr bwMode="auto">
          <a:xfrm>
            <a:off x="2101852" y="3851275"/>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0" name="Line 37"/>
          <p:cNvSpPr>
            <a:spLocks noChangeShapeType="1"/>
          </p:cNvSpPr>
          <p:nvPr/>
        </p:nvSpPr>
        <p:spPr bwMode="auto">
          <a:xfrm>
            <a:off x="2101852" y="32210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1" name="Line 38"/>
          <p:cNvSpPr>
            <a:spLocks noChangeShapeType="1"/>
          </p:cNvSpPr>
          <p:nvPr/>
        </p:nvSpPr>
        <p:spPr bwMode="auto">
          <a:xfrm>
            <a:off x="2101852" y="2601913"/>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2" name="Line 39"/>
          <p:cNvSpPr>
            <a:spLocks noChangeShapeType="1"/>
          </p:cNvSpPr>
          <p:nvPr/>
        </p:nvSpPr>
        <p:spPr bwMode="auto">
          <a:xfrm>
            <a:off x="2101852" y="1987550"/>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3" name="Line 40"/>
          <p:cNvSpPr>
            <a:spLocks noChangeShapeType="1"/>
          </p:cNvSpPr>
          <p:nvPr/>
        </p:nvSpPr>
        <p:spPr bwMode="auto">
          <a:xfrm>
            <a:off x="2170113" y="3851275"/>
            <a:ext cx="2944812"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4" name="Line 42"/>
          <p:cNvSpPr>
            <a:spLocks noChangeShapeType="1"/>
          </p:cNvSpPr>
          <p:nvPr/>
        </p:nvSpPr>
        <p:spPr bwMode="auto">
          <a:xfrm flipV="1">
            <a:off x="3641725" y="3867150"/>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5" name="Line 43"/>
          <p:cNvSpPr>
            <a:spLocks noChangeShapeType="1"/>
          </p:cNvSpPr>
          <p:nvPr/>
        </p:nvSpPr>
        <p:spPr bwMode="auto">
          <a:xfrm flipV="1">
            <a:off x="5099050" y="3867150"/>
            <a:ext cx="0" cy="6350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9486" name="Text Box 6"/>
          <p:cNvSpPr txBox="1">
            <a:spLocks noChangeArrowheads="1"/>
          </p:cNvSpPr>
          <p:nvPr/>
        </p:nvSpPr>
        <p:spPr bwMode="auto">
          <a:xfrm>
            <a:off x="5365751" y="2160614"/>
            <a:ext cx="3267075" cy="334707"/>
          </a:xfrm>
          <a:prstGeom prst="rect">
            <a:avLst/>
          </a:prstGeom>
          <a:noFill/>
          <a:ln w="12700">
            <a:noFill/>
            <a:miter lim="800000"/>
            <a:headEnd/>
            <a:tailEnd/>
          </a:ln>
        </p:spPr>
        <p:txBody>
          <a:bodyPr>
            <a:spAutoFit/>
          </a:bodyPr>
          <a:lstStyle/>
          <a:p>
            <a:pPr defTabSz="914400" fontAlgn="base">
              <a:lnSpc>
                <a:spcPct val="85000"/>
              </a:lnSpc>
              <a:spcBef>
                <a:spcPct val="0"/>
              </a:spcBef>
              <a:spcAft>
                <a:spcPct val="0"/>
              </a:spcAft>
              <a:defRPr/>
            </a:pPr>
            <a:r>
              <a:rPr lang="en-US" i="1" dirty="0">
                <a:solidFill>
                  <a:srgbClr val="FFFFFF"/>
                </a:solidFill>
                <a:ea typeface="ＭＳ Ｐゴシック" panose="020B0600070205080204" pitchFamily="34" charset="-128"/>
              </a:rPr>
              <a:t>P &lt;</a:t>
            </a:r>
            <a:r>
              <a:rPr lang="en-US" dirty="0">
                <a:solidFill>
                  <a:srgbClr val="FFFFFF"/>
                </a:solidFill>
                <a:ea typeface="ＭＳ Ｐゴシック" panose="020B0600070205080204" pitchFamily="34" charset="-128"/>
              </a:rPr>
              <a:t> .005 for each comparison</a:t>
            </a:r>
          </a:p>
        </p:txBody>
      </p:sp>
      <p:sp>
        <p:nvSpPr>
          <p:cNvPr id="19487" name="Rectangle 61"/>
          <p:cNvSpPr>
            <a:spLocks noChangeArrowheads="1"/>
          </p:cNvSpPr>
          <p:nvPr/>
        </p:nvSpPr>
        <p:spPr bwMode="auto">
          <a:xfrm>
            <a:off x="5783276" y="3338520"/>
            <a:ext cx="2457441" cy="276999"/>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Zoledronic acid 4 mg/yr IV </a:t>
            </a:r>
          </a:p>
        </p:txBody>
      </p:sp>
      <p:sp>
        <p:nvSpPr>
          <p:cNvPr id="19488" name="Rectangle 48"/>
          <p:cNvSpPr>
            <a:spLocks noChangeArrowheads="1"/>
          </p:cNvSpPr>
          <p:nvPr/>
        </p:nvSpPr>
        <p:spPr bwMode="auto">
          <a:xfrm>
            <a:off x="5770564" y="3055964"/>
            <a:ext cx="738258" cy="276999"/>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Placebo</a:t>
            </a:r>
          </a:p>
        </p:txBody>
      </p:sp>
      <p:sp>
        <p:nvSpPr>
          <p:cNvPr id="19489" name="Text Box 4"/>
          <p:cNvSpPr txBox="1">
            <a:spLocks noChangeArrowheads="1"/>
          </p:cNvSpPr>
          <p:nvPr/>
        </p:nvSpPr>
        <p:spPr bwMode="auto">
          <a:xfrm>
            <a:off x="2332038" y="5749925"/>
            <a:ext cx="1212850"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Lumbar</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Spine</a:t>
            </a:r>
          </a:p>
        </p:txBody>
      </p:sp>
      <p:sp>
        <p:nvSpPr>
          <p:cNvPr id="19490" name="Text Box 49"/>
          <p:cNvSpPr txBox="1">
            <a:spLocks noChangeArrowheads="1"/>
          </p:cNvSpPr>
          <p:nvPr/>
        </p:nvSpPr>
        <p:spPr bwMode="auto">
          <a:xfrm>
            <a:off x="2794013" y="1820864"/>
            <a:ext cx="2030413" cy="369887"/>
          </a:xfrm>
          <a:prstGeom prst="rect">
            <a:avLst/>
          </a:prstGeom>
          <a:noFill/>
          <a:ln w="12700">
            <a:noFill/>
            <a:miter lim="800000"/>
            <a:headEnd/>
            <a:tailEnd/>
          </a:ln>
        </p:spPr>
        <p:txBody>
          <a:bodyPr>
            <a:spAutoFit/>
          </a:bodyPr>
          <a:lstStyle/>
          <a:p>
            <a:pPr algn="ctr" defTabSz="914400" fontAlgn="base">
              <a:spcBef>
                <a:spcPct val="0"/>
              </a:spcBef>
              <a:spcAft>
                <a:spcPct val="0"/>
              </a:spcAft>
              <a:defRPr/>
            </a:pPr>
            <a:r>
              <a:rPr lang="en-US" b="1" dirty="0">
                <a:solidFill>
                  <a:srgbClr val="FFFFFF"/>
                </a:solidFill>
                <a:ea typeface="ＭＳ Ｐゴシック" panose="020B0600070205080204" pitchFamily="34" charset="-128"/>
              </a:rPr>
              <a:t>Final 12-Mo Data</a:t>
            </a:r>
          </a:p>
        </p:txBody>
      </p:sp>
      <p:sp>
        <p:nvSpPr>
          <p:cNvPr id="47" name="Rectangle 55"/>
          <p:cNvSpPr>
            <a:spLocks noChangeArrowheads="1"/>
          </p:cNvSpPr>
          <p:nvPr/>
        </p:nvSpPr>
        <p:spPr bwMode="auto">
          <a:xfrm>
            <a:off x="5573715" y="3122613"/>
            <a:ext cx="146050" cy="146050"/>
          </a:xfrm>
          <a:prstGeom prst="rect">
            <a:avLst/>
          </a:prstGeom>
          <a:solidFill>
            <a:schemeClr val="accent2"/>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48" name="Rectangle 57"/>
          <p:cNvSpPr>
            <a:spLocks noChangeArrowheads="1"/>
          </p:cNvSpPr>
          <p:nvPr/>
        </p:nvSpPr>
        <p:spPr bwMode="auto">
          <a:xfrm>
            <a:off x="5573715" y="3416300"/>
            <a:ext cx="146050" cy="146050"/>
          </a:xfrm>
          <a:prstGeom prst="rect">
            <a:avLst/>
          </a:prstGeom>
          <a:solidFill>
            <a:schemeClr val="accent3"/>
          </a:solidFill>
          <a:ln w="9525">
            <a:solidFill>
              <a:schemeClr val="bg2">
                <a:lumMod val="10000"/>
              </a:schemeClr>
            </a:solidFill>
            <a:miter lim="800000"/>
            <a:headEnd/>
            <a:tailEnd/>
          </a:ln>
        </p:spPr>
        <p:txBody>
          <a:bodyPr/>
          <a:lstStyle/>
          <a:p>
            <a:pPr defTabSz="914400" eaLnBrk="0" fontAlgn="base" hangingPunct="0">
              <a:spcBef>
                <a:spcPct val="0"/>
              </a:spcBef>
              <a:spcAft>
                <a:spcPct val="0"/>
              </a:spcAft>
              <a:defRPr/>
            </a:pPr>
            <a:endParaRPr lang="en-CA" dirty="0">
              <a:solidFill>
                <a:srgbClr val="FFFFFF"/>
              </a:solidFill>
              <a:ea typeface="ＭＳ Ｐゴシック" panose="020B0600070205080204" pitchFamily="34" charset="-128"/>
            </a:endParaRPr>
          </a:p>
        </p:txBody>
      </p:sp>
      <p:sp>
        <p:nvSpPr>
          <p:cNvPr id="19493" name="Rectangle 56"/>
          <p:cNvSpPr>
            <a:spLocks noChangeArrowheads="1"/>
          </p:cNvSpPr>
          <p:nvPr/>
        </p:nvSpPr>
        <p:spPr bwMode="auto">
          <a:xfrm rot="-5400000">
            <a:off x="-368298" y="3685793"/>
            <a:ext cx="3825875" cy="276999"/>
          </a:xfrm>
          <a:prstGeom prst="rect">
            <a:avLst/>
          </a:prstGeom>
          <a:noFill/>
          <a:ln w="9525">
            <a:noFill/>
            <a:miter lim="800000"/>
            <a:headEnd/>
            <a:tailEnd/>
          </a:ln>
        </p:spPr>
        <p:txBody>
          <a:bodyPr lIns="0" tIns="0" rIns="0" bIns="0">
            <a:spAutoFit/>
          </a:bodyPr>
          <a:lstStyle/>
          <a:p>
            <a:pPr algn="ctr" defTabSz="914400" eaLnBrk="0" fontAlgn="base" hangingPunct="0">
              <a:spcBef>
                <a:spcPct val="0"/>
              </a:spcBef>
              <a:spcAft>
                <a:spcPct val="0"/>
              </a:spcAft>
              <a:defRPr/>
            </a:pPr>
            <a:r>
              <a:rPr lang="en-US" b="1" dirty="0">
                <a:solidFill>
                  <a:srgbClr val="FFFFFF"/>
                </a:solidFill>
                <a:ea typeface="ＭＳ Ｐゴシック" panose="020B0600070205080204" pitchFamily="34" charset="-128"/>
              </a:rPr>
              <a:t>BMD Percent Change</a:t>
            </a:r>
          </a:p>
        </p:txBody>
      </p:sp>
      <p:sp>
        <p:nvSpPr>
          <p:cNvPr id="19494" name="Text Box 5"/>
          <p:cNvSpPr txBox="1">
            <a:spLocks noChangeArrowheads="1"/>
          </p:cNvSpPr>
          <p:nvPr/>
        </p:nvSpPr>
        <p:spPr bwMode="auto">
          <a:xfrm>
            <a:off x="3638563" y="5749925"/>
            <a:ext cx="1470025"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Total</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Hip</a:t>
            </a:r>
          </a:p>
        </p:txBody>
      </p:sp>
    </p:spTree>
    <p:extLst>
      <p:ext uri="{BB962C8B-B14F-4D97-AF65-F5344CB8AC3E}">
        <p14:creationId xmlns:p14="http://schemas.microsoft.com/office/powerpoint/2010/main" val="16881037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ChangeArrowheads="1"/>
          </p:cNvSpPr>
          <p:nvPr/>
        </p:nvSpPr>
        <p:spPr bwMode="auto">
          <a:xfrm>
            <a:off x="541338" y="749304"/>
            <a:ext cx="69088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1"/>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600" b="0" smtClean="0">
              <a:solidFill>
                <a:srgbClr val="000000"/>
              </a:solidFill>
            </a:endParaRPr>
          </a:p>
        </p:txBody>
      </p:sp>
      <p:sp>
        <p:nvSpPr>
          <p:cNvPr id="20483" name="AutoShape 10"/>
          <p:cNvSpPr>
            <a:spLocks noChangeArrowheads="1"/>
          </p:cNvSpPr>
          <p:nvPr/>
        </p:nvSpPr>
        <p:spPr bwMode="auto">
          <a:xfrm>
            <a:off x="439739" y="4600601"/>
            <a:ext cx="8410575" cy="531813"/>
          </a:xfrm>
          <a:prstGeom prst="roundRect">
            <a:avLst>
              <a:gd name="adj" fmla="val 16667"/>
            </a:avLst>
          </a:prstGeom>
          <a:noFill/>
          <a:ln w="28575">
            <a:noFill/>
            <a:round/>
            <a:headEnd/>
            <a:tailEnd/>
          </a:ln>
        </p:spPr>
        <p:txBody>
          <a:bodyPr lIns="0" rIns="0"/>
          <a:lstStyle/>
          <a:p>
            <a:pPr marL="339725" indent="-339725" defTabSz="914400" eaLnBrk="0" fontAlgn="base" hangingPunct="0">
              <a:spcBef>
                <a:spcPct val="0"/>
              </a:spcBef>
              <a:spcAft>
                <a:spcPct val="0"/>
              </a:spcAft>
              <a:buClr>
                <a:srgbClr val="8B3D9A"/>
              </a:buClr>
              <a:buFont typeface="Wingdings" pitchFamily="2" charset="2"/>
              <a:buChar char="§"/>
              <a:defRPr/>
            </a:pPr>
            <a:r>
              <a:rPr lang="en-US" sz="2000" dirty="0">
                <a:solidFill>
                  <a:srgbClr val="FFFFFF"/>
                </a:solidFill>
                <a:ea typeface="ＭＳ Ｐゴシック" panose="020B0600070205080204" pitchFamily="34" charset="-128"/>
              </a:rPr>
              <a:t>Primary endpoints: bone mineral density, new vertebral fractures</a:t>
            </a:r>
          </a:p>
        </p:txBody>
      </p:sp>
      <p:sp>
        <p:nvSpPr>
          <p:cNvPr id="21508" name="Title 11"/>
          <p:cNvSpPr>
            <a:spLocks noGrp="1"/>
          </p:cNvSpPr>
          <p:nvPr>
            <p:ph type="title" idx="4294967295"/>
          </p:nvPr>
        </p:nvSpPr>
        <p:spPr/>
        <p:txBody>
          <a:bodyPr>
            <a:normAutofit fontScale="90000"/>
          </a:bodyPr>
          <a:lstStyle/>
          <a:p>
            <a:pPr eaLnBrk="1" hangingPunct="1"/>
            <a:r>
              <a:rPr lang="en-US" altLang="en-US" smtClean="0">
                <a:ea typeface="ＭＳ Ｐゴシック" panose="020B0600070205080204" pitchFamily="34" charset="-128"/>
              </a:rPr>
              <a:t>Denosumab Fracture Prevention Study</a:t>
            </a:r>
            <a:endParaRPr lang="en-US" altLang="es-CO" smtClean="0">
              <a:ea typeface="ＭＳ Ｐゴシック" panose="020B0600070205080204" pitchFamily="34" charset="-128"/>
            </a:endParaRPr>
          </a:p>
        </p:txBody>
      </p:sp>
      <p:sp>
        <p:nvSpPr>
          <p:cNvPr id="20485" name="Text Box 45"/>
          <p:cNvSpPr txBox="1">
            <a:spLocks noChangeArrowheads="1"/>
          </p:cNvSpPr>
          <p:nvPr/>
        </p:nvSpPr>
        <p:spPr bwMode="auto">
          <a:xfrm>
            <a:off x="1049338" y="2620976"/>
            <a:ext cx="3181350" cy="1477328"/>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Current androgen deprivation therapy for prostate cancer patients older than 70 yrs of age or with T score &lt; -1.0</a:t>
            </a:r>
          </a:p>
          <a:p>
            <a:pPr algn="ct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 (N = 1468)</a:t>
            </a:r>
          </a:p>
        </p:txBody>
      </p:sp>
      <p:sp>
        <p:nvSpPr>
          <p:cNvPr id="20486" name="Rectangle 49"/>
          <p:cNvSpPr>
            <a:spLocks noChangeArrowheads="1"/>
          </p:cNvSpPr>
          <p:nvPr/>
        </p:nvSpPr>
        <p:spPr bwMode="auto">
          <a:xfrm>
            <a:off x="4787902" y="2505101"/>
            <a:ext cx="2844800" cy="703263"/>
          </a:xfrm>
          <a:prstGeom prst="rect">
            <a:avLst/>
          </a:prstGeom>
          <a:solidFill>
            <a:schemeClr val="accent2"/>
          </a:solidFill>
          <a:ln w="9525">
            <a:noFill/>
            <a:miter lim="800000"/>
            <a:headEnd/>
            <a:tailEnd/>
          </a:ln>
        </p:spPr>
        <p:txBody>
          <a:bodyPr wrap="none" anchor="ctr" anchorCtr="1"/>
          <a:lstStyle/>
          <a:p>
            <a:pPr indent="53975" algn="ctr" defTabSz="914400" eaLnBrk="0" fontAlgn="base" hangingPunct="0">
              <a:lnSpc>
                <a:spcPct val="90000"/>
              </a:lnSpc>
              <a:spcBef>
                <a:spcPct val="30000"/>
              </a:spcBef>
              <a:spcAft>
                <a:spcPct val="0"/>
              </a:spcAft>
              <a:defRPr/>
            </a:pPr>
            <a:r>
              <a:rPr lang="en-US" b="1" dirty="0">
                <a:solidFill>
                  <a:srgbClr val="000000"/>
                </a:solidFill>
                <a:ea typeface="ＭＳ Ｐゴシック" panose="020B0600070205080204" pitchFamily="34" charset="-128"/>
              </a:rPr>
              <a:t>Denosumab</a:t>
            </a:r>
            <a:r>
              <a:rPr lang="en-US" dirty="0">
                <a:solidFill>
                  <a:srgbClr val="000000"/>
                </a:solidFill>
                <a:ea typeface="ＭＳ Ｐゴシック" panose="020B0600070205080204" pitchFamily="34" charset="-128"/>
              </a:rPr>
              <a:t> q6m</a:t>
            </a:r>
            <a:br>
              <a:rPr lang="en-US" dirty="0">
                <a:solidFill>
                  <a:srgbClr val="000000"/>
                </a:solidFill>
                <a:ea typeface="ＭＳ Ｐゴシック" panose="020B0600070205080204" pitchFamily="34" charset="-128"/>
              </a:rPr>
            </a:br>
            <a:r>
              <a:rPr lang="en-US" dirty="0">
                <a:solidFill>
                  <a:srgbClr val="000000"/>
                </a:solidFill>
                <a:ea typeface="ＭＳ Ｐゴシック" panose="020B0600070205080204" pitchFamily="34" charset="-128"/>
              </a:rPr>
              <a:t>for 3 yrs</a:t>
            </a:r>
          </a:p>
        </p:txBody>
      </p:sp>
      <p:sp>
        <p:nvSpPr>
          <p:cNvPr id="36872" name="Rectangle 50"/>
          <p:cNvSpPr>
            <a:spLocks noChangeArrowheads="1"/>
          </p:cNvSpPr>
          <p:nvPr/>
        </p:nvSpPr>
        <p:spPr bwMode="auto">
          <a:xfrm>
            <a:off x="4787902" y="3449638"/>
            <a:ext cx="2844800" cy="703262"/>
          </a:xfrm>
          <a:prstGeom prst="rect">
            <a:avLst/>
          </a:prstGeom>
          <a:solidFill>
            <a:schemeClr val="accent3"/>
          </a:solidFill>
          <a:ln w="9525">
            <a:noFill/>
            <a:miter lim="800000"/>
            <a:headEnd/>
            <a:tailEnd/>
          </a:ln>
        </p:spPr>
        <p:txBody>
          <a:bodyPr wrap="none" anchor="ctr" anchorCtr="1"/>
          <a:lstStyle/>
          <a:p>
            <a:pPr indent="53975" algn="ctr" defTabSz="914400" eaLnBrk="0" fontAlgn="base" hangingPunct="0">
              <a:lnSpc>
                <a:spcPct val="90000"/>
              </a:lnSpc>
              <a:spcBef>
                <a:spcPct val="30000"/>
              </a:spcBef>
              <a:spcAft>
                <a:spcPct val="0"/>
              </a:spcAft>
              <a:defRPr/>
            </a:pPr>
            <a:r>
              <a:rPr lang="en-US" b="1" dirty="0">
                <a:solidFill>
                  <a:srgbClr val="000000"/>
                </a:solidFill>
                <a:ea typeface="ＭＳ Ｐゴシック" panose="020B0600070205080204" pitchFamily="34" charset="-128"/>
              </a:rPr>
              <a:t>Placebo</a:t>
            </a:r>
            <a:r>
              <a:rPr lang="en-US" dirty="0">
                <a:solidFill>
                  <a:srgbClr val="000000"/>
                </a:solidFill>
                <a:ea typeface="ＭＳ Ｐゴシック" panose="020B0600070205080204" pitchFamily="34" charset="-128"/>
              </a:rPr>
              <a:t> q6m</a:t>
            </a:r>
            <a:br>
              <a:rPr lang="en-US" dirty="0">
                <a:solidFill>
                  <a:srgbClr val="000000"/>
                </a:solidFill>
                <a:ea typeface="ＭＳ Ｐゴシック" panose="020B0600070205080204" pitchFamily="34" charset="-128"/>
              </a:rPr>
            </a:br>
            <a:r>
              <a:rPr lang="en-US" dirty="0">
                <a:solidFill>
                  <a:srgbClr val="000000"/>
                </a:solidFill>
                <a:ea typeface="ＭＳ Ｐゴシック" panose="020B0600070205080204" pitchFamily="34" charset="-128"/>
              </a:rPr>
              <a:t>for 3 yrs</a:t>
            </a:r>
          </a:p>
        </p:txBody>
      </p:sp>
      <p:sp>
        <p:nvSpPr>
          <p:cNvPr id="20488" name="Line 53"/>
          <p:cNvSpPr>
            <a:spLocks noChangeShapeType="1"/>
          </p:cNvSpPr>
          <p:nvPr/>
        </p:nvSpPr>
        <p:spPr bwMode="auto">
          <a:xfrm>
            <a:off x="4225925" y="3457575"/>
            <a:ext cx="466725" cy="350838"/>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20489" name="Line 54"/>
          <p:cNvSpPr>
            <a:spLocks noChangeShapeType="1"/>
          </p:cNvSpPr>
          <p:nvPr/>
        </p:nvSpPr>
        <p:spPr bwMode="auto">
          <a:xfrm flipV="1">
            <a:off x="4225925" y="2857526"/>
            <a:ext cx="466725" cy="347663"/>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21514" name="Text Box 383"/>
          <p:cNvSpPr txBox="1">
            <a:spLocks noChangeArrowheads="1"/>
          </p:cNvSpPr>
          <p:nvPr/>
        </p:nvSpPr>
        <p:spPr bwMode="auto">
          <a:xfrm>
            <a:off x="292102" y="6367463"/>
            <a:ext cx="4292600" cy="302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a:lnSpc>
                <a:spcPct val="97000"/>
              </a:lnSpc>
              <a:spcBef>
                <a:spcPct val="0"/>
              </a:spcBef>
              <a:spcAft>
                <a:spcPct val="0"/>
              </a:spcAft>
              <a:buClr>
                <a:srgbClr val="FFFFFF"/>
              </a:buClr>
              <a:buSzPct val="45000"/>
              <a:buFont typeface="StarSymbol" charset="0"/>
              <a:buNone/>
            </a:pPr>
            <a:r>
              <a:rPr lang="en-GB" altLang="es-CO" sz="1400" b="0" smtClean="0">
                <a:solidFill>
                  <a:srgbClr val="CDCDCF"/>
                </a:solidFill>
                <a:latin typeface="Arial" panose="020B0604020202020204" pitchFamily="34" charset="0"/>
              </a:rPr>
              <a:t>Smith MR, et al. N Engl J Med. 2009;361:745-755.</a:t>
            </a:r>
          </a:p>
        </p:txBody>
      </p:sp>
    </p:spTree>
    <p:custDataLst>
      <p:tags r:id="rId1"/>
    </p:custDataLst>
    <p:extLst>
      <p:ext uri="{BB962C8B-B14F-4D97-AF65-F5344CB8AC3E}">
        <p14:creationId xmlns:p14="http://schemas.microsoft.com/office/powerpoint/2010/main" val="425787900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320802" y="1511300"/>
            <a:ext cx="6502400" cy="3822700"/>
          </a:xfrm>
          <a:prstGeom prst="rect">
            <a:avLst/>
          </a:prstGeom>
        </p:spPr>
      </p:pic>
    </p:spTree>
    <p:extLst>
      <p:ext uri="{BB962C8B-B14F-4D97-AF65-F5344CB8AC3E}">
        <p14:creationId xmlns:p14="http://schemas.microsoft.com/office/powerpoint/2010/main" val="218932999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normAutofit fontScale="90000"/>
          </a:bodyPr>
          <a:lstStyle/>
          <a:p>
            <a:pPr eaLnBrk="1" hangingPunct="1"/>
            <a:r>
              <a:rPr lang="en-GB" altLang="es-CO" smtClean="0">
                <a:ea typeface="ＭＳ Ｐゴシック" panose="020B0600070205080204" pitchFamily="34" charset="-128"/>
              </a:rPr>
              <a:t>Denosumab Increased BMD at All Skeletal Sites</a:t>
            </a:r>
            <a:endParaRPr lang="en-US" altLang="es-CO" smtClean="0">
              <a:ea typeface="ＭＳ Ｐゴシック" panose="020B0600070205080204" pitchFamily="34" charset="-128"/>
            </a:endParaRPr>
          </a:p>
        </p:txBody>
      </p:sp>
      <p:sp>
        <p:nvSpPr>
          <p:cNvPr id="22531" name="Text Box 3"/>
          <p:cNvSpPr txBox="1">
            <a:spLocks noChangeArrowheads="1"/>
          </p:cNvSpPr>
          <p:nvPr/>
        </p:nvSpPr>
        <p:spPr bwMode="auto">
          <a:xfrm>
            <a:off x="1833339" y="4159275"/>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10</a:t>
            </a:r>
          </a:p>
        </p:txBody>
      </p:sp>
      <p:grpSp>
        <p:nvGrpSpPr>
          <p:cNvPr id="22532" name="Group 4"/>
          <p:cNvGrpSpPr>
            <a:grpSpLocks/>
          </p:cNvGrpSpPr>
          <p:nvPr/>
        </p:nvGrpSpPr>
        <p:grpSpPr bwMode="auto">
          <a:xfrm>
            <a:off x="2124076" y="4287864"/>
            <a:ext cx="2243138" cy="1754187"/>
            <a:chOff x="1200" y="1131"/>
            <a:chExt cx="1413" cy="1105"/>
          </a:xfrm>
        </p:grpSpPr>
        <p:sp>
          <p:nvSpPr>
            <p:cNvPr id="22904" name="Freeform 5"/>
            <p:cNvSpPr>
              <a:spLocks/>
            </p:cNvSpPr>
            <p:nvPr/>
          </p:nvSpPr>
          <p:spPr bwMode="auto">
            <a:xfrm>
              <a:off x="1233" y="1131"/>
              <a:ext cx="1380" cy="1068"/>
            </a:xfrm>
            <a:custGeom>
              <a:avLst/>
              <a:gdLst>
                <a:gd name="T0" fmla="*/ 3 w 1368"/>
                <a:gd name="T1" fmla="*/ 0 h 1062"/>
                <a:gd name="T2" fmla="*/ 0 w 1368"/>
                <a:gd name="T3" fmla="*/ 1609 h 1062"/>
                <a:gd name="T4" fmla="*/ 2611 w 1368"/>
                <a:gd name="T5" fmla="*/ 1609 h 1062"/>
                <a:gd name="T6" fmla="*/ 0 60000 65536"/>
                <a:gd name="T7" fmla="*/ 0 60000 65536"/>
                <a:gd name="T8" fmla="*/ 0 60000 65536"/>
                <a:gd name="T9" fmla="*/ 0 w 1368"/>
                <a:gd name="T10" fmla="*/ 0 h 1062"/>
                <a:gd name="T11" fmla="*/ 1368 w 1368"/>
                <a:gd name="T12" fmla="*/ 1062 h 1062"/>
              </a:gdLst>
              <a:ahLst/>
              <a:cxnLst>
                <a:cxn ang="T6">
                  <a:pos x="T0" y="T1"/>
                </a:cxn>
                <a:cxn ang="T7">
                  <a:pos x="T2" y="T3"/>
                </a:cxn>
                <a:cxn ang="T8">
                  <a:pos x="T4" y="T5"/>
                </a:cxn>
              </a:cxnLst>
              <a:rect l="T9" t="T10" r="T11" b="T12"/>
              <a:pathLst>
                <a:path w="1368" h="1062">
                  <a:moveTo>
                    <a:pt x="3" y="0"/>
                  </a:moveTo>
                  <a:lnTo>
                    <a:pt x="0" y="1062"/>
                  </a:lnTo>
                  <a:lnTo>
                    <a:pt x="1368" y="1062"/>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5" name="Line 6"/>
            <p:cNvSpPr>
              <a:spLocks noChangeShapeType="1"/>
            </p:cNvSpPr>
            <p:nvPr/>
          </p:nvSpPr>
          <p:spPr bwMode="auto">
            <a:xfrm flipH="1">
              <a:off x="1200" y="114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6" name="Line 7"/>
            <p:cNvSpPr>
              <a:spLocks noChangeShapeType="1"/>
            </p:cNvSpPr>
            <p:nvPr/>
          </p:nvSpPr>
          <p:spPr bwMode="auto">
            <a:xfrm flipH="1">
              <a:off x="1200" y="1272"/>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7" name="Line 8"/>
            <p:cNvSpPr>
              <a:spLocks noChangeShapeType="1"/>
            </p:cNvSpPr>
            <p:nvPr/>
          </p:nvSpPr>
          <p:spPr bwMode="auto">
            <a:xfrm flipH="1">
              <a:off x="1200" y="1404"/>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8" name="Line 9"/>
            <p:cNvSpPr>
              <a:spLocks noChangeShapeType="1"/>
            </p:cNvSpPr>
            <p:nvPr/>
          </p:nvSpPr>
          <p:spPr bwMode="auto">
            <a:xfrm flipH="1">
              <a:off x="1200" y="1537"/>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9" name="Line 10"/>
            <p:cNvSpPr>
              <a:spLocks noChangeShapeType="1"/>
            </p:cNvSpPr>
            <p:nvPr/>
          </p:nvSpPr>
          <p:spPr bwMode="auto">
            <a:xfrm flipH="1">
              <a:off x="1200" y="1669"/>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0" name="Line 11"/>
            <p:cNvSpPr>
              <a:spLocks noChangeShapeType="1"/>
            </p:cNvSpPr>
            <p:nvPr/>
          </p:nvSpPr>
          <p:spPr bwMode="auto">
            <a:xfrm flipH="1">
              <a:off x="1200" y="1801"/>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1" name="Line 12"/>
            <p:cNvSpPr>
              <a:spLocks noChangeShapeType="1"/>
            </p:cNvSpPr>
            <p:nvPr/>
          </p:nvSpPr>
          <p:spPr bwMode="auto">
            <a:xfrm flipH="1">
              <a:off x="1200" y="1934"/>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2" name="Line 13"/>
            <p:cNvSpPr>
              <a:spLocks noChangeShapeType="1"/>
            </p:cNvSpPr>
            <p:nvPr/>
          </p:nvSpPr>
          <p:spPr bwMode="auto">
            <a:xfrm flipH="1">
              <a:off x="1200" y="2066"/>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3" name="Line 14"/>
            <p:cNvSpPr>
              <a:spLocks noChangeShapeType="1"/>
            </p:cNvSpPr>
            <p:nvPr/>
          </p:nvSpPr>
          <p:spPr bwMode="auto">
            <a:xfrm flipH="1">
              <a:off x="1200" y="2199"/>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4" name="Line 15"/>
            <p:cNvSpPr>
              <a:spLocks noChangeShapeType="1"/>
            </p:cNvSpPr>
            <p:nvPr/>
          </p:nvSpPr>
          <p:spPr bwMode="auto">
            <a:xfrm rot="16200000" flipH="1">
              <a:off x="1215"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5" name="Line 16"/>
            <p:cNvSpPr>
              <a:spLocks noChangeShapeType="1"/>
            </p:cNvSpPr>
            <p:nvPr/>
          </p:nvSpPr>
          <p:spPr bwMode="auto">
            <a:xfrm rot="16200000" flipH="1">
              <a:off x="1254"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6" name="Line 17"/>
            <p:cNvSpPr>
              <a:spLocks noChangeShapeType="1"/>
            </p:cNvSpPr>
            <p:nvPr/>
          </p:nvSpPr>
          <p:spPr bwMode="auto">
            <a:xfrm rot="16200000" flipH="1">
              <a:off x="1331"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7" name="Line 18"/>
            <p:cNvSpPr>
              <a:spLocks noChangeShapeType="1"/>
            </p:cNvSpPr>
            <p:nvPr/>
          </p:nvSpPr>
          <p:spPr bwMode="auto">
            <a:xfrm rot="16200000" flipH="1">
              <a:off x="1443"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8" name="Line 19"/>
            <p:cNvSpPr>
              <a:spLocks noChangeShapeType="1"/>
            </p:cNvSpPr>
            <p:nvPr/>
          </p:nvSpPr>
          <p:spPr bwMode="auto">
            <a:xfrm rot="16200000" flipH="1">
              <a:off x="2121"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19" name="Line 20"/>
            <p:cNvSpPr>
              <a:spLocks noChangeShapeType="1"/>
            </p:cNvSpPr>
            <p:nvPr/>
          </p:nvSpPr>
          <p:spPr bwMode="auto">
            <a:xfrm rot="16200000" flipH="1">
              <a:off x="1668"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20" name="Line 21"/>
            <p:cNvSpPr>
              <a:spLocks noChangeShapeType="1"/>
            </p:cNvSpPr>
            <p:nvPr/>
          </p:nvSpPr>
          <p:spPr bwMode="auto">
            <a:xfrm rot="16200000" flipH="1">
              <a:off x="2587"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22533" name="Text Box 22"/>
          <p:cNvSpPr txBox="1">
            <a:spLocks noChangeArrowheads="1"/>
          </p:cNvSpPr>
          <p:nvPr/>
        </p:nvSpPr>
        <p:spPr bwMode="auto">
          <a:xfrm>
            <a:off x="1918924" y="4370414"/>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8</a:t>
            </a:r>
          </a:p>
        </p:txBody>
      </p:sp>
      <p:sp>
        <p:nvSpPr>
          <p:cNvPr id="22534" name="Text Box 23"/>
          <p:cNvSpPr txBox="1">
            <a:spLocks noChangeArrowheads="1"/>
          </p:cNvSpPr>
          <p:nvPr/>
        </p:nvSpPr>
        <p:spPr bwMode="auto">
          <a:xfrm>
            <a:off x="1918924" y="458155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535" name="Text Box 24"/>
          <p:cNvSpPr txBox="1">
            <a:spLocks noChangeArrowheads="1"/>
          </p:cNvSpPr>
          <p:nvPr/>
        </p:nvSpPr>
        <p:spPr bwMode="auto">
          <a:xfrm>
            <a:off x="1918924" y="4792689"/>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536" name="Text Box 25"/>
          <p:cNvSpPr txBox="1">
            <a:spLocks noChangeArrowheads="1"/>
          </p:cNvSpPr>
          <p:nvPr/>
        </p:nvSpPr>
        <p:spPr bwMode="auto">
          <a:xfrm>
            <a:off x="1918924" y="5002239"/>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537" name="Text Box 26"/>
          <p:cNvSpPr txBox="1">
            <a:spLocks noChangeArrowheads="1"/>
          </p:cNvSpPr>
          <p:nvPr/>
        </p:nvSpPr>
        <p:spPr bwMode="auto">
          <a:xfrm>
            <a:off x="1918924" y="5213375"/>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538" name="Text Box 27"/>
          <p:cNvSpPr txBox="1">
            <a:spLocks noChangeArrowheads="1"/>
          </p:cNvSpPr>
          <p:nvPr/>
        </p:nvSpPr>
        <p:spPr bwMode="auto">
          <a:xfrm>
            <a:off x="1867685" y="5424514"/>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539" name="Text Box 28"/>
          <p:cNvSpPr txBox="1">
            <a:spLocks noChangeArrowheads="1"/>
          </p:cNvSpPr>
          <p:nvPr/>
        </p:nvSpPr>
        <p:spPr bwMode="auto">
          <a:xfrm>
            <a:off x="1867685" y="5635650"/>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540" name="Text Box 29"/>
          <p:cNvSpPr txBox="1">
            <a:spLocks noChangeArrowheads="1"/>
          </p:cNvSpPr>
          <p:nvPr/>
        </p:nvSpPr>
        <p:spPr bwMode="auto">
          <a:xfrm>
            <a:off x="1867685" y="5845200"/>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541" name="Text Box 30"/>
          <p:cNvSpPr txBox="1">
            <a:spLocks noChangeArrowheads="1"/>
          </p:cNvSpPr>
          <p:nvPr/>
        </p:nvSpPr>
        <p:spPr bwMode="auto">
          <a:xfrm>
            <a:off x="2037387" y="599760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542" name="Text Box 31"/>
          <p:cNvSpPr txBox="1">
            <a:spLocks noChangeArrowheads="1"/>
          </p:cNvSpPr>
          <p:nvPr/>
        </p:nvSpPr>
        <p:spPr bwMode="auto">
          <a:xfrm>
            <a:off x="2105651" y="599760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a:t>
            </a:r>
          </a:p>
        </p:txBody>
      </p:sp>
      <p:sp>
        <p:nvSpPr>
          <p:cNvPr id="22543" name="Text Box 32"/>
          <p:cNvSpPr txBox="1">
            <a:spLocks noChangeArrowheads="1"/>
          </p:cNvSpPr>
          <p:nvPr/>
        </p:nvSpPr>
        <p:spPr bwMode="auto">
          <a:xfrm>
            <a:off x="2219951" y="599760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a:t>
            </a:r>
          </a:p>
        </p:txBody>
      </p:sp>
      <p:sp>
        <p:nvSpPr>
          <p:cNvPr id="22544" name="Text Box 33"/>
          <p:cNvSpPr txBox="1">
            <a:spLocks noChangeArrowheads="1"/>
          </p:cNvSpPr>
          <p:nvPr/>
        </p:nvSpPr>
        <p:spPr bwMode="auto">
          <a:xfrm>
            <a:off x="2402513" y="599760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545" name="Text Box 34"/>
          <p:cNvSpPr txBox="1">
            <a:spLocks noChangeArrowheads="1"/>
          </p:cNvSpPr>
          <p:nvPr/>
        </p:nvSpPr>
        <p:spPr bwMode="auto">
          <a:xfrm>
            <a:off x="2716114" y="5997600"/>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12</a:t>
            </a:r>
          </a:p>
        </p:txBody>
      </p:sp>
      <p:sp>
        <p:nvSpPr>
          <p:cNvPr id="22546" name="Text Box 35"/>
          <p:cNvSpPr txBox="1">
            <a:spLocks noChangeArrowheads="1"/>
          </p:cNvSpPr>
          <p:nvPr/>
        </p:nvSpPr>
        <p:spPr bwMode="auto">
          <a:xfrm>
            <a:off x="3430489" y="5997600"/>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24</a:t>
            </a:r>
          </a:p>
        </p:txBody>
      </p:sp>
      <p:sp>
        <p:nvSpPr>
          <p:cNvPr id="22547" name="Text Box 36"/>
          <p:cNvSpPr txBox="1">
            <a:spLocks noChangeArrowheads="1"/>
          </p:cNvSpPr>
          <p:nvPr/>
        </p:nvSpPr>
        <p:spPr bwMode="auto">
          <a:xfrm>
            <a:off x="4176613" y="5997600"/>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36</a:t>
            </a:r>
          </a:p>
        </p:txBody>
      </p:sp>
      <p:sp>
        <p:nvSpPr>
          <p:cNvPr id="22548" name="Text Box 37"/>
          <p:cNvSpPr txBox="1">
            <a:spLocks noChangeArrowheads="1"/>
          </p:cNvSpPr>
          <p:nvPr/>
        </p:nvSpPr>
        <p:spPr bwMode="auto">
          <a:xfrm>
            <a:off x="2950775" y="61515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400" smtClean="0">
                <a:solidFill>
                  <a:srgbClr val="FFFFFF"/>
                </a:solidFill>
                <a:latin typeface="Arial" panose="020B0604020202020204" pitchFamily="34" charset="0"/>
              </a:rPr>
              <a:t>Mos</a:t>
            </a:r>
          </a:p>
        </p:txBody>
      </p:sp>
      <p:sp>
        <p:nvSpPr>
          <p:cNvPr id="22549" name="Text Box 38"/>
          <p:cNvSpPr txBox="1">
            <a:spLocks noChangeArrowheads="1"/>
          </p:cNvSpPr>
          <p:nvPr/>
        </p:nvSpPr>
        <p:spPr bwMode="auto">
          <a:xfrm rot="-5400000">
            <a:off x="971536" y="4945997"/>
            <a:ext cx="1527206" cy="41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200" smtClean="0">
                <a:solidFill>
                  <a:srgbClr val="FFFFFF"/>
                </a:solidFill>
                <a:latin typeface="Arial" panose="020B0604020202020204" pitchFamily="34" charset="0"/>
              </a:rPr>
              <a:t>Change in BMD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From Baseline (%)</a:t>
            </a:r>
          </a:p>
        </p:txBody>
      </p:sp>
      <p:sp>
        <p:nvSpPr>
          <p:cNvPr id="37910" name="Text Box 39"/>
          <p:cNvSpPr txBox="1">
            <a:spLocks noChangeArrowheads="1"/>
          </p:cNvSpPr>
          <p:nvPr/>
        </p:nvSpPr>
        <p:spPr bwMode="auto">
          <a:xfrm>
            <a:off x="2214576" y="4137025"/>
            <a:ext cx="2141537" cy="30480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sz="1400" b="1" dirty="0">
                <a:solidFill>
                  <a:srgbClr val="F6A108"/>
                </a:solidFill>
                <a:ea typeface="ＭＳ Ｐゴシック" panose="020B0600070205080204" pitchFamily="34" charset="-128"/>
              </a:rPr>
              <a:t>Femoral Neck</a:t>
            </a:r>
          </a:p>
        </p:txBody>
      </p:sp>
      <p:sp>
        <p:nvSpPr>
          <p:cNvPr id="40983" name="Rectangle 40"/>
          <p:cNvSpPr>
            <a:spLocks noChangeArrowheads="1"/>
          </p:cNvSpPr>
          <p:nvPr/>
        </p:nvSpPr>
        <p:spPr bwMode="auto">
          <a:xfrm>
            <a:off x="3530601" y="4843489"/>
            <a:ext cx="153988" cy="8397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2552" name="Text Box 41"/>
          <p:cNvSpPr txBox="1">
            <a:spLocks noChangeArrowheads="1"/>
          </p:cNvSpPr>
          <p:nvPr/>
        </p:nvSpPr>
        <p:spPr bwMode="auto">
          <a:xfrm>
            <a:off x="2320849" y="4772050"/>
            <a:ext cx="10653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Denosumab</a:t>
            </a:r>
          </a:p>
        </p:txBody>
      </p:sp>
      <p:sp>
        <p:nvSpPr>
          <p:cNvPr id="22553" name="Text Box 42"/>
          <p:cNvSpPr txBox="1">
            <a:spLocks noChangeArrowheads="1"/>
          </p:cNvSpPr>
          <p:nvPr/>
        </p:nvSpPr>
        <p:spPr bwMode="auto">
          <a:xfrm>
            <a:off x="3659128" y="5522939"/>
            <a:ext cx="77482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Placebo</a:t>
            </a:r>
          </a:p>
        </p:txBody>
      </p:sp>
      <p:sp>
        <p:nvSpPr>
          <p:cNvPr id="22554" name="Text Box 43"/>
          <p:cNvSpPr txBox="1">
            <a:spLocks noChangeArrowheads="1"/>
          </p:cNvSpPr>
          <p:nvPr/>
        </p:nvSpPr>
        <p:spPr bwMode="auto">
          <a:xfrm>
            <a:off x="2893782" y="5121276"/>
            <a:ext cx="1418102" cy="3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000" b="0" smtClean="0">
                <a:solidFill>
                  <a:srgbClr val="FFFFFF"/>
                </a:solidFill>
                <a:latin typeface="Arial" panose="020B0604020202020204" pitchFamily="34" charset="0"/>
              </a:rPr>
              <a:t>Difference at 24 mos,</a:t>
            </a:r>
            <a:br>
              <a:rPr lang="en-US" altLang="es-CO" sz="1000" b="0" smtClean="0">
                <a:solidFill>
                  <a:srgbClr val="FFFFFF"/>
                </a:solidFill>
                <a:latin typeface="Arial" panose="020B0604020202020204" pitchFamily="34" charset="0"/>
              </a:rPr>
            </a:br>
            <a:r>
              <a:rPr lang="en-US" altLang="es-CO" sz="1000" b="0" smtClean="0">
                <a:solidFill>
                  <a:srgbClr val="FFFFFF"/>
                </a:solidFill>
                <a:latin typeface="Arial" panose="020B0604020202020204" pitchFamily="34" charset="0"/>
              </a:rPr>
              <a:t>3.9 percentage points</a:t>
            </a:r>
          </a:p>
        </p:txBody>
      </p:sp>
      <p:grpSp>
        <p:nvGrpSpPr>
          <p:cNvPr id="22555" name="Group 44"/>
          <p:cNvGrpSpPr>
            <a:grpSpLocks/>
          </p:cNvGrpSpPr>
          <p:nvPr/>
        </p:nvGrpSpPr>
        <p:grpSpPr bwMode="auto">
          <a:xfrm>
            <a:off x="4311652" y="4989513"/>
            <a:ext cx="33338" cy="82550"/>
            <a:chOff x="2632" y="1328"/>
            <a:chExt cx="21" cy="52"/>
          </a:xfrm>
        </p:grpSpPr>
        <p:sp>
          <p:nvSpPr>
            <p:cNvPr id="22901" name="Line 45"/>
            <p:cNvSpPr>
              <a:spLocks noChangeShapeType="1"/>
            </p:cNvSpPr>
            <p:nvPr/>
          </p:nvSpPr>
          <p:spPr bwMode="auto">
            <a:xfrm>
              <a:off x="2642" y="1328"/>
              <a:ext cx="0" cy="5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2" name="Line 46"/>
            <p:cNvSpPr>
              <a:spLocks noChangeShapeType="1"/>
            </p:cNvSpPr>
            <p:nvPr/>
          </p:nvSpPr>
          <p:spPr bwMode="auto">
            <a:xfrm rot="-5400000">
              <a:off x="2643" y="131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3" name="Line 47"/>
            <p:cNvSpPr>
              <a:spLocks noChangeShapeType="1"/>
            </p:cNvSpPr>
            <p:nvPr/>
          </p:nvSpPr>
          <p:spPr bwMode="auto">
            <a:xfrm rot="-5400000">
              <a:off x="2643" y="136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22556" name="Line 48"/>
          <p:cNvSpPr>
            <a:spLocks noChangeShapeType="1"/>
          </p:cNvSpPr>
          <p:nvPr/>
        </p:nvSpPr>
        <p:spPr bwMode="auto">
          <a:xfrm>
            <a:off x="3608388" y="5053013"/>
            <a:ext cx="0" cy="746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57" name="Line 49"/>
          <p:cNvSpPr>
            <a:spLocks noChangeShapeType="1"/>
          </p:cNvSpPr>
          <p:nvPr/>
        </p:nvSpPr>
        <p:spPr bwMode="auto">
          <a:xfrm rot="-5400000">
            <a:off x="3609182" y="5037957"/>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58" name="Line 50"/>
          <p:cNvSpPr>
            <a:spLocks noChangeShapeType="1"/>
          </p:cNvSpPr>
          <p:nvPr/>
        </p:nvSpPr>
        <p:spPr bwMode="auto">
          <a:xfrm rot="-5400000">
            <a:off x="3609182" y="5110982"/>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22559" name="Group 51"/>
          <p:cNvGrpSpPr>
            <a:grpSpLocks/>
          </p:cNvGrpSpPr>
          <p:nvPr/>
        </p:nvGrpSpPr>
        <p:grpSpPr bwMode="auto">
          <a:xfrm>
            <a:off x="2871801" y="5126038"/>
            <a:ext cx="33337" cy="61912"/>
            <a:chOff x="1671" y="1498"/>
            <a:chExt cx="21" cy="39"/>
          </a:xfrm>
        </p:grpSpPr>
        <p:sp>
          <p:nvSpPr>
            <p:cNvPr id="22898" name="Line 52"/>
            <p:cNvSpPr>
              <a:spLocks noChangeShapeType="1"/>
            </p:cNvSpPr>
            <p:nvPr/>
          </p:nvSpPr>
          <p:spPr bwMode="auto">
            <a:xfrm>
              <a:off x="1681" y="1498"/>
              <a:ext cx="0" cy="3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9" name="Line 53"/>
            <p:cNvSpPr>
              <a:spLocks noChangeShapeType="1"/>
            </p:cNvSpPr>
            <p:nvPr/>
          </p:nvSpPr>
          <p:spPr bwMode="auto">
            <a:xfrm rot="-5400000">
              <a:off x="1682" y="148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900" name="Line 54"/>
            <p:cNvSpPr>
              <a:spLocks noChangeShapeType="1"/>
            </p:cNvSpPr>
            <p:nvPr/>
          </p:nvSpPr>
          <p:spPr bwMode="auto">
            <a:xfrm rot="-5400000">
              <a:off x="1682" y="152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0" name="Group 55"/>
          <p:cNvGrpSpPr>
            <a:grpSpLocks/>
          </p:cNvGrpSpPr>
          <p:nvPr/>
        </p:nvGrpSpPr>
        <p:grpSpPr bwMode="auto">
          <a:xfrm>
            <a:off x="2514601" y="5194300"/>
            <a:ext cx="33338" cy="50800"/>
            <a:chOff x="1446" y="1588"/>
            <a:chExt cx="21" cy="32"/>
          </a:xfrm>
        </p:grpSpPr>
        <p:sp>
          <p:nvSpPr>
            <p:cNvPr id="22895" name="Line 56"/>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6" name="Line 57"/>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7" name="Line 58"/>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1" name="Group 59"/>
          <p:cNvGrpSpPr>
            <a:grpSpLocks/>
          </p:cNvGrpSpPr>
          <p:nvPr/>
        </p:nvGrpSpPr>
        <p:grpSpPr bwMode="auto">
          <a:xfrm>
            <a:off x="2333626" y="5229225"/>
            <a:ext cx="33338" cy="50800"/>
            <a:chOff x="1446" y="1588"/>
            <a:chExt cx="21" cy="32"/>
          </a:xfrm>
        </p:grpSpPr>
        <p:sp>
          <p:nvSpPr>
            <p:cNvPr id="22892" name="Line 60"/>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3" name="Line 61"/>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4" name="Line 62"/>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2" name="Group 63"/>
          <p:cNvGrpSpPr>
            <a:grpSpLocks/>
          </p:cNvGrpSpPr>
          <p:nvPr/>
        </p:nvGrpSpPr>
        <p:grpSpPr bwMode="auto">
          <a:xfrm>
            <a:off x="2214576" y="5283200"/>
            <a:ext cx="33337" cy="50800"/>
            <a:chOff x="1446" y="1588"/>
            <a:chExt cx="21" cy="32"/>
          </a:xfrm>
        </p:grpSpPr>
        <p:sp>
          <p:nvSpPr>
            <p:cNvPr id="22889" name="Line 64"/>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0" name="Line 65"/>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91" name="Line 66"/>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3" name="Group 67"/>
          <p:cNvGrpSpPr>
            <a:grpSpLocks/>
          </p:cNvGrpSpPr>
          <p:nvPr/>
        </p:nvGrpSpPr>
        <p:grpSpPr bwMode="auto">
          <a:xfrm>
            <a:off x="2193925" y="5351463"/>
            <a:ext cx="33338" cy="50800"/>
            <a:chOff x="1446" y="1588"/>
            <a:chExt cx="21" cy="32"/>
          </a:xfrm>
        </p:grpSpPr>
        <p:sp>
          <p:nvSpPr>
            <p:cNvPr id="22886" name="Line 68"/>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7" name="Line 69"/>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8" name="Line 70"/>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4" name="Group 71"/>
          <p:cNvGrpSpPr>
            <a:grpSpLocks/>
          </p:cNvGrpSpPr>
          <p:nvPr/>
        </p:nvGrpSpPr>
        <p:grpSpPr bwMode="auto">
          <a:xfrm>
            <a:off x="2308225" y="5338763"/>
            <a:ext cx="33338" cy="50800"/>
            <a:chOff x="1446" y="1588"/>
            <a:chExt cx="21" cy="32"/>
          </a:xfrm>
        </p:grpSpPr>
        <p:sp>
          <p:nvSpPr>
            <p:cNvPr id="22883" name="Line 72"/>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4" name="Line 73"/>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5" name="Line 74"/>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5" name="Group 75"/>
          <p:cNvGrpSpPr>
            <a:grpSpLocks/>
          </p:cNvGrpSpPr>
          <p:nvPr/>
        </p:nvGrpSpPr>
        <p:grpSpPr bwMode="auto">
          <a:xfrm>
            <a:off x="2487626" y="5364163"/>
            <a:ext cx="33337" cy="50800"/>
            <a:chOff x="1446" y="1588"/>
            <a:chExt cx="21" cy="32"/>
          </a:xfrm>
        </p:grpSpPr>
        <p:sp>
          <p:nvSpPr>
            <p:cNvPr id="22880" name="Line 76"/>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1" name="Line 77"/>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82" name="Line 78"/>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6" name="Group 79"/>
          <p:cNvGrpSpPr>
            <a:grpSpLocks/>
          </p:cNvGrpSpPr>
          <p:nvPr/>
        </p:nvGrpSpPr>
        <p:grpSpPr bwMode="auto">
          <a:xfrm>
            <a:off x="2846401" y="5403850"/>
            <a:ext cx="33337" cy="65088"/>
            <a:chOff x="1655" y="1826"/>
            <a:chExt cx="21" cy="41"/>
          </a:xfrm>
        </p:grpSpPr>
        <p:sp>
          <p:nvSpPr>
            <p:cNvPr id="22877" name="Line 80"/>
            <p:cNvSpPr>
              <a:spLocks noChangeShapeType="1"/>
            </p:cNvSpPr>
            <p:nvPr/>
          </p:nvSpPr>
          <p:spPr bwMode="auto">
            <a:xfrm>
              <a:off x="1665" y="1826"/>
              <a:ext cx="0" cy="4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8" name="Line 81"/>
            <p:cNvSpPr>
              <a:spLocks noChangeShapeType="1"/>
            </p:cNvSpPr>
            <p:nvPr/>
          </p:nvSpPr>
          <p:spPr bwMode="auto">
            <a:xfrm rot="-5400000">
              <a:off x="1666" y="181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9" name="Line 82"/>
            <p:cNvSpPr>
              <a:spLocks noChangeShapeType="1"/>
            </p:cNvSpPr>
            <p:nvPr/>
          </p:nvSpPr>
          <p:spPr bwMode="auto">
            <a:xfrm rot="-5400000">
              <a:off x="1666" y="185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7" name="Group 83"/>
          <p:cNvGrpSpPr>
            <a:grpSpLocks/>
          </p:cNvGrpSpPr>
          <p:nvPr/>
        </p:nvGrpSpPr>
        <p:grpSpPr bwMode="auto">
          <a:xfrm>
            <a:off x="3590926" y="5462588"/>
            <a:ext cx="33338" cy="76200"/>
            <a:chOff x="2109" y="1847"/>
            <a:chExt cx="21" cy="48"/>
          </a:xfrm>
        </p:grpSpPr>
        <p:sp>
          <p:nvSpPr>
            <p:cNvPr id="22874" name="Line 84"/>
            <p:cNvSpPr>
              <a:spLocks noChangeShapeType="1"/>
            </p:cNvSpPr>
            <p:nvPr/>
          </p:nvSpPr>
          <p:spPr bwMode="auto">
            <a:xfrm>
              <a:off x="2119" y="1847"/>
              <a:ext cx="0" cy="4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5" name="Line 85"/>
            <p:cNvSpPr>
              <a:spLocks noChangeShapeType="1"/>
            </p:cNvSpPr>
            <p:nvPr/>
          </p:nvSpPr>
          <p:spPr bwMode="auto">
            <a:xfrm rot="-5400000">
              <a:off x="2120" y="1836"/>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6" name="Line 86"/>
            <p:cNvSpPr>
              <a:spLocks noChangeShapeType="1"/>
            </p:cNvSpPr>
            <p:nvPr/>
          </p:nvSpPr>
          <p:spPr bwMode="auto">
            <a:xfrm rot="-5400000">
              <a:off x="2120" y="1884"/>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568" name="Group 87"/>
          <p:cNvGrpSpPr>
            <a:grpSpLocks/>
          </p:cNvGrpSpPr>
          <p:nvPr/>
        </p:nvGrpSpPr>
        <p:grpSpPr bwMode="auto">
          <a:xfrm>
            <a:off x="4287851" y="5500688"/>
            <a:ext cx="33337" cy="82550"/>
            <a:chOff x="2563" y="1853"/>
            <a:chExt cx="21" cy="52"/>
          </a:xfrm>
        </p:grpSpPr>
        <p:sp>
          <p:nvSpPr>
            <p:cNvPr id="22871" name="Line 88"/>
            <p:cNvSpPr>
              <a:spLocks noChangeShapeType="1"/>
            </p:cNvSpPr>
            <p:nvPr/>
          </p:nvSpPr>
          <p:spPr bwMode="auto">
            <a:xfrm>
              <a:off x="2573" y="1853"/>
              <a:ext cx="0" cy="5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2" name="Line 89"/>
            <p:cNvSpPr>
              <a:spLocks noChangeShapeType="1"/>
            </p:cNvSpPr>
            <p:nvPr/>
          </p:nvSpPr>
          <p:spPr bwMode="auto">
            <a:xfrm rot="-5400000">
              <a:off x="2574" y="1842"/>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73" name="Line 90"/>
            <p:cNvSpPr>
              <a:spLocks noChangeShapeType="1"/>
            </p:cNvSpPr>
            <p:nvPr/>
          </p:nvSpPr>
          <p:spPr bwMode="auto">
            <a:xfrm rot="-5400000">
              <a:off x="2574" y="1894"/>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37929" name="Freeform 91"/>
          <p:cNvSpPr>
            <a:spLocks/>
          </p:cNvSpPr>
          <p:nvPr/>
        </p:nvSpPr>
        <p:spPr bwMode="auto">
          <a:xfrm>
            <a:off x="2222501" y="5361014"/>
            <a:ext cx="2066925" cy="179387"/>
          </a:xfrm>
          <a:custGeom>
            <a:avLst/>
            <a:gdLst>
              <a:gd name="T0" fmla="*/ 0 w 1302"/>
              <a:gd name="T1" fmla="*/ 2147483647 h 113"/>
              <a:gd name="T2" fmla="*/ 2147483647 w 1302"/>
              <a:gd name="T3" fmla="*/ 0 h 113"/>
              <a:gd name="T4" fmla="*/ 2147483647 w 1302"/>
              <a:gd name="T5" fmla="*/ 2147483647 h 113"/>
              <a:gd name="T6" fmla="*/ 2147483647 w 1302"/>
              <a:gd name="T7" fmla="*/ 2147483647 h 113"/>
              <a:gd name="T8" fmla="*/ 2147483647 w 1302"/>
              <a:gd name="T9" fmla="*/ 2147483647 h 113"/>
              <a:gd name="T10" fmla="*/ 2147483647 w 1302"/>
              <a:gd name="T11" fmla="*/ 2147483647 h 113"/>
              <a:gd name="T12" fmla="*/ 0 60000 65536"/>
              <a:gd name="T13" fmla="*/ 0 60000 65536"/>
              <a:gd name="T14" fmla="*/ 0 60000 65536"/>
              <a:gd name="T15" fmla="*/ 0 60000 65536"/>
              <a:gd name="T16" fmla="*/ 0 60000 65536"/>
              <a:gd name="T17" fmla="*/ 0 60000 65536"/>
              <a:gd name="T18" fmla="*/ 0 w 1302"/>
              <a:gd name="T19" fmla="*/ 0 h 113"/>
              <a:gd name="T20" fmla="*/ 1302 w 1302"/>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302" h="113">
                <a:moveTo>
                  <a:pt x="0" y="8"/>
                </a:moveTo>
                <a:lnTo>
                  <a:pt x="63" y="0"/>
                </a:lnTo>
                <a:lnTo>
                  <a:pt x="178" y="17"/>
                </a:lnTo>
                <a:lnTo>
                  <a:pt x="406" y="45"/>
                </a:lnTo>
                <a:lnTo>
                  <a:pt x="858" y="90"/>
                </a:lnTo>
                <a:lnTo>
                  <a:pt x="1302" y="113"/>
                </a:lnTo>
              </a:path>
            </a:pathLst>
          </a:custGeom>
          <a:noFill/>
          <a:ln w="19050" cap="flat" cmpd="sng">
            <a:solidFill>
              <a:schemeClr val="accent3"/>
            </a:solidFill>
            <a:prstDash val="solid"/>
            <a:round/>
            <a:headEnd/>
            <a:tailEnd/>
          </a:ln>
          <a:extLst/>
        </p:spPr>
        <p:txBody>
          <a:bodyPr/>
          <a:lstStyle/>
          <a:p>
            <a:pPr defTabSz="914400" fontAlgn="base">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nvGrpSpPr>
          <p:cNvPr id="22570" name="Group 386"/>
          <p:cNvGrpSpPr>
            <a:grpSpLocks/>
          </p:cNvGrpSpPr>
          <p:nvPr/>
        </p:nvGrpSpPr>
        <p:grpSpPr bwMode="auto">
          <a:xfrm>
            <a:off x="2182815" y="5337175"/>
            <a:ext cx="2146300" cy="228600"/>
            <a:chOff x="2182813" y="5337175"/>
            <a:chExt cx="2146300" cy="228600"/>
          </a:xfrm>
        </p:grpSpPr>
        <p:sp>
          <p:nvSpPr>
            <p:cNvPr id="2" name="AutoShape 92"/>
            <p:cNvSpPr>
              <a:spLocks noChangeArrowheads="1"/>
            </p:cNvSpPr>
            <p:nvPr/>
          </p:nvSpPr>
          <p:spPr bwMode="auto">
            <a:xfrm>
              <a:off x="2182813" y="5345113"/>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3" name="AutoShape 93"/>
            <p:cNvSpPr>
              <a:spLocks noChangeArrowheads="1"/>
            </p:cNvSpPr>
            <p:nvPr/>
          </p:nvSpPr>
          <p:spPr bwMode="auto">
            <a:xfrm>
              <a:off x="2297113" y="5337175"/>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4" name="AutoShape 94"/>
            <p:cNvSpPr>
              <a:spLocks noChangeArrowheads="1"/>
            </p:cNvSpPr>
            <p:nvPr/>
          </p:nvSpPr>
          <p:spPr bwMode="auto">
            <a:xfrm>
              <a:off x="2478088" y="5359400"/>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5" name="AutoShape 95"/>
            <p:cNvSpPr>
              <a:spLocks noChangeArrowheads="1"/>
            </p:cNvSpPr>
            <p:nvPr/>
          </p:nvSpPr>
          <p:spPr bwMode="auto">
            <a:xfrm>
              <a:off x="2840038" y="5405438"/>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1550" name="AutoShape 96"/>
            <p:cNvSpPr>
              <a:spLocks noChangeArrowheads="1"/>
            </p:cNvSpPr>
            <p:nvPr/>
          </p:nvSpPr>
          <p:spPr bwMode="auto">
            <a:xfrm>
              <a:off x="3581400" y="5478463"/>
              <a:ext cx="52388"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6" name="AutoShape 97"/>
            <p:cNvSpPr>
              <a:spLocks noChangeArrowheads="1"/>
            </p:cNvSpPr>
            <p:nvPr/>
          </p:nvSpPr>
          <p:spPr bwMode="auto">
            <a:xfrm>
              <a:off x="4276725" y="5513388"/>
              <a:ext cx="52388"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sp>
        <p:nvSpPr>
          <p:cNvPr id="22571" name="Freeform 98"/>
          <p:cNvSpPr>
            <a:spLocks/>
          </p:cNvSpPr>
          <p:nvPr/>
        </p:nvSpPr>
        <p:spPr bwMode="auto">
          <a:xfrm>
            <a:off x="2212975" y="5030788"/>
            <a:ext cx="2090738" cy="298450"/>
          </a:xfrm>
          <a:custGeom>
            <a:avLst/>
            <a:gdLst>
              <a:gd name="T0" fmla="*/ 0 w 1317"/>
              <a:gd name="T1" fmla="*/ 2147483647 h 188"/>
              <a:gd name="T2" fmla="*/ 2147483647 w 1317"/>
              <a:gd name="T3" fmla="*/ 2147483647 h 188"/>
              <a:gd name="T4" fmla="*/ 2147483647 w 1317"/>
              <a:gd name="T5" fmla="*/ 2147483647 h 188"/>
              <a:gd name="T6" fmla="*/ 2147483647 w 1317"/>
              <a:gd name="T7" fmla="*/ 2147483647 h 188"/>
              <a:gd name="T8" fmla="*/ 2147483647 w 1317"/>
              <a:gd name="T9" fmla="*/ 2147483647 h 188"/>
              <a:gd name="T10" fmla="*/ 2147483647 w 1317"/>
              <a:gd name="T11" fmla="*/ 2147483647 h 188"/>
              <a:gd name="T12" fmla="*/ 2147483647 w 1317"/>
              <a:gd name="T13" fmla="*/ 0 h 188"/>
              <a:gd name="T14" fmla="*/ 0 60000 65536"/>
              <a:gd name="T15" fmla="*/ 0 60000 65536"/>
              <a:gd name="T16" fmla="*/ 0 60000 65536"/>
              <a:gd name="T17" fmla="*/ 0 60000 65536"/>
              <a:gd name="T18" fmla="*/ 0 60000 65536"/>
              <a:gd name="T19" fmla="*/ 0 60000 65536"/>
              <a:gd name="T20" fmla="*/ 0 60000 65536"/>
              <a:gd name="T21" fmla="*/ 0 w 1317"/>
              <a:gd name="T22" fmla="*/ 0 h 188"/>
              <a:gd name="T23" fmla="*/ 1317 w 1317"/>
              <a:gd name="T24" fmla="*/ 188 h 1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17" h="188">
                <a:moveTo>
                  <a:pt x="0" y="188"/>
                </a:moveTo>
                <a:lnTo>
                  <a:pt x="13" y="175"/>
                </a:lnTo>
                <a:lnTo>
                  <a:pt x="85" y="141"/>
                </a:lnTo>
                <a:lnTo>
                  <a:pt x="201" y="117"/>
                </a:lnTo>
                <a:lnTo>
                  <a:pt x="426" y="76"/>
                </a:lnTo>
                <a:lnTo>
                  <a:pt x="877" y="39"/>
                </a:lnTo>
                <a:lnTo>
                  <a:pt x="1317" y="0"/>
                </a:lnTo>
              </a:path>
            </a:pathLst>
          </a:cu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22572" name="Group 387"/>
          <p:cNvGrpSpPr>
            <a:grpSpLocks/>
          </p:cNvGrpSpPr>
          <p:nvPr/>
        </p:nvGrpSpPr>
        <p:grpSpPr bwMode="auto">
          <a:xfrm>
            <a:off x="2186001" y="5003826"/>
            <a:ext cx="2166937" cy="371475"/>
            <a:chOff x="2185988" y="5003800"/>
            <a:chExt cx="2166937" cy="371475"/>
          </a:xfrm>
        </p:grpSpPr>
        <p:sp>
          <p:nvSpPr>
            <p:cNvPr id="22858" name="Oval 99"/>
            <p:cNvSpPr>
              <a:spLocks noChangeArrowheads="1"/>
            </p:cNvSpPr>
            <p:nvPr/>
          </p:nvSpPr>
          <p:spPr bwMode="auto">
            <a:xfrm>
              <a:off x="2185988" y="5326063"/>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59" name="Oval 100"/>
            <p:cNvSpPr>
              <a:spLocks noChangeArrowheads="1"/>
            </p:cNvSpPr>
            <p:nvPr/>
          </p:nvSpPr>
          <p:spPr bwMode="auto">
            <a:xfrm>
              <a:off x="2208213" y="5284788"/>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60" name="Oval 101"/>
            <p:cNvSpPr>
              <a:spLocks noChangeArrowheads="1"/>
            </p:cNvSpPr>
            <p:nvPr/>
          </p:nvSpPr>
          <p:spPr bwMode="auto">
            <a:xfrm>
              <a:off x="2324100" y="5229225"/>
              <a:ext cx="49213"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61" name="Oval 102"/>
            <p:cNvSpPr>
              <a:spLocks noChangeArrowheads="1"/>
            </p:cNvSpPr>
            <p:nvPr/>
          </p:nvSpPr>
          <p:spPr bwMode="auto">
            <a:xfrm>
              <a:off x="2506663" y="5192713"/>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62" name="Oval 103"/>
            <p:cNvSpPr>
              <a:spLocks noChangeArrowheads="1"/>
            </p:cNvSpPr>
            <p:nvPr/>
          </p:nvSpPr>
          <p:spPr bwMode="auto">
            <a:xfrm>
              <a:off x="2865438" y="5129213"/>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63" name="Oval 104"/>
            <p:cNvSpPr>
              <a:spLocks noChangeArrowheads="1"/>
            </p:cNvSpPr>
            <p:nvPr/>
          </p:nvSpPr>
          <p:spPr bwMode="auto">
            <a:xfrm>
              <a:off x="3584575" y="5065713"/>
              <a:ext cx="49213"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864" name="Oval 105"/>
            <p:cNvSpPr>
              <a:spLocks noChangeArrowheads="1"/>
            </p:cNvSpPr>
            <p:nvPr/>
          </p:nvSpPr>
          <p:spPr bwMode="auto">
            <a:xfrm>
              <a:off x="4303713" y="5003800"/>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grpSp>
      <p:grpSp>
        <p:nvGrpSpPr>
          <p:cNvPr id="22573" name="Group 106"/>
          <p:cNvGrpSpPr>
            <a:grpSpLocks/>
          </p:cNvGrpSpPr>
          <p:nvPr/>
        </p:nvGrpSpPr>
        <p:grpSpPr bwMode="auto">
          <a:xfrm>
            <a:off x="6334126" y="2794000"/>
            <a:ext cx="33338" cy="50800"/>
            <a:chOff x="1446" y="1588"/>
            <a:chExt cx="21" cy="32"/>
          </a:xfrm>
        </p:grpSpPr>
        <p:sp>
          <p:nvSpPr>
            <p:cNvPr id="22855" name="Line 107"/>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6" name="Line 108"/>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7" name="Line 109"/>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41017" name="Rectangle 110"/>
          <p:cNvSpPr>
            <a:spLocks noChangeArrowheads="1"/>
          </p:cNvSpPr>
          <p:nvPr/>
        </p:nvSpPr>
        <p:spPr bwMode="auto">
          <a:xfrm>
            <a:off x="6991350" y="2544789"/>
            <a:ext cx="153988" cy="9048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nvGrpSpPr>
          <p:cNvPr id="22575" name="Group 111"/>
          <p:cNvGrpSpPr>
            <a:grpSpLocks/>
          </p:cNvGrpSpPr>
          <p:nvPr/>
        </p:nvGrpSpPr>
        <p:grpSpPr bwMode="auto">
          <a:xfrm>
            <a:off x="7050101" y="2714625"/>
            <a:ext cx="33337" cy="50800"/>
            <a:chOff x="1446" y="1588"/>
            <a:chExt cx="21" cy="32"/>
          </a:xfrm>
        </p:grpSpPr>
        <p:sp>
          <p:nvSpPr>
            <p:cNvPr id="22852" name="Line 112"/>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3" name="Line 113"/>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4" name="Line 114"/>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22576" name="Text Box 115"/>
          <p:cNvSpPr txBox="1">
            <a:spLocks noChangeArrowheads="1"/>
          </p:cNvSpPr>
          <p:nvPr/>
        </p:nvSpPr>
        <p:spPr bwMode="auto">
          <a:xfrm>
            <a:off x="1833339" y="1839915"/>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10</a:t>
            </a:r>
          </a:p>
        </p:txBody>
      </p:sp>
      <p:sp>
        <p:nvSpPr>
          <p:cNvPr id="22577" name="Freeform 117"/>
          <p:cNvSpPr>
            <a:spLocks/>
          </p:cNvSpPr>
          <p:nvPr/>
        </p:nvSpPr>
        <p:spPr bwMode="auto">
          <a:xfrm>
            <a:off x="2176463" y="1968500"/>
            <a:ext cx="2190750" cy="1695450"/>
          </a:xfrm>
          <a:custGeom>
            <a:avLst/>
            <a:gdLst>
              <a:gd name="T0" fmla="*/ 2147483647 w 1368"/>
              <a:gd name="T1" fmla="*/ 0 h 1062"/>
              <a:gd name="T2" fmla="*/ 0 w 1368"/>
              <a:gd name="T3" fmla="*/ 2147483647 h 1062"/>
              <a:gd name="T4" fmla="*/ 2147483647 w 1368"/>
              <a:gd name="T5" fmla="*/ 2147483647 h 1062"/>
              <a:gd name="T6" fmla="*/ 0 60000 65536"/>
              <a:gd name="T7" fmla="*/ 0 60000 65536"/>
              <a:gd name="T8" fmla="*/ 0 60000 65536"/>
              <a:gd name="T9" fmla="*/ 0 w 1368"/>
              <a:gd name="T10" fmla="*/ 0 h 1062"/>
              <a:gd name="T11" fmla="*/ 1368 w 1368"/>
              <a:gd name="T12" fmla="*/ 1062 h 1062"/>
            </a:gdLst>
            <a:ahLst/>
            <a:cxnLst>
              <a:cxn ang="T6">
                <a:pos x="T0" y="T1"/>
              </a:cxn>
              <a:cxn ang="T7">
                <a:pos x="T2" y="T3"/>
              </a:cxn>
              <a:cxn ang="T8">
                <a:pos x="T4" y="T5"/>
              </a:cxn>
            </a:cxnLst>
            <a:rect l="T9" t="T10" r="T11" b="T12"/>
            <a:pathLst>
              <a:path w="1368" h="1062">
                <a:moveTo>
                  <a:pt x="3" y="0"/>
                </a:moveTo>
                <a:lnTo>
                  <a:pt x="0" y="1062"/>
                </a:lnTo>
                <a:lnTo>
                  <a:pt x="1368" y="1062"/>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78" name="Line 118"/>
          <p:cNvSpPr>
            <a:spLocks noChangeShapeType="1"/>
          </p:cNvSpPr>
          <p:nvPr/>
        </p:nvSpPr>
        <p:spPr bwMode="auto">
          <a:xfrm flipH="1">
            <a:off x="2124076" y="1982788"/>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79" name="Line 119"/>
          <p:cNvSpPr>
            <a:spLocks noChangeShapeType="1"/>
          </p:cNvSpPr>
          <p:nvPr/>
        </p:nvSpPr>
        <p:spPr bwMode="auto">
          <a:xfrm flipH="1">
            <a:off x="2124076" y="2192338"/>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0" name="Line 120"/>
          <p:cNvSpPr>
            <a:spLocks noChangeShapeType="1"/>
          </p:cNvSpPr>
          <p:nvPr/>
        </p:nvSpPr>
        <p:spPr bwMode="auto">
          <a:xfrm flipH="1">
            <a:off x="2124076" y="2401888"/>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1" name="Line 121"/>
          <p:cNvSpPr>
            <a:spLocks noChangeShapeType="1"/>
          </p:cNvSpPr>
          <p:nvPr/>
        </p:nvSpPr>
        <p:spPr bwMode="auto">
          <a:xfrm flipH="1">
            <a:off x="2124076" y="2613025"/>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2" name="Line 122"/>
          <p:cNvSpPr>
            <a:spLocks noChangeShapeType="1"/>
          </p:cNvSpPr>
          <p:nvPr/>
        </p:nvSpPr>
        <p:spPr bwMode="auto">
          <a:xfrm flipH="1">
            <a:off x="2124076" y="2822575"/>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3" name="Line 123"/>
          <p:cNvSpPr>
            <a:spLocks noChangeShapeType="1"/>
          </p:cNvSpPr>
          <p:nvPr/>
        </p:nvSpPr>
        <p:spPr bwMode="auto">
          <a:xfrm flipH="1">
            <a:off x="2124076" y="3032125"/>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4" name="Line 124"/>
          <p:cNvSpPr>
            <a:spLocks noChangeShapeType="1"/>
          </p:cNvSpPr>
          <p:nvPr/>
        </p:nvSpPr>
        <p:spPr bwMode="auto">
          <a:xfrm flipH="1">
            <a:off x="2124076" y="3243263"/>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5" name="Line 125"/>
          <p:cNvSpPr>
            <a:spLocks noChangeShapeType="1"/>
          </p:cNvSpPr>
          <p:nvPr/>
        </p:nvSpPr>
        <p:spPr bwMode="auto">
          <a:xfrm flipH="1">
            <a:off x="2124076" y="3452813"/>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6" name="Line 126"/>
          <p:cNvSpPr>
            <a:spLocks noChangeShapeType="1"/>
          </p:cNvSpPr>
          <p:nvPr/>
        </p:nvSpPr>
        <p:spPr bwMode="auto">
          <a:xfrm flipH="1">
            <a:off x="2124076" y="3663950"/>
            <a:ext cx="523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7" name="Line 127"/>
          <p:cNvSpPr>
            <a:spLocks noChangeShapeType="1"/>
          </p:cNvSpPr>
          <p:nvPr/>
        </p:nvSpPr>
        <p:spPr bwMode="auto">
          <a:xfrm rot="16200000" flipH="1">
            <a:off x="2148694"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8" name="Line 128"/>
          <p:cNvSpPr>
            <a:spLocks noChangeShapeType="1"/>
          </p:cNvSpPr>
          <p:nvPr/>
        </p:nvSpPr>
        <p:spPr bwMode="auto">
          <a:xfrm rot="16200000" flipH="1">
            <a:off x="2210607"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89" name="Line 129"/>
          <p:cNvSpPr>
            <a:spLocks noChangeShapeType="1"/>
          </p:cNvSpPr>
          <p:nvPr/>
        </p:nvSpPr>
        <p:spPr bwMode="auto">
          <a:xfrm rot="16200000" flipH="1">
            <a:off x="2332844"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90" name="Line 130"/>
          <p:cNvSpPr>
            <a:spLocks noChangeShapeType="1"/>
          </p:cNvSpPr>
          <p:nvPr/>
        </p:nvSpPr>
        <p:spPr bwMode="auto">
          <a:xfrm rot="16200000" flipH="1">
            <a:off x="2510644"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91" name="Line 131"/>
          <p:cNvSpPr>
            <a:spLocks noChangeShapeType="1"/>
          </p:cNvSpPr>
          <p:nvPr/>
        </p:nvSpPr>
        <p:spPr bwMode="auto">
          <a:xfrm rot="16200000" flipH="1">
            <a:off x="3586969"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92" name="Line 132"/>
          <p:cNvSpPr>
            <a:spLocks noChangeShapeType="1"/>
          </p:cNvSpPr>
          <p:nvPr/>
        </p:nvSpPr>
        <p:spPr bwMode="auto">
          <a:xfrm rot="16200000" flipH="1">
            <a:off x="2867832"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93" name="Line 133"/>
          <p:cNvSpPr>
            <a:spLocks noChangeShapeType="1"/>
          </p:cNvSpPr>
          <p:nvPr/>
        </p:nvSpPr>
        <p:spPr bwMode="auto">
          <a:xfrm rot="16200000" flipH="1">
            <a:off x="4326744" y="369808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594" name="Text Box 134"/>
          <p:cNvSpPr txBox="1">
            <a:spLocks noChangeArrowheads="1"/>
          </p:cNvSpPr>
          <p:nvPr/>
        </p:nvSpPr>
        <p:spPr bwMode="auto">
          <a:xfrm>
            <a:off x="1918924" y="2051075"/>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8</a:t>
            </a:r>
          </a:p>
        </p:txBody>
      </p:sp>
      <p:sp>
        <p:nvSpPr>
          <p:cNvPr id="22595" name="Text Box 135"/>
          <p:cNvSpPr txBox="1">
            <a:spLocks noChangeArrowheads="1"/>
          </p:cNvSpPr>
          <p:nvPr/>
        </p:nvSpPr>
        <p:spPr bwMode="auto">
          <a:xfrm>
            <a:off x="1918924" y="2262214"/>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596" name="Text Box 136"/>
          <p:cNvSpPr txBox="1">
            <a:spLocks noChangeArrowheads="1"/>
          </p:cNvSpPr>
          <p:nvPr/>
        </p:nvSpPr>
        <p:spPr bwMode="auto">
          <a:xfrm>
            <a:off x="1918924" y="247335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597" name="Text Box 137"/>
          <p:cNvSpPr txBox="1">
            <a:spLocks noChangeArrowheads="1"/>
          </p:cNvSpPr>
          <p:nvPr/>
        </p:nvSpPr>
        <p:spPr bwMode="auto">
          <a:xfrm>
            <a:off x="1918924" y="268290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598" name="Text Box 138"/>
          <p:cNvSpPr txBox="1">
            <a:spLocks noChangeArrowheads="1"/>
          </p:cNvSpPr>
          <p:nvPr/>
        </p:nvSpPr>
        <p:spPr bwMode="auto">
          <a:xfrm>
            <a:off x="1918924" y="2894039"/>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599" name="Text Box 139"/>
          <p:cNvSpPr txBox="1">
            <a:spLocks noChangeArrowheads="1"/>
          </p:cNvSpPr>
          <p:nvPr/>
        </p:nvSpPr>
        <p:spPr bwMode="auto">
          <a:xfrm>
            <a:off x="1867685" y="3105175"/>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600" name="Text Box 140"/>
          <p:cNvSpPr txBox="1">
            <a:spLocks noChangeArrowheads="1"/>
          </p:cNvSpPr>
          <p:nvPr/>
        </p:nvSpPr>
        <p:spPr bwMode="auto">
          <a:xfrm>
            <a:off x="1867685" y="3316293"/>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601" name="Text Box 141"/>
          <p:cNvSpPr txBox="1">
            <a:spLocks noChangeArrowheads="1"/>
          </p:cNvSpPr>
          <p:nvPr/>
        </p:nvSpPr>
        <p:spPr bwMode="auto">
          <a:xfrm>
            <a:off x="1867685" y="3525843"/>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02" name="Text Box 142"/>
          <p:cNvSpPr txBox="1">
            <a:spLocks noChangeArrowheads="1"/>
          </p:cNvSpPr>
          <p:nvPr/>
        </p:nvSpPr>
        <p:spPr bwMode="auto">
          <a:xfrm>
            <a:off x="2037387" y="3678246"/>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603" name="Text Box 143"/>
          <p:cNvSpPr txBox="1">
            <a:spLocks noChangeArrowheads="1"/>
          </p:cNvSpPr>
          <p:nvPr/>
        </p:nvSpPr>
        <p:spPr bwMode="auto">
          <a:xfrm>
            <a:off x="2105651" y="3678246"/>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a:t>
            </a:r>
          </a:p>
        </p:txBody>
      </p:sp>
      <p:sp>
        <p:nvSpPr>
          <p:cNvPr id="22604" name="Text Box 144"/>
          <p:cNvSpPr txBox="1">
            <a:spLocks noChangeArrowheads="1"/>
          </p:cNvSpPr>
          <p:nvPr/>
        </p:nvSpPr>
        <p:spPr bwMode="auto">
          <a:xfrm>
            <a:off x="2219951" y="3678246"/>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a:t>
            </a:r>
          </a:p>
        </p:txBody>
      </p:sp>
      <p:sp>
        <p:nvSpPr>
          <p:cNvPr id="22605" name="Text Box 145"/>
          <p:cNvSpPr txBox="1">
            <a:spLocks noChangeArrowheads="1"/>
          </p:cNvSpPr>
          <p:nvPr/>
        </p:nvSpPr>
        <p:spPr bwMode="auto">
          <a:xfrm>
            <a:off x="2402513" y="3678246"/>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06" name="Text Box 146"/>
          <p:cNvSpPr txBox="1">
            <a:spLocks noChangeArrowheads="1"/>
          </p:cNvSpPr>
          <p:nvPr/>
        </p:nvSpPr>
        <p:spPr bwMode="auto">
          <a:xfrm>
            <a:off x="2716114" y="3678246"/>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12</a:t>
            </a:r>
          </a:p>
        </p:txBody>
      </p:sp>
      <p:sp>
        <p:nvSpPr>
          <p:cNvPr id="22607" name="Text Box 147"/>
          <p:cNvSpPr txBox="1">
            <a:spLocks noChangeArrowheads="1"/>
          </p:cNvSpPr>
          <p:nvPr/>
        </p:nvSpPr>
        <p:spPr bwMode="auto">
          <a:xfrm>
            <a:off x="3430489" y="3678246"/>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24</a:t>
            </a:r>
          </a:p>
        </p:txBody>
      </p:sp>
      <p:sp>
        <p:nvSpPr>
          <p:cNvPr id="22608" name="Text Box 148"/>
          <p:cNvSpPr txBox="1">
            <a:spLocks noChangeArrowheads="1"/>
          </p:cNvSpPr>
          <p:nvPr/>
        </p:nvSpPr>
        <p:spPr bwMode="auto">
          <a:xfrm>
            <a:off x="4176613" y="3678246"/>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36</a:t>
            </a:r>
          </a:p>
        </p:txBody>
      </p:sp>
      <p:sp>
        <p:nvSpPr>
          <p:cNvPr id="22609" name="Text Box 149"/>
          <p:cNvSpPr txBox="1">
            <a:spLocks noChangeArrowheads="1"/>
          </p:cNvSpPr>
          <p:nvPr/>
        </p:nvSpPr>
        <p:spPr bwMode="auto">
          <a:xfrm>
            <a:off x="2950775" y="3832233"/>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400" smtClean="0">
                <a:solidFill>
                  <a:srgbClr val="FFFFFF"/>
                </a:solidFill>
                <a:latin typeface="Arial" panose="020B0604020202020204" pitchFamily="34" charset="0"/>
              </a:rPr>
              <a:t>Mos</a:t>
            </a:r>
          </a:p>
        </p:txBody>
      </p:sp>
      <p:sp>
        <p:nvSpPr>
          <p:cNvPr id="22610" name="Text Box 150"/>
          <p:cNvSpPr txBox="1">
            <a:spLocks noChangeArrowheads="1"/>
          </p:cNvSpPr>
          <p:nvPr/>
        </p:nvSpPr>
        <p:spPr bwMode="auto">
          <a:xfrm rot="-5400000">
            <a:off x="971536" y="2626660"/>
            <a:ext cx="1527206" cy="41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200" smtClean="0">
                <a:solidFill>
                  <a:srgbClr val="FFFFFF"/>
                </a:solidFill>
                <a:latin typeface="Arial" panose="020B0604020202020204" pitchFamily="34" charset="0"/>
              </a:rPr>
              <a:t>Change in BMD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From Baseline (%)</a:t>
            </a:r>
          </a:p>
        </p:txBody>
      </p:sp>
      <p:grpSp>
        <p:nvGrpSpPr>
          <p:cNvPr id="22611" name="Group 151"/>
          <p:cNvGrpSpPr>
            <a:grpSpLocks/>
          </p:cNvGrpSpPr>
          <p:nvPr/>
        </p:nvGrpSpPr>
        <p:grpSpPr bwMode="auto">
          <a:xfrm>
            <a:off x="5580076" y="1968500"/>
            <a:ext cx="2243137" cy="1754188"/>
            <a:chOff x="1200" y="1131"/>
            <a:chExt cx="1413" cy="1105"/>
          </a:xfrm>
        </p:grpSpPr>
        <p:sp>
          <p:nvSpPr>
            <p:cNvPr id="22835" name="Freeform 152"/>
            <p:cNvSpPr>
              <a:spLocks/>
            </p:cNvSpPr>
            <p:nvPr/>
          </p:nvSpPr>
          <p:spPr bwMode="auto">
            <a:xfrm>
              <a:off x="1233" y="1131"/>
              <a:ext cx="1380" cy="1068"/>
            </a:xfrm>
            <a:custGeom>
              <a:avLst/>
              <a:gdLst>
                <a:gd name="T0" fmla="*/ 3 w 1368"/>
                <a:gd name="T1" fmla="*/ 0 h 1062"/>
                <a:gd name="T2" fmla="*/ 0 w 1368"/>
                <a:gd name="T3" fmla="*/ 1609 h 1062"/>
                <a:gd name="T4" fmla="*/ 2611 w 1368"/>
                <a:gd name="T5" fmla="*/ 1609 h 1062"/>
                <a:gd name="T6" fmla="*/ 0 60000 65536"/>
                <a:gd name="T7" fmla="*/ 0 60000 65536"/>
                <a:gd name="T8" fmla="*/ 0 60000 65536"/>
                <a:gd name="T9" fmla="*/ 0 w 1368"/>
                <a:gd name="T10" fmla="*/ 0 h 1062"/>
                <a:gd name="T11" fmla="*/ 1368 w 1368"/>
                <a:gd name="T12" fmla="*/ 1062 h 1062"/>
              </a:gdLst>
              <a:ahLst/>
              <a:cxnLst>
                <a:cxn ang="T6">
                  <a:pos x="T0" y="T1"/>
                </a:cxn>
                <a:cxn ang="T7">
                  <a:pos x="T2" y="T3"/>
                </a:cxn>
                <a:cxn ang="T8">
                  <a:pos x="T4" y="T5"/>
                </a:cxn>
              </a:cxnLst>
              <a:rect l="T9" t="T10" r="T11" b="T12"/>
              <a:pathLst>
                <a:path w="1368" h="1062">
                  <a:moveTo>
                    <a:pt x="3" y="0"/>
                  </a:moveTo>
                  <a:lnTo>
                    <a:pt x="0" y="1062"/>
                  </a:lnTo>
                  <a:lnTo>
                    <a:pt x="1368" y="1062"/>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6" name="Line 153"/>
            <p:cNvSpPr>
              <a:spLocks noChangeShapeType="1"/>
            </p:cNvSpPr>
            <p:nvPr/>
          </p:nvSpPr>
          <p:spPr bwMode="auto">
            <a:xfrm flipH="1">
              <a:off x="1200" y="114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7" name="Line 154"/>
            <p:cNvSpPr>
              <a:spLocks noChangeShapeType="1"/>
            </p:cNvSpPr>
            <p:nvPr/>
          </p:nvSpPr>
          <p:spPr bwMode="auto">
            <a:xfrm flipH="1">
              <a:off x="1200" y="1272"/>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8" name="Line 155"/>
            <p:cNvSpPr>
              <a:spLocks noChangeShapeType="1"/>
            </p:cNvSpPr>
            <p:nvPr/>
          </p:nvSpPr>
          <p:spPr bwMode="auto">
            <a:xfrm flipH="1">
              <a:off x="1200" y="1404"/>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9" name="Line 156"/>
            <p:cNvSpPr>
              <a:spLocks noChangeShapeType="1"/>
            </p:cNvSpPr>
            <p:nvPr/>
          </p:nvSpPr>
          <p:spPr bwMode="auto">
            <a:xfrm flipH="1">
              <a:off x="1200" y="1537"/>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0" name="Line 157"/>
            <p:cNvSpPr>
              <a:spLocks noChangeShapeType="1"/>
            </p:cNvSpPr>
            <p:nvPr/>
          </p:nvSpPr>
          <p:spPr bwMode="auto">
            <a:xfrm flipH="1">
              <a:off x="1200" y="1669"/>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1" name="Line 158"/>
            <p:cNvSpPr>
              <a:spLocks noChangeShapeType="1"/>
            </p:cNvSpPr>
            <p:nvPr/>
          </p:nvSpPr>
          <p:spPr bwMode="auto">
            <a:xfrm flipH="1">
              <a:off x="1200" y="1801"/>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2" name="Line 159"/>
            <p:cNvSpPr>
              <a:spLocks noChangeShapeType="1"/>
            </p:cNvSpPr>
            <p:nvPr/>
          </p:nvSpPr>
          <p:spPr bwMode="auto">
            <a:xfrm flipH="1">
              <a:off x="1200" y="1934"/>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3" name="Line 160"/>
            <p:cNvSpPr>
              <a:spLocks noChangeShapeType="1"/>
            </p:cNvSpPr>
            <p:nvPr/>
          </p:nvSpPr>
          <p:spPr bwMode="auto">
            <a:xfrm flipH="1">
              <a:off x="1200" y="2066"/>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4" name="Line 161"/>
            <p:cNvSpPr>
              <a:spLocks noChangeShapeType="1"/>
            </p:cNvSpPr>
            <p:nvPr/>
          </p:nvSpPr>
          <p:spPr bwMode="auto">
            <a:xfrm flipH="1">
              <a:off x="1200" y="2199"/>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5" name="Line 162"/>
            <p:cNvSpPr>
              <a:spLocks noChangeShapeType="1"/>
            </p:cNvSpPr>
            <p:nvPr/>
          </p:nvSpPr>
          <p:spPr bwMode="auto">
            <a:xfrm rot="16200000" flipH="1">
              <a:off x="1215"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6" name="Line 163"/>
            <p:cNvSpPr>
              <a:spLocks noChangeShapeType="1"/>
            </p:cNvSpPr>
            <p:nvPr/>
          </p:nvSpPr>
          <p:spPr bwMode="auto">
            <a:xfrm rot="16200000" flipH="1">
              <a:off x="1254"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7" name="Line 164"/>
            <p:cNvSpPr>
              <a:spLocks noChangeShapeType="1"/>
            </p:cNvSpPr>
            <p:nvPr/>
          </p:nvSpPr>
          <p:spPr bwMode="auto">
            <a:xfrm rot="16200000" flipH="1">
              <a:off x="1331"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8" name="Line 165"/>
            <p:cNvSpPr>
              <a:spLocks noChangeShapeType="1"/>
            </p:cNvSpPr>
            <p:nvPr/>
          </p:nvSpPr>
          <p:spPr bwMode="auto">
            <a:xfrm rot="16200000" flipH="1">
              <a:off x="1443"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49" name="Line 166"/>
            <p:cNvSpPr>
              <a:spLocks noChangeShapeType="1"/>
            </p:cNvSpPr>
            <p:nvPr/>
          </p:nvSpPr>
          <p:spPr bwMode="auto">
            <a:xfrm rot="16200000" flipH="1">
              <a:off x="2121"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0" name="Line 167"/>
            <p:cNvSpPr>
              <a:spLocks noChangeShapeType="1"/>
            </p:cNvSpPr>
            <p:nvPr/>
          </p:nvSpPr>
          <p:spPr bwMode="auto">
            <a:xfrm rot="16200000" flipH="1">
              <a:off x="1668"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51" name="Line 168"/>
            <p:cNvSpPr>
              <a:spLocks noChangeShapeType="1"/>
            </p:cNvSpPr>
            <p:nvPr/>
          </p:nvSpPr>
          <p:spPr bwMode="auto">
            <a:xfrm rot="16200000" flipH="1">
              <a:off x="2587" y="2220"/>
              <a:ext cx="3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22612" name="Text Box 169"/>
          <p:cNvSpPr txBox="1">
            <a:spLocks noChangeArrowheads="1"/>
          </p:cNvSpPr>
          <p:nvPr/>
        </p:nvSpPr>
        <p:spPr bwMode="auto">
          <a:xfrm>
            <a:off x="5374912" y="2051075"/>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8</a:t>
            </a:r>
          </a:p>
        </p:txBody>
      </p:sp>
      <p:sp>
        <p:nvSpPr>
          <p:cNvPr id="22613" name="Text Box 170"/>
          <p:cNvSpPr txBox="1">
            <a:spLocks noChangeArrowheads="1"/>
          </p:cNvSpPr>
          <p:nvPr/>
        </p:nvSpPr>
        <p:spPr bwMode="auto">
          <a:xfrm>
            <a:off x="5374912" y="2262214"/>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14" name="Text Box 171"/>
          <p:cNvSpPr txBox="1">
            <a:spLocks noChangeArrowheads="1"/>
          </p:cNvSpPr>
          <p:nvPr/>
        </p:nvSpPr>
        <p:spPr bwMode="auto">
          <a:xfrm>
            <a:off x="5374912" y="247335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615" name="Text Box 172"/>
          <p:cNvSpPr txBox="1">
            <a:spLocks noChangeArrowheads="1"/>
          </p:cNvSpPr>
          <p:nvPr/>
        </p:nvSpPr>
        <p:spPr bwMode="auto">
          <a:xfrm>
            <a:off x="5374912" y="268290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616" name="Text Box 173"/>
          <p:cNvSpPr txBox="1">
            <a:spLocks noChangeArrowheads="1"/>
          </p:cNvSpPr>
          <p:nvPr/>
        </p:nvSpPr>
        <p:spPr bwMode="auto">
          <a:xfrm>
            <a:off x="5374912" y="2894039"/>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617" name="Text Box 174"/>
          <p:cNvSpPr txBox="1">
            <a:spLocks noChangeArrowheads="1"/>
          </p:cNvSpPr>
          <p:nvPr/>
        </p:nvSpPr>
        <p:spPr bwMode="auto">
          <a:xfrm>
            <a:off x="5323670" y="3105175"/>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618" name="Text Box 175"/>
          <p:cNvSpPr txBox="1">
            <a:spLocks noChangeArrowheads="1"/>
          </p:cNvSpPr>
          <p:nvPr/>
        </p:nvSpPr>
        <p:spPr bwMode="auto">
          <a:xfrm>
            <a:off x="5323670" y="3316293"/>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619" name="Text Box 176"/>
          <p:cNvSpPr txBox="1">
            <a:spLocks noChangeArrowheads="1"/>
          </p:cNvSpPr>
          <p:nvPr/>
        </p:nvSpPr>
        <p:spPr bwMode="auto">
          <a:xfrm>
            <a:off x="5323670" y="3525843"/>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20" name="Text Box 177"/>
          <p:cNvSpPr txBox="1">
            <a:spLocks noChangeArrowheads="1"/>
          </p:cNvSpPr>
          <p:nvPr/>
        </p:nvSpPr>
        <p:spPr bwMode="auto">
          <a:xfrm>
            <a:off x="5493375" y="3678246"/>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621" name="Text Box 178"/>
          <p:cNvSpPr txBox="1">
            <a:spLocks noChangeArrowheads="1"/>
          </p:cNvSpPr>
          <p:nvPr/>
        </p:nvSpPr>
        <p:spPr bwMode="auto">
          <a:xfrm>
            <a:off x="5569575" y="3678246"/>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a:t>
            </a:r>
          </a:p>
        </p:txBody>
      </p:sp>
      <p:sp>
        <p:nvSpPr>
          <p:cNvPr id="22622" name="Text Box 179"/>
          <p:cNvSpPr txBox="1">
            <a:spLocks noChangeArrowheads="1"/>
          </p:cNvSpPr>
          <p:nvPr/>
        </p:nvSpPr>
        <p:spPr bwMode="auto">
          <a:xfrm>
            <a:off x="5675937" y="3678246"/>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a:t>
            </a:r>
          </a:p>
        </p:txBody>
      </p:sp>
      <p:sp>
        <p:nvSpPr>
          <p:cNvPr id="22623" name="Text Box 180"/>
          <p:cNvSpPr txBox="1">
            <a:spLocks noChangeArrowheads="1"/>
          </p:cNvSpPr>
          <p:nvPr/>
        </p:nvSpPr>
        <p:spPr bwMode="auto">
          <a:xfrm>
            <a:off x="5858500" y="3678246"/>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24" name="Text Box 181"/>
          <p:cNvSpPr txBox="1">
            <a:spLocks noChangeArrowheads="1"/>
          </p:cNvSpPr>
          <p:nvPr/>
        </p:nvSpPr>
        <p:spPr bwMode="auto">
          <a:xfrm>
            <a:off x="6172102" y="3678246"/>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12</a:t>
            </a:r>
          </a:p>
        </p:txBody>
      </p:sp>
      <p:sp>
        <p:nvSpPr>
          <p:cNvPr id="22625" name="Text Box 182"/>
          <p:cNvSpPr txBox="1">
            <a:spLocks noChangeArrowheads="1"/>
          </p:cNvSpPr>
          <p:nvPr/>
        </p:nvSpPr>
        <p:spPr bwMode="auto">
          <a:xfrm>
            <a:off x="6886477" y="3678246"/>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24</a:t>
            </a:r>
          </a:p>
        </p:txBody>
      </p:sp>
      <p:sp>
        <p:nvSpPr>
          <p:cNvPr id="22626" name="Text Box 183"/>
          <p:cNvSpPr txBox="1">
            <a:spLocks noChangeArrowheads="1"/>
          </p:cNvSpPr>
          <p:nvPr/>
        </p:nvSpPr>
        <p:spPr bwMode="auto">
          <a:xfrm>
            <a:off x="7632601" y="3678246"/>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36</a:t>
            </a:r>
          </a:p>
        </p:txBody>
      </p:sp>
      <p:sp>
        <p:nvSpPr>
          <p:cNvPr id="22627" name="Text Box 184"/>
          <p:cNvSpPr txBox="1">
            <a:spLocks noChangeArrowheads="1"/>
          </p:cNvSpPr>
          <p:nvPr/>
        </p:nvSpPr>
        <p:spPr bwMode="auto">
          <a:xfrm>
            <a:off x="6406762" y="3832233"/>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400" smtClean="0">
                <a:solidFill>
                  <a:srgbClr val="FFFFFF"/>
                </a:solidFill>
                <a:latin typeface="Arial" panose="020B0604020202020204" pitchFamily="34" charset="0"/>
              </a:rPr>
              <a:t>Mos</a:t>
            </a:r>
          </a:p>
        </p:txBody>
      </p:sp>
      <p:sp>
        <p:nvSpPr>
          <p:cNvPr id="22628" name="Text Box 185"/>
          <p:cNvSpPr txBox="1">
            <a:spLocks noChangeArrowheads="1"/>
          </p:cNvSpPr>
          <p:nvPr/>
        </p:nvSpPr>
        <p:spPr bwMode="auto">
          <a:xfrm rot="-5400000">
            <a:off x="4427523" y="2625072"/>
            <a:ext cx="1527206" cy="41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200" smtClean="0">
                <a:solidFill>
                  <a:srgbClr val="FFFFFF"/>
                </a:solidFill>
                <a:latin typeface="Arial" panose="020B0604020202020204" pitchFamily="34" charset="0"/>
              </a:rPr>
              <a:t>Change in BMD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From Baseline (%)</a:t>
            </a:r>
          </a:p>
        </p:txBody>
      </p:sp>
      <p:sp>
        <p:nvSpPr>
          <p:cNvPr id="37984" name="Text Box 186"/>
          <p:cNvSpPr txBox="1">
            <a:spLocks noChangeArrowheads="1"/>
          </p:cNvSpPr>
          <p:nvPr/>
        </p:nvSpPr>
        <p:spPr bwMode="auto">
          <a:xfrm>
            <a:off x="2197113" y="1804988"/>
            <a:ext cx="2106613" cy="30480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sz="1400" b="1" dirty="0">
                <a:solidFill>
                  <a:srgbClr val="F6A108"/>
                </a:solidFill>
                <a:ea typeface="ＭＳ Ｐゴシック" panose="020B0600070205080204" pitchFamily="34" charset="-128"/>
              </a:rPr>
              <a:t>Lumbar Spine</a:t>
            </a:r>
          </a:p>
        </p:txBody>
      </p:sp>
      <p:sp>
        <p:nvSpPr>
          <p:cNvPr id="41057" name="Rectangle 187"/>
          <p:cNvSpPr>
            <a:spLocks noChangeArrowheads="1"/>
          </p:cNvSpPr>
          <p:nvPr/>
        </p:nvSpPr>
        <p:spPr bwMode="auto">
          <a:xfrm>
            <a:off x="3530601" y="2233639"/>
            <a:ext cx="153988" cy="11017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2631" name="Text Box 188"/>
          <p:cNvSpPr txBox="1">
            <a:spLocks noChangeArrowheads="1"/>
          </p:cNvSpPr>
          <p:nvPr/>
        </p:nvSpPr>
        <p:spPr bwMode="auto">
          <a:xfrm>
            <a:off x="2297036" y="2257450"/>
            <a:ext cx="10653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Denosumab</a:t>
            </a:r>
          </a:p>
        </p:txBody>
      </p:sp>
      <p:sp>
        <p:nvSpPr>
          <p:cNvPr id="22632" name="Text Box 189"/>
          <p:cNvSpPr txBox="1">
            <a:spLocks noChangeArrowheads="1"/>
          </p:cNvSpPr>
          <p:nvPr/>
        </p:nvSpPr>
        <p:spPr bwMode="auto">
          <a:xfrm>
            <a:off x="3659128" y="3159150"/>
            <a:ext cx="77482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Placebo</a:t>
            </a:r>
          </a:p>
        </p:txBody>
      </p:sp>
      <p:sp>
        <p:nvSpPr>
          <p:cNvPr id="22633" name="Text Box 190"/>
          <p:cNvSpPr txBox="1">
            <a:spLocks noChangeArrowheads="1"/>
          </p:cNvSpPr>
          <p:nvPr/>
        </p:nvSpPr>
        <p:spPr bwMode="auto">
          <a:xfrm>
            <a:off x="2893782" y="2622551"/>
            <a:ext cx="1418102" cy="3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000" b="0" smtClean="0">
                <a:solidFill>
                  <a:srgbClr val="FFFFFF"/>
                </a:solidFill>
                <a:latin typeface="Arial" panose="020B0604020202020204" pitchFamily="34" charset="0"/>
              </a:rPr>
              <a:t>Difference at 24 mos,</a:t>
            </a:r>
            <a:br>
              <a:rPr lang="en-US" altLang="es-CO" sz="1000" b="0" smtClean="0">
                <a:solidFill>
                  <a:srgbClr val="FFFFFF"/>
                </a:solidFill>
                <a:latin typeface="Arial" panose="020B0604020202020204" pitchFamily="34" charset="0"/>
              </a:rPr>
            </a:br>
            <a:r>
              <a:rPr lang="en-US" altLang="es-CO" sz="1000" b="0" smtClean="0">
                <a:solidFill>
                  <a:srgbClr val="FFFFFF"/>
                </a:solidFill>
                <a:latin typeface="Arial" panose="020B0604020202020204" pitchFamily="34" charset="0"/>
              </a:rPr>
              <a:t>6.7 percentage points</a:t>
            </a:r>
          </a:p>
        </p:txBody>
      </p:sp>
      <p:grpSp>
        <p:nvGrpSpPr>
          <p:cNvPr id="22634" name="Group 191"/>
          <p:cNvGrpSpPr>
            <a:grpSpLocks/>
          </p:cNvGrpSpPr>
          <p:nvPr/>
        </p:nvGrpSpPr>
        <p:grpSpPr bwMode="auto">
          <a:xfrm>
            <a:off x="4311652" y="2279650"/>
            <a:ext cx="33338" cy="82550"/>
            <a:chOff x="2632" y="1328"/>
            <a:chExt cx="21" cy="52"/>
          </a:xfrm>
        </p:grpSpPr>
        <p:sp>
          <p:nvSpPr>
            <p:cNvPr id="22832" name="Line 192"/>
            <p:cNvSpPr>
              <a:spLocks noChangeShapeType="1"/>
            </p:cNvSpPr>
            <p:nvPr/>
          </p:nvSpPr>
          <p:spPr bwMode="auto">
            <a:xfrm>
              <a:off x="2642" y="1328"/>
              <a:ext cx="0" cy="5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3" name="Line 193"/>
            <p:cNvSpPr>
              <a:spLocks noChangeShapeType="1"/>
            </p:cNvSpPr>
            <p:nvPr/>
          </p:nvSpPr>
          <p:spPr bwMode="auto">
            <a:xfrm rot="-5400000">
              <a:off x="2643" y="131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4" name="Line 194"/>
            <p:cNvSpPr>
              <a:spLocks noChangeShapeType="1"/>
            </p:cNvSpPr>
            <p:nvPr/>
          </p:nvSpPr>
          <p:spPr bwMode="auto">
            <a:xfrm rot="-5400000">
              <a:off x="2643" y="136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35" name="Group 195"/>
          <p:cNvGrpSpPr>
            <a:grpSpLocks/>
          </p:cNvGrpSpPr>
          <p:nvPr/>
        </p:nvGrpSpPr>
        <p:grpSpPr bwMode="auto">
          <a:xfrm>
            <a:off x="3589351" y="2398713"/>
            <a:ext cx="33337" cy="82550"/>
            <a:chOff x="2632" y="1328"/>
            <a:chExt cx="21" cy="52"/>
          </a:xfrm>
        </p:grpSpPr>
        <p:sp>
          <p:nvSpPr>
            <p:cNvPr id="22829" name="Line 196"/>
            <p:cNvSpPr>
              <a:spLocks noChangeShapeType="1"/>
            </p:cNvSpPr>
            <p:nvPr/>
          </p:nvSpPr>
          <p:spPr bwMode="auto">
            <a:xfrm>
              <a:off x="2642" y="1328"/>
              <a:ext cx="0" cy="5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0" name="Line 197"/>
            <p:cNvSpPr>
              <a:spLocks noChangeShapeType="1"/>
            </p:cNvSpPr>
            <p:nvPr/>
          </p:nvSpPr>
          <p:spPr bwMode="auto">
            <a:xfrm rot="-5400000">
              <a:off x="2643" y="131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31" name="Line 198"/>
            <p:cNvSpPr>
              <a:spLocks noChangeShapeType="1"/>
            </p:cNvSpPr>
            <p:nvPr/>
          </p:nvSpPr>
          <p:spPr bwMode="auto">
            <a:xfrm rot="-5400000">
              <a:off x="2643" y="136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36" name="Group 199"/>
          <p:cNvGrpSpPr>
            <a:grpSpLocks/>
          </p:cNvGrpSpPr>
          <p:nvPr/>
        </p:nvGrpSpPr>
        <p:grpSpPr bwMode="auto">
          <a:xfrm>
            <a:off x="2871801" y="2551113"/>
            <a:ext cx="33337" cy="61912"/>
            <a:chOff x="1671" y="1498"/>
            <a:chExt cx="21" cy="39"/>
          </a:xfrm>
        </p:grpSpPr>
        <p:sp>
          <p:nvSpPr>
            <p:cNvPr id="22826" name="Line 200"/>
            <p:cNvSpPr>
              <a:spLocks noChangeShapeType="1"/>
            </p:cNvSpPr>
            <p:nvPr/>
          </p:nvSpPr>
          <p:spPr bwMode="auto">
            <a:xfrm>
              <a:off x="1681" y="1498"/>
              <a:ext cx="0" cy="3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7" name="Line 201"/>
            <p:cNvSpPr>
              <a:spLocks noChangeShapeType="1"/>
            </p:cNvSpPr>
            <p:nvPr/>
          </p:nvSpPr>
          <p:spPr bwMode="auto">
            <a:xfrm rot="-5400000">
              <a:off x="1682" y="148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8" name="Line 202"/>
            <p:cNvSpPr>
              <a:spLocks noChangeShapeType="1"/>
            </p:cNvSpPr>
            <p:nvPr/>
          </p:nvSpPr>
          <p:spPr bwMode="auto">
            <a:xfrm rot="-5400000">
              <a:off x="1682" y="152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37" name="Group 203"/>
          <p:cNvGrpSpPr>
            <a:grpSpLocks/>
          </p:cNvGrpSpPr>
          <p:nvPr/>
        </p:nvGrpSpPr>
        <p:grpSpPr bwMode="auto">
          <a:xfrm>
            <a:off x="2514601" y="2693988"/>
            <a:ext cx="33338" cy="50800"/>
            <a:chOff x="1446" y="1588"/>
            <a:chExt cx="21" cy="32"/>
          </a:xfrm>
        </p:grpSpPr>
        <p:sp>
          <p:nvSpPr>
            <p:cNvPr id="22823" name="Line 204"/>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4" name="Line 205"/>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5" name="Line 206"/>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38" name="Group 207"/>
          <p:cNvGrpSpPr>
            <a:grpSpLocks/>
          </p:cNvGrpSpPr>
          <p:nvPr/>
        </p:nvGrpSpPr>
        <p:grpSpPr bwMode="auto">
          <a:xfrm>
            <a:off x="2336800" y="2760663"/>
            <a:ext cx="33338" cy="50800"/>
            <a:chOff x="1446" y="1588"/>
            <a:chExt cx="21" cy="32"/>
          </a:xfrm>
        </p:grpSpPr>
        <p:sp>
          <p:nvSpPr>
            <p:cNvPr id="22820" name="Line 208"/>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1" name="Line 209"/>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22" name="Line 210"/>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39" name="Group 211"/>
          <p:cNvGrpSpPr>
            <a:grpSpLocks/>
          </p:cNvGrpSpPr>
          <p:nvPr/>
        </p:nvGrpSpPr>
        <p:grpSpPr bwMode="auto">
          <a:xfrm>
            <a:off x="2214576" y="2890838"/>
            <a:ext cx="33337" cy="50800"/>
            <a:chOff x="1446" y="1588"/>
            <a:chExt cx="21" cy="32"/>
          </a:xfrm>
        </p:grpSpPr>
        <p:sp>
          <p:nvSpPr>
            <p:cNvPr id="22817" name="Line 212"/>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8" name="Line 213"/>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9" name="Line 214"/>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0" name="Group 215"/>
          <p:cNvGrpSpPr>
            <a:grpSpLocks/>
          </p:cNvGrpSpPr>
          <p:nvPr/>
        </p:nvGrpSpPr>
        <p:grpSpPr bwMode="auto">
          <a:xfrm>
            <a:off x="2193925" y="3032125"/>
            <a:ext cx="33338" cy="50800"/>
            <a:chOff x="1446" y="1588"/>
            <a:chExt cx="21" cy="32"/>
          </a:xfrm>
        </p:grpSpPr>
        <p:sp>
          <p:nvSpPr>
            <p:cNvPr id="22814" name="Line 216"/>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5" name="Line 217"/>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6" name="Line 218"/>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1" name="Group 219"/>
          <p:cNvGrpSpPr>
            <a:grpSpLocks/>
          </p:cNvGrpSpPr>
          <p:nvPr/>
        </p:nvGrpSpPr>
        <p:grpSpPr bwMode="auto">
          <a:xfrm>
            <a:off x="2308225" y="3041650"/>
            <a:ext cx="33338" cy="50800"/>
            <a:chOff x="1446" y="1588"/>
            <a:chExt cx="21" cy="32"/>
          </a:xfrm>
        </p:grpSpPr>
        <p:sp>
          <p:nvSpPr>
            <p:cNvPr id="22811" name="Line 220"/>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2" name="Line 221"/>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3" name="Line 222"/>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2" name="Group 223"/>
          <p:cNvGrpSpPr>
            <a:grpSpLocks/>
          </p:cNvGrpSpPr>
          <p:nvPr/>
        </p:nvGrpSpPr>
        <p:grpSpPr bwMode="auto">
          <a:xfrm>
            <a:off x="2487626" y="3035300"/>
            <a:ext cx="33337" cy="50800"/>
            <a:chOff x="1446" y="1588"/>
            <a:chExt cx="21" cy="32"/>
          </a:xfrm>
        </p:grpSpPr>
        <p:sp>
          <p:nvSpPr>
            <p:cNvPr id="22808" name="Line 224"/>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9" name="Line 225"/>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10" name="Line 226"/>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3" name="Group 227"/>
          <p:cNvGrpSpPr>
            <a:grpSpLocks/>
          </p:cNvGrpSpPr>
          <p:nvPr/>
        </p:nvGrpSpPr>
        <p:grpSpPr bwMode="auto">
          <a:xfrm>
            <a:off x="2846401" y="3071839"/>
            <a:ext cx="33337" cy="65087"/>
            <a:chOff x="1655" y="1826"/>
            <a:chExt cx="21" cy="41"/>
          </a:xfrm>
        </p:grpSpPr>
        <p:sp>
          <p:nvSpPr>
            <p:cNvPr id="22805" name="Line 228"/>
            <p:cNvSpPr>
              <a:spLocks noChangeShapeType="1"/>
            </p:cNvSpPr>
            <p:nvPr/>
          </p:nvSpPr>
          <p:spPr bwMode="auto">
            <a:xfrm>
              <a:off x="1665" y="1826"/>
              <a:ext cx="0" cy="4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6" name="Line 229"/>
            <p:cNvSpPr>
              <a:spLocks noChangeShapeType="1"/>
            </p:cNvSpPr>
            <p:nvPr/>
          </p:nvSpPr>
          <p:spPr bwMode="auto">
            <a:xfrm rot="-5400000">
              <a:off x="1666" y="181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7" name="Line 230"/>
            <p:cNvSpPr>
              <a:spLocks noChangeShapeType="1"/>
            </p:cNvSpPr>
            <p:nvPr/>
          </p:nvSpPr>
          <p:spPr bwMode="auto">
            <a:xfrm rot="-5400000">
              <a:off x="1666" y="185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4" name="Group 231"/>
          <p:cNvGrpSpPr>
            <a:grpSpLocks/>
          </p:cNvGrpSpPr>
          <p:nvPr/>
        </p:nvGrpSpPr>
        <p:grpSpPr bwMode="auto">
          <a:xfrm>
            <a:off x="3587752" y="3105150"/>
            <a:ext cx="33338" cy="76200"/>
            <a:chOff x="2109" y="1847"/>
            <a:chExt cx="21" cy="48"/>
          </a:xfrm>
        </p:grpSpPr>
        <p:sp>
          <p:nvSpPr>
            <p:cNvPr id="22802" name="Line 232"/>
            <p:cNvSpPr>
              <a:spLocks noChangeShapeType="1"/>
            </p:cNvSpPr>
            <p:nvPr/>
          </p:nvSpPr>
          <p:spPr bwMode="auto">
            <a:xfrm>
              <a:off x="2119" y="1847"/>
              <a:ext cx="0" cy="4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3" name="Line 233"/>
            <p:cNvSpPr>
              <a:spLocks noChangeShapeType="1"/>
            </p:cNvSpPr>
            <p:nvPr/>
          </p:nvSpPr>
          <p:spPr bwMode="auto">
            <a:xfrm rot="-5400000">
              <a:off x="2120" y="1836"/>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4" name="Line 234"/>
            <p:cNvSpPr>
              <a:spLocks noChangeShapeType="1"/>
            </p:cNvSpPr>
            <p:nvPr/>
          </p:nvSpPr>
          <p:spPr bwMode="auto">
            <a:xfrm rot="-5400000">
              <a:off x="2120" y="1884"/>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45" name="Group 235"/>
          <p:cNvGrpSpPr>
            <a:grpSpLocks/>
          </p:cNvGrpSpPr>
          <p:nvPr/>
        </p:nvGrpSpPr>
        <p:grpSpPr bwMode="auto">
          <a:xfrm>
            <a:off x="4287851" y="3114675"/>
            <a:ext cx="33337" cy="82550"/>
            <a:chOff x="2563" y="1853"/>
            <a:chExt cx="21" cy="52"/>
          </a:xfrm>
        </p:grpSpPr>
        <p:sp>
          <p:nvSpPr>
            <p:cNvPr id="22799" name="Line 236"/>
            <p:cNvSpPr>
              <a:spLocks noChangeShapeType="1"/>
            </p:cNvSpPr>
            <p:nvPr/>
          </p:nvSpPr>
          <p:spPr bwMode="auto">
            <a:xfrm>
              <a:off x="2573" y="1853"/>
              <a:ext cx="0" cy="5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0" name="Line 237"/>
            <p:cNvSpPr>
              <a:spLocks noChangeShapeType="1"/>
            </p:cNvSpPr>
            <p:nvPr/>
          </p:nvSpPr>
          <p:spPr bwMode="auto">
            <a:xfrm rot="-5400000">
              <a:off x="2574" y="1842"/>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801" name="Line 238"/>
            <p:cNvSpPr>
              <a:spLocks noChangeShapeType="1"/>
            </p:cNvSpPr>
            <p:nvPr/>
          </p:nvSpPr>
          <p:spPr bwMode="auto">
            <a:xfrm rot="-5400000">
              <a:off x="2574" y="1894"/>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38001" name="Freeform 239"/>
          <p:cNvSpPr>
            <a:spLocks/>
          </p:cNvSpPr>
          <p:nvPr/>
        </p:nvSpPr>
        <p:spPr bwMode="auto">
          <a:xfrm>
            <a:off x="2222513" y="3054376"/>
            <a:ext cx="2068513" cy="98425"/>
          </a:xfrm>
          <a:custGeom>
            <a:avLst/>
            <a:gdLst>
              <a:gd name="T0" fmla="*/ 0 w 1303"/>
              <a:gd name="T1" fmla="*/ 0 h 62"/>
              <a:gd name="T2" fmla="*/ 2147483647 w 1303"/>
              <a:gd name="T3" fmla="*/ 2147483647 h 62"/>
              <a:gd name="T4" fmla="*/ 2147483647 w 1303"/>
              <a:gd name="T5" fmla="*/ 2147483647 h 62"/>
              <a:gd name="T6" fmla="*/ 2147483647 w 1303"/>
              <a:gd name="T7" fmla="*/ 2147483647 h 62"/>
              <a:gd name="T8" fmla="*/ 2147483647 w 1303"/>
              <a:gd name="T9" fmla="*/ 2147483647 h 62"/>
              <a:gd name="T10" fmla="*/ 2147483647 w 1303"/>
              <a:gd name="T11" fmla="*/ 2147483647 h 62"/>
              <a:gd name="T12" fmla="*/ 0 60000 65536"/>
              <a:gd name="T13" fmla="*/ 0 60000 65536"/>
              <a:gd name="T14" fmla="*/ 0 60000 65536"/>
              <a:gd name="T15" fmla="*/ 0 60000 65536"/>
              <a:gd name="T16" fmla="*/ 0 60000 65536"/>
              <a:gd name="T17" fmla="*/ 0 60000 65536"/>
              <a:gd name="T18" fmla="*/ 0 w 1303"/>
              <a:gd name="T19" fmla="*/ 0 h 62"/>
              <a:gd name="T20" fmla="*/ 1303 w 1303"/>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303" h="62">
                <a:moveTo>
                  <a:pt x="0" y="0"/>
                </a:moveTo>
                <a:lnTo>
                  <a:pt x="63" y="8"/>
                </a:lnTo>
                <a:lnTo>
                  <a:pt x="177" y="3"/>
                </a:lnTo>
                <a:lnTo>
                  <a:pt x="405" y="30"/>
                </a:lnTo>
                <a:lnTo>
                  <a:pt x="859" y="57"/>
                </a:lnTo>
                <a:lnTo>
                  <a:pt x="1303" y="62"/>
                </a:lnTo>
              </a:path>
            </a:pathLst>
          </a:custGeom>
          <a:noFill/>
          <a:ln w="19050" cap="flat" cmpd="sng">
            <a:solidFill>
              <a:schemeClr val="accent3"/>
            </a:solidFill>
            <a:prstDash val="solid"/>
            <a:round/>
            <a:headEnd/>
            <a:tailEnd/>
          </a:ln>
          <a:extLst/>
        </p:spPr>
        <p:txBody>
          <a:bodyPr/>
          <a:lstStyle/>
          <a:p>
            <a:pPr defTabSz="914400" fontAlgn="base">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nvGrpSpPr>
          <p:cNvPr id="22647" name="Group 385"/>
          <p:cNvGrpSpPr>
            <a:grpSpLocks/>
          </p:cNvGrpSpPr>
          <p:nvPr/>
        </p:nvGrpSpPr>
        <p:grpSpPr bwMode="auto">
          <a:xfrm>
            <a:off x="2182815" y="3025775"/>
            <a:ext cx="2146300" cy="152400"/>
            <a:chOff x="2182813" y="3025775"/>
            <a:chExt cx="2146300" cy="152400"/>
          </a:xfrm>
        </p:grpSpPr>
        <p:sp>
          <p:nvSpPr>
            <p:cNvPr id="7" name="AutoShape 240"/>
            <p:cNvSpPr>
              <a:spLocks noChangeArrowheads="1"/>
            </p:cNvSpPr>
            <p:nvPr/>
          </p:nvSpPr>
          <p:spPr bwMode="auto">
            <a:xfrm>
              <a:off x="2182813" y="3025775"/>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8" name="AutoShape 241"/>
            <p:cNvSpPr>
              <a:spLocks noChangeArrowheads="1"/>
            </p:cNvSpPr>
            <p:nvPr/>
          </p:nvSpPr>
          <p:spPr bwMode="auto">
            <a:xfrm>
              <a:off x="2297113" y="3040063"/>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9" name="AutoShape 242"/>
            <p:cNvSpPr>
              <a:spLocks noChangeArrowheads="1"/>
            </p:cNvSpPr>
            <p:nvPr/>
          </p:nvSpPr>
          <p:spPr bwMode="auto">
            <a:xfrm>
              <a:off x="2478088" y="3030538"/>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10" name="AutoShape 243"/>
            <p:cNvSpPr>
              <a:spLocks noChangeArrowheads="1"/>
            </p:cNvSpPr>
            <p:nvPr/>
          </p:nvSpPr>
          <p:spPr bwMode="auto">
            <a:xfrm>
              <a:off x="2840038" y="3073400"/>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11" name="AutoShape 244"/>
            <p:cNvSpPr>
              <a:spLocks noChangeArrowheads="1"/>
            </p:cNvSpPr>
            <p:nvPr/>
          </p:nvSpPr>
          <p:spPr bwMode="auto">
            <a:xfrm>
              <a:off x="3578225" y="3111500"/>
              <a:ext cx="52388"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12" name="AutoShape 245"/>
            <p:cNvSpPr>
              <a:spLocks noChangeArrowheads="1"/>
            </p:cNvSpPr>
            <p:nvPr/>
          </p:nvSpPr>
          <p:spPr bwMode="auto">
            <a:xfrm>
              <a:off x="4276725" y="3125788"/>
              <a:ext cx="52388"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sp>
        <p:nvSpPr>
          <p:cNvPr id="22648" name="Freeform 246"/>
          <p:cNvSpPr>
            <a:spLocks/>
          </p:cNvSpPr>
          <p:nvPr/>
        </p:nvSpPr>
        <p:spPr bwMode="auto">
          <a:xfrm>
            <a:off x="2212975" y="2325688"/>
            <a:ext cx="2095500" cy="684212"/>
          </a:xfrm>
          <a:custGeom>
            <a:avLst/>
            <a:gdLst>
              <a:gd name="T0" fmla="*/ 0 w 1320"/>
              <a:gd name="T1" fmla="*/ 2147483647 h 431"/>
              <a:gd name="T2" fmla="*/ 2147483647 w 1320"/>
              <a:gd name="T3" fmla="*/ 2147483647 h 431"/>
              <a:gd name="T4" fmla="*/ 2147483647 w 1320"/>
              <a:gd name="T5" fmla="*/ 2147483647 h 431"/>
              <a:gd name="T6" fmla="*/ 2147483647 w 1320"/>
              <a:gd name="T7" fmla="*/ 2147483647 h 431"/>
              <a:gd name="T8" fmla="*/ 2147483647 w 1320"/>
              <a:gd name="T9" fmla="*/ 2147483647 h 431"/>
              <a:gd name="T10" fmla="*/ 2147483647 w 1320"/>
              <a:gd name="T11" fmla="*/ 2147483647 h 431"/>
              <a:gd name="T12" fmla="*/ 2147483647 w 1320"/>
              <a:gd name="T13" fmla="*/ 0 h 431"/>
              <a:gd name="T14" fmla="*/ 0 60000 65536"/>
              <a:gd name="T15" fmla="*/ 0 60000 65536"/>
              <a:gd name="T16" fmla="*/ 0 60000 65536"/>
              <a:gd name="T17" fmla="*/ 0 60000 65536"/>
              <a:gd name="T18" fmla="*/ 0 60000 65536"/>
              <a:gd name="T19" fmla="*/ 0 60000 65536"/>
              <a:gd name="T20" fmla="*/ 0 60000 65536"/>
              <a:gd name="T21" fmla="*/ 0 w 1320"/>
              <a:gd name="T22" fmla="*/ 0 h 431"/>
              <a:gd name="T23" fmla="*/ 1320 w 1320"/>
              <a:gd name="T24" fmla="*/ 431 h 4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0" h="431">
                <a:moveTo>
                  <a:pt x="0" y="431"/>
                </a:moveTo>
                <a:lnTo>
                  <a:pt x="12" y="374"/>
                </a:lnTo>
                <a:lnTo>
                  <a:pt x="85" y="290"/>
                </a:lnTo>
                <a:lnTo>
                  <a:pt x="202" y="246"/>
                </a:lnTo>
                <a:lnTo>
                  <a:pt x="427" y="162"/>
                </a:lnTo>
                <a:lnTo>
                  <a:pt x="880" y="74"/>
                </a:lnTo>
                <a:lnTo>
                  <a:pt x="1320" y="0"/>
                </a:lnTo>
              </a:path>
            </a:pathLst>
          </a:cu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22649" name="Group 384"/>
          <p:cNvGrpSpPr>
            <a:grpSpLocks/>
          </p:cNvGrpSpPr>
          <p:nvPr/>
        </p:nvGrpSpPr>
        <p:grpSpPr bwMode="auto">
          <a:xfrm>
            <a:off x="2186001" y="2295551"/>
            <a:ext cx="2166937" cy="760413"/>
            <a:chOff x="2185988" y="2295525"/>
            <a:chExt cx="2166937" cy="760413"/>
          </a:xfrm>
        </p:grpSpPr>
        <p:sp>
          <p:nvSpPr>
            <p:cNvPr id="22786" name="Oval 247"/>
            <p:cNvSpPr>
              <a:spLocks noChangeArrowheads="1"/>
            </p:cNvSpPr>
            <p:nvPr/>
          </p:nvSpPr>
          <p:spPr bwMode="auto">
            <a:xfrm>
              <a:off x="2185988" y="300672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87" name="Oval 248"/>
            <p:cNvSpPr>
              <a:spLocks noChangeArrowheads="1"/>
            </p:cNvSpPr>
            <p:nvPr/>
          </p:nvSpPr>
          <p:spPr bwMode="auto">
            <a:xfrm>
              <a:off x="2208213" y="289242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88" name="Oval 249"/>
            <p:cNvSpPr>
              <a:spLocks noChangeArrowheads="1"/>
            </p:cNvSpPr>
            <p:nvPr/>
          </p:nvSpPr>
          <p:spPr bwMode="auto">
            <a:xfrm>
              <a:off x="2324100" y="2759075"/>
              <a:ext cx="49213"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89" name="Oval 250"/>
            <p:cNvSpPr>
              <a:spLocks noChangeArrowheads="1"/>
            </p:cNvSpPr>
            <p:nvPr/>
          </p:nvSpPr>
          <p:spPr bwMode="auto">
            <a:xfrm>
              <a:off x="2506663" y="2692400"/>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90" name="Oval 251"/>
            <p:cNvSpPr>
              <a:spLocks noChangeArrowheads="1"/>
            </p:cNvSpPr>
            <p:nvPr/>
          </p:nvSpPr>
          <p:spPr bwMode="auto">
            <a:xfrm>
              <a:off x="2865438" y="2557463"/>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91" name="Oval 252"/>
            <p:cNvSpPr>
              <a:spLocks noChangeArrowheads="1"/>
            </p:cNvSpPr>
            <p:nvPr/>
          </p:nvSpPr>
          <p:spPr bwMode="auto">
            <a:xfrm>
              <a:off x="3581400" y="2419350"/>
              <a:ext cx="49213"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92" name="Oval 253"/>
            <p:cNvSpPr>
              <a:spLocks noChangeArrowheads="1"/>
            </p:cNvSpPr>
            <p:nvPr/>
          </p:nvSpPr>
          <p:spPr bwMode="auto">
            <a:xfrm>
              <a:off x="4303713" y="229552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grpSp>
      <p:sp>
        <p:nvSpPr>
          <p:cNvPr id="22650" name="Text Box 254"/>
          <p:cNvSpPr txBox="1">
            <a:spLocks noChangeArrowheads="1"/>
          </p:cNvSpPr>
          <p:nvPr/>
        </p:nvSpPr>
        <p:spPr bwMode="auto">
          <a:xfrm>
            <a:off x="5757779" y="2455889"/>
            <a:ext cx="10653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Denosumab</a:t>
            </a:r>
          </a:p>
        </p:txBody>
      </p:sp>
      <p:sp>
        <p:nvSpPr>
          <p:cNvPr id="22651" name="Text Box 255"/>
          <p:cNvSpPr txBox="1">
            <a:spLocks noChangeArrowheads="1"/>
          </p:cNvSpPr>
          <p:nvPr/>
        </p:nvSpPr>
        <p:spPr bwMode="auto">
          <a:xfrm>
            <a:off x="7119877" y="3290897"/>
            <a:ext cx="77482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Placebo</a:t>
            </a:r>
          </a:p>
        </p:txBody>
      </p:sp>
      <p:sp>
        <p:nvSpPr>
          <p:cNvPr id="22652" name="Text Box 256"/>
          <p:cNvSpPr txBox="1">
            <a:spLocks noChangeArrowheads="1"/>
          </p:cNvSpPr>
          <p:nvPr/>
        </p:nvSpPr>
        <p:spPr bwMode="auto">
          <a:xfrm>
            <a:off x="6354531" y="2803526"/>
            <a:ext cx="1418102" cy="3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000" b="0" smtClean="0">
                <a:solidFill>
                  <a:srgbClr val="FFFFFF"/>
                </a:solidFill>
                <a:latin typeface="Arial" panose="020B0604020202020204" pitchFamily="34" charset="0"/>
              </a:rPr>
              <a:t>Difference at 24 mos,</a:t>
            </a:r>
            <a:br>
              <a:rPr lang="en-US" altLang="es-CO" sz="1000" b="0" smtClean="0">
                <a:solidFill>
                  <a:srgbClr val="FFFFFF"/>
                </a:solidFill>
                <a:latin typeface="Arial" panose="020B0604020202020204" pitchFamily="34" charset="0"/>
              </a:rPr>
            </a:br>
            <a:r>
              <a:rPr lang="en-US" altLang="es-CO" sz="1000" b="0" smtClean="0">
                <a:solidFill>
                  <a:srgbClr val="FFFFFF"/>
                </a:solidFill>
                <a:latin typeface="Arial" panose="020B0604020202020204" pitchFamily="34" charset="0"/>
              </a:rPr>
              <a:t>4.8 percentage points</a:t>
            </a:r>
          </a:p>
        </p:txBody>
      </p:sp>
      <p:grpSp>
        <p:nvGrpSpPr>
          <p:cNvPr id="22653" name="Group 257"/>
          <p:cNvGrpSpPr>
            <a:grpSpLocks/>
          </p:cNvGrpSpPr>
          <p:nvPr/>
        </p:nvGrpSpPr>
        <p:grpSpPr bwMode="auto">
          <a:xfrm>
            <a:off x="7772401" y="2668614"/>
            <a:ext cx="33338" cy="60325"/>
            <a:chOff x="4426" y="1572"/>
            <a:chExt cx="21" cy="38"/>
          </a:xfrm>
        </p:grpSpPr>
        <p:sp>
          <p:nvSpPr>
            <p:cNvPr id="22783" name="Line 258"/>
            <p:cNvSpPr>
              <a:spLocks noChangeShapeType="1"/>
            </p:cNvSpPr>
            <p:nvPr/>
          </p:nvSpPr>
          <p:spPr bwMode="auto">
            <a:xfrm>
              <a:off x="4436" y="1575"/>
              <a:ext cx="0" cy="3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84" name="Line 259"/>
            <p:cNvSpPr>
              <a:spLocks noChangeShapeType="1"/>
            </p:cNvSpPr>
            <p:nvPr/>
          </p:nvSpPr>
          <p:spPr bwMode="auto">
            <a:xfrm rot="-5400000">
              <a:off x="4437" y="1561"/>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85" name="Line 260"/>
            <p:cNvSpPr>
              <a:spLocks noChangeShapeType="1"/>
            </p:cNvSpPr>
            <p:nvPr/>
          </p:nvSpPr>
          <p:spPr bwMode="auto">
            <a:xfrm rot="-5400000">
              <a:off x="4437" y="159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4" name="Group 261"/>
          <p:cNvGrpSpPr>
            <a:grpSpLocks/>
          </p:cNvGrpSpPr>
          <p:nvPr/>
        </p:nvGrpSpPr>
        <p:grpSpPr bwMode="auto">
          <a:xfrm>
            <a:off x="5975350" y="2838450"/>
            <a:ext cx="33338" cy="50800"/>
            <a:chOff x="1446" y="1588"/>
            <a:chExt cx="21" cy="32"/>
          </a:xfrm>
        </p:grpSpPr>
        <p:sp>
          <p:nvSpPr>
            <p:cNvPr id="22780" name="Line 262"/>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81" name="Line 263"/>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82" name="Line 264"/>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5" name="Group 265"/>
          <p:cNvGrpSpPr>
            <a:grpSpLocks/>
          </p:cNvGrpSpPr>
          <p:nvPr/>
        </p:nvGrpSpPr>
        <p:grpSpPr bwMode="auto">
          <a:xfrm>
            <a:off x="5797550" y="2900363"/>
            <a:ext cx="33338" cy="50800"/>
            <a:chOff x="1446" y="1588"/>
            <a:chExt cx="21" cy="32"/>
          </a:xfrm>
        </p:grpSpPr>
        <p:sp>
          <p:nvSpPr>
            <p:cNvPr id="22777" name="Line 266"/>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8" name="Line 267"/>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9" name="Line 268"/>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6" name="Group 269"/>
          <p:cNvGrpSpPr>
            <a:grpSpLocks/>
          </p:cNvGrpSpPr>
          <p:nvPr/>
        </p:nvGrpSpPr>
        <p:grpSpPr bwMode="auto">
          <a:xfrm>
            <a:off x="5675326" y="2967038"/>
            <a:ext cx="33337" cy="50800"/>
            <a:chOff x="1446" y="1588"/>
            <a:chExt cx="21" cy="32"/>
          </a:xfrm>
        </p:grpSpPr>
        <p:sp>
          <p:nvSpPr>
            <p:cNvPr id="22774" name="Line 270"/>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5" name="Line 271"/>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6" name="Line 272"/>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7" name="Group 273"/>
          <p:cNvGrpSpPr>
            <a:grpSpLocks/>
          </p:cNvGrpSpPr>
          <p:nvPr/>
        </p:nvGrpSpPr>
        <p:grpSpPr bwMode="auto">
          <a:xfrm>
            <a:off x="5654675" y="3038475"/>
            <a:ext cx="33338" cy="50800"/>
            <a:chOff x="1446" y="1588"/>
            <a:chExt cx="21" cy="32"/>
          </a:xfrm>
        </p:grpSpPr>
        <p:sp>
          <p:nvSpPr>
            <p:cNvPr id="22771" name="Line 274"/>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2" name="Line 275"/>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3" name="Line 276"/>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8" name="Group 277"/>
          <p:cNvGrpSpPr>
            <a:grpSpLocks/>
          </p:cNvGrpSpPr>
          <p:nvPr/>
        </p:nvGrpSpPr>
        <p:grpSpPr bwMode="auto">
          <a:xfrm>
            <a:off x="5768977" y="3030538"/>
            <a:ext cx="33338" cy="38100"/>
            <a:chOff x="3164" y="1800"/>
            <a:chExt cx="21" cy="24"/>
          </a:xfrm>
        </p:grpSpPr>
        <p:sp>
          <p:nvSpPr>
            <p:cNvPr id="22768" name="Line 278"/>
            <p:cNvSpPr>
              <a:spLocks noChangeShapeType="1"/>
            </p:cNvSpPr>
            <p:nvPr/>
          </p:nvSpPr>
          <p:spPr bwMode="auto">
            <a:xfrm>
              <a:off x="3174" y="1801"/>
              <a:ext cx="0" cy="2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9" name="Line 279"/>
            <p:cNvSpPr>
              <a:spLocks noChangeShapeType="1"/>
            </p:cNvSpPr>
            <p:nvPr/>
          </p:nvSpPr>
          <p:spPr bwMode="auto">
            <a:xfrm rot="-5400000">
              <a:off x="3175" y="178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70" name="Line 280"/>
            <p:cNvSpPr>
              <a:spLocks noChangeShapeType="1"/>
            </p:cNvSpPr>
            <p:nvPr/>
          </p:nvSpPr>
          <p:spPr bwMode="auto">
            <a:xfrm rot="-5400000">
              <a:off x="3175" y="1813"/>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59" name="Group 281"/>
          <p:cNvGrpSpPr>
            <a:grpSpLocks/>
          </p:cNvGrpSpPr>
          <p:nvPr/>
        </p:nvGrpSpPr>
        <p:grpSpPr bwMode="auto">
          <a:xfrm>
            <a:off x="5948376" y="3041650"/>
            <a:ext cx="33337" cy="50800"/>
            <a:chOff x="1446" y="1588"/>
            <a:chExt cx="21" cy="32"/>
          </a:xfrm>
        </p:grpSpPr>
        <p:sp>
          <p:nvSpPr>
            <p:cNvPr id="22765" name="Line 282"/>
            <p:cNvSpPr>
              <a:spLocks noChangeShapeType="1"/>
            </p:cNvSpPr>
            <p:nvPr/>
          </p:nvSpPr>
          <p:spPr bwMode="auto">
            <a:xfrm>
              <a:off x="1456" y="1588"/>
              <a:ext cx="0" cy="3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6" name="Line 283"/>
            <p:cNvSpPr>
              <a:spLocks noChangeShapeType="1"/>
            </p:cNvSpPr>
            <p:nvPr/>
          </p:nvSpPr>
          <p:spPr bwMode="auto">
            <a:xfrm rot="-5400000">
              <a:off x="1457" y="157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7" name="Line 284"/>
            <p:cNvSpPr>
              <a:spLocks noChangeShapeType="1"/>
            </p:cNvSpPr>
            <p:nvPr/>
          </p:nvSpPr>
          <p:spPr bwMode="auto">
            <a:xfrm rot="-5400000">
              <a:off x="1457" y="1609"/>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60" name="Group 285"/>
          <p:cNvGrpSpPr>
            <a:grpSpLocks/>
          </p:cNvGrpSpPr>
          <p:nvPr/>
        </p:nvGrpSpPr>
        <p:grpSpPr bwMode="auto">
          <a:xfrm>
            <a:off x="6307151" y="3122613"/>
            <a:ext cx="33337" cy="42862"/>
            <a:chOff x="3503" y="1858"/>
            <a:chExt cx="21" cy="27"/>
          </a:xfrm>
        </p:grpSpPr>
        <p:sp>
          <p:nvSpPr>
            <p:cNvPr id="22762" name="Line 286"/>
            <p:cNvSpPr>
              <a:spLocks noChangeShapeType="1"/>
            </p:cNvSpPr>
            <p:nvPr/>
          </p:nvSpPr>
          <p:spPr bwMode="auto">
            <a:xfrm>
              <a:off x="3513" y="1858"/>
              <a:ext cx="0" cy="2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3" name="Line 287"/>
            <p:cNvSpPr>
              <a:spLocks noChangeShapeType="1"/>
            </p:cNvSpPr>
            <p:nvPr/>
          </p:nvSpPr>
          <p:spPr bwMode="auto">
            <a:xfrm rot="-5400000">
              <a:off x="3514" y="1847"/>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4" name="Line 288"/>
            <p:cNvSpPr>
              <a:spLocks noChangeShapeType="1"/>
            </p:cNvSpPr>
            <p:nvPr/>
          </p:nvSpPr>
          <p:spPr bwMode="auto">
            <a:xfrm rot="-5400000">
              <a:off x="3514" y="1873"/>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61" name="Group 289"/>
          <p:cNvGrpSpPr>
            <a:grpSpLocks/>
          </p:cNvGrpSpPr>
          <p:nvPr/>
        </p:nvGrpSpPr>
        <p:grpSpPr bwMode="auto">
          <a:xfrm>
            <a:off x="7048501" y="3217889"/>
            <a:ext cx="33338" cy="52387"/>
            <a:chOff x="3957" y="1918"/>
            <a:chExt cx="21" cy="33"/>
          </a:xfrm>
        </p:grpSpPr>
        <p:sp>
          <p:nvSpPr>
            <p:cNvPr id="22759" name="Line 290"/>
            <p:cNvSpPr>
              <a:spLocks noChangeShapeType="1"/>
            </p:cNvSpPr>
            <p:nvPr/>
          </p:nvSpPr>
          <p:spPr bwMode="auto">
            <a:xfrm>
              <a:off x="3967" y="1918"/>
              <a:ext cx="0" cy="3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0" name="Line 291"/>
            <p:cNvSpPr>
              <a:spLocks noChangeShapeType="1"/>
            </p:cNvSpPr>
            <p:nvPr/>
          </p:nvSpPr>
          <p:spPr bwMode="auto">
            <a:xfrm rot="-5400000">
              <a:off x="3968" y="1910"/>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61" name="Line 292"/>
            <p:cNvSpPr>
              <a:spLocks noChangeShapeType="1"/>
            </p:cNvSpPr>
            <p:nvPr/>
          </p:nvSpPr>
          <p:spPr bwMode="auto">
            <a:xfrm rot="-5400000">
              <a:off x="3968" y="1940"/>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22662" name="Group 293"/>
          <p:cNvGrpSpPr>
            <a:grpSpLocks/>
          </p:cNvGrpSpPr>
          <p:nvPr/>
        </p:nvGrpSpPr>
        <p:grpSpPr bwMode="auto">
          <a:xfrm>
            <a:off x="7748601" y="3273451"/>
            <a:ext cx="33337" cy="61913"/>
            <a:chOff x="4411" y="1953"/>
            <a:chExt cx="21" cy="39"/>
          </a:xfrm>
        </p:grpSpPr>
        <p:sp>
          <p:nvSpPr>
            <p:cNvPr id="22756" name="Line 294"/>
            <p:cNvSpPr>
              <a:spLocks noChangeShapeType="1"/>
            </p:cNvSpPr>
            <p:nvPr/>
          </p:nvSpPr>
          <p:spPr bwMode="auto">
            <a:xfrm>
              <a:off x="4421" y="1953"/>
              <a:ext cx="0" cy="3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57" name="Line 295"/>
            <p:cNvSpPr>
              <a:spLocks noChangeShapeType="1"/>
            </p:cNvSpPr>
            <p:nvPr/>
          </p:nvSpPr>
          <p:spPr bwMode="auto">
            <a:xfrm rot="-5400000">
              <a:off x="4422" y="1945"/>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58" name="Line 296"/>
            <p:cNvSpPr>
              <a:spLocks noChangeShapeType="1"/>
            </p:cNvSpPr>
            <p:nvPr/>
          </p:nvSpPr>
          <p:spPr bwMode="auto">
            <a:xfrm rot="-5400000">
              <a:off x="4422" y="1981"/>
              <a:ext cx="0" cy="2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22663" name="Freeform 297"/>
          <p:cNvSpPr>
            <a:spLocks/>
          </p:cNvSpPr>
          <p:nvPr/>
        </p:nvSpPr>
        <p:spPr bwMode="auto">
          <a:xfrm>
            <a:off x="5673738" y="2700338"/>
            <a:ext cx="2092325" cy="315912"/>
          </a:xfrm>
          <a:custGeom>
            <a:avLst/>
            <a:gdLst>
              <a:gd name="T0" fmla="*/ 0 w 1318"/>
              <a:gd name="T1" fmla="*/ 2147483647 h 199"/>
              <a:gd name="T2" fmla="*/ 2147483647 w 1318"/>
              <a:gd name="T3" fmla="*/ 2147483647 h 199"/>
              <a:gd name="T4" fmla="*/ 2147483647 w 1318"/>
              <a:gd name="T5" fmla="*/ 2147483647 h 199"/>
              <a:gd name="T6" fmla="*/ 2147483647 w 1318"/>
              <a:gd name="T7" fmla="*/ 2147483647 h 199"/>
              <a:gd name="T8" fmla="*/ 2147483647 w 1318"/>
              <a:gd name="T9" fmla="*/ 2147483647 h 199"/>
              <a:gd name="T10" fmla="*/ 2147483647 w 1318"/>
              <a:gd name="T11" fmla="*/ 2147483647 h 199"/>
              <a:gd name="T12" fmla="*/ 2147483647 w 1318"/>
              <a:gd name="T13" fmla="*/ 0 h 199"/>
              <a:gd name="T14" fmla="*/ 0 60000 65536"/>
              <a:gd name="T15" fmla="*/ 0 60000 65536"/>
              <a:gd name="T16" fmla="*/ 0 60000 65536"/>
              <a:gd name="T17" fmla="*/ 0 60000 65536"/>
              <a:gd name="T18" fmla="*/ 0 60000 65536"/>
              <a:gd name="T19" fmla="*/ 0 60000 65536"/>
              <a:gd name="T20" fmla="*/ 0 60000 65536"/>
              <a:gd name="T21" fmla="*/ 0 w 1318"/>
              <a:gd name="T22" fmla="*/ 0 h 199"/>
              <a:gd name="T23" fmla="*/ 1318 w 1318"/>
              <a:gd name="T24" fmla="*/ 199 h 1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18" h="199">
                <a:moveTo>
                  <a:pt x="0" y="199"/>
                </a:moveTo>
                <a:lnTo>
                  <a:pt x="6" y="186"/>
                </a:lnTo>
                <a:lnTo>
                  <a:pt x="82" y="142"/>
                </a:lnTo>
                <a:lnTo>
                  <a:pt x="196" y="108"/>
                </a:lnTo>
                <a:lnTo>
                  <a:pt x="427" y="73"/>
                </a:lnTo>
                <a:lnTo>
                  <a:pt x="879" y="27"/>
                </a:lnTo>
                <a:lnTo>
                  <a:pt x="1318" y="0"/>
                </a:lnTo>
              </a:path>
            </a:pathLst>
          </a:cu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22664" name="Group 390"/>
          <p:cNvGrpSpPr>
            <a:grpSpLocks/>
          </p:cNvGrpSpPr>
          <p:nvPr/>
        </p:nvGrpSpPr>
        <p:grpSpPr bwMode="auto">
          <a:xfrm>
            <a:off x="5646751" y="2673350"/>
            <a:ext cx="2166937" cy="388938"/>
            <a:chOff x="5646738" y="2673350"/>
            <a:chExt cx="2166937" cy="388938"/>
          </a:xfrm>
        </p:grpSpPr>
        <p:sp>
          <p:nvSpPr>
            <p:cNvPr id="22749" name="Oval 298"/>
            <p:cNvSpPr>
              <a:spLocks noChangeArrowheads="1"/>
            </p:cNvSpPr>
            <p:nvPr/>
          </p:nvSpPr>
          <p:spPr bwMode="auto">
            <a:xfrm>
              <a:off x="5646738" y="301307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0" name="Oval 299"/>
            <p:cNvSpPr>
              <a:spLocks noChangeArrowheads="1"/>
            </p:cNvSpPr>
            <p:nvPr/>
          </p:nvSpPr>
          <p:spPr bwMode="auto">
            <a:xfrm>
              <a:off x="5668963" y="2965450"/>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1" name="Oval 300"/>
            <p:cNvSpPr>
              <a:spLocks noChangeArrowheads="1"/>
            </p:cNvSpPr>
            <p:nvPr/>
          </p:nvSpPr>
          <p:spPr bwMode="auto">
            <a:xfrm>
              <a:off x="5784850" y="2900363"/>
              <a:ext cx="49213"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2" name="Oval 301"/>
            <p:cNvSpPr>
              <a:spLocks noChangeArrowheads="1"/>
            </p:cNvSpPr>
            <p:nvPr/>
          </p:nvSpPr>
          <p:spPr bwMode="auto">
            <a:xfrm>
              <a:off x="5967413" y="284162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3" name="Oval 302"/>
            <p:cNvSpPr>
              <a:spLocks noChangeArrowheads="1"/>
            </p:cNvSpPr>
            <p:nvPr/>
          </p:nvSpPr>
          <p:spPr bwMode="auto">
            <a:xfrm>
              <a:off x="6326188" y="279717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4" name="Oval 303"/>
            <p:cNvSpPr>
              <a:spLocks noChangeArrowheads="1"/>
            </p:cNvSpPr>
            <p:nvPr/>
          </p:nvSpPr>
          <p:spPr bwMode="auto">
            <a:xfrm>
              <a:off x="7042150" y="2716213"/>
              <a:ext cx="49213"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55" name="Oval 304"/>
            <p:cNvSpPr>
              <a:spLocks noChangeArrowheads="1"/>
            </p:cNvSpPr>
            <p:nvPr/>
          </p:nvSpPr>
          <p:spPr bwMode="auto">
            <a:xfrm>
              <a:off x="7764463" y="2673350"/>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grpSp>
      <p:sp>
        <p:nvSpPr>
          <p:cNvPr id="38037" name="Freeform 305"/>
          <p:cNvSpPr>
            <a:spLocks/>
          </p:cNvSpPr>
          <p:nvPr/>
        </p:nvSpPr>
        <p:spPr bwMode="auto">
          <a:xfrm>
            <a:off x="5675314" y="3048000"/>
            <a:ext cx="2074862" cy="261938"/>
          </a:xfrm>
          <a:custGeom>
            <a:avLst/>
            <a:gdLst>
              <a:gd name="T0" fmla="*/ 0 w 1307"/>
              <a:gd name="T1" fmla="*/ 0 h 165"/>
              <a:gd name="T2" fmla="*/ 2147483647 w 1307"/>
              <a:gd name="T3" fmla="*/ 2147483647 h 165"/>
              <a:gd name="T4" fmla="*/ 2147483647 w 1307"/>
              <a:gd name="T5" fmla="*/ 2147483647 h 165"/>
              <a:gd name="T6" fmla="*/ 2147483647 w 1307"/>
              <a:gd name="T7" fmla="*/ 2147483647 h 165"/>
              <a:gd name="T8" fmla="*/ 2147483647 w 1307"/>
              <a:gd name="T9" fmla="*/ 2147483647 h 165"/>
              <a:gd name="T10" fmla="*/ 2147483647 w 1307"/>
              <a:gd name="T11" fmla="*/ 2147483647 h 165"/>
              <a:gd name="T12" fmla="*/ 0 60000 65536"/>
              <a:gd name="T13" fmla="*/ 0 60000 65536"/>
              <a:gd name="T14" fmla="*/ 0 60000 65536"/>
              <a:gd name="T15" fmla="*/ 0 60000 65536"/>
              <a:gd name="T16" fmla="*/ 0 60000 65536"/>
              <a:gd name="T17" fmla="*/ 0 60000 65536"/>
              <a:gd name="T18" fmla="*/ 0 w 1307"/>
              <a:gd name="T19" fmla="*/ 0 h 165"/>
              <a:gd name="T20" fmla="*/ 1307 w 1307"/>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307" h="165">
                <a:moveTo>
                  <a:pt x="0" y="0"/>
                </a:moveTo>
                <a:lnTo>
                  <a:pt x="68" y="3"/>
                </a:lnTo>
                <a:lnTo>
                  <a:pt x="182" y="11"/>
                </a:lnTo>
                <a:lnTo>
                  <a:pt x="408" y="60"/>
                </a:lnTo>
                <a:lnTo>
                  <a:pt x="864" y="126"/>
                </a:lnTo>
                <a:lnTo>
                  <a:pt x="1307" y="165"/>
                </a:lnTo>
              </a:path>
            </a:pathLst>
          </a:custGeom>
          <a:noFill/>
          <a:ln w="19050" cap="flat" cmpd="sng">
            <a:solidFill>
              <a:schemeClr val="accent3"/>
            </a:solidFill>
            <a:prstDash val="solid"/>
            <a:round/>
            <a:headEnd/>
            <a:tailEnd/>
          </a:ln>
          <a:extLst/>
        </p:spPr>
        <p:txBody>
          <a:bodyPr/>
          <a:lstStyle/>
          <a:p>
            <a:pPr defTabSz="914400" fontAlgn="base">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nvGrpSpPr>
          <p:cNvPr id="22666" name="Group 391"/>
          <p:cNvGrpSpPr>
            <a:grpSpLocks/>
          </p:cNvGrpSpPr>
          <p:nvPr/>
        </p:nvGrpSpPr>
        <p:grpSpPr bwMode="auto">
          <a:xfrm>
            <a:off x="5643564" y="3027389"/>
            <a:ext cx="2146300" cy="307975"/>
            <a:chOff x="5643563" y="3027363"/>
            <a:chExt cx="2146300" cy="307975"/>
          </a:xfrm>
        </p:grpSpPr>
        <p:sp>
          <p:nvSpPr>
            <p:cNvPr id="17" name="AutoShape 306"/>
            <p:cNvSpPr>
              <a:spLocks noChangeArrowheads="1"/>
            </p:cNvSpPr>
            <p:nvPr/>
          </p:nvSpPr>
          <p:spPr bwMode="auto">
            <a:xfrm>
              <a:off x="5643563" y="3032125"/>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18" name="AutoShape 307"/>
            <p:cNvSpPr>
              <a:spLocks noChangeArrowheads="1"/>
            </p:cNvSpPr>
            <p:nvPr/>
          </p:nvSpPr>
          <p:spPr bwMode="auto">
            <a:xfrm>
              <a:off x="5757863" y="3027363"/>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19" name="AutoShape 308"/>
            <p:cNvSpPr>
              <a:spLocks noChangeArrowheads="1"/>
            </p:cNvSpPr>
            <p:nvPr/>
          </p:nvSpPr>
          <p:spPr bwMode="auto">
            <a:xfrm>
              <a:off x="5938838" y="3036888"/>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0" name="AutoShape 309"/>
            <p:cNvSpPr>
              <a:spLocks noChangeArrowheads="1"/>
            </p:cNvSpPr>
            <p:nvPr/>
          </p:nvSpPr>
          <p:spPr bwMode="auto">
            <a:xfrm>
              <a:off x="6300788" y="3113088"/>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1" name="AutoShape 310"/>
            <p:cNvSpPr>
              <a:spLocks noChangeArrowheads="1"/>
            </p:cNvSpPr>
            <p:nvPr/>
          </p:nvSpPr>
          <p:spPr bwMode="auto">
            <a:xfrm>
              <a:off x="7038975" y="3217863"/>
              <a:ext cx="52388"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2" name="AutoShape 311"/>
            <p:cNvSpPr>
              <a:spLocks noChangeArrowheads="1"/>
            </p:cNvSpPr>
            <p:nvPr/>
          </p:nvSpPr>
          <p:spPr bwMode="auto">
            <a:xfrm>
              <a:off x="7737475" y="3282950"/>
              <a:ext cx="52388"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grpSp>
      <p:sp>
        <p:nvSpPr>
          <p:cNvPr id="38044" name="Text Box 312"/>
          <p:cNvSpPr txBox="1">
            <a:spLocks noChangeArrowheads="1"/>
          </p:cNvSpPr>
          <p:nvPr/>
        </p:nvSpPr>
        <p:spPr bwMode="auto">
          <a:xfrm>
            <a:off x="5638802" y="1824038"/>
            <a:ext cx="2170113" cy="30480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sz="1400" b="1" dirty="0">
                <a:solidFill>
                  <a:srgbClr val="F6A108"/>
                </a:solidFill>
                <a:ea typeface="ＭＳ Ｐゴシック" panose="020B0600070205080204" pitchFamily="34" charset="-128"/>
              </a:rPr>
              <a:t>Total Hip</a:t>
            </a:r>
          </a:p>
        </p:txBody>
      </p:sp>
      <p:sp>
        <p:nvSpPr>
          <p:cNvPr id="22668" name="Line 313"/>
          <p:cNvSpPr>
            <a:spLocks noChangeShapeType="1"/>
          </p:cNvSpPr>
          <p:nvPr/>
        </p:nvSpPr>
        <p:spPr bwMode="auto">
          <a:xfrm>
            <a:off x="6350000" y="5192739"/>
            <a:ext cx="0" cy="12382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69" name="Line 314"/>
          <p:cNvSpPr>
            <a:spLocks noChangeShapeType="1"/>
          </p:cNvSpPr>
          <p:nvPr/>
        </p:nvSpPr>
        <p:spPr bwMode="auto">
          <a:xfrm rot="-5400000">
            <a:off x="6350794" y="5172882"/>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0" name="Line 315"/>
          <p:cNvSpPr>
            <a:spLocks noChangeShapeType="1"/>
          </p:cNvSpPr>
          <p:nvPr/>
        </p:nvSpPr>
        <p:spPr bwMode="auto">
          <a:xfrm rot="-5400000">
            <a:off x="6350794" y="5299882"/>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1120" name="Rectangle 316"/>
          <p:cNvSpPr>
            <a:spLocks noChangeArrowheads="1"/>
          </p:cNvSpPr>
          <p:nvPr/>
        </p:nvSpPr>
        <p:spPr bwMode="auto">
          <a:xfrm>
            <a:off x="6991350" y="4926039"/>
            <a:ext cx="153988" cy="10382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2672" name="Line 317"/>
          <p:cNvSpPr>
            <a:spLocks noChangeShapeType="1"/>
          </p:cNvSpPr>
          <p:nvPr/>
        </p:nvSpPr>
        <p:spPr bwMode="auto">
          <a:xfrm>
            <a:off x="7069138" y="5106988"/>
            <a:ext cx="0" cy="15716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3" name="Line 318"/>
          <p:cNvSpPr>
            <a:spLocks noChangeShapeType="1"/>
          </p:cNvSpPr>
          <p:nvPr/>
        </p:nvSpPr>
        <p:spPr bwMode="auto">
          <a:xfrm rot="-5400000">
            <a:off x="7069932" y="5090345"/>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4" name="Line 319"/>
          <p:cNvSpPr>
            <a:spLocks noChangeShapeType="1"/>
          </p:cNvSpPr>
          <p:nvPr/>
        </p:nvSpPr>
        <p:spPr bwMode="auto">
          <a:xfrm rot="-5400000">
            <a:off x="7069932" y="5245920"/>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5" name="Freeform 320"/>
          <p:cNvSpPr>
            <a:spLocks/>
          </p:cNvSpPr>
          <p:nvPr/>
        </p:nvSpPr>
        <p:spPr bwMode="auto">
          <a:xfrm>
            <a:off x="5632450" y="4287838"/>
            <a:ext cx="2190750" cy="1695450"/>
          </a:xfrm>
          <a:custGeom>
            <a:avLst/>
            <a:gdLst>
              <a:gd name="T0" fmla="*/ 2147483647 w 1368"/>
              <a:gd name="T1" fmla="*/ 0 h 1062"/>
              <a:gd name="T2" fmla="*/ 0 w 1368"/>
              <a:gd name="T3" fmla="*/ 2147483647 h 1062"/>
              <a:gd name="T4" fmla="*/ 2147483647 w 1368"/>
              <a:gd name="T5" fmla="*/ 2147483647 h 1062"/>
              <a:gd name="T6" fmla="*/ 0 60000 65536"/>
              <a:gd name="T7" fmla="*/ 0 60000 65536"/>
              <a:gd name="T8" fmla="*/ 0 60000 65536"/>
              <a:gd name="T9" fmla="*/ 0 w 1368"/>
              <a:gd name="T10" fmla="*/ 0 h 1062"/>
              <a:gd name="T11" fmla="*/ 1368 w 1368"/>
              <a:gd name="T12" fmla="*/ 1062 h 1062"/>
            </a:gdLst>
            <a:ahLst/>
            <a:cxnLst>
              <a:cxn ang="T6">
                <a:pos x="T0" y="T1"/>
              </a:cxn>
              <a:cxn ang="T7">
                <a:pos x="T2" y="T3"/>
              </a:cxn>
              <a:cxn ang="T8">
                <a:pos x="T4" y="T5"/>
              </a:cxn>
            </a:cxnLst>
            <a:rect l="T9" t="T10" r="T11" b="T12"/>
            <a:pathLst>
              <a:path w="1368" h="1062">
                <a:moveTo>
                  <a:pt x="3" y="0"/>
                </a:moveTo>
                <a:lnTo>
                  <a:pt x="0" y="1062"/>
                </a:lnTo>
                <a:lnTo>
                  <a:pt x="1368" y="1062"/>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6" name="Line 321"/>
          <p:cNvSpPr>
            <a:spLocks noChangeShapeType="1"/>
          </p:cNvSpPr>
          <p:nvPr/>
        </p:nvSpPr>
        <p:spPr bwMode="auto">
          <a:xfrm flipH="1">
            <a:off x="5580076" y="4302125"/>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7" name="Line 322"/>
          <p:cNvSpPr>
            <a:spLocks noChangeShapeType="1"/>
          </p:cNvSpPr>
          <p:nvPr/>
        </p:nvSpPr>
        <p:spPr bwMode="auto">
          <a:xfrm flipH="1">
            <a:off x="5580076" y="4511675"/>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8" name="Line 323"/>
          <p:cNvSpPr>
            <a:spLocks noChangeShapeType="1"/>
          </p:cNvSpPr>
          <p:nvPr/>
        </p:nvSpPr>
        <p:spPr bwMode="auto">
          <a:xfrm flipH="1">
            <a:off x="5580076" y="4721225"/>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79" name="Line 324"/>
          <p:cNvSpPr>
            <a:spLocks noChangeShapeType="1"/>
          </p:cNvSpPr>
          <p:nvPr/>
        </p:nvSpPr>
        <p:spPr bwMode="auto">
          <a:xfrm flipH="1">
            <a:off x="5580076" y="4932363"/>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0" name="Line 325"/>
          <p:cNvSpPr>
            <a:spLocks noChangeShapeType="1"/>
          </p:cNvSpPr>
          <p:nvPr/>
        </p:nvSpPr>
        <p:spPr bwMode="auto">
          <a:xfrm flipH="1">
            <a:off x="5580076" y="5141913"/>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1" name="Line 326"/>
          <p:cNvSpPr>
            <a:spLocks noChangeShapeType="1"/>
          </p:cNvSpPr>
          <p:nvPr/>
        </p:nvSpPr>
        <p:spPr bwMode="auto">
          <a:xfrm flipH="1">
            <a:off x="5580076" y="5351463"/>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2" name="Line 327"/>
          <p:cNvSpPr>
            <a:spLocks noChangeShapeType="1"/>
          </p:cNvSpPr>
          <p:nvPr/>
        </p:nvSpPr>
        <p:spPr bwMode="auto">
          <a:xfrm flipH="1">
            <a:off x="5580076" y="5562600"/>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3" name="Line 328"/>
          <p:cNvSpPr>
            <a:spLocks noChangeShapeType="1"/>
          </p:cNvSpPr>
          <p:nvPr/>
        </p:nvSpPr>
        <p:spPr bwMode="auto">
          <a:xfrm flipH="1">
            <a:off x="5580076" y="5772150"/>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4" name="Line 329"/>
          <p:cNvSpPr>
            <a:spLocks noChangeShapeType="1"/>
          </p:cNvSpPr>
          <p:nvPr/>
        </p:nvSpPr>
        <p:spPr bwMode="auto">
          <a:xfrm flipH="1">
            <a:off x="5580076" y="5983288"/>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5" name="Line 330"/>
          <p:cNvSpPr>
            <a:spLocks noChangeShapeType="1"/>
          </p:cNvSpPr>
          <p:nvPr/>
        </p:nvSpPr>
        <p:spPr bwMode="auto">
          <a:xfrm rot="16200000" flipH="1">
            <a:off x="5604682"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6" name="Line 331"/>
          <p:cNvSpPr>
            <a:spLocks noChangeShapeType="1"/>
          </p:cNvSpPr>
          <p:nvPr/>
        </p:nvSpPr>
        <p:spPr bwMode="auto">
          <a:xfrm rot="16200000" flipH="1">
            <a:off x="5666594"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7" name="Line 332"/>
          <p:cNvSpPr>
            <a:spLocks noChangeShapeType="1"/>
          </p:cNvSpPr>
          <p:nvPr/>
        </p:nvSpPr>
        <p:spPr bwMode="auto">
          <a:xfrm rot="16200000" flipH="1">
            <a:off x="5788820"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8" name="Line 333"/>
          <p:cNvSpPr>
            <a:spLocks noChangeShapeType="1"/>
          </p:cNvSpPr>
          <p:nvPr/>
        </p:nvSpPr>
        <p:spPr bwMode="auto">
          <a:xfrm rot="16200000" flipH="1">
            <a:off x="5966632"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89" name="Line 334"/>
          <p:cNvSpPr>
            <a:spLocks noChangeShapeType="1"/>
          </p:cNvSpPr>
          <p:nvPr/>
        </p:nvSpPr>
        <p:spPr bwMode="auto">
          <a:xfrm rot="16200000" flipH="1">
            <a:off x="7042957"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90" name="Line 335"/>
          <p:cNvSpPr>
            <a:spLocks noChangeShapeType="1"/>
          </p:cNvSpPr>
          <p:nvPr/>
        </p:nvSpPr>
        <p:spPr bwMode="auto">
          <a:xfrm rot="16200000" flipH="1">
            <a:off x="6323819"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91" name="Line 336"/>
          <p:cNvSpPr>
            <a:spLocks noChangeShapeType="1"/>
          </p:cNvSpPr>
          <p:nvPr/>
        </p:nvSpPr>
        <p:spPr bwMode="auto">
          <a:xfrm rot="16200000" flipH="1">
            <a:off x="7782732" y="6015832"/>
            <a:ext cx="523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692" name="Text Box 337"/>
          <p:cNvSpPr txBox="1">
            <a:spLocks noChangeArrowheads="1"/>
          </p:cNvSpPr>
          <p:nvPr/>
        </p:nvSpPr>
        <p:spPr bwMode="auto">
          <a:xfrm>
            <a:off x="5374912" y="4370414"/>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8</a:t>
            </a:r>
          </a:p>
        </p:txBody>
      </p:sp>
      <p:sp>
        <p:nvSpPr>
          <p:cNvPr id="22693" name="Text Box 338"/>
          <p:cNvSpPr txBox="1">
            <a:spLocks noChangeArrowheads="1"/>
          </p:cNvSpPr>
          <p:nvPr/>
        </p:nvSpPr>
        <p:spPr bwMode="auto">
          <a:xfrm>
            <a:off x="5374912" y="458155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694" name="Text Box 339"/>
          <p:cNvSpPr txBox="1">
            <a:spLocks noChangeArrowheads="1"/>
          </p:cNvSpPr>
          <p:nvPr/>
        </p:nvSpPr>
        <p:spPr bwMode="auto">
          <a:xfrm>
            <a:off x="5374912" y="4792689"/>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695" name="Text Box 340"/>
          <p:cNvSpPr txBox="1">
            <a:spLocks noChangeArrowheads="1"/>
          </p:cNvSpPr>
          <p:nvPr/>
        </p:nvSpPr>
        <p:spPr bwMode="auto">
          <a:xfrm>
            <a:off x="5374912" y="5002239"/>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696" name="Text Box 341"/>
          <p:cNvSpPr txBox="1">
            <a:spLocks noChangeArrowheads="1"/>
          </p:cNvSpPr>
          <p:nvPr/>
        </p:nvSpPr>
        <p:spPr bwMode="auto">
          <a:xfrm>
            <a:off x="5374912" y="5213375"/>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697" name="Text Box 342"/>
          <p:cNvSpPr txBox="1">
            <a:spLocks noChangeArrowheads="1"/>
          </p:cNvSpPr>
          <p:nvPr/>
        </p:nvSpPr>
        <p:spPr bwMode="auto">
          <a:xfrm>
            <a:off x="5323670" y="5424514"/>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-2</a:t>
            </a:r>
          </a:p>
        </p:txBody>
      </p:sp>
      <p:sp>
        <p:nvSpPr>
          <p:cNvPr id="22698" name="Text Box 343"/>
          <p:cNvSpPr txBox="1">
            <a:spLocks noChangeArrowheads="1"/>
          </p:cNvSpPr>
          <p:nvPr/>
        </p:nvSpPr>
        <p:spPr bwMode="auto">
          <a:xfrm>
            <a:off x="5323670" y="5635650"/>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-4</a:t>
            </a:r>
          </a:p>
        </p:txBody>
      </p:sp>
      <p:sp>
        <p:nvSpPr>
          <p:cNvPr id="22699" name="Text Box 344"/>
          <p:cNvSpPr txBox="1">
            <a:spLocks noChangeArrowheads="1"/>
          </p:cNvSpPr>
          <p:nvPr/>
        </p:nvSpPr>
        <p:spPr bwMode="auto">
          <a:xfrm>
            <a:off x="5323670" y="5845200"/>
            <a:ext cx="321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700" name="Text Box 345"/>
          <p:cNvSpPr txBox="1">
            <a:spLocks noChangeArrowheads="1"/>
          </p:cNvSpPr>
          <p:nvPr/>
        </p:nvSpPr>
        <p:spPr bwMode="auto">
          <a:xfrm>
            <a:off x="5493375" y="599760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0</a:t>
            </a:r>
          </a:p>
        </p:txBody>
      </p:sp>
      <p:sp>
        <p:nvSpPr>
          <p:cNvPr id="22701" name="Text Box 346"/>
          <p:cNvSpPr txBox="1">
            <a:spLocks noChangeArrowheads="1"/>
          </p:cNvSpPr>
          <p:nvPr/>
        </p:nvSpPr>
        <p:spPr bwMode="auto">
          <a:xfrm>
            <a:off x="5569575" y="599760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a:t>
            </a:r>
          </a:p>
        </p:txBody>
      </p:sp>
      <p:sp>
        <p:nvSpPr>
          <p:cNvPr id="22702" name="Text Box 347"/>
          <p:cNvSpPr txBox="1">
            <a:spLocks noChangeArrowheads="1"/>
          </p:cNvSpPr>
          <p:nvPr/>
        </p:nvSpPr>
        <p:spPr bwMode="auto">
          <a:xfrm>
            <a:off x="5675937" y="599760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a:t>
            </a:r>
          </a:p>
        </p:txBody>
      </p:sp>
      <p:sp>
        <p:nvSpPr>
          <p:cNvPr id="22703" name="Text Box 348"/>
          <p:cNvSpPr txBox="1">
            <a:spLocks noChangeArrowheads="1"/>
          </p:cNvSpPr>
          <p:nvPr/>
        </p:nvSpPr>
        <p:spPr bwMode="auto">
          <a:xfrm>
            <a:off x="5858500" y="5997600"/>
            <a:ext cx="2702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6</a:t>
            </a:r>
          </a:p>
        </p:txBody>
      </p:sp>
      <p:sp>
        <p:nvSpPr>
          <p:cNvPr id="22704" name="Text Box 349"/>
          <p:cNvSpPr txBox="1">
            <a:spLocks noChangeArrowheads="1"/>
          </p:cNvSpPr>
          <p:nvPr/>
        </p:nvSpPr>
        <p:spPr bwMode="auto">
          <a:xfrm>
            <a:off x="6172102" y="5997600"/>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12</a:t>
            </a:r>
          </a:p>
        </p:txBody>
      </p:sp>
      <p:sp>
        <p:nvSpPr>
          <p:cNvPr id="22705" name="Text Box 350"/>
          <p:cNvSpPr txBox="1">
            <a:spLocks noChangeArrowheads="1"/>
          </p:cNvSpPr>
          <p:nvPr/>
        </p:nvSpPr>
        <p:spPr bwMode="auto">
          <a:xfrm>
            <a:off x="6886477" y="5997600"/>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24</a:t>
            </a:r>
          </a:p>
        </p:txBody>
      </p:sp>
      <p:sp>
        <p:nvSpPr>
          <p:cNvPr id="22706" name="Text Box 351"/>
          <p:cNvSpPr txBox="1">
            <a:spLocks noChangeArrowheads="1"/>
          </p:cNvSpPr>
          <p:nvPr/>
        </p:nvSpPr>
        <p:spPr bwMode="auto">
          <a:xfrm>
            <a:off x="7632601" y="5997600"/>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b="0" smtClean="0">
                <a:solidFill>
                  <a:srgbClr val="FFFFFF"/>
                </a:solidFill>
                <a:latin typeface="Arial" panose="020B0604020202020204" pitchFamily="34" charset="0"/>
              </a:rPr>
              <a:t>36</a:t>
            </a:r>
          </a:p>
        </p:txBody>
      </p:sp>
      <p:sp>
        <p:nvSpPr>
          <p:cNvPr id="22707" name="Text Box 352"/>
          <p:cNvSpPr txBox="1">
            <a:spLocks noChangeArrowheads="1"/>
          </p:cNvSpPr>
          <p:nvPr/>
        </p:nvSpPr>
        <p:spPr bwMode="auto">
          <a:xfrm>
            <a:off x="6406762" y="61515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400" smtClean="0">
                <a:solidFill>
                  <a:srgbClr val="FFFFFF"/>
                </a:solidFill>
                <a:latin typeface="Arial" panose="020B0604020202020204" pitchFamily="34" charset="0"/>
              </a:rPr>
              <a:t>Mos</a:t>
            </a:r>
          </a:p>
        </p:txBody>
      </p:sp>
      <p:sp>
        <p:nvSpPr>
          <p:cNvPr id="22708" name="Text Box 353"/>
          <p:cNvSpPr txBox="1">
            <a:spLocks noChangeArrowheads="1"/>
          </p:cNvSpPr>
          <p:nvPr/>
        </p:nvSpPr>
        <p:spPr bwMode="auto">
          <a:xfrm rot="-5400000">
            <a:off x="4427523" y="4944410"/>
            <a:ext cx="1527206" cy="41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200" smtClean="0">
                <a:solidFill>
                  <a:srgbClr val="FFFFFF"/>
                </a:solidFill>
                <a:latin typeface="Arial" panose="020B0604020202020204" pitchFamily="34" charset="0"/>
              </a:rPr>
              <a:t>Change in BMD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From Baseline (%)</a:t>
            </a:r>
          </a:p>
        </p:txBody>
      </p:sp>
      <p:sp>
        <p:nvSpPr>
          <p:cNvPr id="22709" name="Text Box 355"/>
          <p:cNvSpPr txBox="1">
            <a:spLocks noChangeArrowheads="1"/>
          </p:cNvSpPr>
          <p:nvPr/>
        </p:nvSpPr>
        <p:spPr bwMode="auto">
          <a:xfrm>
            <a:off x="7119877" y="5524525"/>
            <a:ext cx="77482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Placebo</a:t>
            </a:r>
          </a:p>
        </p:txBody>
      </p:sp>
      <p:sp>
        <p:nvSpPr>
          <p:cNvPr id="22710" name="Text Box 356"/>
          <p:cNvSpPr txBox="1">
            <a:spLocks noChangeArrowheads="1"/>
          </p:cNvSpPr>
          <p:nvPr/>
        </p:nvSpPr>
        <p:spPr bwMode="auto">
          <a:xfrm>
            <a:off x="6354531" y="5270501"/>
            <a:ext cx="1418102" cy="3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lnSpc>
                <a:spcPct val="85000"/>
              </a:lnSpc>
              <a:spcBef>
                <a:spcPct val="0"/>
              </a:spcBef>
              <a:spcAft>
                <a:spcPct val="0"/>
              </a:spcAft>
            </a:pPr>
            <a:r>
              <a:rPr lang="en-US" altLang="es-CO" sz="1000" b="0" smtClean="0">
                <a:solidFill>
                  <a:srgbClr val="FFFFFF"/>
                </a:solidFill>
                <a:latin typeface="Arial" panose="020B0604020202020204" pitchFamily="34" charset="0"/>
              </a:rPr>
              <a:t>Difference at 24 mos,</a:t>
            </a:r>
            <a:br>
              <a:rPr lang="en-US" altLang="es-CO" sz="1000" b="0" smtClean="0">
                <a:solidFill>
                  <a:srgbClr val="FFFFFF"/>
                </a:solidFill>
                <a:latin typeface="Arial" panose="020B0604020202020204" pitchFamily="34" charset="0"/>
              </a:rPr>
            </a:br>
            <a:r>
              <a:rPr lang="en-US" altLang="es-CO" sz="1000" b="0" smtClean="0">
                <a:solidFill>
                  <a:srgbClr val="FFFFFF"/>
                </a:solidFill>
                <a:latin typeface="Arial" panose="020B0604020202020204" pitchFamily="34" charset="0"/>
              </a:rPr>
              <a:t>5.5 percentage points</a:t>
            </a:r>
          </a:p>
        </p:txBody>
      </p:sp>
      <p:sp>
        <p:nvSpPr>
          <p:cNvPr id="22711" name="Line 357"/>
          <p:cNvSpPr>
            <a:spLocks noChangeShapeType="1"/>
          </p:cNvSpPr>
          <p:nvPr/>
        </p:nvSpPr>
        <p:spPr bwMode="auto">
          <a:xfrm>
            <a:off x="7788275" y="5037138"/>
            <a:ext cx="0" cy="1889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2" name="Line 358"/>
          <p:cNvSpPr>
            <a:spLocks noChangeShapeType="1"/>
          </p:cNvSpPr>
          <p:nvPr/>
        </p:nvSpPr>
        <p:spPr bwMode="auto">
          <a:xfrm rot="-5400000">
            <a:off x="7789069" y="5015719"/>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3" name="Line 359"/>
          <p:cNvSpPr>
            <a:spLocks noChangeShapeType="1"/>
          </p:cNvSpPr>
          <p:nvPr/>
        </p:nvSpPr>
        <p:spPr bwMode="auto">
          <a:xfrm rot="-5400000">
            <a:off x="7789069" y="5207807"/>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4" name="Line 360"/>
          <p:cNvSpPr>
            <a:spLocks noChangeShapeType="1"/>
          </p:cNvSpPr>
          <p:nvPr/>
        </p:nvSpPr>
        <p:spPr bwMode="auto">
          <a:xfrm>
            <a:off x="5670550" y="5357813"/>
            <a:ext cx="0" cy="492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5" name="Line 361"/>
          <p:cNvSpPr>
            <a:spLocks noChangeShapeType="1"/>
          </p:cNvSpPr>
          <p:nvPr/>
        </p:nvSpPr>
        <p:spPr bwMode="auto">
          <a:xfrm rot="-5400000">
            <a:off x="5671344" y="5341157"/>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6" name="Line 362"/>
          <p:cNvSpPr>
            <a:spLocks noChangeShapeType="1"/>
          </p:cNvSpPr>
          <p:nvPr/>
        </p:nvSpPr>
        <p:spPr bwMode="auto">
          <a:xfrm rot="-5400000">
            <a:off x="5671344" y="5391957"/>
            <a:ext cx="0" cy="333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7" name="Line 363"/>
          <p:cNvSpPr>
            <a:spLocks noChangeShapeType="1"/>
          </p:cNvSpPr>
          <p:nvPr/>
        </p:nvSpPr>
        <p:spPr bwMode="auto">
          <a:xfrm>
            <a:off x="6323013" y="5508625"/>
            <a:ext cx="0" cy="13335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8" name="Line 364"/>
          <p:cNvSpPr>
            <a:spLocks noChangeShapeType="1"/>
          </p:cNvSpPr>
          <p:nvPr/>
        </p:nvSpPr>
        <p:spPr bwMode="auto">
          <a:xfrm rot="-5400000">
            <a:off x="6323807" y="5487220"/>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19" name="Line 365"/>
          <p:cNvSpPr>
            <a:spLocks noChangeShapeType="1"/>
          </p:cNvSpPr>
          <p:nvPr/>
        </p:nvSpPr>
        <p:spPr bwMode="auto">
          <a:xfrm rot="-5400000">
            <a:off x="6323807" y="5623745"/>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0" name="Line 366"/>
          <p:cNvSpPr>
            <a:spLocks noChangeShapeType="1"/>
          </p:cNvSpPr>
          <p:nvPr/>
        </p:nvSpPr>
        <p:spPr bwMode="auto">
          <a:xfrm>
            <a:off x="7069138" y="5684864"/>
            <a:ext cx="0" cy="1730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1" name="Line 367"/>
          <p:cNvSpPr>
            <a:spLocks noChangeShapeType="1"/>
          </p:cNvSpPr>
          <p:nvPr/>
        </p:nvSpPr>
        <p:spPr bwMode="auto">
          <a:xfrm rot="-5400000">
            <a:off x="7069932" y="5672957"/>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2" name="Line 368"/>
          <p:cNvSpPr>
            <a:spLocks noChangeShapeType="1"/>
          </p:cNvSpPr>
          <p:nvPr/>
        </p:nvSpPr>
        <p:spPr bwMode="auto">
          <a:xfrm rot="-5400000">
            <a:off x="7069932" y="5834882"/>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3" name="Line 369"/>
          <p:cNvSpPr>
            <a:spLocks noChangeShapeType="1"/>
          </p:cNvSpPr>
          <p:nvPr/>
        </p:nvSpPr>
        <p:spPr bwMode="auto">
          <a:xfrm>
            <a:off x="7764463" y="5756301"/>
            <a:ext cx="0" cy="19526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4" name="Line 370"/>
          <p:cNvSpPr>
            <a:spLocks noChangeShapeType="1"/>
          </p:cNvSpPr>
          <p:nvPr/>
        </p:nvSpPr>
        <p:spPr bwMode="auto">
          <a:xfrm rot="-5400000">
            <a:off x="7765257" y="5741220"/>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5" name="Line 371"/>
          <p:cNvSpPr>
            <a:spLocks noChangeShapeType="1"/>
          </p:cNvSpPr>
          <p:nvPr/>
        </p:nvSpPr>
        <p:spPr bwMode="auto">
          <a:xfrm rot="-5400000">
            <a:off x="7765257" y="5934895"/>
            <a:ext cx="0" cy="333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2726" name="Freeform 372"/>
          <p:cNvSpPr>
            <a:spLocks/>
          </p:cNvSpPr>
          <p:nvPr/>
        </p:nvSpPr>
        <p:spPr bwMode="auto">
          <a:xfrm>
            <a:off x="5697538" y="5127625"/>
            <a:ext cx="2068512" cy="217488"/>
          </a:xfrm>
          <a:custGeom>
            <a:avLst/>
            <a:gdLst>
              <a:gd name="T0" fmla="*/ 0 w 1303"/>
              <a:gd name="T1" fmla="*/ 2147483647 h 137"/>
              <a:gd name="T2" fmla="*/ 2147483647 w 1303"/>
              <a:gd name="T3" fmla="*/ 2147483647 h 137"/>
              <a:gd name="T4" fmla="*/ 2147483647 w 1303"/>
              <a:gd name="T5" fmla="*/ 2147483647 h 137"/>
              <a:gd name="T6" fmla="*/ 2147483647 w 1303"/>
              <a:gd name="T7" fmla="*/ 0 h 137"/>
              <a:gd name="T8" fmla="*/ 0 60000 65536"/>
              <a:gd name="T9" fmla="*/ 0 60000 65536"/>
              <a:gd name="T10" fmla="*/ 0 60000 65536"/>
              <a:gd name="T11" fmla="*/ 0 60000 65536"/>
              <a:gd name="T12" fmla="*/ 0 w 1303"/>
              <a:gd name="T13" fmla="*/ 0 h 137"/>
              <a:gd name="T14" fmla="*/ 1303 w 1303"/>
              <a:gd name="T15" fmla="*/ 137 h 137"/>
            </a:gdLst>
            <a:ahLst/>
            <a:cxnLst>
              <a:cxn ang="T8">
                <a:pos x="T0" y="T1"/>
              </a:cxn>
              <a:cxn ang="T9">
                <a:pos x="T2" y="T3"/>
              </a:cxn>
              <a:cxn ang="T10">
                <a:pos x="T4" y="T5"/>
              </a:cxn>
              <a:cxn ang="T11">
                <a:pos x="T6" y="T7"/>
              </a:cxn>
            </a:cxnLst>
            <a:rect l="T12" t="T13" r="T14" b="T15"/>
            <a:pathLst>
              <a:path w="1303" h="137">
                <a:moveTo>
                  <a:pt x="0" y="137"/>
                </a:moveTo>
                <a:lnTo>
                  <a:pt x="414" y="78"/>
                </a:lnTo>
                <a:lnTo>
                  <a:pt x="865" y="36"/>
                </a:lnTo>
                <a:lnTo>
                  <a:pt x="1303" y="0"/>
                </a:lnTo>
              </a:path>
            </a:pathLst>
          </a:cu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22727" name="Group 389"/>
          <p:cNvGrpSpPr>
            <a:grpSpLocks/>
          </p:cNvGrpSpPr>
          <p:nvPr/>
        </p:nvGrpSpPr>
        <p:grpSpPr bwMode="auto">
          <a:xfrm>
            <a:off x="5646751" y="5102225"/>
            <a:ext cx="2166937" cy="279400"/>
            <a:chOff x="5646738" y="5102225"/>
            <a:chExt cx="2166937" cy="279400"/>
          </a:xfrm>
        </p:grpSpPr>
        <p:sp>
          <p:nvSpPr>
            <p:cNvPr id="22739" name="Oval 373"/>
            <p:cNvSpPr>
              <a:spLocks noChangeArrowheads="1"/>
            </p:cNvSpPr>
            <p:nvPr/>
          </p:nvSpPr>
          <p:spPr bwMode="auto">
            <a:xfrm>
              <a:off x="5646738" y="5332413"/>
              <a:ext cx="49212" cy="49212"/>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40" name="Oval 374"/>
            <p:cNvSpPr>
              <a:spLocks noChangeArrowheads="1"/>
            </p:cNvSpPr>
            <p:nvPr/>
          </p:nvSpPr>
          <p:spPr bwMode="auto">
            <a:xfrm>
              <a:off x="6326188" y="5232400"/>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41" name="Oval 375"/>
            <p:cNvSpPr>
              <a:spLocks noChangeArrowheads="1"/>
            </p:cNvSpPr>
            <p:nvPr/>
          </p:nvSpPr>
          <p:spPr bwMode="auto">
            <a:xfrm>
              <a:off x="7045325" y="5162550"/>
              <a:ext cx="49213"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sp>
          <p:nvSpPr>
            <p:cNvPr id="22742" name="Oval 376"/>
            <p:cNvSpPr>
              <a:spLocks noChangeArrowheads="1"/>
            </p:cNvSpPr>
            <p:nvPr/>
          </p:nvSpPr>
          <p:spPr bwMode="auto">
            <a:xfrm>
              <a:off x="7764463" y="5102225"/>
              <a:ext cx="49212" cy="49213"/>
            </a:xfrm>
            <a:prstGeom prst="ellipse">
              <a:avLst/>
            </a:prstGeom>
            <a:noFill/>
            <a:ln w="127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2000" b="0" smtClean="0">
                <a:solidFill>
                  <a:srgbClr val="FFFFFF"/>
                </a:solidFill>
              </a:endParaRPr>
            </a:p>
          </p:txBody>
        </p:sp>
      </p:grpSp>
      <p:sp>
        <p:nvSpPr>
          <p:cNvPr id="38108" name="Freeform 377"/>
          <p:cNvSpPr>
            <a:spLocks/>
          </p:cNvSpPr>
          <p:nvPr/>
        </p:nvSpPr>
        <p:spPr bwMode="auto">
          <a:xfrm>
            <a:off x="5675314" y="5367338"/>
            <a:ext cx="2074862" cy="488950"/>
          </a:xfrm>
          <a:custGeom>
            <a:avLst/>
            <a:gdLst>
              <a:gd name="T0" fmla="*/ 0 w 1307"/>
              <a:gd name="T1" fmla="*/ 0 h 308"/>
              <a:gd name="T2" fmla="*/ 2147483647 w 1307"/>
              <a:gd name="T3" fmla="*/ 2147483647 h 308"/>
              <a:gd name="T4" fmla="*/ 2147483647 w 1307"/>
              <a:gd name="T5" fmla="*/ 2147483647 h 308"/>
              <a:gd name="T6" fmla="*/ 2147483647 w 1307"/>
              <a:gd name="T7" fmla="*/ 2147483647 h 308"/>
              <a:gd name="T8" fmla="*/ 0 60000 65536"/>
              <a:gd name="T9" fmla="*/ 0 60000 65536"/>
              <a:gd name="T10" fmla="*/ 0 60000 65536"/>
              <a:gd name="T11" fmla="*/ 0 60000 65536"/>
              <a:gd name="T12" fmla="*/ 0 w 1307"/>
              <a:gd name="T13" fmla="*/ 0 h 308"/>
              <a:gd name="T14" fmla="*/ 1307 w 1307"/>
              <a:gd name="T15" fmla="*/ 308 h 308"/>
            </a:gdLst>
            <a:ahLst/>
            <a:cxnLst>
              <a:cxn ang="T8">
                <a:pos x="T0" y="T1"/>
              </a:cxn>
              <a:cxn ang="T9">
                <a:pos x="T2" y="T3"/>
              </a:cxn>
              <a:cxn ang="T10">
                <a:pos x="T4" y="T5"/>
              </a:cxn>
              <a:cxn ang="T11">
                <a:pos x="T6" y="T7"/>
              </a:cxn>
            </a:cxnLst>
            <a:rect l="T12" t="T13" r="T14" b="T15"/>
            <a:pathLst>
              <a:path w="1307" h="308">
                <a:moveTo>
                  <a:pt x="0" y="0"/>
                </a:moveTo>
                <a:lnTo>
                  <a:pt x="411" y="130"/>
                </a:lnTo>
                <a:lnTo>
                  <a:pt x="866" y="256"/>
                </a:lnTo>
                <a:lnTo>
                  <a:pt x="1307" y="308"/>
                </a:lnTo>
              </a:path>
            </a:pathLst>
          </a:custGeom>
          <a:noFill/>
          <a:ln w="19050" cap="flat" cmpd="sng">
            <a:solidFill>
              <a:schemeClr val="accent3"/>
            </a:solidFill>
            <a:prstDash val="solid"/>
            <a:round/>
            <a:headEnd/>
            <a:tailEnd/>
          </a:ln>
          <a:extLst/>
        </p:spPr>
        <p:txBody>
          <a:bodyPr/>
          <a:lstStyle/>
          <a:p>
            <a:pPr defTabSz="914400" fontAlgn="base">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38110" name="Text Box 379"/>
          <p:cNvSpPr txBox="1">
            <a:spLocks noChangeArrowheads="1"/>
          </p:cNvSpPr>
          <p:nvPr/>
        </p:nvSpPr>
        <p:spPr bwMode="auto">
          <a:xfrm>
            <a:off x="5899162" y="4137051"/>
            <a:ext cx="1774845" cy="30777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sz="1400" b="1" dirty="0">
                <a:solidFill>
                  <a:srgbClr val="F6A108"/>
                </a:solidFill>
                <a:ea typeface="ＭＳ Ｐゴシック" panose="020B0600070205080204" pitchFamily="34" charset="-128"/>
              </a:rPr>
              <a:t>Distal Third of Radius</a:t>
            </a:r>
          </a:p>
        </p:txBody>
      </p:sp>
      <p:grpSp>
        <p:nvGrpSpPr>
          <p:cNvPr id="22730" name="Group 388"/>
          <p:cNvGrpSpPr>
            <a:grpSpLocks/>
          </p:cNvGrpSpPr>
          <p:nvPr/>
        </p:nvGrpSpPr>
        <p:grpSpPr bwMode="auto">
          <a:xfrm>
            <a:off x="5643564" y="5351463"/>
            <a:ext cx="2146300" cy="533400"/>
            <a:chOff x="5643563" y="5351463"/>
            <a:chExt cx="2146300" cy="533400"/>
          </a:xfrm>
        </p:grpSpPr>
        <p:sp>
          <p:nvSpPr>
            <p:cNvPr id="21741" name="AutoShape 378"/>
            <p:cNvSpPr>
              <a:spLocks noChangeArrowheads="1"/>
            </p:cNvSpPr>
            <p:nvPr/>
          </p:nvSpPr>
          <p:spPr bwMode="auto">
            <a:xfrm>
              <a:off x="5643563" y="5351463"/>
              <a:ext cx="52387" cy="52387"/>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1743" name="AutoShape 380"/>
            <p:cNvSpPr>
              <a:spLocks noChangeArrowheads="1"/>
            </p:cNvSpPr>
            <p:nvPr/>
          </p:nvSpPr>
          <p:spPr bwMode="auto">
            <a:xfrm>
              <a:off x="6300788" y="5543550"/>
              <a:ext cx="52387"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1744" name="AutoShape 381"/>
            <p:cNvSpPr>
              <a:spLocks noChangeArrowheads="1"/>
            </p:cNvSpPr>
            <p:nvPr/>
          </p:nvSpPr>
          <p:spPr bwMode="auto">
            <a:xfrm>
              <a:off x="7042150" y="5743575"/>
              <a:ext cx="52388"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dirty="0">
                <a:solidFill>
                  <a:srgbClr val="FFFFFF"/>
                </a:solidFill>
                <a:latin typeface="Times New Roman" panose="02020603050405020304" pitchFamily="18" charset="0"/>
                <a:ea typeface="ＭＳ Ｐゴシック" panose="020B0600070205080204" pitchFamily="34" charset="-128"/>
              </a:endParaRPr>
            </a:p>
          </p:txBody>
        </p:sp>
        <p:sp>
          <p:nvSpPr>
            <p:cNvPr id="21745" name="AutoShape 382"/>
            <p:cNvSpPr>
              <a:spLocks noChangeArrowheads="1"/>
            </p:cNvSpPr>
            <p:nvPr/>
          </p:nvSpPr>
          <p:spPr bwMode="auto">
            <a:xfrm>
              <a:off x="7737475" y="5832475"/>
              <a:ext cx="52388" cy="52388"/>
            </a:xfrm>
            <a:prstGeom prst="triangle">
              <a:avLst>
                <a:gd name="adj" fmla="val 50000"/>
              </a:avLst>
            </a:prstGeom>
            <a:noFill/>
            <a:ln w="12700">
              <a:solidFill>
                <a:schemeClr val="accent3"/>
              </a:solidFill>
              <a:miter lim="800000"/>
              <a:headEnd/>
              <a:tailEnd/>
            </a:ln>
          </p:spPr>
          <p:txBody>
            <a:bodyPr wrap="none" anchor="ctr"/>
            <a:lstStyle/>
            <a:p>
              <a:pPr defTabSz="914400" eaLnBrk="0" fontAlgn="base" hangingPunct="0">
                <a:spcBef>
                  <a:spcPct val="0"/>
                </a:spcBef>
                <a:spcAft>
                  <a:spcPct val="0"/>
                </a:spcAft>
                <a:defRPr/>
              </a:pPr>
              <a:endParaRPr lang="en-US" sz="2000" b="1" dirty="0">
                <a:solidFill>
                  <a:srgbClr val="FFFFFF"/>
                </a:solidFill>
                <a:latin typeface="Times New Roman" panose="02020603050405020304" pitchFamily="18" charset="0"/>
                <a:ea typeface="ＭＳ Ｐゴシック" panose="020B0600070205080204" pitchFamily="34" charset="-128"/>
              </a:endParaRPr>
            </a:p>
          </p:txBody>
        </p:sp>
      </p:grpSp>
      <p:sp>
        <p:nvSpPr>
          <p:cNvPr id="22731" name="Text Box 383"/>
          <p:cNvSpPr txBox="1">
            <a:spLocks noChangeArrowheads="1"/>
          </p:cNvSpPr>
          <p:nvPr/>
        </p:nvSpPr>
        <p:spPr bwMode="auto">
          <a:xfrm>
            <a:off x="284164" y="6361139"/>
            <a:ext cx="429260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a:lnSpc>
                <a:spcPct val="97000"/>
              </a:lnSpc>
              <a:spcBef>
                <a:spcPct val="0"/>
              </a:spcBef>
              <a:spcAft>
                <a:spcPct val="0"/>
              </a:spcAft>
              <a:buClr>
                <a:srgbClr val="FFFFFF"/>
              </a:buClr>
              <a:buSzPct val="45000"/>
              <a:buFont typeface="StarSymbol" charset="0"/>
              <a:buNone/>
            </a:pPr>
            <a:r>
              <a:rPr lang="en-GB" altLang="es-CO" sz="1400" b="0" smtClean="0">
                <a:solidFill>
                  <a:srgbClr val="CDCDCF"/>
                </a:solidFill>
                <a:latin typeface="Arial" panose="020B0604020202020204" pitchFamily="34" charset="0"/>
              </a:rPr>
              <a:t>Smith MR, et al. N Engl J Med. 2009;361:745-755.</a:t>
            </a:r>
          </a:p>
        </p:txBody>
      </p:sp>
      <p:sp>
        <p:nvSpPr>
          <p:cNvPr id="22732" name="Text Box 41"/>
          <p:cNvSpPr txBox="1">
            <a:spLocks noChangeArrowheads="1"/>
          </p:cNvSpPr>
          <p:nvPr/>
        </p:nvSpPr>
        <p:spPr bwMode="auto">
          <a:xfrm>
            <a:off x="5854624" y="4887939"/>
            <a:ext cx="10653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Denosumab</a:t>
            </a:r>
          </a:p>
        </p:txBody>
      </p:sp>
      <p:sp>
        <p:nvSpPr>
          <p:cNvPr id="22733" name="Text Box 3"/>
          <p:cNvSpPr txBox="1">
            <a:spLocks noChangeArrowheads="1"/>
          </p:cNvSpPr>
          <p:nvPr/>
        </p:nvSpPr>
        <p:spPr bwMode="auto">
          <a:xfrm>
            <a:off x="5276626" y="4159275"/>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10</a:t>
            </a:r>
          </a:p>
        </p:txBody>
      </p:sp>
      <p:sp>
        <p:nvSpPr>
          <p:cNvPr id="22734" name="Text Box 115"/>
          <p:cNvSpPr txBox="1">
            <a:spLocks noChangeArrowheads="1"/>
          </p:cNvSpPr>
          <p:nvPr/>
        </p:nvSpPr>
        <p:spPr bwMode="auto">
          <a:xfrm>
            <a:off x="5276626" y="1839915"/>
            <a:ext cx="355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fontAlgn="base">
              <a:spcBef>
                <a:spcPct val="0"/>
              </a:spcBef>
              <a:spcAft>
                <a:spcPct val="0"/>
              </a:spcAft>
            </a:pPr>
            <a:r>
              <a:rPr lang="en-US" altLang="es-CO" sz="1200" b="0" smtClean="0">
                <a:solidFill>
                  <a:srgbClr val="FFFFFF"/>
                </a:solidFill>
                <a:latin typeface="Arial" panose="020B0604020202020204" pitchFamily="34" charset="0"/>
              </a:rPr>
              <a:t>10</a:t>
            </a:r>
          </a:p>
        </p:txBody>
      </p:sp>
    </p:spTree>
    <p:extLst>
      <p:ext uri="{BB962C8B-B14F-4D97-AF65-F5344CB8AC3E}">
        <p14:creationId xmlns:p14="http://schemas.microsoft.com/office/powerpoint/2010/main" val="70601998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p:txBody>
          <a:bodyPr>
            <a:normAutofit fontScale="90000"/>
          </a:bodyPr>
          <a:lstStyle/>
          <a:p>
            <a:pPr eaLnBrk="1" hangingPunct="1"/>
            <a:r>
              <a:rPr lang="en-US" altLang="es-CO" smtClean="0">
                <a:ea typeface="ＭＳ Ｐゴシック" panose="020B0600070205080204" pitchFamily="34" charset="-128"/>
              </a:rPr>
              <a:t>Denosumab for Fracture Prevention</a:t>
            </a:r>
          </a:p>
        </p:txBody>
      </p:sp>
      <p:sp>
        <p:nvSpPr>
          <p:cNvPr id="10" name="Rectangle 9"/>
          <p:cNvSpPr/>
          <p:nvPr/>
        </p:nvSpPr>
        <p:spPr bwMode="auto">
          <a:xfrm>
            <a:off x="2955925" y="5173663"/>
            <a:ext cx="647700" cy="1079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1" name="Rectangle 10"/>
          <p:cNvSpPr/>
          <p:nvPr/>
        </p:nvSpPr>
        <p:spPr bwMode="auto">
          <a:xfrm>
            <a:off x="4189413" y="4224364"/>
            <a:ext cx="647700" cy="10572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 name="Rectangle 11"/>
          <p:cNvSpPr/>
          <p:nvPr/>
        </p:nvSpPr>
        <p:spPr bwMode="auto">
          <a:xfrm>
            <a:off x="4841875" y="4951413"/>
            <a:ext cx="647700" cy="3302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 name="Rectangle 12"/>
          <p:cNvSpPr/>
          <p:nvPr/>
        </p:nvSpPr>
        <p:spPr bwMode="auto">
          <a:xfrm>
            <a:off x="6061075" y="4027514"/>
            <a:ext cx="647700" cy="12541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 name="Rectangle 13"/>
          <p:cNvSpPr/>
          <p:nvPr/>
        </p:nvSpPr>
        <p:spPr bwMode="auto">
          <a:xfrm>
            <a:off x="6715125" y="4789514"/>
            <a:ext cx="647700" cy="4921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23560" name="Straight Connector 5"/>
          <p:cNvCxnSpPr>
            <a:cxnSpLocks noChangeShapeType="1"/>
          </p:cNvCxnSpPr>
          <p:nvPr/>
        </p:nvCxnSpPr>
        <p:spPr bwMode="auto">
          <a:xfrm rot="16200000" flipH="1">
            <a:off x="363550" y="3632201"/>
            <a:ext cx="33115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47115" name="Rectangle 8"/>
          <p:cNvSpPr>
            <a:spLocks noChangeArrowheads="1"/>
          </p:cNvSpPr>
          <p:nvPr/>
        </p:nvSpPr>
        <p:spPr bwMode="auto">
          <a:xfrm>
            <a:off x="7023102" y="2208213"/>
            <a:ext cx="146050" cy="146050"/>
          </a:xfrm>
          <a:prstGeom prst="rect">
            <a:avLst/>
          </a:prstGeom>
          <a:solidFill>
            <a:schemeClr val="accent3"/>
          </a:solidFill>
          <a:ln w="9525" algn="ctr">
            <a:solidFill>
              <a:schemeClr val="bg2">
                <a:lumMod val="10000"/>
              </a:schemeClr>
            </a:solidFill>
            <a:round/>
            <a:headEnd/>
            <a:tailEnd/>
          </a:ln>
        </p:spPr>
        <p:txBody>
          <a:bodyPr/>
          <a:lstStyle/>
          <a:p>
            <a:pPr defTabSz="914400" fontAlgn="base">
              <a:lnSpc>
                <a:spcPct val="90000"/>
              </a:lnSpc>
              <a:spcBef>
                <a:spcPct val="35000"/>
              </a:spcBef>
              <a:spcAft>
                <a:spcPct val="25000"/>
              </a:spcAft>
              <a:buClr>
                <a:srgbClr val="8B3D9A"/>
              </a:buClr>
              <a:buFont typeface="Arial" pitchFamily="34" charset="0"/>
              <a:buChar char="•"/>
              <a:defRPr/>
            </a:pPr>
            <a:endParaRPr lang="en-US" b="1" dirty="0">
              <a:solidFill>
                <a:srgbClr val="FFFFFF"/>
              </a:solidFill>
              <a:latin typeface="Times New Roman" panose="02020603050405020304" pitchFamily="18" charset="0"/>
              <a:ea typeface="ＭＳ Ｐゴシック" panose="020B0600070205080204" pitchFamily="34" charset="-128"/>
            </a:endParaRPr>
          </a:p>
        </p:txBody>
      </p:sp>
      <p:sp>
        <p:nvSpPr>
          <p:cNvPr id="62475" name="Rectangle 16"/>
          <p:cNvSpPr>
            <a:spLocks noChangeArrowheads="1"/>
          </p:cNvSpPr>
          <p:nvPr/>
        </p:nvSpPr>
        <p:spPr bwMode="auto">
          <a:xfrm>
            <a:off x="7023102" y="1920875"/>
            <a:ext cx="146050" cy="146050"/>
          </a:xfrm>
          <a:prstGeom prst="rect">
            <a:avLst/>
          </a:prstGeom>
          <a:solidFill>
            <a:schemeClr val="accent2"/>
          </a:solidFill>
          <a:ln w="9525" algn="ctr">
            <a:solidFill>
              <a:schemeClr val="bg2">
                <a:lumMod val="10000"/>
              </a:schemeClr>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23563" name="Straight Connector 11"/>
          <p:cNvCxnSpPr>
            <a:cxnSpLocks noChangeShapeType="1"/>
          </p:cNvCxnSpPr>
          <p:nvPr/>
        </p:nvCxnSpPr>
        <p:spPr bwMode="auto">
          <a:xfrm flipV="1">
            <a:off x="1947865" y="330835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4" name="Straight Connector 12"/>
          <p:cNvCxnSpPr>
            <a:cxnSpLocks noChangeShapeType="1"/>
          </p:cNvCxnSpPr>
          <p:nvPr/>
        </p:nvCxnSpPr>
        <p:spPr bwMode="auto">
          <a:xfrm flipV="1">
            <a:off x="1947865" y="39735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5" name="Straight Connector 13"/>
          <p:cNvCxnSpPr>
            <a:cxnSpLocks noChangeShapeType="1"/>
          </p:cNvCxnSpPr>
          <p:nvPr/>
        </p:nvCxnSpPr>
        <p:spPr bwMode="auto">
          <a:xfrm flipV="1">
            <a:off x="1947865" y="462280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6" name="Straight Connector 14"/>
          <p:cNvCxnSpPr>
            <a:cxnSpLocks noChangeShapeType="1"/>
          </p:cNvCxnSpPr>
          <p:nvPr/>
        </p:nvCxnSpPr>
        <p:spPr bwMode="auto">
          <a:xfrm flipV="1">
            <a:off x="1947865" y="5280025"/>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7" name="Straight Connector 15"/>
          <p:cNvCxnSpPr>
            <a:cxnSpLocks noChangeShapeType="1"/>
          </p:cNvCxnSpPr>
          <p:nvPr/>
        </p:nvCxnSpPr>
        <p:spPr bwMode="auto">
          <a:xfrm rot="5400000" flipV="1">
            <a:off x="1989150" y="5316538"/>
            <a:ext cx="603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8" name="Straight Connector 16"/>
          <p:cNvCxnSpPr>
            <a:cxnSpLocks noChangeShapeType="1"/>
          </p:cNvCxnSpPr>
          <p:nvPr/>
        </p:nvCxnSpPr>
        <p:spPr bwMode="auto">
          <a:xfrm rot="5400000" flipV="1">
            <a:off x="3857638" y="5316538"/>
            <a:ext cx="603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69" name="Straight Connector 18"/>
          <p:cNvCxnSpPr>
            <a:cxnSpLocks noChangeShapeType="1"/>
          </p:cNvCxnSpPr>
          <p:nvPr/>
        </p:nvCxnSpPr>
        <p:spPr bwMode="auto">
          <a:xfrm rot="5400000" flipV="1">
            <a:off x="5721363" y="5316538"/>
            <a:ext cx="603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70" name="Straight Connector 20"/>
          <p:cNvCxnSpPr>
            <a:cxnSpLocks noChangeShapeType="1"/>
          </p:cNvCxnSpPr>
          <p:nvPr/>
        </p:nvCxnSpPr>
        <p:spPr bwMode="auto">
          <a:xfrm rot="5400000" flipV="1">
            <a:off x="7585088" y="5316538"/>
            <a:ext cx="603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71" name="Straight Connector 22"/>
          <p:cNvCxnSpPr>
            <a:cxnSpLocks noChangeShapeType="1"/>
          </p:cNvCxnSpPr>
          <p:nvPr/>
        </p:nvCxnSpPr>
        <p:spPr bwMode="auto">
          <a:xfrm flipV="1">
            <a:off x="1947865" y="1990725"/>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572" name="Straight Connector 23"/>
          <p:cNvCxnSpPr>
            <a:cxnSpLocks noChangeShapeType="1"/>
          </p:cNvCxnSpPr>
          <p:nvPr/>
        </p:nvCxnSpPr>
        <p:spPr bwMode="auto">
          <a:xfrm flipV="1">
            <a:off x="1947865" y="26558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3573" name="TextBox 26"/>
          <p:cNvSpPr txBox="1">
            <a:spLocks noChangeArrowheads="1"/>
          </p:cNvSpPr>
          <p:nvPr/>
        </p:nvSpPr>
        <p:spPr bwMode="auto">
          <a:xfrm>
            <a:off x="2730501" y="5281638"/>
            <a:ext cx="44142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12</a:t>
            </a:r>
          </a:p>
        </p:txBody>
      </p:sp>
      <p:sp>
        <p:nvSpPr>
          <p:cNvPr id="23574" name="TextBox 27"/>
          <p:cNvSpPr txBox="1">
            <a:spLocks noChangeArrowheads="1"/>
          </p:cNvSpPr>
          <p:nvPr/>
        </p:nvSpPr>
        <p:spPr bwMode="auto">
          <a:xfrm>
            <a:off x="1990725" y="5537226"/>
            <a:ext cx="5581650"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Mos</a:t>
            </a:r>
          </a:p>
        </p:txBody>
      </p:sp>
      <p:sp>
        <p:nvSpPr>
          <p:cNvPr id="23575" name="TextBox 30"/>
          <p:cNvSpPr txBox="1">
            <a:spLocks noChangeArrowheads="1"/>
          </p:cNvSpPr>
          <p:nvPr/>
        </p:nvSpPr>
        <p:spPr bwMode="auto">
          <a:xfrm>
            <a:off x="4611688" y="5281638"/>
            <a:ext cx="44142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24</a:t>
            </a:r>
          </a:p>
        </p:txBody>
      </p:sp>
      <p:sp>
        <p:nvSpPr>
          <p:cNvPr id="23576" name="TextBox 31"/>
          <p:cNvSpPr txBox="1">
            <a:spLocks noChangeArrowheads="1"/>
          </p:cNvSpPr>
          <p:nvPr/>
        </p:nvSpPr>
        <p:spPr bwMode="auto">
          <a:xfrm>
            <a:off x="6503989" y="5281638"/>
            <a:ext cx="44142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36</a:t>
            </a:r>
          </a:p>
        </p:txBody>
      </p:sp>
      <p:cxnSp>
        <p:nvCxnSpPr>
          <p:cNvPr id="23577" name="Straight Connector 33"/>
          <p:cNvCxnSpPr>
            <a:cxnSpLocks noChangeShapeType="1"/>
          </p:cNvCxnSpPr>
          <p:nvPr/>
        </p:nvCxnSpPr>
        <p:spPr bwMode="auto">
          <a:xfrm flipV="1">
            <a:off x="2576513" y="4308475"/>
            <a:ext cx="9048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78" name="Straight Connector 34"/>
          <p:cNvCxnSpPr>
            <a:cxnSpLocks noChangeShapeType="1"/>
          </p:cNvCxnSpPr>
          <p:nvPr/>
        </p:nvCxnSpPr>
        <p:spPr bwMode="auto">
          <a:xfrm flipV="1">
            <a:off x="2576513" y="4989513"/>
            <a:ext cx="9048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79" name="Straight Connector 35"/>
          <p:cNvCxnSpPr>
            <a:cxnSpLocks noChangeShapeType="1"/>
          </p:cNvCxnSpPr>
          <p:nvPr/>
        </p:nvCxnSpPr>
        <p:spPr bwMode="auto">
          <a:xfrm flipV="1">
            <a:off x="3228988" y="5037138"/>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0" name="Straight Connector 36"/>
          <p:cNvCxnSpPr>
            <a:cxnSpLocks noChangeShapeType="1"/>
          </p:cNvCxnSpPr>
          <p:nvPr/>
        </p:nvCxnSpPr>
        <p:spPr bwMode="auto">
          <a:xfrm flipV="1">
            <a:off x="3228988" y="5256213"/>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1" name="Straight Connector 37"/>
          <p:cNvCxnSpPr>
            <a:cxnSpLocks noChangeShapeType="1"/>
          </p:cNvCxnSpPr>
          <p:nvPr/>
        </p:nvCxnSpPr>
        <p:spPr bwMode="auto">
          <a:xfrm flipV="1">
            <a:off x="4472001" y="4638675"/>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2" name="Straight Connector 38"/>
          <p:cNvCxnSpPr>
            <a:cxnSpLocks noChangeShapeType="1"/>
          </p:cNvCxnSpPr>
          <p:nvPr/>
        </p:nvCxnSpPr>
        <p:spPr bwMode="auto">
          <a:xfrm flipV="1">
            <a:off x="4472001" y="3778250"/>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3" name="Straight Connector 39"/>
          <p:cNvCxnSpPr>
            <a:cxnSpLocks noChangeShapeType="1"/>
          </p:cNvCxnSpPr>
          <p:nvPr/>
        </p:nvCxnSpPr>
        <p:spPr bwMode="auto">
          <a:xfrm flipV="1">
            <a:off x="5121277" y="4691063"/>
            <a:ext cx="904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4" name="Straight Connector 40"/>
          <p:cNvCxnSpPr>
            <a:cxnSpLocks noChangeShapeType="1"/>
          </p:cNvCxnSpPr>
          <p:nvPr/>
        </p:nvCxnSpPr>
        <p:spPr bwMode="auto">
          <a:xfrm flipV="1">
            <a:off x="5121277" y="5194300"/>
            <a:ext cx="904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5" name="Straight Connector 41"/>
          <p:cNvCxnSpPr>
            <a:cxnSpLocks noChangeShapeType="1"/>
          </p:cNvCxnSpPr>
          <p:nvPr/>
        </p:nvCxnSpPr>
        <p:spPr bwMode="auto">
          <a:xfrm flipV="1">
            <a:off x="6334138" y="4495800"/>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6" name="Straight Connector 42"/>
          <p:cNvCxnSpPr>
            <a:cxnSpLocks noChangeShapeType="1"/>
          </p:cNvCxnSpPr>
          <p:nvPr/>
        </p:nvCxnSpPr>
        <p:spPr bwMode="auto">
          <a:xfrm flipV="1">
            <a:off x="6334138" y="3556000"/>
            <a:ext cx="9207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7" name="Straight Connector 43"/>
          <p:cNvCxnSpPr>
            <a:cxnSpLocks noChangeShapeType="1"/>
          </p:cNvCxnSpPr>
          <p:nvPr/>
        </p:nvCxnSpPr>
        <p:spPr bwMode="auto">
          <a:xfrm flipV="1">
            <a:off x="6988176" y="4505325"/>
            <a:ext cx="904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8" name="Straight Connector 44"/>
          <p:cNvCxnSpPr>
            <a:cxnSpLocks noChangeShapeType="1"/>
          </p:cNvCxnSpPr>
          <p:nvPr/>
        </p:nvCxnSpPr>
        <p:spPr bwMode="auto">
          <a:xfrm flipV="1">
            <a:off x="6988176" y="5095875"/>
            <a:ext cx="904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89" name="Straight Connector 46"/>
          <p:cNvCxnSpPr>
            <a:cxnSpLocks noChangeShapeType="1"/>
          </p:cNvCxnSpPr>
          <p:nvPr/>
        </p:nvCxnSpPr>
        <p:spPr bwMode="auto">
          <a:xfrm rot="5400000">
            <a:off x="2282044" y="4644232"/>
            <a:ext cx="67468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90" name="Straight Connector 47"/>
          <p:cNvCxnSpPr>
            <a:cxnSpLocks noChangeShapeType="1"/>
          </p:cNvCxnSpPr>
          <p:nvPr/>
        </p:nvCxnSpPr>
        <p:spPr bwMode="auto">
          <a:xfrm rot="16200000" flipH="1">
            <a:off x="3163888" y="5145088"/>
            <a:ext cx="2159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91" name="Straight Connector 49"/>
          <p:cNvCxnSpPr>
            <a:cxnSpLocks noChangeShapeType="1"/>
          </p:cNvCxnSpPr>
          <p:nvPr/>
        </p:nvCxnSpPr>
        <p:spPr bwMode="auto">
          <a:xfrm rot="5400000">
            <a:off x="4097338" y="4202113"/>
            <a:ext cx="85725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92" name="Straight Connector 50"/>
          <p:cNvCxnSpPr>
            <a:cxnSpLocks noChangeShapeType="1"/>
          </p:cNvCxnSpPr>
          <p:nvPr/>
        </p:nvCxnSpPr>
        <p:spPr bwMode="auto">
          <a:xfrm rot="5400000">
            <a:off x="4927613" y="4935538"/>
            <a:ext cx="49212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93" name="Straight Connector 51"/>
          <p:cNvCxnSpPr>
            <a:cxnSpLocks noChangeShapeType="1"/>
          </p:cNvCxnSpPr>
          <p:nvPr/>
        </p:nvCxnSpPr>
        <p:spPr bwMode="auto">
          <a:xfrm rot="16200000" flipH="1">
            <a:off x="5914244" y="4018757"/>
            <a:ext cx="938213"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594" name="Straight Connector 52"/>
          <p:cNvCxnSpPr>
            <a:cxnSpLocks noChangeShapeType="1"/>
          </p:cNvCxnSpPr>
          <p:nvPr/>
        </p:nvCxnSpPr>
        <p:spPr bwMode="auto">
          <a:xfrm rot="16200000" flipH="1">
            <a:off x="6744507" y="4799807"/>
            <a:ext cx="59213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23595" name="TextBox 57"/>
          <p:cNvSpPr txBox="1">
            <a:spLocks noChangeArrowheads="1"/>
          </p:cNvSpPr>
          <p:nvPr/>
        </p:nvSpPr>
        <p:spPr bwMode="auto">
          <a:xfrm>
            <a:off x="2408251" y="2836888"/>
            <a:ext cx="105327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i="1" smtClean="0">
                <a:solidFill>
                  <a:srgbClr val="FFFFFF"/>
                </a:solidFill>
                <a:latin typeface="Arial" panose="020B0604020202020204" pitchFamily="34" charset="0"/>
              </a:rPr>
              <a:t>P </a:t>
            </a:r>
            <a:r>
              <a:rPr lang="en-US" altLang="es-CO" sz="1800" b="0" smtClean="0">
                <a:solidFill>
                  <a:srgbClr val="FFFFFF"/>
                </a:solidFill>
                <a:latin typeface="Arial" panose="020B0604020202020204" pitchFamily="34" charset="0"/>
              </a:rPr>
              <a:t>= .004</a:t>
            </a:r>
          </a:p>
        </p:txBody>
      </p:sp>
      <p:sp>
        <p:nvSpPr>
          <p:cNvPr id="23596" name="TextBox 58"/>
          <p:cNvSpPr txBox="1">
            <a:spLocks noChangeArrowheads="1"/>
          </p:cNvSpPr>
          <p:nvPr/>
        </p:nvSpPr>
        <p:spPr bwMode="auto">
          <a:xfrm>
            <a:off x="4322776" y="2836888"/>
            <a:ext cx="105327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i="1" smtClean="0">
                <a:solidFill>
                  <a:srgbClr val="FFFFFF"/>
                </a:solidFill>
                <a:latin typeface="Arial" panose="020B0604020202020204" pitchFamily="34" charset="0"/>
              </a:rPr>
              <a:t>P </a:t>
            </a:r>
            <a:r>
              <a:rPr lang="en-US" altLang="es-CO" sz="1800" b="0" smtClean="0">
                <a:solidFill>
                  <a:srgbClr val="FFFFFF"/>
                </a:solidFill>
                <a:latin typeface="Arial" panose="020B0604020202020204" pitchFamily="34" charset="0"/>
              </a:rPr>
              <a:t>= .004</a:t>
            </a:r>
          </a:p>
        </p:txBody>
      </p:sp>
      <p:sp>
        <p:nvSpPr>
          <p:cNvPr id="23597" name="TextBox 59"/>
          <p:cNvSpPr txBox="1">
            <a:spLocks noChangeArrowheads="1"/>
          </p:cNvSpPr>
          <p:nvPr/>
        </p:nvSpPr>
        <p:spPr bwMode="auto">
          <a:xfrm>
            <a:off x="6169038" y="2836888"/>
            <a:ext cx="105327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i="1" smtClean="0">
                <a:solidFill>
                  <a:srgbClr val="FFFFFF"/>
                </a:solidFill>
                <a:latin typeface="Arial" panose="020B0604020202020204" pitchFamily="34" charset="0"/>
              </a:rPr>
              <a:t>P </a:t>
            </a:r>
            <a:r>
              <a:rPr lang="en-US" altLang="es-CO" sz="1800" b="0" smtClean="0">
                <a:solidFill>
                  <a:srgbClr val="FFFFFF"/>
                </a:solidFill>
                <a:latin typeface="Arial" panose="020B0604020202020204" pitchFamily="34" charset="0"/>
              </a:rPr>
              <a:t>= .006</a:t>
            </a:r>
          </a:p>
        </p:txBody>
      </p:sp>
      <p:sp>
        <p:nvSpPr>
          <p:cNvPr id="23598" name="TextBox 60"/>
          <p:cNvSpPr txBox="1">
            <a:spLocks noChangeArrowheads="1"/>
          </p:cNvSpPr>
          <p:nvPr/>
        </p:nvSpPr>
        <p:spPr bwMode="auto">
          <a:xfrm>
            <a:off x="2573357" y="4295801"/>
            <a:ext cx="50555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1.9</a:t>
            </a:r>
          </a:p>
        </p:txBody>
      </p:sp>
      <p:sp>
        <p:nvSpPr>
          <p:cNvPr id="23599" name="TextBox 61"/>
          <p:cNvSpPr txBox="1">
            <a:spLocks noChangeArrowheads="1"/>
          </p:cNvSpPr>
          <p:nvPr/>
        </p:nvSpPr>
        <p:spPr bwMode="auto">
          <a:xfrm>
            <a:off x="3270269" y="4827613"/>
            <a:ext cx="50555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0.3</a:t>
            </a:r>
          </a:p>
        </p:txBody>
      </p:sp>
      <p:sp>
        <p:nvSpPr>
          <p:cNvPr id="23600" name="TextBox 62"/>
          <p:cNvSpPr txBox="1">
            <a:spLocks noChangeArrowheads="1"/>
          </p:cNvSpPr>
          <p:nvPr/>
        </p:nvSpPr>
        <p:spPr bwMode="auto">
          <a:xfrm>
            <a:off x="4487881" y="3865569"/>
            <a:ext cx="50555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3.3</a:t>
            </a:r>
          </a:p>
        </p:txBody>
      </p:sp>
      <p:sp>
        <p:nvSpPr>
          <p:cNvPr id="23601" name="TextBox 63"/>
          <p:cNvSpPr txBox="1">
            <a:spLocks noChangeArrowheads="1"/>
          </p:cNvSpPr>
          <p:nvPr/>
        </p:nvSpPr>
        <p:spPr bwMode="auto">
          <a:xfrm>
            <a:off x="5133991" y="4597426"/>
            <a:ext cx="50555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1.0</a:t>
            </a:r>
          </a:p>
        </p:txBody>
      </p:sp>
      <p:sp>
        <p:nvSpPr>
          <p:cNvPr id="23602" name="TextBox 64"/>
          <p:cNvSpPr txBox="1">
            <a:spLocks noChangeArrowheads="1"/>
          </p:cNvSpPr>
          <p:nvPr/>
        </p:nvSpPr>
        <p:spPr bwMode="auto">
          <a:xfrm>
            <a:off x="6332555" y="3654434"/>
            <a:ext cx="50555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3.9</a:t>
            </a:r>
          </a:p>
        </p:txBody>
      </p:sp>
      <p:sp>
        <p:nvSpPr>
          <p:cNvPr id="23603" name="TextBox 65"/>
          <p:cNvSpPr txBox="1">
            <a:spLocks noChangeArrowheads="1"/>
          </p:cNvSpPr>
          <p:nvPr/>
        </p:nvSpPr>
        <p:spPr bwMode="auto">
          <a:xfrm>
            <a:off x="6983432" y="4440263"/>
            <a:ext cx="50555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1.5</a:t>
            </a:r>
          </a:p>
        </p:txBody>
      </p:sp>
      <p:sp>
        <p:nvSpPr>
          <p:cNvPr id="23604" name="TextBox 66"/>
          <p:cNvSpPr txBox="1">
            <a:spLocks noChangeArrowheads="1"/>
          </p:cNvSpPr>
          <p:nvPr/>
        </p:nvSpPr>
        <p:spPr bwMode="auto">
          <a:xfrm>
            <a:off x="1661807" y="5099076"/>
            <a:ext cx="3130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0</a:t>
            </a:r>
          </a:p>
        </p:txBody>
      </p:sp>
      <p:sp>
        <p:nvSpPr>
          <p:cNvPr id="23605" name="TextBox 67"/>
          <p:cNvSpPr txBox="1">
            <a:spLocks noChangeArrowheads="1"/>
          </p:cNvSpPr>
          <p:nvPr/>
        </p:nvSpPr>
        <p:spPr bwMode="auto">
          <a:xfrm>
            <a:off x="1661807" y="4459313"/>
            <a:ext cx="3130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2</a:t>
            </a:r>
          </a:p>
        </p:txBody>
      </p:sp>
      <p:sp>
        <p:nvSpPr>
          <p:cNvPr id="23606" name="TextBox 68"/>
          <p:cNvSpPr txBox="1">
            <a:spLocks noChangeArrowheads="1"/>
          </p:cNvSpPr>
          <p:nvPr/>
        </p:nvSpPr>
        <p:spPr bwMode="auto">
          <a:xfrm>
            <a:off x="1661807" y="3811590"/>
            <a:ext cx="3130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4</a:t>
            </a:r>
          </a:p>
        </p:txBody>
      </p:sp>
      <p:sp>
        <p:nvSpPr>
          <p:cNvPr id="23607" name="TextBox 69"/>
          <p:cNvSpPr txBox="1">
            <a:spLocks noChangeArrowheads="1"/>
          </p:cNvSpPr>
          <p:nvPr/>
        </p:nvSpPr>
        <p:spPr bwMode="auto">
          <a:xfrm>
            <a:off x="1661807" y="3143276"/>
            <a:ext cx="3130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6</a:t>
            </a:r>
          </a:p>
        </p:txBody>
      </p:sp>
      <p:sp>
        <p:nvSpPr>
          <p:cNvPr id="23608" name="TextBox 70"/>
          <p:cNvSpPr txBox="1">
            <a:spLocks noChangeArrowheads="1"/>
          </p:cNvSpPr>
          <p:nvPr/>
        </p:nvSpPr>
        <p:spPr bwMode="auto">
          <a:xfrm>
            <a:off x="1661807" y="2486051"/>
            <a:ext cx="31304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8</a:t>
            </a:r>
          </a:p>
        </p:txBody>
      </p:sp>
      <p:sp>
        <p:nvSpPr>
          <p:cNvPr id="23609" name="TextBox 71"/>
          <p:cNvSpPr txBox="1">
            <a:spLocks noChangeArrowheads="1"/>
          </p:cNvSpPr>
          <p:nvPr/>
        </p:nvSpPr>
        <p:spPr bwMode="auto">
          <a:xfrm>
            <a:off x="1533430" y="1836742"/>
            <a:ext cx="44142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10</a:t>
            </a:r>
          </a:p>
        </p:txBody>
      </p:sp>
      <p:sp>
        <p:nvSpPr>
          <p:cNvPr id="23610" name="TextBox 72"/>
          <p:cNvSpPr txBox="1">
            <a:spLocks noChangeArrowheads="1"/>
          </p:cNvSpPr>
          <p:nvPr/>
        </p:nvSpPr>
        <p:spPr bwMode="auto">
          <a:xfrm rot="-5400000">
            <a:off x="-191953" y="3457488"/>
            <a:ext cx="312236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smtClean="0">
                <a:solidFill>
                  <a:srgbClr val="FFFFFF"/>
                </a:solidFill>
                <a:latin typeface="Arial" panose="020B0604020202020204" pitchFamily="34" charset="0"/>
              </a:rPr>
              <a:t>New Vertebral Fracture (%)</a:t>
            </a:r>
          </a:p>
        </p:txBody>
      </p:sp>
      <p:cxnSp>
        <p:nvCxnSpPr>
          <p:cNvPr id="23611" name="Straight Connector 74"/>
          <p:cNvCxnSpPr>
            <a:cxnSpLocks noChangeShapeType="1"/>
          </p:cNvCxnSpPr>
          <p:nvPr/>
        </p:nvCxnSpPr>
        <p:spPr bwMode="auto">
          <a:xfrm rot="5400000">
            <a:off x="2101056" y="3683794"/>
            <a:ext cx="98583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2" name="Straight Connector 75"/>
          <p:cNvCxnSpPr>
            <a:cxnSpLocks noChangeShapeType="1"/>
          </p:cNvCxnSpPr>
          <p:nvPr/>
        </p:nvCxnSpPr>
        <p:spPr bwMode="auto">
          <a:xfrm rot="16200000" flipH="1">
            <a:off x="2424113" y="4044950"/>
            <a:ext cx="17081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3" name="Straight Connector 78"/>
          <p:cNvCxnSpPr>
            <a:cxnSpLocks noChangeShapeType="1"/>
          </p:cNvCxnSpPr>
          <p:nvPr/>
        </p:nvCxnSpPr>
        <p:spPr bwMode="auto">
          <a:xfrm>
            <a:off x="2584450" y="3205163"/>
            <a:ext cx="69373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4" name="Straight Connector 79"/>
          <p:cNvCxnSpPr>
            <a:cxnSpLocks noChangeShapeType="1"/>
          </p:cNvCxnSpPr>
          <p:nvPr/>
        </p:nvCxnSpPr>
        <p:spPr bwMode="auto">
          <a:xfrm rot="16200000" flipH="1">
            <a:off x="4268788" y="3422650"/>
            <a:ext cx="4635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5" name="Straight Connector 80"/>
          <p:cNvCxnSpPr>
            <a:cxnSpLocks noChangeShapeType="1"/>
          </p:cNvCxnSpPr>
          <p:nvPr/>
        </p:nvCxnSpPr>
        <p:spPr bwMode="auto">
          <a:xfrm rot="5400000">
            <a:off x="4491844" y="3882232"/>
            <a:ext cx="138271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6" name="Straight Connector 81"/>
          <p:cNvCxnSpPr>
            <a:cxnSpLocks noChangeShapeType="1"/>
          </p:cNvCxnSpPr>
          <p:nvPr/>
        </p:nvCxnSpPr>
        <p:spPr bwMode="auto">
          <a:xfrm>
            <a:off x="4491038" y="3205163"/>
            <a:ext cx="6921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7" name="Straight Connector 82"/>
          <p:cNvCxnSpPr>
            <a:cxnSpLocks noChangeShapeType="1"/>
          </p:cNvCxnSpPr>
          <p:nvPr/>
        </p:nvCxnSpPr>
        <p:spPr bwMode="auto">
          <a:xfrm rot="5400000">
            <a:off x="6262700" y="3290888"/>
            <a:ext cx="2000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8" name="Straight Connector 83"/>
          <p:cNvCxnSpPr>
            <a:cxnSpLocks noChangeShapeType="1"/>
          </p:cNvCxnSpPr>
          <p:nvPr/>
        </p:nvCxnSpPr>
        <p:spPr bwMode="auto">
          <a:xfrm rot="5400000">
            <a:off x="6462713" y="3775075"/>
            <a:ext cx="11684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3619" name="Straight Connector 84"/>
          <p:cNvCxnSpPr>
            <a:cxnSpLocks noChangeShapeType="1"/>
          </p:cNvCxnSpPr>
          <p:nvPr/>
        </p:nvCxnSpPr>
        <p:spPr bwMode="auto">
          <a:xfrm>
            <a:off x="6353175" y="3205163"/>
            <a:ext cx="69373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3620" name="TextBox 89"/>
          <p:cNvSpPr txBox="1">
            <a:spLocks noChangeArrowheads="1"/>
          </p:cNvSpPr>
          <p:nvPr/>
        </p:nvSpPr>
        <p:spPr bwMode="auto">
          <a:xfrm>
            <a:off x="7159638" y="2106638"/>
            <a:ext cx="1018841"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Placebo</a:t>
            </a:r>
          </a:p>
        </p:txBody>
      </p:sp>
      <p:sp>
        <p:nvSpPr>
          <p:cNvPr id="23621" name="TextBox 90"/>
          <p:cNvSpPr txBox="1">
            <a:spLocks noChangeArrowheads="1"/>
          </p:cNvSpPr>
          <p:nvPr/>
        </p:nvSpPr>
        <p:spPr bwMode="auto">
          <a:xfrm>
            <a:off x="7159638" y="1836742"/>
            <a:ext cx="142933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800" b="0" smtClean="0">
                <a:solidFill>
                  <a:srgbClr val="FFFFFF"/>
                </a:solidFill>
                <a:latin typeface="Arial" panose="020B0604020202020204" pitchFamily="34" charset="0"/>
              </a:rPr>
              <a:t>Denosumab</a:t>
            </a:r>
          </a:p>
        </p:txBody>
      </p:sp>
      <p:sp>
        <p:nvSpPr>
          <p:cNvPr id="23622" name="TextBox 96"/>
          <p:cNvSpPr txBox="1">
            <a:spLocks noChangeArrowheads="1"/>
          </p:cNvSpPr>
          <p:nvPr/>
        </p:nvSpPr>
        <p:spPr bwMode="auto">
          <a:xfrm>
            <a:off x="2398718" y="5802314"/>
            <a:ext cx="412893" cy="31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13</a:t>
            </a:r>
          </a:p>
        </p:txBody>
      </p:sp>
      <p:sp>
        <p:nvSpPr>
          <p:cNvPr id="23623" name="TextBox 99"/>
          <p:cNvSpPr txBox="1">
            <a:spLocks noChangeArrowheads="1"/>
          </p:cNvSpPr>
          <p:nvPr/>
        </p:nvSpPr>
        <p:spPr bwMode="auto">
          <a:xfrm>
            <a:off x="3121025" y="5802314"/>
            <a:ext cx="298780" cy="31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2</a:t>
            </a:r>
          </a:p>
        </p:txBody>
      </p:sp>
      <p:sp>
        <p:nvSpPr>
          <p:cNvPr id="23624" name="TextBox 100"/>
          <p:cNvSpPr txBox="1">
            <a:spLocks noChangeArrowheads="1"/>
          </p:cNvSpPr>
          <p:nvPr/>
        </p:nvSpPr>
        <p:spPr bwMode="auto">
          <a:xfrm>
            <a:off x="4306901" y="5802314"/>
            <a:ext cx="412893" cy="31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22</a:t>
            </a:r>
          </a:p>
        </p:txBody>
      </p:sp>
      <p:sp>
        <p:nvSpPr>
          <p:cNvPr id="23625" name="TextBox 101"/>
          <p:cNvSpPr txBox="1">
            <a:spLocks noChangeArrowheads="1"/>
          </p:cNvSpPr>
          <p:nvPr/>
        </p:nvSpPr>
        <p:spPr bwMode="auto">
          <a:xfrm>
            <a:off x="5021264" y="5802314"/>
            <a:ext cx="298780" cy="31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7</a:t>
            </a:r>
          </a:p>
        </p:txBody>
      </p:sp>
      <p:sp>
        <p:nvSpPr>
          <p:cNvPr id="23626" name="TextBox 102"/>
          <p:cNvSpPr txBox="1">
            <a:spLocks noChangeArrowheads="1"/>
          </p:cNvSpPr>
          <p:nvPr/>
        </p:nvSpPr>
        <p:spPr bwMode="auto">
          <a:xfrm>
            <a:off x="6175388" y="5802314"/>
            <a:ext cx="412893" cy="31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26</a:t>
            </a:r>
          </a:p>
        </p:txBody>
      </p:sp>
      <p:sp>
        <p:nvSpPr>
          <p:cNvPr id="23627" name="TextBox 103"/>
          <p:cNvSpPr txBox="1">
            <a:spLocks noChangeArrowheads="1"/>
          </p:cNvSpPr>
          <p:nvPr/>
        </p:nvSpPr>
        <p:spPr bwMode="auto">
          <a:xfrm>
            <a:off x="6813563" y="5802314"/>
            <a:ext cx="412893" cy="31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b="0" smtClean="0">
                <a:solidFill>
                  <a:srgbClr val="FFFFFF"/>
                </a:solidFill>
                <a:latin typeface="Arial" panose="020B0604020202020204" pitchFamily="34" charset="0"/>
              </a:rPr>
              <a:t>10</a:t>
            </a:r>
          </a:p>
        </p:txBody>
      </p:sp>
      <p:sp>
        <p:nvSpPr>
          <p:cNvPr id="23628" name="TextBox 104"/>
          <p:cNvSpPr txBox="1">
            <a:spLocks noChangeArrowheads="1"/>
          </p:cNvSpPr>
          <p:nvPr/>
        </p:nvSpPr>
        <p:spPr bwMode="auto">
          <a:xfrm>
            <a:off x="477839" y="5825590"/>
            <a:ext cx="2238375" cy="31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smtClean="0">
                <a:solidFill>
                  <a:srgbClr val="FFFFFF"/>
                </a:solidFill>
                <a:latin typeface="Arial" panose="020B0604020202020204" pitchFamily="34" charset="0"/>
              </a:rPr>
              <a:t>Patients at Risk, n</a:t>
            </a:r>
          </a:p>
        </p:txBody>
      </p:sp>
      <p:sp>
        <p:nvSpPr>
          <p:cNvPr id="23629" name="Text Box 3"/>
          <p:cNvSpPr txBox="1">
            <a:spLocks noChangeArrowheads="1"/>
          </p:cNvSpPr>
          <p:nvPr/>
        </p:nvSpPr>
        <p:spPr bwMode="auto">
          <a:xfrm>
            <a:off x="284176" y="6354789"/>
            <a:ext cx="8491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30000"/>
              </a:spcBef>
              <a:spcAft>
                <a:spcPct val="25000"/>
              </a:spcAft>
              <a:buClr>
                <a:srgbClr val="8B3D9A"/>
              </a:buClr>
              <a:buFont typeface="Arial" panose="020B0604020202020204" pitchFamily="34" charset="0"/>
              <a:buNone/>
            </a:pPr>
            <a:r>
              <a:rPr lang="en-US" altLang="es-CO" sz="1400" b="0" smtClean="0">
                <a:solidFill>
                  <a:srgbClr val="CDCDCF"/>
                </a:solidFill>
                <a:latin typeface="Arial" panose="020B0604020202020204" pitchFamily="34" charset="0"/>
              </a:rPr>
              <a:t>Smith MR, et al. N Engl J Med. 2009;361:745-755. </a:t>
            </a:r>
          </a:p>
        </p:txBody>
      </p:sp>
      <p:sp>
        <p:nvSpPr>
          <p:cNvPr id="9" name="Rectangle 8"/>
          <p:cNvSpPr/>
          <p:nvPr/>
        </p:nvSpPr>
        <p:spPr bwMode="auto">
          <a:xfrm>
            <a:off x="2312988" y="4637114"/>
            <a:ext cx="647700" cy="6445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23631" name="Straight Connector 7"/>
          <p:cNvCxnSpPr>
            <a:cxnSpLocks noChangeShapeType="1"/>
          </p:cNvCxnSpPr>
          <p:nvPr/>
        </p:nvCxnSpPr>
        <p:spPr bwMode="auto">
          <a:xfrm flipV="1">
            <a:off x="2006602" y="5280025"/>
            <a:ext cx="56261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Tree>
    <p:custDataLst>
      <p:tags r:id="rId1"/>
    </p:custDataLst>
    <p:extLst>
      <p:ext uri="{BB962C8B-B14F-4D97-AF65-F5344CB8AC3E}">
        <p14:creationId xmlns:p14="http://schemas.microsoft.com/office/powerpoint/2010/main" val="2599894279"/>
      </p:ext>
    </p:extLst>
  </p:cSld>
  <p:clrMapOvr>
    <a:masterClrMapping/>
  </p:clrMapOvr>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es-CO" smtClean="0">
                <a:ea typeface="ＭＳ Ｐゴシック" panose="020B0600070205080204" pitchFamily="34" charset="-128"/>
              </a:rPr>
              <a:t>Fracture Risk: Conclusions</a:t>
            </a:r>
          </a:p>
        </p:txBody>
      </p:sp>
      <p:sp>
        <p:nvSpPr>
          <p:cNvPr id="23555" name="Rectangle 3"/>
          <p:cNvSpPr>
            <a:spLocks noGrp="1" noChangeArrowheads="1"/>
          </p:cNvSpPr>
          <p:nvPr>
            <p:ph idx="1"/>
          </p:nvPr>
        </p:nvSpPr>
        <p:spPr/>
        <p:txBody>
          <a:bodyPr/>
          <a:lstStyle/>
          <a:p>
            <a:pPr>
              <a:defRPr/>
            </a:pPr>
            <a:r>
              <a:rPr lang="en-GB" altLang="ja-JP" sz="2200" dirty="0" smtClean="0"/>
              <a:t>Osteoporosis and fractures are an important health problem in men</a:t>
            </a:r>
          </a:p>
          <a:p>
            <a:pPr>
              <a:defRPr/>
            </a:pPr>
            <a:r>
              <a:rPr lang="en-GB" altLang="ja-JP" sz="2200" dirty="0" smtClean="0"/>
              <a:t>Various factors increase fracture risk including older age, low BMI, smoking, alcohol use, and low BMD</a:t>
            </a:r>
          </a:p>
          <a:p>
            <a:pPr>
              <a:defRPr/>
            </a:pPr>
            <a:r>
              <a:rPr lang="en-GB" altLang="ja-JP" sz="2200" dirty="0" smtClean="0"/>
              <a:t>ADT increases fracture risk</a:t>
            </a:r>
          </a:p>
          <a:p>
            <a:pPr>
              <a:defRPr/>
            </a:pPr>
            <a:r>
              <a:rPr lang="en-GB" altLang="ja-JP" sz="2200" dirty="0" smtClean="0"/>
              <a:t>Some but not all men require drug therapy to prevent fractures during ADT</a:t>
            </a:r>
          </a:p>
          <a:p>
            <a:pPr>
              <a:defRPr/>
            </a:pPr>
            <a:r>
              <a:rPr lang="en-GB" altLang="ja-JP" sz="2200" dirty="0" smtClean="0"/>
              <a:t>Effective therapies are available </a:t>
            </a:r>
          </a:p>
          <a:p>
            <a:pPr lvl="1">
              <a:defRPr/>
            </a:pPr>
            <a:r>
              <a:rPr lang="en-GB" altLang="ja-JP" sz="2000" dirty="0" smtClean="0"/>
              <a:t>Bisphosphonates increase BMD</a:t>
            </a:r>
          </a:p>
          <a:p>
            <a:pPr lvl="1">
              <a:defRPr/>
            </a:pPr>
            <a:r>
              <a:rPr lang="en-GB" altLang="ja-JP" sz="2000" dirty="0" smtClean="0"/>
              <a:t>Denosumab increases BMD and decreases vertebral fractures</a:t>
            </a:r>
          </a:p>
        </p:txBody>
      </p:sp>
    </p:spTree>
    <p:extLst>
      <p:ext uri="{BB962C8B-B14F-4D97-AF65-F5344CB8AC3E}">
        <p14:creationId xmlns:p14="http://schemas.microsoft.com/office/powerpoint/2010/main" val="109365005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2"/>
          <p:cNvSpPr>
            <a:spLocks noGrp="1"/>
          </p:cNvSpPr>
          <p:nvPr>
            <p:ph type="title"/>
          </p:nvPr>
        </p:nvSpPr>
        <p:spPr>
          <a:xfrm>
            <a:off x="385764" y="330200"/>
            <a:ext cx="8462962" cy="5251450"/>
          </a:xfrm>
        </p:spPr>
        <p:txBody>
          <a:bodyPr/>
          <a:lstStyle/>
          <a:p>
            <a:r>
              <a:rPr lang="en-US" altLang="es-CO" smtClean="0">
                <a:ea typeface="ＭＳ Ｐゴシック" panose="020B0600070205080204" pitchFamily="34" charset="-128"/>
              </a:rPr>
              <a:t>Delaying Bone Metastases in Prostate Cancer</a:t>
            </a:r>
          </a:p>
        </p:txBody>
      </p:sp>
    </p:spTree>
    <p:extLst>
      <p:ext uri="{BB962C8B-B14F-4D97-AF65-F5344CB8AC3E}">
        <p14:creationId xmlns:p14="http://schemas.microsoft.com/office/powerpoint/2010/main" val="3713861555"/>
      </p:ext>
    </p:extLst>
  </p:cSld>
  <p:clrMapOvr>
    <a:masterClrMapping/>
  </p:clrMapOvr>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7"/>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Natural History of Castration-Resistant </a:t>
            </a:r>
            <a:br>
              <a:rPr lang="en-US" altLang="es-CO" smtClean="0">
                <a:ea typeface="ＭＳ Ｐゴシック" panose="020B0600070205080204" pitchFamily="34" charset="-128"/>
              </a:rPr>
            </a:br>
            <a:r>
              <a:rPr lang="en-US" altLang="es-CO" smtClean="0">
                <a:ea typeface="ＭＳ Ｐゴシック" panose="020B0600070205080204" pitchFamily="34" charset="-128"/>
              </a:rPr>
              <a:t>Nonmetastatic Prostate Cancer</a:t>
            </a:r>
          </a:p>
        </p:txBody>
      </p:sp>
      <p:sp>
        <p:nvSpPr>
          <p:cNvPr id="26627" name="Text Box 11"/>
          <p:cNvSpPr txBox="1">
            <a:spLocks noChangeArrowheads="1"/>
          </p:cNvSpPr>
          <p:nvPr/>
        </p:nvSpPr>
        <p:spPr bwMode="auto">
          <a:xfrm>
            <a:off x="284164" y="6357964"/>
            <a:ext cx="4292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a:spcBef>
                <a:spcPct val="35000"/>
              </a:spcBef>
              <a:spcAft>
                <a:spcPct val="25000"/>
              </a:spcAft>
              <a:buClr>
                <a:srgbClr val="FFFFFF"/>
              </a:buClr>
              <a:buSzPct val="45000"/>
              <a:buFont typeface="StarSymbol" charset="0"/>
              <a:buNone/>
            </a:pPr>
            <a:r>
              <a:rPr lang="en-GB" altLang="es-CO" sz="1400" b="0" smtClean="0">
                <a:solidFill>
                  <a:srgbClr val="CDCDCF"/>
                </a:solidFill>
                <a:latin typeface="Arial" panose="020B0604020202020204" pitchFamily="34" charset="0"/>
              </a:rPr>
              <a:t>Smith MR, et al. J Clin Oncol. 2005;23:2918-2925.</a:t>
            </a:r>
          </a:p>
        </p:txBody>
      </p:sp>
      <p:cxnSp>
        <p:nvCxnSpPr>
          <p:cNvPr id="26628" name="Straight Connector 11"/>
          <p:cNvCxnSpPr>
            <a:cxnSpLocks noChangeShapeType="1"/>
            <a:stCxn id="26653" idx="0"/>
          </p:cNvCxnSpPr>
          <p:nvPr/>
        </p:nvCxnSpPr>
        <p:spPr bwMode="auto">
          <a:xfrm flipV="1">
            <a:off x="1744663" y="5702300"/>
            <a:ext cx="61134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29" name="Straight Connector 13"/>
          <p:cNvCxnSpPr>
            <a:cxnSpLocks noChangeShapeType="1"/>
          </p:cNvCxnSpPr>
          <p:nvPr/>
        </p:nvCxnSpPr>
        <p:spPr bwMode="auto">
          <a:xfrm flipV="1">
            <a:off x="1743075" y="2079626"/>
            <a:ext cx="0" cy="36226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0" name="Straight Connector 15"/>
          <p:cNvCxnSpPr>
            <a:cxnSpLocks noChangeShapeType="1"/>
          </p:cNvCxnSpPr>
          <p:nvPr/>
        </p:nvCxnSpPr>
        <p:spPr bwMode="auto">
          <a:xfrm flipH="1">
            <a:off x="1676400" y="208915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1" name="Straight Connector 16"/>
          <p:cNvCxnSpPr>
            <a:cxnSpLocks noChangeShapeType="1"/>
          </p:cNvCxnSpPr>
          <p:nvPr/>
        </p:nvCxnSpPr>
        <p:spPr bwMode="auto">
          <a:xfrm flipH="1">
            <a:off x="1676400" y="281146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2" name="Straight Connector 17"/>
          <p:cNvCxnSpPr>
            <a:cxnSpLocks noChangeShapeType="1"/>
          </p:cNvCxnSpPr>
          <p:nvPr/>
        </p:nvCxnSpPr>
        <p:spPr bwMode="auto">
          <a:xfrm flipH="1">
            <a:off x="1676400" y="353377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3" name="Straight Connector 18"/>
          <p:cNvCxnSpPr>
            <a:cxnSpLocks noChangeShapeType="1"/>
          </p:cNvCxnSpPr>
          <p:nvPr/>
        </p:nvCxnSpPr>
        <p:spPr bwMode="auto">
          <a:xfrm flipH="1">
            <a:off x="1676400" y="425767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4" name="Straight Connector 19"/>
          <p:cNvCxnSpPr>
            <a:cxnSpLocks noChangeShapeType="1"/>
          </p:cNvCxnSpPr>
          <p:nvPr/>
        </p:nvCxnSpPr>
        <p:spPr bwMode="auto">
          <a:xfrm flipH="1">
            <a:off x="1676400" y="497998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5" name="Straight Connector 20"/>
          <p:cNvCxnSpPr>
            <a:cxnSpLocks noChangeShapeType="1"/>
          </p:cNvCxnSpPr>
          <p:nvPr/>
        </p:nvCxnSpPr>
        <p:spPr bwMode="auto">
          <a:xfrm flipH="1">
            <a:off x="1676400" y="5702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6" name="Straight Connector 22"/>
          <p:cNvCxnSpPr>
            <a:cxnSpLocks noChangeShapeType="1"/>
          </p:cNvCxnSpPr>
          <p:nvPr/>
        </p:nvCxnSpPr>
        <p:spPr bwMode="auto">
          <a:xfrm>
            <a:off x="1743075"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7" name="Straight Connector 23"/>
          <p:cNvCxnSpPr>
            <a:cxnSpLocks noChangeShapeType="1"/>
          </p:cNvCxnSpPr>
          <p:nvPr/>
        </p:nvCxnSpPr>
        <p:spPr bwMode="auto">
          <a:xfrm>
            <a:off x="2759075"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8" name="Straight Connector 24"/>
          <p:cNvCxnSpPr>
            <a:cxnSpLocks noChangeShapeType="1"/>
          </p:cNvCxnSpPr>
          <p:nvPr/>
        </p:nvCxnSpPr>
        <p:spPr bwMode="auto">
          <a:xfrm>
            <a:off x="3776663"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39" name="Straight Connector 25"/>
          <p:cNvCxnSpPr>
            <a:cxnSpLocks noChangeShapeType="1"/>
          </p:cNvCxnSpPr>
          <p:nvPr/>
        </p:nvCxnSpPr>
        <p:spPr bwMode="auto">
          <a:xfrm>
            <a:off x="4794250"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40" name="Straight Connector 26"/>
          <p:cNvCxnSpPr>
            <a:cxnSpLocks noChangeShapeType="1"/>
          </p:cNvCxnSpPr>
          <p:nvPr/>
        </p:nvCxnSpPr>
        <p:spPr bwMode="auto">
          <a:xfrm>
            <a:off x="5810250"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41" name="Straight Connector 27"/>
          <p:cNvCxnSpPr>
            <a:cxnSpLocks noChangeShapeType="1"/>
          </p:cNvCxnSpPr>
          <p:nvPr/>
        </p:nvCxnSpPr>
        <p:spPr bwMode="auto">
          <a:xfrm>
            <a:off x="6827838"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42" name="Straight Connector 28"/>
          <p:cNvCxnSpPr>
            <a:cxnSpLocks noChangeShapeType="1"/>
          </p:cNvCxnSpPr>
          <p:nvPr/>
        </p:nvCxnSpPr>
        <p:spPr bwMode="auto">
          <a:xfrm>
            <a:off x="7845425" y="57086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6643" name="Straight Connector 30"/>
          <p:cNvCxnSpPr>
            <a:cxnSpLocks noChangeShapeType="1"/>
          </p:cNvCxnSpPr>
          <p:nvPr/>
        </p:nvCxnSpPr>
        <p:spPr bwMode="auto">
          <a:xfrm flipH="1">
            <a:off x="2095501" y="2152650"/>
            <a:ext cx="3111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32" name="Straight Connector 31"/>
          <p:cNvCxnSpPr/>
          <p:nvPr/>
        </p:nvCxnSpPr>
        <p:spPr bwMode="auto">
          <a:xfrm flipH="1">
            <a:off x="2095501" y="2417763"/>
            <a:ext cx="311150" cy="0"/>
          </a:xfrm>
          <a:prstGeom prst="line">
            <a:avLst/>
          </a:prstGeom>
          <a:noFill/>
          <a:ln w="28575" cap="flat" cmpd="sng" algn="ctr">
            <a:solidFill>
              <a:schemeClr val="accent3"/>
            </a:solidFill>
            <a:prstDash val="solid"/>
            <a:round/>
            <a:headEnd type="none" w="med" len="med"/>
            <a:tailEnd type="none" w="med" len="med"/>
          </a:ln>
          <a:effectLst/>
        </p:spPr>
      </p:cxnSp>
      <p:cxnSp>
        <p:nvCxnSpPr>
          <p:cNvPr id="26645" name="Straight Connector 32"/>
          <p:cNvCxnSpPr>
            <a:cxnSpLocks noChangeShapeType="1"/>
          </p:cNvCxnSpPr>
          <p:nvPr/>
        </p:nvCxnSpPr>
        <p:spPr bwMode="auto">
          <a:xfrm flipH="1">
            <a:off x="2095501" y="2684463"/>
            <a:ext cx="311150" cy="0"/>
          </a:xfrm>
          <a:prstGeom prst="line">
            <a:avLst/>
          </a:prstGeom>
          <a:noFill/>
          <a:ln w="28575" algn="ctr">
            <a:solidFill>
              <a:schemeClr val="accent1"/>
            </a:solidFill>
            <a:round/>
            <a:headEnd/>
            <a:tailEnd/>
          </a:ln>
          <a:extLst>
            <a:ext uri="{909E8E84-426E-40dd-AFC4-6F175D3DCCD1}">
              <a14:hiddenFill xmlns:a14="http://schemas.microsoft.com/office/drawing/2010/main">
                <a:noFill/>
              </a14:hiddenFill>
            </a:ext>
          </a:extLst>
        </p:spPr>
      </p:cxnSp>
      <p:sp>
        <p:nvSpPr>
          <p:cNvPr id="26646" name="TextBox 33"/>
          <p:cNvSpPr txBox="1">
            <a:spLocks noChangeArrowheads="1"/>
          </p:cNvSpPr>
          <p:nvPr/>
        </p:nvSpPr>
        <p:spPr bwMode="auto">
          <a:xfrm>
            <a:off x="2400300" y="1947889"/>
            <a:ext cx="2914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Death</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Bone metastasis</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Bone metastasis or death</a:t>
            </a:r>
          </a:p>
        </p:txBody>
      </p:sp>
      <p:sp>
        <p:nvSpPr>
          <p:cNvPr id="26647" name="TextBox 34"/>
          <p:cNvSpPr txBox="1">
            <a:spLocks noChangeArrowheads="1"/>
          </p:cNvSpPr>
          <p:nvPr/>
        </p:nvSpPr>
        <p:spPr bwMode="auto">
          <a:xfrm>
            <a:off x="1212850" y="1901825"/>
            <a:ext cx="503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1.0</a:t>
            </a:r>
          </a:p>
        </p:txBody>
      </p:sp>
      <p:sp>
        <p:nvSpPr>
          <p:cNvPr id="26648" name="TextBox 35"/>
          <p:cNvSpPr txBox="1">
            <a:spLocks noChangeArrowheads="1"/>
          </p:cNvSpPr>
          <p:nvPr/>
        </p:nvSpPr>
        <p:spPr bwMode="auto">
          <a:xfrm>
            <a:off x="1212850" y="2632075"/>
            <a:ext cx="503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0.8</a:t>
            </a:r>
          </a:p>
        </p:txBody>
      </p:sp>
      <p:sp>
        <p:nvSpPr>
          <p:cNvPr id="26649" name="TextBox 36"/>
          <p:cNvSpPr txBox="1">
            <a:spLocks noChangeArrowheads="1"/>
          </p:cNvSpPr>
          <p:nvPr/>
        </p:nvSpPr>
        <p:spPr bwMode="auto">
          <a:xfrm>
            <a:off x="1212850" y="3354389"/>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0.6</a:t>
            </a:r>
          </a:p>
        </p:txBody>
      </p:sp>
      <p:sp>
        <p:nvSpPr>
          <p:cNvPr id="26650" name="TextBox 37"/>
          <p:cNvSpPr txBox="1">
            <a:spLocks noChangeArrowheads="1"/>
          </p:cNvSpPr>
          <p:nvPr/>
        </p:nvSpPr>
        <p:spPr bwMode="auto">
          <a:xfrm>
            <a:off x="1212850" y="4078288"/>
            <a:ext cx="503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0.4</a:t>
            </a:r>
          </a:p>
        </p:txBody>
      </p:sp>
      <p:sp>
        <p:nvSpPr>
          <p:cNvPr id="26651" name="TextBox 38"/>
          <p:cNvSpPr txBox="1">
            <a:spLocks noChangeArrowheads="1"/>
          </p:cNvSpPr>
          <p:nvPr/>
        </p:nvSpPr>
        <p:spPr bwMode="auto">
          <a:xfrm>
            <a:off x="1212850" y="4800600"/>
            <a:ext cx="503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0.2</a:t>
            </a:r>
          </a:p>
        </p:txBody>
      </p:sp>
      <p:sp>
        <p:nvSpPr>
          <p:cNvPr id="26652" name="TextBox 39"/>
          <p:cNvSpPr txBox="1">
            <a:spLocks noChangeArrowheads="1"/>
          </p:cNvSpPr>
          <p:nvPr/>
        </p:nvSpPr>
        <p:spPr bwMode="auto">
          <a:xfrm>
            <a:off x="1212850" y="5522939"/>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sp>
        <p:nvSpPr>
          <p:cNvPr id="26653" name="TextBox 40"/>
          <p:cNvSpPr txBox="1">
            <a:spLocks noChangeArrowheads="1"/>
          </p:cNvSpPr>
          <p:nvPr/>
        </p:nvSpPr>
        <p:spPr bwMode="auto">
          <a:xfrm>
            <a:off x="1492250" y="5726139"/>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sp>
        <p:nvSpPr>
          <p:cNvPr id="26654" name="TextBox 41"/>
          <p:cNvSpPr txBox="1">
            <a:spLocks noChangeArrowheads="1"/>
          </p:cNvSpPr>
          <p:nvPr/>
        </p:nvSpPr>
        <p:spPr bwMode="auto">
          <a:xfrm>
            <a:off x="2509851" y="5726139"/>
            <a:ext cx="503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0.5</a:t>
            </a:r>
          </a:p>
        </p:txBody>
      </p:sp>
      <p:sp>
        <p:nvSpPr>
          <p:cNvPr id="26655" name="TextBox 42"/>
          <p:cNvSpPr txBox="1">
            <a:spLocks noChangeArrowheads="1"/>
          </p:cNvSpPr>
          <p:nvPr/>
        </p:nvSpPr>
        <p:spPr bwMode="auto">
          <a:xfrm>
            <a:off x="3527425" y="5726139"/>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1.0</a:t>
            </a:r>
          </a:p>
        </p:txBody>
      </p:sp>
      <p:sp>
        <p:nvSpPr>
          <p:cNvPr id="26656" name="TextBox 43"/>
          <p:cNvSpPr txBox="1">
            <a:spLocks noChangeArrowheads="1"/>
          </p:cNvSpPr>
          <p:nvPr/>
        </p:nvSpPr>
        <p:spPr bwMode="auto">
          <a:xfrm>
            <a:off x="4543425" y="5726139"/>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1.5</a:t>
            </a:r>
          </a:p>
        </p:txBody>
      </p:sp>
      <p:sp>
        <p:nvSpPr>
          <p:cNvPr id="26657" name="TextBox 44"/>
          <p:cNvSpPr txBox="1">
            <a:spLocks noChangeArrowheads="1"/>
          </p:cNvSpPr>
          <p:nvPr/>
        </p:nvSpPr>
        <p:spPr bwMode="auto">
          <a:xfrm>
            <a:off x="5561026" y="5726139"/>
            <a:ext cx="503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2.0</a:t>
            </a:r>
          </a:p>
        </p:txBody>
      </p:sp>
      <p:sp>
        <p:nvSpPr>
          <p:cNvPr id="26658" name="TextBox 45"/>
          <p:cNvSpPr txBox="1">
            <a:spLocks noChangeArrowheads="1"/>
          </p:cNvSpPr>
          <p:nvPr/>
        </p:nvSpPr>
        <p:spPr bwMode="auto">
          <a:xfrm>
            <a:off x="6578600" y="5726139"/>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2.5</a:t>
            </a:r>
          </a:p>
        </p:txBody>
      </p:sp>
      <p:sp>
        <p:nvSpPr>
          <p:cNvPr id="26659" name="TextBox 46"/>
          <p:cNvSpPr txBox="1">
            <a:spLocks noChangeArrowheads="1"/>
          </p:cNvSpPr>
          <p:nvPr/>
        </p:nvSpPr>
        <p:spPr bwMode="auto">
          <a:xfrm>
            <a:off x="7594600" y="5726139"/>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3.0</a:t>
            </a:r>
          </a:p>
        </p:txBody>
      </p:sp>
      <p:sp>
        <p:nvSpPr>
          <p:cNvPr id="26660" name="TextBox 47"/>
          <p:cNvSpPr txBox="1">
            <a:spLocks noChangeArrowheads="1"/>
          </p:cNvSpPr>
          <p:nvPr/>
        </p:nvSpPr>
        <p:spPr bwMode="auto">
          <a:xfrm>
            <a:off x="1692288" y="6002364"/>
            <a:ext cx="619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Yrs Since Random Assignment</a:t>
            </a:r>
          </a:p>
        </p:txBody>
      </p:sp>
      <p:sp>
        <p:nvSpPr>
          <p:cNvPr id="26661" name="TextBox 48"/>
          <p:cNvSpPr txBox="1">
            <a:spLocks noChangeArrowheads="1"/>
          </p:cNvSpPr>
          <p:nvPr/>
        </p:nvSpPr>
        <p:spPr bwMode="auto">
          <a:xfrm rot="-5400000">
            <a:off x="-805656" y="3739634"/>
            <a:ext cx="3683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Proportion With Event</a:t>
            </a:r>
          </a:p>
        </p:txBody>
      </p:sp>
      <p:sp>
        <p:nvSpPr>
          <p:cNvPr id="51" name="Freeform 50"/>
          <p:cNvSpPr/>
          <p:nvPr/>
        </p:nvSpPr>
        <p:spPr bwMode="auto">
          <a:xfrm>
            <a:off x="2038362" y="4048151"/>
            <a:ext cx="5357813" cy="1528763"/>
          </a:xfrm>
          <a:custGeom>
            <a:avLst/>
            <a:gdLst>
              <a:gd name="connsiteX0" fmla="*/ 5357813 w 5357813"/>
              <a:gd name="connsiteY0" fmla="*/ 0 h 1528763"/>
              <a:gd name="connsiteX1" fmla="*/ 5195888 w 5357813"/>
              <a:gd name="connsiteY1" fmla="*/ 0 h 1528763"/>
              <a:gd name="connsiteX2" fmla="*/ 5200650 w 5357813"/>
              <a:gd name="connsiteY2" fmla="*/ 185738 h 1528763"/>
              <a:gd name="connsiteX3" fmla="*/ 4800600 w 5357813"/>
              <a:gd name="connsiteY3" fmla="*/ 185738 h 1528763"/>
              <a:gd name="connsiteX4" fmla="*/ 4805363 w 5357813"/>
              <a:gd name="connsiteY4" fmla="*/ 261938 h 1528763"/>
              <a:gd name="connsiteX5" fmla="*/ 4733925 w 5357813"/>
              <a:gd name="connsiteY5" fmla="*/ 266700 h 1528763"/>
              <a:gd name="connsiteX6" fmla="*/ 4733925 w 5357813"/>
              <a:gd name="connsiteY6" fmla="*/ 328613 h 1528763"/>
              <a:gd name="connsiteX7" fmla="*/ 4167188 w 5357813"/>
              <a:gd name="connsiteY7" fmla="*/ 328613 h 1528763"/>
              <a:gd name="connsiteX8" fmla="*/ 4171950 w 5357813"/>
              <a:gd name="connsiteY8" fmla="*/ 385763 h 1528763"/>
              <a:gd name="connsiteX9" fmla="*/ 3543300 w 5357813"/>
              <a:gd name="connsiteY9" fmla="*/ 381000 h 1528763"/>
              <a:gd name="connsiteX10" fmla="*/ 3548063 w 5357813"/>
              <a:gd name="connsiteY10" fmla="*/ 419100 h 1528763"/>
              <a:gd name="connsiteX11" fmla="*/ 3276600 w 5357813"/>
              <a:gd name="connsiteY11" fmla="*/ 419100 h 1528763"/>
              <a:gd name="connsiteX12" fmla="*/ 3276600 w 5357813"/>
              <a:gd name="connsiteY12" fmla="*/ 447675 h 1528763"/>
              <a:gd name="connsiteX13" fmla="*/ 3190875 w 5357813"/>
              <a:gd name="connsiteY13" fmla="*/ 447675 h 1528763"/>
              <a:gd name="connsiteX14" fmla="*/ 3195638 w 5357813"/>
              <a:gd name="connsiteY14" fmla="*/ 485775 h 1528763"/>
              <a:gd name="connsiteX15" fmla="*/ 3095625 w 5357813"/>
              <a:gd name="connsiteY15" fmla="*/ 485775 h 1528763"/>
              <a:gd name="connsiteX16" fmla="*/ 3090863 w 5357813"/>
              <a:gd name="connsiteY16" fmla="*/ 509588 h 1528763"/>
              <a:gd name="connsiteX17" fmla="*/ 2981325 w 5357813"/>
              <a:gd name="connsiteY17" fmla="*/ 509588 h 1528763"/>
              <a:gd name="connsiteX18" fmla="*/ 2986088 w 5357813"/>
              <a:gd name="connsiteY18" fmla="*/ 552450 h 1528763"/>
              <a:gd name="connsiteX19" fmla="*/ 2500313 w 5357813"/>
              <a:gd name="connsiteY19" fmla="*/ 552450 h 1528763"/>
              <a:gd name="connsiteX20" fmla="*/ 2495550 w 5357813"/>
              <a:gd name="connsiteY20" fmla="*/ 585788 h 1528763"/>
              <a:gd name="connsiteX21" fmla="*/ 2438400 w 5357813"/>
              <a:gd name="connsiteY21" fmla="*/ 585788 h 1528763"/>
              <a:gd name="connsiteX22" fmla="*/ 2443163 w 5357813"/>
              <a:gd name="connsiteY22" fmla="*/ 614363 h 1528763"/>
              <a:gd name="connsiteX23" fmla="*/ 2395538 w 5357813"/>
              <a:gd name="connsiteY23" fmla="*/ 614363 h 1528763"/>
              <a:gd name="connsiteX24" fmla="*/ 2395538 w 5357813"/>
              <a:gd name="connsiteY24" fmla="*/ 642938 h 1528763"/>
              <a:gd name="connsiteX25" fmla="*/ 1905000 w 5357813"/>
              <a:gd name="connsiteY25" fmla="*/ 642938 h 1528763"/>
              <a:gd name="connsiteX26" fmla="*/ 1905000 w 5357813"/>
              <a:gd name="connsiteY26" fmla="*/ 671513 h 1528763"/>
              <a:gd name="connsiteX27" fmla="*/ 1871663 w 5357813"/>
              <a:gd name="connsiteY27" fmla="*/ 671513 h 1528763"/>
              <a:gd name="connsiteX28" fmla="*/ 1876425 w 5357813"/>
              <a:gd name="connsiteY28" fmla="*/ 695325 h 1528763"/>
              <a:gd name="connsiteX29" fmla="*/ 1781175 w 5357813"/>
              <a:gd name="connsiteY29" fmla="*/ 709613 h 1528763"/>
              <a:gd name="connsiteX30" fmla="*/ 1790700 w 5357813"/>
              <a:gd name="connsiteY30" fmla="*/ 752475 h 1528763"/>
              <a:gd name="connsiteX31" fmla="*/ 1766888 w 5357813"/>
              <a:gd name="connsiteY31" fmla="*/ 757238 h 1528763"/>
              <a:gd name="connsiteX32" fmla="*/ 1771650 w 5357813"/>
              <a:gd name="connsiteY32" fmla="*/ 790575 h 1528763"/>
              <a:gd name="connsiteX33" fmla="*/ 1747838 w 5357813"/>
              <a:gd name="connsiteY33" fmla="*/ 795338 h 1528763"/>
              <a:gd name="connsiteX34" fmla="*/ 1752600 w 5357813"/>
              <a:gd name="connsiteY34" fmla="*/ 809625 h 1528763"/>
              <a:gd name="connsiteX35" fmla="*/ 1738313 w 5357813"/>
              <a:gd name="connsiteY35" fmla="*/ 819150 h 1528763"/>
              <a:gd name="connsiteX36" fmla="*/ 1743075 w 5357813"/>
              <a:gd name="connsiteY36" fmla="*/ 857250 h 1528763"/>
              <a:gd name="connsiteX37" fmla="*/ 1743075 w 5357813"/>
              <a:gd name="connsiteY37" fmla="*/ 866775 h 1528763"/>
              <a:gd name="connsiteX38" fmla="*/ 1704975 w 5357813"/>
              <a:gd name="connsiteY38" fmla="*/ 866775 h 1528763"/>
              <a:gd name="connsiteX39" fmla="*/ 1704975 w 5357813"/>
              <a:gd name="connsiteY39" fmla="*/ 890588 h 1528763"/>
              <a:gd name="connsiteX40" fmla="*/ 1685925 w 5357813"/>
              <a:gd name="connsiteY40" fmla="*/ 890588 h 1528763"/>
              <a:gd name="connsiteX41" fmla="*/ 1681163 w 5357813"/>
              <a:gd name="connsiteY41" fmla="*/ 923925 h 1528763"/>
              <a:gd name="connsiteX42" fmla="*/ 1528763 w 5357813"/>
              <a:gd name="connsiteY42" fmla="*/ 928688 h 1528763"/>
              <a:gd name="connsiteX43" fmla="*/ 1528763 w 5357813"/>
              <a:gd name="connsiteY43" fmla="*/ 942975 h 1528763"/>
              <a:gd name="connsiteX44" fmla="*/ 1466850 w 5357813"/>
              <a:gd name="connsiteY44" fmla="*/ 942975 h 1528763"/>
              <a:gd name="connsiteX45" fmla="*/ 1471613 w 5357813"/>
              <a:gd name="connsiteY45" fmla="*/ 971550 h 1528763"/>
              <a:gd name="connsiteX46" fmla="*/ 1333500 w 5357813"/>
              <a:gd name="connsiteY46" fmla="*/ 985838 h 1528763"/>
              <a:gd name="connsiteX47" fmla="*/ 1338263 w 5357813"/>
              <a:gd name="connsiteY47" fmla="*/ 1004888 h 1528763"/>
              <a:gd name="connsiteX48" fmla="*/ 1271588 w 5357813"/>
              <a:gd name="connsiteY48" fmla="*/ 1009650 h 1528763"/>
              <a:gd name="connsiteX49" fmla="*/ 1276350 w 5357813"/>
              <a:gd name="connsiteY49" fmla="*/ 1033463 h 1528763"/>
              <a:gd name="connsiteX50" fmla="*/ 1247775 w 5357813"/>
              <a:gd name="connsiteY50" fmla="*/ 1033463 h 1528763"/>
              <a:gd name="connsiteX51" fmla="*/ 1247775 w 5357813"/>
              <a:gd name="connsiteY51" fmla="*/ 1057275 h 1528763"/>
              <a:gd name="connsiteX52" fmla="*/ 1214438 w 5357813"/>
              <a:gd name="connsiteY52" fmla="*/ 1052513 h 1528763"/>
              <a:gd name="connsiteX53" fmla="*/ 1204913 w 5357813"/>
              <a:gd name="connsiteY53" fmla="*/ 1095375 h 1528763"/>
              <a:gd name="connsiteX54" fmla="*/ 1181100 w 5357813"/>
              <a:gd name="connsiteY54" fmla="*/ 1100138 h 1528763"/>
              <a:gd name="connsiteX55" fmla="*/ 1181100 w 5357813"/>
              <a:gd name="connsiteY55" fmla="*/ 1143000 h 1528763"/>
              <a:gd name="connsiteX56" fmla="*/ 1152525 w 5357813"/>
              <a:gd name="connsiteY56" fmla="*/ 1143000 h 1528763"/>
              <a:gd name="connsiteX57" fmla="*/ 1152525 w 5357813"/>
              <a:gd name="connsiteY57" fmla="*/ 1166813 h 1528763"/>
              <a:gd name="connsiteX58" fmla="*/ 1138238 w 5357813"/>
              <a:gd name="connsiteY58" fmla="*/ 1171575 h 1528763"/>
              <a:gd name="connsiteX59" fmla="*/ 1138238 w 5357813"/>
              <a:gd name="connsiteY59" fmla="*/ 1190625 h 1528763"/>
              <a:gd name="connsiteX60" fmla="*/ 923925 w 5357813"/>
              <a:gd name="connsiteY60" fmla="*/ 1190625 h 1528763"/>
              <a:gd name="connsiteX61" fmla="*/ 928688 w 5357813"/>
              <a:gd name="connsiteY61" fmla="*/ 1219200 h 1528763"/>
              <a:gd name="connsiteX62" fmla="*/ 714375 w 5357813"/>
              <a:gd name="connsiteY62" fmla="*/ 1219200 h 1528763"/>
              <a:gd name="connsiteX63" fmla="*/ 719138 w 5357813"/>
              <a:gd name="connsiteY63" fmla="*/ 1238250 h 1528763"/>
              <a:gd name="connsiteX64" fmla="*/ 628650 w 5357813"/>
              <a:gd name="connsiteY64" fmla="*/ 1243013 h 1528763"/>
              <a:gd name="connsiteX65" fmla="*/ 633413 w 5357813"/>
              <a:gd name="connsiteY65" fmla="*/ 1262063 h 1528763"/>
              <a:gd name="connsiteX66" fmla="*/ 585788 w 5357813"/>
              <a:gd name="connsiteY66" fmla="*/ 1262063 h 1528763"/>
              <a:gd name="connsiteX67" fmla="*/ 590550 w 5357813"/>
              <a:gd name="connsiteY67" fmla="*/ 1323975 h 1528763"/>
              <a:gd name="connsiteX68" fmla="*/ 581025 w 5357813"/>
              <a:gd name="connsiteY68" fmla="*/ 1323975 h 1528763"/>
              <a:gd name="connsiteX69" fmla="*/ 590550 w 5357813"/>
              <a:gd name="connsiteY69" fmla="*/ 1343025 h 1528763"/>
              <a:gd name="connsiteX70" fmla="*/ 561975 w 5357813"/>
              <a:gd name="connsiteY70" fmla="*/ 1333500 h 1528763"/>
              <a:gd name="connsiteX71" fmla="*/ 552450 w 5357813"/>
              <a:gd name="connsiteY71" fmla="*/ 1419225 h 1528763"/>
              <a:gd name="connsiteX72" fmla="*/ 533400 w 5357813"/>
              <a:gd name="connsiteY72" fmla="*/ 1485900 h 1528763"/>
              <a:gd name="connsiteX73" fmla="*/ 504825 w 5357813"/>
              <a:gd name="connsiteY73" fmla="*/ 1485900 h 1528763"/>
              <a:gd name="connsiteX74" fmla="*/ 504825 w 5357813"/>
              <a:gd name="connsiteY74" fmla="*/ 1514475 h 1528763"/>
              <a:gd name="connsiteX75" fmla="*/ 0 w 5357813"/>
              <a:gd name="connsiteY75" fmla="*/ 1528763 h 152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357813" h="1528763">
                <a:moveTo>
                  <a:pt x="5357813" y="0"/>
                </a:moveTo>
                <a:lnTo>
                  <a:pt x="5195888" y="0"/>
                </a:lnTo>
                <a:lnTo>
                  <a:pt x="5200650" y="185738"/>
                </a:lnTo>
                <a:lnTo>
                  <a:pt x="4800600" y="185738"/>
                </a:lnTo>
                <a:lnTo>
                  <a:pt x="4805363" y="261938"/>
                </a:lnTo>
                <a:lnTo>
                  <a:pt x="4733925" y="266700"/>
                </a:lnTo>
                <a:lnTo>
                  <a:pt x="4733925" y="328613"/>
                </a:lnTo>
                <a:lnTo>
                  <a:pt x="4167188" y="328613"/>
                </a:lnTo>
                <a:lnTo>
                  <a:pt x="4171950" y="385763"/>
                </a:lnTo>
                <a:lnTo>
                  <a:pt x="3543300" y="381000"/>
                </a:lnTo>
                <a:lnTo>
                  <a:pt x="3548063" y="419100"/>
                </a:lnTo>
                <a:lnTo>
                  <a:pt x="3276600" y="419100"/>
                </a:lnTo>
                <a:lnTo>
                  <a:pt x="3276600" y="447675"/>
                </a:lnTo>
                <a:lnTo>
                  <a:pt x="3190875" y="447675"/>
                </a:lnTo>
                <a:lnTo>
                  <a:pt x="3195638" y="485775"/>
                </a:lnTo>
                <a:lnTo>
                  <a:pt x="3095625" y="485775"/>
                </a:lnTo>
                <a:lnTo>
                  <a:pt x="3090863" y="509588"/>
                </a:lnTo>
                <a:lnTo>
                  <a:pt x="2981325" y="509588"/>
                </a:lnTo>
                <a:lnTo>
                  <a:pt x="2986088" y="552450"/>
                </a:lnTo>
                <a:lnTo>
                  <a:pt x="2500313" y="552450"/>
                </a:lnTo>
                <a:lnTo>
                  <a:pt x="2495550" y="585788"/>
                </a:lnTo>
                <a:lnTo>
                  <a:pt x="2438400" y="585788"/>
                </a:lnTo>
                <a:lnTo>
                  <a:pt x="2443163" y="614363"/>
                </a:lnTo>
                <a:lnTo>
                  <a:pt x="2395538" y="614363"/>
                </a:lnTo>
                <a:lnTo>
                  <a:pt x="2395538" y="642938"/>
                </a:lnTo>
                <a:lnTo>
                  <a:pt x="1905000" y="642938"/>
                </a:lnTo>
                <a:lnTo>
                  <a:pt x="1905000" y="671513"/>
                </a:lnTo>
                <a:lnTo>
                  <a:pt x="1871663" y="671513"/>
                </a:lnTo>
                <a:lnTo>
                  <a:pt x="1876425" y="695325"/>
                </a:lnTo>
                <a:lnTo>
                  <a:pt x="1781175" y="709613"/>
                </a:lnTo>
                <a:lnTo>
                  <a:pt x="1790700" y="752475"/>
                </a:lnTo>
                <a:lnTo>
                  <a:pt x="1766888" y="757238"/>
                </a:lnTo>
                <a:lnTo>
                  <a:pt x="1771650" y="790575"/>
                </a:lnTo>
                <a:lnTo>
                  <a:pt x="1747838" y="795338"/>
                </a:lnTo>
                <a:lnTo>
                  <a:pt x="1752600" y="809625"/>
                </a:lnTo>
                <a:lnTo>
                  <a:pt x="1738313" y="819150"/>
                </a:lnTo>
                <a:lnTo>
                  <a:pt x="1743075" y="857250"/>
                </a:lnTo>
                <a:lnTo>
                  <a:pt x="1743075" y="866775"/>
                </a:lnTo>
                <a:lnTo>
                  <a:pt x="1704975" y="866775"/>
                </a:lnTo>
                <a:lnTo>
                  <a:pt x="1704975" y="890588"/>
                </a:lnTo>
                <a:lnTo>
                  <a:pt x="1685925" y="890588"/>
                </a:lnTo>
                <a:lnTo>
                  <a:pt x="1681163" y="923925"/>
                </a:lnTo>
                <a:lnTo>
                  <a:pt x="1528763" y="928688"/>
                </a:lnTo>
                <a:lnTo>
                  <a:pt x="1528763" y="942975"/>
                </a:lnTo>
                <a:lnTo>
                  <a:pt x="1466850" y="942975"/>
                </a:lnTo>
                <a:lnTo>
                  <a:pt x="1471613" y="971550"/>
                </a:lnTo>
                <a:lnTo>
                  <a:pt x="1333500" y="985838"/>
                </a:lnTo>
                <a:lnTo>
                  <a:pt x="1338263" y="1004888"/>
                </a:lnTo>
                <a:lnTo>
                  <a:pt x="1271588" y="1009650"/>
                </a:lnTo>
                <a:lnTo>
                  <a:pt x="1276350" y="1033463"/>
                </a:lnTo>
                <a:lnTo>
                  <a:pt x="1247775" y="1033463"/>
                </a:lnTo>
                <a:lnTo>
                  <a:pt x="1247775" y="1057275"/>
                </a:lnTo>
                <a:lnTo>
                  <a:pt x="1214438" y="1052513"/>
                </a:lnTo>
                <a:lnTo>
                  <a:pt x="1204913" y="1095375"/>
                </a:lnTo>
                <a:lnTo>
                  <a:pt x="1181100" y="1100138"/>
                </a:lnTo>
                <a:lnTo>
                  <a:pt x="1181100" y="1143000"/>
                </a:lnTo>
                <a:lnTo>
                  <a:pt x="1152525" y="1143000"/>
                </a:lnTo>
                <a:lnTo>
                  <a:pt x="1152525" y="1166813"/>
                </a:lnTo>
                <a:lnTo>
                  <a:pt x="1138238" y="1171575"/>
                </a:lnTo>
                <a:lnTo>
                  <a:pt x="1138238" y="1190625"/>
                </a:lnTo>
                <a:lnTo>
                  <a:pt x="923925" y="1190625"/>
                </a:lnTo>
                <a:lnTo>
                  <a:pt x="928688" y="1219200"/>
                </a:lnTo>
                <a:lnTo>
                  <a:pt x="714375" y="1219200"/>
                </a:lnTo>
                <a:lnTo>
                  <a:pt x="719138" y="1238250"/>
                </a:lnTo>
                <a:lnTo>
                  <a:pt x="628650" y="1243013"/>
                </a:lnTo>
                <a:lnTo>
                  <a:pt x="633413" y="1262063"/>
                </a:lnTo>
                <a:lnTo>
                  <a:pt x="585788" y="1262063"/>
                </a:lnTo>
                <a:lnTo>
                  <a:pt x="590550" y="1323975"/>
                </a:lnTo>
                <a:lnTo>
                  <a:pt x="581025" y="1323975"/>
                </a:lnTo>
                <a:lnTo>
                  <a:pt x="590550" y="1343025"/>
                </a:lnTo>
                <a:lnTo>
                  <a:pt x="561975" y="1333500"/>
                </a:lnTo>
                <a:lnTo>
                  <a:pt x="552450" y="1419225"/>
                </a:lnTo>
                <a:lnTo>
                  <a:pt x="533400" y="1485900"/>
                </a:lnTo>
                <a:lnTo>
                  <a:pt x="504825" y="1485900"/>
                </a:lnTo>
                <a:lnTo>
                  <a:pt x="504825" y="1514475"/>
                </a:lnTo>
                <a:lnTo>
                  <a:pt x="0" y="1528763"/>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cs typeface="Arial" pitchFamily="34" charset="0"/>
            </a:endParaRPr>
          </a:p>
        </p:txBody>
      </p:sp>
      <p:sp>
        <p:nvSpPr>
          <p:cNvPr id="26663" name="Freeform 49"/>
          <p:cNvSpPr>
            <a:spLocks/>
          </p:cNvSpPr>
          <p:nvPr/>
        </p:nvSpPr>
        <p:spPr bwMode="auto">
          <a:xfrm>
            <a:off x="2000251" y="4138639"/>
            <a:ext cx="5405438" cy="1443037"/>
          </a:xfrm>
          <a:custGeom>
            <a:avLst/>
            <a:gdLst>
              <a:gd name="T0" fmla="*/ 666750 w 5405438"/>
              <a:gd name="T1" fmla="*/ 1443037 h 1443037"/>
              <a:gd name="T2" fmla="*/ 904875 w 5405438"/>
              <a:gd name="T3" fmla="*/ 1419225 h 1443037"/>
              <a:gd name="T4" fmla="*/ 1404954 w 5405438"/>
              <a:gd name="T5" fmla="*/ 1390650 h 1443037"/>
              <a:gd name="T6" fmla="*/ 1538304 w 5405438"/>
              <a:gd name="T7" fmla="*/ 1343025 h 1443037"/>
              <a:gd name="T8" fmla="*/ 1671654 w 5405438"/>
              <a:gd name="T9" fmla="*/ 1319212 h 1443037"/>
              <a:gd name="T10" fmla="*/ 1781191 w 5405438"/>
              <a:gd name="T11" fmla="*/ 1295400 h 1443037"/>
              <a:gd name="T12" fmla="*/ 1814529 w 5405438"/>
              <a:gd name="T13" fmla="*/ 1266825 h 1443037"/>
              <a:gd name="T14" fmla="*/ 1862154 w 5405438"/>
              <a:gd name="T15" fmla="*/ 1247775 h 1443037"/>
              <a:gd name="T16" fmla="*/ 1962166 w 5405438"/>
              <a:gd name="T17" fmla="*/ 1209675 h 1443037"/>
              <a:gd name="T18" fmla="*/ 2095516 w 5405438"/>
              <a:gd name="T19" fmla="*/ 1185862 h 1443037"/>
              <a:gd name="T20" fmla="*/ 2128839 w 5405438"/>
              <a:gd name="T21" fmla="*/ 1171575 h 1443037"/>
              <a:gd name="T22" fmla="*/ 2152651 w 5405438"/>
              <a:gd name="T23" fmla="*/ 1133475 h 1443037"/>
              <a:gd name="T24" fmla="*/ 2166939 w 5405438"/>
              <a:gd name="T25" fmla="*/ 1109662 h 1443037"/>
              <a:gd name="T26" fmla="*/ 2376489 w 5405438"/>
              <a:gd name="T27" fmla="*/ 1062037 h 1443037"/>
              <a:gd name="T28" fmla="*/ 2476501 w 5405438"/>
              <a:gd name="T29" fmla="*/ 1033462 h 1443037"/>
              <a:gd name="T30" fmla="*/ 2628901 w 5405438"/>
              <a:gd name="T31" fmla="*/ 1014412 h 1443037"/>
              <a:gd name="T32" fmla="*/ 2800351 w 5405438"/>
              <a:gd name="T33" fmla="*/ 990600 h 1443037"/>
              <a:gd name="T34" fmla="*/ 2843213 w 5405438"/>
              <a:gd name="T35" fmla="*/ 942975 h 1443037"/>
              <a:gd name="T36" fmla="*/ 2938463 w 5405438"/>
              <a:gd name="T37" fmla="*/ 928687 h 1443037"/>
              <a:gd name="T38" fmla="*/ 2995613 w 5405438"/>
              <a:gd name="T39" fmla="*/ 904875 h 1443037"/>
              <a:gd name="T40" fmla="*/ 3095625 w 5405438"/>
              <a:gd name="T41" fmla="*/ 842962 h 1443037"/>
              <a:gd name="T42" fmla="*/ 3124201 w 5405438"/>
              <a:gd name="T43" fmla="*/ 814387 h 1443037"/>
              <a:gd name="T44" fmla="*/ 3386139 w 5405438"/>
              <a:gd name="T45" fmla="*/ 785812 h 1443037"/>
              <a:gd name="T46" fmla="*/ 3486151 w 5405438"/>
              <a:gd name="T47" fmla="*/ 766762 h 1443037"/>
              <a:gd name="T48" fmla="*/ 3571875 w 5405438"/>
              <a:gd name="T49" fmla="*/ 742950 h 1443037"/>
              <a:gd name="T50" fmla="*/ 3643313 w 5405438"/>
              <a:gd name="T51" fmla="*/ 709612 h 1443037"/>
              <a:gd name="T52" fmla="*/ 3719513 w 5405438"/>
              <a:gd name="T53" fmla="*/ 676275 h 1443037"/>
              <a:gd name="T54" fmla="*/ 3952875 w 5405438"/>
              <a:gd name="T55" fmla="*/ 652462 h 1443037"/>
              <a:gd name="T56" fmla="*/ 4181475 w 5405438"/>
              <a:gd name="T57" fmla="*/ 609600 h 1443037"/>
              <a:gd name="T58" fmla="*/ 4324350 w 5405438"/>
              <a:gd name="T59" fmla="*/ 571500 h 1443037"/>
              <a:gd name="T60" fmla="*/ 4762502 w 5405438"/>
              <a:gd name="T61" fmla="*/ 533400 h 1443037"/>
              <a:gd name="T62" fmla="*/ 4972050 w 5405438"/>
              <a:gd name="T63" fmla="*/ 481012 h 1443037"/>
              <a:gd name="T64" fmla="*/ 4986338 w 5405438"/>
              <a:gd name="T65" fmla="*/ 414337 h 1443037"/>
              <a:gd name="T66" fmla="*/ 5110162 w 5405438"/>
              <a:gd name="T67" fmla="*/ 342900 h 1443037"/>
              <a:gd name="T68" fmla="*/ 5229226 w 5405438"/>
              <a:gd name="T69" fmla="*/ 247650 h 1443037"/>
              <a:gd name="T70" fmla="*/ 5243514 w 5405438"/>
              <a:gd name="T71" fmla="*/ 114300 h 1443037"/>
              <a:gd name="T72" fmla="*/ 5405438 w 5405438"/>
              <a:gd name="T73" fmla="*/ 4762 h 144303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405438"/>
              <a:gd name="T112" fmla="*/ 0 h 1443037"/>
              <a:gd name="T113" fmla="*/ 5405438 w 5405438"/>
              <a:gd name="T114" fmla="*/ 1443037 h 144303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405438" h="1443037">
                <a:moveTo>
                  <a:pt x="0" y="1443037"/>
                </a:moveTo>
                <a:lnTo>
                  <a:pt x="666750" y="1443037"/>
                </a:lnTo>
                <a:lnTo>
                  <a:pt x="657225" y="1419225"/>
                </a:lnTo>
                <a:lnTo>
                  <a:pt x="904875" y="1419225"/>
                </a:lnTo>
                <a:lnTo>
                  <a:pt x="919163" y="1390650"/>
                </a:lnTo>
                <a:lnTo>
                  <a:pt x="1404938" y="1390650"/>
                </a:lnTo>
                <a:lnTo>
                  <a:pt x="1414463" y="1343025"/>
                </a:lnTo>
                <a:lnTo>
                  <a:pt x="1538288" y="1343025"/>
                </a:lnTo>
                <a:lnTo>
                  <a:pt x="1538288" y="1314450"/>
                </a:lnTo>
                <a:lnTo>
                  <a:pt x="1671638" y="1319212"/>
                </a:lnTo>
                <a:lnTo>
                  <a:pt x="1681163" y="1290637"/>
                </a:lnTo>
                <a:lnTo>
                  <a:pt x="1781175" y="1295400"/>
                </a:lnTo>
                <a:lnTo>
                  <a:pt x="1781175" y="1271587"/>
                </a:lnTo>
                <a:lnTo>
                  <a:pt x="1814513" y="1266825"/>
                </a:lnTo>
                <a:lnTo>
                  <a:pt x="1814513" y="1252537"/>
                </a:lnTo>
                <a:lnTo>
                  <a:pt x="1862138" y="1247775"/>
                </a:lnTo>
                <a:lnTo>
                  <a:pt x="1862138" y="1209675"/>
                </a:lnTo>
                <a:lnTo>
                  <a:pt x="1962150" y="1209675"/>
                </a:lnTo>
                <a:lnTo>
                  <a:pt x="1966913" y="1190625"/>
                </a:lnTo>
                <a:lnTo>
                  <a:pt x="2095500" y="1185862"/>
                </a:lnTo>
                <a:lnTo>
                  <a:pt x="2085975" y="1171575"/>
                </a:lnTo>
                <a:lnTo>
                  <a:pt x="2128838" y="1171575"/>
                </a:lnTo>
                <a:lnTo>
                  <a:pt x="2128838" y="1138237"/>
                </a:lnTo>
                <a:lnTo>
                  <a:pt x="2152650" y="1133475"/>
                </a:lnTo>
                <a:lnTo>
                  <a:pt x="2143125" y="1109662"/>
                </a:lnTo>
                <a:lnTo>
                  <a:pt x="2166938" y="1109662"/>
                </a:lnTo>
                <a:lnTo>
                  <a:pt x="2166938" y="1066800"/>
                </a:lnTo>
                <a:lnTo>
                  <a:pt x="2376488" y="1062037"/>
                </a:lnTo>
                <a:lnTo>
                  <a:pt x="2376488" y="1038225"/>
                </a:lnTo>
                <a:lnTo>
                  <a:pt x="2476500" y="1033462"/>
                </a:lnTo>
                <a:lnTo>
                  <a:pt x="2466975" y="1009650"/>
                </a:lnTo>
                <a:lnTo>
                  <a:pt x="2628900" y="1014412"/>
                </a:lnTo>
                <a:lnTo>
                  <a:pt x="2633663" y="985837"/>
                </a:lnTo>
                <a:lnTo>
                  <a:pt x="2800350" y="990600"/>
                </a:lnTo>
                <a:lnTo>
                  <a:pt x="2800350" y="952500"/>
                </a:lnTo>
                <a:lnTo>
                  <a:pt x="2843213" y="942975"/>
                </a:lnTo>
                <a:lnTo>
                  <a:pt x="2843213" y="923925"/>
                </a:lnTo>
                <a:lnTo>
                  <a:pt x="2938463" y="928687"/>
                </a:lnTo>
                <a:lnTo>
                  <a:pt x="2938463" y="904875"/>
                </a:lnTo>
                <a:lnTo>
                  <a:pt x="2995613" y="904875"/>
                </a:lnTo>
                <a:lnTo>
                  <a:pt x="3019425" y="838200"/>
                </a:lnTo>
                <a:lnTo>
                  <a:pt x="3095625" y="842962"/>
                </a:lnTo>
                <a:lnTo>
                  <a:pt x="3100388" y="819150"/>
                </a:lnTo>
                <a:lnTo>
                  <a:pt x="3124200" y="814387"/>
                </a:lnTo>
                <a:lnTo>
                  <a:pt x="3124200" y="795337"/>
                </a:lnTo>
                <a:lnTo>
                  <a:pt x="3386138" y="785812"/>
                </a:lnTo>
                <a:lnTo>
                  <a:pt x="3386138" y="771525"/>
                </a:lnTo>
                <a:lnTo>
                  <a:pt x="3486150" y="766762"/>
                </a:lnTo>
                <a:lnTo>
                  <a:pt x="3486150" y="738187"/>
                </a:lnTo>
                <a:lnTo>
                  <a:pt x="3571875" y="742950"/>
                </a:lnTo>
                <a:lnTo>
                  <a:pt x="3576638" y="709612"/>
                </a:lnTo>
                <a:lnTo>
                  <a:pt x="3643313" y="709612"/>
                </a:lnTo>
                <a:lnTo>
                  <a:pt x="3648075" y="685800"/>
                </a:lnTo>
                <a:lnTo>
                  <a:pt x="3719513" y="676275"/>
                </a:lnTo>
                <a:lnTo>
                  <a:pt x="3724275" y="647700"/>
                </a:lnTo>
                <a:lnTo>
                  <a:pt x="3952875" y="652462"/>
                </a:lnTo>
                <a:lnTo>
                  <a:pt x="3967163" y="614362"/>
                </a:lnTo>
                <a:lnTo>
                  <a:pt x="4181475" y="609600"/>
                </a:lnTo>
                <a:lnTo>
                  <a:pt x="4186238" y="576262"/>
                </a:lnTo>
                <a:lnTo>
                  <a:pt x="4324350" y="571500"/>
                </a:lnTo>
                <a:lnTo>
                  <a:pt x="4329113" y="547687"/>
                </a:lnTo>
                <a:lnTo>
                  <a:pt x="4762500" y="533400"/>
                </a:lnTo>
                <a:lnTo>
                  <a:pt x="4762500" y="485775"/>
                </a:lnTo>
                <a:lnTo>
                  <a:pt x="4972050" y="481012"/>
                </a:lnTo>
                <a:lnTo>
                  <a:pt x="4962525" y="414337"/>
                </a:lnTo>
                <a:lnTo>
                  <a:pt x="4986338" y="414337"/>
                </a:lnTo>
                <a:lnTo>
                  <a:pt x="4986338" y="352425"/>
                </a:lnTo>
                <a:lnTo>
                  <a:pt x="5110163" y="342900"/>
                </a:lnTo>
                <a:lnTo>
                  <a:pt x="5114925" y="242887"/>
                </a:lnTo>
                <a:lnTo>
                  <a:pt x="5229225" y="247650"/>
                </a:lnTo>
                <a:lnTo>
                  <a:pt x="5219700" y="123825"/>
                </a:lnTo>
                <a:lnTo>
                  <a:pt x="5243513" y="114300"/>
                </a:lnTo>
                <a:lnTo>
                  <a:pt x="5238750" y="0"/>
                </a:lnTo>
                <a:lnTo>
                  <a:pt x="5405438" y="4762"/>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6664" name="Freeform 51"/>
          <p:cNvSpPr>
            <a:spLocks/>
          </p:cNvSpPr>
          <p:nvPr/>
        </p:nvSpPr>
        <p:spPr bwMode="auto">
          <a:xfrm>
            <a:off x="2438402" y="3581400"/>
            <a:ext cx="4943475" cy="1962150"/>
          </a:xfrm>
          <a:custGeom>
            <a:avLst/>
            <a:gdLst>
              <a:gd name="T0" fmla="*/ 4795839 w 4943475"/>
              <a:gd name="T1" fmla="*/ 14288 h 1962150"/>
              <a:gd name="T2" fmla="*/ 4395791 w 4943475"/>
              <a:gd name="T3" fmla="*/ 176213 h 1962150"/>
              <a:gd name="T4" fmla="*/ 4343403 w 4943475"/>
              <a:gd name="T5" fmla="*/ 238125 h 1962150"/>
              <a:gd name="T6" fmla="*/ 3962432 w 4943475"/>
              <a:gd name="T7" fmla="*/ 304800 h 1962150"/>
              <a:gd name="T8" fmla="*/ 3757644 w 4943475"/>
              <a:gd name="T9" fmla="*/ 352425 h 1962150"/>
              <a:gd name="T10" fmla="*/ 3748120 w 4943475"/>
              <a:gd name="T11" fmla="*/ 381000 h 1962150"/>
              <a:gd name="T12" fmla="*/ 3543332 w 4943475"/>
              <a:gd name="T13" fmla="*/ 423863 h 1962150"/>
              <a:gd name="T14" fmla="*/ 3514756 w 4943475"/>
              <a:gd name="T15" fmla="*/ 457200 h 1962150"/>
              <a:gd name="T16" fmla="*/ 3143282 w 4943475"/>
              <a:gd name="T17" fmla="*/ 500063 h 1962150"/>
              <a:gd name="T18" fmla="*/ 2876582 w 4943475"/>
              <a:gd name="T19" fmla="*/ 528638 h 1962150"/>
              <a:gd name="T20" fmla="*/ 2790856 w 4943475"/>
              <a:gd name="T21" fmla="*/ 566738 h 1962150"/>
              <a:gd name="T22" fmla="*/ 2681320 w 4943475"/>
              <a:gd name="T23" fmla="*/ 600075 h 1962150"/>
              <a:gd name="T24" fmla="*/ 2586070 w 4943475"/>
              <a:gd name="T25" fmla="*/ 633413 h 1962150"/>
              <a:gd name="T26" fmla="*/ 2090754 w 4943475"/>
              <a:gd name="T27" fmla="*/ 700088 h 1962150"/>
              <a:gd name="T28" fmla="*/ 2033604 w 4943475"/>
              <a:gd name="T29" fmla="*/ 728663 h 1962150"/>
              <a:gd name="T30" fmla="*/ 1985979 w 4943475"/>
              <a:gd name="T31" fmla="*/ 766763 h 1962150"/>
              <a:gd name="T32" fmla="*/ 1738329 w 4943475"/>
              <a:gd name="T33" fmla="*/ 819150 h 1962150"/>
              <a:gd name="T34" fmla="*/ 1681179 w 4943475"/>
              <a:gd name="T35" fmla="*/ 847725 h 1962150"/>
              <a:gd name="T36" fmla="*/ 1504966 w 4943475"/>
              <a:gd name="T37" fmla="*/ 876300 h 1962150"/>
              <a:gd name="T38" fmla="*/ 1471629 w 4943475"/>
              <a:gd name="T39" fmla="*/ 890588 h 1962150"/>
              <a:gd name="T40" fmla="*/ 1419241 w 4943475"/>
              <a:gd name="T41" fmla="*/ 923925 h 1962150"/>
              <a:gd name="T42" fmla="*/ 1390666 w 4943475"/>
              <a:gd name="T43" fmla="*/ 947738 h 1962150"/>
              <a:gd name="T44" fmla="*/ 1376379 w 4943475"/>
              <a:gd name="T45" fmla="*/ 990600 h 1962150"/>
              <a:gd name="T46" fmla="*/ 1357329 w 4943475"/>
              <a:gd name="T47" fmla="*/ 1019175 h 1962150"/>
              <a:gd name="T48" fmla="*/ 1333516 w 4943475"/>
              <a:gd name="T49" fmla="*/ 1114425 h 1962150"/>
              <a:gd name="T50" fmla="*/ 1300179 w 4943475"/>
              <a:gd name="T51" fmla="*/ 1166813 h 1962150"/>
              <a:gd name="T52" fmla="*/ 1285891 w 4943475"/>
              <a:gd name="T53" fmla="*/ 1190625 h 1962150"/>
              <a:gd name="T54" fmla="*/ 1214454 w 4943475"/>
              <a:gd name="T55" fmla="*/ 1214438 h 1962150"/>
              <a:gd name="T56" fmla="*/ 1162066 w 4943475"/>
              <a:gd name="T57" fmla="*/ 1228725 h 1962150"/>
              <a:gd name="T58" fmla="*/ 1128729 w 4943475"/>
              <a:gd name="T59" fmla="*/ 1252538 h 1962150"/>
              <a:gd name="T60" fmla="*/ 1100154 w 4943475"/>
              <a:gd name="T61" fmla="*/ 1271588 h 1962150"/>
              <a:gd name="T62" fmla="*/ 1062054 w 4943475"/>
              <a:gd name="T63" fmla="*/ 1304925 h 1962150"/>
              <a:gd name="T64" fmla="*/ 1000125 w 4943475"/>
              <a:gd name="T65" fmla="*/ 1333500 h 1962150"/>
              <a:gd name="T66" fmla="*/ 933450 w 4943475"/>
              <a:gd name="T67" fmla="*/ 1352550 h 1962150"/>
              <a:gd name="T68" fmla="*/ 871538 w 4943475"/>
              <a:gd name="T69" fmla="*/ 1385888 h 1962150"/>
              <a:gd name="T70" fmla="*/ 819150 w 4943475"/>
              <a:gd name="T71" fmla="*/ 1404938 h 1962150"/>
              <a:gd name="T72" fmla="*/ 804863 w 4943475"/>
              <a:gd name="T73" fmla="*/ 1433513 h 1962150"/>
              <a:gd name="T74" fmla="*/ 790575 w 4943475"/>
              <a:gd name="T75" fmla="*/ 1481138 h 1962150"/>
              <a:gd name="T76" fmla="*/ 771525 w 4943475"/>
              <a:gd name="T77" fmla="*/ 1509713 h 1962150"/>
              <a:gd name="T78" fmla="*/ 733425 w 4943475"/>
              <a:gd name="T79" fmla="*/ 1538288 h 1962150"/>
              <a:gd name="T80" fmla="*/ 514350 w 4943475"/>
              <a:gd name="T81" fmla="*/ 1585913 h 1962150"/>
              <a:gd name="T82" fmla="*/ 309563 w 4943475"/>
              <a:gd name="T83" fmla="*/ 1614488 h 1962150"/>
              <a:gd name="T84" fmla="*/ 219075 w 4943475"/>
              <a:gd name="T85" fmla="*/ 1652588 h 1962150"/>
              <a:gd name="T86" fmla="*/ 185738 w 4943475"/>
              <a:gd name="T87" fmla="*/ 1685925 h 1962150"/>
              <a:gd name="T88" fmla="*/ 161925 w 4943475"/>
              <a:gd name="T89" fmla="*/ 1785938 h 1962150"/>
              <a:gd name="T90" fmla="*/ 109538 w 4943475"/>
              <a:gd name="T91" fmla="*/ 1919288 h 1962150"/>
              <a:gd name="T92" fmla="*/ 0 w 4943475"/>
              <a:gd name="T93" fmla="*/ 1962150 h 196215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943475"/>
              <a:gd name="T142" fmla="*/ 0 h 1962150"/>
              <a:gd name="T143" fmla="*/ 4943475 w 4943475"/>
              <a:gd name="T144" fmla="*/ 1962150 h 196215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943475" h="1962150">
                <a:moveTo>
                  <a:pt x="4943475" y="0"/>
                </a:moveTo>
                <a:lnTo>
                  <a:pt x="4795838" y="14288"/>
                </a:lnTo>
                <a:lnTo>
                  <a:pt x="4805363" y="171450"/>
                </a:lnTo>
                <a:lnTo>
                  <a:pt x="4395788" y="176213"/>
                </a:lnTo>
                <a:lnTo>
                  <a:pt x="4400550" y="238125"/>
                </a:lnTo>
                <a:lnTo>
                  <a:pt x="4343400" y="238125"/>
                </a:lnTo>
                <a:lnTo>
                  <a:pt x="4338638" y="304800"/>
                </a:lnTo>
                <a:lnTo>
                  <a:pt x="3962400" y="304800"/>
                </a:lnTo>
                <a:lnTo>
                  <a:pt x="3962400" y="342900"/>
                </a:lnTo>
                <a:lnTo>
                  <a:pt x="3757613" y="352425"/>
                </a:lnTo>
                <a:lnTo>
                  <a:pt x="3767138" y="381000"/>
                </a:lnTo>
                <a:lnTo>
                  <a:pt x="3748088" y="381000"/>
                </a:lnTo>
                <a:lnTo>
                  <a:pt x="3752850" y="414338"/>
                </a:lnTo>
                <a:lnTo>
                  <a:pt x="3543300" y="423863"/>
                </a:lnTo>
                <a:lnTo>
                  <a:pt x="3548063" y="457200"/>
                </a:lnTo>
                <a:lnTo>
                  <a:pt x="3514725" y="457200"/>
                </a:lnTo>
                <a:lnTo>
                  <a:pt x="3519488" y="495300"/>
                </a:lnTo>
                <a:lnTo>
                  <a:pt x="3143250" y="500063"/>
                </a:lnTo>
                <a:lnTo>
                  <a:pt x="3148013" y="528638"/>
                </a:lnTo>
                <a:lnTo>
                  <a:pt x="2876550" y="528638"/>
                </a:lnTo>
                <a:lnTo>
                  <a:pt x="2881313" y="566738"/>
                </a:lnTo>
                <a:lnTo>
                  <a:pt x="2790825" y="566738"/>
                </a:lnTo>
                <a:lnTo>
                  <a:pt x="2786063" y="600075"/>
                </a:lnTo>
                <a:lnTo>
                  <a:pt x="2681288" y="600075"/>
                </a:lnTo>
                <a:lnTo>
                  <a:pt x="2686050" y="628650"/>
                </a:lnTo>
                <a:lnTo>
                  <a:pt x="2586038" y="633413"/>
                </a:lnTo>
                <a:lnTo>
                  <a:pt x="2581275" y="690563"/>
                </a:lnTo>
                <a:lnTo>
                  <a:pt x="2090738" y="700088"/>
                </a:lnTo>
                <a:lnTo>
                  <a:pt x="2090738" y="728663"/>
                </a:lnTo>
                <a:lnTo>
                  <a:pt x="2033588" y="728663"/>
                </a:lnTo>
                <a:lnTo>
                  <a:pt x="2033588" y="762000"/>
                </a:lnTo>
                <a:lnTo>
                  <a:pt x="1985963" y="766763"/>
                </a:lnTo>
                <a:lnTo>
                  <a:pt x="1990725" y="809625"/>
                </a:lnTo>
                <a:lnTo>
                  <a:pt x="1738313" y="819150"/>
                </a:lnTo>
                <a:lnTo>
                  <a:pt x="1728788" y="847725"/>
                </a:lnTo>
                <a:lnTo>
                  <a:pt x="1681163" y="847725"/>
                </a:lnTo>
                <a:lnTo>
                  <a:pt x="1681163" y="871538"/>
                </a:lnTo>
                <a:lnTo>
                  <a:pt x="1504950" y="876300"/>
                </a:lnTo>
                <a:lnTo>
                  <a:pt x="1509713" y="890588"/>
                </a:lnTo>
                <a:lnTo>
                  <a:pt x="1471613" y="890588"/>
                </a:lnTo>
                <a:lnTo>
                  <a:pt x="1466850" y="923925"/>
                </a:lnTo>
                <a:lnTo>
                  <a:pt x="1419225" y="923925"/>
                </a:lnTo>
                <a:lnTo>
                  <a:pt x="1423988" y="947738"/>
                </a:lnTo>
                <a:lnTo>
                  <a:pt x="1390650" y="947738"/>
                </a:lnTo>
                <a:lnTo>
                  <a:pt x="1385888" y="990600"/>
                </a:lnTo>
                <a:lnTo>
                  <a:pt x="1376363" y="990600"/>
                </a:lnTo>
                <a:lnTo>
                  <a:pt x="1376363" y="1019175"/>
                </a:lnTo>
                <a:lnTo>
                  <a:pt x="1357313" y="1019175"/>
                </a:lnTo>
                <a:lnTo>
                  <a:pt x="1352550" y="1114425"/>
                </a:lnTo>
                <a:lnTo>
                  <a:pt x="1333500" y="1114425"/>
                </a:lnTo>
                <a:lnTo>
                  <a:pt x="1343025" y="1166813"/>
                </a:lnTo>
                <a:lnTo>
                  <a:pt x="1300163" y="1166813"/>
                </a:lnTo>
                <a:lnTo>
                  <a:pt x="1309688" y="1190625"/>
                </a:lnTo>
                <a:lnTo>
                  <a:pt x="1285875" y="1190625"/>
                </a:lnTo>
                <a:lnTo>
                  <a:pt x="1290638" y="1214438"/>
                </a:lnTo>
                <a:lnTo>
                  <a:pt x="1214438" y="1214438"/>
                </a:lnTo>
                <a:lnTo>
                  <a:pt x="1204913" y="1223963"/>
                </a:lnTo>
                <a:lnTo>
                  <a:pt x="1162050" y="1228725"/>
                </a:lnTo>
                <a:lnTo>
                  <a:pt x="1162050" y="1252538"/>
                </a:lnTo>
                <a:lnTo>
                  <a:pt x="1128713" y="1252538"/>
                </a:lnTo>
                <a:lnTo>
                  <a:pt x="1133475" y="1266825"/>
                </a:lnTo>
                <a:lnTo>
                  <a:pt x="1100138" y="1271588"/>
                </a:lnTo>
                <a:lnTo>
                  <a:pt x="1104900" y="1304925"/>
                </a:lnTo>
                <a:lnTo>
                  <a:pt x="1062038" y="1304925"/>
                </a:lnTo>
                <a:lnTo>
                  <a:pt x="1062038" y="1328738"/>
                </a:lnTo>
                <a:lnTo>
                  <a:pt x="1000125" y="1333500"/>
                </a:lnTo>
                <a:lnTo>
                  <a:pt x="990600" y="1352550"/>
                </a:lnTo>
                <a:lnTo>
                  <a:pt x="933450" y="1352550"/>
                </a:lnTo>
                <a:lnTo>
                  <a:pt x="923925" y="1381125"/>
                </a:lnTo>
                <a:lnTo>
                  <a:pt x="871538" y="1385888"/>
                </a:lnTo>
                <a:lnTo>
                  <a:pt x="876300" y="1400175"/>
                </a:lnTo>
                <a:lnTo>
                  <a:pt x="819150" y="1404938"/>
                </a:lnTo>
                <a:lnTo>
                  <a:pt x="828675" y="1423988"/>
                </a:lnTo>
                <a:lnTo>
                  <a:pt x="804863" y="1433513"/>
                </a:lnTo>
                <a:lnTo>
                  <a:pt x="809625" y="1476375"/>
                </a:lnTo>
                <a:lnTo>
                  <a:pt x="790575" y="1481138"/>
                </a:lnTo>
                <a:lnTo>
                  <a:pt x="795338" y="1504950"/>
                </a:lnTo>
                <a:lnTo>
                  <a:pt x="771525" y="1509713"/>
                </a:lnTo>
                <a:lnTo>
                  <a:pt x="776288" y="1538288"/>
                </a:lnTo>
                <a:lnTo>
                  <a:pt x="733425" y="1538288"/>
                </a:lnTo>
                <a:lnTo>
                  <a:pt x="738188" y="1585913"/>
                </a:lnTo>
                <a:lnTo>
                  <a:pt x="514350" y="1585913"/>
                </a:lnTo>
                <a:lnTo>
                  <a:pt x="504825" y="1614488"/>
                </a:lnTo>
                <a:lnTo>
                  <a:pt x="309563" y="1614488"/>
                </a:lnTo>
                <a:lnTo>
                  <a:pt x="314325" y="1638300"/>
                </a:lnTo>
                <a:lnTo>
                  <a:pt x="219075" y="1652588"/>
                </a:lnTo>
                <a:lnTo>
                  <a:pt x="223838" y="1681163"/>
                </a:lnTo>
                <a:lnTo>
                  <a:pt x="185738" y="1685925"/>
                </a:lnTo>
                <a:lnTo>
                  <a:pt x="180975" y="1781175"/>
                </a:lnTo>
                <a:lnTo>
                  <a:pt x="161925" y="1785938"/>
                </a:lnTo>
                <a:lnTo>
                  <a:pt x="157163" y="1919288"/>
                </a:lnTo>
                <a:lnTo>
                  <a:pt x="109538" y="1919288"/>
                </a:lnTo>
                <a:lnTo>
                  <a:pt x="109538" y="1957388"/>
                </a:lnTo>
                <a:lnTo>
                  <a:pt x="0" y="1962150"/>
                </a:lnTo>
              </a:path>
            </a:pathLst>
          </a:custGeom>
          <a:noFill/>
          <a:ln w="28575"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387653637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1"/>
          <p:cNvSpPr txBox="1">
            <a:spLocks noChangeArrowheads="1"/>
          </p:cNvSpPr>
          <p:nvPr/>
        </p:nvSpPr>
        <p:spPr bwMode="auto">
          <a:xfrm>
            <a:off x="284164" y="6354789"/>
            <a:ext cx="4292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Ls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a:spcBef>
                <a:spcPct val="35000"/>
              </a:spcBef>
              <a:spcAft>
                <a:spcPct val="25000"/>
              </a:spcAft>
              <a:buClr>
                <a:srgbClr val="FFFFFF"/>
              </a:buClr>
              <a:buSzPct val="45000"/>
              <a:buFont typeface="StarSymbol" charset="0"/>
              <a:buNone/>
            </a:pPr>
            <a:r>
              <a:rPr lang="en-GB" altLang="es-CO" sz="1400" b="0" smtClean="0">
                <a:solidFill>
                  <a:srgbClr val="CDCDCF"/>
                </a:solidFill>
                <a:latin typeface="Arial" panose="020B0604020202020204" pitchFamily="34" charset="0"/>
              </a:rPr>
              <a:t>Smith MR, et al. J Clin Oncol. 2005;23:2918-2925..</a:t>
            </a:r>
          </a:p>
        </p:txBody>
      </p:sp>
      <p:sp>
        <p:nvSpPr>
          <p:cNvPr id="27651" name="Title 5"/>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PSA and PSADT Are Associated With Shorter Bone Metastasis–Free Survival</a:t>
            </a:r>
          </a:p>
        </p:txBody>
      </p:sp>
      <p:cxnSp>
        <p:nvCxnSpPr>
          <p:cNvPr id="27652" name="Straight Connector 5"/>
          <p:cNvCxnSpPr>
            <a:cxnSpLocks noChangeShapeType="1"/>
          </p:cNvCxnSpPr>
          <p:nvPr/>
        </p:nvCxnSpPr>
        <p:spPr bwMode="auto">
          <a:xfrm>
            <a:off x="1363663" y="1966913"/>
            <a:ext cx="0" cy="39243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3" name="Straight Connector 8"/>
          <p:cNvCxnSpPr>
            <a:cxnSpLocks noChangeShapeType="1"/>
          </p:cNvCxnSpPr>
          <p:nvPr/>
        </p:nvCxnSpPr>
        <p:spPr bwMode="auto">
          <a:xfrm>
            <a:off x="1363663" y="5888038"/>
            <a:ext cx="30099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4" name="Straight Connector 10"/>
          <p:cNvCxnSpPr>
            <a:cxnSpLocks noChangeShapeType="1"/>
          </p:cNvCxnSpPr>
          <p:nvPr/>
        </p:nvCxnSpPr>
        <p:spPr bwMode="auto">
          <a:xfrm flipH="1">
            <a:off x="1290640" y="19764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5" name="Straight Connector 11"/>
          <p:cNvCxnSpPr>
            <a:cxnSpLocks noChangeShapeType="1"/>
          </p:cNvCxnSpPr>
          <p:nvPr/>
        </p:nvCxnSpPr>
        <p:spPr bwMode="auto">
          <a:xfrm flipH="1">
            <a:off x="1290640" y="27590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6" name="Straight Connector 12"/>
          <p:cNvCxnSpPr>
            <a:cxnSpLocks noChangeShapeType="1"/>
          </p:cNvCxnSpPr>
          <p:nvPr/>
        </p:nvCxnSpPr>
        <p:spPr bwMode="auto">
          <a:xfrm flipH="1">
            <a:off x="1290640" y="35417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7" name="Straight Connector 13"/>
          <p:cNvCxnSpPr>
            <a:cxnSpLocks noChangeShapeType="1"/>
          </p:cNvCxnSpPr>
          <p:nvPr/>
        </p:nvCxnSpPr>
        <p:spPr bwMode="auto">
          <a:xfrm flipH="1">
            <a:off x="1290640" y="43227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8" name="Straight Connector 14"/>
          <p:cNvCxnSpPr>
            <a:cxnSpLocks noChangeShapeType="1"/>
          </p:cNvCxnSpPr>
          <p:nvPr/>
        </p:nvCxnSpPr>
        <p:spPr bwMode="auto">
          <a:xfrm flipH="1">
            <a:off x="1290640" y="51054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59" name="Straight Connector 15"/>
          <p:cNvCxnSpPr>
            <a:cxnSpLocks noChangeShapeType="1"/>
          </p:cNvCxnSpPr>
          <p:nvPr/>
        </p:nvCxnSpPr>
        <p:spPr bwMode="auto">
          <a:xfrm flipH="1">
            <a:off x="1290640" y="58880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0" name="Straight Connector 17"/>
          <p:cNvCxnSpPr>
            <a:cxnSpLocks noChangeShapeType="1"/>
          </p:cNvCxnSpPr>
          <p:nvPr/>
        </p:nvCxnSpPr>
        <p:spPr bwMode="auto">
          <a:xfrm>
            <a:off x="1363663" y="5888064"/>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1" name="Straight Connector 18"/>
          <p:cNvCxnSpPr>
            <a:cxnSpLocks noChangeShapeType="1"/>
          </p:cNvCxnSpPr>
          <p:nvPr/>
        </p:nvCxnSpPr>
        <p:spPr bwMode="auto">
          <a:xfrm>
            <a:off x="1862138" y="5888064"/>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2" name="Straight Connector 19"/>
          <p:cNvCxnSpPr>
            <a:cxnSpLocks noChangeShapeType="1"/>
          </p:cNvCxnSpPr>
          <p:nvPr/>
        </p:nvCxnSpPr>
        <p:spPr bwMode="auto">
          <a:xfrm>
            <a:off x="2360613" y="5888064"/>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3" name="Straight Connector 20"/>
          <p:cNvCxnSpPr>
            <a:cxnSpLocks noChangeShapeType="1"/>
          </p:cNvCxnSpPr>
          <p:nvPr/>
        </p:nvCxnSpPr>
        <p:spPr bwMode="auto">
          <a:xfrm>
            <a:off x="2859088" y="5888064"/>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4" name="Straight Connector 21"/>
          <p:cNvCxnSpPr>
            <a:cxnSpLocks noChangeShapeType="1"/>
          </p:cNvCxnSpPr>
          <p:nvPr/>
        </p:nvCxnSpPr>
        <p:spPr bwMode="auto">
          <a:xfrm>
            <a:off x="3357563" y="5888064"/>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5" name="Straight Connector 22"/>
          <p:cNvCxnSpPr>
            <a:cxnSpLocks noChangeShapeType="1"/>
          </p:cNvCxnSpPr>
          <p:nvPr/>
        </p:nvCxnSpPr>
        <p:spPr bwMode="auto">
          <a:xfrm>
            <a:off x="3856038" y="5888064"/>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66" name="Straight Connector 23"/>
          <p:cNvCxnSpPr>
            <a:cxnSpLocks noChangeShapeType="1"/>
          </p:cNvCxnSpPr>
          <p:nvPr/>
        </p:nvCxnSpPr>
        <p:spPr bwMode="auto">
          <a:xfrm>
            <a:off x="4354513" y="5888064"/>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7667" name="TextBox 24"/>
          <p:cNvSpPr txBox="1">
            <a:spLocks noChangeArrowheads="1"/>
          </p:cNvSpPr>
          <p:nvPr/>
        </p:nvSpPr>
        <p:spPr bwMode="auto">
          <a:xfrm>
            <a:off x="814389" y="1790703"/>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1.0</a:t>
            </a:r>
          </a:p>
        </p:txBody>
      </p:sp>
      <p:sp>
        <p:nvSpPr>
          <p:cNvPr id="27668" name="TextBox 25"/>
          <p:cNvSpPr txBox="1">
            <a:spLocks noChangeArrowheads="1"/>
          </p:cNvSpPr>
          <p:nvPr/>
        </p:nvSpPr>
        <p:spPr bwMode="auto">
          <a:xfrm>
            <a:off x="814389" y="2571776"/>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0.8</a:t>
            </a:r>
          </a:p>
        </p:txBody>
      </p:sp>
      <p:sp>
        <p:nvSpPr>
          <p:cNvPr id="27669" name="TextBox 26"/>
          <p:cNvSpPr txBox="1">
            <a:spLocks noChangeArrowheads="1"/>
          </p:cNvSpPr>
          <p:nvPr/>
        </p:nvSpPr>
        <p:spPr bwMode="auto">
          <a:xfrm>
            <a:off x="814389" y="3352802"/>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0.6</a:t>
            </a:r>
          </a:p>
        </p:txBody>
      </p:sp>
      <p:sp>
        <p:nvSpPr>
          <p:cNvPr id="27670" name="TextBox 27"/>
          <p:cNvSpPr txBox="1">
            <a:spLocks noChangeArrowheads="1"/>
          </p:cNvSpPr>
          <p:nvPr/>
        </p:nvSpPr>
        <p:spPr bwMode="auto">
          <a:xfrm>
            <a:off x="814389" y="4133876"/>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0.4</a:t>
            </a:r>
          </a:p>
        </p:txBody>
      </p:sp>
      <p:sp>
        <p:nvSpPr>
          <p:cNvPr id="27671" name="TextBox 28"/>
          <p:cNvSpPr txBox="1">
            <a:spLocks noChangeArrowheads="1"/>
          </p:cNvSpPr>
          <p:nvPr/>
        </p:nvSpPr>
        <p:spPr bwMode="auto">
          <a:xfrm>
            <a:off x="814389" y="4914926"/>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0.2</a:t>
            </a:r>
          </a:p>
        </p:txBody>
      </p:sp>
      <p:sp>
        <p:nvSpPr>
          <p:cNvPr id="27672" name="TextBox 29"/>
          <p:cNvSpPr txBox="1">
            <a:spLocks noChangeArrowheads="1"/>
          </p:cNvSpPr>
          <p:nvPr/>
        </p:nvSpPr>
        <p:spPr bwMode="auto">
          <a:xfrm>
            <a:off x="814389" y="5695976"/>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a:t>
            </a:r>
          </a:p>
        </p:txBody>
      </p:sp>
      <p:sp>
        <p:nvSpPr>
          <p:cNvPr id="27673" name="TextBox 30"/>
          <p:cNvSpPr txBox="1">
            <a:spLocks noChangeArrowheads="1"/>
          </p:cNvSpPr>
          <p:nvPr/>
        </p:nvSpPr>
        <p:spPr bwMode="auto">
          <a:xfrm rot="-5400000">
            <a:off x="-1362073" y="3644613"/>
            <a:ext cx="3927475"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smtClean="0">
                <a:solidFill>
                  <a:srgbClr val="FFFFFF"/>
                </a:solidFill>
                <a:latin typeface="Arial" panose="020B0604020202020204" pitchFamily="34" charset="0"/>
              </a:rPr>
              <a:t>Proportion of Patients With Bone Metastases or Died</a:t>
            </a:r>
          </a:p>
        </p:txBody>
      </p:sp>
      <p:sp>
        <p:nvSpPr>
          <p:cNvPr id="27674" name="TextBox 31"/>
          <p:cNvSpPr txBox="1">
            <a:spLocks noChangeArrowheads="1"/>
          </p:cNvSpPr>
          <p:nvPr/>
        </p:nvSpPr>
        <p:spPr bwMode="auto">
          <a:xfrm>
            <a:off x="1104900"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a:t>
            </a:r>
          </a:p>
        </p:txBody>
      </p:sp>
      <p:sp>
        <p:nvSpPr>
          <p:cNvPr id="27675" name="TextBox 32"/>
          <p:cNvSpPr txBox="1">
            <a:spLocks noChangeArrowheads="1"/>
          </p:cNvSpPr>
          <p:nvPr/>
        </p:nvSpPr>
        <p:spPr bwMode="auto">
          <a:xfrm>
            <a:off x="1604963"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0.5</a:t>
            </a:r>
          </a:p>
        </p:txBody>
      </p:sp>
      <p:sp>
        <p:nvSpPr>
          <p:cNvPr id="27676" name="TextBox 33"/>
          <p:cNvSpPr txBox="1">
            <a:spLocks noChangeArrowheads="1"/>
          </p:cNvSpPr>
          <p:nvPr/>
        </p:nvSpPr>
        <p:spPr bwMode="auto">
          <a:xfrm>
            <a:off x="2105025"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1.0</a:t>
            </a:r>
          </a:p>
        </p:txBody>
      </p:sp>
      <p:sp>
        <p:nvSpPr>
          <p:cNvPr id="27677" name="TextBox 34"/>
          <p:cNvSpPr txBox="1">
            <a:spLocks noChangeArrowheads="1"/>
          </p:cNvSpPr>
          <p:nvPr/>
        </p:nvSpPr>
        <p:spPr bwMode="auto">
          <a:xfrm>
            <a:off x="2605089"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1.5</a:t>
            </a:r>
          </a:p>
        </p:txBody>
      </p:sp>
      <p:sp>
        <p:nvSpPr>
          <p:cNvPr id="27678" name="TextBox 35"/>
          <p:cNvSpPr txBox="1">
            <a:spLocks noChangeArrowheads="1"/>
          </p:cNvSpPr>
          <p:nvPr/>
        </p:nvSpPr>
        <p:spPr bwMode="auto">
          <a:xfrm>
            <a:off x="3103563"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2.0</a:t>
            </a:r>
          </a:p>
        </p:txBody>
      </p:sp>
      <p:sp>
        <p:nvSpPr>
          <p:cNvPr id="27679" name="TextBox 36"/>
          <p:cNvSpPr txBox="1">
            <a:spLocks noChangeArrowheads="1"/>
          </p:cNvSpPr>
          <p:nvPr/>
        </p:nvSpPr>
        <p:spPr bwMode="auto">
          <a:xfrm>
            <a:off x="3603627"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2.5</a:t>
            </a:r>
          </a:p>
        </p:txBody>
      </p:sp>
      <p:sp>
        <p:nvSpPr>
          <p:cNvPr id="27680" name="TextBox 37"/>
          <p:cNvSpPr txBox="1">
            <a:spLocks noChangeArrowheads="1"/>
          </p:cNvSpPr>
          <p:nvPr/>
        </p:nvSpPr>
        <p:spPr bwMode="auto">
          <a:xfrm>
            <a:off x="4103688" y="5899150"/>
            <a:ext cx="527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3.0</a:t>
            </a:r>
          </a:p>
        </p:txBody>
      </p:sp>
      <p:sp>
        <p:nvSpPr>
          <p:cNvPr id="27681" name="TextBox 38"/>
          <p:cNvSpPr txBox="1">
            <a:spLocks noChangeArrowheads="1"/>
          </p:cNvSpPr>
          <p:nvPr/>
        </p:nvSpPr>
        <p:spPr bwMode="auto">
          <a:xfrm>
            <a:off x="712801" y="6121400"/>
            <a:ext cx="4308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smtClean="0">
                <a:solidFill>
                  <a:srgbClr val="FFFFFF"/>
                </a:solidFill>
                <a:latin typeface="Arial" panose="020B0604020202020204" pitchFamily="34" charset="0"/>
              </a:rPr>
              <a:t>Yrs Since Random Assignment</a:t>
            </a:r>
          </a:p>
        </p:txBody>
      </p:sp>
      <p:sp>
        <p:nvSpPr>
          <p:cNvPr id="27682" name="TextBox 39"/>
          <p:cNvSpPr txBox="1">
            <a:spLocks noChangeArrowheads="1"/>
          </p:cNvSpPr>
          <p:nvPr/>
        </p:nvSpPr>
        <p:spPr bwMode="auto">
          <a:xfrm>
            <a:off x="1690688" y="1797050"/>
            <a:ext cx="24669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PSA &lt; 7.7 ng/mL</a:t>
            </a:r>
            <a:br>
              <a:rPr lang="en-US" altLang="es-CO" sz="1600" b="0" smtClean="0">
                <a:solidFill>
                  <a:srgbClr val="FFFFFF"/>
                </a:solidFill>
                <a:latin typeface="Arial" panose="020B0604020202020204" pitchFamily="34" charset="0"/>
              </a:rPr>
            </a:br>
            <a:r>
              <a:rPr lang="en-US" altLang="es-CO" sz="1600" b="0" smtClean="0">
                <a:solidFill>
                  <a:srgbClr val="FFFFFF"/>
                </a:solidFill>
                <a:latin typeface="Arial" panose="020B0604020202020204" pitchFamily="34" charset="0"/>
              </a:rPr>
              <a:t>PSA 7.7-24.0 ng/mL</a:t>
            </a:r>
            <a:br>
              <a:rPr lang="en-US" altLang="es-CO" sz="1600" b="0" smtClean="0">
                <a:solidFill>
                  <a:srgbClr val="FFFFFF"/>
                </a:solidFill>
                <a:latin typeface="Arial" panose="020B0604020202020204" pitchFamily="34" charset="0"/>
              </a:rPr>
            </a:br>
            <a:r>
              <a:rPr lang="en-US" altLang="es-CO" sz="1600" b="0" smtClean="0">
                <a:solidFill>
                  <a:srgbClr val="FFFFFF"/>
                </a:solidFill>
                <a:latin typeface="Arial" panose="020B0604020202020204" pitchFamily="34" charset="0"/>
              </a:rPr>
              <a:t>PSA &gt; 24.0 ng/mL</a:t>
            </a:r>
          </a:p>
        </p:txBody>
      </p:sp>
      <p:cxnSp>
        <p:nvCxnSpPr>
          <p:cNvPr id="27683" name="Straight Connector 41"/>
          <p:cNvCxnSpPr>
            <a:cxnSpLocks noChangeShapeType="1"/>
          </p:cNvCxnSpPr>
          <p:nvPr/>
        </p:nvCxnSpPr>
        <p:spPr bwMode="auto">
          <a:xfrm flipH="1">
            <a:off x="1481138" y="1960563"/>
            <a:ext cx="238125"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43" name="Straight Connector 42"/>
          <p:cNvCxnSpPr/>
          <p:nvPr/>
        </p:nvCxnSpPr>
        <p:spPr bwMode="auto">
          <a:xfrm flipH="1">
            <a:off x="1481138" y="2203450"/>
            <a:ext cx="238125" cy="0"/>
          </a:xfrm>
          <a:prstGeom prst="line">
            <a:avLst/>
          </a:prstGeom>
          <a:noFill/>
          <a:ln w="28575" cap="flat" cmpd="sng" algn="ctr">
            <a:solidFill>
              <a:schemeClr val="accent3"/>
            </a:solidFill>
            <a:prstDash val="solid"/>
            <a:round/>
            <a:headEnd type="none" w="med" len="med"/>
            <a:tailEnd type="none" w="med" len="med"/>
          </a:ln>
          <a:effectLst/>
        </p:spPr>
      </p:cxnSp>
      <p:cxnSp>
        <p:nvCxnSpPr>
          <p:cNvPr id="27685" name="Straight Connector 43"/>
          <p:cNvCxnSpPr>
            <a:cxnSpLocks noChangeShapeType="1"/>
          </p:cNvCxnSpPr>
          <p:nvPr/>
        </p:nvCxnSpPr>
        <p:spPr bwMode="auto">
          <a:xfrm flipH="1">
            <a:off x="1481138" y="2447925"/>
            <a:ext cx="238125" cy="0"/>
          </a:xfrm>
          <a:prstGeom prst="line">
            <a:avLst/>
          </a:prstGeom>
          <a:noFill/>
          <a:ln w="28575" algn="ctr">
            <a:solidFill>
              <a:schemeClr val="accent1"/>
            </a:solidFill>
            <a:round/>
            <a:headEnd/>
            <a:tailEnd/>
          </a:ln>
          <a:extLst>
            <a:ext uri="{909E8E84-426E-40dd-AFC4-6F175D3DCCD1}">
              <a14:hiddenFill xmlns:a14="http://schemas.microsoft.com/office/drawing/2010/main">
                <a:noFill/>
              </a14:hiddenFill>
            </a:ext>
          </a:extLst>
        </p:spPr>
      </p:cxnSp>
      <p:sp>
        <p:nvSpPr>
          <p:cNvPr id="27686" name="Freeform 44"/>
          <p:cNvSpPr>
            <a:spLocks/>
          </p:cNvSpPr>
          <p:nvPr/>
        </p:nvSpPr>
        <p:spPr bwMode="auto">
          <a:xfrm>
            <a:off x="1504950" y="4148138"/>
            <a:ext cx="2876550" cy="1600200"/>
          </a:xfrm>
          <a:custGeom>
            <a:avLst/>
            <a:gdLst>
              <a:gd name="T0" fmla="*/ 2876550 w 2876550"/>
              <a:gd name="T1" fmla="*/ 0 h 1600200"/>
              <a:gd name="T2" fmla="*/ 2581274 w 2876550"/>
              <a:gd name="T3" fmla="*/ 0 h 1600200"/>
              <a:gd name="T4" fmla="*/ 2586038 w 2876550"/>
              <a:gd name="T5" fmla="*/ 447675 h 1600200"/>
              <a:gd name="T6" fmla="*/ 1957388 w 2876550"/>
              <a:gd name="T7" fmla="*/ 447675 h 1600200"/>
              <a:gd name="T8" fmla="*/ 1966913 w 2876550"/>
              <a:gd name="T9" fmla="*/ 547687 h 1600200"/>
              <a:gd name="T10" fmla="*/ 1762125 w 2876550"/>
              <a:gd name="T11" fmla="*/ 552450 h 1600200"/>
              <a:gd name="T12" fmla="*/ 1771650 w 2876550"/>
              <a:gd name="T13" fmla="*/ 642937 h 1600200"/>
              <a:gd name="T14" fmla="*/ 1757363 w 2876550"/>
              <a:gd name="T15" fmla="*/ 642937 h 1600200"/>
              <a:gd name="T16" fmla="*/ 1762125 w 2876550"/>
              <a:gd name="T17" fmla="*/ 733425 h 1600200"/>
              <a:gd name="T18" fmla="*/ 1481138 w 2876550"/>
              <a:gd name="T19" fmla="*/ 738187 h 1600200"/>
              <a:gd name="T20" fmla="*/ 1485900 w 2876550"/>
              <a:gd name="T21" fmla="*/ 804862 h 1600200"/>
              <a:gd name="T22" fmla="*/ 1466850 w 2876550"/>
              <a:gd name="T23" fmla="*/ 804862 h 1600200"/>
              <a:gd name="T24" fmla="*/ 1471613 w 2876550"/>
              <a:gd name="T25" fmla="*/ 890587 h 1600200"/>
              <a:gd name="T26" fmla="*/ 1190625 w 2876550"/>
              <a:gd name="T27" fmla="*/ 890587 h 1600200"/>
              <a:gd name="T28" fmla="*/ 1195388 w 2876550"/>
              <a:gd name="T29" fmla="*/ 947737 h 1600200"/>
              <a:gd name="T30" fmla="*/ 1057275 w 2876550"/>
              <a:gd name="T31" fmla="*/ 952500 h 1600200"/>
              <a:gd name="T32" fmla="*/ 1062038 w 2876550"/>
              <a:gd name="T33" fmla="*/ 1033462 h 1600200"/>
              <a:gd name="T34" fmla="*/ 928688 w 2876550"/>
              <a:gd name="T35" fmla="*/ 1033462 h 1600200"/>
              <a:gd name="T36" fmla="*/ 933450 w 2876550"/>
              <a:gd name="T37" fmla="*/ 1104900 h 1600200"/>
              <a:gd name="T38" fmla="*/ 890588 w 2876550"/>
              <a:gd name="T39" fmla="*/ 1104900 h 1600200"/>
              <a:gd name="T40" fmla="*/ 895350 w 2876550"/>
              <a:gd name="T41" fmla="*/ 1166812 h 1600200"/>
              <a:gd name="T42" fmla="*/ 857250 w 2876550"/>
              <a:gd name="T43" fmla="*/ 1166812 h 1600200"/>
              <a:gd name="T44" fmla="*/ 847725 w 2876550"/>
              <a:gd name="T45" fmla="*/ 1233487 h 1600200"/>
              <a:gd name="T46" fmla="*/ 757238 w 2876550"/>
              <a:gd name="T47" fmla="*/ 1233487 h 1600200"/>
              <a:gd name="T48" fmla="*/ 766763 w 2876550"/>
              <a:gd name="T49" fmla="*/ 1300162 h 1600200"/>
              <a:gd name="T50" fmla="*/ 609600 w 2876550"/>
              <a:gd name="T51" fmla="*/ 1300162 h 1600200"/>
              <a:gd name="T52" fmla="*/ 614363 w 2876550"/>
              <a:gd name="T53" fmla="*/ 1371600 h 1600200"/>
              <a:gd name="T54" fmla="*/ 600075 w 2876550"/>
              <a:gd name="T55" fmla="*/ 1371600 h 1600200"/>
              <a:gd name="T56" fmla="*/ 609600 w 2876550"/>
              <a:gd name="T57" fmla="*/ 1423987 h 1600200"/>
              <a:gd name="T58" fmla="*/ 500063 w 2876550"/>
              <a:gd name="T59" fmla="*/ 1423987 h 1600200"/>
              <a:gd name="T60" fmla="*/ 500063 w 2876550"/>
              <a:gd name="T61" fmla="*/ 1481137 h 1600200"/>
              <a:gd name="T62" fmla="*/ 357188 w 2876550"/>
              <a:gd name="T63" fmla="*/ 1481137 h 1600200"/>
              <a:gd name="T64" fmla="*/ 366713 w 2876550"/>
              <a:gd name="T65" fmla="*/ 1538287 h 1600200"/>
              <a:gd name="T66" fmla="*/ 152400 w 2876550"/>
              <a:gd name="T67" fmla="*/ 1557337 h 1600200"/>
              <a:gd name="T68" fmla="*/ 157163 w 2876550"/>
              <a:gd name="T69" fmla="*/ 1600200 h 1600200"/>
              <a:gd name="T70" fmla="*/ 0 w 2876550"/>
              <a:gd name="T71" fmla="*/ 1600200 h 16002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76550"/>
              <a:gd name="T109" fmla="*/ 0 h 1600200"/>
              <a:gd name="T110" fmla="*/ 2876550 w 2876550"/>
              <a:gd name="T111" fmla="*/ 1600200 h 160020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76550" h="1600200">
                <a:moveTo>
                  <a:pt x="2876550" y="0"/>
                </a:moveTo>
                <a:lnTo>
                  <a:pt x="2581275" y="0"/>
                </a:lnTo>
                <a:cubicBezTo>
                  <a:pt x="2582863" y="149225"/>
                  <a:pt x="2584450" y="298450"/>
                  <a:pt x="2586038" y="447675"/>
                </a:cubicBezTo>
                <a:lnTo>
                  <a:pt x="1957388" y="447675"/>
                </a:lnTo>
                <a:lnTo>
                  <a:pt x="1966913" y="547687"/>
                </a:lnTo>
                <a:lnTo>
                  <a:pt x="1762125" y="552450"/>
                </a:lnTo>
                <a:lnTo>
                  <a:pt x="1771650" y="642937"/>
                </a:lnTo>
                <a:lnTo>
                  <a:pt x="1757363" y="642937"/>
                </a:lnTo>
                <a:lnTo>
                  <a:pt x="1762125" y="733425"/>
                </a:lnTo>
                <a:lnTo>
                  <a:pt x="1481138" y="738187"/>
                </a:lnTo>
                <a:lnTo>
                  <a:pt x="1485900" y="804862"/>
                </a:lnTo>
                <a:lnTo>
                  <a:pt x="1466850" y="804862"/>
                </a:lnTo>
                <a:lnTo>
                  <a:pt x="1471613" y="890587"/>
                </a:lnTo>
                <a:lnTo>
                  <a:pt x="1190625" y="890587"/>
                </a:lnTo>
                <a:lnTo>
                  <a:pt x="1195388" y="947737"/>
                </a:lnTo>
                <a:lnTo>
                  <a:pt x="1057275" y="952500"/>
                </a:lnTo>
                <a:lnTo>
                  <a:pt x="1062038" y="1033462"/>
                </a:lnTo>
                <a:lnTo>
                  <a:pt x="928688" y="1033462"/>
                </a:lnTo>
                <a:lnTo>
                  <a:pt x="933450" y="1104900"/>
                </a:lnTo>
                <a:lnTo>
                  <a:pt x="890588" y="1104900"/>
                </a:lnTo>
                <a:lnTo>
                  <a:pt x="895350" y="1166812"/>
                </a:lnTo>
                <a:lnTo>
                  <a:pt x="857250" y="1166812"/>
                </a:lnTo>
                <a:lnTo>
                  <a:pt x="847725" y="1233487"/>
                </a:lnTo>
                <a:lnTo>
                  <a:pt x="757238" y="1233487"/>
                </a:lnTo>
                <a:lnTo>
                  <a:pt x="766763" y="1300162"/>
                </a:lnTo>
                <a:lnTo>
                  <a:pt x="609600" y="1300162"/>
                </a:lnTo>
                <a:lnTo>
                  <a:pt x="614363" y="1371600"/>
                </a:lnTo>
                <a:lnTo>
                  <a:pt x="600075" y="1371600"/>
                </a:lnTo>
                <a:lnTo>
                  <a:pt x="609600" y="1423987"/>
                </a:lnTo>
                <a:lnTo>
                  <a:pt x="500063" y="1423987"/>
                </a:lnTo>
                <a:lnTo>
                  <a:pt x="500063" y="1481137"/>
                </a:lnTo>
                <a:lnTo>
                  <a:pt x="357188" y="1481137"/>
                </a:lnTo>
                <a:lnTo>
                  <a:pt x="366713" y="1538287"/>
                </a:lnTo>
                <a:lnTo>
                  <a:pt x="152400" y="1557337"/>
                </a:lnTo>
                <a:lnTo>
                  <a:pt x="157163" y="1600200"/>
                </a:lnTo>
                <a:lnTo>
                  <a:pt x="0" y="1600200"/>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6" name="Freeform 45"/>
          <p:cNvSpPr/>
          <p:nvPr/>
        </p:nvSpPr>
        <p:spPr bwMode="auto">
          <a:xfrm>
            <a:off x="1514477" y="3748114"/>
            <a:ext cx="2886075" cy="2009775"/>
          </a:xfrm>
          <a:custGeom>
            <a:avLst/>
            <a:gdLst>
              <a:gd name="connsiteX0" fmla="*/ 2886075 w 2886075"/>
              <a:gd name="connsiteY0" fmla="*/ 4762 h 2009775"/>
              <a:gd name="connsiteX1" fmla="*/ 2371725 w 2886075"/>
              <a:gd name="connsiteY1" fmla="*/ 0 h 2009775"/>
              <a:gd name="connsiteX2" fmla="*/ 2381250 w 2886075"/>
              <a:gd name="connsiteY2" fmla="*/ 190500 h 2009775"/>
              <a:gd name="connsiteX3" fmla="*/ 2343150 w 2886075"/>
              <a:gd name="connsiteY3" fmla="*/ 190500 h 2009775"/>
              <a:gd name="connsiteX4" fmla="*/ 2338388 w 2886075"/>
              <a:gd name="connsiteY4" fmla="*/ 338137 h 2009775"/>
              <a:gd name="connsiteX5" fmla="*/ 2066925 w 2886075"/>
              <a:gd name="connsiteY5" fmla="*/ 338137 h 2009775"/>
              <a:gd name="connsiteX6" fmla="*/ 2071688 w 2886075"/>
              <a:gd name="connsiteY6" fmla="*/ 428625 h 2009775"/>
              <a:gd name="connsiteX7" fmla="*/ 1700213 w 2886075"/>
              <a:gd name="connsiteY7" fmla="*/ 433387 h 2009775"/>
              <a:gd name="connsiteX8" fmla="*/ 1685925 w 2886075"/>
              <a:gd name="connsiteY8" fmla="*/ 500062 h 2009775"/>
              <a:gd name="connsiteX9" fmla="*/ 1195388 w 2886075"/>
              <a:gd name="connsiteY9" fmla="*/ 504825 h 2009775"/>
              <a:gd name="connsiteX10" fmla="*/ 1195388 w 2886075"/>
              <a:gd name="connsiteY10" fmla="*/ 571500 h 2009775"/>
              <a:gd name="connsiteX11" fmla="*/ 1162050 w 2886075"/>
              <a:gd name="connsiteY11" fmla="*/ 571500 h 2009775"/>
              <a:gd name="connsiteX12" fmla="*/ 1162050 w 2886075"/>
              <a:gd name="connsiteY12" fmla="*/ 638175 h 2009775"/>
              <a:gd name="connsiteX13" fmla="*/ 1028700 w 2886075"/>
              <a:gd name="connsiteY13" fmla="*/ 642937 h 2009775"/>
              <a:gd name="connsiteX14" fmla="*/ 1028700 w 2886075"/>
              <a:gd name="connsiteY14" fmla="*/ 723900 h 2009775"/>
              <a:gd name="connsiteX15" fmla="*/ 1004888 w 2886075"/>
              <a:gd name="connsiteY15" fmla="*/ 723900 h 2009775"/>
              <a:gd name="connsiteX16" fmla="*/ 1009650 w 2886075"/>
              <a:gd name="connsiteY16" fmla="*/ 795337 h 2009775"/>
              <a:gd name="connsiteX17" fmla="*/ 890588 w 2886075"/>
              <a:gd name="connsiteY17" fmla="*/ 795337 h 2009775"/>
              <a:gd name="connsiteX18" fmla="*/ 895350 w 2886075"/>
              <a:gd name="connsiteY18" fmla="*/ 871537 h 2009775"/>
              <a:gd name="connsiteX19" fmla="*/ 852488 w 2886075"/>
              <a:gd name="connsiteY19" fmla="*/ 871537 h 2009775"/>
              <a:gd name="connsiteX20" fmla="*/ 852488 w 2886075"/>
              <a:gd name="connsiteY20" fmla="*/ 1000125 h 2009775"/>
              <a:gd name="connsiteX21" fmla="*/ 838200 w 2886075"/>
              <a:gd name="connsiteY21" fmla="*/ 1000125 h 2009775"/>
              <a:gd name="connsiteX22" fmla="*/ 838200 w 2886075"/>
              <a:gd name="connsiteY22" fmla="*/ 1076325 h 2009775"/>
              <a:gd name="connsiteX23" fmla="*/ 781050 w 2886075"/>
              <a:gd name="connsiteY23" fmla="*/ 1071562 h 2009775"/>
              <a:gd name="connsiteX24" fmla="*/ 771525 w 2886075"/>
              <a:gd name="connsiteY24" fmla="*/ 1138237 h 2009775"/>
              <a:gd name="connsiteX25" fmla="*/ 695325 w 2886075"/>
              <a:gd name="connsiteY25" fmla="*/ 1138237 h 2009775"/>
              <a:gd name="connsiteX26" fmla="*/ 690563 w 2886075"/>
              <a:gd name="connsiteY26" fmla="*/ 1195387 h 2009775"/>
              <a:gd name="connsiteX27" fmla="*/ 661988 w 2886075"/>
              <a:gd name="connsiteY27" fmla="*/ 1195387 h 2009775"/>
              <a:gd name="connsiteX28" fmla="*/ 657225 w 2886075"/>
              <a:gd name="connsiteY28" fmla="*/ 1257300 h 2009775"/>
              <a:gd name="connsiteX29" fmla="*/ 614363 w 2886075"/>
              <a:gd name="connsiteY29" fmla="*/ 1257300 h 2009775"/>
              <a:gd name="connsiteX30" fmla="*/ 623888 w 2886075"/>
              <a:gd name="connsiteY30" fmla="*/ 1323975 h 2009775"/>
              <a:gd name="connsiteX31" fmla="*/ 595313 w 2886075"/>
              <a:gd name="connsiteY31" fmla="*/ 1323975 h 2009775"/>
              <a:gd name="connsiteX32" fmla="*/ 590550 w 2886075"/>
              <a:gd name="connsiteY32" fmla="*/ 1390650 h 2009775"/>
              <a:gd name="connsiteX33" fmla="*/ 566738 w 2886075"/>
              <a:gd name="connsiteY33" fmla="*/ 1390650 h 2009775"/>
              <a:gd name="connsiteX34" fmla="*/ 576263 w 2886075"/>
              <a:gd name="connsiteY34" fmla="*/ 1457325 h 2009775"/>
              <a:gd name="connsiteX35" fmla="*/ 461963 w 2886075"/>
              <a:gd name="connsiteY35" fmla="*/ 1457325 h 2009775"/>
              <a:gd name="connsiteX36" fmla="*/ 452438 w 2886075"/>
              <a:gd name="connsiteY36" fmla="*/ 1576387 h 2009775"/>
              <a:gd name="connsiteX37" fmla="*/ 319088 w 2886075"/>
              <a:gd name="connsiteY37" fmla="*/ 1581150 h 2009775"/>
              <a:gd name="connsiteX38" fmla="*/ 319088 w 2886075"/>
              <a:gd name="connsiteY38" fmla="*/ 1628775 h 2009775"/>
              <a:gd name="connsiteX39" fmla="*/ 285750 w 2886075"/>
              <a:gd name="connsiteY39" fmla="*/ 1628775 h 2009775"/>
              <a:gd name="connsiteX40" fmla="*/ 295275 w 2886075"/>
              <a:gd name="connsiteY40" fmla="*/ 1700212 h 2009775"/>
              <a:gd name="connsiteX41" fmla="*/ 261938 w 2886075"/>
              <a:gd name="connsiteY41" fmla="*/ 1695450 h 2009775"/>
              <a:gd name="connsiteX42" fmla="*/ 257175 w 2886075"/>
              <a:gd name="connsiteY42" fmla="*/ 1828800 h 2009775"/>
              <a:gd name="connsiteX43" fmla="*/ 204788 w 2886075"/>
              <a:gd name="connsiteY43" fmla="*/ 1833562 h 2009775"/>
              <a:gd name="connsiteX44" fmla="*/ 204788 w 2886075"/>
              <a:gd name="connsiteY44" fmla="*/ 2005012 h 2009775"/>
              <a:gd name="connsiteX45" fmla="*/ 0 w 2886075"/>
              <a:gd name="connsiteY45" fmla="*/ 2009775 h 200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886075" h="2009775">
                <a:moveTo>
                  <a:pt x="2886075" y="4762"/>
                </a:moveTo>
                <a:lnTo>
                  <a:pt x="2371725" y="0"/>
                </a:lnTo>
                <a:lnTo>
                  <a:pt x="2381250" y="190500"/>
                </a:lnTo>
                <a:lnTo>
                  <a:pt x="2343150" y="190500"/>
                </a:lnTo>
                <a:lnTo>
                  <a:pt x="2338388" y="338137"/>
                </a:lnTo>
                <a:lnTo>
                  <a:pt x="2066925" y="338137"/>
                </a:lnTo>
                <a:lnTo>
                  <a:pt x="2071688" y="428625"/>
                </a:lnTo>
                <a:lnTo>
                  <a:pt x="1700213" y="433387"/>
                </a:lnTo>
                <a:lnTo>
                  <a:pt x="1685925" y="500062"/>
                </a:lnTo>
                <a:lnTo>
                  <a:pt x="1195388" y="504825"/>
                </a:lnTo>
                <a:lnTo>
                  <a:pt x="1195388" y="571500"/>
                </a:lnTo>
                <a:lnTo>
                  <a:pt x="1162050" y="571500"/>
                </a:lnTo>
                <a:lnTo>
                  <a:pt x="1162050" y="638175"/>
                </a:lnTo>
                <a:lnTo>
                  <a:pt x="1028700" y="642937"/>
                </a:lnTo>
                <a:lnTo>
                  <a:pt x="1028700" y="723900"/>
                </a:lnTo>
                <a:lnTo>
                  <a:pt x="1004888" y="723900"/>
                </a:lnTo>
                <a:lnTo>
                  <a:pt x="1009650" y="795337"/>
                </a:lnTo>
                <a:lnTo>
                  <a:pt x="890588" y="795337"/>
                </a:lnTo>
                <a:lnTo>
                  <a:pt x="895350" y="871537"/>
                </a:lnTo>
                <a:lnTo>
                  <a:pt x="852488" y="871537"/>
                </a:lnTo>
                <a:lnTo>
                  <a:pt x="852488" y="1000125"/>
                </a:lnTo>
                <a:lnTo>
                  <a:pt x="838200" y="1000125"/>
                </a:lnTo>
                <a:lnTo>
                  <a:pt x="838200" y="1076325"/>
                </a:lnTo>
                <a:lnTo>
                  <a:pt x="781050" y="1071562"/>
                </a:lnTo>
                <a:lnTo>
                  <a:pt x="771525" y="1138237"/>
                </a:lnTo>
                <a:lnTo>
                  <a:pt x="695325" y="1138237"/>
                </a:lnTo>
                <a:lnTo>
                  <a:pt x="690563" y="1195387"/>
                </a:lnTo>
                <a:lnTo>
                  <a:pt x="661988" y="1195387"/>
                </a:lnTo>
                <a:lnTo>
                  <a:pt x="657225" y="1257300"/>
                </a:lnTo>
                <a:lnTo>
                  <a:pt x="614363" y="1257300"/>
                </a:lnTo>
                <a:lnTo>
                  <a:pt x="623888" y="1323975"/>
                </a:lnTo>
                <a:lnTo>
                  <a:pt x="595313" y="1323975"/>
                </a:lnTo>
                <a:lnTo>
                  <a:pt x="590550" y="1390650"/>
                </a:lnTo>
                <a:lnTo>
                  <a:pt x="566738" y="1390650"/>
                </a:lnTo>
                <a:lnTo>
                  <a:pt x="576263" y="1457325"/>
                </a:lnTo>
                <a:lnTo>
                  <a:pt x="461963" y="1457325"/>
                </a:lnTo>
                <a:lnTo>
                  <a:pt x="452438" y="1576387"/>
                </a:lnTo>
                <a:lnTo>
                  <a:pt x="319088" y="1581150"/>
                </a:lnTo>
                <a:lnTo>
                  <a:pt x="319088" y="1628775"/>
                </a:lnTo>
                <a:lnTo>
                  <a:pt x="285750" y="1628775"/>
                </a:lnTo>
                <a:lnTo>
                  <a:pt x="295275" y="1700212"/>
                </a:lnTo>
                <a:lnTo>
                  <a:pt x="261938" y="1695450"/>
                </a:lnTo>
                <a:lnTo>
                  <a:pt x="257175" y="1828800"/>
                </a:lnTo>
                <a:lnTo>
                  <a:pt x="204788" y="1833562"/>
                </a:lnTo>
                <a:lnTo>
                  <a:pt x="204788" y="2005012"/>
                </a:lnTo>
                <a:lnTo>
                  <a:pt x="0" y="2009775"/>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1600" b="1" dirty="0">
              <a:solidFill>
                <a:srgbClr val="FFFFFF"/>
              </a:solidFill>
              <a:latin typeface="Times New Roman" panose="02020603050405020304" pitchFamily="18" charset="0"/>
              <a:ea typeface="ＭＳ Ｐゴシック" panose="020B0600070205080204" pitchFamily="34" charset="-128"/>
            </a:endParaRPr>
          </a:p>
        </p:txBody>
      </p:sp>
      <p:sp>
        <p:nvSpPr>
          <p:cNvPr id="27688" name="Freeform 46"/>
          <p:cNvSpPr>
            <a:spLocks/>
          </p:cNvSpPr>
          <p:nvPr/>
        </p:nvSpPr>
        <p:spPr bwMode="auto">
          <a:xfrm>
            <a:off x="1509713" y="2681288"/>
            <a:ext cx="2886075" cy="3071812"/>
          </a:xfrm>
          <a:custGeom>
            <a:avLst/>
            <a:gdLst>
              <a:gd name="T0" fmla="*/ 2152651 w 2886075"/>
              <a:gd name="T1" fmla="*/ 9525 h 3071812"/>
              <a:gd name="T2" fmla="*/ 2133601 w 2886075"/>
              <a:gd name="T3" fmla="*/ 152400 h 3071812"/>
              <a:gd name="T4" fmla="*/ 2057415 w 2886075"/>
              <a:gd name="T5" fmla="*/ 295275 h 3071812"/>
              <a:gd name="T6" fmla="*/ 2047890 w 2886075"/>
              <a:gd name="T7" fmla="*/ 428625 h 3071812"/>
              <a:gd name="T8" fmla="*/ 1943115 w 2886075"/>
              <a:gd name="T9" fmla="*/ 528637 h 3071812"/>
              <a:gd name="T10" fmla="*/ 1828815 w 2886075"/>
              <a:gd name="T11" fmla="*/ 633412 h 3071812"/>
              <a:gd name="T12" fmla="*/ 1676415 w 2886075"/>
              <a:gd name="T13" fmla="*/ 709612 h 3071812"/>
              <a:gd name="T14" fmla="*/ 1609740 w 2886075"/>
              <a:gd name="T15" fmla="*/ 790575 h 3071812"/>
              <a:gd name="T16" fmla="*/ 1576402 w 2886075"/>
              <a:gd name="T17" fmla="*/ 871537 h 3071812"/>
              <a:gd name="T18" fmla="*/ 1543065 w 2886075"/>
              <a:gd name="T19" fmla="*/ 952500 h 3071812"/>
              <a:gd name="T20" fmla="*/ 1233502 w 2886075"/>
              <a:gd name="T21" fmla="*/ 1114425 h 3071812"/>
              <a:gd name="T22" fmla="*/ 1214452 w 2886075"/>
              <a:gd name="T23" fmla="*/ 1181100 h 3071812"/>
              <a:gd name="T24" fmla="*/ 942975 w 2886075"/>
              <a:gd name="T25" fmla="*/ 1276350 h 3071812"/>
              <a:gd name="T26" fmla="*/ 914400 w 2886075"/>
              <a:gd name="T27" fmla="*/ 1347787 h 3071812"/>
              <a:gd name="T28" fmla="*/ 900112 w 2886075"/>
              <a:gd name="T29" fmla="*/ 1419225 h 3071812"/>
              <a:gd name="T30" fmla="*/ 881062 w 2886075"/>
              <a:gd name="T31" fmla="*/ 1509712 h 3071812"/>
              <a:gd name="T32" fmla="*/ 871537 w 2886075"/>
              <a:gd name="T33" fmla="*/ 1571625 h 3071812"/>
              <a:gd name="T34" fmla="*/ 757237 w 2886075"/>
              <a:gd name="T35" fmla="*/ 1800225 h 3071812"/>
              <a:gd name="T36" fmla="*/ 719137 w 2886075"/>
              <a:gd name="T37" fmla="*/ 1881187 h 3071812"/>
              <a:gd name="T38" fmla="*/ 633412 w 2886075"/>
              <a:gd name="T39" fmla="*/ 1966912 h 3071812"/>
              <a:gd name="T40" fmla="*/ 581025 w 2886075"/>
              <a:gd name="T41" fmla="*/ 2033587 h 3071812"/>
              <a:gd name="T42" fmla="*/ 561975 w 2886075"/>
              <a:gd name="T43" fmla="*/ 2114550 h 3071812"/>
              <a:gd name="T44" fmla="*/ 323850 w 2886075"/>
              <a:gd name="T45" fmla="*/ 2176462 h 3071812"/>
              <a:gd name="T46" fmla="*/ 290512 w 2886075"/>
              <a:gd name="T47" fmla="*/ 2238374 h 3071812"/>
              <a:gd name="T48" fmla="*/ 261937 w 2886075"/>
              <a:gd name="T49" fmla="*/ 2662236 h 3071812"/>
              <a:gd name="T50" fmla="*/ 204787 w 2886075"/>
              <a:gd name="T51" fmla="*/ 2728912 h 3071812"/>
              <a:gd name="T52" fmla="*/ 166687 w 2886075"/>
              <a:gd name="T53" fmla="*/ 2786062 h 3071812"/>
              <a:gd name="T54" fmla="*/ 157162 w 2886075"/>
              <a:gd name="T55" fmla="*/ 2847974 h 3071812"/>
              <a:gd name="T56" fmla="*/ 138112 w 2886075"/>
              <a:gd name="T57" fmla="*/ 2914650 h 3071812"/>
              <a:gd name="T58" fmla="*/ 123825 w 2886075"/>
              <a:gd name="T59" fmla="*/ 2957512 h 3071812"/>
              <a:gd name="T60" fmla="*/ 23812 w 2886075"/>
              <a:gd name="T61" fmla="*/ 3009900 h 3071812"/>
              <a:gd name="T62" fmla="*/ 0 w 2886075"/>
              <a:gd name="T63" fmla="*/ 3071812 h 307181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886075"/>
              <a:gd name="T97" fmla="*/ 0 h 3071812"/>
              <a:gd name="T98" fmla="*/ 2886075 w 2886075"/>
              <a:gd name="T99" fmla="*/ 3071812 h 307181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886075" h="3071812">
                <a:moveTo>
                  <a:pt x="2886075" y="0"/>
                </a:moveTo>
                <a:lnTo>
                  <a:pt x="2152650" y="9525"/>
                </a:lnTo>
                <a:lnTo>
                  <a:pt x="2157412" y="152400"/>
                </a:lnTo>
                <a:lnTo>
                  <a:pt x="2133600" y="152400"/>
                </a:lnTo>
                <a:lnTo>
                  <a:pt x="2133600" y="285750"/>
                </a:lnTo>
                <a:lnTo>
                  <a:pt x="2057400" y="295275"/>
                </a:lnTo>
                <a:lnTo>
                  <a:pt x="2062162" y="428625"/>
                </a:lnTo>
                <a:lnTo>
                  <a:pt x="2047875" y="428625"/>
                </a:lnTo>
                <a:lnTo>
                  <a:pt x="2057400" y="523875"/>
                </a:lnTo>
                <a:lnTo>
                  <a:pt x="1943100" y="528637"/>
                </a:lnTo>
                <a:lnTo>
                  <a:pt x="1933575" y="628650"/>
                </a:lnTo>
                <a:lnTo>
                  <a:pt x="1828800" y="633412"/>
                </a:lnTo>
                <a:lnTo>
                  <a:pt x="1833562" y="704850"/>
                </a:lnTo>
                <a:lnTo>
                  <a:pt x="1676400" y="709612"/>
                </a:lnTo>
                <a:lnTo>
                  <a:pt x="1685925" y="790575"/>
                </a:lnTo>
                <a:lnTo>
                  <a:pt x="1609725" y="790575"/>
                </a:lnTo>
                <a:lnTo>
                  <a:pt x="1619250" y="871537"/>
                </a:lnTo>
                <a:lnTo>
                  <a:pt x="1576387" y="871537"/>
                </a:lnTo>
                <a:lnTo>
                  <a:pt x="1581150" y="952500"/>
                </a:lnTo>
                <a:lnTo>
                  <a:pt x="1543050" y="952500"/>
                </a:lnTo>
                <a:lnTo>
                  <a:pt x="1519237" y="1104900"/>
                </a:lnTo>
                <a:lnTo>
                  <a:pt x="1233487" y="1114425"/>
                </a:lnTo>
                <a:lnTo>
                  <a:pt x="1238250" y="1190625"/>
                </a:lnTo>
                <a:lnTo>
                  <a:pt x="1214437" y="1181100"/>
                </a:lnTo>
                <a:lnTo>
                  <a:pt x="1214437" y="1266824"/>
                </a:lnTo>
                <a:lnTo>
                  <a:pt x="942975" y="1276350"/>
                </a:lnTo>
                <a:lnTo>
                  <a:pt x="947737" y="1347787"/>
                </a:lnTo>
                <a:lnTo>
                  <a:pt x="914400" y="1347787"/>
                </a:lnTo>
                <a:lnTo>
                  <a:pt x="923925" y="1414462"/>
                </a:lnTo>
                <a:lnTo>
                  <a:pt x="900112" y="1419225"/>
                </a:lnTo>
                <a:lnTo>
                  <a:pt x="904875" y="1509712"/>
                </a:lnTo>
                <a:lnTo>
                  <a:pt x="881062" y="1509712"/>
                </a:lnTo>
                <a:lnTo>
                  <a:pt x="895350" y="1566862"/>
                </a:lnTo>
                <a:lnTo>
                  <a:pt x="871537" y="1571625"/>
                </a:lnTo>
                <a:lnTo>
                  <a:pt x="852487" y="1800225"/>
                </a:lnTo>
                <a:lnTo>
                  <a:pt x="757237" y="1800225"/>
                </a:lnTo>
                <a:lnTo>
                  <a:pt x="771525" y="1871662"/>
                </a:lnTo>
                <a:lnTo>
                  <a:pt x="719137" y="1881187"/>
                </a:lnTo>
                <a:lnTo>
                  <a:pt x="709612" y="1966912"/>
                </a:lnTo>
                <a:lnTo>
                  <a:pt x="633412" y="1966912"/>
                </a:lnTo>
                <a:lnTo>
                  <a:pt x="633412" y="2024062"/>
                </a:lnTo>
                <a:lnTo>
                  <a:pt x="581025" y="2033587"/>
                </a:lnTo>
                <a:lnTo>
                  <a:pt x="581025" y="2114550"/>
                </a:lnTo>
                <a:lnTo>
                  <a:pt x="561975" y="2114550"/>
                </a:lnTo>
                <a:lnTo>
                  <a:pt x="566737" y="2176462"/>
                </a:lnTo>
                <a:lnTo>
                  <a:pt x="323850" y="2176462"/>
                </a:lnTo>
                <a:lnTo>
                  <a:pt x="328612" y="2224087"/>
                </a:lnTo>
                <a:lnTo>
                  <a:pt x="290512" y="2238375"/>
                </a:lnTo>
                <a:cubicBezTo>
                  <a:pt x="288925" y="2379662"/>
                  <a:pt x="287337" y="2520950"/>
                  <a:pt x="285750" y="2662237"/>
                </a:cubicBezTo>
                <a:lnTo>
                  <a:pt x="261937" y="2662237"/>
                </a:lnTo>
                <a:lnTo>
                  <a:pt x="257175" y="2719387"/>
                </a:lnTo>
                <a:lnTo>
                  <a:pt x="204787" y="2728912"/>
                </a:lnTo>
                <a:lnTo>
                  <a:pt x="214312" y="2781300"/>
                </a:lnTo>
                <a:lnTo>
                  <a:pt x="166687" y="2786062"/>
                </a:lnTo>
                <a:lnTo>
                  <a:pt x="171450" y="2847975"/>
                </a:lnTo>
                <a:lnTo>
                  <a:pt x="157162" y="2847975"/>
                </a:lnTo>
                <a:lnTo>
                  <a:pt x="157162" y="2914650"/>
                </a:lnTo>
                <a:lnTo>
                  <a:pt x="138112" y="2914650"/>
                </a:lnTo>
                <a:lnTo>
                  <a:pt x="138112" y="2957512"/>
                </a:lnTo>
                <a:lnTo>
                  <a:pt x="123825" y="2957512"/>
                </a:lnTo>
                <a:lnTo>
                  <a:pt x="119062" y="3019425"/>
                </a:lnTo>
                <a:lnTo>
                  <a:pt x="23812" y="3009900"/>
                </a:lnTo>
                <a:lnTo>
                  <a:pt x="23812" y="3071812"/>
                </a:lnTo>
                <a:lnTo>
                  <a:pt x="0" y="3071812"/>
                </a:lnTo>
              </a:path>
            </a:pathLst>
          </a:custGeom>
          <a:noFill/>
          <a:ln w="28575"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cxnSp>
        <p:nvCxnSpPr>
          <p:cNvPr id="27689" name="Straight Connector 47"/>
          <p:cNvCxnSpPr>
            <a:cxnSpLocks noChangeShapeType="1"/>
          </p:cNvCxnSpPr>
          <p:nvPr/>
        </p:nvCxnSpPr>
        <p:spPr bwMode="auto">
          <a:xfrm>
            <a:off x="5335588" y="1981200"/>
            <a:ext cx="0" cy="39243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0" name="Straight Connector 48"/>
          <p:cNvCxnSpPr>
            <a:cxnSpLocks noChangeShapeType="1"/>
          </p:cNvCxnSpPr>
          <p:nvPr/>
        </p:nvCxnSpPr>
        <p:spPr bwMode="auto">
          <a:xfrm>
            <a:off x="5335588" y="5902325"/>
            <a:ext cx="30114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1" name="Straight Connector 49"/>
          <p:cNvCxnSpPr>
            <a:cxnSpLocks noChangeShapeType="1"/>
          </p:cNvCxnSpPr>
          <p:nvPr/>
        </p:nvCxnSpPr>
        <p:spPr bwMode="auto">
          <a:xfrm flipH="1">
            <a:off x="5264152" y="19907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2" name="Straight Connector 50"/>
          <p:cNvCxnSpPr>
            <a:cxnSpLocks noChangeShapeType="1"/>
          </p:cNvCxnSpPr>
          <p:nvPr/>
        </p:nvCxnSpPr>
        <p:spPr bwMode="auto">
          <a:xfrm flipH="1">
            <a:off x="5264152" y="27733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3" name="Straight Connector 51"/>
          <p:cNvCxnSpPr>
            <a:cxnSpLocks noChangeShapeType="1"/>
          </p:cNvCxnSpPr>
          <p:nvPr/>
        </p:nvCxnSpPr>
        <p:spPr bwMode="auto">
          <a:xfrm flipH="1">
            <a:off x="5264152" y="35560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4" name="Straight Connector 52"/>
          <p:cNvCxnSpPr>
            <a:cxnSpLocks noChangeShapeType="1"/>
          </p:cNvCxnSpPr>
          <p:nvPr/>
        </p:nvCxnSpPr>
        <p:spPr bwMode="auto">
          <a:xfrm flipH="1">
            <a:off x="5264152" y="43386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5" name="Straight Connector 53"/>
          <p:cNvCxnSpPr>
            <a:cxnSpLocks noChangeShapeType="1"/>
          </p:cNvCxnSpPr>
          <p:nvPr/>
        </p:nvCxnSpPr>
        <p:spPr bwMode="auto">
          <a:xfrm flipH="1">
            <a:off x="5264152" y="51196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6" name="Straight Connector 54"/>
          <p:cNvCxnSpPr>
            <a:cxnSpLocks noChangeShapeType="1"/>
          </p:cNvCxnSpPr>
          <p:nvPr/>
        </p:nvCxnSpPr>
        <p:spPr bwMode="auto">
          <a:xfrm flipH="1">
            <a:off x="5264152" y="59023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7" name="Straight Connector 55"/>
          <p:cNvCxnSpPr>
            <a:cxnSpLocks noChangeShapeType="1"/>
          </p:cNvCxnSpPr>
          <p:nvPr/>
        </p:nvCxnSpPr>
        <p:spPr bwMode="auto">
          <a:xfrm>
            <a:off x="5335588"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8" name="Straight Connector 56"/>
          <p:cNvCxnSpPr>
            <a:cxnSpLocks noChangeShapeType="1"/>
          </p:cNvCxnSpPr>
          <p:nvPr/>
        </p:nvCxnSpPr>
        <p:spPr bwMode="auto">
          <a:xfrm>
            <a:off x="5834063"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699" name="Straight Connector 57"/>
          <p:cNvCxnSpPr>
            <a:cxnSpLocks noChangeShapeType="1"/>
          </p:cNvCxnSpPr>
          <p:nvPr/>
        </p:nvCxnSpPr>
        <p:spPr bwMode="auto">
          <a:xfrm>
            <a:off x="6332538"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700" name="Straight Connector 58"/>
          <p:cNvCxnSpPr>
            <a:cxnSpLocks noChangeShapeType="1"/>
          </p:cNvCxnSpPr>
          <p:nvPr/>
        </p:nvCxnSpPr>
        <p:spPr bwMode="auto">
          <a:xfrm>
            <a:off x="6831013"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701" name="Straight Connector 59"/>
          <p:cNvCxnSpPr>
            <a:cxnSpLocks noChangeShapeType="1"/>
          </p:cNvCxnSpPr>
          <p:nvPr/>
        </p:nvCxnSpPr>
        <p:spPr bwMode="auto">
          <a:xfrm>
            <a:off x="7329488"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702" name="Straight Connector 60"/>
          <p:cNvCxnSpPr>
            <a:cxnSpLocks noChangeShapeType="1"/>
          </p:cNvCxnSpPr>
          <p:nvPr/>
        </p:nvCxnSpPr>
        <p:spPr bwMode="auto">
          <a:xfrm>
            <a:off x="7827963"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7703" name="Straight Connector 61"/>
          <p:cNvCxnSpPr>
            <a:cxnSpLocks noChangeShapeType="1"/>
          </p:cNvCxnSpPr>
          <p:nvPr/>
        </p:nvCxnSpPr>
        <p:spPr bwMode="auto">
          <a:xfrm>
            <a:off x="8326438" y="59023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7704" name="TextBox 62"/>
          <p:cNvSpPr txBox="1">
            <a:spLocks noChangeArrowheads="1"/>
          </p:cNvSpPr>
          <p:nvPr/>
        </p:nvSpPr>
        <p:spPr bwMode="auto">
          <a:xfrm>
            <a:off x="4787900" y="1804990"/>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1.0</a:t>
            </a:r>
          </a:p>
        </p:txBody>
      </p:sp>
      <p:sp>
        <p:nvSpPr>
          <p:cNvPr id="27705" name="TextBox 63"/>
          <p:cNvSpPr txBox="1">
            <a:spLocks noChangeArrowheads="1"/>
          </p:cNvSpPr>
          <p:nvPr/>
        </p:nvSpPr>
        <p:spPr bwMode="auto">
          <a:xfrm>
            <a:off x="4787900" y="2586064"/>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0.8</a:t>
            </a:r>
          </a:p>
        </p:txBody>
      </p:sp>
      <p:sp>
        <p:nvSpPr>
          <p:cNvPr id="27706" name="TextBox 64"/>
          <p:cNvSpPr txBox="1">
            <a:spLocks noChangeArrowheads="1"/>
          </p:cNvSpPr>
          <p:nvPr/>
        </p:nvSpPr>
        <p:spPr bwMode="auto">
          <a:xfrm>
            <a:off x="4787900" y="3367089"/>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0.6</a:t>
            </a:r>
          </a:p>
        </p:txBody>
      </p:sp>
      <p:sp>
        <p:nvSpPr>
          <p:cNvPr id="27707" name="TextBox 65"/>
          <p:cNvSpPr txBox="1">
            <a:spLocks noChangeArrowheads="1"/>
          </p:cNvSpPr>
          <p:nvPr/>
        </p:nvSpPr>
        <p:spPr bwMode="auto">
          <a:xfrm>
            <a:off x="4787900" y="4148164"/>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0.4</a:t>
            </a:r>
          </a:p>
        </p:txBody>
      </p:sp>
      <p:sp>
        <p:nvSpPr>
          <p:cNvPr id="27708" name="TextBox 66"/>
          <p:cNvSpPr txBox="1">
            <a:spLocks noChangeArrowheads="1"/>
          </p:cNvSpPr>
          <p:nvPr/>
        </p:nvSpPr>
        <p:spPr bwMode="auto">
          <a:xfrm>
            <a:off x="4787900" y="4929214"/>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0.2</a:t>
            </a:r>
          </a:p>
        </p:txBody>
      </p:sp>
      <p:sp>
        <p:nvSpPr>
          <p:cNvPr id="27709" name="TextBox 67"/>
          <p:cNvSpPr txBox="1">
            <a:spLocks noChangeArrowheads="1"/>
          </p:cNvSpPr>
          <p:nvPr/>
        </p:nvSpPr>
        <p:spPr bwMode="auto">
          <a:xfrm>
            <a:off x="4787900" y="5710264"/>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a:t>
            </a:r>
          </a:p>
        </p:txBody>
      </p:sp>
      <p:sp>
        <p:nvSpPr>
          <p:cNvPr id="27710" name="TextBox 69"/>
          <p:cNvSpPr txBox="1">
            <a:spLocks noChangeArrowheads="1"/>
          </p:cNvSpPr>
          <p:nvPr/>
        </p:nvSpPr>
        <p:spPr bwMode="auto">
          <a:xfrm>
            <a:off x="5078415" y="5913464"/>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a:t>
            </a:r>
          </a:p>
        </p:txBody>
      </p:sp>
      <p:sp>
        <p:nvSpPr>
          <p:cNvPr id="27711" name="TextBox 70"/>
          <p:cNvSpPr txBox="1">
            <a:spLocks noChangeArrowheads="1"/>
          </p:cNvSpPr>
          <p:nvPr/>
        </p:nvSpPr>
        <p:spPr bwMode="auto">
          <a:xfrm>
            <a:off x="5578476" y="5913464"/>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0.5</a:t>
            </a:r>
          </a:p>
        </p:txBody>
      </p:sp>
      <p:sp>
        <p:nvSpPr>
          <p:cNvPr id="27712" name="TextBox 71"/>
          <p:cNvSpPr txBox="1">
            <a:spLocks noChangeArrowheads="1"/>
          </p:cNvSpPr>
          <p:nvPr/>
        </p:nvSpPr>
        <p:spPr bwMode="auto">
          <a:xfrm>
            <a:off x="6078540" y="5913464"/>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1.0</a:t>
            </a:r>
          </a:p>
        </p:txBody>
      </p:sp>
      <p:sp>
        <p:nvSpPr>
          <p:cNvPr id="27713" name="TextBox 72"/>
          <p:cNvSpPr txBox="1">
            <a:spLocks noChangeArrowheads="1"/>
          </p:cNvSpPr>
          <p:nvPr/>
        </p:nvSpPr>
        <p:spPr bwMode="auto">
          <a:xfrm>
            <a:off x="6577014" y="5913464"/>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1.5</a:t>
            </a:r>
          </a:p>
        </p:txBody>
      </p:sp>
      <p:sp>
        <p:nvSpPr>
          <p:cNvPr id="27714" name="TextBox 73"/>
          <p:cNvSpPr txBox="1">
            <a:spLocks noChangeArrowheads="1"/>
          </p:cNvSpPr>
          <p:nvPr/>
        </p:nvSpPr>
        <p:spPr bwMode="auto">
          <a:xfrm>
            <a:off x="7077075" y="5913464"/>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2.0</a:t>
            </a:r>
          </a:p>
        </p:txBody>
      </p:sp>
      <p:sp>
        <p:nvSpPr>
          <p:cNvPr id="27715" name="TextBox 74"/>
          <p:cNvSpPr txBox="1">
            <a:spLocks noChangeArrowheads="1"/>
          </p:cNvSpPr>
          <p:nvPr/>
        </p:nvSpPr>
        <p:spPr bwMode="auto">
          <a:xfrm>
            <a:off x="7577139" y="5913464"/>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2.5</a:t>
            </a:r>
          </a:p>
        </p:txBody>
      </p:sp>
      <p:sp>
        <p:nvSpPr>
          <p:cNvPr id="27716" name="TextBox 75"/>
          <p:cNvSpPr txBox="1">
            <a:spLocks noChangeArrowheads="1"/>
          </p:cNvSpPr>
          <p:nvPr/>
        </p:nvSpPr>
        <p:spPr bwMode="auto">
          <a:xfrm>
            <a:off x="8077200" y="5913464"/>
            <a:ext cx="527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3.0</a:t>
            </a:r>
          </a:p>
        </p:txBody>
      </p:sp>
      <p:sp>
        <p:nvSpPr>
          <p:cNvPr id="27717" name="TextBox 76"/>
          <p:cNvSpPr txBox="1">
            <a:spLocks noChangeArrowheads="1"/>
          </p:cNvSpPr>
          <p:nvPr/>
        </p:nvSpPr>
        <p:spPr bwMode="auto">
          <a:xfrm>
            <a:off x="4694240" y="6135714"/>
            <a:ext cx="4306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600" smtClean="0">
                <a:solidFill>
                  <a:srgbClr val="FFFFFF"/>
                </a:solidFill>
                <a:latin typeface="Arial" panose="020B0604020202020204" pitchFamily="34" charset="0"/>
              </a:rPr>
              <a:t>Yrs Since Random Assignment</a:t>
            </a:r>
          </a:p>
        </p:txBody>
      </p:sp>
      <p:sp>
        <p:nvSpPr>
          <p:cNvPr id="27718" name="TextBox 77"/>
          <p:cNvSpPr txBox="1">
            <a:spLocks noChangeArrowheads="1"/>
          </p:cNvSpPr>
          <p:nvPr/>
        </p:nvSpPr>
        <p:spPr bwMode="auto">
          <a:xfrm>
            <a:off x="5664201" y="1811338"/>
            <a:ext cx="29733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600" b="0" smtClean="0">
                <a:solidFill>
                  <a:srgbClr val="FFFFFF"/>
                </a:solidFill>
                <a:latin typeface="Arial" panose="020B0604020202020204" pitchFamily="34" charset="0"/>
              </a:rPr>
              <a:t>PSADT &lt; 6.3 mos</a:t>
            </a:r>
            <a:br>
              <a:rPr lang="en-US" altLang="es-CO" sz="1600" b="0" smtClean="0">
                <a:solidFill>
                  <a:srgbClr val="FFFFFF"/>
                </a:solidFill>
                <a:latin typeface="Arial" panose="020B0604020202020204" pitchFamily="34" charset="0"/>
              </a:rPr>
            </a:br>
            <a:r>
              <a:rPr lang="en-US" altLang="es-CO" sz="1600" b="0" smtClean="0">
                <a:solidFill>
                  <a:srgbClr val="FFFFFF"/>
                </a:solidFill>
                <a:latin typeface="Arial" panose="020B0604020202020204" pitchFamily="34" charset="0"/>
              </a:rPr>
              <a:t>PSADT 6.3-18.8 mos</a:t>
            </a:r>
            <a:br>
              <a:rPr lang="en-US" altLang="es-CO" sz="1600" b="0" smtClean="0">
                <a:solidFill>
                  <a:srgbClr val="FFFFFF"/>
                </a:solidFill>
                <a:latin typeface="Arial" panose="020B0604020202020204" pitchFamily="34" charset="0"/>
              </a:rPr>
            </a:br>
            <a:r>
              <a:rPr lang="en-US" altLang="es-CO" sz="1600" b="0" smtClean="0">
                <a:solidFill>
                  <a:srgbClr val="FFFFFF"/>
                </a:solidFill>
                <a:latin typeface="Arial" panose="020B0604020202020204" pitchFamily="34" charset="0"/>
              </a:rPr>
              <a:t>PSADT &gt; 18.8 mos</a:t>
            </a:r>
          </a:p>
        </p:txBody>
      </p:sp>
      <p:cxnSp>
        <p:nvCxnSpPr>
          <p:cNvPr id="27719" name="Straight Connector 78"/>
          <p:cNvCxnSpPr>
            <a:cxnSpLocks noChangeShapeType="1"/>
          </p:cNvCxnSpPr>
          <p:nvPr/>
        </p:nvCxnSpPr>
        <p:spPr bwMode="auto">
          <a:xfrm flipH="1">
            <a:off x="5454650" y="2000250"/>
            <a:ext cx="238125"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80" name="Straight Connector 79"/>
          <p:cNvCxnSpPr/>
          <p:nvPr/>
        </p:nvCxnSpPr>
        <p:spPr bwMode="auto">
          <a:xfrm flipH="1">
            <a:off x="5454650" y="2227263"/>
            <a:ext cx="238125" cy="0"/>
          </a:xfrm>
          <a:prstGeom prst="line">
            <a:avLst/>
          </a:prstGeom>
          <a:noFill/>
          <a:ln w="28575" cap="flat" cmpd="sng" algn="ctr">
            <a:solidFill>
              <a:schemeClr val="accent3"/>
            </a:solidFill>
            <a:prstDash val="solid"/>
            <a:round/>
            <a:headEnd type="none" w="med" len="med"/>
            <a:tailEnd type="none" w="med" len="med"/>
          </a:ln>
          <a:effectLst/>
        </p:spPr>
      </p:cxnSp>
      <p:cxnSp>
        <p:nvCxnSpPr>
          <p:cNvPr id="27721" name="Straight Connector 80"/>
          <p:cNvCxnSpPr>
            <a:cxnSpLocks noChangeShapeType="1"/>
          </p:cNvCxnSpPr>
          <p:nvPr/>
        </p:nvCxnSpPr>
        <p:spPr bwMode="auto">
          <a:xfrm flipH="1">
            <a:off x="5454650" y="2452688"/>
            <a:ext cx="238125" cy="0"/>
          </a:xfrm>
          <a:prstGeom prst="line">
            <a:avLst/>
          </a:prstGeom>
          <a:noFill/>
          <a:ln w="28575" algn="ctr">
            <a:solidFill>
              <a:schemeClr val="accent1"/>
            </a:solidFill>
            <a:round/>
            <a:headEnd/>
            <a:tailEnd/>
          </a:ln>
          <a:extLst>
            <a:ext uri="{909E8E84-426E-40dd-AFC4-6F175D3DCCD1}">
              <a14:hiddenFill xmlns:a14="http://schemas.microsoft.com/office/drawing/2010/main">
                <a:noFill/>
              </a14:hiddenFill>
            </a:ext>
          </a:extLst>
        </p:spPr>
      </p:cxnSp>
      <p:sp>
        <p:nvSpPr>
          <p:cNvPr id="86" name="Freeform 85"/>
          <p:cNvSpPr/>
          <p:nvPr/>
        </p:nvSpPr>
        <p:spPr bwMode="auto">
          <a:xfrm>
            <a:off x="5476875" y="3710014"/>
            <a:ext cx="2857500" cy="2066925"/>
          </a:xfrm>
          <a:custGeom>
            <a:avLst/>
            <a:gdLst>
              <a:gd name="connsiteX0" fmla="*/ 2857500 w 2857500"/>
              <a:gd name="connsiteY0" fmla="*/ 0 h 2066925"/>
              <a:gd name="connsiteX1" fmla="*/ 2338388 w 2857500"/>
              <a:gd name="connsiteY1" fmla="*/ 9525 h 2066925"/>
              <a:gd name="connsiteX2" fmla="*/ 2338388 w 2857500"/>
              <a:gd name="connsiteY2" fmla="*/ 147637 h 2066925"/>
              <a:gd name="connsiteX3" fmla="*/ 2166938 w 2857500"/>
              <a:gd name="connsiteY3" fmla="*/ 152400 h 2066925"/>
              <a:gd name="connsiteX4" fmla="*/ 2157413 w 2857500"/>
              <a:gd name="connsiteY4" fmla="*/ 242887 h 2066925"/>
              <a:gd name="connsiteX5" fmla="*/ 2038350 w 2857500"/>
              <a:gd name="connsiteY5" fmla="*/ 252412 h 2066925"/>
              <a:gd name="connsiteX6" fmla="*/ 2038350 w 2857500"/>
              <a:gd name="connsiteY6" fmla="*/ 347662 h 2066925"/>
              <a:gd name="connsiteX7" fmla="*/ 1947863 w 2857500"/>
              <a:gd name="connsiteY7" fmla="*/ 357187 h 2066925"/>
              <a:gd name="connsiteX8" fmla="*/ 1943100 w 2857500"/>
              <a:gd name="connsiteY8" fmla="*/ 452437 h 2066925"/>
              <a:gd name="connsiteX9" fmla="*/ 1824038 w 2857500"/>
              <a:gd name="connsiteY9" fmla="*/ 452437 h 2066925"/>
              <a:gd name="connsiteX10" fmla="*/ 1814513 w 2857500"/>
              <a:gd name="connsiteY10" fmla="*/ 519112 h 2066925"/>
              <a:gd name="connsiteX11" fmla="*/ 1676400 w 2857500"/>
              <a:gd name="connsiteY11" fmla="*/ 523875 h 2066925"/>
              <a:gd name="connsiteX12" fmla="*/ 1681163 w 2857500"/>
              <a:gd name="connsiteY12" fmla="*/ 619125 h 2066925"/>
              <a:gd name="connsiteX13" fmla="*/ 1538288 w 2857500"/>
              <a:gd name="connsiteY13" fmla="*/ 619125 h 2066925"/>
              <a:gd name="connsiteX14" fmla="*/ 1543050 w 2857500"/>
              <a:gd name="connsiteY14" fmla="*/ 690562 h 2066925"/>
              <a:gd name="connsiteX15" fmla="*/ 1466850 w 2857500"/>
              <a:gd name="connsiteY15" fmla="*/ 690562 h 2066925"/>
              <a:gd name="connsiteX16" fmla="*/ 1462088 w 2857500"/>
              <a:gd name="connsiteY16" fmla="*/ 847725 h 2066925"/>
              <a:gd name="connsiteX17" fmla="*/ 1214438 w 2857500"/>
              <a:gd name="connsiteY17" fmla="*/ 852487 h 2066925"/>
              <a:gd name="connsiteX18" fmla="*/ 1204913 w 2857500"/>
              <a:gd name="connsiteY18" fmla="*/ 933450 h 2066925"/>
              <a:gd name="connsiteX19" fmla="*/ 1162050 w 2857500"/>
              <a:gd name="connsiteY19" fmla="*/ 942975 h 2066925"/>
              <a:gd name="connsiteX20" fmla="*/ 1166813 w 2857500"/>
              <a:gd name="connsiteY20" fmla="*/ 1004887 h 2066925"/>
              <a:gd name="connsiteX21" fmla="*/ 1047750 w 2857500"/>
              <a:gd name="connsiteY21" fmla="*/ 1009650 h 2066925"/>
              <a:gd name="connsiteX22" fmla="*/ 1057275 w 2857500"/>
              <a:gd name="connsiteY22" fmla="*/ 1085850 h 2066925"/>
              <a:gd name="connsiteX23" fmla="*/ 919163 w 2857500"/>
              <a:gd name="connsiteY23" fmla="*/ 1085850 h 2066925"/>
              <a:gd name="connsiteX24" fmla="*/ 919163 w 2857500"/>
              <a:gd name="connsiteY24" fmla="*/ 1152525 h 2066925"/>
              <a:gd name="connsiteX25" fmla="*/ 866775 w 2857500"/>
              <a:gd name="connsiteY25" fmla="*/ 1152525 h 2066925"/>
              <a:gd name="connsiteX26" fmla="*/ 842963 w 2857500"/>
              <a:gd name="connsiteY26" fmla="*/ 1452562 h 2066925"/>
              <a:gd name="connsiteX27" fmla="*/ 733425 w 2857500"/>
              <a:gd name="connsiteY27" fmla="*/ 1452562 h 2066925"/>
              <a:gd name="connsiteX28" fmla="*/ 733425 w 2857500"/>
              <a:gd name="connsiteY28" fmla="*/ 1519237 h 2066925"/>
              <a:gd name="connsiteX29" fmla="*/ 714375 w 2857500"/>
              <a:gd name="connsiteY29" fmla="*/ 1519237 h 2066925"/>
              <a:gd name="connsiteX30" fmla="*/ 723900 w 2857500"/>
              <a:gd name="connsiteY30" fmla="*/ 1590675 h 2066925"/>
              <a:gd name="connsiteX31" fmla="*/ 676275 w 2857500"/>
              <a:gd name="connsiteY31" fmla="*/ 1590675 h 2066925"/>
              <a:gd name="connsiteX32" fmla="*/ 681038 w 2857500"/>
              <a:gd name="connsiteY32" fmla="*/ 1662112 h 2066925"/>
              <a:gd name="connsiteX33" fmla="*/ 604838 w 2857500"/>
              <a:gd name="connsiteY33" fmla="*/ 1671637 h 2066925"/>
              <a:gd name="connsiteX34" fmla="*/ 614363 w 2857500"/>
              <a:gd name="connsiteY34" fmla="*/ 1733550 h 2066925"/>
              <a:gd name="connsiteX35" fmla="*/ 571500 w 2857500"/>
              <a:gd name="connsiteY35" fmla="*/ 1738312 h 2066925"/>
              <a:gd name="connsiteX36" fmla="*/ 576263 w 2857500"/>
              <a:gd name="connsiteY36" fmla="*/ 1800225 h 2066925"/>
              <a:gd name="connsiteX37" fmla="*/ 457200 w 2857500"/>
              <a:gd name="connsiteY37" fmla="*/ 1809750 h 2066925"/>
              <a:gd name="connsiteX38" fmla="*/ 461963 w 2857500"/>
              <a:gd name="connsiteY38" fmla="*/ 1866900 h 2066925"/>
              <a:gd name="connsiteX39" fmla="*/ 285750 w 2857500"/>
              <a:gd name="connsiteY39" fmla="*/ 1866900 h 2066925"/>
              <a:gd name="connsiteX40" fmla="*/ 290513 w 2857500"/>
              <a:gd name="connsiteY40" fmla="*/ 1947862 h 2066925"/>
              <a:gd name="connsiteX41" fmla="*/ 247650 w 2857500"/>
              <a:gd name="connsiteY41" fmla="*/ 1938337 h 2066925"/>
              <a:gd name="connsiteX42" fmla="*/ 252413 w 2857500"/>
              <a:gd name="connsiteY42" fmla="*/ 2000250 h 2066925"/>
              <a:gd name="connsiteX43" fmla="*/ 161925 w 2857500"/>
              <a:gd name="connsiteY43" fmla="*/ 2000250 h 2066925"/>
              <a:gd name="connsiteX44" fmla="*/ 161925 w 2857500"/>
              <a:gd name="connsiteY44" fmla="*/ 2066925 h 2066925"/>
              <a:gd name="connsiteX45" fmla="*/ 0 w 2857500"/>
              <a:gd name="connsiteY45" fmla="*/ 2057400 h 206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857500" h="2066925">
                <a:moveTo>
                  <a:pt x="2857500" y="0"/>
                </a:moveTo>
                <a:lnTo>
                  <a:pt x="2338388" y="9525"/>
                </a:lnTo>
                <a:lnTo>
                  <a:pt x="2338388" y="147637"/>
                </a:lnTo>
                <a:lnTo>
                  <a:pt x="2166938" y="152400"/>
                </a:lnTo>
                <a:lnTo>
                  <a:pt x="2157413" y="242887"/>
                </a:lnTo>
                <a:lnTo>
                  <a:pt x="2038350" y="252412"/>
                </a:lnTo>
                <a:lnTo>
                  <a:pt x="2038350" y="347662"/>
                </a:lnTo>
                <a:lnTo>
                  <a:pt x="1947863" y="357187"/>
                </a:lnTo>
                <a:lnTo>
                  <a:pt x="1943100" y="452437"/>
                </a:lnTo>
                <a:lnTo>
                  <a:pt x="1824038" y="452437"/>
                </a:lnTo>
                <a:lnTo>
                  <a:pt x="1814513" y="519112"/>
                </a:lnTo>
                <a:lnTo>
                  <a:pt x="1676400" y="523875"/>
                </a:lnTo>
                <a:lnTo>
                  <a:pt x="1681163" y="619125"/>
                </a:lnTo>
                <a:lnTo>
                  <a:pt x="1538288" y="619125"/>
                </a:lnTo>
                <a:lnTo>
                  <a:pt x="1543050" y="690562"/>
                </a:lnTo>
                <a:lnTo>
                  <a:pt x="1466850" y="690562"/>
                </a:lnTo>
                <a:lnTo>
                  <a:pt x="1462088" y="847725"/>
                </a:lnTo>
                <a:lnTo>
                  <a:pt x="1214438" y="852487"/>
                </a:lnTo>
                <a:lnTo>
                  <a:pt x="1204913" y="933450"/>
                </a:lnTo>
                <a:lnTo>
                  <a:pt x="1162050" y="942975"/>
                </a:lnTo>
                <a:lnTo>
                  <a:pt x="1166813" y="1004887"/>
                </a:lnTo>
                <a:lnTo>
                  <a:pt x="1047750" y="1009650"/>
                </a:lnTo>
                <a:lnTo>
                  <a:pt x="1057275" y="1085850"/>
                </a:lnTo>
                <a:lnTo>
                  <a:pt x="919163" y="1085850"/>
                </a:lnTo>
                <a:lnTo>
                  <a:pt x="919163" y="1152525"/>
                </a:lnTo>
                <a:lnTo>
                  <a:pt x="866775" y="1152525"/>
                </a:lnTo>
                <a:lnTo>
                  <a:pt x="842963" y="1452562"/>
                </a:lnTo>
                <a:lnTo>
                  <a:pt x="733425" y="1452562"/>
                </a:lnTo>
                <a:lnTo>
                  <a:pt x="733425" y="1519237"/>
                </a:lnTo>
                <a:lnTo>
                  <a:pt x="714375" y="1519237"/>
                </a:lnTo>
                <a:lnTo>
                  <a:pt x="723900" y="1590675"/>
                </a:lnTo>
                <a:lnTo>
                  <a:pt x="676275" y="1590675"/>
                </a:lnTo>
                <a:lnTo>
                  <a:pt x="681038" y="1662112"/>
                </a:lnTo>
                <a:lnTo>
                  <a:pt x="604838" y="1671637"/>
                </a:lnTo>
                <a:lnTo>
                  <a:pt x="614363" y="1733550"/>
                </a:lnTo>
                <a:lnTo>
                  <a:pt x="571500" y="1738312"/>
                </a:lnTo>
                <a:lnTo>
                  <a:pt x="576263" y="1800225"/>
                </a:lnTo>
                <a:lnTo>
                  <a:pt x="457200" y="1809750"/>
                </a:lnTo>
                <a:lnTo>
                  <a:pt x="461963" y="1866900"/>
                </a:lnTo>
                <a:lnTo>
                  <a:pt x="285750" y="1866900"/>
                </a:lnTo>
                <a:lnTo>
                  <a:pt x="290513" y="1947862"/>
                </a:lnTo>
                <a:lnTo>
                  <a:pt x="247650" y="1938337"/>
                </a:lnTo>
                <a:lnTo>
                  <a:pt x="252413" y="2000250"/>
                </a:lnTo>
                <a:lnTo>
                  <a:pt x="161925" y="2000250"/>
                </a:lnTo>
                <a:lnTo>
                  <a:pt x="161925" y="2066925"/>
                </a:lnTo>
                <a:lnTo>
                  <a:pt x="0" y="205740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27723" name="Freeform 86"/>
          <p:cNvSpPr>
            <a:spLocks/>
          </p:cNvSpPr>
          <p:nvPr/>
        </p:nvSpPr>
        <p:spPr bwMode="auto">
          <a:xfrm>
            <a:off x="5476888" y="4114800"/>
            <a:ext cx="2881313" cy="1652588"/>
          </a:xfrm>
          <a:custGeom>
            <a:avLst/>
            <a:gdLst>
              <a:gd name="T0" fmla="*/ 2881313 w 2881313"/>
              <a:gd name="T1" fmla="*/ 4763 h 1652588"/>
              <a:gd name="T2" fmla="*/ 2571751 w 2881313"/>
              <a:gd name="T3" fmla="*/ 0 h 1652588"/>
              <a:gd name="T4" fmla="*/ 2566989 w 2881313"/>
              <a:gd name="T5" fmla="*/ 523875 h 1652588"/>
              <a:gd name="T6" fmla="*/ 2071706 w 2881313"/>
              <a:gd name="T7" fmla="*/ 538163 h 1652588"/>
              <a:gd name="T8" fmla="*/ 2071706 w 2881313"/>
              <a:gd name="T9" fmla="*/ 652463 h 1652588"/>
              <a:gd name="T10" fmla="*/ 2057418 w 2881313"/>
              <a:gd name="T11" fmla="*/ 652463 h 1652588"/>
              <a:gd name="T12" fmla="*/ 2066943 w 2881313"/>
              <a:gd name="T13" fmla="*/ 742950 h 1652588"/>
              <a:gd name="T14" fmla="*/ 1938356 w 2881313"/>
              <a:gd name="T15" fmla="*/ 752475 h 1652588"/>
              <a:gd name="T16" fmla="*/ 1938356 w 2881313"/>
              <a:gd name="T17" fmla="*/ 847725 h 1652588"/>
              <a:gd name="T18" fmla="*/ 1743093 w 2881313"/>
              <a:gd name="T19" fmla="*/ 857250 h 1652588"/>
              <a:gd name="T20" fmla="*/ 1747856 w 2881313"/>
              <a:gd name="T21" fmla="*/ 938213 h 1652588"/>
              <a:gd name="T22" fmla="*/ 1614506 w 2881313"/>
              <a:gd name="T23" fmla="*/ 942975 h 1652588"/>
              <a:gd name="T24" fmla="*/ 1619268 w 2881313"/>
              <a:gd name="T25" fmla="*/ 1019175 h 1652588"/>
              <a:gd name="T26" fmla="*/ 1581168 w 2881313"/>
              <a:gd name="T27" fmla="*/ 1023938 h 1652588"/>
              <a:gd name="T28" fmla="*/ 1585931 w 2881313"/>
              <a:gd name="T29" fmla="*/ 1090613 h 1652588"/>
              <a:gd name="T30" fmla="*/ 1228743 w 2881313"/>
              <a:gd name="T31" fmla="*/ 1095375 h 1652588"/>
              <a:gd name="T32" fmla="*/ 1223981 w 2881313"/>
              <a:gd name="T33" fmla="*/ 1166813 h 1652588"/>
              <a:gd name="T34" fmla="*/ 909638 w 2881313"/>
              <a:gd name="T35" fmla="*/ 1181100 h 1652588"/>
              <a:gd name="T36" fmla="*/ 914400 w 2881313"/>
              <a:gd name="T37" fmla="*/ 1243013 h 1652588"/>
              <a:gd name="T38" fmla="*/ 885825 w 2881313"/>
              <a:gd name="T39" fmla="*/ 1252538 h 1652588"/>
              <a:gd name="T40" fmla="*/ 890588 w 2881313"/>
              <a:gd name="T41" fmla="*/ 1328738 h 1652588"/>
              <a:gd name="T42" fmla="*/ 352425 w 2881313"/>
              <a:gd name="T43" fmla="*/ 1323975 h 1652588"/>
              <a:gd name="T44" fmla="*/ 352425 w 2881313"/>
              <a:gd name="T45" fmla="*/ 1381125 h 1652588"/>
              <a:gd name="T46" fmla="*/ 290513 w 2881313"/>
              <a:gd name="T47" fmla="*/ 1381125 h 1652588"/>
              <a:gd name="T48" fmla="*/ 295275 w 2881313"/>
              <a:gd name="T49" fmla="*/ 1595438 h 1652588"/>
              <a:gd name="T50" fmla="*/ 176213 w 2881313"/>
              <a:gd name="T51" fmla="*/ 1595438 h 1652588"/>
              <a:gd name="T52" fmla="*/ 176213 w 2881313"/>
              <a:gd name="T53" fmla="*/ 1652588 h 1652588"/>
              <a:gd name="T54" fmla="*/ 0 w 2881313"/>
              <a:gd name="T55" fmla="*/ 1652588 h 16525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81313"/>
              <a:gd name="T85" fmla="*/ 0 h 1652588"/>
              <a:gd name="T86" fmla="*/ 2881313 w 2881313"/>
              <a:gd name="T87" fmla="*/ 1652588 h 16525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81313" h="1652588">
                <a:moveTo>
                  <a:pt x="2881313" y="4763"/>
                </a:moveTo>
                <a:lnTo>
                  <a:pt x="2571750" y="0"/>
                </a:lnTo>
                <a:cubicBezTo>
                  <a:pt x="2570163" y="174625"/>
                  <a:pt x="2568575" y="349250"/>
                  <a:pt x="2566988" y="523875"/>
                </a:cubicBezTo>
                <a:lnTo>
                  <a:pt x="2071688" y="538163"/>
                </a:lnTo>
                <a:lnTo>
                  <a:pt x="2071688" y="652463"/>
                </a:lnTo>
                <a:lnTo>
                  <a:pt x="2057400" y="652463"/>
                </a:lnTo>
                <a:lnTo>
                  <a:pt x="2066925" y="742950"/>
                </a:lnTo>
                <a:lnTo>
                  <a:pt x="1938338" y="752475"/>
                </a:lnTo>
                <a:lnTo>
                  <a:pt x="1938338" y="847725"/>
                </a:lnTo>
                <a:lnTo>
                  <a:pt x="1743075" y="857250"/>
                </a:lnTo>
                <a:lnTo>
                  <a:pt x="1747838" y="938213"/>
                </a:lnTo>
                <a:lnTo>
                  <a:pt x="1614488" y="942975"/>
                </a:lnTo>
                <a:lnTo>
                  <a:pt x="1619250" y="1019175"/>
                </a:lnTo>
                <a:lnTo>
                  <a:pt x="1581150" y="1023938"/>
                </a:lnTo>
                <a:lnTo>
                  <a:pt x="1585913" y="1090613"/>
                </a:lnTo>
                <a:lnTo>
                  <a:pt x="1228725" y="1095375"/>
                </a:lnTo>
                <a:lnTo>
                  <a:pt x="1223963" y="1166813"/>
                </a:lnTo>
                <a:lnTo>
                  <a:pt x="909638" y="1181100"/>
                </a:lnTo>
                <a:lnTo>
                  <a:pt x="914400" y="1243013"/>
                </a:lnTo>
                <a:lnTo>
                  <a:pt x="885825" y="1252538"/>
                </a:lnTo>
                <a:lnTo>
                  <a:pt x="890588" y="1328738"/>
                </a:lnTo>
                <a:lnTo>
                  <a:pt x="352425" y="1323975"/>
                </a:lnTo>
                <a:lnTo>
                  <a:pt x="352425" y="1381125"/>
                </a:lnTo>
                <a:lnTo>
                  <a:pt x="290513" y="1381125"/>
                </a:lnTo>
                <a:lnTo>
                  <a:pt x="295275" y="1595438"/>
                </a:lnTo>
                <a:lnTo>
                  <a:pt x="176213" y="1595438"/>
                </a:lnTo>
                <a:lnTo>
                  <a:pt x="176213" y="1652588"/>
                </a:lnTo>
                <a:lnTo>
                  <a:pt x="0" y="1652588"/>
                </a:lnTo>
              </a:path>
            </a:pathLst>
          </a:custGeom>
          <a:noFill/>
          <a:ln w="28575"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7724" name="Freeform 84"/>
          <p:cNvSpPr>
            <a:spLocks/>
          </p:cNvSpPr>
          <p:nvPr/>
        </p:nvSpPr>
        <p:spPr bwMode="auto">
          <a:xfrm>
            <a:off x="5453063" y="3009926"/>
            <a:ext cx="2886075" cy="2767013"/>
          </a:xfrm>
          <a:custGeom>
            <a:avLst/>
            <a:gdLst>
              <a:gd name="T0" fmla="*/ 2886075 w 2886075"/>
              <a:gd name="T1" fmla="*/ 0 h 2767013"/>
              <a:gd name="T2" fmla="*/ 2400301 w 2886075"/>
              <a:gd name="T3" fmla="*/ 0 h 2767013"/>
              <a:gd name="T4" fmla="*/ 2395537 w 2886075"/>
              <a:gd name="T5" fmla="*/ 204788 h 2767013"/>
              <a:gd name="T6" fmla="*/ 2143125 w 2886075"/>
              <a:gd name="T7" fmla="*/ 214313 h 2767013"/>
              <a:gd name="T8" fmla="*/ 2152651 w 2886075"/>
              <a:gd name="T9" fmla="*/ 352425 h 2767013"/>
              <a:gd name="T10" fmla="*/ 1776430 w 2886075"/>
              <a:gd name="T11" fmla="*/ 366713 h 2767013"/>
              <a:gd name="T12" fmla="*/ 1776430 w 2886075"/>
              <a:gd name="T13" fmla="*/ 481013 h 2767013"/>
              <a:gd name="T14" fmla="*/ 1714518 w 2886075"/>
              <a:gd name="T15" fmla="*/ 490538 h 2767013"/>
              <a:gd name="T16" fmla="*/ 1709755 w 2886075"/>
              <a:gd name="T17" fmla="*/ 619125 h 2767013"/>
              <a:gd name="T18" fmla="*/ 1547830 w 2886075"/>
              <a:gd name="T19" fmla="*/ 619125 h 2767013"/>
              <a:gd name="T20" fmla="*/ 1543068 w 2886075"/>
              <a:gd name="T21" fmla="*/ 723900 h 2767013"/>
              <a:gd name="T22" fmla="*/ 1200168 w 2886075"/>
              <a:gd name="T23" fmla="*/ 723900 h 2767013"/>
              <a:gd name="T24" fmla="*/ 1214455 w 2886075"/>
              <a:gd name="T25" fmla="*/ 795338 h 2767013"/>
              <a:gd name="T26" fmla="*/ 1185880 w 2886075"/>
              <a:gd name="T27" fmla="*/ 795338 h 2767013"/>
              <a:gd name="T28" fmla="*/ 1190643 w 2886075"/>
              <a:gd name="T29" fmla="*/ 876300 h 2767013"/>
              <a:gd name="T30" fmla="*/ 1052530 w 2886075"/>
              <a:gd name="T31" fmla="*/ 876300 h 2767013"/>
              <a:gd name="T32" fmla="*/ 1052530 w 2886075"/>
              <a:gd name="T33" fmla="*/ 952500 h 2767013"/>
              <a:gd name="T34" fmla="*/ 1023937 w 2886075"/>
              <a:gd name="T35" fmla="*/ 952500 h 2767013"/>
              <a:gd name="T36" fmla="*/ 1033462 w 2886075"/>
              <a:gd name="T37" fmla="*/ 1033463 h 2767013"/>
              <a:gd name="T38" fmla="*/ 952500 w 2886075"/>
              <a:gd name="T39" fmla="*/ 1038225 h 2767013"/>
              <a:gd name="T40" fmla="*/ 957262 w 2886075"/>
              <a:gd name="T41" fmla="*/ 1119206 h 2767013"/>
              <a:gd name="T42" fmla="*/ 909637 w 2886075"/>
              <a:gd name="T43" fmla="*/ 1123968 h 2767013"/>
              <a:gd name="T44" fmla="*/ 909637 w 2886075"/>
              <a:gd name="T45" fmla="*/ 1190643 h 2767013"/>
              <a:gd name="T46" fmla="*/ 895350 w 2886075"/>
              <a:gd name="T47" fmla="*/ 1190643 h 2767013"/>
              <a:gd name="T48" fmla="*/ 904875 w 2886075"/>
              <a:gd name="T49" fmla="*/ 1262081 h 2767013"/>
              <a:gd name="T50" fmla="*/ 871537 w 2886075"/>
              <a:gd name="T51" fmla="*/ 1266843 h 2767013"/>
              <a:gd name="T52" fmla="*/ 881062 w 2886075"/>
              <a:gd name="T53" fmla="*/ 1333518 h 2767013"/>
              <a:gd name="T54" fmla="*/ 866775 w 2886075"/>
              <a:gd name="T55" fmla="*/ 1338281 h 2767013"/>
              <a:gd name="T56" fmla="*/ 871537 w 2886075"/>
              <a:gd name="T57" fmla="*/ 1404956 h 2767013"/>
              <a:gd name="T58" fmla="*/ 852487 w 2886075"/>
              <a:gd name="T59" fmla="*/ 1404956 h 2767013"/>
              <a:gd name="T60" fmla="*/ 857250 w 2886075"/>
              <a:gd name="T61" fmla="*/ 1481156 h 2767013"/>
              <a:gd name="T62" fmla="*/ 842962 w 2886075"/>
              <a:gd name="T63" fmla="*/ 1481156 h 2767013"/>
              <a:gd name="T64" fmla="*/ 852487 w 2886075"/>
              <a:gd name="T65" fmla="*/ 1552593 h 2767013"/>
              <a:gd name="T66" fmla="*/ 800100 w 2886075"/>
              <a:gd name="T67" fmla="*/ 1562118 h 2767013"/>
              <a:gd name="T68" fmla="*/ 800100 w 2886075"/>
              <a:gd name="T69" fmla="*/ 1628793 h 2767013"/>
              <a:gd name="T70" fmla="*/ 771525 w 2886075"/>
              <a:gd name="T71" fmla="*/ 1624031 h 2767013"/>
              <a:gd name="T72" fmla="*/ 776287 w 2886075"/>
              <a:gd name="T73" fmla="*/ 1690706 h 2767013"/>
              <a:gd name="T74" fmla="*/ 681037 w 2886075"/>
              <a:gd name="T75" fmla="*/ 1695468 h 2767013"/>
              <a:gd name="T76" fmla="*/ 685800 w 2886075"/>
              <a:gd name="T77" fmla="*/ 1776431 h 2767013"/>
              <a:gd name="T78" fmla="*/ 638175 w 2886075"/>
              <a:gd name="T79" fmla="*/ 1776431 h 2767013"/>
              <a:gd name="T80" fmla="*/ 652462 w 2886075"/>
              <a:gd name="T81" fmla="*/ 1843106 h 2767013"/>
              <a:gd name="T82" fmla="*/ 619125 w 2886075"/>
              <a:gd name="T83" fmla="*/ 1847868 h 2767013"/>
              <a:gd name="T84" fmla="*/ 623887 w 2886075"/>
              <a:gd name="T85" fmla="*/ 1914543 h 2767013"/>
              <a:gd name="T86" fmla="*/ 609600 w 2886075"/>
              <a:gd name="T87" fmla="*/ 1914543 h 2767013"/>
              <a:gd name="T88" fmla="*/ 619125 w 2886075"/>
              <a:gd name="T89" fmla="*/ 2000268 h 2767013"/>
              <a:gd name="T90" fmla="*/ 609600 w 2886075"/>
              <a:gd name="T91" fmla="*/ 2000268 h 2767013"/>
              <a:gd name="T92" fmla="*/ 614362 w 2886075"/>
              <a:gd name="T93" fmla="*/ 2057418 h 2767013"/>
              <a:gd name="T94" fmla="*/ 600075 w 2886075"/>
              <a:gd name="T95" fmla="*/ 2057418 h 2767013"/>
              <a:gd name="T96" fmla="*/ 604837 w 2886075"/>
              <a:gd name="T97" fmla="*/ 2124075 h 2767013"/>
              <a:gd name="T98" fmla="*/ 571500 w 2886075"/>
              <a:gd name="T99" fmla="*/ 2124075 h 2767013"/>
              <a:gd name="T100" fmla="*/ 581025 w 2886075"/>
              <a:gd name="T101" fmla="*/ 2195513 h 2767013"/>
              <a:gd name="T102" fmla="*/ 342900 w 2886075"/>
              <a:gd name="T103" fmla="*/ 2205039 h 2767013"/>
              <a:gd name="T104" fmla="*/ 338137 w 2886075"/>
              <a:gd name="T105" fmla="*/ 2252663 h 2767013"/>
              <a:gd name="T106" fmla="*/ 319087 w 2886075"/>
              <a:gd name="T107" fmla="*/ 2252663 h 2767013"/>
              <a:gd name="T108" fmla="*/ 328612 w 2886075"/>
              <a:gd name="T109" fmla="*/ 2324101 h 2767013"/>
              <a:gd name="T110" fmla="*/ 304800 w 2886075"/>
              <a:gd name="T111" fmla="*/ 2324101 h 2767013"/>
              <a:gd name="T112" fmla="*/ 285750 w 2886075"/>
              <a:gd name="T113" fmla="*/ 2700339 h 2767013"/>
              <a:gd name="T114" fmla="*/ 242887 w 2886075"/>
              <a:gd name="T115" fmla="*/ 2700339 h 2767013"/>
              <a:gd name="T116" fmla="*/ 233362 w 2886075"/>
              <a:gd name="T117" fmla="*/ 2767013 h 2767013"/>
              <a:gd name="T118" fmla="*/ 0 w 2886075"/>
              <a:gd name="T119" fmla="*/ 2757489 h 276701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86075"/>
              <a:gd name="T181" fmla="*/ 0 h 2767013"/>
              <a:gd name="T182" fmla="*/ 2886075 w 2886075"/>
              <a:gd name="T183" fmla="*/ 2767013 h 276701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86075" h="2767013">
                <a:moveTo>
                  <a:pt x="2886075" y="0"/>
                </a:moveTo>
                <a:lnTo>
                  <a:pt x="2400300" y="0"/>
                </a:lnTo>
                <a:lnTo>
                  <a:pt x="2395537" y="204788"/>
                </a:lnTo>
                <a:lnTo>
                  <a:pt x="2143125" y="214313"/>
                </a:lnTo>
                <a:lnTo>
                  <a:pt x="2152650" y="352425"/>
                </a:lnTo>
                <a:lnTo>
                  <a:pt x="1776412" y="366713"/>
                </a:lnTo>
                <a:lnTo>
                  <a:pt x="1776412" y="481013"/>
                </a:lnTo>
                <a:lnTo>
                  <a:pt x="1714500" y="490538"/>
                </a:lnTo>
                <a:lnTo>
                  <a:pt x="1709737" y="619125"/>
                </a:lnTo>
                <a:lnTo>
                  <a:pt x="1547812" y="619125"/>
                </a:lnTo>
                <a:lnTo>
                  <a:pt x="1543050" y="723900"/>
                </a:lnTo>
                <a:lnTo>
                  <a:pt x="1200150" y="723900"/>
                </a:lnTo>
                <a:lnTo>
                  <a:pt x="1214437" y="795338"/>
                </a:lnTo>
                <a:lnTo>
                  <a:pt x="1185862" y="795338"/>
                </a:lnTo>
                <a:lnTo>
                  <a:pt x="1190625" y="876300"/>
                </a:lnTo>
                <a:lnTo>
                  <a:pt x="1052512" y="876300"/>
                </a:lnTo>
                <a:lnTo>
                  <a:pt x="1052512" y="952500"/>
                </a:lnTo>
                <a:lnTo>
                  <a:pt x="1023937" y="952500"/>
                </a:lnTo>
                <a:lnTo>
                  <a:pt x="1033462" y="1033463"/>
                </a:lnTo>
                <a:lnTo>
                  <a:pt x="952500" y="1038225"/>
                </a:lnTo>
                <a:lnTo>
                  <a:pt x="957262" y="1119188"/>
                </a:lnTo>
                <a:lnTo>
                  <a:pt x="909637" y="1123950"/>
                </a:lnTo>
                <a:lnTo>
                  <a:pt x="909637" y="1190625"/>
                </a:lnTo>
                <a:lnTo>
                  <a:pt x="895350" y="1190625"/>
                </a:lnTo>
                <a:lnTo>
                  <a:pt x="904875" y="1262063"/>
                </a:lnTo>
                <a:lnTo>
                  <a:pt x="871537" y="1266825"/>
                </a:lnTo>
                <a:lnTo>
                  <a:pt x="881062" y="1333500"/>
                </a:lnTo>
                <a:lnTo>
                  <a:pt x="866775" y="1338263"/>
                </a:lnTo>
                <a:lnTo>
                  <a:pt x="871537" y="1404938"/>
                </a:lnTo>
                <a:lnTo>
                  <a:pt x="852487" y="1404938"/>
                </a:lnTo>
                <a:lnTo>
                  <a:pt x="857250" y="1481138"/>
                </a:lnTo>
                <a:lnTo>
                  <a:pt x="842962" y="1481138"/>
                </a:lnTo>
                <a:lnTo>
                  <a:pt x="852487" y="1552575"/>
                </a:lnTo>
                <a:lnTo>
                  <a:pt x="800100" y="1562100"/>
                </a:lnTo>
                <a:lnTo>
                  <a:pt x="800100" y="1628775"/>
                </a:lnTo>
                <a:lnTo>
                  <a:pt x="771525" y="1624013"/>
                </a:lnTo>
                <a:lnTo>
                  <a:pt x="776287" y="1690688"/>
                </a:lnTo>
                <a:lnTo>
                  <a:pt x="681037" y="1695450"/>
                </a:lnTo>
                <a:lnTo>
                  <a:pt x="685800" y="1776413"/>
                </a:lnTo>
                <a:lnTo>
                  <a:pt x="638175" y="1776413"/>
                </a:lnTo>
                <a:lnTo>
                  <a:pt x="652462" y="1843088"/>
                </a:lnTo>
                <a:lnTo>
                  <a:pt x="619125" y="1847850"/>
                </a:lnTo>
                <a:lnTo>
                  <a:pt x="623887" y="1914525"/>
                </a:lnTo>
                <a:lnTo>
                  <a:pt x="609600" y="1914525"/>
                </a:lnTo>
                <a:lnTo>
                  <a:pt x="619125" y="2000250"/>
                </a:lnTo>
                <a:lnTo>
                  <a:pt x="609600" y="2000250"/>
                </a:lnTo>
                <a:lnTo>
                  <a:pt x="614362" y="2057400"/>
                </a:lnTo>
                <a:lnTo>
                  <a:pt x="600075" y="2057400"/>
                </a:lnTo>
                <a:lnTo>
                  <a:pt x="604837" y="2124075"/>
                </a:lnTo>
                <a:lnTo>
                  <a:pt x="571500" y="2124075"/>
                </a:lnTo>
                <a:lnTo>
                  <a:pt x="581025" y="2195513"/>
                </a:lnTo>
                <a:lnTo>
                  <a:pt x="342900" y="2205038"/>
                </a:lnTo>
                <a:lnTo>
                  <a:pt x="338137" y="2252663"/>
                </a:lnTo>
                <a:lnTo>
                  <a:pt x="319087" y="2252663"/>
                </a:lnTo>
                <a:lnTo>
                  <a:pt x="328612" y="2324100"/>
                </a:lnTo>
                <a:lnTo>
                  <a:pt x="304800" y="2324100"/>
                </a:lnTo>
                <a:lnTo>
                  <a:pt x="285750" y="2700338"/>
                </a:lnTo>
                <a:lnTo>
                  <a:pt x="242887" y="2700338"/>
                </a:lnTo>
                <a:lnTo>
                  <a:pt x="233362" y="2767013"/>
                </a:lnTo>
                <a:lnTo>
                  <a:pt x="0" y="2757488"/>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205551161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1"/>
          <p:cNvSpPr txBox="1">
            <a:spLocks noChangeArrowheads="1"/>
          </p:cNvSpPr>
          <p:nvPr/>
        </p:nvSpPr>
        <p:spPr bwMode="auto">
          <a:xfrm>
            <a:off x="284176" y="6354789"/>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Lancet</a:t>
            </a:r>
            <a:r>
              <a:rPr lang="en-US" sz="1400" i="1" dirty="0">
                <a:solidFill>
                  <a:srgbClr val="CDCDCF"/>
                </a:solidFill>
                <a:ea typeface="ＭＳ Ｐゴシック" panose="020B0600070205080204" pitchFamily="34" charset="-128"/>
              </a:rPr>
              <a:t>. </a:t>
            </a:r>
            <a:r>
              <a:rPr lang="en-US" sz="1400" dirty="0">
                <a:solidFill>
                  <a:srgbClr val="CDCDCF"/>
                </a:solidFill>
                <a:ea typeface="ＭＳ Ｐゴシック" panose="020B0600070205080204" pitchFamily="34" charset="-128"/>
              </a:rPr>
              <a:t>2012;379:39-46.</a:t>
            </a:r>
          </a:p>
        </p:txBody>
      </p:sp>
      <p:sp>
        <p:nvSpPr>
          <p:cNvPr id="27651" name="Rectangle 7"/>
          <p:cNvSpPr>
            <a:spLocks noChangeArrowheads="1"/>
          </p:cNvSpPr>
          <p:nvPr/>
        </p:nvSpPr>
        <p:spPr bwMode="auto">
          <a:xfrm>
            <a:off x="750889" y="2863857"/>
            <a:ext cx="1987550" cy="1384995"/>
          </a:xfrm>
          <a:prstGeom prst="rect">
            <a:avLst/>
          </a:prstGeom>
          <a:noFill/>
          <a:ln w="9525">
            <a:noFill/>
            <a:miter lim="800000"/>
            <a:headEnd/>
            <a:tailEnd/>
          </a:ln>
        </p:spPr>
        <p:txBody>
          <a:bodyPr>
            <a:spAutoFit/>
          </a:bodyPr>
          <a:lstStyle/>
          <a:p>
            <a:pPr algn="ctr" defTabSz="889000" fontAlgn="base">
              <a:spcBef>
                <a:spcPct val="0"/>
              </a:spcBef>
              <a:spcAft>
                <a:spcPct val="0"/>
              </a:spcAft>
              <a:defRPr/>
            </a:pPr>
            <a:r>
              <a:rPr lang="en-US" sz="1400" dirty="0">
                <a:solidFill>
                  <a:srgbClr val="FFFFFF"/>
                </a:solidFill>
                <a:ea typeface="ＭＳ Ｐゴシック" panose="020B0600070205080204" pitchFamily="34" charset="-128"/>
              </a:rPr>
              <a:t>Patients with M0 CRPC at high risk for bone metastases:</a:t>
            </a:r>
          </a:p>
          <a:p>
            <a:pPr algn="ctr" defTabSz="889000" fontAlgn="base">
              <a:spcBef>
                <a:spcPct val="0"/>
              </a:spcBef>
              <a:spcAft>
                <a:spcPct val="0"/>
              </a:spcAft>
              <a:defRPr/>
            </a:pPr>
            <a:r>
              <a:rPr lang="en-US" sz="1400" dirty="0">
                <a:solidFill>
                  <a:srgbClr val="FFFFFF"/>
                </a:solidFill>
                <a:ea typeface="ＭＳ Ｐゴシック" panose="020B0600070205080204" pitchFamily="34" charset="-128"/>
              </a:rPr>
              <a:t>PSA ≥ 8.0 ng/mL </a:t>
            </a:r>
          </a:p>
          <a:p>
            <a:pPr algn="ctr" defTabSz="889000" fontAlgn="base">
              <a:spcBef>
                <a:spcPct val="0"/>
              </a:spcBef>
              <a:spcAft>
                <a:spcPct val="0"/>
              </a:spcAft>
              <a:defRPr/>
            </a:pPr>
            <a:r>
              <a:rPr lang="en-US" sz="1400" dirty="0">
                <a:solidFill>
                  <a:srgbClr val="FFFFFF"/>
                </a:solidFill>
                <a:ea typeface="ＭＳ Ｐゴシック" panose="020B0600070205080204" pitchFamily="34" charset="-128"/>
              </a:rPr>
              <a:t>or PSADT ≤ 10.0 mos</a:t>
            </a:r>
          </a:p>
          <a:p>
            <a:pPr algn="ctr" defTabSz="889000" fontAlgn="base">
              <a:spcBef>
                <a:spcPct val="0"/>
              </a:spcBef>
              <a:spcAft>
                <a:spcPct val="0"/>
              </a:spcAft>
              <a:defRPr/>
            </a:pPr>
            <a:r>
              <a:rPr lang="en-US" sz="1400" dirty="0">
                <a:solidFill>
                  <a:srgbClr val="FFFFFF"/>
                </a:solidFill>
                <a:ea typeface="ＭＳ Ｐゴシック" panose="020B0600070205080204" pitchFamily="34" charset="-128"/>
              </a:rPr>
              <a:t>(N = 1432)</a:t>
            </a:r>
          </a:p>
        </p:txBody>
      </p:sp>
      <p:sp>
        <p:nvSpPr>
          <p:cNvPr id="15365" name="Rectangle 26"/>
          <p:cNvSpPr>
            <a:spLocks noChangeArrowheads="1"/>
          </p:cNvSpPr>
          <p:nvPr/>
        </p:nvSpPr>
        <p:spPr bwMode="auto">
          <a:xfrm>
            <a:off x="1533527" y="1957414"/>
            <a:ext cx="3629025" cy="307975"/>
          </a:xfrm>
          <a:prstGeom prst="rect">
            <a:avLst/>
          </a:prstGeom>
          <a:noFill/>
          <a:ln w="9525">
            <a:noFill/>
            <a:miter lim="800000"/>
            <a:headEnd/>
            <a:tailEnd/>
          </a:ln>
        </p:spPr>
        <p:txBody>
          <a:bodyPr>
            <a:spAutoFit/>
          </a:bodyPr>
          <a:lstStyle/>
          <a:p>
            <a:pPr defTabSz="889000" fontAlgn="base">
              <a:spcBef>
                <a:spcPct val="0"/>
              </a:spcBef>
              <a:spcAft>
                <a:spcPct val="0"/>
              </a:spcAft>
              <a:defRPr/>
            </a:pPr>
            <a:r>
              <a:rPr lang="en-US" sz="1400" i="1" dirty="0">
                <a:solidFill>
                  <a:srgbClr val="FFFFFF"/>
                </a:solidFill>
                <a:ea typeface="ＭＳ Ｐゴシック" panose="020B0600070205080204" pitchFamily="34" charset="-128"/>
              </a:rPr>
              <a:t>Double-blind randomization</a:t>
            </a:r>
          </a:p>
        </p:txBody>
      </p:sp>
      <p:sp>
        <p:nvSpPr>
          <p:cNvPr id="15366" name="Line 52"/>
          <p:cNvSpPr>
            <a:spLocks noChangeShapeType="1"/>
          </p:cNvSpPr>
          <p:nvPr/>
        </p:nvSpPr>
        <p:spPr bwMode="auto">
          <a:xfrm rot="5400000" flipV="1">
            <a:off x="2420938" y="2395538"/>
            <a:ext cx="342900" cy="0"/>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15367" name="Line 52"/>
          <p:cNvSpPr>
            <a:spLocks noChangeShapeType="1"/>
          </p:cNvSpPr>
          <p:nvPr/>
        </p:nvSpPr>
        <p:spPr bwMode="auto">
          <a:xfrm rot="5400000" flipH="1" flipV="1">
            <a:off x="2734482" y="2988495"/>
            <a:ext cx="271463" cy="320675"/>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15368" name="Line 52"/>
          <p:cNvSpPr>
            <a:spLocks noChangeShapeType="1"/>
          </p:cNvSpPr>
          <p:nvPr/>
        </p:nvSpPr>
        <p:spPr bwMode="auto">
          <a:xfrm rot="5400000" flipV="1">
            <a:off x="2808301" y="3792538"/>
            <a:ext cx="242887" cy="388937"/>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15369" name="TextBox 1"/>
          <p:cNvSpPr txBox="1">
            <a:spLocks noChangeArrowheads="1"/>
          </p:cNvSpPr>
          <p:nvPr/>
        </p:nvSpPr>
        <p:spPr bwMode="auto">
          <a:xfrm>
            <a:off x="3452813" y="3324225"/>
            <a:ext cx="1864212" cy="523220"/>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i="1" dirty="0">
                <a:solidFill>
                  <a:srgbClr val="FFFFFF"/>
                </a:solidFill>
                <a:ea typeface="ＭＳ Ｐゴシック" panose="020B0600070205080204" pitchFamily="34" charset="-128"/>
              </a:rPr>
              <a:t>Calcium and vitamin D </a:t>
            </a:r>
          </a:p>
          <a:p>
            <a:pPr defTabSz="914400" fontAlgn="base">
              <a:spcBef>
                <a:spcPct val="0"/>
              </a:spcBef>
              <a:spcAft>
                <a:spcPct val="0"/>
              </a:spcAft>
              <a:defRPr/>
            </a:pPr>
            <a:r>
              <a:rPr lang="en-US" sz="1400" i="1" dirty="0">
                <a:solidFill>
                  <a:srgbClr val="FFFFFF"/>
                </a:solidFill>
                <a:ea typeface="ＭＳ Ｐゴシック" panose="020B0600070205080204" pitchFamily="34" charset="-128"/>
              </a:rPr>
              <a:t>supplementation</a:t>
            </a:r>
          </a:p>
        </p:txBody>
      </p:sp>
      <p:sp>
        <p:nvSpPr>
          <p:cNvPr id="15370" name="TextBox 2"/>
          <p:cNvSpPr txBox="1">
            <a:spLocks noChangeArrowheads="1"/>
          </p:cNvSpPr>
          <p:nvPr/>
        </p:nvSpPr>
        <p:spPr bwMode="auto">
          <a:xfrm>
            <a:off x="6606137" y="4037014"/>
            <a:ext cx="1511815"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Off investigational </a:t>
            </a:r>
          </a:p>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product</a:t>
            </a:r>
          </a:p>
        </p:txBody>
      </p:sp>
      <p:sp>
        <p:nvSpPr>
          <p:cNvPr id="18" name="Rectangle 49"/>
          <p:cNvSpPr>
            <a:spLocks noChangeArrowheads="1"/>
          </p:cNvSpPr>
          <p:nvPr/>
        </p:nvSpPr>
        <p:spPr bwMode="auto">
          <a:xfrm>
            <a:off x="3290901" y="2344738"/>
            <a:ext cx="2955925" cy="939800"/>
          </a:xfrm>
          <a:prstGeom prst="rect">
            <a:avLst/>
          </a:prstGeom>
          <a:solidFill>
            <a:schemeClr val="accent2"/>
          </a:solidFill>
          <a:ln>
            <a:noFill/>
          </a:ln>
          <a:extLst/>
        </p:spPr>
        <p:txBody>
          <a:bodyPr wrap="none" anchor="ctr" anchorCtr="1"/>
          <a:lstStyle/>
          <a:p>
            <a:pPr algn="ctr" defTabSz="889000" fontAlgn="base">
              <a:spcBef>
                <a:spcPct val="0"/>
              </a:spcBef>
              <a:defRPr/>
            </a:pPr>
            <a:r>
              <a:rPr lang="en-US" sz="1400" b="1" dirty="0">
                <a:solidFill>
                  <a:srgbClr val="CDCDCF">
                    <a:lumMod val="10000"/>
                  </a:srgbClr>
                </a:solidFill>
                <a:ea typeface="ＭＳ Ｐゴシック" panose="020B0600070205080204" pitchFamily="34" charset="-128"/>
              </a:rPr>
              <a:t>Denosumab </a:t>
            </a:r>
            <a:r>
              <a:rPr lang="en-US" sz="1400" dirty="0">
                <a:solidFill>
                  <a:srgbClr val="CDCDCF">
                    <a:lumMod val="10000"/>
                  </a:srgbClr>
                </a:solidFill>
                <a:ea typeface="ＭＳ Ｐゴシック" panose="020B0600070205080204" pitchFamily="34" charset="-128"/>
              </a:rPr>
              <a:t>120 mg SC q4w</a:t>
            </a:r>
            <a:br>
              <a:rPr lang="en-US" sz="1400" dirty="0">
                <a:solidFill>
                  <a:srgbClr val="CDCDCF">
                    <a:lumMod val="10000"/>
                  </a:srgbClr>
                </a:solidFill>
                <a:ea typeface="ＭＳ Ｐゴシック" panose="020B0600070205080204" pitchFamily="34" charset="-128"/>
              </a:rPr>
            </a:br>
            <a:r>
              <a:rPr lang="en-US" sz="1400" dirty="0">
                <a:solidFill>
                  <a:srgbClr val="CDCDCF">
                    <a:lumMod val="10000"/>
                  </a:srgbClr>
                </a:solidFill>
                <a:ea typeface="ＭＳ Ｐゴシック" panose="020B0600070205080204" pitchFamily="34" charset="-128"/>
              </a:rPr>
              <a:t>(n = 716)</a:t>
            </a:r>
          </a:p>
        </p:txBody>
      </p:sp>
      <p:sp>
        <p:nvSpPr>
          <p:cNvPr id="19" name="Rectangle 49"/>
          <p:cNvSpPr>
            <a:spLocks noChangeArrowheads="1"/>
          </p:cNvSpPr>
          <p:nvPr/>
        </p:nvSpPr>
        <p:spPr bwMode="auto">
          <a:xfrm>
            <a:off x="3290901" y="3890963"/>
            <a:ext cx="2955925" cy="938212"/>
          </a:xfrm>
          <a:prstGeom prst="rect">
            <a:avLst/>
          </a:prstGeom>
          <a:solidFill>
            <a:schemeClr val="accent3"/>
          </a:solidFill>
          <a:ln>
            <a:noFill/>
          </a:ln>
          <a:extLst/>
        </p:spPr>
        <p:txBody>
          <a:bodyPr wrap="none" anchor="ctr" anchorCtr="1"/>
          <a:lstStyle/>
          <a:p>
            <a:pPr algn="ctr" defTabSz="889000" fontAlgn="base">
              <a:spcBef>
                <a:spcPct val="0"/>
              </a:spcBef>
              <a:defRPr/>
            </a:pPr>
            <a:r>
              <a:rPr lang="en-US" sz="1400" b="1" dirty="0">
                <a:solidFill>
                  <a:srgbClr val="CDCDCF">
                    <a:lumMod val="10000"/>
                  </a:srgbClr>
                </a:solidFill>
                <a:ea typeface="ＭＳ Ｐゴシック" panose="020B0600070205080204" pitchFamily="34" charset="-128"/>
              </a:rPr>
              <a:t>Placebo </a:t>
            </a:r>
            <a:r>
              <a:rPr lang="en-US" sz="1400" dirty="0">
                <a:solidFill>
                  <a:srgbClr val="CDCDCF">
                    <a:lumMod val="10000"/>
                  </a:srgbClr>
                </a:solidFill>
                <a:ea typeface="ＭＳ Ｐゴシック" panose="020B0600070205080204" pitchFamily="34" charset="-128"/>
              </a:rPr>
              <a:t>120 mg SC q4w</a:t>
            </a:r>
          </a:p>
          <a:p>
            <a:pPr algn="ctr" defTabSz="889000" fontAlgn="base">
              <a:spcBef>
                <a:spcPct val="0"/>
              </a:spcBef>
              <a:defRPr/>
            </a:pPr>
            <a:r>
              <a:rPr lang="en-US" sz="1400" dirty="0">
                <a:solidFill>
                  <a:srgbClr val="CDCDCF">
                    <a:lumMod val="10000"/>
                  </a:srgbClr>
                </a:solidFill>
                <a:ea typeface="ＭＳ Ｐゴシック" panose="020B0600070205080204" pitchFamily="34" charset="-128"/>
              </a:rPr>
              <a:t>(n = 716)</a:t>
            </a:r>
          </a:p>
        </p:txBody>
      </p:sp>
      <p:sp>
        <p:nvSpPr>
          <p:cNvPr id="21" name="Rectangle 49"/>
          <p:cNvSpPr>
            <a:spLocks noChangeArrowheads="1"/>
          </p:cNvSpPr>
          <p:nvPr/>
        </p:nvSpPr>
        <p:spPr bwMode="auto">
          <a:xfrm>
            <a:off x="6742126" y="3181350"/>
            <a:ext cx="1189037" cy="833438"/>
          </a:xfrm>
          <a:prstGeom prst="rect">
            <a:avLst/>
          </a:prstGeom>
          <a:solidFill>
            <a:schemeClr val="accent1"/>
          </a:solidFill>
          <a:ln>
            <a:noFill/>
          </a:ln>
          <a:extLst/>
        </p:spPr>
        <p:txBody>
          <a:bodyPr wrap="none" anchor="ctr" anchorCtr="1"/>
          <a:lstStyle/>
          <a:p>
            <a:pPr algn="ctr" defTabSz="889000" fontAlgn="base">
              <a:spcBef>
                <a:spcPct val="0"/>
              </a:spcBef>
              <a:defRPr/>
            </a:pPr>
            <a:r>
              <a:rPr lang="en-US" sz="1400" b="1" i="1" dirty="0">
                <a:solidFill>
                  <a:srgbClr val="CDCDCF">
                    <a:lumMod val="10000"/>
                  </a:srgbClr>
                </a:solidFill>
                <a:ea typeface="ＭＳ Ｐゴシック" panose="020B0600070205080204" pitchFamily="34" charset="-128"/>
              </a:rPr>
              <a:t>Survival </a:t>
            </a:r>
          </a:p>
          <a:p>
            <a:pPr algn="ctr" defTabSz="889000" fontAlgn="base">
              <a:spcBef>
                <a:spcPct val="0"/>
              </a:spcBef>
              <a:defRPr/>
            </a:pPr>
            <a:r>
              <a:rPr lang="en-US" sz="1400" b="1" i="1" dirty="0">
                <a:solidFill>
                  <a:srgbClr val="CDCDCF">
                    <a:lumMod val="10000"/>
                  </a:srgbClr>
                </a:solidFill>
                <a:ea typeface="ＭＳ Ｐゴシック" panose="020B0600070205080204" pitchFamily="34" charset="-128"/>
              </a:rPr>
              <a:t>follow-up</a:t>
            </a:r>
          </a:p>
        </p:txBody>
      </p:sp>
      <p:sp>
        <p:nvSpPr>
          <p:cNvPr id="15374" name="Line 52"/>
          <p:cNvSpPr>
            <a:spLocks noChangeShapeType="1"/>
          </p:cNvSpPr>
          <p:nvPr/>
        </p:nvSpPr>
        <p:spPr bwMode="auto">
          <a:xfrm rot="5400000">
            <a:off x="6145213" y="2212975"/>
            <a:ext cx="203200" cy="0"/>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15375" name="TextBox 4"/>
          <p:cNvSpPr txBox="1">
            <a:spLocks noChangeArrowheads="1"/>
          </p:cNvSpPr>
          <p:nvPr/>
        </p:nvSpPr>
        <p:spPr bwMode="auto">
          <a:xfrm>
            <a:off x="5146691" y="1833564"/>
            <a:ext cx="2123611" cy="307777"/>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b="1" i="1" dirty="0">
                <a:solidFill>
                  <a:srgbClr val="FFFFFF"/>
                </a:solidFill>
                <a:ea typeface="ＭＳ Ｐゴシック" panose="020B0600070205080204" pitchFamily="34" charset="-128"/>
              </a:rPr>
              <a:t>Bone metastasis or death</a:t>
            </a:r>
          </a:p>
        </p:txBody>
      </p:sp>
      <p:cxnSp>
        <p:nvCxnSpPr>
          <p:cNvPr id="28687" name="Straight Arrow Connector 19"/>
          <p:cNvCxnSpPr>
            <a:cxnSpLocks noChangeShapeType="1"/>
          </p:cNvCxnSpPr>
          <p:nvPr/>
        </p:nvCxnSpPr>
        <p:spPr bwMode="auto">
          <a:xfrm>
            <a:off x="6081713" y="3595688"/>
            <a:ext cx="533400" cy="0"/>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8688" name="Title 22"/>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Phase III Study: BMFS With Denosumab in M0 CRPC With Aggressive PSA Kinetics</a:t>
            </a:r>
          </a:p>
        </p:txBody>
      </p:sp>
      <p:sp>
        <p:nvSpPr>
          <p:cNvPr id="30737" name="Content Placeholder 23"/>
          <p:cNvSpPr>
            <a:spLocks noGrp="1"/>
          </p:cNvSpPr>
          <p:nvPr>
            <p:ph idx="1"/>
          </p:nvPr>
        </p:nvSpPr>
        <p:spPr>
          <a:xfrm>
            <a:off x="385776" y="4976839"/>
            <a:ext cx="8455025" cy="1398587"/>
          </a:xfrm>
        </p:spPr>
        <p:txBody>
          <a:bodyPr/>
          <a:lstStyle/>
          <a:p>
            <a:pPr eaLnBrk="1" hangingPunct="1">
              <a:defRPr/>
            </a:pPr>
            <a:r>
              <a:rPr lang="en-US" sz="2000" dirty="0" smtClean="0"/>
              <a:t>Primary endpoint: BMFS</a:t>
            </a:r>
          </a:p>
          <a:p>
            <a:pPr eaLnBrk="1" hangingPunct="1">
              <a:defRPr/>
            </a:pPr>
            <a:r>
              <a:rPr lang="en-US" sz="2000" dirty="0" smtClean="0"/>
              <a:t>Secondary endpoints: time to first bone metastasis (either symptomatic or asymptomatic), OS</a:t>
            </a:r>
          </a:p>
        </p:txBody>
      </p:sp>
    </p:spTree>
    <p:extLst>
      <p:ext uri="{BB962C8B-B14F-4D97-AF65-F5344CB8AC3E}">
        <p14:creationId xmlns:p14="http://schemas.microsoft.com/office/powerpoint/2010/main" val="44962675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p:txBody>
          <a:bodyPr>
            <a:normAutofit fontScale="90000"/>
          </a:bodyPr>
          <a:lstStyle/>
          <a:p>
            <a:r>
              <a:rPr lang="es-ES" i="1" dirty="0" smtClean="0"/>
              <a:t>Si va a practicar tamizaje con PSA, considere también </a:t>
            </a:r>
            <a:r>
              <a:rPr lang="es-ES" i="1" dirty="0" err="1" smtClean="0"/>
              <a:t>quimioprevención</a:t>
            </a:r>
            <a:r>
              <a:rPr lang="es-ES" i="1" dirty="0" smtClean="0"/>
              <a:t> con inhibidor de 5-alfa-reductasa (</a:t>
            </a:r>
            <a:r>
              <a:rPr lang="es-ES" i="1" dirty="0" err="1" smtClean="0"/>
              <a:t>finasterida</a:t>
            </a:r>
            <a:r>
              <a:rPr lang="es-ES" i="1" dirty="0" smtClean="0"/>
              <a:t> o </a:t>
            </a:r>
            <a:r>
              <a:rPr lang="es-ES" i="1" dirty="0" err="1" smtClean="0"/>
              <a:t>Dutasteride</a:t>
            </a:r>
            <a:r>
              <a:rPr lang="es-ES" i="1" dirty="0" smtClean="0"/>
              <a:t>)</a:t>
            </a:r>
            <a:endParaRPr lang="es-ES" i="1" dirty="0"/>
          </a:p>
        </p:txBody>
      </p:sp>
      <p:sp>
        <p:nvSpPr>
          <p:cNvPr id="5" name="Rectángulo 4"/>
          <p:cNvSpPr/>
          <p:nvPr/>
        </p:nvSpPr>
        <p:spPr>
          <a:xfrm>
            <a:off x="6259890" y="6403395"/>
            <a:ext cx="2621038" cy="276999"/>
          </a:xfrm>
          <a:prstGeom prst="rect">
            <a:avLst/>
          </a:prstGeom>
        </p:spPr>
        <p:txBody>
          <a:bodyPr wrap="square">
            <a:spAutoFit/>
          </a:bodyPr>
          <a:lstStyle/>
          <a:p>
            <a:r>
              <a:rPr lang="en-US" sz="1200" dirty="0" smtClean="0"/>
              <a:t>Thompson IA, et al. N </a:t>
            </a:r>
            <a:r>
              <a:rPr lang="en-US" sz="1200" dirty="0" err="1" smtClean="0"/>
              <a:t>Engl</a:t>
            </a:r>
            <a:r>
              <a:rPr lang="en-US" sz="1200" dirty="0" smtClean="0"/>
              <a:t> J Med 2013</a:t>
            </a:r>
            <a:r>
              <a:rPr lang="es-ES_tradnl" sz="1200" dirty="0"/>
              <a:t> </a:t>
            </a:r>
            <a:endParaRPr lang="en-US" sz="1200" dirty="0"/>
          </a:p>
        </p:txBody>
      </p:sp>
    </p:spTree>
    <p:extLst>
      <p:ext uri="{BB962C8B-B14F-4D97-AF65-F5344CB8AC3E}">
        <p14:creationId xmlns:p14="http://schemas.microsoft.com/office/powerpoint/2010/main" val="1950936"/>
      </p:ext>
    </p:extLst>
  </p:cSld>
  <p:clrMapOvr>
    <a:masterClrMapping/>
  </p:clrMapOvr>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7"/>
          <p:cNvSpPr txBox="1">
            <a:spLocks noChangeArrowheads="1"/>
          </p:cNvSpPr>
          <p:nvPr/>
        </p:nvSpPr>
        <p:spPr bwMode="auto">
          <a:xfrm>
            <a:off x="284164" y="6354987"/>
            <a:ext cx="34581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20000"/>
              </a:spcBef>
              <a:spcAft>
                <a:spcPct val="0"/>
              </a:spcAft>
            </a:pPr>
            <a:r>
              <a:rPr lang="en-US" altLang="es-CO" sz="1400" b="0" smtClean="0">
                <a:solidFill>
                  <a:srgbClr val="CDCDCF"/>
                </a:solidFill>
                <a:latin typeface="Arial" panose="020B0604020202020204" pitchFamily="34" charset="0"/>
              </a:rPr>
              <a:t>Smith MR, et al. Lancet. 2012;379:39-46.</a:t>
            </a:r>
          </a:p>
        </p:txBody>
      </p:sp>
      <p:sp>
        <p:nvSpPr>
          <p:cNvPr id="29699" name="Title 5"/>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Denosumab Increases Bone Metastasis– Free Survival</a:t>
            </a:r>
          </a:p>
        </p:txBody>
      </p:sp>
      <p:sp>
        <p:nvSpPr>
          <p:cNvPr id="29700" name="Freeform 61"/>
          <p:cNvSpPr>
            <a:spLocks/>
          </p:cNvSpPr>
          <p:nvPr/>
        </p:nvSpPr>
        <p:spPr bwMode="auto">
          <a:xfrm>
            <a:off x="2100263" y="1978025"/>
            <a:ext cx="4762500" cy="2097088"/>
          </a:xfrm>
          <a:custGeom>
            <a:avLst/>
            <a:gdLst>
              <a:gd name="T0" fmla="*/ 4652960 w 4762500"/>
              <a:gd name="T1" fmla="*/ 129617 h 2314575"/>
              <a:gd name="T2" fmla="*/ 4562472 w 4762500"/>
              <a:gd name="T3" fmla="*/ 128256 h 2314575"/>
              <a:gd name="T4" fmla="*/ 4329112 w 4762500"/>
              <a:gd name="T5" fmla="*/ 123626 h 2314575"/>
              <a:gd name="T6" fmla="*/ 4219572 w 4762500"/>
              <a:gd name="T7" fmla="*/ 122809 h 2314575"/>
              <a:gd name="T8" fmla="*/ 4186207 w 4762500"/>
              <a:gd name="T9" fmla="*/ 119542 h 2314575"/>
              <a:gd name="T10" fmla="*/ 3819495 w 4762500"/>
              <a:gd name="T11" fmla="*/ 118452 h 2314575"/>
              <a:gd name="T12" fmla="*/ 3757583 w 4762500"/>
              <a:gd name="T13" fmla="*/ 115457 h 2314575"/>
              <a:gd name="T14" fmla="*/ 3733771 w 4762500"/>
              <a:gd name="T15" fmla="*/ 111916 h 2314575"/>
              <a:gd name="T16" fmla="*/ 3586133 w 4762500"/>
              <a:gd name="T17" fmla="*/ 110828 h 2314575"/>
              <a:gd name="T18" fmla="*/ 3324224 w 4762500"/>
              <a:gd name="T19" fmla="*/ 107286 h 2314575"/>
              <a:gd name="T20" fmla="*/ 3205162 w 4762500"/>
              <a:gd name="T21" fmla="*/ 104837 h 2314575"/>
              <a:gd name="T22" fmla="*/ 3009900 w 4762500"/>
              <a:gd name="T23" fmla="*/ 104293 h 2314575"/>
              <a:gd name="T24" fmla="*/ 2933700 w 4762500"/>
              <a:gd name="T25" fmla="*/ 102114 h 2314575"/>
              <a:gd name="T26" fmla="*/ 2809874 w 4762500"/>
              <a:gd name="T27" fmla="*/ 97213 h 2314575"/>
              <a:gd name="T28" fmla="*/ 2676524 w 4762500"/>
              <a:gd name="T29" fmla="*/ 95851 h 2314575"/>
              <a:gd name="T30" fmla="*/ 2600324 w 4762500"/>
              <a:gd name="T31" fmla="*/ 95035 h 2314575"/>
              <a:gd name="T32" fmla="*/ 2538412 w 4762500"/>
              <a:gd name="T33" fmla="*/ 92038 h 2314575"/>
              <a:gd name="T34" fmla="*/ 2500312 w 4762500"/>
              <a:gd name="T35" fmla="*/ 89589 h 2314575"/>
              <a:gd name="T36" fmla="*/ 2414586 w 4762500"/>
              <a:gd name="T37" fmla="*/ 87137 h 2314575"/>
              <a:gd name="T38" fmla="*/ 2252662 w 4762500"/>
              <a:gd name="T39" fmla="*/ 86321 h 2314575"/>
              <a:gd name="T40" fmla="*/ 2133600 w 4762500"/>
              <a:gd name="T41" fmla="*/ 81418 h 2314575"/>
              <a:gd name="T42" fmla="*/ 2081212 w 4762500"/>
              <a:gd name="T43" fmla="*/ 77607 h 2314575"/>
              <a:gd name="T44" fmla="*/ 2000250 w 4762500"/>
              <a:gd name="T45" fmla="*/ 73793 h 2314575"/>
              <a:gd name="T46" fmla="*/ 1900237 w 4762500"/>
              <a:gd name="T47" fmla="*/ 71889 h 2314575"/>
              <a:gd name="T48" fmla="*/ 1728787 w 4762500"/>
              <a:gd name="T49" fmla="*/ 69982 h 2314575"/>
              <a:gd name="T50" fmla="*/ 1662112 w 4762500"/>
              <a:gd name="T51" fmla="*/ 60723 h 2314575"/>
              <a:gd name="T52" fmla="*/ 1585912 w 4762500"/>
              <a:gd name="T53" fmla="*/ 57455 h 2314575"/>
              <a:gd name="T54" fmla="*/ 1390650 w 4762500"/>
              <a:gd name="T55" fmla="*/ 55822 h 2314575"/>
              <a:gd name="T56" fmla="*/ 1304925 w 4762500"/>
              <a:gd name="T57" fmla="*/ 52010 h 2314575"/>
              <a:gd name="T58" fmla="*/ 1271587 w 4762500"/>
              <a:gd name="T59" fmla="*/ 50104 h 2314575"/>
              <a:gd name="T60" fmla="*/ 1247775 w 4762500"/>
              <a:gd name="T61" fmla="*/ 43569 h 2314575"/>
              <a:gd name="T62" fmla="*/ 1138237 w 4762500"/>
              <a:gd name="T63" fmla="*/ 41935 h 2314575"/>
              <a:gd name="T64" fmla="*/ 976312 w 4762500"/>
              <a:gd name="T65" fmla="*/ 41390 h 2314575"/>
              <a:gd name="T66" fmla="*/ 881062 w 4762500"/>
              <a:gd name="T67" fmla="*/ 34311 h 2314575"/>
              <a:gd name="T68" fmla="*/ 838200 w 4762500"/>
              <a:gd name="T69" fmla="*/ 28591 h 2314575"/>
              <a:gd name="T70" fmla="*/ 766762 w 4762500"/>
              <a:gd name="T71" fmla="*/ 23417 h 2314575"/>
              <a:gd name="T72" fmla="*/ 671512 w 4762500"/>
              <a:gd name="T73" fmla="*/ 22329 h 2314575"/>
              <a:gd name="T74" fmla="*/ 519112 w 4762500"/>
              <a:gd name="T75" fmla="*/ 17972 h 2314575"/>
              <a:gd name="T76" fmla="*/ 457200 w 4762500"/>
              <a:gd name="T77" fmla="*/ 15520 h 2314575"/>
              <a:gd name="T78" fmla="*/ 452437 w 4762500"/>
              <a:gd name="T79" fmla="*/ 8442 h 2314575"/>
              <a:gd name="T80" fmla="*/ 423862 w 4762500"/>
              <a:gd name="T81" fmla="*/ 3267 h 2314575"/>
              <a:gd name="T82" fmla="*/ 266700 w 4762500"/>
              <a:gd name="T83" fmla="*/ 2451 h 23145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762500"/>
              <a:gd name="T127" fmla="*/ 0 h 2314575"/>
              <a:gd name="T128" fmla="*/ 4762500 w 4762500"/>
              <a:gd name="T129" fmla="*/ 2314575 h 231457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762500" h="2314575">
                <a:moveTo>
                  <a:pt x="4762500" y="2314575"/>
                </a:moveTo>
                <a:lnTo>
                  <a:pt x="4648200" y="2309812"/>
                </a:lnTo>
                <a:lnTo>
                  <a:pt x="4652962" y="2266950"/>
                </a:lnTo>
                <a:lnTo>
                  <a:pt x="4629150" y="2271712"/>
                </a:lnTo>
                <a:lnTo>
                  <a:pt x="4629150" y="2243137"/>
                </a:lnTo>
                <a:lnTo>
                  <a:pt x="4562475" y="2243137"/>
                </a:lnTo>
                <a:lnTo>
                  <a:pt x="4567237" y="2181225"/>
                </a:lnTo>
                <a:lnTo>
                  <a:pt x="4329112" y="2185987"/>
                </a:lnTo>
                <a:lnTo>
                  <a:pt x="4329112" y="2162175"/>
                </a:lnTo>
                <a:lnTo>
                  <a:pt x="4295775" y="2162175"/>
                </a:lnTo>
                <a:lnTo>
                  <a:pt x="4295775" y="2147887"/>
                </a:lnTo>
                <a:lnTo>
                  <a:pt x="4219575" y="2147887"/>
                </a:lnTo>
                <a:lnTo>
                  <a:pt x="4219575" y="2114550"/>
                </a:lnTo>
                <a:lnTo>
                  <a:pt x="4181475" y="2119312"/>
                </a:lnTo>
                <a:lnTo>
                  <a:pt x="4186237" y="2090737"/>
                </a:lnTo>
                <a:lnTo>
                  <a:pt x="4162425" y="2095500"/>
                </a:lnTo>
                <a:lnTo>
                  <a:pt x="4162425" y="2071687"/>
                </a:lnTo>
                <a:lnTo>
                  <a:pt x="3819525" y="2071687"/>
                </a:lnTo>
                <a:lnTo>
                  <a:pt x="3781425" y="2043112"/>
                </a:lnTo>
                <a:lnTo>
                  <a:pt x="3781425" y="2019300"/>
                </a:lnTo>
                <a:lnTo>
                  <a:pt x="3757612" y="2019300"/>
                </a:lnTo>
                <a:lnTo>
                  <a:pt x="3762375" y="1976437"/>
                </a:lnTo>
                <a:lnTo>
                  <a:pt x="3733800" y="1981200"/>
                </a:lnTo>
                <a:lnTo>
                  <a:pt x="3733800" y="1957387"/>
                </a:lnTo>
                <a:lnTo>
                  <a:pt x="3671887" y="1962150"/>
                </a:lnTo>
                <a:lnTo>
                  <a:pt x="3657600" y="1938337"/>
                </a:lnTo>
                <a:lnTo>
                  <a:pt x="3586162" y="1938337"/>
                </a:lnTo>
                <a:lnTo>
                  <a:pt x="3567112" y="1909762"/>
                </a:lnTo>
                <a:lnTo>
                  <a:pt x="3371850" y="1914525"/>
                </a:lnTo>
                <a:lnTo>
                  <a:pt x="3324225" y="1876425"/>
                </a:lnTo>
                <a:lnTo>
                  <a:pt x="3333750" y="1843087"/>
                </a:lnTo>
                <a:lnTo>
                  <a:pt x="3209925" y="1847850"/>
                </a:lnTo>
                <a:lnTo>
                  <a:pt x="3205162" y="1833562"/>
                </a:lnTo>
                <a:lnTo>
                  <a:pt x="3043237" y="1833562"/>
                </a:lnTo>
                <a:lnTo>
                  <a:pt x="3043237" y="1824037"/>
                </a:lnTo>
                <a:lnTo>
                  <a:pt x="3009900" y="1824037"/>
                </a:lnTo>
                <a:lnTo>
                  <a:pt x="2990850" y="1809750"/>
                </a:lnTo>
                <a:lnTo>
                  <a:pt x="2952750" y="1809750"/>
                </a:lnTo>
                <a:lnTo>
                  <a:pt x="2933700" y="1785937"/>
                </a:lnTo>
                <a:lnTo>
                  <a:pt x="2938462" y="1747837"/>
                </a:lnTo>
                <a:lnTo>
                  <a:pt x="2871787" y="1709737"/>
                </a:lnTo>
                <a:lnTo>
                  <a:pt x="2809875" y="1700212"/>
                </a:lnTo>
                <a:lnTo>
                  <a:pt x="2809875" y="1690687"/>
                </a:lnTo>
                <a:lnTo>
                  <a:pt x="2676525" y="1695450"/>
                </a:lnTo>
                <a:lnTo>
                  <a:pt x="2676525" y="1676400"/>
                </a:lnTo>
                <a:lnTo>
                  <a:pt x="2638425" y="1676400"/>
                </a:lnTo>
                <a:lnTo>
                  <a:pt x="2643187" y="1662112"/>
                </a:lnTo>
                <a:lnTo>
                  <a:pt x="2600325" y="1662112"/>
                </a:lnTo>
                <a:lnTo>
                  <a:pt x="2600325" y="1652587"/>
                </a:lnTo>
                <a:lnTo>
                  <a:pt x="2543175" y="1643062"/>
                </a:lnTo>
                <a:lnTo>
                  <a:pt x="2538412" y="1609725"/>
                </a:lnTo>
                <a:lnTo>
                  <a:pt x="2519362" y="1604962"/>
                </a:lnTo>
                <a:lnTo>
                  <a:pt x="2524125" y="1571625"/>
                </a:lnTo>
                <a:lnTo>
                  <a:pt x="2500312" y="1566862"/>
                </a:lnTo>
                <a:lnTo>
                  <a:pt x="2500312" y="1543050"/>
                </a:lnTo>
                <a:lnTo>
                  <a:pt x="2433637" y="1547812"/>
                </a:lnTo>
                <a:lnTo>
                  <a:pt x="2414587" y="1524000"/>
                </a:lnTo>
                <a:lnTo>
                  <a:pt x="2305050" y="1528762"/>
                </a:lnTo>
                <a:lnTo>
                  <a:pt x="2295525" y="1519237"/>
                </a:lnTo>
                <a:lnTo>
                  <a:pt x="2252662" y="1509712"/>
                </a:lnTo>
                <a:lnTo>
                  <a:pt x="2200275" y="1514475"/>
                </a:lnTo>
                <a:lnTo>
                  <a:pt x="2143125" y="1476375"/>
                </a:lnTo>
                <a:lnTo>
                  <a:pt x="2133600" y="1423987"/>
                </a:lnTo>
                <a:lnTo>
                  <a:pt x="2100262" y="1404937"/>
                </a:lnTo>
                <a:lnTo>
                  <a:pt x="2105025" y="1357312"/>
                </a:lnTo>
                <a:lnTo>
                  <a:pt x="2081212" y="1357312"/>
                </a:lnTo>
                <a:lnTo>
                  <a:pt x="2071687" y="1319212"/>
                </a:lnTo>
                <a:lnTo>
                  <a:pt x="2005012" y="1309687"/>
                </a:lnTo>
                <a:lnTo>
                  <a:pt x="2000250" y="1290637"/>
                </a:lnTo>
                <a:lnTo>
                  <a:pt x="1952625" y="1266825"/>
                </a:lnTo>
                <a:lnTo>
                  <a:pt x="1914525" y="1266825"/>
                </a:lnTo>
                <a:lnTo>
                  <a:pt x="1900237" y="1257300"/>
                </a:lnTo>
                <a:lnTo>
                  <a:pt x="1785937" y="1252537"/>
                </a:lnTo>
                <a:lnTo>
                  <a:pt x="1762125" y="1223962"/>
                </a:lnTo>
                <a:lnTo>
                  <a:pt x="1728787" y="1223962"/>
                </a:lnTo>
                <a:lnTo>
                  <a:pt x="1695450" y="1162050"/>
                </a:lnTo>
                <a:lnTo>
                  <a:pt x="1676400" y="1057275"/>
                </a:lnTo>
                <a:lnTo>
                  <a:pt x="1662112" y="1062037"/>
                </a:lnTo>
                <a:lnTo>
                  <a:pt x="1666875" y="1038225"/>
                </a:lnTo>
                <a:lnTo>
                  <a:pt x="1628775" y="1023937"/>
                </a:lnTo>
                <a:lnTo>
                  <a:pt x="1585912" y="1004887"/>
                </a:lnTo>
                <a:lnTo>
                  <a:pt x="1552575" y="1000125"/>
                </a:lnTo>
                <a:lnTo>
                  <a:pt x="1533525" y="981075"/>
                </a:lnTo>
                <a:lnTo>
                  <a:pt x="1390650" y="976312"/>
                </a:lnTo>
                <a:lnTo>
                  <a:pt x="1366837" y="962025"/>
                </a:lnTo>
                <a:lnTo>
                  <a:pt x="1309687" y="957262"/>
                </a:lnTo>
                <a:lnTo>
                  <a:pt x="1304925" y="909637"/>
                </a:lnTo>
                <a:lnTo>
                  <a:pt x="1295400" y="909637"/>
                </a:lnTo>
                <a:lnTo>
                  <a:pt x="1295400" y="881062"/>
                </a:lnTo>
                <a:lnTo>
                  <a:pt x="1271587" y="876300"/>
                </a:lnTo>
                <a:lnTo>
                  <a:pt x="1276350" y="823912"/>
                </a:lnTo>
                <a:lnTo>
                  <a:pt x="1252537" y="819150"/>
                </a:lnTo>
                <a:lnTo>
                  <a:pt x="1247775" y="762000"/>
                </a:lnTo>
                <a:lnTo>
                  <a:pt x="1204912" y="747712"/>
                </a:lnTo>
                <a:lnTo>
                  <a:pt x="1138237" y="747712"/>
                </a:lnTo>
                <a:lnTo>
                  <a:pt x="1138237" y="733425"/>
                </a:lnTo>
                <a:lnTo>
                  <a:pt x="1023937" y="738187"/>
                </a:lnTo>
                <a:lnTo>
                  <a:pt x="1019175" y="723900"/>
                </a:lnTo>
                <a:lnTo>
                  <a:pt x="976312" y="723900"/>
                </a:lnTo>
                <a:lnTo>
                  <a:pt x="947737" y="704850"/>
                </a:lnTo>
                <a:lnTo>
                  <a:pt x="876300" y="666750"/>
                </a:lnTo>
                <a:lnTo>
                  <a:pt x="881062" y="600075"/>
                </a:lnTo>
                <a:lnTo>
                  <a:pt x="847725" y="585787"/>
                </a:lnTo>
                <a:lnTo>
                  <a:pt x="852487" y="500062"/>
                </a:lnTo>
                <a:lnTo>
                  <a:pt x="838200" y="500062"/>
                </a:lnTo>
                <a:lnTo>
                  <a:pt x="838200" y="419100"/>
                </a:lnTo>
                <a:lnTo>
                  <a:pt x="771525" y="419100"/>
                </a:lnTo>
                <a:lnTo>
                  <a:pt x="766762" y="409575"/>
                </a:lnTo>
                <a:lnTo>
                  <a:pt x="733425" y="409575"/>
                </a:lnTo>
                <a:lnTo>
                  <a:pt x="728662" y="390525"/>
                </a:lnTo>
                <a:lnTo>
                  <a:pt x="671512" y="390525"/>
                </a:lnTo>
                <a:lnTo>
                  <a:pt x="638175" y="357187"/>
                </a:lnTo>
                <a:lnTo>
                  <a:pt x="538162" y="357187"/>
                </a:lnTo>
                <a:lnTo>
                  <a:pt x="519112" y="314325"/>
                </a:lnTo>
                <a:lnTo>
                  <a:pt x="476250" y="304800"/>
                </a:lnTo>
                <a:lnTo>
                  <a:pt x="481012" y="271462"/>
                </a:lnTo>
                <a:lnTo>
                  <a:pt x="457200" y="271462"/>
                </a:lnTo>
                <a:lnTo>
                  <a:pt x="461962" y="200025"/>
                </a:lnTo>
                <a:lnTo>
                  <a:pt x="447675" y="200025"/>
                </a:lnTo>
                <a:lnTo>
                  <a:pt x="452437" y="147637"/>
                </a:lnTo>
                <a:lnTo>
                  <a:pt x="442912" y="147637"/>
                </a:lnTo>
                <a:lnTo>
                  <a:pt x="438150" y="90487"/>
                </a:lnTo>
                <a:lnTo>
                  <a:pt x="423862" y="57150"/>
                </a:lnTo>
                <a:lnTo>
                  <a:pt x="295275" y="47625"/>
                </a:lnTo>
                <a:lnTo>
                  <a:pt x="295275" y="38100"/>
                </a:lnTo>
                <a:lnTo>
                  <a:pt x="266700" y="42862"/>
                </a:lnTo>
                <a:lnTo>
                  <a:pt x="252412" y="4762"/>
                </a:lnTo>
                <a:lnTo>
                  <a:pt x="0" y="0"/>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cxnSp>
        <p:nvCxnSpPr>
          <p:cNvPr id="29701" name="Straight Connector 4"/>
          <p:cNvCxnSpPr>
            <a:cxnSpLocks noChangeShapeType="1"/>
          </p:cNvCxnSpPr>
          <p:nvPr/>
        </p:nvCxnSpPr>
        <p:spPr bwMode="auto">
          <a:xfrm>
            <a:off x="2105025" y="1954213"/>
            <a:ext cx="0" cy="34210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2" name="Straight Connector 5"/>
          <p:cNvCxnSpPr>
            <a:cxnSpLocks noChangeShapeType="1"/>
          </p:cNvCxnSpPr>
          <p:nvPr/>
        </p:nvCxnSpPr>
        <p:spPr bwMode="auto">
          <a:xfrm flipV="1">
            <a:off x="2073275" y="5367338"/>
            <a:ext cx="51149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3" name="Straight Connector 6"/>
          <p:cNvCxnSpPr>
            <a:cxnSpLocks noChangeShapeType="1"/>
          </p:cNvCxnSpPr>
          <p:nvPr/>
        </p:nvCxnSpPr>
        <p:spPr bwMode="auto">
          <a:xfrm flipH="1">
            <a:off x="2035177" y="19637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4" name="Straight Connector 7"/>
          <p:cNvCxnSpPr>
            <a:cxnSpLocks noChangeShapeType="1"/>
          </p:cNvCxnSpPr>
          <p:nvPr/>
        </p:nvCxnSpPr>
        <p:spPr bwMode="auto">
          <a:xfrm flipH="1">
            <a:off x="2035177" y="26447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5" name="Straight Connector 8"/>
          <p:cNvCxnSpPr>
            <a:cxnSpLocks noChangeShapeType="1"/>
          </p:cNvCxnSpPr>
          <p:nvPr/>
        </p:nvCxnSpPr>
        <p:spPr bwMode="auto">
          <a:xfrm flipH="1">
            <a:off x="2035177" y="33258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6" name="Straight Connector 9"/>
          <p:cNvCxnSpPr>
            <a:cxnSpLocks noChangeShapeType="1"/>
          </p:cNvCxnSpPr>
          <p:nvPr/>
        </p:nvCxnSpPr>
        <p:spPr bwMode="auto">
          <a:xfrm flipH="1">
            <a:off x="2035177" y="40052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7" name="Straight Connector 10"/>
          <p:cNvCxnSpPr>
            <a:cxnSpLocks noChangeShapeType="1"/>
          </p:cNvCxnSpPr>
          <p:nvPr/>
        </p:nvCxnSpPr>
        <p:spPr bwMode="auto">
          <a:xfrm flipH="1">
            <a:off x="2035177" y="46863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08" name="Straight Connector 11"/>
          <p:cNvCxnSpPr>
            <a:cxnSpLocks noChangeShapeType="1"/>
          </p:cNvCxnSpPr>
          <p:nvPr/>
        </p:nvCxnSpPr>
        <p:spPr bwMode="auto">
          <a:xfrm flipH="1">
            <a:off x="2035177" y="53673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9709" name="TextBox 12"/>
          <p:cNvSpPr txBox="1">
            <a:spLocks noChangeArrowheads="1"/>
          </p:cNvSpPr>
          <p:nvPr/>
        </p:nvSpPr>
        <p:spPr bwMode="auto">
          <a:xfrm rot="-5400000">
            <a:off x="-395281" y="3526119"/>
            <a:ext cx="34242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Proportion of Patients</a:t>
            </a:r>
          </a:p>
        </p:txBody>
      </p:sp>
      <p:sp>
        <p:nvSpPr>
          <p:cNvPr id="29710" name="TextBox 13"/>
          <p:cNvSpPr txBox="1">
            <a:spLocks noChangeArrowheads="1"/>
          </p:cNvSpPr>
          <p:nvPr/>
        </p:nvSpPr>
        <p:spPr bwMode="auto">
          <a:xfrm>
            <a:off x="1495426" y="5199063"/>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sp>
        <p:nvSpPr>
          <p:cNvPr id="29711" name="TextBox 14"/>
          <p:cNvSpPr txBox="1">
            <a:spLocks noChangeArrowheads="1"/>
          </p:cNvSpPr>
          <p:nvPr/>
        </p:nvSpPr>
        <p:spPr bwMode="auto">
          <a:xfrm>
            <a:off x="1495426" y="1801815"/>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1.0</a:t>
            </a:r>
          </a:p>
        </p:txBody>
      </p:sp>
      <p:sp>
        <p:nvSpPr>
          <p:cNvPr id="29712" name="TextBox 15"/>
          <p:cNvSpPr txBox="1">
            <a:spLocks noChangeArrowheads="1"/>
          </p:cNvSpPr>
          <p:nvPr/>
        </p:nvSpPr>
        <p:spPr bwMode="auto">
          <a:xfrm>
            <a:off x="1495426" y="2481289"/>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0.8</a:t>
            </a:r>
          </a:p>
        </p:txBody>
      </p:sp>
      <p:sp>
        <p:nvSpPr>
          <p:cNvPr id="29713" name="TextBox 16"/>
          <p:cNvSpPr txBox="1">
            <a:spLocks noChangeArrowheads="1"/>
          </p:cNvSpPr>
          <p:nvPr/>
        </p:nvSpPr>
        <p:spPr bwMode="auto">
          <a:xfrm>
            <a:off x="1495426" y="3160739"/>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0.6</a:t>
            </a:r>
          </a:p>
        </p:txBody>
      </p:sp>
      <p:sp>
        <p:nvSpPr>
          <p:cNvPr id="29714" name="TextBox 17"/>
          <p:cNvSpPr txBox="1">
            <a:spLocks noChangeArrowheads="1"/>
          </p:cNvSpPr>
          <p:nvPr/>
        </p:nvSpPr>
        <p:spPr bwMode="auto">
          <a:xfrm>
            <a:off x="1495426" y="3840171"/>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0.4</a:t>
            </a:r>
          </a:p>
        </p:txBody>
      </p:sp>
      <p:sp>
        <p:nvSpPr>
          <p:cNvPr id="29715" name="TextBox 18"/>
          <p:cNvSpPr txBox="1">
            <a:spLocks noChangeArrowheads="1"/>
          </p:cNvSpPr>
          <p:nvPr/>
        </p:nvSpPr>
        <p:spPr bwMode="auto">
          <a:xfrm>
            <a:off x="1495426" y="4519639"/>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0.2</a:t>
            </a:r>
          </a:p>
        </p:txBody>
      </p:sp>
      <p:sp>
        <p:nvSpPr>
          <p:cNvPr id="29716" name="TextBox 19"/>
          <p:cNvSpPr txBox="1">
            <a:spLocks noChangeArrowheads="1"/>
          </p:cNvSpPr>
          <p:nvPr/>
        </p:nvSpPr>
        <p:spPr bwMode="auto">
          <a:xfrm>
            <a:off x="1825627"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cxnSp>
        <p:nvCxnSpPr>
          <p:cNvPr id="29717" name="Straight Connector 20"/>
          <p:cNvCxnSpPr>
            <a:cxnSpLocks noChangeShapeType="1"/>
          </p:cNvCxnSpPr>
          <p:nvPr/>
        </p:nvCxnSpPr>
        <p:spPr bwMode="auto">
          <a:xfrm>
            <a:off x="7172325"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18" name="Straight Connector 21"/>
          <p:cNvCxnSpPr>
            <a:cxnSpLocks noChangeShapeType="1"/>
          </p:cNvCxnSpPr>
          <p:nvPr/>
        </p:nvCxnSpPr>
        <p:spPr bwMode="auto">
          <a:xfrm>
            <a:off x="2105025"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19" name="Straight Connector 22"/>
          <p:cNvCxnSpPr>
            <a:cxnSpLocks noChangeShapeType="1"/>
          </p:cNvCxnSpPr>
          <p:nvPr/>
        </p:nvCxnSpPr>
        <p:spPr bwMode="auto">
          <a:xfrm>
            <a:off x="2443163"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0" name="Straight Connector 23"/>
          <p:cNvCxnSpPr>
            <a:cxnSpLocks noChangeShapeType="1"/>
          </p:cNvCxnSpPr>
          <p:nvPr/>
        </p:nvCxnSpPr>
        <p:spPr bwMode="auto">
          <a:xfrm>
            <a:off x="2779713"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1" name="Straight Connector 24"/>
          <p:cNvCxnSpPr>
            <a:cxnSpLocks noChangeShapeType="1"/>
          </p:cNvCxnSpPr>
          <p:nvPr/>
        </p:nvCxnSpPr>
        <p:spPr bwMode="auto">
          <a:xfrm>
            <a:off x="3117850"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2" name="Straight Connector 25"/>
          <p:cNvCxnSpPr>
            <a:cxnSpLocks noChangeShapeType="1"/>
          </p:cNvCxnSpPr>
          <p:nvPr/>
        </p:nvCxnSpPr>
        <p:spPr bwMode="auto">
          <a:xfrm>
            <a:off x="3455988"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3" name="Straight Connector 26"/>
          <p:cNvCxnSpPr>
            <a:cxnSpLocks noChangeShapeType="1"/>
          </p:cNvCxnSpPr>
          <p:nvPr/>
        </p:nvCxnSpPr>
        <p:spPr bwMode="auto">
          <a:xfrm>
            <a:off x="3794125"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4" name="Straight Connector 27"/>
          <p:cNvCxnSpPr>
            <a:cxnSpLocks noChangeShapeType="1"/>
          </p:cNvCxnSpPr>
          <p:nvPr/>
        </p:nvCxnSpPr>
        <p:spPr bwMode="auto">
          <a:xfrm>
            <a:off x="4132263"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5" name="Straight Connector 28"/>
          <p:cNvCxnSpPr>
            <a:cxnSpLocks noChangeShapeType="1"/>
          </p:cNvCxnSpPr>
          <p:nvPr/>
        </p:nvCxnSpPr>
        <p:spPr bwMode="auto">
          <a:xfrm>
            <a:off x="4468813"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6" name="Straight Connector 29"/>
          <p:cNvCxnSpPr>
            <a:cxnSpLocks noChangeShapeType="1"/>
          </p:cNvCxnSpPr>
          <p:nvPr/>
        </p:nvCxnSpPr>
        <p:spPr bwMode="auto">
          <a:xfrm>
            <a:off x="4806950"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7" name="Straight Connector 30"/>
          <p:cNvCxnSpPr>
            <a:cxnSpLocks noChangeShapeType="1"/>
          </p:cNvCxnSpPr>
          <p:nvPr/>
        </p:nvCxnSpPr>
        <p:spPr bwMode="auto">
          <a:xfrm>
            <a:off x="5145088"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8" name="Straight Connector 31"/>
          <p:cNvCxnSpPr>
            <a:cxnSpLocks noChangeShapeType="1"/>
          </p:cNvCxnSpPr>
          <p:nvPr/>
        </p:nvCxnSpPr>
        <p:spPr bwMode="auto">
          <a:xfrm>
            <a:off x="5483225"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29" name="Straight Connector 32"/>
          <p:cNvCxnSpPr>
            <a:cxnSpLocks noChangeShapeType="1"/>
          </p:cNvCxnSpPr>
          <p:nvPr/>
        </p:nvCxnSpPr>
        <p:spPr bwMode="auto">
          <a:xfrm>
            <a:off x="5821363"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30" name="Straight Connector 33"/>
          <p:cNvCxnSpPr>
            <a:cxnSpLocks noChangeShapeType="1"/>
          </p:cNvCxnSpPr>
          <p:nvPr/>
        </p:nvCxnSpPr>
        <p:spPr bwMode="auto">
          <a:xfrm>
            <a:off x="6157913"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31" name="Straight Connector 34"/>
          <p:cNvCxnSpPr>
            <a:cxnSpLocks noChangeShapeType="1"/>
          </p:cNvCxnSpPr>
          <p:nvPr/>
        </p:nvCxnSpPr>
        <p:spPr bwMode="auto">
          <a:xfrm>
            <a:off x="6496050"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9732" name="Straight Connector 35"/>
          <p:cNvCxnSpPr>
            <a:cxnSpLocks noChangeShapeType="1"/>
          </p:cNvCxnSpPr>
          <p:nvPr/>
        </p:nvCxnSpPr>
        <p:spPr bwMode="auto">
          <a:xfrm>
            <a:off x="6834188" y="5370539"/>
            <a:ext cx="0" cy="65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9733" name="TextBox 36"/>
          <p:cNvSpPr txBox="1">
            <a:spLocks noChangeArrowheads="1"/>
          </p:cNvSpPr>
          <p:nvPr/>
        </p:nvSpPr>
        <p:spPr bwMode="auto">
          <a:xfrm>
            <a:off x="6899275"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45</a:t>
            </a:r>
          </a:p>
        </p:txBody>
      </p:sp>
      <p:sp>
        <p:nvSpPr>
          <p:cNvPr id="29734" name="TextBox 37"/>
          <p:cNvSpPr txBox="1">
            <a:spLocks noChangeArrowheads="1"/>
          </p:cNvSpPr>
          <p:nvPr/>
        </p:nvSpPr>
        <p:spPr bwMode="auto">
          <a:xfrm>
            <a:off x="2163763"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a:t>
            </a:r>
          </a:p>
        </p:txBody>
      </p:sp>
      <p:sp>
        <p:nvSpPr>
          <p:cNvPr id="29735" name="TextBox 38"/>
          <p:cNvSpPr txBox="1">
            <a:spLocks noChangeArrowheads="1"/>
          </p:cNvSpPr>
          <p:nvPr/>
        </p:nvSpPr>
        <p:spPr bwMode="auto">
          <a:xfrm>
            <a:off x="2501902"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6</a:t>
            </a:r>
          </a:p>
        </p:txBody>
      </p:sp>
      <p:sp>
        <p:nvSpPr>
          <p:cNvPr id="29736" name="TextBox 39"/>
          <p:cNvSpPr txBox="1">
            <a:spLocks noChangeArrowheads="1"/>
          </p:cNvSpPr>
          <p:nvPr/>
        </p:nvSpPr>
        <p:spPr bwMode="auto">
          <a:xfrm>
            <a:off x="2840038"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9</a:t>
            </a:r>
          </a:p>
        </p:txBody>
      </p:sp>
      <p:sp>
        <p:nvSpPr>
          <p:cNvPr id="29737" name="TextBox 40"/>
          <p:cNvSpPr txBox="1">
            <a:spLocks noChangeArrowheads="1"/>
          </p:cNvSpPr>
          <p:nvPr/>
        </p:nvSpPr>
        <p:spPr bwMode="auto">
          <a:xfrm>
            <a:off x="3178177"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12</a:t>
            </a:r>
          </a:p>
        </p:txBody>
      </p:sp>
      <p:sp>
        <p:nvSpPr>
          <p:cNvPr id="29738" name="TextBox 41"/>
          <p:cNvSpPr txBox="1">
            <a:spLocks noChangeArrowheads="1"/>
          </p:cNvSpPr>
          <p:nvPr/>
        </p:nvSpPr>
        <p:spPr bwMode="auto">
          <a:xfrm>
            <a:off x="3516313"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15</a:t>
            </a:r>
          </a:p>
        </p:txBody>
      </p:sp>
      <p:sp>
        <p:nvSpPr>
          <p:cNvPr id="29739" name="TextBox 42"/>
          <p:cNvSpPr txBox="1">
            <a:spLocks noChangeArrowheads="1"/>
          </p:cNvSpPr>
          <p:nvPr/>
        </p:nvSpPr>
        <p:spPr bwMode="auto">
          <a:xfrm>
            <a:off x="3854452"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18</a:t>
            </a:r>
          </a:p>
        </p:txBody>
      </p:sp>
      <p:sp>
        <p:nvSpPr>
          <p:cNvPr id="29740" name="TextBox 43"/>
          <p:cNvSpPr txBox="1">
            <a:spLocks noChangeArrowheads="1"/>
          </p:cNvSpPr>
          <p:nvPr/>
        </p:nvSpPr>
        <p:spPr bwMode="auto">
          <a:xfrm>
            <a:off x="4192588"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21</a:t>
            </a:r>
          </a:p>
        </p:txBody>
      </p:sp>
      <p:sp>
        <p:nvSpPr>
          <p:cNvPr id="29741" name="TextBox 44"/>
          <p:cNvSpPr txBox="1">
            <a:spLocks noChangeArrowheads="1"/>
          </p:cNvSpPr>
          <p:nvPr/>
        </p:nvSpPr>
        <p:spPr bwMode="auto">
          <a:xfrm>
            <a:off x="4530727"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24</a:t>
            </a:r>
          </a:p>
        </p:txBody>
      </p:sp>
      <p:sp>
        <p:nvSpPr>
          <p:cNvPr id="29742" name="TextBox 45"/>
          <p:cNvSpPr txBox="1">
            <a:spLocks noChangeArrowheads="1"/>
          </p:cNvSpPr>
          <p:nvPr/>
        </p:nvSpPr>
        <p:spPr bwMode="auto">
          <a:xfrm>
            <a:off x="4868863"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27</a:t>
            </a:r>
          </a:p>
        </p:txBody>
      </p:sp>
      <p:sp>
        <p:nvSpPr>
          <p:cNvPr id="29743" name="TextBox 46"/>
          <p:cNvSpPr txBox="1">
            <a:spLocks noChangeArrowheads="1"/>
          </p:cNvSpPr>
          <p:nvPr/>
        </p:nvSpPr>
        <p:spPr bwMode="auto">
          <a:xfrm>
            <a:off x="5207002"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30</a:t>
            </a:r>
          </a:p>
        </p:txBody>
      </p:sp>
      <p:sp>
        <p:nvSpPr>
          <p:cNvPr id="29744" name="TextBox 47"/>
          <p:cNvSpPr txBox="1">
            <a:spLocks noChangeArrowheads="1"/>
          </p:cNvSpPr>
          <p:nvPr/>
        </p:nvSpPr>
        <p:spPr bwMode="auto">
          <a:xfrm>
            <a:off x="5545138"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33</a:t>
            </a:r>
          </a:p>
        </p:txBody>
      </p:sp>
      <p:sp>
        <p:nvSpPr>
          <p:cNvPr id="29745" name="TextBox 48"/>
          <p:cNvSpPr txBox="1">
            <a:spLocks noChangeArrowheads="1"/>
          </p:cNvSpPr>
          <p:nvPr/>
        </p:nvSpPr>
        <p:spPr bwMode="auto">
          <a:xfrm>
            <a:off x="5884864"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36</a:t>
            </a:r>
          </a:p>
        </p:txBody>
      </p:sp>
      <p:sp>
        <p:nvSpPr>
          <p:cNvPr id="29746" name="TextBox 49"/>
          <p:cNvSpPr txBox="1">
            <a:spLocks noChangeArrowheads="1"/>
          </p:cNvSpPr>
          <p:nvPr/>
        </p:nvSpPr>
        <p:spPr bwMode="auto">
          <a:xfrm>
            <a:off x="6223000"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39</a:t>
            </a:r>
          </a:p>
        </p:txBody>
      </p:sp>
      <p:sp>
        <p:nvSpPr>
          <p:cNvPr id="29747" name="TextBox 50"/>
          <p:cNvSpPr txBox="1">
            <a:spLocks noChangeArrowheads="1"/>
          </p:cNvSpPr>
          <p:nvPr/>
        </p:nvSpPr>
        <p:spPr bwMode="auto">
          <a:xfrm>
            <a:off x="6561139" y="5400675"/>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42</a:t>
            </a:r>
          </a:p>
        </p:txBody>
      </p:sp>
      <p:sp>
        <p:nvSpPr>
          <p:cNvPr id="29748" name="TextBox 51"/>
          <p:cNvSpPr txBox="1">
            <a:spLocks noChangeArrowheads="1"/>
          </p:cNvSpPr>
          <p:nvPr/>
        </p:nvSpPr>
        <p:spPr bwMode="auto">
          <a:xfrm>
            <a:off x="2085975" y="5613400"/>
            <a:ext cx="50863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Mos</a:t>
            </a:r>
          </a:p>
        </p:txBody>
      </p:sp>
      <p:sp>
        <p:nvSpPr>
          <p:cNvPr id="29749" name="TextBox 52"/>
          <p:cNvSpPr txBox="1">
            <a:spLocks noChangeArrowheads="1"/>
          </p:cNvSpPr>
          <p:nvPr/>
        </p:nvSpPr>
        <p:spPr bwMode="auto">
          <a:xfrm>
            <a:off x="4102100" y="1900239"/>
            <a:ext cx="43227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HR: 0.85 (95% CI: 0.73-0.98; </a:t>
            </a:r>
            <a:r>
              <a:rPr lang="en-US" altLang="es-CO" sz="1800" b="0" i="1" smtClean="0">
                <a:solidFill>
                  <a:srgbClr val="FFFFFF"/>
                </a:solidFill>
                <a:latin typeface="Arial" panose="020B0604020202020204" pitchFamily="34" charset="0"/>
              </a:rPr>
              <a:t>P</a:t>
            </a:r>
            <a:r>
              <a:rPr lang="en-US" altLang="es-CO" sz="1800" b="0" smtClean="0">
                <a:solidFill>
                  <a:srgbClr val="FFFFFF"/>
                </a:solidFill>
                <a:latin typeface="Arial" panose="020B0604020202020204" pitchFamily="34" charset="0"/>
              </a:rPr>
              <a:t> = .028)</a:t>
            </a:r>
          </a:p>
        </p:txBody>
      </p:sp>
      <p:sp>
        <p:nvSpPr>
          <p:cNvPr id="29750" name="TextBox 53"/>
          <p:cNvSpPr txBox="1">
            <a:spLocks noChangeArrowheads="1"/>
          </p:cNvSpPr>
          <p:nvPr/>
        </p:nvSpPr>
        <p:spPr bwMode="auto">
          <a:xfrm>
            <a:off x="2576513" y="4699026"/>
            <a:ext cx="152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Denosumab</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Placebo</a:t>
            </a:r>
          </a:p>
        </p:txBody>
      </p:sp>
      <p:sp>
        <p:nvSpPr>
          <p:cNvPr id="29751" name="TextBox 54"/>
          <p:cNvSpPr txBox="1">
            <a:spLocks noChangeArrowheads="1"/>
          </p:cNvSpPr>
          <p:nvPr/>
        </p:nvSpPr>
        <p:spPr bwMode="auto">
          <a:xfrm>
            <a:off x="3681413" y="4171950"/>
            <a:ext cx="17160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Median </a:t>
            </a:r>
            <a:br>
              <a:rPr lang="en-US" altLang="es-CO" sz="1800" smtClean="0">
                <a:solidFill>
                  <a:srgbClr val="FFFFFF"/>
                </a:solidFill>
                <a:latin typeface="Arial" panose="020B0604020202020204" pitchFamily="34" charset="0"/>
              </a:rPr>
            </a:br>
            <a:r>
              <a:rPr lang="en-US" altLang="es-CO" sz="1800" smtClean="0">
                <a:solidFill>
                  <a:srgbClr val="FFFFFF"/>
                </a:solidFill>
                <a:latin typeface="Arial" panose="020B0604020202020204" pitchFamily="34" charset="0"/>
              </a:rPr>
              <a:t>Survival, Mos</a:t>
            </a:r>
            <a:r>
              <a:rPr lang="en-US" altLang="es-CO" sz="1800" b="0" smtClean="0">
                <a:solidFill>
                  <a:srgbClr val="FFFFFF"/>
                </a:solidFill>
                <a:latin typeface="Arial" panose="020B0604020202020204" pitchFamily="34" charset="0"/>
              </a:rPr>
              <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29.5</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25.2</a:t>
            </a:r>
          </a:p>
        </p:txBody>
      </p:sp>
      <p:sp>
        <p:nvSpPr>
          <p:cNvPr id="29752" name="TextBox 55"/>
          <p:cNvSpPr txBox="1">
            <a:spLocks noChangeArrowheads="1"/>
          </p:cNvSpPr>
          <p:nvPr/>
        </p:nvSpPr>
        <p:spPr bwMode="auto">
          <a:xfrm>
            <a:off x="5494338" y="4448201"/>
            <a:ext cx="13382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Events, n</a:t>
            </a:r>
            <a:r>
              <a:rPr lang="en-US" altLang="es-CO" sz="1800" b="0" smtClean="0">
                <a:solidFill>
                  <a:srgbClr val="FFFFFF"/>
                </a:solidFill>
                <a:latin typeface="Arial" panose="020B0604020202020204" pitchFamily="34" charset="0"/>
              </a:rPr>
              <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335</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370</a:t>
            </a:r>
          </a:p>
        </p:txBody>
      </p:sp>
      <p:cxnSp>
        <p:nvCxnSpPr>
          <p:cNvPr id="29753" name="Straight Connector 56"/>
          <p:cNvCxnSpPr>
            <a:cxnSpLocks noChangeShapeType="1"/>
          </p:cNvCxnSpPr>
          <p:nvPr/>
        </p:nvCxnSpPr>
        <p:spPr bwMode="auto">
          <a:xfrm flipH="1">
            <a:off x="2308225" y="4895850"/>
            <a:ext cx="2857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58" name="Straight Connector 57"/>
          <p:cNvCxnSpPr/>
          <p:nvPr/>
        </p:nvCxnSpPr>
        <p:spPr bwMode="auto">
          <a:xfrm flipH="1">
            <a:off x="2308225" y="5156200"/>
            <a:ext cx="285750" cy="0"/>
          </a:xfrm>
          <a:prstGeom prst="line">
            <a:avLst/>
          </a:prstGeom>
          <a:noFill/>
          <a:ln w="28575" cap="flat" cmpd="sng" algn="ctr">
            <a:solidFill>
              <a:schemeClr val="accent3"/>
            </a:solidFill>
            <a:prstDash val="solid"/>
            <a:round/>
            <a:headEnd type="none" w="med" len="med"/>
            <a:tailEnd type="none" w="med" len="med"/>
          </a:ln>
          <a:effectLst/>
        </p:spPr>
      </p:cxnSp>
      <p:grpSp>
        <p:nvGrpSpPr>
          <p:cNvPr id="29755" name="Group 64"/>
          <p:cNvGrpSpPr>
            <a:grpSpLocks/>
          </p:cNvGrpSpPr>
          <p:nvPr/>
        </p:nvGrpSpPr>
        <p:grpSpPr bwMode="auto">
          <a:xfrm>
            <a:off x="2119313" y="1978051"/>
            <a:ext cx="4724400" cy="2390775"/>
            <a:chOff x="2119313" y="1995488"/>
            <a:chExt cx="4724400" cy="2638425"/>
          </a:xfrm>
        </p:grpSpPr>
        <p:sp>
          <p:nvSpPr>
            <p:cNvPr id="63" name="Freeform 62"/>
            <p:cNvSpPr/>
            <p:nvPr/>
          </p:nvSpPr>
          <p:spPr bwMode="auto">
            <a:xfrm>
              <a:off x="3381375" y="3034390"/>
              <a:ext cx="3462338" cy="1599523"/>
            </a:xfrm>
            <a:custGeom>
              <a:avLst/>
              <a:gdLst>
                <a:gd name="connsiteX0" fmla="*/ 3462338 w 3462338"/>
                <a:gd name="connsiteY0" fmla="*/ 1600200 h 1600200"/>
                <a:gd name="connsiteX1" fmla="*/ 3309938 w 3462338"/>
                <a:gd name="connsiteY1" fmla="*/ 1600200 h 1600200"/>
                <a:gd name="connsiteX2" fmla="*/ 3309938 w 3462338"/>
                <a:gd name="connsiteY2" fmla="*/ 1533525 h 1600200"/>
                <a:gd name="connsiteX3" fmla="*/ 3267075 w 3462338"/>
                <a:gd name="connsiteY3" fmla="*/ 1533525 h 1600200"/>
                <a:gd name="connsiteX4" fmla="*/ 3262313 w 3462338"/>
                <a:gd name="connsiteY4" fmla="*/ 1490662 h 1600200"/>
                <a:gd name="connsiteX5" fmla="*/ 3214688 w 3462338"/>
                <a:gd name="connsiteY5" fmla="*/ 1495425 h 1600200"/>
                <a:gd name="connsiteX6" fmla="*/ 3214688 w 3462338"/>
                <a:gd name="connsiteY6" fmla="*/ 1462087 h 1600200"/>
                <a:gd name="connsiteX7" fmla="*/ 3100388 w 3462338"/>
                <a:gd name="connsiteY7" fmla="*/ 1466850 h 1600200"/>
                <a:gd name="connsiteX8" fmla="*/ 3100388 w 3462338"/>
                <a:gd name="connsiteY8" fmla="*/ 1443037 h 1600200"/>
                <a:gd name="connsiteX9" fmla="*/ 2938463 w 3462338"/>
                <a:gd name="connsiteY9" fmla="*/ 1447800 h 1600200"/>
                <a:gd name="connsiteX10" fmla="*/ 2938463 w 3462338"/>
                <a:gd name="connsiteY10" fmla="*/ 1414462 h 1600200"/>
                <a:gd name="connsiteX11" fmla="*/ 2876550 w 3462338"/>
                <a:gd name="connsiteY11" fmla="*/ 1414462 h 1600200"/>
                <a:gd name="connsiteX12" fmla="*/ 2881313 w 3462338"/>
                <a:gd name="connsiteY12" fmla="*/ 1343025 h 1600200"/>
                <a:gd name="connsiteX13" fmla="*/ 2867025 w 3462338"/>
                <a:gd name="connsiteY13" fmla="*/ 1343025 h 1600200"/>
                <a:gd name="connsiteX14" fmla="*/ 2867025 w 3462338"/>
                <a:gd name="connsiteY14" fmla="*/ 1309687 h 1600200"/>
                <a:gd name="connsiteX15" fmla="*/ 2847975 w 3462338"/>
                <a:gd name="connsiteY15" fmla="*/ 1309687 h 1600200"/>
                <a:gd name="connsiteX16" fmla="*/ 2847975 w 3462338"/>
                <a:gd name="connsiteY16" fmla="*/ 1257300 h 1600200"/>
                <a:gd name="connsiteX17" fmla="*/ 2686050 w 3462338"/>
                <a:gd name="connsiteY17" fmla="*/ 1257300 h 1600200"/>
                <a:gd name="connsiteX18" fmla="*/ 2681288 w 3462338"/>
                <a:gd name="connsiteY18" fmla="*/ 1243012 h 1600200"/>
                <a:gd name="connsiteX19" fmla="*/ 2519363 w 3462338"/>
                <a:gd name="connsiteY19" fmla="*/ 1243012 h 1600200"/>
                <a:gd name="connsiteX20" fmla="*/ 2514600 w 3462338"/>
                <a:gd name="connsiteY20" fmla="*/ 1204912 h 1600200"/>
                <a:gd name="connsiteX21" fmla="*/ 2486025 w 3462338"/>
                <a:gd name="connsiteY21" fmla="*/ 1195387 h 1600200"/>
                <a:gd name="connsiteX22" fmla="*/ 2486025 w 3462338"/>
                <a:gd name="connsiteY22" fmla="*/ 1181100 h 1600200"/>
                <a:gd name="connsiteX23" fmla="*/ 2466975 w 3462338"/>
                <a:gd name="connsiteY23" fmla="*/ 1181100 h 1600200"/>
                <a:gd name="connsiteX24" fmla="*/ 2471738 w 3462338"/>
                <a:gd name="connsiteY24" fmla="*/ 1114425 h 1600200"/>
                <a:gd name="connsiteX25" fmla="*/ 2438400 w 3462338"/>
                <a:gd name="connsiteY25" fmla="*/ 1119187 h 1600200"/>
                <a:gd name="connsiteX26" fmla="*/ 2438400 w 3462338"/>
                <a:gd name="connsiteY26" fmla="*/ 1095375 h 1600200"/>
                <a:gd name="connsiteX27" fmla="*/ 2371725 w 3462338"/>
                <a:gd name="connsiteY27" fmla="*/ 1095375 h 1600200"/>
                <a:gd name="connsiteX28" fmla="*/ 2371725 w 3462338"/>
                <a:gd name="connsiteY28" fmla="*/ 1085850 h 1600200"/>
                <a:gd name="connsiteX29" fmla="*/ 2286000 w 3462338"/>
                <a:gd name="connsiteY29" fmla="*/ 1081087 h 1600200"/>
                <a:gd name="connsiteX30" fmla="*/ 2286000 w 3462338"/>
                <a:gd name="connsiteY30" fmla="*/ 1066800 h 1600200"/>
                <a:gd name="connsiteX31" fmla="*/ 2176463 w 3462338"/>
                <a:gd name="connsiteY31" fmla="*/ 1071562 h 1600200"/>
                <a:gd name="connsiteX32" fmla="*/ 2181225 w 3462338"/>
                <a:gd name="connsiteY32" fmla="*/ 1052512 h 1600200"/>
                <a:gd name="connsiteX33" fmla="*/ 2081213 w 3462338"/>
                <a:gd name="connsiteY33" fmla="*/ 1052512 h 1600200"/>
                <a:gd name="connsiteX34" fmla="*/ 2081213 w 3462338"/>
                <a:gd name="connsiteY34" fmla="*/ 1000125 h 1600200"/>
                <a:gd name="connsiteX35" fmla="*/ 2052638 w 3462338"/>
                <a:gd name="connsiteY35" fmla="*/ 985837 h 1600200"/>
                <a:gd name="connsiteX36" fmla="*/ 2047875 w 3462338"/>
                <a:gd name="connsiteY36" fmla="*/ 942975 h 1600200"/>
                <a:gd name="connsiteX37" fmla="*/ 1971675 w 3462338"/>
                <a:gd name="connsiteY37" fmla="*/ 923925 h 1600200"/>
                <a:gd name="connsiteX38" fmla="*/ 1838325 w 3462338"/>
                <a:gd name="connsiteY38" fmla="*/ 928687 h 1600200"/>
                <a:gd name="connsiteX39" fmla="*/ 1838325 w 3462338"/>
                <a:gd name="connsiteY39" fmla="*/ 914400 h 1600200"/>
                <a:gd name="connsiteX40" fmla="*/ 1719263 w 3462338"/>
                <a:gd name="connsiteY40" fmla="*/ 919162 h 1600200"/>
                <a:gd name="connsiteX41" fmla="*/ 1700213 w 3462338"/>
                <a:gd name="connsiteY41" fmla="*/ 895350 h 1600200"/>
                <a:gd name="connsiteX42" fmla="*/ 1638300 w 3462338"/>
                <a:gd name="connsiteY42" fmla="*/ 890587 h 1600200"/>
                <a:gd name="connsiteX43" fmla="*/ 1628775 w 3462338"/>
                <a:gd name="connsiteY43" fmla="*/ 833437 h 1600200"/>
                <a:gd name="connsiteX44" fmla="*/ 1509713 w 3462338"/>
                <a:gd name="connsiteY44" fmla="*/ 833437 h 1600200"/>
                <a:gd name="connsiteX45" fmla="*/ 1509713 w 3462338"/>
                <a:gd name="connsiteY45" fmla="*/ 814387 h 1600200"/>
                <a:gd name="connsiteX46" fmla="*/ 1362075 w 3462338"/>
                <a:gd name="connsiteY46" fmla="*/ 823912 h 1600200"/>
                <a:gd name="connsiteX47" fmla="*/ 1362075 w 3462338"/>
                <a:gd name="connsiteY47" fmla="*/ 795337 h 1600200"/>
                <a:gd name="connsiteX48" fmla="*/ 1295400 w 3462338"/>
                <a:gd name="connsiteY48" fmla="*/ 795337 h 1600200"/>
                <a:gd name="connsiteX49" fmla="*/ 1295400 w 3462338"/>
                <a:gd name="connsiteY49" fmla="*/ 766762 h 1600200"/>
                <a:gd name="connsiteX50" fmla="*/ 1262063 w 3462338"/>
                <a:gd name="connsiteY50" fmla="*/ 766762 h 1600200"/>
                <a:gd name="connsiteX51" fmla="*/ 1252538 w 3462338"/>
                <a:gd name="connsiteY51" fmla="*/ 738187 h 1600200"/>
                <a:gd name="connsiteX52" fmla="*/ 1238250 w 3462338"/>
                <a:gd name="connsiteY52" fmla="*/ 733425 h 1600200"/>
                <a:gd name="connsiteX53" fmla="*/ 1233488 w 3462338"/>
                <a:gd name="connsiteY53" fmla="*/ 661987 h 1600200"/>
                <a:gd name="connsiteX54" fmla="*/ 1209675 w 3462338"/>
                <a:gd name="connsiteY54" fmla="*/ 661987 h 1600200"/>
                <a:gd name="connsiteX55" fmla="*/ 1214438 w 3462338"/>
                <a:gd name="connsiteY55" fmla="*/ 628650 h 1600200"/>
                <a:gd name="connsiteX56" fmla="*/ 1171575 w 3462338"/>
                <a:gd name="connsiteY56" fmla="*/ 623887 h 1600200"/>
                <a:gd name="connsiteX57" fmla="*/ 1171575 w 3462338"/>
                <a:gd name="connsiteY57" fmla="*/ 604837 h 1600200"/>
                <a:gd name="connsiteX58" fmla="*/ 1062038 w 3462338"/>
                <a:gd name="connsiteY58" fmla="*/ 604837 h 1600200"/>
                <a:gd name="connsiteX59" fmla="*/ 1062038 w 3462338"/>
                <a:gd name="connsiteY59" fmla="*/ 604837 h 1600200"/>
                <a:gd name="connsiteX60" fmla="*/ 947738 w 3462338"/>
                <a:gd name="connsiteY60" fmla="*/ 600075 h 1600200"/>
                <a:gd name="connsiteX61" fmla="*/ 952500 w 3462338"/>
                <a:gd name="connsiteY61" fmla="*/ 571500 h 1600200"/>
                <a:gd name="connsiteX62" fmla="*/ 895350 w 3462338"/>
                <a:gd name="connsiteY62" fmla="*/ 576262 h 1600200"/>
                <a:gd name="connsiteX63" fmla="*/ 895350 w 3462338"/>
                <a:gd name="connsiteY63" fmla="*/ 552450 h 1600200"/>
                <a:gd name="connsiteX64" fmla="*/ 833438 w 3462338"/>
                <a:gd name="connsiteY64" fmla="*/ 552450 h 1600200"/>
                <a:gd name="connsiteX65" fmla="*/ 828675 w 3462338"/>
                <a:gd name="connsiteY65" fmla="*/ 481012 h 1600200"/>
                <a:gd name="connsiteX66" fmla="*/ 804863 w 3462338"/>
                <a:gd name="connsiteY66" fmla="*/ 485775 h 1600200"/>
                <a:gd name="connsiteX67" fmla="*/ 800100 w 3462338"/>
                <a:gd name="connsiteY67" fmla="*/ 419100 h 1600200"/>
                <a:gd name="connsiteX68" fmla="*/ 781050 w 3462338"/>
                <a:gd name="connsiteY68" fmla="*/ 419100 h 1600200"/>
                <a:gd name="connsiteX69" fmla="*/ 776288 w 3462338"/>
                <a:gd name="connsiteY69" fmla="*/ 371475 h 1600200"/>
                <a:gd name="connsiteX70" fmla="*/ 690563 w 3462338"/>
                <a:gd name="connsiteY70" fmla="*/ 371475 h 1600200"/>
                <a:gd name="connsiteX71" fmla="*/ 690563 w 3462338"/>
                <a:gd name="connsiteY71" fmla="*/ 352425 h 1600200"/>
                <a:gd name="connsiteX72" fmla="*/ 661988 w 3462338"/>
                <a:gd name="connsiteY72" fmla="*/ 357187 h 1600200"/>
                <a:gd name="connsiteX73" fmla="*/ 661988 w 3462338"/>
                <a:gd name="connsiteY73" fmla="*/ 333375 h 1600200"/>
                <a:gd name="connsiteX74" fmla="*/ 581025 w 3462338"/>
                <a:gd name="connsiteY74" fmla="*/ 338137 h 1600200"/>
                <a:gd name="connsiteX75" fmla="*/ 581025 w 3462338"/>
                <a:gd name="connsiteY75" fmla="*/ 323850 h 1600200"/>
                <a:gd name="connsiteX76" fmla="*/ 547688 w 3462338"/>
                <a:gd name="connsiteY76" fmla="*/ 323850 h 1600200"/>
                <a:gd name="connsiteX77" fmla="*/ 547688 w 3462338"/>
                <a:gd name="connsiteY77" fmla="*/ 323850 h 1600200"/>
                <a:gd name="connsiteX78" fmla="*/ 547688 w 3462338"/>
                <a:gd name="connsiteY78" fmla="*/ 290512 h 1600200"/>
                <a:gd name="connsiteX79" fmla="*/ 442913 w 3462338"/>
                <a:gd name="connsiteY79" fmla="*/ 290512 h 1600200"/>
                <a:gd name="connsiteX80" fmla="*/ 447675 w 3462338"/>
                <a:gd name="connsiteY80" fmla="*/ 261937 h 1600200"/>
                <a:gd name="connsiteX81" fmla="*/ 409575 w 3462338"/>
                <a:gd name="connsiteY81" fmla="*/ 261937 h 1600200"/>
                <a:gd name="connsiteX82" fmla="*/ 414338 w 3462338"/>
                <a:gd name="connsiteY82" fmla="*/ 223837 h 1600200"/>
                <a:gd name="connsiteX83" fmla="*/ 390525 w 3462338"/>
                <a:gd name="connsiteY83" fmla="*/ 223837 h 1600200"/>
                <a:gd name="connsiteX84" fmla="*/ 390525 w 3462338"/>
                <a:gd name="connsiteY84" fmla="*/ 138112 h 1600200"/>
                <a:gd name="connsiteX85" fmla="*/ 328613 w 3462338"/>
                <a:gd name="connsiteY85" fmla="*/ 138112 h 1600200"/>
                <a:gd name="connsiteX86" fmla="*/ 333375 w 3462338"/>
                <a:gd name="connsiteY86" fmla="*/ 114300 h 1600200"/>
                <a:gd name="connsiteX87" fmla="*/ 257175 w 3462338"/>
                <a:gd name="connsiteY87" fmla="*/ 104775 h 1600200"/>
                <a:gd name="connsiteX88" fmla="*/ 252413 w 3462338"/>
                <a:gd name="connsiteY88" fmla="*/ 80962 h 1600200"/>
                <a:gd name="connsiteX89" fmla="*/ 185738 w 3462338"/>
                <a:gd name="connsiteY89" fmla="*/ 80962 h 1600200"/>
                <a:gd name="connsiteX90" fmla="*/ 185738 w 3462338"/>
                <a:gd name="connsiteY90" fmla="*/ 80962 h 1600200"/>
                <a:gd name="connsiteX91" fmla="*/ 161925 w 3462338"/>
                <a:gd name="connsiteY91" fmla="*/ 57150 h 1600200"/>
                <a:gd name="connsiteX92" fmla="*/ 71438 w 3462338"/>
                <a:gd name="connsiteY92" fmla="*/ 57150 h 1600200"/>
                <a:gd name="connsiteX93" fmla="*/ 66675 w 3462338"/>
                <a:gd name="connsiteY93" fmla="*/ 33337 h 1600200"/>
                <a:gd name="connsiteX94" fmla="*/ 4763 w 3462338"/>
                <a:gd name="connsiteY94" fmla="*/ 38100 h 1600200"/>
                <a:gd name="connsiteX95" fmla="*/ 0 w 3462338"/>
                <a:gd name="connsiteY9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3462338" h="1600200">
                  <a:moveTo>
                    <a:pt x="3462338" y="1600200"/>
                  </a:moveTo>
                  <a:lnTo>
                    <a:pt x="3309938" y="1600200"/>
                  </a:lnTo>
                  <a:lnTo>
                    <a:pt x="3309938" y="1533525"/>
                  </a:lnTo>
                  <a:lnTo>
                    <a:pt x="3267075" y="1533525"/>
                  </a:lnTo>
                  <a:lnTo>
                    <a:pt x="3262313" y="1490662"/>
                  </a:lnTo>
                  <a:lnTo>
                    <a:pt x="3214688" y="1495425"/>
                  </a:lnTo>
                  <a:lnTo>
                    <a:pt x="3214688" y="1462087"/>
                  </a:lnTo>
                  <a:lnTo>
                    <a:pt x="3100388" y="1466850"/>
                  </a:lnTo>
                  <a:lnTo>
                    <a:pt x="3100388" y="1443037"/>
                  </a:lnTo>
                  <a:lnTo>
                    <a:pt x="2938463" y="1447800"/>
                  </a:lnTo>
                  <a:lnTo>
                    <a:pt x="2938463" y="1414462"/>
                  </a:lnTo>
                  <a:lnTo>
                    <a:pt x="2876550" y="1414462"/>
                  </a:lnTo>
                  <a:lnTo>
                    <a:pt x="2881313" y="1343025"/>
                  </a:lnTo>
                  <a:lnTo>
                    <a:pt x="2867025" y="1343025"/>
                  </a:lnTo>
                  <a:lnTo>
                    <a:pt x="2867025" y="1309687"/>
                  </a:lnTo>
                  <a:lnTo>
                    <a:pt x="2847975" y="1309687"/>
                  </a:lnTo>
                  <a:lnTo>
                    <a:pt x="2847975" y="1257300"/>
                  </a:lnTo>
                  <a:lnTo>
                    <a:pt x="2686050" y="1257300"/>
                  </a:lnTo>
                  <a:lnTo>
                    <a:pt x="2681288" y="1243012"/>
                  </a:lnTo>
                  <a:lnTo>
                    <a:pt x="2519363" y="1243012"/>
                  </a:lnTo>
                  <a:lnTo>
                    <a:pt x="2514600" y="1204912"/>
                  </a:lnTo>
                  <a:lnTo>
                    <a:pt x="2486025" y="1195387"/>
                  </a:lnTo>
                  <a:lnTo>
                    <a:pt x="2486025" y="1181100"/>
                  </a:lnTo>
                  <a:lnTo>
                    <a:pt x="2466975" y="1181100"/>
                  </a:lnTo>
                  <a:lnTo>
                    <a:pt x="2471738" y="1114425"/>
                  </a:lnTo>
                  <a:lnTo>
                    <a:pt x="2438400" y="1119187"/>
                  </a:lnTo>
                  <a:lnTo>
                    <a:pt x="2438400" y="1095375"/>
                  </a:lnTo>
                  <a:lnTo>
                    <a:pt x="2371725" y="1095375"/>
                  </a:lnTo>
                  <a:lnTo>
                    <a:pt x="2371725" y="1085850"/>
                  </a:lnTo>
                  <a:lnTo>
                    <a:pt x="2286000" y="1081087"/>
                  </a:lnTo>
                  <a:lnTo>
                    <a:pt x="2286000" y="1066800"/>
                  </a:lnTo>
                  <a:lnTo>
                    <a:pt x="2176463" y="1071562"/>
                  </a:lnTo>
                  <a:lnTo>
                    <a:pt x="2181225" y="1052512"/>
                  </a:lnTo>
                  <a:lnTo>
                    <a:pt x="2081213" y="1052512"/>
                  </a:lnTo>
                  <a:lnTo>
                    <a:pt x="2081213" y="1000125"/>
                  </a:lnTo>
                  <a:lnTo>
                    <a:pt x="2052638" y="985837"/>
                  </a:lnTo>
                  <a:lnTo>
                    <a:pt x="2047875" y="942975"/>
                  </a:lnTo>
                  <a:lnTo>
                    <a:pt x="1971675" y="923925"/>
                  </a:lnTo>
                  <a:lnTo>
                    <a:pt x="1838325" y="928687"/>
                  </a:lnTo>
                  <a:lnTo>
                    <a:pt x="1838325" y="914400"/>
                  </a:lnTo>
                  <a:lnTo>
                    <a:pt x="1719263" y="919162"/>
                  </a:lnTo>
                  <a:lnTo>
                    <a:pt x="1700213" y="895350"/>
                  </a:lnTo>
                  <a:lnTo>
                    <a:pt x="1638300" y="890587"/>
                  </a:lnTo>
                  <a:lnTo>
                    <a:pt x="1628775" y="833437"/>
                  </a:lnTo>
                  <a:lnTo>
                    <a:pt x="1509713" y="833437"/>
                  </a:lnTo>
                  <a:lnTo>
                    <a:pt x="1509713" y="814387"/>
                  </a:lnTo>
                  <a:lnTo>
                    <a:pt x="1362075" y="823912"/>
                  </a:lnTo>
                  <a:lnTo>
                    <a:pt x="1362075" y="795337"/>
                  </a:lnTo>
                  <a:lnTo>
                    <a:pt x="1295400" y="795337"/>
                  </a:lnTo>
                  <a:lnTo>
                    <a:pt x="1295400" y="766762"/>
                  </a:lnTo>
                  <a:lnTo>
                    <a:pt x="1262063" y="766762"/>
                  </a:lnTo>
                  <a:lnTo>
                    <a:pt x="1252538" y="738187"/>
                  </a:lnTo>
                  <a:lnTo>
                    <a:pt x="1238250" y="733425"/>
                  </a:lnTo>
                  <a:lnTo>
                    <a:pt x="1233488" y="661987"/>
                  </a:lnTo>
                  <a:lnTo>
                    <a:pt x="1209675" y="661987"/>
                  </a:lnTo>
                  <a:lnTo>
                    <a:pt x="1214438" y="628650"/>
                  </a:lnTo>
                  <a:lnTo>
                    <a:pt x="1171575" y="623887"/>
                  </a:lnTo>
                  <a:lnTo>
                    <a:pt x="1171575" y="604837"/>
                  </a:lnTo>
                  <a:lnTo>
                    <a:pt x="1062038" y="604837"/>
                  </a:lnTo>
                  <a:lnTo>
                    <a:pt x="1062038" y="604837"/>
                  </a:lnTo>
                  <a:lnTo>
                    <a:pt x="947738" y="600075"/>
                  </a:lnTo>
                  <a:lnTo>
                    <a:pt x="952500" y="571500"/>
                  </a:lnTo>
                  <a:lnTo>
                    <a:pt x="895350" y="576262"/>
                  </a:lnTo>
                  <a:lnTo>
                    <a:pt x="895350" y="552450"/>
                  </a:lnTo>
                  <a:lnTo>
                    <a:pt x="833438" y="552450"/>
                  </a:lnTo>
                  <a:lnTo>
                    <a:pt x="828675" y="481012"/>
                  </a:lnTo>
                  <a:lnTo>
                    <a:pt x="804863" y="485775"/>
                  </a:lnTo>
                  <a:lnTo>
                    <a:pt x="800100" y="419100"/>
                  </a:lnTo>
                  <a:lnTo>
                    <a:pt x="781050" y="419100"/>
                  </a:lnTo>
                  <a:lnTo>
                    <a:pt x="776288" y="371475"/>
                  </a:lnTo>
                  <a:lnTo>
                    <a:pt x="690563" y="371475"/>
                  </a:lnTo>
                  <a:lnTo>
                    <a:pt x="690563" y="352425"/>
                  </a:lnTo>
                  <a:lnTo>
                    <a:pt x="661988" y="357187"/>
                  </a:lnTo>
                  <a:lnTo>
                    <a:pt x="661988" y="333375"/>
                  </a:lnTo>
                  <a:lnTo>
                    <a:pt x="581025" y="338137"/>
                  </a:lnTo>
                  <a:lnTo>
                    <a:pt x="581025" y="323850"/>
                  </a:lnTo>
                  <a:lnTo>
                    <a:pt x="547688" y="323850"/>
                  </a:lnTo>
                  <a:lnTo>
                    <a:pt x="547688" y="323850"/>
                  </a:lnTo>
                  <a:lnTo>
                    <a:pt x="547688" y="290512"/>
                  </a:lnTo>
                  <a:lnTo>
                    <a:pt x="442913" y="290512"/>
                  </a:lnTo>
                  <a:lnTo>
                    <a:pt x="447675" y="261937"/>
                  </a:lnTo>
                  <a:lnTo>
                    <a:pt x="409575" y="261937"/>
                  </a:lnTo>
                  <a:lnTo>
                    <a:pt x="414338" y="223837"/>
                  </a:lnTo>
                  <a:lnTo>
                    <a:pt x="390525" y="223837"/>
                  </a:lnTo>
                  <a:lnTo>
                    <a:pt x="390525" y="138112"/>
                  </a:lnTo>
                  <a:lnTo>
                    <a:pt x="328613" y="138112"/>
                  </a:lnTo>
                  <a:lnTo>
                    <a:pt x="333375" y="114300"/>
                  </a:lnTo>
                  <a:lnTo>
                    <a:pt x="257175" y="104775"/>
                  </a:lnTo>
                  <a:lnTo>
                    <a:pt x="252413" y="80962"/>
                  </a:lnTo>
                  <a:lnTo>
                    <a:pt x="185738" y="80962"/>
                  </a:lnTo>
                  <a:lnTo>
                    <a:pt x="185738" y="80962"/>
                  </a:lnTo>
                  <a:lnTo>
                    <a:pt x="161925" y="57150"/>
                  </a:lnTo>
                  <a:lnTo>
                    <a:pt x="71438" y="57150"/>
                  </a:lnTo>
                  <a:lnTo>
                    <a:pt x="66675" y="33337"/>
                  </a:lnTo>
                  <a:lnTo>
                    <a:pt x="4763" y="38100"/>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64" name="Freeform 63"/>
            <p:cNvSpPr/>
            <p:nvPr/>
          </p:nvSpPr>
          <p:spPr bwMode="auto">
            <a:xfrm>
              <a:off x="2119313" y="1995488"/>
              <a:ext cx="1257300" cy="1028391"/>
            </a:xfrm>
            <a:custGeom>
              <a:avLst/>
              <a:gdLst>
                <a:gd name="connsiteX0" fmla="*/ 1257300 w 1257300"/>
                <a:gd name="connsiteY0" fmla="*/ 1028700 h 1028700"/>
                <a:gd name="connsiteX1" fmla="*/ 1257300 w 1257300"/>
                <a:gd name="connsiteY1" fmla="*/ 962025 h 1028700"/>
                <a:gd name="connsiteX2" fmla="*/ 1238250 w 1257300"/>
                <a:gd name="connsiteY2" fmla="*/ 962025 h 1028700"/>
                <a:gd name="connsiteX3" fmla="*/ 1243012 w 1257300"/>
                <a:gd name="connsiteY3" fmla="*/ 885825 h 1028700"/>
                <a:gd name="connsiteX4" fmla="*/ 1209675 w 1257300"/>
                <a:gd name="connsiteY4" fmla="*/ 838200 h 1028700"/>
                <a:gd name="connsiteX5" fmla="*/ 1133475 w 1257300"/>
                <a:gd name="connsiteY5" fmla="*/ 838200 h 1028700"/>
                <a:gd name="connsiteX6" fmla="*/ 1133475 w 1257300"/>
                <a:gd name="connsiteY6" fmla="*/ 823912 h 1028700"/>
                <a:gd name="connsiteX7" fmla="*/ 1062037 w 1257300"/>
                <a:gd name="connsiteY7" fmla="*/ 819150 h 1028700"/>
                <a:gd name="connsiteX8" fmla="*/ 1028700 w 1257300"/>
                <a:gd name="connsiteY8" fmla="*/ 800100 h 1028700"/>
                <a:gd name="connsiteX9" fmla="*/ 947737 w 1257300"/>
                <a:gd name="connsiteY9" fmla="*/ 795337 h 1028700"/>
                <a:gd name="connsiteX10" fmla="*/ 857250 w 1257300"/>
                <a:gd name="connsiteY10" fmla="*/ 742950 h 1028700"/>
                <a:gd name="connsiteX11" fmla="*/ 857250 w 1257300"/>
                <a:gd name="connsiteY11" fmla="*/ 700087 h 1028700"/>
                <a:gd name="connsiteX12" fmla="*/ 828675 w 1257300"/>
                <a:gd name="connsiteY12" fmla="*/ 695325 h 1028700"/>
                <a:gd name="connsiteX13" fmla="*/ 828675 w 1257300"/>
                <a:gd name="connsiteY13" fmla="*/ 609600 h 1028700"/>
                <a:gd name="connsiteX14" fmla="*/ 804862 w 1257300"/>
                <a:gd name="connsiteY14" fmla="*/ 609600 h 1028700"/>
                <a:gd name="connsiteX15" fmla="*/ 809625 w 1257300"/>
                <a:gd name="connsiteY15" fmla="*/ 557212 h 1028700"/>
                <a:gd name="connsiteX16" fmla="*/ 785812 w 1257300"/>
                <a:gd name="connsiteY16" fmla="*/ 557212 h 1028700"/>
                <a:gd name="connsiteX17" fmla="*/ 785812 w 1257300"/>
                <a:gd name="connsiteY17" fmla="*/ 542925 h 1028700"/>
                <a:gd name="connsiteX18" fmla="*/ 747712 w 1257300"/>
                <a:gd name="connsiteY18" fmla="*/ 542925 h 1028700"/>
                <a:gd name="connsiteX19" fmla="*/ 747712 w 1257300"/>
                <a:gd name="connsiteY19" fmla="*/ 523875 h 1028700"/>
                <a:gd name="connsiteX20" fmla="*/ 666750 w 1257300"/>
                <a:gd name="connsiteY20" fmla="*/ 523875 h 1028700"/>
                <a:gd name="connsiteX21" fmla="*/ 676275 w 1257300"/>
                <a:gd name="connsiteY21" fmla="*/ 504825 h 1028700"/>
                <a:gd name="connsiteX22" fmla="*/ 552450 w 1257300"/>
                <a:gd name="connsiteY22" fmla="*/ 500062 h 1028700"/>
                <a:gd name="connsiteX23" fmla="*/ 557212 w 1257300"/>
                <a:gd name="connsiteY23" fmla="*/ 481012 h 1028700"/>
                <a:gd name="connsiteX24" fmla="*/ 485775 w 1257300"/>
                <a:gd name="connsiteY24" fmla="*/ 476250 h 1028700"/>
                <a:gd name="connsiteX25" fmla="*/ 490537 w 1257300"/>
                <a:gd name="connsiteY25" fmla="*/ 452437 h 1028700"/>
                <a:gd name="connsiteX26" fmla="*/ 457200 w 1257300"/>
                <a:gd name="connsiteY26" fmla="*/ 438150 h 1028700"/>
                <a:gd name="connsiteX27" fmla="*/ 457200 w 1257300"/>
                <a:gd name="connsiteY27" fmla="*/ 395287 h 1028700"/>
                <a:gd name="connsiteX28" fmla="*/ 419100 w 1257300"/>
                <a:gd name="connsiteY28" fmla="*/ 400050 h 1028700"/>
                <a:gd name="connsiteX29" fmla="*/ 414337 w 1257300"/>
                <a:gd name="connsiteY29" fmla="*/ 157162 h 1028700"/>
                <a:gd name="connsiteX30" fmla="*/ 376237 w 1257300"/>
                <a:gd name="connsiteY30" fmla="*/ 157162 h 1028700"/>
                <a:gd name="connsiteX31" fmla="*/ 381000 w 1257300"/>
                <a:gd name="connsiteY31" fmla="*/ 47625 h 1028700"/>
                <a:gd name="connsiteX32" fmla="*/ 328612 w 1257300"/>
                <a:gd name="connsiteY32" fmla="*/ 52387 h 1028700"/>
                <a:gd name="connsiteX33" fmla="*/ 333375 w 1257300"/>
                <a:gd name="connsiteY33" fmla="*/ 33337 h 1028700"/>
                <a:gd name="connsiteX34" fmla="*/ 257175 w 1257300"/>
                <a:gd name="connsiteY34" fmla="*/ 38100 h 1028700"/>
                <a:gd name="connsiteX35" fmla="*/ 257175 w 1257300"/>
                <a:gd name="connsiteY35" fmla="*/ 14287 h 1028700"/>
                <a:gd name="connsiteX36" fmla="*/ 0 w 1257300"/>
                <a:gd name="connsiteY36" fmla="*/ 0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57300" h="1028700">
                  <a:moveTo>
                    <a:pt x="1257300" y="1028700"/>
                  </a:moveTo>
                  <a:lnTo>
                    <a:pt x="1257300" y="962025"/>
                  </a:lnTo>
                  <a:lnTo>
                    <a:pt x="1238250" y="962025"/>
                  </a:lnTo>
                  <a:lnTo>
                    <a:pt x="1243012" y="885825"/>
                  </a:lnTo>
                  <a:lnTo>
                    <a:pt x="1209675" y="838200"/>
                  </a:lnTo>
                  <a:lnTo>
                    <a:pt x="1133475" y="838200"/>
                  </a:lnTo>
                  <a:lnTo>
                    <a:pt x="1133475" y="823912"/>
                  </a:lnTo>
                  <a:lnTo>
                    <a:pt x="1062037" y="819150"/>
                  </a:lnTo>
                  <a:lnTo>
                    <a:pt x="1028700" y="800100"/>
                  </a:lnTo>
                  <a:lnTo>
                    <a:pt x="947737" y="795337"/>
                  </a:lnTo>
                  <a:lnTo>
                    <a:pt x="857250" y="742950"/>
                  </a:lnTo>
                  <a:lnTo>
                    <a:pt x="857250" y="700087"/>
                  </a:lnTo>
                  <a:lnTo>
                    <a:pt x="828675" y="695325"/>
                  </a:lnTo>
                  <a:lnTo>
                    <a:pt x="828675" y="609600"/>
                  </a:lnTo>
                  <a:lnTo>
                    <a:pt x="804862" y="609600"/>
                  </a:lnTo>
                  <a:lnTo>
                    <a:pt x="809625" y="557212"/>
                  </a:lnTo>
                  <a:lnTo>
                    <a:pt x="785812" y="557212"/>
                  </a:lnTo>
                  <a:lnTo>
                    <a:pt x="785812" y="542925"/>
                  </a:lnTo>
                  <a:lnTo>
                    <a:pt x="747712" y="542925"/>
                  </a:lnTo>
                  <a:lnTo>
                    <a:pt x="747712" y="523875"/>
                  </a:lnTo>
                  <a:lnTo>
                    <a:pt x="666750" y="523875"/>
                  </a:lnTo>
                  <a:lnTo>
                    <a:pt x="676275" y="504825"/>
                  </a:lnTo>
                  <a:lnTo>
                    <a:pt x="552450" y="500062"/>
                  </a:lnTo>
                  <a:lnTo>
                    <a:pt x="557212" y="481012"/>
                  </a:lnTo>
                  <a:lnTo>
                    <a:pt x="485775" y="476250"/>
                  </a:lnTo>
                  <a:lnTo>
                    <a:pt x="490537" y="452437"/>
                  </a:lnTo>
                  <a:lnTo>
                    <a:pt x="457200" y="438150"/>
                  </a:lnTo>
                  <a:lnTo>
                    <a:pt x="457200" y="395287"/>
                  </a:lnTo>
                  <a:lnTo>
                    <a:pt x="419100" y="400050"/>
                  </a:lnTo>
                  <a:cubicBezTo>
                    <a:pt x="417512" y="319087"/>
                    <a:pt x="415925" y="238125"/>
                    <a:pt x="414337" y="157162"/>
                  </a:cubicBezTo>
                  <a:lnTo>
                    <a:pt x="376237" y="157162"/>
                  </a:lnTo>
                  <a:lnTo>
                    <a:pt x="381000" y="47625"/>
                  </a:lnTo>
                  <a:lnTo>
                    <a:pt x="328612" y="52387"/>
                  </a:lnTo>
                  <a:lnTo>
                    <a:pt x="333375" y="33337"/>
                  </a:lnTo>
                  <a:lnTo>
                    <a:pt x="257175" y="38100"/>
                  </a:lnTo>
                  <a:lnTo>
                    <a:pt x="257175" y="14287"/>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grpSp>
      <p:sp>
        <p:nvSpPr>
          <p:cNvPr id="29756" name="TextBox 67"/>
          <p:cNvSpPr txBox="1">
            <a:spLocks noChangeArrowheads="1"/>
          </p:cNvSpPr>
          <p:nvPr/>
        </p:nvSpPr>
        <p:spPr bwMode="auto">
          <a:xfrm>
            <a:off x="722326" y="5727726"/>
            <a:ext cx="1584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200" smtClean="0">
                <a:solidFill>
                  <a:srgbClr val="FFFFFF"/>
                </a:solidFill>
                <a:latin typeface="Arial" panose="020B0604020202020204" pitchFamily="34" charset="0"/>
              </a:rPr>
              <a:t>Patients at Risk, n</a:t>
            </a:r>
            <a:r>
              <a:rPr lang="en-US" altLang="es-CO" sz="1200" b="0" smtClean="0">
                <a:solidFill>
                  <a:srgbClr val="FFFFFF"/>
                </a:solidFill>
                <a:latin typeface="Arial" panose="020B0604020202020204" pitchFamily="34" charset="0"/>
              </a:rPr>
              <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Denosumab</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Placebo</a:t>
            </a:r>
          </a:p>
        </p:txBody>
      </p:sp>
      <p:sp>
        <p:nvSpPr>
          <p:cNvPr id="29757" name="TextBox 68"/>
          <p:cNvSpPr txBox="1">
            <a:spLocks noChangeArrowheads="1"/>
          </p:cNvSpPr>
          <p:nvPr/>
        </p:nvSpPr>
        <p:spPr bwMode="auto">
          <a:xfrm>
            <a:off x="1806575" y="5943626"/>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716</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716</a:t>
            </a:r>
          </a:p>
        </p:txBody>
      </p:sp>
      <p:sp>
        <p:nvSpPr>
          <p:cNvPr id="29758" name="TextBox 69"/>
          <p:cNvSpPr txBox="1">
            <a:spLocks noChangeArrowheads="1"/>
          </p:cNvSpPr>
          <p:nvPr/>
        </p:nvSpPr>
        <p:spPr bwMode="auto">
          <a:xfrm>
            <a:off x="6530975" y="5943626"/>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35</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36</a:t>
            </a:r>
          </a:p>
        </p:txBody>
      </p:sp>
      <p:sp>
        <p:nvSpPr>
          <p:cNvPr id="29759" name="TextBox 70"/>
          <p:cNvSpPr txBox="1">
            <a:spLocks noChangeArrowheads="1"/>
          </p:cNvSpPr>
          <p:nvPr/>
        </p:nvSpPr>
        <p:spPr bwMode="auto">
          <a:xfrm>
            <a:off x="2143127" y="5943626"/>
            <a:ext cx="619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695</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691</a:t>
            </a:r>
          </a:p>
        </p:txBody>
      </p:sp>
      <p:sp>
        <p:nvSpPr>
          <p:cNvPr id="29760" name="TextBox 71"/>
          <p:cNvSpPr txBox="1">
            <a:spLocks noChangeArrowheads="1"/>
          </p:cNvSpPr>
          <p:nvPr/>
        </p:nvSpPr>
        <p:spPr bwMode="auto">
          <a:xfrm>
            <a:off x="2481276" y="5943626"/>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605</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569</a:t>
            </a:r>
          </a:p>
        </p:txBody>
      </p:sp>
      <p:sp>
        <p:nvSpPr>
          <p:cNvPr id="29761" name="TextBox 72"/>
          <p:cNvSpPr txBox="1">
            <a:spLocks noChangeArrowheads="1"/>
          </p:cNvSpPr>
          <p:nvPr/>
        </p:nvSpPr>
        <p:spPr bwMode="auto">
          <a:xfrm>
            <a:off x="2819400" y="5943626"/>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521</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500</a:t>
            </a:r>
          </a:p>
        </p:txBody>
      </p:sp>
      <p:sp>
        <p:nvSpPr>
          <p:cNvPr id="29762" name="TextBox 73"/>
          <p:cNvSpPr txBox="1">
            <a:spLocks noChangeArrowheads="1"/>
          </p:cNvSpPr>
          <p:nvPr/>
        </p:nvSpPr>
        <p:spPr bwMode="auto">
          <a:xfrm>
            <a:off x="3155950" y="5943626"/>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456</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421</a:t>
            </a:r>
          </a:p>
        </p:txBody>
      </p:sp>
      <p:sp>
        <p:nvSpPr>
          <p:cNvPr id="29763" name="TextBox 74"/>
          <p:cNvSpPr txBox="1">
            <a:spLocks noChangeArrowheads="1"/>
          </p:cNvSpPr>
          <p:nvPr/>
        </p:nvSpPr>
        <p:spPr bwMode="auto">
          <a:xfrm>
            <a:off x="3494101" y="5943626"/>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400</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375</a:t>
            </a:r>
          </a:p>
        </p:txBody>
      </p:sp>
      <p:sp>
        <p:nvSpPr>
          <p:cNvPr id="29764" name="TextBox 75"/>
          <p:cNvSpPr txBox="1">
            <a:spLocks noChangeArrowheads="1"/>
          </p:cNvSpPr>
          <p:nvPr/>
        </p:nvSpPr>
        <p:spPr bwMode="auto">
          <a:xfrm>
            <a:off x="3830651" y="5943626"/>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368</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345</a:t>
            </a:r>
          </a:p>
        </p:txBody>
      </p:sp>
      <p:sp>
        <p:nvSpPr>
          <p:cNvPr id="29765" name="TextBox 76"/>
          <p:cNvSpPr txBox="1">
            <a:spLocks noChangeArrowheads="1"/>
          </p:cNvSpPr>
          <p:nvPr/>
        </p:nvSpPr>
        <p:spPr bwMode="auto">
          <a:xfrm>
            <a:off x="4168775" y="5943626"/>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324</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300</a:t>
            </a:r>
          </a:p>
        </p:txBody>
      </p:sp>
      <p:sp>
        <p:nvSpPr>
          <p:cNvPr id="29766" name="TextBox 77"/>
          <p:cNvSpPr txBox="1">
            <a:spLocks noChangeArrowheads="1"/>
          </p:cNvSpPr>
          <p:nvPr/>
        </p:nvSpPr>
        <p:spPr bwMode="auto">
          <a:xfrm>
            <a:off x="4505326" y="5943626"/>
            <a:ext cx="619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279</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259</a:t>
            </a:r>
          </a:p>
        </p:txBody>
      </p:sp>
      <p:sp>
        <p:nvSpPr>
          <p:cNvPr id="29767" name="TextBox 78"/>
          <p:cNvSpPr txBox="1">
            <a:spLocks noChangeArrowheads="1"/>
          </p:cNvSpPr>
          <p:nvPr/>
        </p:nvSpPr>
        <p:spPr bwMode="auto">
          <a:xfrm>
            <a:off x="4843476" y="5943626"/>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228</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215</a:t>
            </a:r>
          </a:p>
        </p:txBody>
      </p:sp>
      <p:sp>
        <p:nvSpPr>
          <p:cNvPr id="29768" name="TextBox 79"/>
          <p:cNvSpPr txBox="1">
            <a:spLocks noChangeArrowheads="1"/>
          </p:cNvSpPr>
          <p:nvPr/>
        </p:nvSpPr>
        <p:spPr bwMode="auto">
          <a:xfrm>
            <a:off x="5181600" y="5943626"/>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185</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168</a:t>
            </a:r>
          </a:p>
        </p:txBody>
      </p:sp>
      <p:sp>
        <p:nvSpPr>
          <p:cNvPr id="29769" name="TextBox 80"/>
          <p:cNvSpPr txBox="1">
            <a:spLocks noChangeArrowheads="1"/>
          </p:cNvSpPr>
          <p:nvPr/>
        </p:nvSpPr>
        <p:spPr bwMode="auto">
          <a:xfrm>
            <a:off x="5518150" y="5943626"/>
            <a:ext cx="617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153</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137</a:t>
            </a:r>
          </a:p>
        </p:txBody>
      </p:sp>
      <p:sp>
        <p:nvSpPr>
          <p:cNvPr id="29770" name="TextBox 81"/>
          <p:cNvSpPr txBox="1">
            <a:spLocks noChangeArrowheads="1"/>
          </p:cNvSpPr>
          <p:nvPr/>
        </p:nvSpPr>
        <p:spPr bwMode="auto">
          <a:xfrm>
            <a:off x="5856301" y="5943626"/>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111</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99</a:t>
            </a:r>
          </a:p>
        </p:txBody>
      </p:sp>
      <p:sp>
        <p:nvSpPr>
          <p:cNvPr id="29771" name="TextBox 82"/>
          <p:cNvSpPr txBox="1">
            <a:spLocks noChangeArrowheads="1"/>
          </p:cNvSpPr>
          <p:nvPr/>
        </p:nvSpPr>
        <p:spPr bwMode="auto">
          <a:xfrm>
            <a:off x="6192851" y="5943626"/>
            <a:ext cx="617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59</a:t>
            </a:r>
            <a:br>
              <a:rPr lang="en-US" altLang="es-CO" sz="1200" b="0" smtClean="0">
                <a:solidFill>
                  <a:srgbClr val="FFFFFF"/>
                </a:solidFill>
                <a:latin typeface="Arial" panose="020B0604020202020204" pitchFamily="34" charset="0"/>
              </a:rPr>
            </a:br>
            <a:r>
              <a:rPr lang="en-US" altLang="es-CO" sz="1200" b="0" smtClean="0">
                <a:solidFill>
                  <a:srgbClr val="FFFFFF"/>
                </a:solidFill>
                <a:latin typeface="Arial" panose="020B0604020202020204" pitchFamily="34" charset="0"/>
              </a:rPr>
              <a:t>60</a:t>
            </a:r>
          </a:p>
        </p:txBody>
      </p:sp>
    </p:spTree>
    <p:extLst>
      <p:ext uri="{BB962C8B-B14F-4D97-AF65-F5344CB8AC3E}">
        <p14:creationId xmlns:p14="http://schemas.microsoft.com/office/powerpoint/2010/main" val="241742463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Time to First Bone Metastasis With Denosumab</a:t>
            </a:r>
          </a:p>
        </p:txBody>
      </p:sp>
      <p:sp>
        <p:nvSpPr>
          <p:cNvPr id="30723" name="Text Box 7"/>
          <p:cNvSpPr txBox="1">
            <a:spLocks noChangeArrowheads="1"/>
          </p:cNvSpPr>
          <p:nvPr/>
        </p:nvSpPr>
        <p:spPr bwMode="auto">
          <a:xfrm>
            <a:off x="284164" y="6354987"/>
            <a:ext cx="34581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20000"/>
              </a:spcBef>
              <a:spcAft>
                <a:spcPct val="0"/>
              </a:spcAft>
            </a:pPr>
            <a:r>
              <a:rPr lang="en-US" altLang="es-CO" sz="1400" b="0" smtClean="0">
                <a:solidFill>
                  <a:srgbClr val="CDCDCF"/>
                </a:solidFill>
                <a:latin typeface="Arial" panose="020B0604020202020204" pitchFamily="34" charset="0"/>
              </a:rPr>
              <a:t>Smith MR, et al. Lancet. 2012;379:39-46.</a:t>
            </a:r>
          </a:p>
        </p:txBody>
      </p:sp>
      <p:cxnSp>
        <p:nvCxnSpPr>
          <p:cNvPr id="30724" name="Straight Connector 8"/>
          <p:cNvCxnSpPr>
            <a:cxnSpLocks noChangeShapeType="1"/>
          </p:cNvCxnSpPr>
          <p:nvPr/>
        </p:nvCxnSpPr>
        <p:spPr bwMode="auto">
          <a:xfrm>
            <a:off x="2105025" y="1970091"/>
            <a:ext cx="0" cy="37750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25" name="Straight Connector 10"/>
          <p:cNvCxnSpPr>
            <a:cxnSpLocks noChangeShapeType="1"/>
            <a:stCxn id="30733" idx="3"/>
          </p:cNvCxnSpPr>
          <p:nvPr/>
        </p:nvCxnSpPr>
        <p:spPr bwMode="auto">
          <a:xfrm>
            <a:off x="2073275" y="5735664"/>
            <a:ext cx="5114925" cy="15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26" name="Straight Connector 13"/>
          <p:cNvCxnSpPr>
            <a:cxnSpLocks noChangeShapeType="1"/>
          </p:cNvCxnSpPr>
          <p:nvPr/>
        </p:nvCxnSpPr>
        <p:spPr bwMode="auto">
          <a:xfrm flipH="1">
            <a:off x="2035177" y="19796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27" name="Straight Connector 14"/>
          <p:cNvCxnSpPr>
            <a:cxnSpLocks noChangeShapeType="1"/>
          </p:cNvCxnSpPr>
          <p:nvPr/>
        </p:nvCxnSpPr>
        <p:spPr bwMode="auto">
          <a:xfrm flipH="1">
            <a:off x="2035177" y="27320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28" name="Straight Connector 15"/>
          <p:cNvCxnSpPr>
            <a:cxnSpLocks noChangeShapeType="1"/>
          </p:cNvCxnSpPr>
          <p:nvPr/>
        </p:nvCxnSpPr>
        <p:spPr bwMode="auto">
          <a:xfrm flipH="1">
            <a:off x="2035177" y="34829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29" name="Straight Connector 16"/>
          <p:cNvCxnSpPr>
            <a:cxnSpLocks noChangeShapeType="1"/>
          </p:cNvCxnSpPr>
          <p:nvPr/>
        </p:nvCxnSpPr>
        <p:spPr bwMode="auto">
          <a:xfrm flipH="1">
            <a:off x="2035177" y="42338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30" name="Straight Connector 17"/>
          <p:cNvCxnSpPr>
            <a:cxnSpLocks noChangeShapeType="1"/>
          </p:cNvCxnSpPr>
          <p:nvPr/>
        </p:nvCxnSpPr>
        <p:spPr bwMode="auto">
          <a:xfrm flipH="1">
            <a:off x="2035177" y="49847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31" name="Straight Connector 18"/>
          <p:cNvCxnSpPr>
            <a:cxnSpLocks noChangeShapeType="1"/>
          </p:cNvCxnSpPr>
          <p:nvPr/>
        </p:nvCxnSpPr>
        <p:spPr bwMode="auto">
          <a:xfrm flipH="1">
            <a:off x="2035177" y="57372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30732" name="TextBox 19"/>
          <p:cNvSpPr txBox="1">
            <a:spLocks noChangeArrowheads="1"/>
          </p:cNvSpPr>
          <p:nvPr/>
        </p:nvSpPr>
        <p:spPr bwMode="auto">
          <a:xfrm rot="-5400000">
            <a:off x="-573087" y="3722966"/>
            <a:ext cx="37798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Proportion of Patients</a:t>
            </a:r>
          </a:p>
        </p:txBody>
      </p:sp>
      <p:sp>
        <p:nvSpPr>
          <p:cNvPr id="30733" name="TextBox 20"/>
          <p:cNvSpPr txBox="1">
            <a:spLocks noChangeArrowheads="1"/>
          </p:cNvSpPr>
          <p:nvPr/>
        </p:nvSpPr>
        <p:spPr bwMode="auto">
          <a:xfrm>
            <a:off x="1495426" y="554990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sp>
        <p:nvSpPr>
          <p:cNvPr id="30734" name="TextBox 21"/>
          <p:cNvSpPr txBox="1">
            <a:spLocks noChangeArrowheads="1"/>
          </p:cNvSpPr>
          <p:nvPr/>
        </p:nvSpPr>
        <p:spPr bwMode="auto">
          <a:xfrm>
            <a:off x="1495426" y="1801815"/>
            <a:ext cx="577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1.0</a:t>
            </a:r>
          </a:p>
        </p:txBody>
      </p:sp>
      <p:sp>
        <p:nvSpPr>
          <p:cNvPr id="30735" name="TextBox 22"/>
          <p:cNvSpPr txBox="1">
            <a:spLocks noChangeArrowheads="1"/>
          </p:cNvSpPr>
          <p:nvPr/>
        </p:nvSpPr>
        <p:spPr bwMode="auto">
          <a:xfrm>
            <a:off x="1495426" y="2552700"/>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0.8</a:t>
            </a:r>
          </a:p>
        </p:txBody>
      </p:sp>
      <p:sp>
        <p:nvSpPr>
          <p:cNvPr id="30736" name="TextBox 23"/>
          <p:cNvSpPr txBox="1">
            <a:spLocks noChangeArrowheads="1"/>
          </p:cNvSpPr>
          <p:nvPr/>
        </p:nvSpPr>
        <p:spPr bwMode="auto">
          <a:xfrm>
            <a:off x="1495426" y="3302000"/>
            <a:ext cx="57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0.6</a:t>
            </a:r>
          </a:p>
        </p:txBody>
      </p:sp>
      <p:sp>
        <p:nvSpPr>
          <p:cNvPr id="30737" name="TextBox 24"/>
          <p:cNvSpPr txBox="1">
            <a:spLocks noChangeArrowheads="1"/>
          </p:cNvSpPr>
          <p:nvPr/>
        </p:nvSpPr>
        <p:spPr bwMode="auto">
          <a:xfrm>
            <a:off x="1495426" y="405130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0.4</a:t>
            </a:r>
          </a:p>
        </p:txBody>
      </p:sp>
      <p:sp>
        <p:nvSpPr>
          <p:cNvPr id="30738" name="TextBox 25"/>
          <p:cNvSpPr txBox="1">
            <a:spLocks noChangeArrowheads="1"/>
          </p:cNvSpPr>
          <p:nvPr/>
        </p:nvSpPr>
        <p:spPr bwMode="auto">
          <a:xfrm>
            <a:off x="1495426" y="480060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0.2</a:t>
            </a:r>
          </a:p>
        </p:txBody>
      </p:sp>
      <p:sp>
        <p:nvSpPr>
          <p:cNvPr id="30739" name="TextBox 26"/>
          <p:cNvSpPr txBox="1">
            <a:spLocks noChangeArrowheads="1"/>
          </p:cNvSpPr>
          <p:nvPr/>
        </p:nvSpPr>
        <p:spPr bwMode="auto">
          <a:xfrm>
            <a:off x="1825627"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0</a:t>
            </a:r>
          </a:p>
        </p:txBody>
      </p:sp>
      <p:cxnSp>
        <p:nvCxnSpPr>
          <p:cNvPr id="30740" name="Straight Connector 28"/>
          <p:cNvCxnSpPr>
            <a:cxnSpLocks noChangeShapeType="1"/>
          </p:cNvCxnSpPr>
          <p:nvPr/>
        </p:nvCxnSpPr>
        <p:spPr bwMode="auto">
          <a:xfrm>
            <a:off x="7172325"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1" name="Straight Connector 30"/>
          <p:cNvCxnSpPr>
            <a:cxnSpLocks noChangeShapeType="1"/>
          </p:cNvCxnSpPr>
          <p:nvPr/>
        </p:nvCxnSpPr>
        <p:spPr bwMode="auto">
          <a:xfrm>
            <a:off x="2105025"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2" name="Straight Connector 31"/>
          <p:cNvCxnSpPr>
            <a:cxnSpLocks noChangeShapeType="1"/>
          </p:cNvCxnSpPr>
          <p:nvPr/>
        </p:nvCxnSpPr>
        <p:spPr bwMode="auto">
          <a:xfrm>
            <a:off x="244316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3" name="Straight Connector 32"/>
          <p:cNvCxnSpPr>
            <a:cxnSpLocks noChangeShapeType="1"/>
          </p:cNvCxnSpPr>
          <p:nvPr/>
        </p:nvCxnSpPr>
        <p:spPr bwMode="auto">
          <a:xfrm>
            <a:off x="277971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4" name="Straight Connector 33"/>
          <p:cNvCxnSpPr>
            <a:cxnSpLocks noChangeShapeType="1"/>
          </p:cNvCxnSpPr>
          <p:nvPr/>
        </p:nvCxnSpPr>
        <p:spPr bwMode="auto">
          <a:xfrm>
            <a:off x="3117850"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5" name="Straight Connector 34"/>
          <p:cNvCxnSpPr>
            <a:cxnSpLocks noChangeShapeType="1"/>
          </p:cNvCxnSpPr>
          <p:nvPr/>
        </p:nvCxnSpPr>
        <p:spPr bwMode="auto">
          <a:xfrm>
            <a:off x="3455988"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6" name="Straight Connector 35"/>
          <p:cNvCxnSpPr>
            <a:cxnSpLocks noChangeShapeType="1"/>
          </p:cNvCxnSpPr>
          <p:nvPr/>
        </p:nvCxnSpPr>
        <p:spPr bwMode="auto">
          <a:xfrm>
            <a:off x="3794125"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7" name="Straight Connector 36"/>
          <p:cNvCxnSpPr>
            <a:cxnSpLocks noChangeShapeType="1"/>
          </p:cNvCxnSpPr>
          <p:nvPr/>
        </p:nvCxnSpPr>
        <p:spPr bwMode="auto">
          <a:xfrm>
            <a:off x="413226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8" name="Straight Connector 37"/>
          <p:cNvCxnSpPr>
            <a:cxnSpLocks noChangeShapeType="1"/>
          </p:cNvCxnSpPr>
          <p:nvPr/>
        </p:nvCxnSpPr>
        <p:spPr bwMode="auto">
          <a:xfrm>
            <a:off x="446881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49" name="Straight Connector 38"/>
          <p:cNvCxnSpPr>
            <a:cxnSpLocks noChangeShapeType="1"/>
          </p:cNvCxnSpPr>
          <p:nvPr/>
        </p:nvCxnSpPr>
        <p:spPr bwMode="auto">
          <a:xfrm>
            <a:off x="4806950"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0" name="Straight Connector 39"/>
          <p:cNvCxnSpPr>
            <a:cxnSpLocks noChangeShapeType="1"/>
          </p:cNvCxnSpPr>
          <p:nvPr/>
        </p:nvCxnSpPr>
        <p:spPr bwMode="auto">
          <a:xfrm>
            <a:off x="5145088"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1" name="Straight Connector 40"/>
          <p:cNvCxnSpPr>
            <a:cxnSpLocks noChangeShapeType="1"/>
          </p:cNvCxnSpPr>
          <p:nvPr/>
        </p:nvCxnSpPr>
        <p:spPr bwMode="auto">
          <a:xfrm>
            <a:off x="5483225"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2" name="Straight Connector 41"/>
          <p:cNvCxnSpPr>
            <a:cxnSpLocks noChangeShapeType="1"/>
          </p:cNvCxnSpPr>
          <p:nvPr/>
        </p:nvCxnSpPr>
        <p:spPr bwMode="auto">
          <a:xfrm>
            <a:off x="582136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3" name="Straight Connector 42"/>
          <p:cNvCxnSpPr>
            <a:cxnSpLocks noChangeShapeType="1"/>
          </p:cNvCxnSpPr>
          <p:nvPr/>
        </p:nvCxnSpPr>
        <p:spPr bwMode="auto">
          <a:xfrm>
            <a:off x="6157913"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4" name="Straight Connector 43"/>
          <p:cNvCxnSpPr>
            <a:cxnSpLocks noChangeShapeType="1"/>
          </p:cNvCxnSpPr>
          <p:nvPr/>
        </p:nvCxnSpPr>
        <p:spPr bwMode="auto">
          <a:xfrm>
            <a:off x="6496050"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0755" name="Straight Connector 44"/>
          <p:cNvCxnSpPr>
            <a:cxnSpLocks noChangeShapeType="1"/>
          </p:cNvCxnSpPr>
          <p:nvPr/>
        </p:nvCxnSpPr>
        <p:spPr bwMode="auto">
          <a:xfrm>
            <a:off x="6834188" y="57404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30756" name="TextBox 45"/>
          <p:cNvSpPr txBox="1">
            <a:spLocks noChangeArrowheads="1"/>
          </p:cNvSpPr>
          <p:nvPr/>
        </p:nvSpPr>
        <p:spPr bwMode="auto">
          <a:xfrm>
            <a:off x="6899275"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45</a:t>
            </a:r>
          </a:p>
        </p:txBody>
      </p:sp>
      <p:sp>
        <p:nvSpPr>
          <p:cNvPr id="30757" name="TextBox 46"/>
          <p:cNvSpPr txBox="1">
            <a:spLocks noChangeArrowheads="1"/>
          </p:cNvSpPr>
          <p:nvPr/>
        </p:nvSpPr>
        <p:spPr bwMode="auto">
          <a:xfrm>
            <a:off x="2163763"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a:t>
            </a:r>
          </a:p>
        </p:txBody>
      </p:sp>
      <p:sp>
        <p:nvSpPr>
          <p:cNvPr id="30758" name="TextBox 47"/>
          <p:cNvSpPr txBox="1">
            <a:spLocks noChangeArrowheads="1"/>
          </p:cNvSpPr>
          <p:nvPr/>
        </p:nvSpPr>
        <p:spPr bwMode="auto">
          <a:xfrm>
            <a:off x="2501902"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6</a:t>
            </a:r>
          </a:p>
        </p:txBody>
      </p:sp>
      <p:sp>
        <p:nvSpPr>
          <p:cNvPr id="30759" name="TextBox 48"/>
          <p:cNvSpPr txBox="1">
            <a:spLocks noChangeArrowheads="1"/>
          </p:cNvSpPr>
          <p:nvPr/>
        </p:nvSpPr>
        <p:spPr bwMode="auto">
          <a:xfrm>
            <a:off x="2840038"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9</a:t>
            </a:r>
          </a:p>
        </p:txBody>
      </p:sp>
      <p:sp>
        <p:nvSpPr>
          <p:cNvPr id="30760" name="TextBox 49"/>
          <p:cNvSpPr txBox="1">
            <a:spLocks noChangeArrowheads="1"/>
          </p:cNvSpPr>
          <p:nvPr/>
        </p:nvSpPr>
        <p:spPr bwMode="auto">
          <a:xfrm>
            <a:off x="3178177"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12</a:t>
            </a:r>
          </a:p>
        </p:txBody>
      </p:sp>
      <p:sp>
        <p:nvSpPr>
          <p:cNvPr id="30761" name="TextBox 50"/>
          <p:cNvSpPr txBox="1">
            <a:spLocks noChangeArrowheads="1"/>
          </p:cNvSpPr>
          <p:nvPr/>
        </p:nvSpPr>
        <p:spPr bwMode="auto">
          <a:xfrm>
            <a:off x="3516313"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15</a:t>
            </a:r>
          </a:p>
        </p:txBody>
      </p:sp>
      <p:sp>
        <p:nvSpPr>
          <p:cNvPr id="30762" name="TextBox 51"/>
          <p:cNvSpPr txBox="1">
            <a:spLocks noChangeArrowheads="1"/>
          </p:cNvSpPr>
          <p:nvPr/>
        </p:nvSpPr>
        <p:spPr bwMode="auto">
          <a:xfrm>
            <a:off x="3854452"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18</a:t>
            </a:r>
          </a:p>
        </p:txBody>
      </p:sp>
      <p:sp>
        <p:nvSpPr>
          <p:cNvPr id="30763" name="TextBox 52"/>
          <p:cNvSpPr txBox="1">
            <a:spLocks noChangeArrowheads="1"/>
          </p:cNvSpPr>
          <p:nvPr/>
        </p:nvSpPr>
        <p:spPr bwMode="auto">
          <a:xfrm>
            <a:off x="4192588"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21</a:t>
            </a:r>
          </a:p>
        </p:txBody>
      </p:sp>
      <p:sp>
        <p:nvSpPr>
          <p:cNvPr id="30764" name="TextBox 53"/>
          <p:cNvSpPr txBox="1">
            <a:spLocks noChangeArrowheads="1"/>
          </p:cNvSpPr>
          <p:nvPr/>
        </p:nvSpPr>
        <p:spPr bwMode="auto">
          <a:xfrm>
            <a:off x="4530727"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24</a:t>
            </a:r>
          </a:p>
        </p:txBody>
      </p:sp>
      <p:sp>
        <p:nvSpPr>
          <p:cNvPr id="30765" name="TextBox 54"/>
          <p:cNvSpPr txBox="1">
            <a:spLocks noChangeArrowheads="1"/>
          </p:cNvSpPr>
          <p:nvPr/>
        </p:nvSpPr>
        <p:spPr bwMode="auto">
          <a:xfrm>
            <a:off x="4868863"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27</a:t>
            </a:r>
          </a:p>
        </p:txBody>
      </p:sp>
      <p:sp>
        <p:nvSpPr>
          <p:cNvPr id="30766" name="TextBox 55"/>
          <p:cNvSpPr txBox="1">
            <a:spLocks noChangeArrowheads="1"/>
          </p:cNvSpPr>
          <p:nvPr/>
        </p:nvSpPr>
        <p:spPr bwMode="auto">
          <a:xfrm>
            <a:off x="5207002"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30</a:t>
            </a:r>
          </a:p>
        </p:txBody>
      </p:sp>
      <p:sp>
        <p:nvSpPr>
          <p:cNvPr id="30767" name="TextBox 56"/>
          <p:cNvSpPr txBox="1">
            <a:spLocks noChangeArrowheads="1"/>
          </p:cNvSpPr>
          <p:nvPr/>
        </p:nvSpPr>
        <p:spPr bwMode="auto">
          <a:xfrm>
            <a:off x="5545138"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33</a:t>
            </a:r>
          </a:p>
        </p:txBody>
      </p:sp>
      <p:sp>
        <p:nvSpPr>
          <p:cNvPr id="30768" name="TextBox 57"/>
          <p:cNvSpPr txBox="1">
            <a:spLocks noChangeArrowheads="1"/>
          </p:cNvSpPr>
          <p:nvPr/>
        </p:nvSpPr>
        <p:spPr bwMode="auto">
          <a:xfrm>
            <a:off x="5884864"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36</a:t>
            </a:r>
          </a:p>
        </p:txBody>
      </p:sp>
      <p:sp>
        <p:nvSpPr>
          <p:cNvPr id="30769" name="TextBox 58"/>
          <p:cNvSpPr txBox="1">
            <a:spLocks noChangeArrowheads="1"/>
          </p:cNvSpPr>
          <p:nvPr/>
        </p:nvSpPr>
        <p:spPr bwMode="auto">
          <a:xfrm>
            <a:off x="6223000"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39</a:t>
            </a:r>
          </a:p>
        </p:txBody>
      </p:sp>
      <p:sp>
        <p:nvSpPr>
          <p:cNvPr id="30770" name="TextBox 59"/>
          <p:cNvSpPr txBox="1">
            <a:spLocks noChangeArrowheads="1"/>
          </p:cNvSpPr>
          <p:nvPr/>
        </p:nvSpPr>
        <p:spPr bwMode="auto">
          <a:xfrm>
            <a:off x="6561139" y="5772150"/>
            <a:ext cx="57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42</a:t>
            </a:r>
          </a:p>
        </p:txBody>
      </p:sp>
      <p:sp>
        <p:nvSpPr>
          <p:cNvPr id="30771" name="TextBox 60"/>
          <p:cNvSpPr txBox="1">
            <a:spLocks noChangeArrowheads="1"/>
          </p:cNvSpPr>
          <p:nvPr/>
        </p:nvSpPr>
        <p:spPr bwMode="auto">
          <a:xfrm>
            <a:off x="2085975" y="6007100"/>
            <a:ext cx="5086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Mos</a:t>
            </a:r>
          </a:p>
        </p:txBody>
      </p:sp>
      <p:sp>
        <p:nvSpPr>
          <p:cNvPr id="30772" name="TextBox 61"/>
          <p:cNvSpPr txBox="1">
            <a:spLocks noChangeArrowheads="1"/>
          </p:cNvSpPr>
          <p:nvPr/>
        </p:nvSpPr>
        <p:spPr bwMode="auto">
          <a:xfrm>
            <a:off x="3987800" y="1909763"/>
            <a:ext cx="4437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HR: 0.84 (95% CI: 0.71-0.98; </a:t>
            </a:r>
            <a:r>
              <a:rPr lang="en-US" altLang="es-CO" sz="1800" b="0" i="1" smtClean="0">
                <a:solidFill>
                  <a:srgbClr val="FFFFFF"/>
                </a:solidFill>
                <a:latin typeface="Arial" panose="020B0604020202020204" pitchFamily="34" charset="0"/>
              </a:rPr>
              <a:t>P</a:t>
            </a:r>
            <a:r>
              <a:rPr lang="en-US" altLang="es-CO" sz="1800" b="0" smtClean="0">
                <a:solidFill>
                  <a:srgbClr val="FFFFFF"/>
                </a:solidFill>
                <a:latin typeface="Arial" panose="020B0604020202020204" pitchFamily="34" charset="0"/>
              </a:rPr>
              <a:t> = .032)</a:t>
            </a:r>
          </a:p>
        </p:txBody>
      </p:sp>
      <p:sp>
        <p:nvSpPr>
          <p:cNvPr id="30773" name="TextBox 62"/>
          <p:cNvSpPr txBox="1">
            <a:spLocks noChangeArrowheads="1"/>
          </p:cNvSpPr>
          <p:nvPr/>
        </p:nvSpPr>
        <p:spPr bwMode="auto">
          <a:xfrm>
            <a:off x="2576513" y="5046663"/>
            <a:ext cx="1524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800" b="0" smtClean="0">
                <a:solidFill>
                  <a:srgbClr val="FFFFFF"/>
                </a:solidFill>
                <a:latin typeface="Arial" panose="020B0604020202020204" pitchFamily="34" charset="0"/>
              </a:rPr>
              <a:t>Denosumab</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Placebo</a:t>
            </a:r>
          </a:p>
        </p:txBody>
      </p:sp>
      <p:sp>
        <p:nvSpPr>
          <p:cNvPr id="30774" name="TextBox 63"/>
          <p:cNvSpPr txBox="1">
            <a:spLocks noChangeArrowheads="1"/>
          </p:cNvSpPr>
          <p:nvPr/>
        </p:nvSpPr>
        <p:spPr bwMode="auto">
          <a:xfrm>
            <a:off x="4024326" y="4492625"/>
            <a:ext cx="14366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Median </a:t>
            </a:r>
            <a:br>
              <a:rPr lang="en-US" altLang="es-CO" sz="1800" smtClean="0">
                <a:solidFill>
                  <a:srgbClr val="FFFFFF"/>
                </a:solidFill>
                <a:latin typeface="Arial" panose="020B0604020202020204" pitchFamily="34" charset="0"/>
              </a:rPr>
            </a:br>
            <a:r>
              <a:rPr lang="en-US" altLang="es-CO" sz="1800" smtClean="0">
                <a:solidFill>
                  <a:srgbClr val="FFFFFF"/>
                </a:solidFill>
                <a:latin typeface="Arial" panose="020B0604020202020204" pitchFamily="34" charset="0"/>
              </a:rPr>
              <a:t>Time, Mos</a:t>
            </a:r>
            <a:r>
              <a:rPr lang="en-US" altLang="es-CO" sz="1800" b="0" smtClean="0">
                <a:solidFill>
                  <a:srgbClr val="FFFFFF"/>
                </a:solidFill>
                <a:latin typeface="Arial" panose="020B0604020202020204" pitchFamily="34" charset="0"/>
              </a:rPr>
              <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33.2</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29.5</a:t>
            </a:r>
          </a:p>
        </p:txBody>
      </p:sp>
      <p:sp>
        <p:nvSpPr>
          <p:cNvPr id="30775" name="TextBox 64"/>
          <p:cNvSpPr txBox="1">
            <a:spLocks noChangeArrowheads="1"/>
          </p:cNvSpPr>
          <p:nvPr/>
        </p:nvSpPr>
        <p:spPr bwMode="auto">
          <a:xfrm>
            <a:off x="5510226" y="4770464"/>
            <a:ext cx="12461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Events, n</a:t>
            </a:r>
            <a:r>
              <a:rPr lang="en-US" altLang="es-CO" sz="1800" b="0" smtClean="0">
                <a:solidFill>
                  <a:srgbClr val="FFFFFF"/>
                </a:solidFill>
                <a:latin typeface="Arial" panose="020B0604020202020204" pitchFamily="34" charset="0"/>
              </a:rPr>
              <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286</a:t>
            </a:r>
            <a:br>
              <a:rPr lang="en-US" altLang="es-CO" sz="1800" b="0" smtClean="0">
                <a:solidFill>
                  <a:srgbClr val="FFFFFF"/>
                </a:solidFill>
                <a:latin typeface="Arial" panose="020B0604020202020204" pitchFamily="34" charset="0"/>
              </a:rPr>
            </a:br>
            <a:r>
              <a:rPr lang="en-US" altLang="es-CO" sz="1800" b="0" smtClean="0">
                <a:solidFill>
                  <a:srgbClr val="FFFFFF"/>
                </a:solidFill>
                <a:latin typeface="Arial" panose="020B0604020202020204" pitchFamily="34" charset="0"/>
              </a:rPr>
              <a:t>319</a:t>
            </a:r>
          </a:p>
        </p:txBody>
      </p:sp>
      <p:cxnSp>
        <p:nvCxnSpPr>
          <p:cNvPr id="30776" name="Straight Connector 66"/>
          <p:cNvCxnSpPr>
            <a:cxnSpLocks noChangeShapeType="1"/>
          </p:cNvCxnSpPr>
          <p:nvPr/>
        </p:nvCxnSpPr>
        <p:spPr bwMode="auto">
          <a:xfrm flipH="1">
            <a:off x="2308225" y="5245100"/>
            <a:ext cx="2857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68" name="Straight Connector 67"/>
          <p:cNvCxnSpPr/>
          <p:nvPr/>
        </p:nvCxnSpPr>
        <p:spPr bwMode="auto">
          <a:xfrm flipH="1">
            <a:off x="2308225" y="5486400"/>
            <a:ext cx="285750" cy="0"/>
          </a:xfrm>
          <a:prstGeom prst="line">
            <a:avLst/>
          </a:prstGeom>
          <a:noFill/>
          <a:ln w="28575" cap="flat" cmpd="sng" algn="ctr">
            <a:solidFill>
              <a:schemeClr val="accent3"/>
            </a:solidFill>
            <a:prstDash val="solid"/>
            <a:round/>
            <a:headEnd type="none" w="med" len="med"/>
            <a:tailEnd type="none" w="med" len="med"/>
          </a:ln>
          <a:effectLst/>
        </p:spPr>
      </p:cxnSp>
      <p:sp>
        <p:nvSpPr>
          <p:cNvPr id="71" name="Freeform 70"/>
          <p:cNvSpPr/>
          <p:nvPr/>
        </p:nvSpPr>
        <p:spPr bwMode="auto">
          <a:xfrm>
            <a:off x="4792664" y="3695700"/>
            <a:ext cx="1704975" cy="685800"/>
          </a:xfrm>
          <a:custGeom>
            <a:avLst/>
            <a:gdLst>
              <a:gd name="connsiteX0" fmla="*/ 1704975 w 1704975"/>
              <a:gd name="connsiteY0" fmla="*/ 685800 h 685800"/>
              <a:gd name="connsiteX1" fmla="*/ 1704975 w 1704975"/>
              <a:gd name="connsiteY1" fmla="*/ 647700 h 685800"/>
              <a:gd name="connsiteX2" fmla="*/ 1552575 w 1704975"/>
              <a:gd name="connsiteY2" fmla="*/ 647700 h 685800"/>
              <a:gd name="connsiteX3" fmla="*/ 1557337 w 1704975"/>
              <a:gd name="connsiteY3" fmla="*/ 623888 h 685800"/>
              <a:gd name="connsiteX4" fmla="*/ 1504950 w 1704975"/>
              <a:gd name="connsiteY4" fmla="*/ 619125 h 685800"/>
              <a:gd name="connsiteX5" fmla="*/ 1509712 w 1704975"/>
              <a:gd name="connsiteY5" fmla="*/ 547688 h 685800"/>
              <a:gd name="connsiteX6" fmla="*/ 1481137 w 1704975"/>
              <a:gd name="connsiteY6" fmla="*/ 542925 h 685800"/>
              <a:gd name="connsiteX7" fmla="*/ 1485900 w 1704975"/>
              <a:gd name="connsiteY7" fmla="*/ 490538 h 685800"/>
              <a:gd name="connsiteX8" fmla="*/ 1457325 w 1704975"/>
              <a:gd name="connsiteY8" fmla="*/ 490538 h 685800"/>
              <a:gd name="connsiteX9" fmla="*/ 1457325 w 1704975"/>
              <a:gd name="connsiteY9" fmla="*/ 438150 h 685800"/>
              <a:gd name="connsiteX10" fmla="*/ 1138237 w 1704975"/>
              <a:gd name="connsiteY10" fmla="*/ 438150 h 685800"/>
              <a:gd name="connsiteX11" fmla="*/ 1138237 w 1704975"/>
              <a:gd name="connsiteY11" fmla="*/ 400050 h 685800"/>
              <a:gd name="connsiteX12" fmla="*/ 1109662 w 1704975"/>
              <a:gd name="connsiteY12" fmla="*/ 404813 h 685800"/>
              <a:gd name="connsiteX13" fmla="*/ 1109662 w 1704975"/>
              <a:gd name="connsiteY13" fmla="*/ 385763 h 685800"/>
              <a:gd name="connsiteX14" fmla="*/ 1057275 w 1704975"/>
              <a:gd name="connsiteY14" fmla="*/ 381000 h 685800"/>
              <a:gd name="connsiteX15" fmla="*/ 1062037 w 1704975"/>
              <a:gd name="connsiteY15" fmla="*/ 314325 h 685800"/>
              <a:gd name="connsiteX16" fmla="*/ 1047750 w 1704975"/>
              <a:gd name="connsiteY16" fmla="*/ 314325 h 685800"/>
              <a:gd name="connsiteX17" fmla="*/ 1052512 w 1704975"/>
              <a:gd name="connsiteY17" fmla="*/ 285750 h 685800"/>
              <a:gd name="connsiteX18" fmla="*/ 1028700 w 1704975"/>
              <a:gd name="connsiteY18" fmla="*/ 285750 h 685800"/>
              <a:gd name="connsiteX19" fmla="*/ 1023937 w 1704975"/>
              <a:gd name="connsiteY19" fmla="*/ 257175 h 685800"/>
              <a:gd name="connsiteX20" fmla="*/ 800100 w 1704975"/>
              <a:gd name="connsiteY20" fmla="*/ 261938 h 685800"/>
              <a:gd name="connsiteX21" fmla="*/ 800100 w 1704975"/>
              <a:gd name="connsiteY21" fmla="*/ 247650 h 685800"/>
              <a:gd name="connsiteX22" fmla="*/ 676275 w 1704975"/>
              <a:gd name="connsiteY22" fmla="*/ 238125 h 685800"/>
              <a:gd name="connsiteX23" fmla="*/ 681037 w 1704975"/>
              <a:gd name="connsiteY23" fmla="*/ 200025 h 685800"/>
              <a:gd name="connsiteX24" fmla="*/ 661987 w 1704975"/>
              <a:gd name="connsiteY24" fmla="*/ 200025 h 685800"/>
              <a:gd name="connsiteX25" fmla="*/ 666750 w 1704975"/>
              <a:gd name="connsiteY25" fmla="*/ 152400 h 685800"/>
              <a:gd name="connsiteX26" fmla="*/ 642937 w 1704975"/>
              <a:gd name="connsiteY26" fmla="*/ 152400 h 685800"/>
              <a:gd name="connsiteX27" fmla="*/ 642937 w 1704975"/>
              <a:gd name="connsiteY27" fmla="*/ 133350 h 685800"/>
              <a:gd name="connsiteX28" fmla="*/ 609600 w 1704975"/>
              <a:gd name="connsiteY28" fmla="*/ 133350 h 685800"/>
              <a:gd name="connsiteX29" fmla="*/ 609600 w 1704975"/>
              <a:gd name="connsiteY29" fmla="*/ 114300 h 685800"/>
              <a:gd name="connsiteX30" fmla="*/ 581025 w 1704975"/>
              <a:gd name="connsiteY30" fmla="*/ 114300 h 685800"/>
              <a:gd name="connsiteX31" fmla="*/ 581025 w 1704975"/>
              <a:gd name="connsiteY31" fmla="*/ 100013 h 685800"/>
              <a:gd name="connsiteX32" fmla="*/ 371475 w 1704975"/>
              <a:gd name="connsiteY32" fmla="*/ 100013 h 685800"/>
              <a:gd name="connsiteX33" fmla="*/ 361950 w 1704975"/>
              <a:gd name="connsiteY33" fmla="*/ 80963 h 685800"/>
              <a:gd name="connsiteX34" fmla="*/ 266700 w 1704975"/>
              <a:gd name="connsiteY34" fmla="*/ 85725 h 685800"/>
              <a:gd name="connsiteX35" fmla="*/ 266700 w 1704975"/>
              <a:gd name="connsiteY35" fmla="*/ 71438 h 685800"/>
              <a:gd name="connsiteX36" fmla="*/ 233362 w 1704975"/>
              <a:gd name="connsiteY36" fmla="*/ 71438 h 685800"/>
              <a:gd name="connsiteX37" fmla="*/ 228600 w 1704975"/>
              <a:gd name="connsiteY37" fmla="*/ 19050 h 685800"/>
              <a:gd name="connsiteX38" fmla="*/ 0 w 1704975"/>
              <a:gd name="connsiteY38" fmla="*/ 23813 h 685800"/>
              <a:gd name="connsiteX39" fmla="*/ 0 w 1704975"/>
              <a:gd name="connsiteY39" fmla="*/ 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704975" h="685800">
                <a:moveTo>
                  <a:pt x="1704975" y="685800"/>
                </a:moveTo>
                <a:lnTo>
                  <a:pt x="1704975" y="647700"/>
                </a:lnTo>
                <a:lnTo>
                  <a:pt x="1552575" y="647700"/>
                </a:lnTo>
                <a:lnTo>
                  <a:pt x="1557337" y="623888"/>
                </a:lnTo>
                <a:lnTo>
                  <a:pt x="1504950" y="619125"/>
                </a:lnTo>
                <a:lnTo>
                  <a:pt x="1509712" y="547688"/>
                </a:lnTo>
                <a:lnTo>
                  <a:pt x="1481137" y="542925"/>
                </a:lnTo>
                <a:lnTo>
                  <a:pt x="1485900" y="490538"/>
                </a:lnTo>
                <a:lnTo>
                  <a:pt x="1457325" y="490538"/>
                </a:lnTo>
                <a:lnTo>
                  <a:pt x="1457325" y="438150"/>
                </a:lnTo>
                <a:lnTo>
                  <a:pt x="1138237" y="438150"/>
                </a:lnTo>
                <a:lnTo>
                  <a:pt x="1138237" y="400050"/>
                </a:lnTo>
                <a:lnTo>
                  <a:pt x="1109662" y="404813"/>
                </a:lnTo>
                <a:lnTo>
                  <a:pt x="1109662" y="385763"/>
                </a:lnTo>
                <a:lnTo>
                  <a:pt x="1057275" y="381000"/>
                </a:lnTo>
                <a:lnTo>
                  <a:pt x="1062037" y="314325"/>
                </a:lnTo>
                <a:lnTo>
                  <a:pt x="1047750" y="314325"/>
                </a:lnTo>
                <a:lnTo>
                  <a:pt x="1052512" y="285750"/>
                </a:lnTo>
                <a:lnTo>
                  <a:pt x="1028700" y="285750"/>
                </a:lnTo>
                <a:lnTo>
                  <a:pt x="1023937" y="257175"/>
                </a:lnTo>
                <a:lnTo>
                  <a:pt x="800100" y="261938"/>
                </a:lnTo>
                <a:lnTo>
                  <a:pt x="800100" y="247650"/>
                </a:lnTo>
                <a:lnTo>
                  <a:pt x="676275" y="238125"/>
                </a:lnTo>
                <a:lnTo>
                  <a:pt x="681037" y="200025"/>
                </a:lnTo>
                <a:lnTo>
                  <a:pt x="661987" y="200025"/>
                </a:lnTo>
                <a:lnTo>
                  <a:pt x="666750" y="152400"/>
                </a:lnTo>
                <a:lnTo>
                  <a:pt x="642937" y="152400"/>
                </a:lnTo>
                <a:lnTo>
                  <a:pt x="642937" y="133350"/>
                </a:lnTo>
                <a:lnTo>
                  <a:pt x="609600" y="133350"/>
                </a:lnTo>
                <a:lnTo>
                  <a:pt x="609600" y="114300"/>
                </a:lnTo>
                <a:lnTo>
                  <a:pt x="581025" y="114300"/>
                </a:lnTo>
                <a:lnTo>
                  <a:pt x="581025" y="100013"/>
                </a:lnTo>
                <a:lnTo>
                  <a:pt x="371475" y="100013"/>
                </a:lnTo>
                <a:lnTo>
                  <a:pt x="361950" y="80963"/>
                </a:lnTo>
                <a:lnTo>
                  <a:pt x="266700" y="85725"/>
                </a:lnTo>
                <a:lnTo>
                  <a:pt x="266700" y="71438"/>
                </a:lnTo>
                <a:lnTo>
                  <a:pt x="233362" y="71438"/>
                </a:lnTo>
                <a:lnTo>
                  <a:pt x="228600" y="19050"/>
                </a:lnTo>
                <a:lnTo>
                  <a:pt x="0" y="23813"/>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b="1" dirty="0">
              <a:solidFill>
                <a:srgbClr val="FFFFFF"/>
              </a:solidFill>
              <a:latin typeface="Times New Roman" panose="02020603050405020304" pitchFamily="18" charset="0"/>
              <a:ea typeface="ＭＳ Ｐゴシック" panose="020B0600070205080204" pitchFamily="34" charset="-128"/>
            </a:endParaRPr>
          </a:p>
        </p:txBody>
      </p:sp>
      <p:sp>
        <p:nvSpPr>
          <p:cNvPr id="72" name="Freeform 71"/>
          <p:cNvSpPr/>
          <p:nvPr/>
        </p:nvSpPr>
        <p:spPr bwMode="auto">
          <a:xfrm>
            <a:off x="2120900" y="1976464"/>
            <a:ext cx="2676525" cy="1724025"/>
          </a:xfrm>
          <a:custGeom>
            <a:avLst/>
            <a:gdLst>
              <a:gd name="connsiteX0" fmla="*/ 2676525 w 2676525"/>
              <a:gd name="connsiteY0" fmla="*/ 1724025 h 1724025"/>
              <a:gd name="connsiteX1" fmla="*/ 2595563 w 2676525"/>
              <a:gd name="connsiteY1" fmla="*/ 1724025 h 1724025"/>
              <a:gd name="connsiteX2" fmla="*/ 2595563 w 2676525"/>
              <a:gd name="connsiteY2" fmla="*/ 1709737 h 1724025"/>
              <a:gd name="connsiteX3" fmla="*/ 2524125 w 2676525"/>
              <a:gd name="connsiteY3" fmla="*/ 1709737 h 1724025"/>
              <a:gd name="connsiteX4" fmla="*/ 2524125 w 2676525"/>
              <a:gd name="connsiteY4" fmla="*/ 1666875 h 1724025"/>
              <a:gd name="connsiteX5" fmla="*/ 2495550 w 2676525"/>
              <a:gd name="connsiteY5" fmla="*/ 1666875 h 1724025"/>
              <a:gd name="connsiteX6" fmla="*/ 2495550 w 2676525"/>
              <a:gd name="connsiteY6" fmla="*/ 1609725 h 1724025"/>
              <a:gd name="connsiteX7" fmla="*/ 2481263 w 2676525"/>
              <a:gd name="connsiteY7" fmla="*/ 1604962 h 1724025"/>
              <a:gd name="connsiteX8" fmla="*/ 2471738 w 2676525"/>
              <a:gd name="connsiteY8" fmla="*/ 1543050 h 1724025"/>
              <a:gd name="connsiteX9" fmla="*/ 2376488 w 2676525"/>
              <a:gd name="connsiteY9" fmla="*/ 1543050 h 1724025"/>
              <a:gd name="connsiteX10" fmla="*/ 2371725 w 2676525"/>
              <a:gd name="connsiteY10" fmla="*/ 1533525 h 1724025"/>
              <a:gd name="connsiteX11" fmla="*/ 2243138 w 2676525"/>
              <a:gd name="connsiteY11" fmla="*/ 1528762 h 1724025"/>
              <a:gd name="connsiteX12" fmla="*/ 2243138 w 2676525"/>
              <a:gd name="connsiteY12" fmla="*/ 1514475 h 1724025"/>
              <a:gd name="connsiteX13" fmla="*/ 2124075 w 2676525"/>
              <a:gd name="connsiteY13" fmla="*/ 1524000 h 1724025"/>
              <a:gd name="connsiteX14" fmla="*/ 2124075 w 2676525"/>
              <a:gd name="connsiteY14" fmla="*/ 1490662 h 1724025"/>
              <a:gd name="connsiteX15" fmla="*/ 2090738 w 2676525"/>
              <a:gd name="connsiteY15" fmla="*/ 1495425 h 1724025"/>
              <a:gd name="connsiteX16" fmla="*/ 2100263 w 2676525"/>
              <a:gd name="connsiteY16" fmla="*/ 1414462 h 1724025"/>
              <a:gd name="connsiteX17" fmla="*/ 2076450 w 2676525"/>
              <a:gd name="connsiteY17" fmla="*/ 1414462 h 1724025"/>
              <a:gd name="connsiteX18" fmla="*/ 2081213 w 2676525"/>
              <a:gd name="connsiteY18" fmla="*/ 1357312 h 1724025"/>
              <a:gd name="connsiteX19" fmla="*/ 2052638 w 2676525"/>
              <a:gd name="connsiteY19" fmla="*/ 1352550 h 1724025"/>
              <a:gd name="connsiteX20" fmla="*/ 2052638 w 2676525"/>
              <a:gd name="connsiteY20" fmla="*/ 1304925 h 1724025"/>
              <a:gd name="connsiteX21" fmla="*/ 1990725 w 2676525"/>
              <a:gd name="connsiteY21" fmla="*/ 1309687 h 1724025"/>
              <a:gd name="connsiteX22" fmla="*/ 1985963 w 2676525"/>
              <a:gd name="connsiteY22" fmla="*/ 1285875 h 1724025"/>
              <a:gd name="connsiteX23" fmla="*/ 1852613 w 2676525"/>
              <a:gd name="connsiteY23" fmla="*/ 1285875 h 1724025"/>
              <a:gd name="connsiteX24" fmla="*/ 1833563 w 2676525"/>
              <a:gd name="connsiteY24" fmla="*/ 1262062 h 1724025"/>
              <a:gd name="connsiteX25" fmla="*/ 1785938 w 2676525"/>
              <a:gd name="connsiteY25" fmla="*/ 1262062 h 1724025"/>
              <a:gd name="connsiteX26" fmla="*/ 1790700 w 2676525"/>
              <a:gd name="connsiteY26" fmla="*/ 1238250 h 1724025"/>
              <a:gd name="connsiteX27" fmla="*/ 1728788 w 2676525"/>
              <a:gd name="connsiteY27" fmla="*/ 1238250 h 1724025"/>
              <a:gd name="connsiteX28" fmla="*/ 1724025 w 2676525"/>
              <a:gd name="connsiteY28" fmla="*/ 1223962 h 1724025"/>
              <a:gd name="connsiteX29" fmla="*/ 1685925 w 2676525"/>
              <a:gd name="connsiteY29" fmla="*/ 1219200 h 1724025"/>
              <a:gd name="connsiteX30" fmla="*/ 1690688 w 2676525"/>
              <a:gd name="connsiteY30" fmla="*/ 1190625 h 1724025"/>
              <a:gd name="connsiteX31" fmla="*/ 1666875 w 2676525"/>
              <a:gd name="connsiteY31" fmla="*/ 1190625 h 1724025"/>
              <a:gd name="connsiteX32" fmla="*/ 1671638 w 2676525"/>
              <a:gd name="connsiteY32" fmla="*/ 1133475 h 1724025"/>
              <a:gd name="connsiteX33" fmla="*/ 1647825 w 2676525"/>
              <a:gd name="connsiteY33" fmla="*/ 1133475 h 1724025"/>
              <a:gd name="connsiteX34" fmla="*/ 1647825 w 2676525"/>
              <a:gd name="connsiteY34" fmla="*/ 1076325 h 1724025"/>
              <a:gd name="connsiteX35" fmla="*/ 1628775 w 2676525"/>
              <a:gd name="connsiteY35" fmla="*/ 1071562 h 1724025"/>
              <a:gd name="connsiteX36" fmla="*/ 1628775 w 2676525"/>
              <a:gd name="connsiteY36" fmla="*/ 1047750 h 1724025"/>
              <a:gd name="connsiteX37" fmla="*/ 1585913 w 2676525"/>
              <a:gd name="connsiteY37" fmla="*/ 1047750 h 1724025"/>
              <a:gd name="connsiteX38" fmla="*/ 1585913 w 2676525"/>
              <a:gd name="connsiteY38" fmla="*/ 1033462 h 1724025"/>
              <a:gd name="connsiteX39" fmla="*/ 1547813 w 2676525"/>
              <a:gd name="connsiteY39" fmla="*/ 1033462 h 1724025"/>
              <a:gd name="connsiteX40" fmla="*/ 1547813 w 2676525"/>
              <a:gd name="connsiteY40" fmla="*/ 1023937 h 1724025"/>
              <a:gd name="connsiteX41" fmla="*/ 1519238 w 2676525"/>
              <a:gd name="connsiteY41" fmla="*/ 1019175 h 1724025"/>
              <a:gd name="connsiteX42" fmla="*/ 1519238 w 2676525"/>
              <a:gd name="connsiteY42" fmla="*/ 1009650 h 1724025"/>
              <a:gd name="connsiteX43" fmla="*/ 1447800 w 2676525"/>
              <a:gd name="connsiteY43" fmla="*/ 1009650 h 1724025"/>
              <a:gd name="connsiteX44" fmla="*/ 1433513 w 2676525"/>
              <a:gd name="connsiteY44" fmla="*/ 990600 h 1724025"/>
              <a:gd name="connsiteX45" fmla="*/ 1285875 w 2676525"/>
              <a:gd name="connsiteY45" fmla="*/ 990600 h 1724025"/>
              <a:gd name="connsiteX46" fmla="*/ 1276350 w 2676525"/>
              <a:gd name="connsiteY46" fmla="*/ 914400 h 1724025"/>
              <a:gd name="connsiteX47" fmla="*/ 1243013 w 2676525"/>
              <a:gd name="connsiteY47" fmla="*/ 914400 h 1724025"/>
              <a:gd name="connsiteX48" fmla="*/ 1247775 w 2676525"/>
              <a:gd name="connsiteY48" fmla="*/ 852487 h 1724025"/>
              <a:gd name="connsiteX49" fmla="*/ 1223963 w 2676525"/>
              <a:gd name="connsiteY49" fmla="*/ 847725 h 1724025"/>
              <a:gd name="connsiteX50" fmla="*/ 1233488 w 2676525"/>
              <a:gd name="connsiteY50" fmla="*/ 795337 h 1724025"/>
              <a:gd name="connsiteX51" fmla="*/ 1204913 w 2676525"/>
              <a:gd name="connsiteY51" fmla="*/ 795337 h 1724025"/>
              <a:gd name="connsiteX52" fmla="*/ 1209675 w 2676525"/>
              <a:gd name="connsiteY52" fmla="*/ 747712 h 1724025"/>
              <a:gd name="connsiteX53" fmla="*/ 1033463 w 2676525"/>
              <a:gd name="connsiteY53" fmla="*/ 747712 h 1724025"/>
              <a:gd name="connsiteX54" fmla="*/ 1033463 w 2676525"/>
              <a:gd name="connsiteY54" fmla="*/ 733425 h 1724025"/>
              <a:gd name="connsiteX55" fmla="*/ 952500 w 2676525"/>
              <a:gd name="connsiteY55" fmla="*/ 733425 h 1724025"/>
              <a:gd name="connsiteX56" fmla="*/ 938213 w 2676525"/>
              <a:gd name="connsiteY56" fmla="*/ 709612 h 1724025"/>
              <a:gd name="connsiteX57" fmla="*/ 871538 w 2676525"/>
              <a:gd name="connsiteY57" fmla="*/ 709612 h 1724025"/>
              <a:gd name="connsiteX58" fmla="*/ 866775 w 2676525"/>
              <a:gd name="connsiteY58" fmla="*/ 690562 h 1724025"/>
              <a:gd name="connsiteX59" fmla="*/ 857250 w 2676525"/>
              <a:gd name="connsiteY59" fmla="*/ 690562 h 1724025"/>
              <a:gd name="connsiteX60" fmla="*/ 847725 w 2676525"/>
              <a:gd name="connsiteY60" fmla="*/ 657225 h 1724025"/>
              <a:gd name="connsiteX61" fmla="*/ 838200 w 2676525"/>
              <a:gd name="connsiteY61" fmla="*/ 657225 h 1724025"/>
              <a:gd name="connsiteX62" fmla="*/ 838200 w 2676525"/>
              <a:gd name="connsiteY62" fmla="*/ 614362 h 1724025"/>
              <a:gd name="connsiteX63" fmla="*/ 819150 w 2676525"/>
              <a:gd name="connsiteY63" fmla="*/ 614362 h 1724025"/>
              <a:gd name="connsiteX64" fmla="*/ 823913 w 2676525"/>
              <a:gd name="connsiteY64" fmla="*/ 528637 h 1724025"/>
              <a:gd name="connsiteX65" fmla="*/ 804863 w 2676525"/>
              <a:gd name="connsiteY65" fmla="*/ 528637 h 1724025"/>
              <a:gd name="connsiteX66" fmla="*/ 804863 w 2676525"/>
              <a:gd name="connsiteY66" fmla="*/ 528637 h 1724025"/>
              <a:gd name="connsiteX67" fmla="*/ 804863 w 2676525"/>
              <a:gd name="connsiteY67" fmla="*/ 490537 h 1724025"/>
              <a:gd name="connsiteX68" fmla="*/ 733425 w 2676525"/>
              <a:gd name="connsiteY68" fmla="*/ 490537 h 1724025"/>
              <a:gd name="connsiteX69" fmla="*/ 738188 w 2676525"/>
              <a:gd name="connsiteY69" fmla="*/ 481012 h 1724025"/>
              <a:gd name="connsiteX70" fmla="*/ 671513 w 2676525"/>
              <a:gd name="connsiteY70" fmla="*/ 481012 h 1724025"/>
              <a:gd name="connsiteX71" fmla="*/ 676275 w 2676525"/>
              <a:gd name="connsiteY71" fmla="*/ 466725 h 1724025"/>
              <a:gd name="connsiteX72" fmla="*/ 600075 w 2676525"/>
              <a:gd name="connsiteY72" fmla="*/ 471487 h 1724025"/>
              <a:gd name="connsiteX73" fmla="*/ 604838 w 2676525"/>
              <a:gd name="connsiteY73" fmla="*/ 457200 h 1724025"/>
              <a:gd name="connsiteX74" fmla="*/ 519113 w 2676525"/>
              <a:gd name="connsiteY74" fmla="*/ 457200 h 1724025"/>
              <a:gd name="connsiteX75" fmla="*/ 519113 w 2676525"/>
              <a:gd name="connsiteY75" fmla="*/ 438150 h 1724025"/>
              <a:gd name="connsiteX76" fmla="*/ 481013 w 2676525"/>
              <a:gd name="connsiteY76" fmla="*/ 433387 h 1724025"/>
              <a:gd name="connsiteX77" fmla="*/ 481013 w 2676525"/>
              <a:gd name="connsiteY77" fmla="*/ 404812 h 1724025"/>
              <a:gd name="connsiteX78" fmla="*/ 452438 w 2676525"/>
              <a:gd name="connsiteY78" fmla="*/ 400050 h 1724025"/>
              <a:gd name="connsiteX79" fmla="*/ 457200 w 2676525"/>
              <a:gd name="connsiteY79" fmla="*/ 371475 h 1724025"/>
              <a:gd name="connsiteX80" fmla="*/ 419100 w 2676525"/>
              <a:gd name="connsiteY80" fmla="*/ 376237 h 1724025"/>
              <a:gd name="connsiteX81" fmla="*/ 419100 w 2676525"/>
              <a:gd name="connsiteY81" fmla="*/ 247650 h 1724025"/>
              <a:gd name="connsiteX82" fmla="*/ 395288 w 2676525"/>
              <a:gd name="connsiteY82" fmla="*/ 242887 h 1724025"/>
              <a:gd name="connsiteX83" fmla="*/ 404813 w 2676525"/>
              <a:gd name="connsiteY83" fmla="*/ 171450 h 1724025"/>
              <a:gd name="connsiteX84" fmla="*/ 385763 w 2676525"/>
              <a:gd name="connsiteY84" fmla="*/ 171450 h 1724025"/>
              <a:gd name="connsiteX85" fmla="*/ 390525 w 2676525"/>
              <a:gd name="connsiteY85" fmla="*/ 23812 h 1724025"/>
              <a:gd name="connsiteX86" fmla="*/ 280988 w 2676525"/>
              <a:gd name="connsiteY86" fmla="*/ 28575 h 1724025"/>
              <a:gd name="connsiteX87" fmla="*/ 276225 w 2676525"/>
              <a:gd name="connsiteY87" fmla="*/ 0 h 1724025"/>
              <a:gd name="connsiteX88" fmla="*/ 0 w 2676525"/>
              <a:gd name="connsiteY88" fmla="*/ 4762 h 172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676525" h="1724025">
                <a:moveTo>
                  <a:pt x="2676525" y="1724025"/>
                </a:moveTo>
                <a:lnTo>
                  <a:pt x="2595563" y="1724025"/>
                </a:lnTo>
                <a:lnTo>
                  <a:pt x="2595563" y="1709737"/>
                </a:lnTo>
                <a:lnTo>
                  <a:pt x="2524125" y="1709737"/>
                </a:lnTo>
                <a:lnTo>
                  <a:pt x="2524125" y="1666875"/>
                </a:lnTo>
                <a:lnTo>
                  <a:pt x="2495550" y="1666875"/>
                </a:lnTo>
                <a:lnTo>
                  <a:pt x="2495550" y="1609725"/>
                </a:lnTo>
                <a:lnTo>
                  <a:pt x="2481263" y="1604962"/>
                </a:lnTo>
                <a:lnTo>
                  <a:pt x="2471738" y="1543050"/>
                </a:lnTo>
                <a:lnTo>
                  <a:pt x="2376488" y="1543050"/>
                </a:lnTo>
                <a:lnTo>
                  <a:pt x="2371725" y="1533525"/>
                </a:lnTo>
                <a:lnTo>
                  <a:pt x="2243138" y="1528762"/>
                </a:lnTo>
                <a:lnTo>
                  <a:pt x="2243138" y="1514475"/>
                </a:lnTo>
                <a:lnTo>
                  <a:pt x="2124075" y="1524000"/>
                </a:lnTo>
                <a:lnTo>
                  <a:pt x="2124075" y="1490662"/>
                </a:lnTo>
                <a:lnTo>
                  <a:pt x="2090738" y="1495425"/>
                </a:lnTo>
                <a:lnTo>
                  <a:pt x="2100263" y="1414462"/>
                </a:lnTo>
                <a:lnTo>
                  <a:pt x="2076450" y="1414462"/>
                </a:lnTo>
                <a:lnTo>
                  <a:pt x="2081213" y="1357312"/>
                </a:lnTo>
                <a:lnTo>
                  <a:pt x="2052638" y="1352550"/>
                </a:lnTo>
                <a:lnTo>
                  <a:pt x="2052638" y="1304925"/>
                </a:lnTo>
                <a:lnTo>
                  <a:pt x="1990725" y="1309687"/>
                </a:lnTo>
                <a:lnTo>
                  <a:pt x="1985963" y="1285875"/>
                </a:lnTo>
                <a:lnTo>
                  <a:pt x="1852613" y="1285875"/>
                </a:lnTo>
                <a:lnTo>
                  <a:pt x="1833563" y="1262062"/>
                </a:lnTo>
                <a:lnTo>
                  <a:pt x="1785938" y="1262062"/>
                </a:lnTo>
                <a:lnTo>
                  <a:pt x="1790700" y="1238250"/>
                </a:lnTo>
                <a:lnTo>
                  <a:pt x="1728788" y="1238250"/>
                </a:lnTo>
                <a:lnTo>
                  <a:pt x="1724025" y="1223962"/>
                </a:lnTo>
                <a:lnTo>
                  <a:pt x="1685925" y="1219200"/>
                </a:lnTo>
                <a:lnTo>
                  <a:pt x="1690688" y="1190625"/>
                </a:lnTo>
                <a:lnTo>
                  <a:pt x="1666875" y="1190625"/>
                </a:lnTo>
                <a:lnTo>
                  <a:pt x="1671638" y="1133475"/>
                </a:lnTo>
                <a:lnTo>
                  <a:pt x="1647825" y="1133475"/>
                </a:lnTo>
                <a:lnTo>
                  <a:pt x="1647825" y="1076325"/>
                </a:lnTo>
                <a:lnTo>
                  <a:pt x="1628775" y="1071562"/>
                </a:lnTo>
                <a:lnTo>
                  <a:pt x="1628775" y="1047750"/>
                </a:lnTo>
                <a:lnTo>
                  <a:pt x="1585913" y="1047750"/>
                </a:lnTo>
                <a:lnTo>
                  <a:pt x="1585913" y="1033462"/>
                </a:lnTo>
                <a:lnTo>
                  <a:pt x="1547813" y="1033462"/>
                </a:lnTo>
                <a:lnTo>
                  <a:pt x="1547813" y="1023937"/>
                </a:lnTo>
                <a:lnTo>
                  <a:pt x="1519238" y="1019175"/>
                </a:lnTo>
                <a:lnTo>
                  <a:pt x="1519238" y="1009650"/>
                </a:lnTo>
                <a:lnTo>
                  <a:pt x="1447800" y="1009650"/>
                </a:lnTo>
                <a:lnTo>
                  <a:pt x="1433513" y="990600"/>
                </a:lnTo>
                <a:lnTo>
                  <a:pt x="1285875" y="990600"/>
                </a:lnTo>
                <a:lnTo>
                  <a:pt x="1276350" y="914400"/>
                </a:lnTo>
                <a:lnTo>
                  <a:pt x="1243013" y="914400"/>
                </a:lnTo>
                <a:lnTo>
                  <a:pt x="1247775" y="852487"/>
                </a:lnTo>
                <a:lnTo>
                  <a:pt x="1223963" y="847725"/>
                </a:lnTo>
                <a:lnTo>
                  <a:pt x="1233488" y="795337"/>
                </a:lnTo>
                <a:lnTo>
                  <a:pt x="1204913" y="795337"/>
                </a:lnTo>
                <a:lnTo>
                  <a:pt x="1209675" y="747712"/>
                </a:lnTo>
                <a:lnTo>
                  <a:pt x="1033463" y="747712"/>
                </a:lnTo>
                <a:lnTo>
                  <a:pt x="1033463" y="733425"/>
                </a:lnTo>
                <a:lnTo>
                  <a:pt x="952500" y="733425"/>
                </a:lnTo>
                <a:lnTo>
                  <a:pt x="938213" y="709612"/>
                </a:lnTo>
                <a:lnTo>
                  <a:pt x="871538" y="709612"/>
                </a:lnTo>
                <a:lnTo>
                  <a:pt x="866775" y="690562"/>
                </a:lnTo>
                <a:lnTo>
                  <a:pt x="857250" y="690562"/>
                </a:lnTo>
                <a:lnTo>
                  <a:pt x="847725" y="657225"/>
                </a:lnTo>
                <a:lnTo>
                  <a:pt x="838200" y="657225"/>
                </a:lnTo>
                <a:lnTo>
                  <a:pt x="838200" y="614362"/>
                </a:lnTo>
                <a:lnTo>
                  <a:pt x="819150" y="614362"/>
                </a:lnTo>
                <a:lnTo>
                  <a:pt x="823913" y="528637"/>
                </a:lnTo>
                <a:lnTo>
                  <a:pt x="804863" y="528637"/>
                </a:lnTo>
                <a:lnTo>
                  <a:pt x="804863" y="528637"/>
                </a:lnTo>
                <a:lnTo>
                  <a:pt x="804863" y="490537"/>
                </a:lnTo>
                <a:lnTo>
                  <a:pt x="733425" y="490537"/>
                </a:lnTo>
                <a:lnTo>
                  <a:pt x="738188" y="481012"/>
                </a:lnTo>
                <a:lnTo>
                  <a:pt x="671513" y="481012"/>
                </a:lnTo>
                <a:lnTo>
                  <a:pt x="676275" y="466725"/>
                </a:lnTo>
                <a:lnTo>
                  <a:pt x="600075" y="471487"/>
                </a:lnTo>
                <a:lnTo>
                  <a:pt x="604838" y="457200"/>
                </a:lnTo>
                <a:lnTo>
                  <a:pt x="519113" y="457200"/>
                </a:lnTo>
                <a:lnTo>
                  <a:pt x="519113" y="438150"/>
                </a:lnTo>
                <a:lnTo>
                  <a:pt x="481013" y="433387"/>
                </a:lnTo>
                <a:lnTo>
                  <a:pt x="481013" y="404812"/>
                </a:lnTo>
                <a:lnTo>
                  <a:pt x="452438" y="400050"/>
                </a:lnTo>
                <a:lnTo>
                  <a:pt x="457200" y="371475"/>
                </a:lnTo>
                <a:lnTo>
                  <a:pt x="419100" y="376237"/>
                </a:lnTo>
                <a:lnTo>
                  <a:pt x="419100" y="247650"/>
                </a:lnTo>
                <a:lnTo>
                  <a:pt x="395288" y="242887"/>
                </a:lnTo>
                <a:lnTo>
                  <a:pt x="404813" y="171450"/>
                </a:lnTo>
                <a:lnTo>
                  <a:pt x="385763" y="171450"/>
                </a:lnTo>
                <a:lnTo>
                  <a:pt x="390525" y="23812"/>
                </a:lnTo>
                <a:lnTo>
                  <a:pt x="280988" y="28575"/>
                </a:lnTo>
                <a:lnTo>
                  <a:pt x="276225" y="0"/>
                </a:lnTo>
                <a:lnTo>
                  <a:pt x="0" y="4762"/>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b="1" dirty="0">
              <a:solidFill>
                <a:srgbClr val="FFFFFF"/>
              </a:solidFill>
              <a:latin typeface="Times New Roman" panose="02020603050405020304" pitchFamily="18" charset="0"/>
              <a:ea typeface="ＭＳ Ｐゴシック" panose="020B0600070205080204" pitchFamily="34" charset="-128"/>
            </a:endParaRPr>
          </a:p>
        </p:txBody>
      </p:sp>
      <p:sp>
        <p:nvSpPr>
          <p:cNvPr id="30780" name="Freeform 69"/>
          <p:cNvSpPr>
            <a:spLocks/>
          </p:cNvSpPr>
          <p:nvPr/>
        </p:nvSpPr>
        <p:spPr bwMode="auto">
          <a:xfrm>
            <a:off x="2111388" y="1976464"/>
            <a:ext cx="4443413" cy="2109787"/>
          </a:xfrm>
          <a:custGeom>
            <a:avLst/>
            <a:gdLst>
              <a:gd name="T0" fmla="*/ 4295773 w 4443413"/>
              <a:gd name="T1" fmla="*/ 2066940 h 2109787"/>
              <a:gd name="T2" fmla="*/ 4191000 w 4443413"/>
              <a:gd name="T3" fmla="*/ 2038365 h 2109787"/>
              <a:gd name="T4" fmla="*/ 4152900 w 4443413"/>
              <a:gd name="T5" fmla="*/ 1952640 h 2109787"/>
              <a:gd name="T6" fmla="*/ 3786188 w 4443413"/>
              <a:gd name="T7" fmla="*/ 1933590 h 2109787"/>
              <a:gd name="T8" fmla="*/ 3776662 w 4443413"/>
              <a:gd name="T9" fmla="*/ 1876440 h 2109787"/>
              <a:gd name="T10" fmla="*/ 3743324 w 4443413"/>
              <a:gd name="T11" fmla="*/ 1819290 h 2109787"/>
              <a:gd name="T12" fmla="*/ 3676650 w 4443413"/>
              <a:gd name="T13" fmla="*/ 1795477 h 2109787"/>
              <a:gd name="T14" fmla="*/ 3343274 w 4443413"/>
              <a:gd name="T15" fmla="*/ 1757377 h 2109787"/>
              <a:gd name="T16" fmla="*/ 3286124 w 4443413"/>
              <a:gd name="T17" fmla="*/ 1700227 h 2109787"/>
              <a:gd name="T18" fmla="*/ 2990850 w 4443413"/>
              <a:gd name="T19" fmla="*/ 1685940 h 2109787"/>
              <a:gd name="T20" fmla="*/ 2952750 w 4443413"/>
              <a:gd name="T21" fmla="*/ 1647840 h 2109787"/>
              <a:gd name="T22" fmla="*/ 2919412 w 4443413"/>
              <a:gd name="T23" fmla="*/ 1609740 h 2109787"/>
              <a:gd name="T24" fmla="*/ 2886074 w 4443413"/>
              <a:gd name="T25" fmla="*/ 1566877 h 2109787"/>
              <a:gd name="T26" fmla="*/ 2600324 w 4443413"/>
              <a:gd name="T27" fmla="*/ 1557352 h 2109787"/>
              <a:gd name="T28" fmla="*/ 2543174 w 4443413"/>
              <a:gd name="T29" fmla="*/ 1504965 h 2109787"/>
              <a:gd name="T30" fmla="*/ 2519362 w 4443413"/>
              <a:gd name="T31" fmla="*/ 1428765 h 2109787"/>
              <a:gd name="T32" fmla="*/ 2190751 w 4443413"/>
              <a:gd name="T33" fmla="*/ 1404952 h 2109787"/>
              <a:gd name="T34" fmla="*/ 2143125 w 4443413"/>
              <a:gd name="T35" fmla="*/ 1366852 h 2109787"/>
              <a:gd name="T36" fmla="*/ 2095500 w 4443413"/>
              <a:gd name="T37" fmla="*/ 1319227 h 2109787"/>
              <a:gd name="T38" fmla="*/ 2071688 w 4443413"/>
              <a:gd name="T39" fmla="*/ 1214452 h 2109787"/>
              <a:gd name="T40" fmla="*/ 1885950 w 4443413"/>
              <a:gd name="T41" fmla="*/ 1185877 h 2109787"/>
              <a:gd name="T42" fmla="*/ 1795463 w 4443413"/>
              <a:gd name="T43" fmla="*/ 1152540 h 2109787"/>
              <a:gd name="T44" fmla="*/ 1728788 w 4443413"/>
              <a:gd name="T45" fmla="*/ 1123965 h 2109787"/>
              <a:gd name="T46" fmla="*/ 1709738 w 4443413"/>
              <a:gd name="T47" fmla="*/ 1076340 h 2109787"/>
              <a:gd name="T48" fmla="*/ 1676400 w 4443413"/>
              <a:gd name="T49" fmla="*/ 942975 h 2109787"/>
              <a:gd name="T50" fmla="*/ 1619250 w 4443413"/>
              <a:gd name="T51" fmla="*/ 933450 h 2109787"/>
              <a:gd name="T52" fmla="*/ 1590675 w 4443413"/>
              <a:gd name="T53" fmla="*/ 909637 h 2109787"/>
              <a:gd name="T54" fmla="*/ 1352550 w 4443413"/>
              <a:gd name="T55" fmla="*/ 890587 h 2109787"/>
              <a:gd name="T56" fmla="*/ 1304925 w 4443413"/>
              <a:gd name="T57" fmla="*/ 862012 h 2109787"/>
              <a:gd name="T58" fmla="*/ 1281113 w 4443413"/>
              <a:gd name="T59" fmla="*/ 847725 h 2109787"/>
              <a:gd name="T60" fmla="*/ 1247775 w 4443413"/>
              <a:gd name="T61" fmla="*/ 704850 h 2109787"/>
              <a:gd name="T62" fmla="*/ 1185863 w 4443413"/>
              <a:gd name="T63" fmla="*/ 685800 h 2109787"/>
              <a:gd name="T64" fmla="*/ 966788 w 4443413"/>
              <a:gd name="T65" fmla="*/ 657225 h 2109787"/>
              <a:gd name="T66" fmla="*/ 900113 w 4443413"/>
              <a:gd name="T67" fmla="*/ 619125 h 2109787"/>
              <a:gd name="T68" fmla="*/ 862013 w 4443413"/>
              <a:gd name="T69" fmla="*/ 585787 h 2109787"/>
              <a:gd name="T70" fmla="*/ 857250 w 4443413"/>
              <a:gd name="T71" fmla="*/ 423862 h 2109787"/>
              <a:gd name="T72" fmla="*/ 823913 w 4443413"/>
              <a:gd name="T73" fmla="*/ 390525 h 2109787"/>
              <a:gd name="T74" fmla="*/ 700088 w 4443413"/>
              <a:gd name="T75" fmla="*/ 338137 h 2109787"/>
              <a:gd name="T76" fmla="*/ 633413 w 4443413"/>
              <a:gd name="T77" fmla="*/ 323850 h 2109787"/>
              <a:gd name="T78" fmla="*/ 481013 w 4443413"/>
              <a:gd name="T79" fmla="*/ 290512 h 2109787"/>
              <a:gd name="T80" fmla="*/ 481013 w 4443413"/>
              <a:gd name="T81" fmla="*/ 214312 h 2109787"/>
              <a:gd name="T82" fmla="*/ 447675 w 4443413"/>
              <a:gd name="T83" fmla="*/ 180975 h 2109787"/>
              <a:gd name="T84" fmla="*/ 433388 w 4443413"/>
              <a:gd name="T85" fmla="*/ 52387 h 2109787"/>
              <a:gd name="T86" fmla="*/ 300038 w 4443413"/>
              <a:gd name="T87" fmla="*/ 28575 h 21097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443413"/>
              <a:gd name="T133" fmla="*/ 0 h 2109787"/>
              <a:gd name="T134" fmla="*/ 4443413 w 4443413"/>
              <a:gd name="T135" fmla="*/ 2109787 h 210978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443413" h="2109787">
                <a:moveTo>
                  <a:pt x="4443413" y="2105025"/>
                </a:moveTo>
                <a:lnTo>
                  <a:pt x="4295775" y="2109787"/>
                </a:lnTo>
                <a:lnTo>
                  <a:pt x="4295775" y="2066925"/>
                </a:lnTo>
                <a:lnTo>
                  <a:pt x="4224338" y="2066925"/>
                </a:lnTo>
                <a:lnTo>
                  <a:pt x="4224338" y="2038350"/>
                </a:lnTo>
                <a:lnTo>
                  <a:pt x="4191000" y="2038350"/>
                </a:lnTo>
                <a:lnTo>
                  <a:pt x="4191000" y="1976437"/>
                </a:lnTo>
                <a:lnTo>
                  <a:pt x="4162425" y="1981200"/>
                </a:lnTo>
                <a:lnTo>
                  <a:pt x="4152900" y="1952625"/>
                </a:lnTo>
                <a:lnTo>
                  <a:pt x="3805238" y="1952625"/>
                </a:lnTo>
                <a:lnTo>
                  <a:pt x="3810000" y="1933575"/>
                </a:lnTo>
                <a:lnTo>
                  <a:pt x="3786188" y="1933575"/>
                </a:lnTo>
                <a:lnTo>
                  <a:pt x="3786188" y="1905000"/>
                </a:lnTo>
                <a:lnTo>
                  <a:pt x="3776663" y="1905000"/>
                </a:lnTo>
                <a:lnTo>
                  <a:pt x="3776663" y="1876425"/>
                </a:lnTo>
                <a:lnTo>
                  <a:pt x="3762375" y="1871662"/>
                </a:lnTo>
                <a:lnTo>
                  <a:pt x="3767138" y="1819275"/>
                </a:lnTo>
                <a:lnTo>
                  <a:pt x="3743325" y="1819275"/>
                </a:lnTo>
                <a:lnTo>
                  <a:pt x="3743325" y="1804987"/>
                </a:lnTo>
                <a:lnTo>
                  <a:pt x="3676650" y="1809750"/>
                </a:lnTo>
                <a:lnTo>
                  <a:pt x="3676650" y="1795462"/>
                </a:lnTo>
                <a:lnTo>
                  <a:pt x="3352800" y="1790700"/>
                </a:lnTo>
                <a:lnTo>
                  <a:pt x="3357563" y="1757362"/>
                </a:lnTo>
                <a:lnTo>
                  <a:pt x="3343275" y="1757362"/>
                </a:lnTo>
                <a:lnTo>
                  <a:pt x="3343275" y="1709737"/>
                </a:lnTo>
                <a:lnTo>
                  <a:pt x="3290888" y="1709737"/>
                </a:lnTo>
                <a:lnTo>
                  <a:pt x="3286125" y="1700212"/>
                </a:lnTo>
                <a:lnTo>
                  <a:pt x="3038475" y="1700212"/>
                </a:lnTo>
                <a:lnTo>
                  <a:pt x="3043238" y="1681162"/>
                </a:lnTo>
                <a:lnTo>
                  <a:pt x="2990850" y="1685925"/>
                </a:lnTo>
                <a:lnTo>
                  <a:pt x="2986088" y="1657350"/>
                </a:lnTo>
                <a:lnTo>
                  <a:pt x="2957513" y="1657350"/>
                </a:lnTo>
                <a:lnTo>
                  <a:pt x="2952750" y="1647825"/>
                </a:lnTo>
                <a:lnTo>
                  <a:pt x="2928938" y="1643062"/>
                </a:lnTo>
                <a:lnTo>
                  <a:pt x="2928938" y="1614487"/>
                </a:lnTo>
                <a:lnTo>
                  <a:pt x="2919413" y="1609725"/>
                </a:lnTo>
                <a:lnTo>
                  <a:pt x="2914650" y="1581150"/>
                </a:lnTo>
                <a:lnTo>
                  <a:pt x="2886075" y="1576387"/>
                </a:lnTo>
                <a:lnTo>
                  <a:pt x="2886075" y="1566862"/>
                </a:lnTo>
                <a:lnTo>
                  <a:pt x="2814638" y="1566862"/>
                </a:lnTo>
                <a:lnTo>
                  <a:pt x="2814638" y="1562100"/>
                </a:lnTo>
                <a:lnTo>
                  <a:pt x="2600325" y="1557337"/>
                </a:lnTo>
                <a:lnTo>
                  <a:pt x="2590800" y="1547812"/>
                </a:lnTo>
                <a:lnTo>
                  <a:pt x="2538413" y="1538287"/>
                </a:lnTo>
                <a:lnTo>
                  <a:pt x="2543175" y="1504950"/>
                </a:lnTo>
                <a:lnTo>
                  <a:pt x="2528888" y="1500187"/>
                </a:lnTo>
                <a:lnTo>
                  <a:pt x="2528888" y="1481137"/>
                </a:lnTo>
                <a:lnTo>
                  <a:pt x="2519363" y="1428750"/>
                </a:lnTo>
                <a:lnTo>
                  <a:pt x="2209800" y="1409700"/>
                </a:lnTo>
                <a:lnTo>
                  <a:pt x="2205038" y="1404937"/>
                </a:lnTo>
                <a:lnTo>
                  <a:pt x="2190750" y="1404937"/>
                </a:lnTo>
                <a:lnTo>
                  <a:pt x="2185988" y="1385887"/>
                </a:lnTo>
                <a:lnTo>
                  <a:pt x="2143125" y="1385887"/>
                </a:lnTo>
                <a:lnTo>
                  <a:pt x="2143125" y="1366837"/>
                </a:lnTo>
                <a:lnTo>
                  <a:pt x="2128838" y="1366837"/>
                </a:lnTo>
                <a:lnTo>
                  <a:pt x="2124075" y="1319212"/>
                </a:lnTo>
                <a:lnTo>
                  <a:pt x="2095500" y="1319212"/>
                </a:lnTo>
                <a:lnTo>
                  <a:pt x="2100263" y="1252537"/>
                </a:lnTo>
                <a:lnTo>
                  <a:pt x="2071688" y="1243012"/>
                </a:lnTo>
                <a:lnTo>
                  <a:pt x="2071688" y="1214437"/>
                </a:lnTo>
                <a:lnTo>
                  <a:pt x="2005013" y="1204912"/>
                </a:lnTo>
                <a:lnTo>
                  <a:pt x="1985963" y="1185862"/>
                </a:lnTo>
                <a:lnTo>
                  <a:pt x="1885950" y="1185862"/>
                </a:lnTo>
                <a:lnTo>
                  <a:pt x="1890713" y="1171575"/>
                </a:lnTo>
                <a:lnTo>
                  <a:pt x="1795463" y="1176337"/>
                </a:lnTo>
                <a:lnTo>
                  <a:pt x="1795463" y="1152525"/>
                </a:lnTo>
                <a:lnTo>
                  <a:pt x="1781175" y="1157287"/>
                </a:lnTo>
                <a:lnTo>
                  <a:pt x="1781175" y="1133475"/>
                </a:lnTo>
                <a:lnTo>
                  <a:pt x="1728788" y="1123950"/>
                </a:lnTo>
                <a:lnTo>
                  <a:pt x="1728788" y="1100137"/>
                </a:lnTo>
                <a:lnTo>
                  <a:pt x="1709738" y="1100137"/>
                </a:lnTo>
                <a:lnTo>
                  <a:pt x="1709738" y="1076325"/>
                </a:lnTo>
                <a:lnTo>
                  <a:pt x="1695450" y="1038225"/>
                </a:lnTo>
                <a:lnTo>
                  <a:pt x="1676400" y="1033462"/>
                </a:lnTo>
                <a:lnTo>
                  <a:pt x="1676400" y="942975"/>
                </a:lnTo>
                <a:lnTo>
                  <a:pt x="1647825" y="942975"/>
                </a:lnTo>
                <a:lnTo>
                  <a:pt x="1647825" y="933450"/>
                </a:lnTo>
                <a:lnTo>
                  <a:pt x="1619250" y="933450"/>
                </a:lnTo>
                <a:lnTo>
                  <a:pt x="1619250" y="923925"/>
                </a:lnTo>
                <a:lnTo>
                  <a:pt x="1590675" y="923925"/>
                </a:lnTo>
                <a:lnTo>
                  <a:pt x="1590675" y="909637"/>
                </a:lnTo>
                <a:lnTo>
                  <a:pt x="1543050" y="904875"/>
                </a:lnTo>
                <a:lnTo>
                  <a:pt x="1533525" y="890587"/>
                </a:lnTo>
                <a:lnTo>
                  <a:pt x="1352550" y="890587"/>
                </a:lnTo>
                <a:lnTo>
                  <a:pt x="1343025" y="881062"/>
                </a:lnTo>
                <a:lnTo>
                  <a:pt x="1309688" y="885825"/>
                </a:lnTo>
                <a:lnTo>
                  <a:pt x="1304925" y="862012"/>
                </a:lnTo>
                <a:lnTo>
                  <a:pt x="1285875" y="862012"/>
                </a:lnTo>
                <a:lnTo>
                  <a:pt x="1285875" y="847725"/>
                </a:lnTo>
                <a:lnTo>
                  <a:pt x="1281113" y="847725"/>
                </a:lnTo>
                <a:lnTo>
                  <a:pt x="1276350" y="747712"/>
                </a:lnTo>
                <a:lnTo>
                  <a:pt x="1252538" y="747712"/>
                </a:lnTo>
                <a:lnTo>
                  <a:pt x="1247775" y="704850"/>
                </a:lnTo>
                <a:lnTo>
                  <a:pt x="1238250" y="709612"/>
                </a:lnTo>
                <a:lnTo>
                  <a:pt x="1238250" y="681037"/>
                </a:lnTo>
                <a:lnTo>
                  <a:pt x="1185863" y="685800"/>
                </a:lnTo>
                <a:lnTo>
                  <a:pt x="1166813" y="671512"/>
                </a:lnTo>
                <a:lnTo>
                  <a:pt x="976313" y="671512"/>
                </a:lnTo>
                <a:lnTo>
                  <a:pt x="966788" y="657225"/>
                </a:lnTo>
                <a:lnTo>
                  <a:pt x="962025" y="642937"/>
                </a:lnTo>
                <a:lnTo>
                  <a:pt x="928688" y="642937"/>
                </a:lnTo>
                <a:lnTo>
                  <a:pt x="900113" y="619125"/>
                </a:lnTo>
                <a:lnTo>
                  <a:pt x="876300" y="614362"/>
                </a:lnTo>
                <a:lnTo>
                  <a:pt x="876300" y="585787"/>
                </a:lnTo>
                <a:lnTo>
                  <a:pt x="862013" y="585787"/>
                </a:lnTo>
                <a:lnTo>
                  <a:pt x="866775" y="547687"/>
                </a:lnTo>
                <a:lnTo>
                  <a:pt x="842963" y="547687"/>
                </a:lnTo>
                <a:lnTo>
                  <a:pt x="857250" y="423862"/>
                </a:lnTo>
                <a:lnTo>
                  <a:pt x="838200" y="423862"/>
                </a:lnTo>
                <a:lnTo>
                  <a:pt x="838200" y="390525"/>
                </a:lnTo>
                <a:lnTo>
                  <a:pt x="823913" y="390525"/>
                </a:lnTo>
                <a:lnTo>
                  <a:pt x="819150" y="342900"/>
                </a:lnTo>
                <a:lnTo>
                  <a:pt x="700088" y="347662"/>
                </a:lnTo>
                <a:lnTo>
                  <a:pt x="700088" y="338137"/>
                </a:lnTo>
                <a:lnTo>
                  <a:pt x="685800" y="338137"/>
                </a:lnTo>
                <a:lnTo>
                  <a:pt x="681038" y="319087"/>
                </a:lnTo>
                <a:lnTo>
                  <a:pt x="633413" y="323850"/>
                </a:lnTo>
                <a:lnTo>
                  <a:pt x="519113" y="319087"/>
                </a:lnTo>
                <a:lnTo>
                  <a:pt x="514350" y="290512"/>
                </a:lnTo>
                <a:lnTo>
                  <a:pt x="481013" y="290512"/>
                </a:lnTo>
                <a:lnTo>
                  <a:pt x="485775" y="261937"/>
                </a:lnTo>
                <a:lnTo>
                  <a:pt x="466725" y="261937"/>
                </a:lnTo>
                <a:lnTo>
                  <a:pt x="481013" y="214312"/>
                </a:lnTo>
                <a:lnTo>
                  <a:pt x="452438" y="214312"/>
                </a:lnTo>
                <a:lnTo>
                  <a:pt x="457200" y="180975"/>
                </a:lnTo>
                <a:lnTo>
                  <a:pt x="447675" y="180975"/>
                </a:lnTo>
                <a:lnTo>
                  <a:pt x="447675" y="133350"/>
                </a:lnTo>
                <a:lnTo>
                  <a:pt x="433388" y="133350"/>
                </a:lnTo>
                <a:lnTo>
                  <a:pt x="433388" y="52387"/>
                </a:lnTo>
                <a:lnTo>
                  <a:pt x="409575" y="52387"/>
                </a:lnTo>
                <a:lnTo>
                  <a:pt x="409575" y="23812"/>
                </a:lnTo>
                <a:lnTo>
                  <a:pt x="300038" y="28575"/>
                </a:lnTo>
                <a:lnTo>
                  <a:pt x="290513" y="4762"/>
                </a:lnTo>
                <a:lnTo>
                  <a:pt x="0" y="0"/>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710151947"/>
      </p:ext>
    </p:extLst>
  </p:cSld>
  <p:clrMapOvr>
    <a:masterClrMapping/>
  </p:clrMapOvr>
  <p:timing>
    <p:tnLst>
      <p:par>
        <p:cTn xmlns:p14="http://schemas.microsoft.com/office/powerpoint/2010/mai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0" name="Text Box 11"/>
          <p:cNvSpPr txBox="1">
            <a:spLocks noChangeArrowheads="1"/>
          </p:cNvSpPr>
          <p:nvPr/>
        </p:nvSpPr>
        <p:spPr bwMode="auto">
          <a:xfrm>
            <a:off x="284176" y="6353201"/>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Lancet</a:t>
            </a:r>
            <a:r>
              <a:rPr lang="en-US" sz="1400" i="1" dirty="0">
                <a:solidFill>
                  <a:srgbClr val="CDCDCF"/>
                </a:solidFill>
                <a:ea typeface="ＭＳ Ｐゴシック" panose="020B0600070205080204" pitchFamily="34" charset="-128"/>
              </a:rPr>
              <a:t>. </a:t>
            </a:r>
            <a:r>
              <a:rPr lang="en-US" sz="1400" dirty="0">
                <a:solidFill>
                  <a:srgbClr val="CDCDCF"/>
                </a:solidFill>
                <a:ea typeface="ＭＳ Ｐゴシック" panose="020B0600070205080204" pitchFamily="34" charset="-128"/>
              </a:rPr>
              <a:t>2012;379:39-46.</a:t>
            </a:r>
          </a:p>
        </p:txBody>
      </p:sp>
      <p:sp>
        <p:nvSpPr>
          <p:cNvPr id="31747" name="Title 12"/>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Denosumab in High-Risk M0 CRPC: Secondary Endpoints</a:t>
            </a:r>
          </a:p>
        </p:txBody>
      </p:sp>
      <p:sp>
        <p:nvSpPr>
          <p:cNvPr id="33796" name="Content Placeholder 87"/>
          <p:cNvSpPr>
            <a:spLocks noGrp="1"/>
          </p:cNvSpPr>
          <p:nvPr>
            <p:ph sz="half" idx="1"/>
          </p:nvPr>
        </p:nvSpPr>
        <p:spPr>
          <a:xfrm>
            <a:off x="385765" y="1828800"/>
            <a:ext cx="4151312" cy="846138"/>
          </a:xfrm>
        </p:spPr>
        <p:txBody>
          <a:bodyPr/>
          <a:lstStyle/>
          <a:p>
            <a:pPr eaLnBrk="1" hangingPunct="1">
              <a:defRPr/>
            </a:pPr>
            <a:r>
              <a:rPr lang="en-US" sz="1600" dirty="0" smtClean="0"/>
              <a:t>OS: no improvement with denosumab vs placebo</a:t>
            </a:r>
          </a:p>
        </p:txBody>
      </p:sp>
      <p:sp>
        <p:nvSpPr>
          <p:cNvPr id="33797" name="Content Placeholder 89"/>
          <p:cNvSpPr>
            <a:spLocks noGrp="1"/>
          </p:cNvSpPr>
          <p:nvPr>
            <p:ph sz="half" idx="2"/>
          </p:nvPr>
        </p:nvSpPr>
        <p:spPr>
          <a:xfrm>
            <a:off x="4689476" y="1828800"/>
            <a:ext cx="4151313" cy="1250950"/>
          </a:xfrm>
        </p:spPr>
        <p:txBody>
          <a:bodyPr/>
          <a:lstStyle/>
          <a:p>
            <a:pPr>
              <a:defRPr/>
            </a:pPr>
            <a:r>
              <a:rPr lang="en-US" sz="1600" dirty="0" smtClean="0"/>
              <a:t>Time to first bone metastasis prolonged with denosumab vs placebo</a:t>
            </a:r>
          </a:p>
          <a:p>
            <a:pPr>
              <a:defRPr/>
            </a:pPr>
            <a:r>
              <a:rPr lang="en-US" sz="1600" dirty="0" smtClean="0"/>
              <a:t>Fewer symptomatic bone metastases with denosumab vs placebo</a:t>
            </a:r>
          </a:p>
        </p:txBody>
      </p:sp>
      <p:sp>
        <p:nvSpPr>
          <p:cNvPr id="248" name="Freeform 247"/>
          <p:cNvSpPr/>
          <p:nvPr/>
        </p:nvSpPr>
        <p:spPr bwMode="auto">
          <a:xfrm>
            <a:off x="1104913" y="3725889"/>
            <a:ext cx="3355975" cy="981075"/>
          </a:xfrm>
          <a:custGeom>
            <a:avLst/>
            <a:gdLst>
              <a:gd name="connsiteX0" fmla="*/ 0 w 3355181"/>
              <a:gd name="connsiteY0" fmla="*/ 0 h 714375"/>
              <a:gd name="connsiteX1" fmla="*/ 154781 w 3355181"/>
              <a:gd name="connsiteY1" fmla="*/ 0 h 714375"/>
              <a:gd name="connsiteX2" fmla="*/ 276225 w 3355181"/>
              <a:gd name="connsiteY2" fmla="*/ 7144 h 714375"/>
              <a:gd name="connsiteX3" fmla="*/ 476250 w 3355181"/>
              <a:gd name="connsiteY3" fmla="*/ 23812 h 714375"/>
              <a:gd name="connsiteX4" fmla="*/ 602456 w 3355181"/>
              <a:gd name="connsiteY4" fmla="*/ 42862 h 714375"/>
              <a:gd name="connsiteX5" fmla="*/ 647700 w 3355181"/>
              <a:gd name="connsiteY5" fmla="*/ 47625 h 714375"/>
              <a:gd name="connsiteX6" fmla="*/ 731044 w 3355181"/>
              <a:gd name="connsiteY6" fmla="*/ 57150 h 714375"/>
              <a:gd name="connsiteX7" fmla="*/ 933450 w 3355181"/>
              <a:gd name="connsiteY7" fmla="*/ 104775 h 714375"/>
              <a:gd name="connsiteX8" fmla="*/ 1023938 w 3355181"/>
              <a:gd name="connsiteY8" fmla="*/ 123825 h 714375"/>
              <a:gd name="connsiteX9" fmla="*/ 1090613 w 3355181"/>
              <a:gd name="connsiteY9" fmla="*/ 142875 h 714375"/>
              <a:gd name="connsiteX10" fmla="*/ 1231106 w 3355181"/>
              <a:gd name="connsiteY10" fmla="*/ 166687 h 714375"/>
              <a:gd name="connsiteX11" fmla="*/ 1343025 w 3355181"/>
              <a:gd name="connsiteY11" fmla="*/ 195262 h 714375"/>
              <a:gd name="connsiteX12" fmla="*/ 1593056 w 3355181"/>
              <a:gd name="connsiteY12" fmla="*/ 266700 h 714375"/>
              <a:gd name="connsiteX13" fmla="*/ 1769269 w 3355181"/>
              <a:gd name="connsiteY13" fmla="*/ 326231 h 714375"/>
              <a:gd name="connsiteX14" fmla="*/ 1938338 w 3355181"/>
              <a:gd name="connsiteY14" fmla="*/ 385762 h 714375"/>
              <a:gd name="connsiteX15" fmla="*/ 2093119 w 3355181"/>
              <a:gd name="connsiteY15" fmla="*/ 428625 h 714375"/>
              <a:gd name="connsiteX16" fmla="*/ 2214563 w 3355181"/>
              <a:gd name="connsiteY16" fmla="*/ 435769 h 714375"/>
              <a:gd name="connsiteX17" fmla="*/ 2243138 w 3355181"/>
              <a:gd name="connsiteY17" fmla="*/ 450056 h 714375"/>
              <a:gd name="connsiteX18" fmla="*/ 2338388 w 3355181"/>
              <a:gd name="connsiteY18" fmla="*/ 478631 h 714375"/>
              <a:gd name="connsiteX19" fmla="*/ 2462213 w 3355181"/>
              <a:gd name="connsiteY19" fmla="*/ 495300 h 714375"/>
              <a:gd name="connsiteX20" fmla="*/ 2590800 w 3355181"/>
              <a:gd name="connsiteY20" fmla="*/ 526256 h 714375"/>
              <a:gd name="connsiteX21" fmla="*/ 2678906 w 3355181"/>
              <a:gd name="connsiteY21" fmla="*/ 552450 h 714375"/>
              <a:gd name="connsiteX22" fmla="*/ 2728913 w 3355181"/>
              <a:gd name="connsiteY22" fmla="*/ 559594 h 714375"/>
              <a:gd name="connsiteX23" fmla="*/ 2874169 w 3355181"/>
              <a:gd name="connsiteY23" fmla="*/ 600075 h 714375"/>
              <a:gd name="connsiteX24" fmla="*/ 3019425 w 3355181"/>
              <a:gd name="connsiteY24" fmla="*/ 647700 h 714375"/>
              <a:gd name="connsiteX25" fmla="*/ 3043238 w 3355181"/>
              <a:gd name="connsiteY25" fmla="*/ 659606 h 714375"/>
              <a:gd name="connsiteX26" fmla="*/ 3114675 w 3355181"/>
              <a:gd name="connsiteY26" fmla="*/ 664369 h 714375"/>
              <a:gd name="connsiteX27" fmla="*/ 3186113 w 3355181"/>
              <a:gd name="connsiteY27" fmla="*/ 697706 h 714375"/>
              <a:gd name="connsiteX28" fmla="*/ 3281363 w 3355181"/>
              <a:gd name="connsiteY28" fmla="*/ 700087 h 714375"/>
              <a:gd name="connsiteX29" fmla="*/ 3355181 w 3355181"/>
              <a:gd name="connsiteY29" fmla="*/ 714375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55181" h="714375">
                <a:moveTo>
                  <a:pt x="0" y="0"/>
                </a:moveTo>
                <a:lnTo>
                  <a:pt x="154781" y="0"/>
                </a:lnTo>
                <a:lnTo>
                  <a:pt x="276225" y="7144"/>
                </a:lnTo>
                <a:lnTo>
                  <a:pt x="476250" y="23812"/>
                </a:lnTo>
                <a:lnTo>
                  <a:pt x="602456" y="42862"/>
                </a:lnTo>
                <a:lnTo>
                  <a:pt x="647700" y="47625"/>
                </a:lnTo>
                <a:lnTo>
                  <a:pt x="731044" y="57150"/>
                </a:lnTo>
                <a:lnTo>
                  <a:pt x="933450" y="104775"/>
                </a:lnTo>
                <a:lnTo>
                  <a:pt x="1023938" y="123825"/>
                </a:lnTo>
                <a:lnTo>
                  <a:pt x="1090613" y="142875"/>
                </a:lnTo>
                <a:lnTo>
                  <a:pt x="1231106" y="166687"/>
                </a:lnTo>
                <a:lnTo>
                  <a:pt x="1343025" y="195262"/>
                </a:lnTo>
                <a:lnTo>
                  <a:pt x="1593056" y="266700"/>
                </a:lnTo>
                <a:lnTo>
                  <a:pt x="1769269" y="326231"/>
                </a:lnTo>
                <a:lnTo>
                  <a:pt x="1938338" y="385762"/>
                </a:lnTo>
                <a:lnTo>
                  <a:pt x="2093119" y="428625"/>
                </a:lnTo>
                <a:lnTo>
                  <a:pt x="2214563" y="435769"/>
                </a:lnTo>
                <a:lnTo>
                  <a:pt x="2243138" y="450056"/>
                </a:lnTo>
                <a:lnTo>
                  <a:pt x="2338388" y="478631"/>
                </a:lnTo>
                <a:lnTo>
                  <a:pt x="2462213" y="495300"/>
                </a:lnTo>
                <a:lnTo>
                  <a:pt x="2590800" y="526256"/>
                </a:lnTo>
                <a:lnTo>
                  <a:pt x="2678906" y="552450"/>
                </a:lnTo>
                <a:lnTo>
                  <a:pt x="2728913" y="559594"/>
                </a:lnTo>
                <a:lnTo>
                  <a:pt x="2874169" y="600075"/>
                </a:lnTo>
                <a:lnTo>
                  <a:pt x="3019425" y="647700"/>
                </a:lnTo>
                <a:lnTo>
                  <a:pt x="3043238" y="659606"/>
                </a:lnTo>
                <a:lnTo>
                  <a:pt x="3114675" y="664369"/>
                </a:lnTo>
                <a:lnTo>
                  <a:pt x="3186113" y="697706"/>
                </a:lnTo>
                <a:lnTo>
                  <a:pt x="3281363" y="700087"/>
                </a:lnTo>
                <a:lnTo>
                  <a:pt x="3355181" y="714375"/>
                </a:lnTo>
              </a:path>
            </a:pathLst>
          </a:custGeom>
          <a:noFill/>
          <a:ln w="28575" cap="flat" cmpd="sng" algn="ctr">
            <a:solidFill>
              <a:schemeClr val="accent3"/>
            </a:solidFill>
            <a:prstDash val="sysDot"/>
            <a:round/>
            <a:headEnd type="none" w="med" len="med"/>
            <a:tailEnd type="none" w="med" len="med"/>
          </a:ln>
          <a:effectLst/>
        </p:spPr>
        <p:txBody>
          <a:bodyPr anchor="ctr"/>
          <a:lstStyle/>
          <a:p>
            <a:pPr algn="ctr" defTabSz="914400" fontAlgn="base">
              <a:spcBef>
                <a:spcPct val="0"/>
              </a:spcBef>
              <a:spcAft>
                <a:spcPct val="0"/>
              </a:spcAft>
              <a:defRPr/>
            </a:pPr>
            <a:endParaRPr lang="en-US" sz="1400" dirty="0">
              <a:solidFill>
                <a:srgbClr val="FFFFFF"/>
              </a:solidFill>
              <a:ea typeface="ＭＳ Ｐゴシック" panose="020B0600070205080204" pitchFamily="34" charset="-128"/>
            </a:endParaRPr>
          </a:p>
        </p:txBody>
      </p:sp>
      <p:sp>
        <p:nvSpPr>
          <p:cNvPr id="18435" name="TextBox 188"/>
          <p:cNvSpPr txBox="1">
            <a:spLocks noChangeArrowheads="1"/>
          </p:cNvSpPr>
          <p:nvPr/>
        </p:nvSpPr>
        <p:spPr bwMode="auto">
          <a:xfrm>
            <a:off x="6540502" y="5989664"/>
            <a:ext cx="164465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Study Mo</a:t>
            </a:r>
          </a:p>
        </p:txBody>
      </p:sp>
      <p:sp>
        <p:nvSpPr>
          <p:cNvPr id="18436" name="TextBox 47"/>
          <p:cNvSpPr txBox="1">
            <a:spLocks noChangeArrowheads="1"/>
          </p:cNvSpPr>
          <p:nvPr/>
        </p:nvSpPr>
        <p:spPr bwMode="auto">
          <a:xfrm>
            <a:off x="500064" y="5129239"/>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0.2</a:t>
            </a:r>
          </a:p>
        </p:txBody>
      </p:sp>
      <p:sp>
        <p:nvSpPr>
          <p:cNvPr id="18437" name="TextBox 35"/>
          <p:cNvSpPr txBox="1">
            <a:spLocks noChangeArrowheads="1"/>
          </p:cNvSpPr>
          <p:nvPr/>
        </p:nvSpPr>
        <p:spPr bwMode="auto">
          <a:xfrm>
            <a:off x="1912951" y="5989664"/>
            <a:ext cx="1646237"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Study Mo</a:t>
            </a:r>
          </a:p>
        </p:txBody>
      </p:sp>
      <p:cxnSp>
        <p:nvCxnSpPr>
          <p:cNvPr id="31754" name="Straight Connector 14"/>
          <p:cNvCxnSpPr>
            <a:cxnSpLocks noChangeShapeType="1"/>
          </p:cNvCxnSpPr>
          <p:nvPr/>
        </p:nvCxnSpPr>
        <p:spPr bwMode="auto">
          <a:xfrm>
            <a:off x="1084263" y="5676900"/>
            <a:ext cx="33274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55" name="Straight Connector 16"/>
          <p:cNvCxnSpPr>
            <a:cxnSpLocks noChangeShapeType="1"/>
          </p:cNvCxnSpPr>
          <p:nvPr/>
        </p:nvCxnSpPr>
        <p:spPr bwMode="auto">
          <a:xfrm>
            <a:off x="1554163"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56" name="Straight Connector 17"/>
          <p:cNvCxnSpPr>
            <a:cxnSpLocks noChangeShapeType="1"/>
          </p:cNvCxnSpPr>
          <p:nvPr/>
        </p:nvCxnSpPr>
        <p:spPr bwMode="auto">
          <a:xfrm>
            <a:off x="2005013"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57" name="Straight Connector 18"/>
          <p:cNvCxnSpPr>
            <a:cxnSpLocks noChangeShapeType="1"/>
          </p:cNvCxnSpPr>
          <p:nvPr/>
        </p:nvCxnSpPr>
        <p:spPr bwMode="auto">
          <a:xfrm>
            <a:off x="2455863"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58" name="Straight Connector 19"/>
          <p:cNvCxnSpPr>
            <a:cxnSpLocks noChangeShapeType="1"/>
          </p:cNvCxnSpPr>
          <p:nvPr/>
        </p:nvCxnSpPr>
        <p:spPr bwMode="auto">
          <a:xfrm>
            <a:off x="290512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59" name="Straight Connector 24"/>
          <p:cNvCxnSpPr>
            <a:cxnSpLocks noChangeShapeType="1"/>
          </p:cNvCxnSpPr>
          <p:nvPr/>
        </p:nvCxnSpPr>
        <p:spPr bwMode="auto">
          <a:xfrm>
            <a:off x="1100151" y="5676900"/>
            <a:ext cx="3175"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60" name="Straight Connector 25"/>
          <p:cNvCxnSpPr>
            <a:cxnSpLocks noChangeShapeType="1"/>
          </p:cNvCxnSpPr>
          <p:nvPr/>
        </p:nvCxnSpPr>
        <p:spPr bwMode="auto">
          <a:xfrm>
            <a:off x="1038226" y="52879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61" name="Straight Connector 29"/>
          <p:cNvCxnSpPr>
            <a:cxnSpLocks noChangeShapeType="1"/>
          </p:cNvCxnSpPr>
          <p:nvPr/>
        </p:nvCxnSpPr>
        <p:spPr bwMode="auto">
          <a:xfrm>
            <a:off x="1038226" y="48958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62" name="Straight Connector 32"/>
          <p:cNvCxnSpPr>
            <a:cxnSpLocks noChangeShapeType="1"/>
          </p:cNvCxnSpPr>
          <p:nvPr/>
        </p:nvCxnSpPr>
        <p:spPr bwMode="auto">
          <a:xfrm>
            <a:off x="1038226" y="41052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63" name="Straight Connector 34"/>
          <p:cNvCxnSpPr>
            <a:cxnSpLocks noChangeShapeType="1"/>
          </p:cNvCxnSpPr>
          <p:nvPr/>
        </p:nvCxnSpPr>
        <p:spPr bwMode="auto">
          <a:xfrm>
            <a:off x="1038226" y="37211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53" name="TextBox 36"/>
          <p:cNvSpPr txBox="1">
            <a:spLocks noChangeArrowheads="1"/>
          </p:cNvSpPr>
          <p:nvPr/>
        </p:nvSpPr>
        <p:spPr bwMode="auto">
          <a:xfrm>
            <a:off x="919176" y="5703914"/>
            <a:ext cx="395287"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18454" name="TextBox 37"/>
          <p:cNvSpPr txBox="1">
            <a:spLocks noChangeArrowheads="1"/>
          </p:cNvSpPr>
          <p:nvPr/>
        </p:nvSpPr>
        <p:spPr bwMode="auto">
          <a:xfrm>
            <a:off x="1360501" y="5703914"/>
            <a:ext cx="39687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a:t>
            </a:r>
          </a:p>
        </p:txBody>
      </p:sp>
      <p:sp>
        <p:nvSpPr>
          <p:cNvPr id="18455" name="TextBox 38"/>
          <p:cNvSpPr txBox="1">
            <a:spLocks noChangeArrowheads="1"/>
          </p:cNvSpPr>
          <p:nvPr/>
        </p:nvSpPr>
        <p:spPr bwMode="auto">
          <a:xfrm>
            <a:off x="1754188" y="5703914"/>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12</a:t>
            </a:r>
          </a:p>
        </p:txBody>
      </p:sp>
      <p:sp>
        <p:nvSpPr>
          <p:cNvPr id="18456" name="TextBox 39"/>
          <p:cNvSpPr txBox="1">
            <a:spLocks noChangeArrowheads="1"/>
          </p:cNvSpPr>
          <p:nvPr/>
        </p:nvSpPr>
        <p:spPr bwMode="auto">
          <a:xfrm>
            <a:off x="2205040" y="5703914"/>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a:t>
            </a:r>
          </a:p>
        </p:txBody>
      </p:sp>
      <p:sp>
        <p:nvSpPr>
          <p:cNvPr id="18457" name="TextBox 40"/>
          <p:cNvSpPr txBox="1">
            <a:spLocks noChangeArrowheads="1"/>
          </p:cNvSpPr>
          <p:nvPr/>
        </p:nvSpPr>
        <p:spPr bwMode="auto">
          <a:xfrm>
            <a:off x="2647950" y="5703914"/>
            <a:ext cx="522288"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24</a:t>
            </a:r>
          </a:p>
        </p:txBody>
      </p:sp>
      <p:sp>
        <p:nvSpPr>
          <p:cNvPr id="18458" name="TextBox 45"/>
          <p:cNvSpPr txBox="1">
            <a:spLocks noChangeArrowheads="1"/>
          </p:cNvSpPr>
          <p:nvPr/>
        </p:nvSpPr>
        <p:spPr bwMode="auto">
          <a:xfrm rot="16200000">
            <a:off x="-1272380" y="4530056"/>
            <a:ext cx="3636962" cy="307777"/>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Proportion of Patients Alive</a:t>
            </a:r>
          </a:p>
        </p:txBody>
      </p:sp>
      <p:sp>
        <p:nvSpPr>
          <p:cNvPr id="18459" name="TextBox 46"/>
          <p:cNvSpPr txBox="1">
            <a:spLocks noChangeArrowheads="1"/>
          </p:cNvSpPr>
          <p:nvPr/>
        </p:nvSpPr>
        <p:spPr bwMode="auto">
          <a:xfrm>
            <a:off x="500064" y="5521351"/>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18460" name="TextBox 51"/>
          <p:cNvSpPr txBox="1">
            <a:spLocks noChangeArrowheads="1"/>
          </p:cNvSpPr>
          <p:nvPr/>
        </p:nvSpPr>
        <p:spPr bwMode="auto">
          <a:xfrm>
            <a:off x="500064" y="4737126"/>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0.4</a:t>
            </a:r>
          </a:p>
        </p:txBody>
      </p:sp>
      <p:sp>
        <p:nvSpPr>
          <p:cNvPr id="18461" name="TextBox 54"/>
          <p:cNvSpPr txBox="1">
            <a:spLocks noChangeArrowheads="1"/>
          </p:cNvSpPr>
          <p:nvPr/>
        </p:nvSpPr>
        <p:spPr bwMode="auto">
          <a:xfrm>
            <a:off x="500064" y="3952883"/>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0.8</a:t>
            </a:r>
          </a:p>
        </p:txBody>
      </p:sp>
      <p:sp>
        <p:nvSpPr>
          <p:cNvPr id="18462" name="TextBox 56"/>
          <p:cNvSpPr txBox="1">
            <a:spLocks noChangeArrowheads="1"/>
          </p:cNvSpPr>
          <p:nvPr/>
        </p:nvSpPr>
        <p:spPr bwMode="auto">
          <a:xfrm>
            <a:off x="500064" y="3562356"/>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cxnSp>
        <p:nvCxnSpPr>
          <p:cNvPr id="31774" name="Straight Connector 70"/>
          <p:cNvCxnSpPr>
            <a:cxnSpLocks noChangeShapeType="1"/>
          </p:cNvCxnSpPr>
          <p:nvPr/>
        </p:nvCxnSpPr>
        <p:spPr bwMode="auto">
          <a:xfrm>
            <a:off x="1038226" y="45116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64" name="TextBox 71"/>
          <p:cNvSpPr txBox="1">
            <a:spLocks noChangeArrowheads="1"/>
          </p:cNvSpPr>
          <p:nvPr/>
        </p:nvSpPr>
        <p:spPr bwMode="auto">
          <a:xfrm>
            <a:off x="500064" y="4345014"/>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0.6</a:t>
            </a:r>
          </a:p>
        </p:txBody>
      </p:sp>
      <p:cxnSp>
        <p:nvCxnSpPr>
          <p:cNvPr id="31776" name="Straight Connector 72"/>
          <p:cNvCxnSpPr>
            <a:cxnSpLocks noChangeShapeType="1"/>
          </p:cNvCxnSpPr>
          <p:nvPr/>
        </p:nvCxnSpPr>
        <p:spPr bwMode="auto">
          <a:xfrm>
            <a:off x="335597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66" name="TextBox 73"/>
          <p:cNvSpPr txBox="1">
            <a:spLocks noChangeArrowheads="1"/>
          </p:cNvSpPr>
          <p:nvPr/>
        </p:nvSpPr>
        <p:spPr bwMode="auto">
          <a:xfrm>
            <a:off x="3097213" y="5703914"/>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cxnSp>
        <p:nvCxnSpPr>
          <p:cNvPr id="31778" name="Straight Connector 75"/>
          <p:cNvCxnSpPr>
            <a:cxnSpLocks noChangeShapeType="1"/>
          </p:cNvCxnSpPr>
          <p:nvPr/>
        </p:nvCxnSpPr>
        <p:spPr bwMode="auto">
          <a:xfrm>
            <a:off x="380682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68" name="TextBox 76"/>
          <p:cNvSpPr txBox="1">
            <a:spLocks noChangeArrowheads="1"/>
          </p:cNvSpPr>
          <p:nvPr/>
        </p:nvSpPr>
        <p:spPr bwMode="auto">
          <a:xfrm>
            <a:off x="3429000" y="5703914"/>
            <a:ext cx="769938"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36</a:t>
            </a:r>
          </a:p>
        </p:txBody>
      </p:sp>
      <p:cxnSp>
        <p:nvCxnSpPr>
          <p:cNvPr id="31780" name="Straight Connector 78"/>
          <p:cNvCxnSpPr>
            <a:cxnSpLocks noChangeShapeType="1"/>
          </p:cNvCxnSpPr>
          <p:nvPr/>
        </p:nvCxnSpPr>
        <p:spPr bwMode="auto">
          <a:xfrm>
            <a:off x="425767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70" name="TextBox 79"/>
          <p:cNvSpPr txBox="1">
            <a:spLocks noChangeArrowheads="1"/>
          </p:cNvSpPr>
          <p:nvPr/>
        </p:nvSpPr>
        <p:spPr bwMode="auto">
          <a:xfrm>
            <a:off x="3997327" y="5703914"/>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42</a:t>
            </a:r>
          </a:p>
        </p:txBody>
      </p:sp>
      <p:sp>
        <p:nvSpPr>
          <p:cNvPr id="18471" name="TextBox 81"/>
          <p:cNvSpPr txBox="1">
            <a:spLocks noChangeArrowheads="1"/>
          </p:cNvSpPr>
          <p:nvPr/>
        </p:nvSpPr>
        <p:spPr bwMode="auto">
          <a:xfrm>
            <a:off x="1404938" y="5173663"/>
            <a:ext cx="1485900" cy="461962"/>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Placebo</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Denosumab</a:t>
            </a:r>
          </a:p>
        </p:txBody>
      </p:sp>
      <p:cxnSp>
        <p:nvCxnSpPr>
          <p:cNvPr id="84" name="Straight Connector 83"/>
          <p:cNvCxnSpPr/>
          <p:nvPr/>
        </p:nvCxnSpPr>
        <p:spPr bwMode="auto">
          <a:xfrm>
            <a:off x="1189051" y="5307013"/>
            <a:ext cx="242887" cy="0"/>
          </a:xfrm>
          <a:prstGeom prst="line">
            <a:avLst/>
          </a:prstGeom>
          <a:noFill/>
          <a:ln w="28575" cap="flat" cmpd="sng" algn="ctr">
            <a:solidFill>
              <a:schemeClr val="accent3"/>
            </a:solidFill>
            <a:prstDash val="solid"/>
            <a:round/>
            <a:headEnd type="none" w="med" len="med"/>
            <a:tailEnd type="none" w="med" len="med"/>
          </a:ln>
          <a:effectLst/>
        </p:spPr>
      </p:cxnSp>
      <p:cxnSp>
        <p:nvCxnSpPr>
          <p:cNvPr id="31784" name="Straight Connector 84"/>
          <p:cNvCxnSpPr>
            <a:cxnSpLocks noChangeShapeType="1"/>
          </p:cNvCxnSpPr>
          <p:nvPr/>
        </p:nvCxnSpPr>
        <p:spPr bwMode="auto">
          <a:xfrm>
            <a:off x="1189051" y="5492750"/>
            <a:ext cx="242887"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31785" name="Straight Connector 123"/>
          <p:cNvCxnSpPr>
            <a:cxnSpLocks noChangeShapeType="1"/>
          </p:cNvCxnSpPr>
          <p:nvPr/>
        </p:nvCxnSpPr>
        <p:spPr bwMode="auto">
          <a:xfrm>
            <a:off x="1038226" y="56769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75" name="TextBox 131"/>
          <p:cNvSpPr txBox="1">
            <a:spLocks noChangeArrowheads="1"/>
          </p:cNvSpPr>
          <p:nvPr/>
        </p:nvSpPr>
        <p:spPr bwMode="auto">
          <a:xfrm>
            <a:off x="1357313" y="4432300"/>
            <a:ext cx="2243137" cy="425450"/>
          </a:xfrm>
          <a:prstGeom prst="rect">
            <a:avLst/>
          </a:prstGeom>
          <a:noFill/>
          <a:ln w="9525">
            <a:noFill/>
            <a:miter lim="800000"/>
            <a:headEnd/>
            <a:tailEnd/>
          </a:ln>
        </p:spPr>
        <p:txBody>
          <a:bodyPr>
            <a:spAutoFit/>
          </a:bodyPr>
          <a:lstStyle/>
          <a:p>
            <a:pPr defTabSz="914400" fontAlgn="base">
              <a:lnSpc>
                <a:spcPct val="90000"/>
              </a:lnSpc>
              <a:spcBef>
                <a:spcPct val="0"/>
              </a:spcBef>
              <a:spcAft>
                <a:spcPct val="0"/>
              </a:spcAft>
              <a:defRPr/>
            </a:pPr>
            <a:r>
              <a:rPr lang="en-US" sz="1200" dirty="0">
                <a:solidFill>
                  <a:srgbClr val="FFFFFF"/>
                </a:solidFill>
                <a:ea typeface="ＭＳ Ｐゴシック" panose="020B0600070205080204" pitchFamily="34" charset="-128"/>
              </a:rPr>
              <a:t>HR: 1.01 (95% CI: 0.85-1.20;</a:t>
            </a:r>
            <a:br>
              <a:rPr lang="en-US" sz="1200" dirty="0">
                <a:solidFill>
                  <a:srgbClr val="FFFFFF"/>
                </a:solidFill>
                <a:ea typeface="ＭＳ Ｐゴシック" panose="020B0600070205080204" pitchFamily="34" charset="-128"/>
              </a:rPr>
            </a:br>
            <a:r>
              <a:rPr lang="en-US" sz="1200" i="1" dirty="0">
                <a:solidFill>
                  <a:srgbClr val="FFFFFF"/>
                </a:solidFill>
                <a:ea typeface="ＭＳ Ｐゴシック" panose="020B0600070205080204" pitchFamily="34" charset="-128"/>
              </a:rPr>
              <a:t>P</a:t>
            </a:r>
            <a:r>
              <a:rPr lang="en-US" sz="1200" dirty="0">
                <a:solidFill>
                  <a:srgbClr val="FFFFFF"/>
                </a:solidFill>
                <a:ea typeface="ＭＳ Ｐゴシック" panose="020B0600070205080204" pitchFamily="34" charset="-128"/>
              </a:rPr>
              <a:t> = .91)</a:t>
            </a:r>
          </a:p>
        </p:txBody>
      </p:sp>
      <p:sp>
        <p:nvSpPr>
          <p:cNvPr id="18476" name="TextBox 132"/>
          <p:cNvSpPr txBox="1">
            <a:spLocks noChangeArrowheads="1"/>
          </p:cNvSpPr>
          <p:nvPr/>
        </p:nvSpPr>
        <p:spPr bwMode="auto">
          <a:xfrm>
            <a:off x="1023939" y="3240114"/>
            <a:ext cx="357505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OS</a:t>
            </a:r>
          </a:p>
        </p:txBody>
      </p:sp>
      <p:sp>
        <p:nvSpPr>
          <p:cNvPr id="18477" name="TextBox 187"/>
          <p:cNvSpPr txBox="1">
            <a:spLocks noChangeArrowheads="1"/>
          </p:cNvSpPr>
          <p:nvPr/>
        </p:nvSpPr>
        <p:spPr bwMode="auto">
          <a:xfrm>
            <a:off x="5129214" y="5129239"/>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0.2</a:t>
            </a:r>
          </a:p>
        </p:txBody>
      </p:sp>
      <p:cxnSp>
        <p:nvCxnSpPr>
          <p:cNvPr id="31789" name="Straight Connector 190"/>
          <p:cNvCxnSpPr>
            <a:cxnSpLocks noChangeShapeType="1"/>
          </p:cNvCxnSpPr>
          <p:nvPr/>
        </p:nvCxnSpPr>
        <p:spPr bwMode="auto">
          <a:xfrm>
            <a:off x="5711838" y="5676900"/>
            <a:ext cx="313531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0" name="Straight Connector 191"/>
          <p:cNvCxnSpPr>
            <a:cxnSpLocks noChangeShapeType="1"/>
          </p:cNvCxnSpPr>
          <p:nvPr/>
        </p:nvCxnSpPr>
        <p:spPr bwMode="auto">
          <a:xfrm>
            <a:off x="618172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1" name="Straight Connector 192"/>
          <p:cNvCxnSpPr>
            <a:cxnSpLocks noChangeShapeType="1"/>
          </p:cNvCxnSpPr>
          <p:nvPr/>
        </p:nvCxnSpPr>
        <p:spPr bwMode="auto">
          <a:xfrm>
            <a:off x="6632575"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2" name="Straight Connector 193"/>
          <p:cNvCxnSpPr>
            <a:cxnSpLocks noChangeShapeType="1"/>
          </p:cNvCxnSpPr>
          <p:nvPr/>
        </p:nvCxnSpPr>
        <p:spPr bwMode="auto">
          <a:xfrm>
            <a:off x="7085013"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3" name="Straight Connector 194"/>
          <p:cNvCxnSpPr>
            <a:cxnSpLocks noChangeShapeType="1"/>
          </p:cNvCxnSpPr>
          <p:nvPr/>
        </p:nvCxnSpPr>
        <p:spPr bwMode="auto">
          <a:xfrm>
            <a:off x="7537450"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4" name="Straight Connector 195"/>
          <p:cNvCxnSpPr>
            <a:cxnSpLocks noChangeShapeType="1"/>
          </p:cNvCxnSpPr>
          <p:nvPr/>
        </p:nvCxnSpPr>
        <p:spPr bwMode="auto">
          <a:xfrm>
            <a:off x="5727702" y="5676900"/>
            <a:ext cx="1588"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5" name="Straight Connector 196"/>
          <p:cNvCxnSpPr>
            <a:cxnSpLocks noChangeShapeType="1"/>
          </p:cNvCxnSpPr>
          <p:nvPr/>
        </p:nvCxnSpPr>
        <p:spPr bwMode="auto">
          <a:xfrm>
            <a:off x="5664200" y="528796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6" name="Straight Connector 197"/>
          <p:cNvCxnSpPr>
            <a:cxnSpLocks noChangeShapeType="1"/>
          </p:cNvCxnSpPr>
          <p:nvPr/>
        </p:nvCxnSpPr>
        <p:spPr bwMode="auto">
          <a:xfrm>
            <a:off x="5664200" y="489585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7" name="Straight Connector 198"/>
          <p:cNvCxnSpPr>
            <a:cxnSpLocks noChangeShapeType="1"/>
          </p:cNvCxnSpPr>
          <p:nvPr/>
        </p:nvCxnSpPr>
        <p:spPr bwMode="auto">
          <a:xfrm>
            <a:off x="5664200" y="410527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798" name="Straight Connector 199"/>
          <p:cNvCxnSpPr>
            <a:cxnSpLocks noChangeShapeType="1"/>
          </p:cNvCxnSpPr>
          <p:nvPr/>
        </p:nvCxnSpPr>
        <p:spPr bwMode="auto">
          <a:xfrm>
            <a:off x="5664200" y="37211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489" name="TextBox 200"/>
          <p:cNvSpPr txBox="1">
            <a:spLocks noChangeArrowheads="1"/>
          </p:cNvSpPr>
          <p:nvPr/>
        </p:nvSpPr>
        <p:spPr bwMode="auto">
          <a:xfrm>
            <a:off x="5535626" y="5703914"/>
            <a:ext cx="39687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18490" name="TextBox 201"/>
          <p:cNvSpPr txBox="1">
            <a:spLocks noChangeArrowheads="1"/>
          </p:cNvSpPr>
          <p:nvPr/>
        </p:nvSpPr>
        <p:spPr bwMode="auto">
          <a:xfrm>
            <a:off x="5988063" y="5703914"/>
            <a:ext cx="39687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a:t>
            </a:r>
          </a:p>
        </p:txBody>
      </p:sp>
      <p:sp>
        <p:nvSpPr>
          <p:cNvPr id="18491" name="TextBox 202"/>
          <p:cNvSpPr txBox="1">
            <a:spLocks noChangeArrowheads="1"/>
          </p:cNvSpPr>
          <p:nvPr/>
        </p:nvSpPr>
        <p:spPr bwMode="auto">
          <a:xfrm>
            <a:off x="6380176" y="5703914"/>
            <a:ext cx="522287"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12</a:t>
            </a:r>
          </a:p>
        </p:txBody>
      </p:sp>
      <p:sp>
        <p:nvSpPr>
          <p:cNvPr id="18492" name="TextBox 203"/>
          <p:cNvSpPr txBox="1">
            <a:spLocks noChangeArrowheads="1"/>
          </p:cNvSpPr>
          <p:nvPr/>
        </p:nvSpPr>
        <p:spPr bwMode="auto">
          <a:xfrm>
            <a:off x="6831026" y="5703914"/>
            <a:ext cx="522287"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a:t>
            </a:r>
          </a:p>
        </p:txBody>
      </p:sp>
      <p:sp>
        <p:nvSpPr>
          <p:cNvPr id="18493" name="TextBox 204"/>
          <p:cNvSpPr txBox="1">
            <a:spLocks noChangeArrowheads="1"/>
          </p:cNvSpPr>
          <p:nvPr/>
        </p:nvSpPr>
        <p:spPr bwMode="auto">
          <a:xfrm>
            <a:off x="7275514" y="5703914"/>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24</a:t>
            </a:r>
          </a:p>
        </p:txBody>
      </p:sp>
      <p:sp>
        <p:nvSpPr>
          <p:cNvPr id="18494" name="TextBox 205"/>
          <p:cNvSpPr txBox="1">
            <a:spLocks noChangeArrowheads="1"/>
          </p:cNvSpPr>
          <p:nvPr/>
        </p:nvSpPr>
        <p:spPr bwMode="auto">
          <a:xfrm rot="16200000">
            <a:off x="3059126" y="4293156"/>
            <a:ext cx="3838575" cy="738664"/>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cs typeface="Arial" pitchFamily="34" charset="0"/>
              </a:rPr>
              <a:t>Proportion of Patients </a:t>
            </a:r>
            <a:br>
              <a:rPr lang="en-US" sz="1400" b="1" dirty="0">
                <a:solidFill>
                  <a:srgbClr val="FFFFFF"/>
                </a:solidFill>
                <a:ea typeface="ＭＳ Ｐゴシック" panose="020B0600070205080204" pitchFamily="34" charset="-128"/>
                <a:cs typeface="Arial" pitchFamily="34" charset="0"/>
              </a:rPr>
            </a:br>
            <a:r>
              <a:rPr lang="en-US" sz="1400" b="1" dirty="0">
                <a:solidFill>
                  <a:srgbClr val="FFFFFF"/>
                </a:solidFill>
                <a:ea typeface="ＭＳ Ｐゴシック" panose="020B0600070205080204" pitchFamily="34" charset="-128"/>
                <a:cs typeface="Arial" pitchFamily="34" charset="0"/>
              </a:rPr>
              <a:t>Without Symptomatic Bone </a:t>
            </a:r>
            <a:br>
              <a:rPr lang="en-US" sz="1400" b="1" dirty="0">
                <a:solidFill>
                  <a:srgbClr val="FFFFFF"/>
                </a:solidFill>
                <a:ea typeface="ＭＳ Ｐゴシック" panose="020B0600070205080204" pitchFamily="34" charset="-128"/>
                <a:cs typeface="Arial" pitchFamily="34" charset="0"/>
              </a:rPr>
            </a:br>
            <a:r>
              <a:rPr lang="en-US" sz="1400" b="1" dirty="0">
                <a:solidFill>
                  <a:srgbClr val="FFFFFF"/>
                </a:solidFill>
                <a:ea typeface="ＭＳ Ｐゴシック" panose="020B0600070205080204" pitchFamily="34" charset="-128"/>
                <a:cs typeface="Arial" pitchFamily="34" charset="0"/>
              </a:rPr>
              <a:t>Metastases</a:t>
            </a:r>
          </a:p>
        </p:txBody>
      </p:sp>
      <p:sp>
        <p:nvSpPr>
          <p:cNvPr id="18495" name="TextBox 206"/>
          <p:cNvSpPr txBox="1">
            <a:spLocks noChangeArrowheads="1"/>
          </p:cNvSpPr>
          <p:nvPr/>
        </p:nvSpPr>
        <p:spPr bwMode="auto">
          <a:xfrm>
            <a:off x="5129214" y="5521351"/>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18496" name="TextBox 207"/>
          <p:cNvSpPr txBox="1">
            <a:spLocks noChangeArrowheads="1"/>
          </p:cNvSpPr>
          <p:nvPr/>
        </p:nvSpPr>
        <p:spPr bwMode="auto">
          <a:xfrm>
            <a:off x="5129214" y="4737126"/>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0.4</a:t>
            </a:r>
          </a:p>
        </p:txBody>
      </p:sp>
      <p:sp>
        <p:nvSpPr>
          <p:cNvPr id="18497" name="TextBox 208"/>
          <p:cNvSpPr txBox="1">
            <a:spLocks noChangeArrowheads="1"/>
          </p:cNvSpPr>
          <p:nvPr/>
        </p:nvSpPr>
        <p:spPr bwMode="auto">
          <a:xfrm>
            <a:off x="5129214" y="3952883"/>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0.8</a:t>
            </a:r>
          </a:p>
        </p:txBody>
      </p:sp>
      <p:sp>
        <p:nvSpPr>
          <p:cNvPr id="18498" name="TextBox 209"/>
          <p:cNvSpPr txBox="1">
            <a:spLocks noChangeArrowheads="1"/>
          </p:cNvSpPr>
          <p:nvPr/>
        </p:nvSpPr>
        <p:spPr bwMode="auto">
          <a:xfrm>
            <a:off x="5129214" y="3562356"/>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cxnSp>
        <p:nvCxnSpPr>
          <p:cNvPr id="31809" name="Straight Connector 216"/>
          <p:cNvCxnSpPr>
            <a:cxnSpLocks noChangeShapeType="1"/>
          </p:cNvCxnSpPr>
          <p:nvPr/>
        </p:nvCxnSpPr>
        <p:spPr bwMode="auto">
          <a:xfrm>
            <a:off x="5664200" y="451167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500" name="TextBox 217"/>
          <p:cNvSpPr txBox="1">
            <a:spLocks noChangeArrowheads="1"/>
          </p:cNvSpPr>
          <p:nvPr/>
        </p:nvSpPr>
        <p:spPr bwMode="auto">
          <a:xfrm>
            <a:off x="5129214" y="4345014"/>
            <a:ext cx="584200" cy="307975"/>
          </a:xfrm>
          <a:prstGeom prst="rect">
            <a:avLst/>
          </a:prstGeom>
          <a:noFill/>
          <a:ln w="9525">
            <a:noFill/>
            <a:miter lim="800000"/>
            <a:headEnd/>
            <a:tailEnd/>
          </a:ln>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0.6</a:t>
            </a:r>
          </a:p>
        </p:txBody>
      </p:sp>
      <p:cxnSp>
        <p:nvCxnSpPr>
          <p:cNvPr id="31811" name="Straight Connector 218"/>
          <p:cNvCxnSpPr>
            <a:cxnSpLocks noChangeShapeType="1"/>
          </p:cNvCxnSpPr>
          <p:nvPr/>
        </p:nvCxnSpPr>
        <p:spPr bwMode="auto">
          <a:xfrm>
            <a:off x="7988300"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502" name="TextBox 219"/>
          <p:cNvSpPr txBox="1">
            <a:spLocks noChangeArrowheads="1"/>
          </p:cNvSpPr>
          <p:nvPr/>
        </p:nvSpPr>
        <p:spPr bwMode="auto">
          <a:xfrm>
            <a:off x="7724776" y="5703914"/>
            <a:ext cx="520700"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cxnSp>
        <p:nvCxnSpPr>
          <p:cNvPr id="31813" name="Straight Connector 221"/>
          <p:cNvCxnSpPr>
            <a:cxnSpLocks noChangeShapeType="1"/>
          </p:cNvCxnSpPr>
          <p:nvPr/>
        </p:nvCxnSpPr>
        <p:spPr bwMode="auto">
          <a:xfrm>
            <a:off x="8440738" y="567690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504" name="TextBox 222"/>
          <p:cNvSpPr txBox="1">
            <a:spLocks noChangeArrowheads="1"/>
          </p:cNvSpPr>
          <p:nvPr/>
        </p:nvSpPr>
        <p:spPr bwMode="auto">
          <a:xfrm>
            <a:off x="8054975" y="5703914"/>
            <a:ext cx="77152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36</a:t>
            </a:r>
          </a:p>
        </p:txBody>
      </p:sp>
      <p:sp>
        <p:nvSpPr>
          <p:cNvPr id="18505" name="TextBox 227"/>
          <p:cNvSpPr txBox="1">
            <a:spLocks noChangeArrowheads="1"/>
          </p:cNvSpPr>
          <p:nvPr/>
        </p:nvSpPr>
        <p:spPr bwMode="auto">
          <a:xfrm>
            <a:off x="6008688" y="5173663"/>
            <a:ext cx="1485900" cy="461962"/>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Placebo</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Denosumab</a:t>
            </a:r>
          </a:p>
        </p:txBody>
      </p:sp>
      <p:cxnSp>
        <p:nvCxnSpPr>
          <p:cNvPr id="229" name="Straight Connector 228"/>
          <p:cNvCxnSpPr/>
          <p:nvPr/>
        </p:nvCxnSpPr>
        <p:spPr bwMode="auto">
          <a:xfrm>
            <a:off x="5794377" y="5303838"/>
            <a:ext cx="241300" cy="0"/>
          </a:xfrm>
          <a:prstGeom prst="line">
            <a:avLst/>
          </a:prstGeom>
          <a:noFill/>
          <a:ln w="28575" cap="flat" cmpd="sng" algn="ctr">
            <a:solidFill>
              <a:schemeClr val="accent3"/>
            </a:solidFill>
            <a:prstDash val="sysDot"/>
            <a:round/>
            <a:headEnd type="none" w="med" len="med"/>
            <a:tailEnd type="none" w="med" len="med"/>
          </a:ln>
          <a:effectLst/>
        </p:spPr>
      </p:cxnSp>
      <p:cxnSp>
        <p:nvCxnSpPr>
          <p:cNvPr id="31817" name="Straight Connector 229"/>
          <p:cNvCxnSpPr>
            <a:cxnSpLocks noChangeShapeType="1"/>
          </p:cNvCxnSpPr>
          <p:nvPr/>
        </p:nvCxnSpPr>
        <p:spPr bwMode="auto">
          <a:xfrm>
            <a:off x="5794377" y="5491163"/>
            <a:ext cx="24130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31818" name="Straight Connector 231"/>
          <p:cNvCxnSpPr>
            <a:cxnSpLocks noChangeShapeType="1"/>
          </p:cNvCxnSpPr>
          <p:nvPr/>
        </p:nvCxnSpPr>
        <p:spPr bwMode="auto">
          <a:xfrm>
            <a:off x="5664200" y="56769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8509" name="TextBox 239"/>
          <p:cNvSpPr txBox="1">
            <a:spLocks noChangeArrowheads="1"/>
          </p:cNvSpPr>
          <p:nvPr/>
        </p:nvSpPr>
        <p:spPr bwMode="auto">
          <a:xfrm>
            <a:off x="6375413" y="4233863"/>
            <a:ext cx="2479675" cy="423862"/>
          </a:xfrm>
          <a:prstGeom prst="rect">
            <a:avLst/>
          </a:prstGeom>
          <a:noFill/>
          <a:ln w="9525">
            <a:noFill/>
            <a:miter lim="800000"/>
            <a:headEnd/>
            <a:tailEnd/>
          </a:ln>
        </p:spPr>
        <p:txBody>
          <a:bodyPr>
            <a:spAutoFit/>
          </a:bodyPr>
          <a:lstStyle/>
          <a:p>
            <a:pPr defTabSz="914400" fontAlgn="base">
              <a:lnSpc>
                <a:spcPct val="90000"/>
              </a:lnSpc>
              <a:spcBef>
                <a:spcPct val="0"/>
              </a:spcBef>
              <a:spcAft>
                <a:spcPct val="0"/>
              </a:spcAft>
              <a:defRPr/>
            </a:pPr>
            <a:r>
              <a:rPr lang="en-US" sz="1200" dirty="0">
                <a:solidFill>
                  <a:srgbClr val="FFFFFF"/>
                </a:solidFill>
                <a:ea typeface="ＭＳ Ｐゴシック" panose="020B0600070205080204" pitchFamily="34" charset="-128"/>
              </a:rPr>
              <a:t>HR: 0.67 (95% CI: 0.49-0.92;</a:t>
            </a:r>
            <a:br>
              <a:rPr lang="en-US" sz="1200" dirty="0">
                <a:solidFill>
                  <a:srgbClr val="FFFFFF"/>
                </a:solidFill>
                <a:ea typeface="ＭＳ Ｐゴシック" panose="020B0600070205080204" pitchFamily="34" charset="-128"/>
              </a:rPr>
            </a:br>
            <a:r>
              <a:rPr lang="en-US" sz="1200" i="1" dirty="0">
                <a:solidFill>
                  <a:srgbClr val="FFFFFF"/>
                </a:solidFill>
                <a:ea typeface="ＭＳ Ｐゴシック" panose="020B0600070205080204" pitchFamily="34" charset="-128"/>
              </a:rPr>
              <a:t>P</a:t>
            </a:r>
            <a:r>
              <a:rPr lang="en-US" sz="1200" dirty="0">
                <a:solidFill>
                  <a:srgbClr val="FFFFFF"/>
                </a:solidFill>
                <a:ea typeface="ＭＳ Ｐゴシック" panose="020B0600070205080204" pitchFamily="34" charset="-128"/>
              </a:rPr>
              <a:t> = .013)</a:t>
            </a:r>
          </a:p>
        </p:txBody>
      </p:sp>
      <p:sp>
        <p:nvSpPr>
          <p:cNvPr id="18510" name="TextBox 240"/>
          <p:cNvSpPr txBox="1">
            <a:spLocks noChangeArrowheads="1"/>
          </p:cNvSpPr>
          <p:nvPr/>
        </p:nvSpPr>
        <p:spPr bwMode="auto">
          <a:xfrm>
            <a:off x="5418151" y="3240114"/>
            <a:ext cx="352107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Time to Symptomatic Bone Metastasis</a:t>
            </a:r>
          </a:p>
        </p:txBody>
      </p:sp>
      <p:sp>
        <p:nvSpPr>
          <p:cNvPr id="18511" name="Right Arrow 241"/>
          <p:cNvSpPr>
            <a:spLocks noChangeArrowheads="1"/>
          </p:cNvSpPr>
          <p:nvPr/>
        </p:nvSpPr>
        <p:spPr bwMode="auto">
          <a:xfrm rot="5400000">
            <a:off x="7239795" y="4504557"/>
            <a:ext cx="334962" cy="587375"/>
          </a:xfrm>
          <a:prstGeom prst="rightArrow">
            <a:avLst>
              <a:gd name="adj1" fmla="val 50000"/>
              <a:gd name="adj2" fmla="val 50000"/>
            </a:avLst>
          </a:prstGeom>
          <a:solidFill>
            <a:schemeClr val="tx2"/>
          </a:solidFill>
          <a:ln w="9525" algn="ctr">
            <a:noFill/>
            <a:round/>
            <a:headEnd/>
            <a:tailEnd/>
          </a:ln>
        </p:spPr>
        <p:txBody>
          <a:bodyPr/>
          <a:lstStyle/>
          <a:p>
            <a:pPr defTabSz="914400" fontAlgn="base">
              <a:lnSpc>
                <a:spcPct val="90000"/>
              </a:lnSpc>
              <a:spcBef>
                <a:spcPct val="35000"/>
              </a:spcBef>
              <a:spcAft>
                <a:spcPct val="25000"/>
              </a:spcAft>
              <a:buClr>
                <a:srgbClr val="8B3D9A"/>
              </a:buClr>
              <a:buFont typeface="Arial" pitchFamily="34" charset="0"/>
              <a:buChar char="•"/>
              <a:defRPr/>
            </a:pPr>
            <a:endParaRPr lang="en-US" sz="1400" b="1" dirty="0">
              <a:solidFill>
                <a:srgbClr val="FFFFFF"/>
              </a:solidFill>
              <a:ea typeface="ＭＳ Ｐゴシック" panose="020B0600070205080204" pitchFamily="34" charset="-128"/>
            </a:endParaRPr>
          </a:p>
        </p:txBody>
      </p:sp>
      <p:sp>
        <p:nvSpPr>
          <p:cNvPr id="18512" name="TextBox 243"/>
          <p:cNvSpPr txBox="1">
            <a:spLocks noChangeArrowheads="1"/>
          </p:cNvSpPr>
          <p:nvPr/>
        </p:nvSpPr>
        <p:spPr bwMode="auto">
          <a:xfrm>
            <a:off x="7526338" y="4573588"/>
            <a:ext cx="1236662" cy="277812"/>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Risk reduction</a:t>
            </a:r>
          </a:p>
        </p:txBody>
      </p:sp>
      <p:sp>
        <p:nvSpPr>
          <p:cNvPr id="18513" name="TextBox 244"/>
          <p:cNvSpPr txBox="1">
            <a:spLocks noChangeArrowheads="1"/>
          </p:cNvSpPr>
          <p:nvPr/>
        </p:nvSpPr>
        <p:spPr bwMode="auto">
          <a:xfrm>
            <a:off x="6778638" y="5045075"/>
            <a:ext cx="1177925" cy="590550"/>
          </a:xfrm>
          <a:prstGeom prst="rect">
            <a:avLst/>
          </a:prstGeom>
          <a:noFill/>
          <a:ln w="9525">
            <a:noFill/>
            <a:miter lim="800000"/>
            <a:headEnd/>
            <a:tailEnd/>
          </a:ln>
        </p:spPr>
        <p:txBody>
          <a:bodyPr>
            <a:spAutoFit/>
          </a:bodyPr>
          <a:lstStyle/>
          <a:p>
            <a:pPr algn="ctr" defTabSz="914400" fontAlgn="base">
              <a:lnSpc>
                <a:spcPct val="90000"/>
              </a:lnSpc>
              <a:spcBef>
                <a:spcPct val="0"/>
              </a:spcBef>
              <a:spcAft>
                <a:spcPct val="0"/>
              </a:spcAft>
              <a:defRPr/>
            </a:pPr>
            <a:r>
              <a:rPr lang="en-US" sz="1200" b="1" dirty="0">
                <a:solidFill>
                  <a:srgbClr val="FFFFFF"/>
                </a:solidFill>
                <a:ea typeface="ＭＳ Ｐゴシック" panose="020B0600070205080204" pitchFamily="34" charset="-128"/>
              </a:rPr>
              <a:t>Events, n (%)</a:t>
            </a:r>
            <a:r>
              <a:rPr lang="en-US" sz="1200" b="1" u="sng" dirty="0">
                <a:solidFill>
                  <a:srgbClr val="FFFFFF"/>
                </a:solidFill>
                <a:ea typeface="ＭＳ Ｐゴシック" panose="020B0600070205080204" pitchFamily="34" charset="-128"/>
              </a:rPr>
              <a:t/>
            </a:r>
            <a:br>
              <a:rPr lang="en-US" sz="1200" b="1" u="sng"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96 (13)</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69 (10)</a:t>
            </a:r>
          </a:p>
        </p:txBody>
      </p:sp>
      <p:sp>
        <p:nvSpPr>
          <p:cNvPr id="18514" name="Freeform 245"/>
          <p:cNvSpPr>
            <a:spLocks/>
          </p:cNvSpPr>
          <p:nvPr/>
        </p:nvSpPr>
        <p:spPr bwMode="auto">
          <a:xfrm>
            <a:off x="5734063" y="3730625"/>
            <a:ext cx="2919413" cy="287338"/>
          </a:xfrm>
          <a:custGeom>
            <a:avLst/>
            <a:gdLst>
              <a:gd name="T0" fmla="*/ 0 w 2919413"/>
              <a:gd name="T1" fmla="*/ 0 h 209550"/>
              <a:gd name="T2" fmla="*/ 254794 w 2919413"/>
              <a:gd name="T3" fmla="*/ 0 h 209550"/>
              <a:gd name="T4" fmla="*/ 307181 w 2919413"/>
              <a:gd name="T5" fmla="*/ 26194 h 209550"/>
              <a:gd name="T6" fmla="*/ 435769 w 2919413"/>
              <a:gd name="T7" fmla="*/ 28575 h 209550"/>
              <a:gd name="T8" fmla="*/ 545306 w 2919413"/>
              <a:gd name="T9" fmla="*/ 42863 h 209550"/>
              <a:gd name="T10" fmla="*/ 571500 w 2919413"/>
              <a:gd name="T11" fmla="*/ 69057 h 209550"/>
              <a:gd name="T12" fmla="*/ 788194 w 2919413"/>
              <a:gd name="T13" fmla="*/ 69057 h 209550"/>
              <a:gd name="T14" fmla="*/ 838200 w 2919413"/>
              <a:gd name="T15" fmla="*/ 95250 h 209550"/>
              <a:gd name="T16" fmla="*/ 990600 w 2919413"/>
              <a:gd name="T17" fmla="*/ 95250 h 209550"/>
              <a:gd name="T18" fmla="*/ 1095389 w 2919413"/>
              <a:gd name="T19" fmla="*/ 107157 h 209550"/>
              <a:gd name="T20" fmla="*/ 1128727 w 2919413"/>
              <a:gd name="T21" fmla="*/ 130969 h 209550"/>
              <a:gd name="T22" fmla="*/ 1362089 w 2919413"/>
              <a:gd name="T23" fmla="*/ 135732 h 209550"/>
              <a:gd name="T24" fmla="*/ 1404952 w 2919413"/>
              <a:gd name="T25" fmla="*/ 150019 h 209550"/>
              <a:gd name="T26" fmla="*/ 1447814 w 2919413"/>
              <a:gd name="T27" fmla="*/ 164307 h 209550"/>
              <a:gd name="T28" fmla="*/ 1654983 w 2919413"/>
              <a:gd name="T29" fmla="*/ 164307 h 209550"/>
              <a:gd name="T30" fmla="*/ 1676414 w 2919413"/>
              <a:gd name="T31" fmla="*/ 180975 h 209550"/>
              <a:gd name="T32" fmla="*/ 1912158 w 2919413"/>
              <a:gd name="T33" fmla="*/ 185738 h 209550"/>
              <a:gd name="T34" fmla="*/ 2002645 w 2919413"/>
              <a:gd name="T35" fmla="*/ 190500 h 209550"/>
              <a:gd name="T36" fmla="*/ 2059795 w 2919413"/>
              <a:gd name="T37" fmla="*/ 192882 h 209550"/>
              <a:gd name="T38" fmla="*/ 2212181 w 2919413"/>
              <a:gd name="T39" fmla="*/ 197644 h 209550"/>
              <a:gd name="T40" fmla="*/ 2507457 w 2919413"/>
              <a:gd name="T41" fmla="*/ 197644 h 209550"/>
              <a:gd name="T42" fmla="*/ 2516981 w 2919413"/>
              <a:gd name="T43" fmla="*/ 209550 h 209550"/>
              <a:gd name="T44" fmla="*/ 2919413 w 2919413"/>
              <a:gd name="T45" fmla="*/ 209550 h 2095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19413"/>
              <a:gd name="T70" fmla="*/ 0 h 209550"/>
              <a:gd name="T71" fmla="*/ 2919413 w 2919413"/>
              <a:gd name="T72" fmla="*/ 209550 h 20955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19413" h="209550">
                <a:moveTo>
                  <a:pt x="0" y="0"/>
                </a:moveTo>
                <a:lnTo>
                  <a:pt x="254794" y="0"/>
                </a:lnTo>
                <a:lnTo>
                  <a:pt x="307181" y="26194"/>
                </a:lnTo>
                <a:lnTo>
                  <a:pt x="435769" y="28575"/>
                </a:lnTo>
                <a:lnTo>
                  <a:pt x="545306" y="42863"/>
                </a:lnTo>
                <a:lnTo>
                  <a:pt x="571500" y="69057"/>
                </a:lnTo>
                <a:lnTo>
                  <a:pt x="788194" y="69057"/>
                </a:lnTo>
                <a:lnTo>
                  <a:pt x="838200" y="95250"/>
                </a:lnTo>
                <a:lnTo>
                  <a:pt x="990600" y="95250"/>
                </a:lnTo>
                <a:lnTo>
                  <a:pt x="1095375" y="107157"/>
                </a:lnTo>
                <a:lnTo>
                  <a:pt x="1128713" y="130969"/>
                </a:lnTo>
                <a:lnTo>
                  <a:pt x="1362075" y="135732"/>
                </a:lnTo>
                <a:lnTo>
                  <a:pt x="1404938" y="150019"/>
                </a:lnTo>
                <a:lnTo>
                  <a:pt x="1447800" y="164307"/>
                </a:lnTo>
                <a:lnTo>
                  <a:pt x="1654969" y="164307"/>
                </a:lnTo>
                <a:lnTo>
                  <a:pt x="1676400" y="180975"/>
                </a:lnTo>
                <a:lnTo>
                  <a:pt x="1912144" y="185738"/>
                </a:lnTo>
                <a:lnTo>
                  <a:pt x="2002631" y="190500"/>
                </a:lnTo>
                <a:lnTo>
                  <a:pt x="2059781" y="192882"/>
                </a:lnTo>
                <a:lnTo>
                  <a:pt x="2212181" y="197644"/>
                </a:lnTo>
                <a:lnTo>
                  <a:pt x="2507456" y="197644"/>
                </a:lnTo>
                <a:lnTo>
                  <a:pt x="2516981" y="209550"/>
                </a:lnTo>
                <a:lnTo>
                  <a:pt x="2919413" y="209550"/>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247" name="Freeform 246"/>
          <p:cNvSpPr/>
          <p:nvPr/>
        </p:nvSpPr>
        <p:spPr bwMode="auto">
          <a:xfrm>
            <a:off x="5729289" y="3727454"/>
            <a:ext cx="2927350" cy="492125"/>
          </a:xfrm>
          <a:custGeom>
            <a:avLst/>
            <a:gdLst>
              <a:gd name="connsiteX0" fmla="*/ 0 w 2926556"/>
              <a:gd name="connsiteY0" fmla="*/ 0 h 357188"/>
              <a:gd name="connsiteX1" fmla="*/ 242887 w 2926556"/>
              <a:gd name="connsiteY1" fmla="*/ 0 h 357188"/>
              <a:gd name="connsiteX2" fmla="*/ 342900 w 2926556"/>
              <a:gd name="connsiteY2" fmla="*/ 61913 h 357188"/>
              <a:gd name="connsiteX3" fmla="*/ 547687 w 2926556"/>
              <a:gd name="connsiteY3" fmla="*/ 69056 h 357188"/>
              <a:gd name="connsiteX4" fmla="*/ 573881 w 2926556"/>
              <a:gd name="connsiteY4" fmla="*/ 90488 h 357188"/>
              <a:gd name="connsiteX5" fmla="*/ 785812 w 2926556"/>
              <a:gd name="connsiteY5" fmla="*/ 90488 h 357188"/>
              <a:gd name="connsiteX6" fmla="*/ 842962 w 2926556"/>
              <a:gd name="connsiteY6" fmla="*/ 119063 h 357188"/>
              <a:gd name="connsiteX7" fmla="*/ 866775 w 2926556"/>
              <a:gd name="connsiteY7" fmla="*/ 147638 h 357188"/>
              <a:gd name="connsiteX8" fmla="*/ 1088231 w 2926556"/>
              <a:gd name="connsiteY8" fmla="*/ 152400 h 357188"/>
              <a:gd name="connsiteX9" fmla="*/ 1109662 w 2926556"/>
              <a:gd name="connsiteY9" fmla="*/ 166688 h 357188"/>
              <a:gd name="connsiteX10" fmla="*/ 1195387 w 2926556"/>
              <a:gd name="connsiteY10" fmla="*/ 171450 h 357188"/>
              <a:gd name="connsiteX11" fmla="*/ 1247775 w 2926556"/>
              <a:gd name="connsiteY11" fmla="*/ 180975 h 357188"/>
              <a:gd name="connsiteX12" fmla="*/ 1376362 w 2926556"/>
              <a:gd name="connsiteY12" fmla="*/ 190500 h 357188"/>
              <a:gd name="connsiteX13" fmla="*/ 1419225 w 2926556"/>
              <a:gd name="connsiteY13" fmla="*/ 223838 h 357188"/>
              <a:gd name="connsiteX14" fmla="*/ 1645443 w 2926556"/>
              <a:gd name="connsiteY14" fmla="*/ 223838 h 357188"/>
              <a:gd name="connsiteX15" fmla="*/ 1690687 w 2926556"/>
              <a:gd name="connsiteY15" fmla="*/ 242888 h 357188"/>
              <a:gd name="connsiteX16" fmla="*/ 1800225 w 2926556"/>
              <a:gd name="connsiteY16" fmla="*/ 247650 h 357188"/>
              <a:gd name="connsiteX17" fmla="*/ 1945481 w 2926556"/>
              <a:gd name="connsiteY17" fmla="*/ 254794 h 357188"/>
              <a:gd name="connsiteX18" fmla="*/ 2031206 w 2926556"/>
              <a:gd name="connsiteY18" fmla="*/ 257175 h 357188"/>
              <a:gd name="connsiteX19" fmla="*/ 2216943 w 2926556"/>
              <a:gd name="connsiteY19" fmla="*/ 257175 h 357188"/>
              <a:gd name="connsiteX20" fmla="*/ 2321718 w 2926556"/>
              <a:gd name="connsiteY20" fmla="*/ 285750 h 357188"/>
              <a:gd name="connsiteX21" fmla="*/ 2469356 w 2926556"/>
              <a:gd name="connsiteY21" fmla="*/ 288131 h 357188"/>
              <a:gd name="connsiteX22" fmla="*/ 2509837 w 2926556"/>
              <a:gd name="connsiteY22" fmla="*/ 309563 h 357188"/>
              <a:gd name="connsiteX23" fmla="*/ 2731293 w 2926556"/>
              <a:gd name="connsiteY23" fmla="*/ 309563 h 357188"/>
              <a:gd name="connsiteX24" fmla="*/ 2776537 w 2926556"/>
              <a:gd name="connsiteY24" fmla="*/ 335756 h 357188"/>
              <a:gd name="connsiteX25" fmla="*/ 2871787 w 2926556"/>
              <a:gd name="connsiteY25" fmla="*/ 335756 h 357188"/>
              <a:gd name="connsiteX26" fmla="*/ 2926556 w 2926556"/>
              <a:gd name="connsiteY26" fmla="*/ 357188 h 35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926556" h="357188">
                <a:moveTo>
                  <a:pt x="0" y="0"/>
                </a:moveTo>
                <a:lnTo>
                  <a:pt x="242887" y="0"/>
                </a:lnTo>
                <a:lnTo>
                  <a:pt x="342900" y="61913"/>
                </a:lnTo>
                <a:lnTo>
                  <a:pt x="547687" y="69056"/>
                </a:lnTo>
                <a:lnTo>
                  <a:pt x="573881" y="90488"/>
                </a:lnTo>
                <a:lnTo>
                  <a:pt x="785812" y="90488"/>
                </a:lnTo>
                <a:lnTo>
                  <a:pt x="842962" y="119063"/>
                </a:lnTo>
                <a:lnTo>
                  <a:pt x="866775" y="147638"/>
                </a:lnTo>
                <a:lnTo>
                  <a:pt x="1088231" y="152400"/>
                </a:lnTo>
                <a:lnTo>
                  <a:pt x="1109662" y="166688"/>
                </a:lnTo>
                <a:lnTo>
                  <a:pt x="1195387" y="171450"/>
                </a:lnTo>
                <a:lnTo>
                  <a:pt x="1247775" y="180975"/>
                </a:lnTo>
                <a:lnTo>
                  <a:pt x="1376362" y="190500"/>
                </a:lnTo>
                <a:lnTo>
                  <a:pt x="1419225" y="223838"/>
                </a:lnTo>
                <a:lnTo>
                  <a:pt x="1645443" y="223838"/>
                </a:lnTo>
                <a:lnTo>
                  <a:pt x="1690687" y="242888"/>
                </a:lnTo>
                <a:lnTo>
                  <a:pt x="1800225" y="247650"/>
                </a:lnTo>
                <a:lnTo>
                  <a:pt x="1945481" y="254794"/>
                </a:lnTo>
                <a:lnTo>
                  <a:pt x="2031206" y="257175"/>
                </a:lnTo>
                <a:lnTo>
                  <a:pt x="2216943" y="257175"/>
                </a:lnTo>
                <a:lnTo>
                  <a:pt x="2321718" y="285750"/>
                </a:lnTo>
                <a:lnTo>
                  <a:pt x="2469356" y="288131"/>
                </a:lnTo>
                <a:lnTo>
                  <a:pt x="2509837" y="309563"/>
                </a:lnTo>
                <a:lnTo>
                  <a:pt x="2731293" y="309563"/>
                </a:lnTo>
                <a:lnTo>
                  <a:pt x="2776537" y="335756"/>
                </a:lnTo>
                <a:lnTo>
                  <a:pt x="2871787" y="335756"/>
                </a:lnTo>
                <a:lnTo>
                  <a:pt x="2926556" y="357188"/>
                </a:lnTo>
              </a:path>
            </a:pathLst>
          </a:custGeom>
          <a:noFill/>
          <a:ln w="28575" cap="flat" cmpd="sng" algn="ctr">
            <a:solidFill>
              <a:schemeClr val="accent3"/>
            </a:solidFill>
            <a:prstDash val="sysDot"/>
            <a:round/>
            <a:headEnd type="none" w="med" len="med"/>
            <a:tailEnd type="none" w="med" len="med"/>
          </a:ln>
          <a:effectLst/>
        </p:spPr>
        <p:txBody>
          <a:bodyPr anchor="ctr"/>
          <a:lstStyle/>
          <a:p>
            <a:pPr algn="ctr" defTabSz="914400" fontAlgn="base">
              <a:spcBef>
                <a:spcPct val="0"/>
              </a:spcBef>
              <a:spcAft>
                <a:spcPct val="0"/>
              </a:spcAft>
              <a:defRPr/>
            </a:pPr>
            <a:endParaRPr lang="en-US" sz="1400" dirty="0">
              <a:solidFill>
                <a:srgbClr val="FFFFFF"/>
              </a:solidFill>
              <a:ea typeface="ＭＳ Ｐゴシック" panose="020B0600070205080204" pitchFamily="34" charset="-128"/>
            </a:endParaRPr>
          </a:p>
        </p:txBody>
      </p:sp>
      <p:sp>
        <p:nvSpPr>
          <p:cNvPr id="18516" name="Freeform 248"/>
          <p:cNvSpPr>
            <a:spLocks/>
          </p:cNvSpPr>
          <p:nvPr/>
        </p:nvSpPr>
        <p:spPr bwMode="auto">
          <a:xfrm>
            <a:off x="1104901" y="3727450"/>
            <a:ext cx="3386138" cy="1036638"/>
          </a:xfrm>
          <a:custGeom>
            <a:avLst/>
            <a:gdLst>
              <a:gd name="T0" fmla="*/ 0 w 3386138"/>
              <a:gd name="T1" fmla="*/ 0 h 754856"/>
              <a:gd name="T2" fmla="*/ 164306 w 3386138"/>
              <a:gd name="T3" fmla="*/ 0 h 754856"/>
              <a:gd name="T4" fmla="*/ 242888 w 3386138"/>
              <a:gd name="T5" fmla="*/ 21122 h 754856"/>
              <a:gd name="T6" fmla="*/ 416719 w 3386138"/>
              <a:gd name="T7" fmla="*/ 25815 h 754856"/>
              <a:gd name="T8" fmla="*/ 538163 w 3386138"/>
              <a:gd name="T9" fmla="*/ 39892 h 754856"/>
              <a:gd name="T10" fmla="*/ 633413 w 3386138"/>
              <a:gd name="T11" fmla="*/ 58662 h 754856"/>
              <a:gd name="T12" fmla="*/ 695325 w 3386138"/>
              <a:gd name="T13" fmla="*/ 58662 h 754856"/>
              <a:gd name="T14" fmla="*/ 792956 w 3386138"/>
              <a:gd name="T15" fmla="*/ 82127 h 754856"/>
              <a:gd name="T16" fmla="*/ 895350 w 3386138"/>
              <a:gd name="T17" fmla="*/ 103244 h 754856"/>
              <a:gd name="T18" fmla="*/ 933450 w 3386138"/>
              <a:gd name="T19" fmla="*/ 112630 h 754856"/>
              <a:gd name="T20" fmla="*/ 1007269 w 3386138"/>
              <a:gd name="T21" fmla="*/ 114977 h 754856"/>
              <a:gd name="T22" fmla="*/ 1076325 w 3386138"/>
              <a:gd name="T23" fmla="*/ 138442 h 754856"/>
              <a:gd name="T24" fmla="*/ 1126331 w 3386138"/>
              <a:gd name="T25" fmla="*/ 143134 h 754856"/>
              <a:gd name="T26" fmla="*/ 1195388 w 3386138"/>
              <a:gd name="T27" fmla="*/ 164253 h 754856"/>
              <a:gd name="T28" fmla="*/ 1247775 w 3386138"/>
              <a:gd name="T29" fmla="*/ 180678 h 754856"/>
              <a:gd name="T30" fmla="*/ 1338263 w 3386138"/>
              <a:gd name="T31" fmla="*/ 190063 h 754856"/>
              <a:gd name="T32" fmla="*/ 1438275 w 3386138"/>
              <a:gd name="T33" fmla="*/ 213528 h 754856"/>
              <a:gd name="T34" fmla="*/ 1471613 w 3386138"/>
              <a:gd name="T35" fmla="*/ 227607 h 754856"/>
              <a:gd name="T36" fmla="*/ 1524000 w 3386138"/>
              <a:gd name="T37" fmla="*/ 236992 h 754856"/>
              <a:gd name="T38" fmla="*/ 1638300 w 3386138"/>
              <a:gd name="T39" fmla="*/ 269844 h 754856"/>
              <a:gd name="T40" fmla="*/ 1721644 w 3386138"/>
              <a:gd name="T41" fmla="*/ 295654 h 754856"/>
              <a:gd name="T42" fmla="*/ 1840706 w 3386138"/>
              <a:gd name="T43" fmla="*/ 330852 h 754856"/>
              <a:gd name="T44" fmla="*/ 1938338 w 3386138"/>
              <a:gd name="T45" fmla="*/ 363703 h 754856"/>
              <a:gd name="T46" fmla="*/ 1990725 w 3386138"/>
              <a:gd name="T47" fmla="*/ 384820 h 754856"/>
              <a:gd name="T48" fmla="*/ 2047875 w 3386138"/>
              <a:gd name="T49" fmla="*/ 396553 h 754856"/>
              <a:gd name="T50" fmla="*/ 2095500 w 3386138"/>
              <a:gd name="T51" fmla="*/ 405938 h 754856"/>
              <a:gd name="T52" fmla="*/ 2188368 w 3386138"/>
              <a:gd name="T53" fmla="*/ 410632 h 754856"/>
              <a:gd name="T54" fmla="*/ 2240756 w 3386138"/>
              <a:gd name="T55" fmla="*/ 417672 h 754856"/>
              <a:gd name="T56" fmla="*/ 2347912 w 3386138"/>
              <a:gd name="T57" fmla="*/ 455215 h 754856"/>
              <a:gd name="T58" fmla="*/ 2428874 w 3386138"/>
              <a:gd name="T59" fmla="*/ 471638 h 754856"/>
              <a:gd name="T60" fmla="*/ 2507456 w 3386138"/>
              <a:gd name="T61" fmla="*/ 495104 h 754856"/>
              <a:gd name="T62" fmla="*/ 2514600 w 3386138"/>
              <a:gd name="T63" fmla="*/ 509182 h 754856"/>
              <a:gd name="T64" fmla="*/ 2562224 w 3386138"/>
              <a:gd name="T65" fmla="*/ 509182 h 754856"/>
              <a:gd name="T66" fmla="*/ 2602706 w 3386138"/>
              <a:gd name="T67" fmla="*/ 530302 h 754856"/>
              <a:gd name="T68" fmla="*/ 2624138 w 3386138"/>
              <a:gd name="T69" fmla="*/ 532649 h 754856"/>
              <a:gd name="T70" fmla="*/ 2659856 w 3386138"/>
              <a:gd name="T71" fmla="*/ 544381 h 754856"/>
              <a:gd name="T72" fmla="*/ 2697956 w 3386138"/>
              <a:gd name="T73" fmla="*/ 549075 h 754856"/>
              <a:gd name="T74" fmla="*/ 2764630 w 3386138"/>
              <a:gd name="T75" fmla="*/ 556113 h 754856"/>
              <a:gd name="T76" fmla="*/ 2814638 w 3386138"/>
              <a:gd name="T77" fmla="*/ 574884 h 754856"/>
              <a:gd name="T78" fmla="*/ 2843212 w 3386138"/>
              <a:gd name="T79" fmla="*/ 584270 h 754856"/>
              <a:gd name="T80" fmla="*/ 2888456 w 3386138"/>
              <a:gd name="T81" fmla="*/ 586618 h 754856"/>
              <a:gd name="T82" fmla="*/ 2964656 w 3386138"/>
              <a:gd name="T83" fmla="*/ 614775 h 754856"/>
              <a:gd name="T84" fmla="*/ 2988468 w 3386138"/>
              <a:gd name="T85" fmla="*/ 614775 h 754856"/>
              <a:gd name="T86" fmla="*/ 3038474 w 3386138"/>
              <a:gd name="T87" fmla="*/ 647625 h 754856"/>
              <a:gd name="T88" fmla="*/ 3128962 w 3386138"/>
              <a:gd name="T89" fmla="*/ 649972 h 754856"/>
              <a:gd name="T90" fmla="*/ 3178968 w 3386138"/>
              <a:gd name="T91" fmla="*/ 668744 h 754856"/>
              <a:gd name="T92" fmla="*/ 3276600 w 3386138"/>
              <a:gd name="T93" fmla="*/ 671091 h 754856"/>
              <a:gd name="T94" fmla="*/ 3298030 w 3386138"/>
              <a:gd name="T95" fmla="*/ 696900 h 754856"/>
              <a:gd name="T96" fmla="*/ 3348038 w 3386138"/>
              <a:gd name="T97" fmla="*/ 701594 h 754856"/>
              <a:gd name="T98" fmla="*/ 3386138 w 3386138"/>
              <a:gd name="T99" fmla="*/ 743829 h 7548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86138"/>
              <a:gd name="T151" fmla="*/ 0 h 754856"/>
              <a:gd name="T152" fmla="*/ 3386138 w 3386138"/>
              <a:gd name="T153" fmla="*/ 754856 h 7548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86138" h="754856">
                <a:moveTo>
                  <a:pt x="0" y="0"/>
                </a:moveTo>
                <a:lnTo>
                  <a:pt x="164306" y="0"/>
                </a:lnTo>
                <a:lnTo>
                  <a:pt x="242888" y="21431"/>
                </a:lnTo>
                <a:lnTo>
                  <a:pt x="416719" y="26194"/>
                </a:lnTo>
                <a:lnTo>
                  <a:pt x="538163" y="40481"/>
                </a:lnTo>
                <a:lnTo>
                  <a:pt x="633413" y="59531"/>
                </a:lnTo>
                <a:lnTo>
                  <a:pt x="695325" y="59531"/>
                </a:lnTo>
                <a:lnTo>
                  <a:pt x="792956" y="83344"/>
                </a:lnTo>
                <a:lnTo>
                  <a:pt x="895350" y="104775"/>
                </a:lnTo>
                <a:lnTo>
                  <a:pt x="933450" y="114300"/>
                </a:lnTo>
                <a:lnTo>
                  <a:pt x="1007269" y="116681"/>
                </a:lnTo>
                <a:lnTo>
                  <a:pt x="1076325" y="140494"/>
                </a:lnTo>
                <a:lnTo>
                  <a:pt x="1126331" y="145256"/>
                </a:lnTo>
                <a:lnTo>
                  <a:pt x="1195388" y="166688"/>
                </a:lnTo>
                <a:lnTo>
                  <a:pt x="1247775" y="183356"/>
                </a:lnTo>
                <a:lnTo>
                  <a:pt x="1338263" y="192881"/>
                </a:lnTo>
                <a:lnTo>
                  <a:pt x="1438275" y="216694"/>
                </a:lnTo>
                <a:lnTo>
                  <a:pt x="1471613" y="230981"/>
                </a:lnTo>
                <a:lnTo>
                  <a:pt x="1524000" y="240506"/>
                </a:lnTo>
                <a:lnTo>
                  <a:pt x="1638300" y="273844"/>
                </a:lnTo>
                <a:lnTo>
                  <a:pt x="1721644" y="300038"/>
                </a:lnTo>
                <a:lnTo>
                  <a:pt x="1840706" y="335756"/>
                </a:lnTo>
                <a:lnTo>
                  <a:pt x="1938338" y="369094"/>
                </a:lnTo>
                <a:lnTo>
                  <a:pt x="1990725" y="390525"/>
                </a:lnTo>
                <a:lnTo>
                  <a:pt x="2047875" y="402431"/>
                </a:lnTo>
                <a:lnTo>
                  <a:pt x="2095500" y="411956"/>
                </a:lnTo>
                <a:lnTo>
                  <a:pt x="2188369" y="416719"/>
                </a:lnTo>
                <a:lnTo>
                  <a:pt x="2240756" y="423863"/>
                </a:lnTo>
                <a:lnTo>
                  <a:pt x="2347913" y="461963"/>
                </a:lnTo>
                <a:lnTo>
                  <a:pt x="2428875" y="478631"/>
                </a:lnTo>
                <a:lnTo>
                  <a:pt x="2507456" y="502444"/>
                </a:lnTo>
                <a:lnTo>
                  <a:pt x="2514600" y="516731"/>
                </a:lnTo>
                <a:lnTo>
                  <a:pt x="2562225" y="516731"/>
                </a:lnTo>
                <a:lnTo>
                  <a:pt x="2602706" y="538163"/>
                </a:lnTo>
                <a:lnTo>
                  <a:pt x="2624138" y="540544"/>
                </a:lnTo>
                <a:lnTo>
                  <a:pt x="2659856" y="552450"/>
                </a:lnTo>
                <a:lnTo>
                  <a:pt x="2697956" y="557213"/>
                </a:lnTo>
                <a:lnTo>
                  <a:pt x="2764631" y="564356"/>
                </a:lnTo>
                <a:lnTo>
                  <a:pt x="2814638" y="583406"/>
                </a:lnTo>
                <a:lnTo>
                  <a:pt x="2843213" y="592931"/>
                </a:lnTo>
                <a:lnTo>
                  <a:pt x="2888456" y="595313"/>
                </a:lnTo>
                <a:lnTo>
                  <a:pt x="2964656" y="623888"/>
                </a:lnTo>
                <a:lnTo>
                  <a:pt x="2988469" y="623888"/>
                </a:lnTo>
                <a:lnTo>
                  <a:pt x="3038475" y="657225"/>
                </a:lnTo>
                <a:lnTo>
                  <a:pt x="3128963" y="659606"/>
                </a:lnTo>
                <a:lnTo>
                  <a:pt x="3178969" y="678656"/>
                </a:lnTo>
                <a:lnTo>
                  <a:pt x="3276600" y="681038"/>
                </a:lnTo>
                <a:lnTo>
                  <a:pt x="3298031" y="707231"/>
                </a:lnTo>
                <a:lnTo>
                  <a:pt x="3348038" y="711994"/>
                </a:lnTo>
                <a:lnTo>
                  <a:pt x="3386138" y="754856"/>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1400" dirty="0">
              <a:solidFill>
                <a:srgbClr val="00003E"/>
              </a:solidFill>
              <a:ea typeface="ＭＳ Ｐゴシック" panose="020B0600070205080204" pitchFamily="34" charset="-128"/>
            </a:endParaRPr>
          </a:p>
        </p:txBody>
      </p:sp>
      <p:sp>
        <p:nvSpPr>
          <p:cNvPr id="243" name="TextBox 242"/>
          <p:cNvSpPr txBox="1"/>
          <p:nvPr/>
        </p:nvSpPr>
        <p:spPr>
          <a:xfrm>
            <a:off x="7161213" y="4573614"/>
            <a:ext cx="508000" cy="261937"/>
          </a:xfrm>
          <a:prstGeom prst="rect">
            <a:avLst/>
          </a:prstGeom>
          <a:noFill/>
          <a:ln>
            <a:noFill/>
          </a:ln>
        </p:spPr>
        <p:txBody>
          <a:bodyPr>
            <a:spAutoFit/>
          </a:bodyPr>
          <a:lstStyle/>
          <a:p>
            <a:pPr algn="ctr" defTabSz="914400" fontAlgn="base">
              <a:spcBef>
                <a:spcPct val="0"/>
              </a:spcBef>
              <a:spcAft>
                <a:spcPct val="0"/>
              </a:spcAft>
              <a:defRPr/>
            </a:pPr>
            <a:r>
              <a:rPr lang="en-US" sz="1100" b="1" dirty="0">
                <a:solidFill>
                  <a:srgbClr val="CDCDCF">
                    <a:lumMod val="10000"/>
                  </a:srgbClr>
                </a:solidFill>
                <a:ea typeface="ＭＳ Ｐゴシック" panose="020B0600070205080204" pitchFamily="34" charset="-128"/>
              </a:rPr>
              <a:t>33%</a:t>
            </a:r>
          </a:p>
        </p:txBody>
      </p:sp>
      <p:cxnSp>
        <p:nvCxnSpPr>
          <p:cNvPr id="31828" name="Straight Connector 189"/>
          <p:cNvCxnSpPr>
            <a:cxnSpLocks noChangeShapeType="1"/>
          </p:cNvCxnSpPr>
          <p:nvPr/>
        </p:nvCxnSpPr>
        <p:spPr bwMode="auto">
          <a:xfrm>
            <a:off x="5729288" y="3703664"/>
            <a:ext cx="0" cy="197643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1829" name="Straight Connector 13"/>
          <p:cNvCxnSpPr>
            <a:cxnSpLocks noChangeShapeType="1"/>
          </p:cNvCxnSpPr>
          <p:nvPr/>
        </p:nvCxnSpPr>
        <p:spPr bwMode="auto">
          <a:xfrm>
            <a:off x="1103313" y="3703664"/>
            <a:ext cx="0" cy="197643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43481647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Denosumab and Adverse Events</a:t>
            </a:r>
            <a:br>
              <a:rPr lang="en-US" altLang="es-CO" smtClean="0">
                <a:ea typeface="ＭＳ Ｐゴシック" panose="020B0600070205080204" pitchFamily="34" charset="-128"/>
              </a:rPr>
            </a:br>
            <a:endParaRPr lang="en-US" altLang="es-CO" smtClean="0">
              <a:ea typeface="ＭＳ Ｐゴシック" panose="020B0600070205080204" pitchFamily="34" charset="-128"/>
            </a:endParaRPr>
          </a:p>
        </p:txBody>
      </p:sp>
      <p:sp>
        <p:nvSpPr>
          <p:cNvPr id="6" name="Text Box 11"/>
          <p:cNvSpPr txBox="1">
            <a:spLocks noChangeArrowheads="1"/>
          </p:cNvSpPr>
          <p:nvPr/>
        </p:nvSpPr>
        <p:spPr bwMode="auto">
          <a:xfrm>
            <a:off x="284176" y="6353201"/>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Lancet</a:t>
            </a:r>
            <a:r>
              <a:rPr lang="en-US" sz="1400" i="1" dirty="0">
                <a:solidFill>
                  <a:srgbClr val="CDCDCF"/>
                </a:solidFill>
                <a:ea typeface="ＭＳ Ｐゴシック" panose="020B0600070205080204" pitchFamily="34" charset="-128"/>
              </a:rPr>
              <a:t>. </a:t>
            </a:r>
            <a:r>
              <a:rPr lang="en-US" sz="1400" dirty="0">
                <a:solidFill>
                  <a:srgbClr val="CDCDCF"/>
                </a:solidFill>
                <a:ea typeface="ＭＳ Ｐゴシック" panose="020B0600070205080204" pitchFamily="34" charset="-128"/>
              </a:rPr>
              <a:t>2012;379:39-46.</a:t>
            </a:r>
          </a:p>
        </p:txBody>
      </p:sp>
      <p:graphicFrame>
        <p:nvGraphicFramePr>
          <p:cNvPr id="7" name="Table 6"/>
          <p:cNvGraphicFramePr>
            <a:graphicFrameLocks noGrp="1"/>
          </p:cNvGraphicFramePr>
          <p:nvPr/>
        </p:nvGraphicFramePr>
        <p:xfrm>
          <a:off x="385763" y="1435100"/>
          <a:ext cx="8461374" cy="4937148"/>
        </p:xfrm>
        <a:graphic>
          <a:graphicData uri="http://schemas.openxmlformats.org/drawingml/2006/table">
            <a:tbl>
              <a:tblPr firstRow="1" bandRow="1">
                <a:tableStyleId>{93296810-A885-4BE3-A3E7-6D5BEEA58F35}</a:tableStyleId>
              </a:tblPr>
              <a:tblGrid>
                <a:gridCol w="3729037"/>
                <a:gridCol w="2415396"/>
                <a:gridCol w="2316941"/>
              </a:tblGrid>
              <a:tr h="274285">
                <a:tc>
                  <a:txBody>
                    <a:bodyPr/>
                    <a:lstStyle/>
                    <a:p>
                      <a:r>
                        <a:rPr lang="en-US" sz="1200" b="1" dirty="0" smtClean="0">
                          <a:solidFill>
                            <a:schemeClr val="tx1"/>
                          </a:solidFill>
                        </a:rPr>
                        <a:t>Adverse Events, n (%)</a:t>
                      </a:r>
                      <a:endParaRPr lang="en-US" sz="1200" b="1" dirty="0">
                        <a:solidFill>
                          <a:schemeClr val="tx1"/>
                        </a:solidFill>
                      </a:endParaRPr>
                    </a:p>
                  </a:txBody>
                  <a:tcPr marT="45703" marB="45703">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US" sz="1200" b="1" dirty="0" smtClean="0">
                          <a:solidFill>
                            <a:schemeClr val="tx1"/>
                          </a:solidFill>
                        </a:rPr>
                        <a:t>Placebo</a:t>
                      </a:r>
                      <a:r>
                        <a:rPr lang="en-US" sz="1200" b="1" baseline="0" dirty="0" smtClean="0">
                          <a:solidFill>
                            <a:schemeClr val="tx1"/>
                          </a:solidFill>
                        </a:rPr>
                        <a:t> (n = 705)</a:t>
                      </a:r>
                      <a:endParaRPr lang="en-US" sz="1200" b="1" dirty="0">
                        <a:solidFill>
                          <a:schemeClr val="tx1"/>
                        </a:solidFill>
                      </a:endParaRPr>
                    </a:p>
                  </a:txBody>
                  <a:tcPr marT="45703" marB="45703">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US" sz="1200" b="1" dirty="0" smtClean="0">
                          <a:solidFill>
                            <a:schemeClr val="tx1"/>
                          </a:solidFill>
                        </a:rPr>
                        <a:t>Denosumab (n = 720)</a:t>
                      </a:r>
                      <a:endParaRPr lang="en-US" sz="1200" b="1" dirty="0">
                        <a:solidFill>
                          <a:schemeClr val="tx1"/>
                        </a:solidFill>
                      </a:endParaRPr>
                    </a:p>
                  </a:txBody>
                  <a:tcPr marT="45703" marB="45703">
                    <a:lnL w="12700" cmpd="sng">
                      <a:noFill/>
                    </a:lnL>
                    <a:lnR w="12700" cmpd="sng">
                      <a:noFill/>
                    </a:lnR>
                    <a:lnT w="12700" cmpd="sng">
                      <a:noFill/>
                    </a:lnT>
                    <a:lnB w="38100" cmpd="sng">
                      <a:noFill/>
                    </a:lnB>
                    <a:lnTlToBr w="12700" cmpd="sng">
                      <a:noFill/>
                      <a:prstDash val="solid"/>
                    </a:lnTlToBr>
                    <a:lnBlToTr w="12700" cmpd="sng">
                      <a:noFill/>
                      <a:prstDash val="solid"/>
                    </a:lnBlToTr>
                  </a:tcPr>
                </a:tc>
              </a:tr>
              <a:tr h="274285">
                <a:tc>
                  <a:txBody>
                    <a:bodyPr/>
                    <a:lstStyle/>
                    <a:p>
                      <a:r>
                        <a:rPr lang="en-US" sz="1200" dirty="0" smtClean="0">
                          <a:solidFill>
                            <a:schemeClr val="bg2">
                              <a:lumMod val="10000"/>
                            </a:schemeClr>
                          </a:solidFill>
                        </a:rPr>
                        <a:t>Any adverse</a:t>
                      </a:r>
                      <a:r>
                        <a:rPr lang="en-US" sz="1200" baseline="0" dirty="0" smtClean="0">
                          <a:solidFill>
                            <a:schemeClr val="bg2">
                              <a:lumMod val="10000"/>
                            </a:schemeClr>
                          </a:solidFill>
                        </a:rPr>
                        <a:t> event</a:t>
                      </a:r>
                      <a:endParaRPr lang="en-US" sz="1200" dirty="0">
                        <a:solidFill>
                          <a:schemeClr val="bg2">
                            <a:lumMod val="10000"/>
                          </a:schemeClr>
                        </a:solidFill>
                      </a:endParaRPr>
                    </a:p>
                  </a:txBody>
                  <a:tcPr marT="45703" marB="4570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655 (93)</a:t>
                      </a:r>
                      <a:endParaRPr lang="en-US" sz="1200" dirty="0">
                        <a:solidFill>
                          <a:schemeClr val="bg2">
                            <a:lumMod val="10000"/>
                          </a:schemeClr>
                        </a:solidFill>
                      </a:endParaRPr>
                    </a:p>
                  </a:txBody>
                  <a:tcPr marT="45703" marB="4570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676 (94)</a:t>
                      </a:r>
                      <a:endParaRPr lang="en-US" sz="1200" dirty="0">
                        <a:solidFill>
                          <a:schemeClr val="bg2">
                            <a:lumMod val="10000"/>
                          </a:schemeClr>
                        </a:solidFill>
                      </a:endParaRPr>
                    </a:p>
                  </a:txBody>
                  <a:tcPr marT="45703" marB="4570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r>
              <a:tr h="274285">
                <a:tc>
                  <a:txBody>
                    <a:bodyPr/>
                    <a:lstStyle/>
                    <a:p>
                      <a:r>
                        <a:rPr lang="en-US" sz="1200" dirty="0" smtClean="0">
                          <a:solidFill>
                            <a:schemeClr val="bg2">
                              <a:lumMod val="10000"/>
                            </a:schemeClr>
                          </a:solidFill>
                        </a:rPr>
                        <a:t>Most common adverse events</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buFont typeface="Wingdings" pitchFamily="2" charset="2"/>
                        <a:buChar char="§"/>
                      </a:pPr>
                      <a:r>
                        <a:rPr lang="en-US" sz="1200" dirty="0" smtClean="0">
                          <a:solidFill>
                            <a:schemeClr val="bg2">
                              <a:lumMod val="10000"/>
                            </a:schemeClr>
                          </a:solidFill>
                        </a:rPr>
                        <a:t>Back</a:t>
                      </a:r>
                      <a:r>
                        <a:rPr lang="en-US" sz="1200" baseline="0" dirty="0" smtClean="0">
                          <a:solidFill>
                            <a:schemeClr val="bg2">
                              <a:lumMod val="10000"/>
                            </a:schemeClr>
                          </a:solidFill>
                        </a:rPr>
                        <a:t> pain</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156 (22)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168 (23)</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Constipation</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119 (17)</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127 (18)</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Arthralgia</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112 (16)</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123 (17)</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Diarrhea</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102 (14)</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111 (15)</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Urinary tract infection</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96 (14)</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108</a:t>
                      </a:r>
                      <a:r>
                        <a:rPr lang="en-US" sz="1200" baseline="0" dirty="0" smtClean="0">
                          <a:solidFill>
                            <a:schemeClr val="bg2">
                              <a:lumMod val="10000"/>
                            </a:schemeClr>
                          </a:solidFill>
                        </a:rPr>
                        <a:t> (15)</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r>
                        <a:rPr lang="en-US" sz="1200" dirty="0" smtClean="0">
                          <a:solidFill>
                            <a:schemeClr val="bg2">
                              <a:lumMod val="10000"/>
                            </a:schemeClr>
                          </a:solidFill>
                        </a:rPr>
                        <a:t>Serious adverse events</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323 (46)</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329 (46)</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r h="274285">
                <a:tc>
                  <a:txBody>
                    <a:bodyPr/>
                    <a:lstStyle/>
                    <a:p>
                      <a:r>
                        <a:rPr lang="en-US" sz="1200" dirty="0" smtClean="0">
                          <a:solidFill>
                            <a:schemeClr val="bg2">
                              <a:lumMod val="10000"/>
                            </a:schemeClr>
                          </a:solidFill>
                        </a:rPr>
                        <a:t>Most common serious adverse events</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Urinary retention</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31 (4)</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54 (8)</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Hematuria</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24 (3)</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35 (5)</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Prostate cancer</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21 (3)</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15 (2)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Anemia</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12 (2)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22 (3)</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pPr marL="112713" indent="120650" algn="l" defTabSz="914400" rtl="0" eaLnBrk="1" latinLnBrk="0" hangingPunct="1">
                        <a:buFont typeface="Wingdings" pitchFamily="2" charset="2"/>
                        <a:buChar char="§"/>
                      </a:pPr>
                      <a:r>
                        <a:rPr lang="en-US" sz="1200" kern="1200" dirty="0" smtClean="0">
                          <a:solidFill>
                            <a:schemeClr val="bg2">
                              <a:lumMod val="10000"/>
                            </a:schemeClr>
                          </a:solidFill>
                          <a:latin typeface="+mn-lt"/>
                          <a:ea typeface="+mn-ea"/>
                          <a:cs typeface="+mn-cs"/>
                        </a:rPr>
                        <a:t>Urinary tract infection</a:t>
                      </a:r>
                      <a:endParaRPr lang="en-US" sz="1200" kern="1200" dirty="0">
                        <a:solidFill>
                          <a:schemeClr val="bg2">
                            <a:lumMod val="10000"/>
                          </a:schemeClr>
                        </a:solidFill>
                        <a:latin typeface="+mn-lt"/>
                        <a:ea typeface="+mn-ea"/>
                        <a:cs typeface="+mn-cs"/>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14 (2)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15 (2)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r>
                        <a:rPr lang="en-US" sz="1200" dirty="0" smtClean="0">
                          <a:solidFill>
                            <a:schemeClr val="bg2">
                              <a:lumMod val="10000"/>
                            </a:schemeClr>
                          </a:solidFill>
                        </a:rPr>
                        <a:t>Grade 3, 4, or 5 adverse events</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353 (50)</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381 (53)</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r h="274285">
                <a:tc>
                  <a:txBody>
                    <a:bodyPr/>
                    <a:lstStyle/>
                    <a:p>
                      <a:r>
                        <a:rPr lang="en-US" sz="1200" dirty="0" smtClean="0">
                          <a:solidFill>
                            <a:schemeClr val="bg2">
                              <a:lumMod val="10000"/>
                            </a:schemeClr>
                          </a:solidFill>
                        </a:rPr>
                        <a:t>Adjudicated positive osteonecrosis of the jaw</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0</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200" dirty="0" smtClean="0">
                          <a:solidFill>
                            <a:schemeClr val="bg2">
                              <a:lumMod val="10000"/>
                            </a:schemeClr>
                          </a:solidFill>
                        </a:rPr>
                        <a:t>33 (5)</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274285">
                <a:tc>
                  <a:txBody>
                    <a:bodyPr/>
                    <a:lstStyle/>
                    <a:p>
                      <a:r>
                        <a:rPr lang="en-US" sz="1200" dirty="0" smtClean="0">
                          <a:solidFill>
                            <a:schemeClr val="bg2">
                              <a:lumMod val="10000"/>
                            </a:schemeClr>
                          </a:solidFill>
                        </a:rPr>
                        <a:t>Hypocalcaemia</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2 (&lt; 1)</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200" dirty="0" smtClean="0">
                          <a:solidFill>
                            <a:schemeClr val="bg2">
                              <a:lumMod val="10000"/>
                            </a:schemeClr>
                          </a:solidFill>
                        </a:rPr>
                        <a:t>12 (2)</a:t>
                      </a:r>
                      <a:endParaRPr lang="en-US" sz="1200" dirty="0">
                        <a:solidFill>
                          <a:schemeClr val="bg2">
                            <a:lumMod val="10000"/>
                          </a:schemeClr>
                        </a:solidFill>
                      </a:endParaRPr>
                    </a:p>
                  </a:txBody>
                  <a:tcPr marT="45703" marB="4570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bl>
          </a:graphicData>
        </a:graphic>
      </p:graphicFrame>
    </p:spTree>
    <p:extLst>
      <p:ext uri="{BB962C8B-B14F-4D97-AF65-F5344CB8AC3E}">
        <p14:creationId xmlns:p14="http://schemas.microsoft.com/office/powerpoint/2010/main" val="350956659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9"/>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Relationship Between PSADT and Risk for Bone Metastasis or Death*</a:t>
            </a:r>
          </a:p>
        </p:txBody>
      </p:sp>
      <p:sp>
        <p:nvSpPr>
          <p:cNvPr id="3" name="Line 6"/>
          <p:cNvSpPr>
            <a:spLocks noChangeShapeType="1"/>
          </p:cNvSpPr>
          <p:nvPr/>
        </p:nvSpPr>
        <p:spPr bwMode="auto">
          <a:xfrm flipH="1">
            <a:off x="2651125" y="516413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699" name="Line 7"/>
          <p:cNvSpPr>
            <a:spLocks noChangeShapeType="1"/>
          </p:cNvSpPr>
          <p:nvPr/>
        </p:nvSpPr>
        <p:spPr bwMode="auto">
          <a:xfrm flipH="1">
            <a:off x="2651125" y="476567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0" name="Line 8"/>
          <p:cNvSpPr>
            <a:spLocks noChangeShapeType="1"/>
          </p:cNvSpPr>
          <p:nvPr/>
        </p:nvSpPr>
        <p:spPr bwMode="auto">
          <a:xfrm flipH="1">
            <a:off x="2651125" y="43672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1" name="Line 9"/>
          <p:cNvSpPr>
            <a:spLocks noChangeShapeType="1"/>
          </p:cNvSpPr>
          <p:nvPr/>
        </p:nvSpPr>
        <p:spPr bwMode="auto">
          <a:xfrm flipH="1">
            <a:off x="2651125" y="396875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2" name="Line 10"/>
          <p:cNvSpPr>
            <a:spLocks noChangeShapeType="1"/>
          </p:cNvSpPr>
          <p:nvPr/>
        </p:nvSpPr>
        <p:spPr bwMode="auto">
          <a:xfrm flipH="1">
            <a:off x="2651125" y="357028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3" name="Line 11"/>
          <p:cNvSpPr>
            <a:spLocks noChangeShapeType="1"/>
          </p:cNvSpPr>
          <p:nvPr/>
        </p:nvSpPr>
        <p:spPr bwMode="auto">
          <a:xfrm flipH="1">
            <a:off x="2651125" y="317182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4" name="Line 12"/>
          <p:cNvSpPr>
            <a:spLocks noChangeShapeType="1"/>
          </p:cNvSpPr>
          <p:nvPr/>
        </p:nvSpPr>
        <p:spPr bwMode="auto">
          <a:xfrm flipH="1">
            <a:off x="2651125" y="277336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5" name="Line 13"/>
          <p:cNvSpPr>
            <a:spLocks noChangeShapeType="1"/>
          </p:cNvSpPr>
          <p:nvPr/>
        </p:nvSpPr>
        <p:spPr bwMode="auto">
          <a:xfrm flipH="1">
            <a:off x="2651125" y="237490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6" name="Line 14"/>
          <p:cNvSpPr>
            <a:spLocks noChangeShapeType="1"/>
          </p:cNvSpPr>
          <p:nvPr/>
        </p:nvSpPr>
        <p:spPr bwMode="auto">
          <a:xfrm flipH="1">
            <a:off x="2651125" y="197643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07" name="Rectangle 15"/>
          <p:cNvSpPr>
            <a:spLocks noChangeArrowheads="1"/>
          </p:cNvSpPr>
          <p:nvPr/>
        </p:nvSpPr>
        <p:spPr bwMode="auto">
          <a:xfrm rot="16200000">
            <a:off x="338932" y="3381237"/>
            <a:ext cx="3200400" cy="492443"/>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cs typeface="Arial" charset="0"/>
              </a:rPr>
              <a:t>Relative Risk for Bone</a:t>
            </a:r>
          </a:p>
          <a:p>
            <a:pPr algn="ctr" defTabSz="914400" fontAlgn="base">
              <a:spcBef>
                <a:spcPct val="0"/>
              </a:spcBef>
              <a:spcAft>
                <a:spcPct val="0"/>
              </a:spcAft>
              <a:defRPr/>
            </a:pPr>
            <a:r>
              <a:rPr lang="en-US" sz="1600" b="1" dirty="0">
                <a:solidFill>
                  <a:srgbClr val="FFFFFF"/>
                </a:solidFill>
                <a:ea typeface="ＭＳ Ｐゴシック" panose="020B0600070205080204" pitchFamily="34" charset="-128"/>
                <a:cs typeface="Arial" charset="0"/>
              </a:rPr>
              <a:t>Metastasis or Death</a:t>
            </a:r>
            <a:endParaRPr lang="en-US" sz="2800" b="1" dirty="0">
              <a:solidFill>
                <a:srgbClr val="FFFFFF"/>
              </a:solidFill>
              <a:ea typeface="ＭＳ Ｐゴシック" panose="020B0600070205080204" pitchFamily="34" charset="-128"/>
              <a:cs typeface="Arial" charset="0"/>
            </a:endParaRPr>
          </a:p>
        </p:txBody>
      </p:sp>
      <p:sp>
        <p:nvSpPr>
          <p:cNvPr id="29708" name="Rectangle 16"/>
          <p:cNvSpPr>
            <a:spLocks noChangeArrowheads="1"/>
          </p:cNvSpPr>
          <p:nvPr/>
        </p:nvSpPr>
        <p:spPr bwMode="auto">
          <a:xfrm>
            <a:off x="2327851" y="5046688"/>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1.4</a:t>
            </a:r>
          </a:p>
        </p:txBody>
      </p:sp>
      <p:sp>
        <p:nvSpPr>
          <p:cNvPr id="29709" name="Rectangle 17"/>
          <p:cNvSpPr>
            <a:spLocks noChangeArrowheads="1"/>
          </p:cNvSpPr>
          <p:nvPr/>
        </p:nvSpPr>
        <p:spPr bwMode="auto">
          <a:xfrm>
            <a:off x="2327851" y="4646638"/>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1.6</a:t>
            </a:r>
          </a:p>
        </p:txBody>
      </p:sp>
      <p:sp>
        <p:nvSpPr>
          <p:cNvPr id="29710" name="Rectangle 18"/>
          <p:cNvSpPr>
            <a:spLocks noChangeArrowheads="1"/>
          </p:cNvSpPr>
          <p:nvPr/>
        </p:nvSpPr>
        <p:spPr bwMode="auto">
          <a:xfrm>
            <a:off x="2327851" y="4248176"/>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1.8</a:t>
            </a:r>
          </a:p>
        </p:txBody>
      </p:sp>
      <p:sp>
        <p:nvSpPr>
          <p:cNvPr id="29711" name="Rectangle 19"/>
          <p:cNvSpPr>
            <a:spLocks noChangeArrowheads="1"/>
          </p:cNvSpPr>
          <p:nvPr/>
        </p:nvSpPr>
        <p:spPr bwMode="auto">
          <a:xfrm>
            <a:off x="2327851" y="3849688"/>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2.0</a:t>
            </a:r>
          </a:p>
        </p:txBody>
      </p:sp>
      <p:sp>
        <p:nvSpPr>
          <p:cNvPr id="29712" name="Rectangle 20"/>
          <p:cNvSpPr>
            <a:spLocks noChangeArrowheads="1"/>
          </p:cNvSpPr>
          <p:nvPr/>
        </p:nvSpPr>
        <p:spPr bwMode="auto">
          <a:xfrm>
            <a:off x="2327851" y="3451231"/>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2.2</a:t>
            </a:r>
          </a:p>
        </p:txBody>
      </p:sp>
      <p:sp>
        <p:nvSpPr>
          <p:cNvPr id="29713" name="Rectangle 21"/>
          <p:cNvSpPr>
            <a:spLocks noChangeArrowheads="1"/>
          </p:cNvSpPr>
          <p:nvPr/>
        </p:nvSpPr>
        <p:spPr bwMode="auto">
          <a:xfrm>
            <a:off x="2327851" y="3051200"/>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2.4</a:t>
            </a:r>
          </a:p>
        </p:txBody>
      </p:sp>
      <p:sp>
        <p:nvSpPr>
          <p:cNvPr id="29714" name="Rectangle 22"/>
          <p:cNvSpPr>
            <a:spLocks noChangeArrowheads="1"/>
          </p:cNvSpPr>
          <p:nvPr/>
        </p:nvSpPr>
        <p:spPr bwMode="auto">
          <a:xfrm>
            <a:off x="2327851" y="2652738"/>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2.6</a:t>
            </a:r>
          </a:p>
        </p:txBody>
      </p:sp>
      <p:sp>
        <p:nvSpPr>
          <p:cNvPr id="29715" name="Rectangle 23"/>
          <p:cNvSpPr>
            <a:spLocks noChangeArrowheads="1"/>
          </p:cNvSpPr>
          <p:nvPr/>
        </p:nvSpPr>
        <p:spPr bwMode="auto">
          <a:xfrm>
            <a:off x="2327851" y="2254276"/>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2.8</a:t>
            </a:r>
          </a:p>
        </p:txBody>
      </p:sp>
      <p:sp>
        <p:nvSpPr>
          <p:cNvPr id="29716" name="Rectangle 24"/>
          <p:cNvSpPr>
            <a:spLocks noChangeArrowheads="1"/>
          </p:cNvSpPr>
          <p:nvPr/>
        </p:nvSpPr>
        <p:spPr bwMode="auto">
          <a:xfrm>
            <a:off x="2327851" y="1855791"/>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3.0</a:t>
            </a:r>
          </a:p>
        </p:txBody>
      </p:sp>
      <p:sp>
        <p:nvSpPr>
          <p:cNvPr id="29727" name="Rectangle 35"/>
          <p:cNvSpPr>
            <a:spLocks noChangeArrowheads="1"/>
          </p:cNvSpPr>
          <p:nvPr/>
        </p:nvSpPr>
        <p:spPr bwMode="auto">
          <a:xfrm>
            <a:off x="2828931" y="5724525"/>
            <a:ext cx="4900613" cy="247650"/>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cs typeface="Arial" charset="0"/>
              </a:rPr>
              <a:t>PSADT in Mos</a:t>
            </a:r>
          </a:p>
        </p:txBody>
      </p:sp>
      <p:sp>
        <p:nvSpPr>
          <p:cNvPr id="29728" name="Rectangle 36"/>
          <p:cNvSpPr>
            <a:spLocks noChangeArrowheads="1"/>
          </p:cNvSpPr>
          <p:nvPr/>
        </p:nvSpPr>
        <p:spPr bwMode="auto">
          <a:xfrm>
            <a:off x="2721757" y="5430863"/>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20</a:t>
            </a:r>
          </a:p>
        </p:txBody>
      </p:sp>
      <p:sp>
        <p:nvSpPr>
          <p:cNvPr id="29729" name="Rectangle 37"/>
          <p:cNvSpPr>
            <a:spLocks noChangeArrowheads="1"/>
          </p:cNvSpPr>
          <p:nvPr/>
        </p:nvSpPr>
        <p:spPr bwMode="auto">
          <a:xfrm>
            <a:off x="3260713" y="5430863"/>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18</a:t>
            </a:r>
          </a:p>
        </p:txBody>
      </p:sp>
      <p:sp>
        <p:nvSpPr>
          <p:cNvPr id="29730" name="Rectangle 38"/>
          <p:cNvSpPr>
            <a:spLocks noChangeArrowheads="1"/>
          </p:cNvSpPr>
          <p:nvPr/>
        </p:nvSpPr>
        <p:spPr bwMode="auto">
          <a:xfrm>
            <a:off x="3802843" y="5430863"/>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16</a:t>
            </a:r>
          </a:p>
        </p:txBody>
      </p:sp>
      <p:sp>
        <p:nvSpPr>
          <p:cNvPr id="29731" name="Rectangle 39"/>
          <p:cNvSpPr>
            <a:spLocks noChangeArrowheads="1"/>
          </p:cNvSpPr>
          <p:nvPr/>
        </p:nvSpPr>
        <p:spPr bwMode="auto">
          <a:xfrm>
            <a:off x="4343389" y="5430863"/>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14</a:t>
            </a:r>
          </a:p>
        </p:txBody>
      </p:sp>
      <p:sp>
        <p:nvSpPr>
          <p:cNvPr id="29732" name="Rectangle 40"/>
          <p:cNvSpPr>
            <a:spLocks noChangeArrowheads="1"/>
          </p:cNvSpPr>
          <p:nvPr/>
        </p:nvSpPr>
        <p:spPr bwMode="auto">
          <a:xfrm>
            <a:off x="4887105" y="5430863"/>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12</a:t>
            </a:r>
          </a:p>
        </p:txBody>
      </p:sp>
      <p:sp>
        <p:nvSpPr>
          <p:cNvPr id="29733" name="Rectangle 41"/>
          <p:cNvSpPr>
            <a:spLocks noChangeArrowheads="1"/>
          </p:cNvSpPr>
          <p:nvPr/>
        </p:nvSpPr>
        <p:spPr bwMode="auto">
          <a:xfrm>
            <a:off x="5426062" y="5430863"/>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10</a:t>
            </a:r>
          </a:p>
        </p:txBody>
      </p:sp>
      <p:sp>
        <p:nvSpPr>
          <p:cNvPr id="29734" name="Rectangle 42"/>
          <p:cNvSpPr>
            <a:spLocks noChangeArrowheads="1"/>
          </p:cNvSpPr>
          <p:nvPr/>
        </p:nvSpPr>
        <p:spPr bwMode="auto">
          <a:xfrm>
            <a:off x="6029728" y="5430863"/>
            <a:ext cx="103995"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8</a:t>
            </a:r>
          </a:p>
        </p:txBody>
      </p:sp>
      <p:sp>
        <p:nvSpPr>
          <p:cNvPr id="29735" name="Rectangle 43"/>
          <p:cNvSpPr>
            <a:spLocks noChangeArrowheads="1"/>
          </p:cNvSpPr>
          <p:nvPr/>
        </p:nvSpPr>
        <p:spPr bwMode="auto">
          <a:xfrm>
            <a:off x="6567890" y="5430863"/>
            <a:ext cx="103995"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6</a:t>
            </a:r>
          </a:p>
        </p:txBody>
      </p:sp>
      <p:sp>
        <p:nvSpPr>
          <p:cNvPr id="29736" name="Rectangle 44"/>
          <p:cNvSpPr>
            <a:spLocks noChangeArrowheads="1"/>
          </p:cNvSpPr>
          <p:nvPr/>
        </p:nvSpPr>
        <p:spPr bwMode="auto">
          <a:xfrm>
            <a:off x="7110815" y="5430863"/>
            <a:ext cx="103995"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4</a:t>
            </a:r>
          </a:p>
        </p:txBody>
      </p:sp>
      <p:sp>
        <p:nvSpPr>
          <p:cNvPr id="29737" name="Rectangle 45"/>
          <p:cNvSpPr>
            <a:spLocks noChangeArrowheads="1"/>
          </p:cNvSpPr>
          <p:nvPr/>
        </p:nvSpPr>
        <p:spPr bwMode="auto">
          <a:xfrm>
            <a:off x="7652153" y="5430863"/>
            <a:ext cx="103995"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cs typeface="Arial" charset="0"/>
              </a:rPr>
              <a:t>2</a:t>
            </a:r>
          </a:p>
        </p:txBody>
      </p:sp>
      <p:grpSp>
        <p:nvGrpSpPr>
          <p:cNvPr id="33825" name="Group 425"/>
          <p:cNvGrpSpPr>
            <a:grpSpLocks/>
          </p:cNvGrpSpPr>
          <p:nvPr/>
        </p:nvGrpSpPr>
        <p:grpSpPr bwMode="auto">
          <a:xfrm>
            <a:off x="2857513" y="2133600"/>
            <a:ext cx="4835525" cy="2916238"/>
            <a:chOff x="2635250" y="1924050"/>
            <a:chExt cx="4297363" cy="3175000"/>
          </a:xfrm>
        </p:grpSpPr>
        <p:sp>
          <p:nvSpPr>
            <p:cNvPr id="2" name="Line 57"/>
            <p:cNvSpPr>
              <a:spLocks noChangeShapeType="1"/>
            </p:cNvSpPr>
            <p:nvPr/>
          </p:nvSpPr>
          <p:spPr bwMode="auto">
            <a:xfrm>
              <a:off x="2635250" y="4817327"/>
              <a:ext cx="134029"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49" name="Line 58"/>
            <p:cNvSpPr>
              <a:spLocks noChangeShapeType="1"/>
            </p:cNvSpPr>
            <p:nvPr/>
          </p:nvSpPr>
          <p:spPr bwMode="auto">
            <a:xfrm>
              <a:off x="2769279" y="4822512"/>
              <a:ext cx="7195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0" name="Line 59"/>
            <p:cNvSpPr>
              <a:spLocks noChangeShapeType="1"/>
            </p:cNvSpPr>
            <p:nvPr/>
          </p:nvSpPr>
          <p:spPr bwMode="auto">
            <a:xfrm>
              <a:off x="2841230" y="4825969"/>
              <a:ext cx="153780"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1" name="Line 60"/>
            <p:cNvSpPr>
              <a:spLocks noChangeShapeType="1"/>
            </p:cNvSpPr>
            <p:nvPr/>
          </p:nvSpPr>
          <p:spPr bwMode="auto">
            <a:xfrm>
              <a:off x="2995010" y="4834610"/>
              <a:ext cx="3809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2" name="Line 61"/>
            <p:cNvSpPr>
              <a:spLocks noChangeShapeType="1"/>
            </p:cNvSpPr>
            <p:nvPr/>
          </p:nvSpPr>
          <p:spPr bwMode="auto">
            <a:xfrm>
              <a:off x="3033102" y="4836339"/>
              <a:ext cx="277932"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3" name="Line 62"/>
            <p:cNvSpPr>
              <a:spLocks noChangeShapeType="1"/>
            </p:cNvSpPr>
            <p:nvPr/>
          </p:nvSpPr>
          <p:spPr bwMode="auto">
            <a:xfrm>
              <a:off x="3311034" y="4855351"/>
              <a:ext cx="143904"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4" name="Line 63"/>
            <p:cNvSpPr>
              <a:spLocks noChangeShapeType="1"/>
            </p:cNvSpPr>
            <p:nvPr/>
          </p:nvSpPr>
          <p:spPr bwMode="auto">
            <a:xfrm>
              <a:off x="3454938" y="4860536"/>
              <a:ext cx="100168"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5" name="Line 64"/>
            <p:cNvSpPr>
              <a:spLocks noChangeShapeType="1"/>
            </p:cNvSpPr>
            <p:nvPr/>
          </p:nvSpPr>
          <p:spPr bwMode="auto">
            <a:xfrm>
              <a:off x="3555106" y="4869177"/>
              <a:ext cx="146725"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6" name="Line 65"/>
            <p:cNvSpPr>
              <a:spLocks noChangeShapeType="1"/>
            </p:cNvSpPr>
            <p:nvPr/>
          </p:nvSpPr>
          <p:spPr bwMode="auto">
            <a:xfrm>
              <a:off x="3701831" y="4879548"/>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7" name="Line 66"/>
            <p:cNvSpPr>
              <a:spLocks noChangeShapeType="1"/>
            </p:cNvSpPr>
            <p:nvPr/>
          </p:nvSpPr>
          <p:spPr bwMode="auto">
            <a:xfrm>
              <a:off x="3704653" y="4879548"/>
              <a:ext cx="46558"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8" name="Line 67"/>
            <p:cNvSpPr>
              <a:spLocks noChangeShapeType="1"/>
            </p:cNvSpPr>
            <p:nvPr/>
          </p:nvSpPr>
          <p:spPr bwMode="auto">
            <a:xfrm>
              <a:off x="3751210" y="4886461"/>
              <a:ext cx="15519"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59" name="Line 68"/>
            <p:cNvSpPr>
              <a:spLocks noChangeShapeType="1"/>
            </p:cNvSpPr>
            <p:nvPr/>
          </p:nvSpPr>
          <p:spPr bwMode="auto">
            <a:xfrm>
              <a:off x="3766729" y="4886461"/>
              <a:ext cx="12698"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0" name="Line 69"/>
            <p:cNvSpPr>
              <a:spLocks noChangeShapeType="1"/>
            </p:cNvSpPr>
            <p:nvPr/>
          </p:nvSpPr>
          <p:spPr bwMode="auto">
            <a:xfrm>
              <a:off x="3779427" y="4888190"/>
              <a:ext cx="2539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1" name="Line 70"/>
            <p:cNvSpPr>
              <a:spLocks noChangeShapeType="1"/>
            </p:cNvSpPr>
            <p:nvPr/>
          </p:nvSpPr>
          <p:spPr bwMode="auto">
            <a:xfrm>
              <a:off x="3804822" y="4891647"/>
              <a:ext cx="152369"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2" name="Line 71"/>
            <p:cNvSpPr>
              <a:spLocks noChangeShapeType="1"/>
            </p:cNvSpPr>
            <p:nvPr/>
          </p:nvSpPr>
          <p:spPr bwMode="auto">
            <a:xfrm>
              <a:off x="3957190" y="4905474"/>
              <a:ext cx="67719"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3" name="Line 72"/>
            <p:cNvSpPr>
              <a:spLocks noChangeShapeType="1"/>
            </p:cNvSpPr>
            <p:nvPr/>
          </p:nvSpPr>
          <p:spPr bwMode="auto">
            <a:xfrm>
              <a:off x="4024910" y="4912387"/>
              <a:ext cx="2116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4" name="Line 73"/>
            <p:cNvSpPr>
              <a:spLocks noChangeShapeType="1"/>
            </p:cNvSpPr>
            <p:nvPr/>
          </p:nvSpPr>
          <p:spPr bwMode="auto">
            <a:xfrm>
              <a:off x="4046072" y="4914115"/>
              <a:ext cx="198926" cy="190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5" name="Line 74"/>
            <p:cNvSpPr>
              <a:spLocks noChangeShapeType="1"/>
            </p:cNvSpPr>
            <p:nvPr/>
          </p:nvSpPr>
          <p:spPr bwMode="auto">
            <a:xfrm>
              <a:off x="4244998" y="4933127"/>
              <a:ext cx="97346" cy="1209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6" name="Line 75"/>
            <p:cNvSpPr>
              <a:spLocks noChangeShapeType="1"/>
            </p:cNvSpPr>
            <p:nvPr/>
          </p:nvSpPr>
          <p:spPr bwMode="auto">
            <a:xfrm>
              <a:off x="4342344" y="4945225"/>
              <a:ext cx="67719"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7" name="Line 76"/>
            <p:cNvSpPr>
              <a:spLocks noChangeShapeType="1"/>
            </p:cNvSpPr>
            <p:nvPr/>
          </p:nvSpPr>
          <p:spPr bwMode="auto">
            <a:xfrm>
              <a:off x="4410064" y="4955595"/>
              <a:ext cx="2257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8" name="Line 77"/>
            <p:cNvSpPr>
              <a:spLocks noChangeShapeType="1"/>
            </p:cNvSpPr>
            <p:nvPr/>
          </p:nvSpPr>
          <p:spPr bwMode="auto">
            <a:xfrm>
              <a:off x="4432637" y="4959052"/>
              <a:ext cx="26806"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69" name="Line 78"/>
            <p:cNvSpPr>
              <a:spLocks noChangeShapeType="1"/>
            </p:cNvSpPr>
            <p:nvPr/>
          </p:nvSpPr>
          <p:spPr bwMode="auto">
            <a:xfrm>
              <a:off x="4459443" y="4962509"/>
              <a:ext cx="74773"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0" name="Line 79"/>
            <p:cNvSpPr>
              <a:spLocks noChangeShapeType="1"/>
            </p:cNvSpPr>
            <p:nvPr/>
          </p:nvSpPr>
          <p:spPr bwMode="auto">
            <a:xfrm>
              <a:off x="4534216" y="4972879"/>
              <a:ext cx="42325"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1" name="Line 80"/>
            <p:cNvSpPr>
              <a:spLocks noChangeShapeType="1"/>
            </p:cNvSpPr>
            <p:nvPr/>
          </p:nvSpPr>
          <p:spPr bwMode="auto">
            <a:xfrm>
              <a:off x="4576541" y="4981521"/>
              <a:ext cx="47968"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2" name="Line 81"/>
            <p:cNvSpPr>
              <a:spLocks noChangeShapeType="1"/>
            </p:cNvSpPr>
            <p:nvPr/>
          </p:nvSpPr>
          <p:spPr bwMode="auto">
            <a:xfrm>
              <a:off x="4624509" y="4986706"/>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3" name="Line 82"/>
            <p:cNvSpPr>
              <a:spLocks noChangeShapeType="1"/>
            </p:cNvSpPr>
            <p:nvPr/>
          </p:nvSpPr>
          <p:spPr bwMode="auto">
            <a:xfrm>
              <a:off x="4630152" y="4990163"/>
              <a:ext cx="846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4" name="Line 83"/>
            <p:cNvSpPr>
              <a:spLocks noChangeShapeType="1"/>
            </p:cNvSpPr>
            <p:nvPr/>
          </p:nvSpPr>
          <p:spPr bwMode="auto">
            <a:xfrm>
              <a:off x="4638617" y="4990163"/>
              <a:ext cx="11287"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5" name="Line 84"/>
            <p:cNvSpPr>
              <a:spLocks noChangeShapeType="1"/>
            </p:cNvSpPr>
            <p:nvPr/>
          </p:nvSpPr>
          <p:spPr bwMode="auto">
            <a:xfrm>
              <a:off x="4649903" y="4991892"/>
              <a:ext cx="64898"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6" name="Line 85"/>
            <p:cNvSpPr>
              <a:spLocks noChangeShapeType="1"/>
            </p:cNvSpPr>
            <p:nvPr/>
          </p:nvSpPr>
          <p:spPr bwMode="auto">
            <a:xfrm>
              <a:off x="4714801" y="5002262"/>
              <a:ext cx="33860"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7" name="Line 86"/>
            <p:cNvSpPr>
              <a:spLocks noChangeShapeType="1"/>
            </p:cNvSpPr>
            <p:nvPr/>
          </p:nvSpPr>
          <p:spPr bwMode="auto">
            <a:xfrm>
              <a:off x="4748661" y="5007446"/>
              <a:ext cx="28216"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8" name="Line 87"/>
            <p:cNvSpPr>
              <a:spLocks noChangeShapeType="1"/>
            </p:cNvSpPr>
            <p:nvPr/>
          </p:nvSpPr>
          <p:spPr bwMode="auto">
            <a:xfrm>
              <a:off x="4776877" y="5012632"/>
              <a:ext cx="42325"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79" name="Line 88"/>
            <p:cNvSpPr>
              <a:spLocks noChangeShapeType="1"/>
            </p:cNvSpPr>
            <p:nvPr/>
          </p:nvSpPr>
          <p:spPr bwMode="auto">
            <a:xfrm>
              <a:off x="4819202" y="5021273"/>
              <a:ext cx="43736"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0" name="Line 89"/>
            <p:cNvSpPr>
              <a:spLocks noChangeShapeType="1"/>
            </p:cNvSpPr>
            <p:nvPr/>
          </p:nvSpPr>
          <p:spPr bwMode="auto">
            <a:xfrm>
              <a:off x="4862938" y="5029916"/>
              <a:ext cx="16930"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1" name="Line 90"/>
            <p:cNvSpPr>
              <a:spLocks noChangeShapeType="1"/>
            </p:cNvSpPr>
            <p:nvPr/>
          </p:nvSpPr>
          <p:spPr bwMode="auto">
            <a:xfrm>
              <a:off x="4879868" y="5031643"/>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2" name="Line 91"/>
            <p:cNvSpPr>
              <a:spLocks noChangeShapeType="1"/>
            </p:cNvSpPr>
            <p:nvPr/>
          </p:nvSpPr>
          <p:spPr bwMode="auto">
            <a:xfrm>
              <a:off x="4882689" y="5031643"/>
              <a:ext cx="31038"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3" name="Line 92"/>
            <p:cNvSpPr>
              <a:spLocks noChangeShapeType="1"/>
            </p:cNvSpPr>
            <p:nvPr/>
          </p:nvSpPr>
          <p:spPr bwMode="auto">
            <a:xfrm>
              <a:off x="4913728" y="5036829"/>
              <a:ext cx="28216"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4" name="Line 93"/>
            <p:cNvSpPr>
              <a:spLocks noChangeShapeType="1"/>
            </p:cNvSpPr>
            <p:nvPr/>
          </p:nvSpPr>
          <p:spPr bwMode="auto">
            <a:xfrm>
              <a:off x="4941944" y="5043742"/>
              <a:ext cx="11287"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5" name="Line 94"/>
            <p:cNvSpPr>
              <a:spLocks noChangeShapeType="1"/>
            </p:cNvSpPr>
            <p:nvPr/>
          </p:nvSpPr>
          <p:spPr bwMode="auto">
            <a:xfrm>
              <a:off x="4953231" y="5047199"/>
              <a:ext cx="564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6" name="Line 95"/>
            <p:cNvSpPr>
              <a:spLocks noChangeShapeType="1"/>
            </p:cNvSpPr>
            <p:nvPr/>
          </p:nvSpPr>
          <p:spPr bwMode="auto">
            <a:xfrm>
              <a:off x="4958874" y="5047199"/>
              <a:ext cx="11287"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7" name="Line 96"/>
            <p:cNvSpPr>
              <a:spLocks noChangeShapeType="1"/>
            </p:cNvSpPr>
            <p:nvPr/>
          </p:nvSpPr>
          <p:spPr bwMode="auto">
            <a:xfrm>
              <a:off x="4970160" y="5050656"/>
              <a:ext cx="39503"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8" name="Line 97"/>
            <p:cNvSpPr>
              <a:spLocks noChangeShapeType="1"/>
            </p:cNvSpPr>
            <p:nvPr/>
          </p:nvSpPr>
          <p:spPr bwMode="auto">
            <a:xfrm>
              <a:off x="5009663" y="5057569"/>
              <a:ext cx="14108"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89" name="Line 98"/>
            <p:cNvSpPr>
              <a:spLocks noChangeShapeType="1"/>
            </p:cNvSpPr>
            <p:nvPr/>
          </p:nvSpPr>
          <p:spPr bwMode="auto">
            <a:xfrm>
              <a:off x="5023772" y="5061026"/>
              <a:ext cx="16930"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0" name="Line 99"/>
            <p:cNvSpPr>
              <a:spLocks noChangeShapeType="1"/>
            </p:cNvSpPr>
            <p:nvPr/>
          </p:nvSpPr>
          <p:spPr bwMode="auto">
            <a:xfrm>
              <a:off x="5040701" y="5062754"/>
              <a:ext cx="23984"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1" name="Line 100"/>
            <p:cNvSpPr>
              <a:spLocks noChangeShapeType="1"/>
            </p:cNvSpPr>
            <p:nvPr/>
          </p:nvSpPr>
          <p:spPr bwMode="auto">
            <a:xfrm>
              <a:off x="5064685" y="5067939"/>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2" name="Line 101"/>
            <p:cNvSpPr>
              <a:spLocks noChangeShapeType="1"/>
            </p:cNvSpPr>
            <p:nvPr/>
          </p:nvSpPr>
          <p:spPr bwMode="auto">
            <a:xfrm>
              <a:off x="5067507" y="5067939"/>
              <a:ext cx="564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3" name="Line 102"/>
            <p:cNvSpPr>
              <a:spLocks noChangeShapeType="1"/>
            </p:cNvSpPr>
            <p:nvPr/>
          </p:nvSpPr>
          <p:spPr bwMode="auto">
            <a:xfrm>
              <a:off x="5073150" y="5067939"/>
              <a:ext cx="8465"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4" name="Line 103"/>
            <p:cNvSpPr>
              <a:spLocks noChangeShapeType="1"/>
            </p:cNvSpPr>
            <p:nvPr/>
          </p:nvSpPr>
          <p:spPr bwMode="auto">
            <a:xfrm>
              <a:off x="5081615" y="5069667"/>
              <a:ext cx="2822" cy="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5" name="Line 104"/>
            <p:cNvSpPr>
              <a:spLocks noChangeShapeType="1"/>
            </p:cNvSpPr>
            <p:nvPr/>
          </p:nvSpPr>
          <p:spPr bwMode="auto">
            <a:xfrm>
              <a:off x="5084437" y="5069667"/>
              <a:ext cx="9876" cy="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6" name="Line 105"/>
            <p:cNvSpPr>
              <a:spLocks noChangeShapeType="1"/>
            </p:cNvSpPr>
            <p:nvPr/>
          </p:nvSpPr>
          <p:spPr bwMode="auto">
            <a:xfrm>
              <a:off x="5094313" y="5069667"/>
              <a:ext cx="846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7" name="Line 106"/>
            <p:cNvSpPr>
              <a:spLocks noChangeShapeType="1"/>
            </p:cNvSpPr>
            <p:nvPr/>
          </p:nvSpPr>
          <p:spPr bwMode="auto">
            <a:xfrm>
              <a:off x="5102778" y="5071396"/>
              <a:ext cx="1693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8" name="Line 107"/>
            <p:cNvSpPr>
              <a:spLocks noChangeShapeType="1"/>
            </p:cNvSpPr>
            <p:nvPr/>
          </p:nvSpPr>
          <p:spPr bwMode="auto">
            <a:xfrm>
              <a:off x="5119708" y="5074853"/>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99" name="Line 108"/>
            <p:cNvSpPr>
              <a:spLocks noChangeShapeType="1"/>
            </p:cNvSpPr>
            <p:nvPr/>
          </p:nvSpPr>
          <p:spPr bwMode="auto">
            <a:xfrm>
              <a:off x="5122529" y="5074853"/>
              <a:ext cx="8465"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0" name="Line 109"/>
            <p:cNvSpPr>
              <a:spLocks noChangeShapeType="1"/>
            </p:cNvSpPr>
            <p:nvPr/>
          </p:nvSpPr>
          <p:spPr bwMode="auto">
            <a:xfrm>
              <a:off x="5130994" y="5074853"/>
              <a:ext cx="12697"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1" name="Line 110"/>
            <p:cNvSpPr>
              <a:spLocks noChangeShapeType="1"/>
            </p:cNvSpPr>
            <p:nvPr/>
          </p:nvSpPr>
          <p:spPr bwMode="auto">
            <a:xfrm>
              <a:off x="5143691" y="5078310"/>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2" name="Line 111"/>
            <p:cNvSpPr>
              <a:spLocks noChangeShapeType="1"/>
            </p:cNvSpPr>
            <p:nvPr/>
          </p:nvSpPr>
          <p:spPr bwMode="auto">
            <a:xfrm>
              <a:off x="5147924" y="5078310"/>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3" name="Line 112"/>
            <p:cNvSpPr>
              <a:spLocks noChangeShapeType="1"/>
            </p:cNvSpPr>
            <p:nvPr/>
          </p:nvSpPr>
          <p:spPr bwMode="auto">
            <a:xfrm>
              <a:off x="5150746" y="5081766"/>
              <a:ext cx="28216"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4" name="Line 113"/>
            <p:cNvSpPr>
              <a:spLocks noChangeShapeType="1"/>
            </p:cNvSpPr>
            <p:nvPr/>
          </p:nvSpPr>
          <p:spPr bwMode="auto">
            <a:xfrm>
              <a:off x="5178962" y="5083494"/>
              <a:ext cx="846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5" name="Line 114"/>
            <p:cNvSpPr>
              <a:spLocks noChangeShapeType="1"/>
            </p:cNvSpPr>
            <p:nvPr/>
          </p:nvSpPr>
          <p:spPr bwMode="auto">
            <a:xfrm>
              <a:off x="5187427" y="5083494"/>
              <a:ext cx="55022"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6" name="Line 115"/>
            <p:cNvSpPr>
              <a:spLocks noChangeShapeType="1"/>
            </p:cNvSpPr>
            <p:nvPr/>
          </p:nvSpPr>
          <p:spPr bwMode="auto">
            <a:xfrm>
              <a:off x="5242449" y="5092137"/>
              <a:ext cx="7055"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7" name="Line 116"/>
            <p:cNvSpPr>
              <a:spLocks noChangeShapeType="1"/>
            </p:cNvSpPr>
            <p:nvPr/>
          </p:nvSpPr>
          <p:spPr bwMode="auto">
            <a:xfrm>
              <a:off x="5249503" y="5092137"/>
              <a:ext cx="564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8" name="Line 117"/>
            <p:cNvSpPr>
              <a:spLocks noChangeShapeType="1"/>
            </p:cNvSpPr>
            <p:nvPr/>
          </p:nvSpPr>
          <p:spPr bwMode="auto">
            <a:xfrm>
              <a:off x="5255146" y="5092137"/>
              <a:ext cx="423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09" name="Line 118"/>
            <p:cNvSpPr>
              <a:spLocks noChangeShapeType="1"/>
            </p:cNvSpPr>
            <p:nvPr/>
          </p:nvSpPr>
          <p:spPr bwMode="auto">
            <a:xfrm>
              <a:off x="5259378" y="509213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0" name="Line 119"/>
            <p:cNvSpPr>
              <a:spLocks noChangeShapeType="1"/>
            </p:cNvSpPr>
            <p:nvPr/>
          </p:nvSpPr>
          <p:spPr bwMode="auto">
            <a:xfrm>
              <a:off x="5262200" y="5092137"/>
              <a:ext cx="18341"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1" name="Line 120"/>
            <p:cNvSpPr>
              <a:spLocks noChangeShapeType="1"/>
            </p:cNvSpPr>
            <p:nvPr/>
          </p:nvSpPr>
          <p:spPr bwMode="auto">
            <a:xfrm>
              <a:off x="5280541" y="5093864"/>
              <a:ext cx="11287"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2" name="Line 121"/>
            <p:cNvSpPr>
              <a:spLocks noChangeShapeType="1"/>
            </p:cNvSpPr>
            <p:nvPr/>
          </p:nvSpPr>
          <p:spPr bwMode="auto">
            <a:xfrm>
              <a:off x="5291828" y="5093864"/>
              <a:ext cx="1410"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3" name="Line 122"/>
            <p:cNvSpPr>
              <a:spLocks noChangeShapeType="1"/>
            </p:cNvSpPr>
            <p:nvPr/>
          </p:nvSpPr>
          <p:spPr bwMode="auto">
            <a:xfrm>
              <a:off x="5293238" y="5093864"/>
              <a:ext cx="846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4" name="Line 123"/>
            <p:cNvSpPr>
              <a:spLocks noChangeShapeType="1"/>
            </p:cNvSpPr>
            <p:nvPr/>
          </p:nvSpPr>
          <p:spPr bwMode="auto">
            <a:xfrm>
              <a:off x="5301703" y="5093864"/>
              <a:ext cx="11287"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5" name="Line 124"/>
            <p:cNvSpPr>
              <a:spLocks noChangeShapeType="1"/>
            </p:cNvSpPr>
            <p:nvPr/>
          </p:nvSpPr>
          <p:spPr bwMode="auto">
            <a:xfrm>
              <a:off x="5312990" y="5093864"/>
              <a:ext cx="705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6" name="Line 125"/>
            <p:cNvSpPr>
              <a:spLocks noChangeShapeType="1"/>
            </p:cNvSpPr>
            <p:nvPr/>
          </p:nvSpPr>
          <p:spPr bwMode="auto">
            <a:xfrm>
              <a:off x="5320044" y="5097321"/>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7" name="Line 126"/>
            <p:cNvSpPr>
              <a:spLocks noChangeShapeType="1"/>
            </p:cNvSpPr>
            <p:nvPr/>
          </p:nvSpPr>
          <p:spPr bwMode="auto">
            <a:xfrm>
              <a:off x="5322866" y="5097321"/>
              <a:ext cx="11287"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8" name="Line 127"/>
            <p:cNvSpPr>
              <a:spLocks noChangeShapeType="1"/>
            </p:cNvSpPr>
            <p:nvPr/>
          </p:nvSpPr>
          <p:spPr bwMode="auto">
            <a:xfrm>
              <a:off x="5334152" y="5097321"/>
              <a:ext cx="423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19" name="Line 128"/>
            <p:cNvSpPr>
              <a:spLocks noChangeShapeType="1"/>
            </p:cNvSpPr>
            <p:nvPr/>
          </p:nvSpPr>
          <p:spPr bwMode="auto">
            <a:xfrm>
              <a:off x="5338384" y="5097321"/>
              <a:ext cx="14108"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0" name="Line 129"/>
            <p:cNvSpPr>
              <a:spLocks noChangeShapeType="1"/>
            </p:cNvSpPr>
            <p:nvPr/>
          </p:nvSpPr>
          <p:spPr bwMode="auto">
            <a:xfrm>
              <a:off x="5352493" y="5097321"/>
              <a:ext cx="2116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1" name="Line 130"/>
            <p:cNvSpPr>
              <a:spLocks noChangeShapeType="1"/>
            </p:cNvSpPr>
            <p:nvPr/>
          </p:nvSpPr>
          <p:spPr bwMode="auto">
            <a:xfrm flipV="1">
              <a:off x="5373655" y="5093864"/>
              <a:ext cx="846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2" name="Line 131"/>
            <p:cNvSpPr>
              <a:spLocks noChangeShapeType="1"/>
            </p:cNvSpPr>
            <p:nvPr/>
          </p:nvSpPr>
          <p:spPr bwMode="auto">
            <a:xfrm>
              <a:off x="5382120" y="5093864"/>
              <a:ext cx="846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3" name="Line 132"/>
            <p:cNvSpPr>
              <a:spLocks noChangeShapeType="1"/>
            </p:cNvSpPr>
            <p:nvPr/>
          </p:nvSpPr>
          <p:spPr bwMode="auto">
            <a:xfrm>
              <a:off x="5390585" y="5093864"/>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4" name="Line 133"/>
            <p:cNvSpPr>
              <a:spLocks noChangeShapeType="1"/>
            </p:cNvSpPr>
            <p:nvPr/>
          </p:nvSpPr>
          <p:spPr bwMode="auto">
            <a:xfrm>
              <a:off x="5393407" y="5093864"/>
              <a:ext cx="564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5" name="Line 134"/>
            <p:cNvSpPr>
              <a:spLocks noChangeShapeType="1"/>
            </p:cNvSpPr>
            <p:nvPr/>
          </p:nvSpPr>
          <p:spPr bwMode="auto">
            <a:xfrm flipV="1">
              <a:off x="5399050" y="5092137"/>
              <a:ext cx="23984"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6" name="Line 135"/>
            <p:cNvSpPr>
              <a:spLocks noChangeShapeType="1"/>
            </p:cNvSpPr>
            <p:nvPr/>
          </p:nvSpPr>
          <p:spPr bwMode="auto">
            <a:xfrm>
              <a:off x="5423034" y="509213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7" name="Line 136"/>
            <p:cNvSpPr>
              <a:spLocks noChangeShapeType="1"/>
            </p:cNvSpPr>
            <p:nvPr/>
          </p:nvSpPr>
          <p:spPr bwMode="auto">
            <a:xfrm flipV="1">
              <a:off x="5425855" y="5088680"/>
              <a:ext cx="23984"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8" name="Line 137"/>
            <p:cNvSpPr>
              <a:spLocks noChangeShapeType="1"/>
            </p:cNvSpPr>
            <p:nvPr/>
          </p:nvSpPr>
          <p:spPr bwMode="auto">
            <a:xfrm flipV="1">
              <a:off x="5449840" y="5086951"/>
              <a:ext cx="14108"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29" name="Line 138"/>
            <p:cNvSpPr>
              <a:spLocks noChangeShapeType="1"/>
            </p:cNvSpPr>
            <p:nvPr/>
          </p:nvSpPr>
          <p:spPr bwMode="auto">
            <a:xfrm>
              <a:off x="5463948" y="5086951"/>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0" name="Line 139"/>
            <p:cNvSpPr>
              <a:spLocks noChangeShapeType="1"/>
            </p:cNvSpPr>
            <p:nvPr/>
          </p:nvSpPr>
          <p:spPr bwMode="auto">
            <a:xfrm flipV="1">
              <a:off x="5466770" y="5083494"/>
              <a:ext cx="7054"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1" name="Line 140"/>
            <p:cNvSpPr>
              <a:spLocks noChangeShapeType="1"/>
            </p:cNvSpPr>
            <p:nvPr/>
          </p:nvSpPr>
          <p:spPr bwMode="auto">
            <a:xfrm>
              <a:off x="5473823" y="5083494"/>
              <a:ext cx="564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2" name="Line 141"/>
            <p:cNvSpPr>
              <a:spLocks noChangeShapeType="1"/>
            </p:cNvSpPr>
            <p:nvPr/>
          </p:nvSpPr>
          <p:spPr bwMode="auto">
            <a:xfrm>
              <a:off x="5479467" y="5083494"/>
              <a:ext cx="423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3" name="Line 142"/>
            <p:cNvSpPr>
              <a:spLocks noChangeShapeType="1"/>
            </p:cNvSpPr>
            <p:nvPr/>
          </p:nvSpPr>
          <p:spPr bwMode="auto">
            <a:xfrm flipV="1">
              <a:off x="5483700" y="5081766"/>
              <a:ext cx="7054"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4" name="Line 143"/>
            <p:cNvSpPr>
              <a:spLocks noChangeShapeType="1"/>
            </p:cNvSpPr>
            <p:nvPr/>
          </p:nvSpPr>
          <p:spPr bwMode="auto">
            <a:xfrm>
              <a:off x="5490753" y="5081766"/>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5" name="Line 144"/>
            <p:cNvSpPr>
              <a:spLocks noChangeShapeType="1"/>
            </p:cNvSpPr>
            <p:nvPr/>
          </p:nvSpPr>
          <p:spPr bwMode="auto">
            <a:xfrm flipV="1">
              <a:off x="5494986" y="5074853"/>
              <a:ext cx="15519"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6" name="Line 145"/>
            <p:cNvSpPr>
              <a:spLocks noChangeShapeType="1"/>
            </p:cNvSpPr>
            <p:nvPr/>
          </p:nvSpPr>
          <p:spPr bwMode="auto">
            <a:xfrm>
              <a:off x="5510505" y="5074853"/>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7" name="Line 146"/>
            <p:cNvSpPr>
              <a:spLocks noChangeShapeType="1"/>
            </p:cNvSpPr>
            <p:nvPr/>
          </p:nvSpPr>
          <p:spPr bwMode="auto">
            <a:xfrm flipV="1">
              <a:off x="5513326" y="5069667"/>
              <a:ext cx="11287"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8" name="Line 147"/>
            <p:cNvSpPr>
              <a:spLocks noChangeShapeType="1"/>
            </p:cNvSpPr>
            <p:nvPr/>
          </p:nvSpPr>
          <p:spPr bwMode="auto">
            <a:xfrm flipV="1">
              <a:off x="5524613" y="5064483"/>
              <a:ext cx="14108"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39" name="Line 148"/>
            <p:cNvSpPr>
              <a:spLocks noChangeShapeType="1"/>
            </p:cNvSpPr>
            <p:nvPr/>
          </p:nvSpPr>
          <p:spPr bwMode="auto">
            <a:xfrm flipV="1">
              <a:off x="5538721" y="5054113"/>
              <a:ext cx="28216"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0" name="Line 149"/>
            <p:cNvSpPr>
              <a:spLocks noChangeShapeType="1"/>
            </p:cNvSpPr>
            <p:nvPr/>
          </p:nvSpPr>
          <p:spPr bwMode="auto">
            <a:xfrm flipV="1">
              <a:off x="5566938" y="5050656"/>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1" name="Line 150"/>
            <p:cNvSpPr>
              <a:spLocks noChangeShapeType="1"/>
            </p:cNvSpPr>
            <p:nvPr/>
          </p:nvSpPr>
          <p:spPr bwMode="auto">
            <a:xfrm flipV="1">
              <a:off x="5571170" y="5047199"/>
              <a:ext cx="15519"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2" name="Line 151"/>
            <p:cNvSpPr>
              <a:spLocks noChangeShapeType="1"/>
            </p:cNvSpPr>
            <p:nvPr/>
          </p:nvSpPr>
          <p:spPr bwMode="auto">
            <a:xfrm flipV="1">
              <a:off x="5586689" y="5035100"/>
              <a:ext cx="18341"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3" name="Line 152"/>
            <p:cNvSpPr>
              <a:spLocks noChangeShapeType="1"/>
            </p:cNvSpPr>
            <p:nvPr/>
          </p:nvSpPr>
          <p:spPr bwMode="auto">
            <a:xfrm flipV="1">
              <a:off x="5605030" y="5031643"/>
              <a:ext cx="141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4" name="Line 153"/>
            <p:cNvSpPr>
              <a:spLocks noChangeShapeType="1"/>
            </p:cNvSpPr>
            <p:nvPr/>
          </p:nvSpPr>
          <p:spPr bwMode="auto">
            <a:xfrm flipV="1">
              <a:off x="5606441" y="5029916"/>
              <a:ext cx="7055"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5" name="Line 154"/>
            <p:cNvSpPr>
              <a:spLocks noChangeShapeType="1"/>
            </p:cNvSpPr>
            <p:nvPr/>
          </p:nvSpPr>
          <p:spPr bwMode="auto">
            <a:xfrm flipV="1">
              <a:off x="5613495" y="5021273"/>
              <a:ext cx="8465"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6" name="Line 155"/>
            <p:cNvSpPr>
              <a:spLocks noChangeShapeType="1"/>
            </p:cNvSpPr>
            <p:nvPr/>
          </p:nvSpPr>
          <p:spPr bwMode="auto">
            <a:xfrm flipV="1">
              <a:off x="5621960" y="5017816"/>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7" name="Line 156"/>
            <p:cNvSpPr>
              <a:spLocks noChangeShapeType="1"/>
            </p:cNvSpPr>
            <p:nvPr/>
          </p:nvSpPr>
          <p:spPr bwMode="auto">
            <a:xfrm flipV="1">
              <a:off x="5627603" y="5012632"/>
              <a:ext cx="8465"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8" name="Line 157"/>
            <p:cNvSpPr>
              <a:spLocks noChangeShapeType="1"/>
            </p:cNvSpPr>
            <p:nvPr/>
          </p:nvSpPr>
          <p:spPr bwMode="auto">
            <a:xfrm flipV="1">
              <a:off x="5636068" y="5005718"/>
              <a:ext cx="8465"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49" name="Line 158"/>
            <p:cNvSpPr>
              <a:spLocks noChangeShapeType="1"/>
            </p:cNvSpPr>
            <p:nvPr/>
          </p:nvSpPr>
          <p:spPr bwMode="auto">
            <a:xfrm flipV="1">
              <a:off x="5644533" y="4998805"/>
              <a:ext cx="8465"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0" name="Line 159"/>
            <p:cNvSpPr>
              <a:spLocks noChangeShapeType="1"/>
            </p:cNvSpPr>
            <p:nvPr/>
          </p:nvSpPr>
          <p:spPr bwMode="auto">
            <a:xfrm flipV="1">
              <a:off x="5652998" y="4991892"/>
              <a:ext cx="9875"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1" name="Line 160"/>
            <p:cNvSpPr>
              <a:spLocks noChangeShapeType="1"/>
            </p:cNvSpPr>
            <p:nvPr/>
          </p:nvSpPr>
          <p:spPr bwMode="auto">
            <a:xfrm flipV="1">
              <a:off x="5662873" y="4978065"/>
              <a:ext cx="15519"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2" name="Line 161"/>
            <p:cNvSpPr>
              <a:spLocks noChangeShapeType="1"/>
            </p:cNvSpPr>
            <p:nvPr/>
          </p:nvSpPr>
          <p:spPr bwMode="auto">
            <a:xfrm flipV="1">
              <a:off x="5678393" y="4974608"/>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3" name="Line 162"/>
            <p:cNvSpPr>
              <a:spLocks noChangeShapeType="1"/>
            </p:cNvSpPr>
            <p:nvPr/>
          </p:nvSpPr>
          <p:spPr bwMode="auto">
            <a:xfrm flipV="1">
              <a:off x="5681215" y="4955595"/>
              <a:ext cx="18340" cy="190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4" name="Line 163"/>
            <p:cNvSpPr>
              <a:spLocks noChangeShapeType="1"/>
            </p:cNvSpPr>
            <p:nvPr/>
          </p:nvSpPr>
          <p:spPr bwMode="auto">
            <a:xfrm flipV="1">
              <a:off x="5699555" y="4952139"/>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5" name="Line 164"/>
            <p:cNvSpPr>
              <a:spLocks noChangeShapeType="1"/>
            </p:cNvSpPr>
            <p:nvPr/>
          </p:nvSpPr>
          <p:spPr bwMode="auto">
            <a:xfrm flipV="1">
              <a:off x="5702376" y="4948682"/>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6" name="Line 165"/>
            <p:cNvSpPr>
              <a:spLocks noChangeShapeType="1"/>
            </p:cNvSpPr>
            <p:nvPr/>
          </p:nvSpPr>
          <p:spPr bwMode="auto">
            <a:xfrm flipV="1">
              <a:off x="5708020" y="4943497"/>
              <a:ext cx="282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7" name="Line 166"/>
            <p:cNvSpPr>
              <a:spLocks noChangeShapeType="1"/>
            </p:cNvSpPr>
            <p:nvPr/>
          </p:nvSpPr>
          <p:spPr bwMode="auto">
            <a:xfrm flipV="1">
              <a:off x="5710841" y="4936584"/>
              <a:ext cx="5643"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8" name="Line 167"/>
            <p:cNvSpPr>
              <a:spLocks noChangeShapeType="1"/>
            </p:cNvSpPr>
            <p:nvPr/>
          </p:nvSpPr>
          <p:spPr bwMode="auto">
            <a:xfrm flipV="1">
              <a:off x="5716485" y="4931398"/>
              <a:ext cx="1411"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59" name="Line 168"/>
            <p:cNvSpPr>
              <a:spLocks noChangeShapeType="1"/>
            </p:cNvSpPr>
            <p:nvPr/>
          </p:nvSpPr>
          <p:spPr bwMode="auto">
            <a:xfrm flipV="1">
              <a:off x="5717896" y="4915844"/>
              <a:ext cx="12697" cy="1555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0" name="Line 169"/>
            <p:cNvSpPr>
              <a:spLocks noChangeShapeType="1"/>
            </p:cNvSpPr>
            <p:nvPr/>
          </p:nvSpPr>
          <p:spPr bwMode="auto">
            <a:xfrm flipV="1">
              <a:off x="5730593" y="4877820"/>
              <a:ext cx="28216" cy="3802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1" name="Line 170"/>
            <p:cNvSpPr>
              <a:spLocks noChangeShapeType="1"/>
            </p:cNvSpPr>
            <p:nvPr/>
          </p:nvSpPr>
          <p:spPr bwMode="auto">
            <a:xfrm flipV="1">
              <a:off x="5758809" y="4869177"/>
              <a:ext cx="7055"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2" name="Line 171"/>
            <p:cNvSpPr>
              <a:spLocks noChangeShapeType="1"/>
            </p:cNvSpPr>
            <p:nvPr/>
          </p:nvSpPr>
          <p:spPr bwMode="auto">
            <a:xfrm flipV="1">
              <a:off x="5765864" y="4855351"/>
              <a:ext cx="8465"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3" name="Line 172"/>
            <p:cNvSpPr>
              <a:spLocks noChangeShapeType="1"/>
            </p:cNvSpPr>
            <p:nvPr/>
          </p:nvSpPr>
          <p:spPr bwMode="auto">
            <a:xfrm flipV="1">
              <a:off x="5774329" y="4848437"/>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4" name="Line 173"/>
            <p:cNvSpPr>
              <a:spLocks noChangeShapeType="1"/>
            </p:cNvSpPr>
            <p:nvPr/>
          </p:nvSpPr>
          <p:spPr bwMode="auto">
            <a:xfrm flipV="1">
              <a:off x="5777150" y="4846709"/>
              <a:ext cx="1410"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5" name="Line 174"/>
            <p:cNvSpPr>
              <a:spLocks noChangeShapeType="1"/>
            </p:cNvSpPr>
            <p:nvPr/>
          </p:nvSpPr>
          <p:spPr bwMode="auto">
            <a:xfrm flipV="1">
              <a:off x="5778561" y="4832882"/>
              <a:ext cx="5643"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6" name="Line 175"/>
            <p:cNvSpPr>
              <a:spLocks noChangeShapeType="1"/>
            </p:cNvSpPr>
            <p:nvPr/>
          </p:nvSpPr>
          <p:spPr bwMode="auto">
            <a:xfrm flipV="1">
              <a:off x="5784204" y="4822512"/>
              <a:ext cx="5643"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7" name="Line 176"/>
            <p:cNvSpPr>
              <a:spLocks noChangeShapeType="1"/>
            </p:cNvSpPr>
            <p:nvPr/>
          </p:nvSpPr>
          <p:spPr bwMode="auto">
            <a:xfrm flipV="1">
              <a:off x="5789847" y="4817327"/>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8" name="Line 177"/>
            <p:cNvSpPr>
              <a:spLocks noChangeShapeType="1"/>
            </p:cNvSpPr>
            <p:nvPr/>
          </p:nvSpPr>
          <p:spPr bwMode="auto">
            <a:xfrm flipV="1">
              <a:off x="5792669" y="4815599"/>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69" name="Line 178"/>
            <p:cNvSpPr>
              <a:spLocks noChangeShapeType="1"/>
            </p:cNvSpPr>
            <p:nvPr/>
          </p:nvSpPr>
          <p:spPr bwMode="auto">
            <a:xfrm flipV="1">
              <a:off x="5795491" y="4775846"/>
              <a:ext cx="21163" cy="3975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0" name="Line 179"/>
            <p:cNvSpPr>
              <a:spLocks noChangeShapeType="1"/>
            </p:cNvSpPr>
            <p:nvPr/>
          </p:nvSpPr>
          <p:spPr bwMode="auto">
            <a:xfrm flipV="1">
              <a:off x="5816653" y="4749921"/>
              <a:ext cx="11287" cy="2592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1" name="Line 180"/>
            <p:cNvSpPr>
              <a:spLocks noChangeShapeType="1"/>
            </p:cNvSpPr>
            <p:nvPr/>
          </p:nvSpPr>
          <p:spPr bwMode="auto">
            <a:xfrm flipV="1">
              <a:off x="5827940" y="4744735"/>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2" name="Line 181"/>
            <p:cNvSpPr>
              <a:spLocks noChangeShapeType="1"/>
            </p:cNvSpPr>
            <p:nvPr/>
          </p:nvSpPr>
          <p:spPr bwMode="auto">
            <a:xfrm flipV="1">
              <a:off x="5830762" y="4734365"/>
              <a:ext cx="423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3" name="Line 182"/>
            <p:cNvSpPr>
              <a:spLocks noChangeShapeType="1"/>
            </p:cNvSpPr>
            <p:nvPr/>
          </p:nvSpPr>
          <p:spPr bwMode="auto">
            <a:xfrm flipV="1">
              <a:off x="5834994" y="4730909"/>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4" name="Line 183"/>
            <p:cNvSpPr>
              <a:spLocks noChangeShapeType="1"/>
            </p:cNvSpPr>
            <p:nvPr/>
          </p:nvSpPr>
          <p:spPr bwMode="auto">
            <a:xfrm flipV="1">
              <a:off x="5834994" y="4718811"/>
              <a:ext cx="7055" cy="1209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5" name="Line 184"/>
            <p:cNvSpPr>
              <a:spLocks noChangeShapeType="1"/>
            </p:cNvSpPr>
            <p:nvPr/>
          </p:nvSpPr>
          <p:spPr bwMode="auto">
            <a:xfrm flipV="1">
              <a:off x="5842048" y="471535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6" name="Line 185"/>
            <p:cNvSpPr>
              <a:spLocks noChangeShapeType="1"/>
            </p:cNvSpPr>
            <p:nvPr/>
          </p:nvSpPr>
          <p:spPr bwMode="auto">
            <a:xfrm flipV="1">
              <a:off x="5844870" y="4684243"/>
              <a:ext cx="9875" cy="311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7" name="Line 186"/>
            <p:cNvSpPr>
              <a:spLocks noChangeShapeType="1"/>
            </p:cNvSpPr>
            <p:nvPr/>
          </p:nvSpPr>
          <p:spPr bwMode="auto">
            <a:xfrm flipV="1">
              <a:off x="5854745" y="4673873"/>
              <a:ext cx="8465"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8" name="Line 187"/>
            <p:cNvSpPr>
              <a:spLocks noChangeShapeType="1"/>
            </p:cNvSpPr>
            <p:nvPr/>
          </p:nvSpPr>
          <p:spPr bwMode="auto">
            <a:xfrm flipV="1">
              <a:off x="5863210" y="4665231"/>
              <a:ext cx="1411"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79" name="Line 188"/>
            <p:cNvSpPr>
              <a:spLocks noChangeShapeType="1"/>
            </p:cNvSpPr>
            <p:nvPr/>
          </p:nvSpPr>
          <p:spPr bwMode="auto">
            <a:xfrm flipV="1">
              <a:off x="5863210" y="4660046"/>
              <a:ext cx="282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0" name="Line 189"/>
            <p:cNvSpPr>
              <a:spLocks noChangeShapeType="1"/>
            </p:cNvSpPr>
            <p:nvPr/>
          </p:nvSpPr>
          <p:spPr bwMode="auto">
            <a:xfrm flipV="1">
              <a:off x="5866032" y="4654861"/>
              <a:ext cx="1411"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1" name="Line 190"/>
            <p:cNvSpPr>
              <a:spLocks noChangeShapeType="1"/>
            </p:cNvSpPr>
            <p:nvPr/>
          </p:nvSpPr>
          <p:spPr bwMode="auto">
            <a:xfrm flipV="1">
              <a:off x="5867443" y="465140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2" name="Line 191"/>
            <p:cNvSpPr>
              <a:spLocks noChangeShapeType="1"/>
            </p:cNvSpPr>
            <p:nvPr/>
          </p:nvSpPr>
          <p:spPr bwMode="auto">
            <a:xfrm flipV="1">
              <a:off x="5870265" y="4641034"/>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3" name="Line 192"/>
            <p:cNvSpPr>
              <a:spLocks noChangeShapeType="1"/>
            </p:cNvSpPr>
            <p:nvPr/>
          </p:nvSpPr>
          <p:spPr bwMode="auto">
            <a:xfrm flipV="1">
              <a:off x="5873086" y="4608195"/>
              <a:ext cx="11287" cy="3283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4" name="Line 193"/>
            <p:cNvSpPr>
              <a:spLocks noChangeShapeType="1"/>
            </p:cNvSpPr>
            <p:nvPr/>
          </p:nvSpPr>
          <p:spPr bwMode="auto">
            <a:xfrm flipV="1">
              <a:off x="5884373" y="4601282"/>
              <a:ext cx="423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5" name="Line 194"/>
            <p:cNvSpPr>
              <a:spLocks noChangeShapeType="1"/>
            </p:cNvSpPr>
            <p:nvPr/>
          </p:nvSpPr>
          <p:spPr bwMode="auto">
            <a:xfrm flipV="1">
              <a:off x="5888605" y="4571899"/>
              <a:ext cx="9876" cy="2938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6" name="Line 195"/>
            <p:cNvSpPr>
              <a:spLocks noChangeShapeType="1"/>
            </p:cNvSpPr>
            <p:nvPr/>
          </p:nvSpPr>
          <p:spPr bwMode="auto">
            <a:xfrm flipV="1">
              <a:off x="5898481" y="4564986"/>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7" name="Line 196"/>
            <p:cNvSpPr>
              <a:spLocks noChangeShapeType="1"/>
            </p:cNvSpPr>
            <p:nvPr/>
          </p:nvSpPr>
          <p:spPr bwMode="auto">
            <a:xfrm flipV="1">
              <a:off x="5901303" y="4561529"/>
              <a:ext cx="141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8" name="Line 197"/>
            <p:cNvSpPr>
              <a:spLocks noChangeShapeType="1"/>
            </p:cNvSpPr>
            <p:nvPr/>
          </p:nvSpPr>
          <p:spPr bwMode="auto">
            <a:xfrm flipV="1">
              <a:off x="5901303" y="4552888"/>
              <a:ext cx="2822"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89" name="Line 198"/>
            <p:cNvSpPr>
              <a:spLocks noChangeShapeType="1"/>
            </p:cNvSpPr>
            <p:nvPr/>
          </p:nvSpPr>
          <p:spPr bwMode="auto">
            <a:xfrm flipV="1">
              <a:off x="5904124" y="4516592"/>
              <a:ext cx="12697" cy="3629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0" name="Line 199"/>
            <p:cNvSpPr>
              <a:spLocks noChangeShapeType="1"/>
            </p:cNvSpPr>
            <p:nvPr/>
          </p:nvSpPr>
          <p:spPr bwMode="auto">
            <a:xfrm flipV="1">
              <a:off x="5916821" y="4513135"/>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1" name="Line 200"/>
            <p:cNvSpPr>
              <a:spLocks noChangeShapeType="1"/>
            </p:cNvSpPr>
            <p:nvPr/>
          </p:nvSpPr>
          <p:spPr bwMode="auto">
            <a:xfrm flipV="1">
              <a:off x="5919643" y="4490667"/>
              <a:ext cx="4233" cy="2246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2" name="Line 201"/>
            <p:cNvSpPr>
              <a:spLocks noChangeShapeType="1"/>
            </p:cNvSpPr>
            <p:nvPr/>
          </p:nvSpPr>
          <p:spPr bwMode="auto">
            <a:xfrm flipV="1">
              <a:off x="5923876" y="4478568"/>
              <a:ext cx="4232"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3" name="Line 202"/>
            <p:cNvSpPr>
              <a:spLocks noChangeShapeType="1"/>
            </p:cNvSpPr>
            <p:nvPr/>
          </p:nvSpPr>
          <p:spPr bwMode="auto">
            <a:xfrm flipV="1">
              <a:off x="5928108" y="4463013"/>
              <a:ext cx="5643" cy="1555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4" name="Line 203"/>
            <p:cNvSpPr>
              <a:spLocks noChangeShapeType="1"/>
            </p:cNvSpPr>
            <p:nvPr/>
          </p:nvSpPr>
          <p:spPr bwMode="auto">
            <a:xfrm flipV="1">
              <a:off x="5933751" y="4433630"/>
              <a:ext cx="8465" cy="2938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5" name="Line 204"/>
            <p:cNvSpPr>
              <a:spLocks noChangeShapeType="1"/>
            </p:cNvSpPr>
            <p:nvPr/>
          </p:nvSpPr>
          <p:spPr bwMode="auto">
            <a:xfrm flipV="1">
              <a:off x="5942216" y="4392150"/>
              <a:ext cx="14108" cy="4148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6" name="Line 205"/>
            <p:cNvSpPr>
              <a:spLocks noChangeShapeType="1"/>
            </p:cNvSpPr>
            <p:nvPr/>
          </p:nvSpPr>
          <p:spPr bwMode="auto">
            <a:xfrm flipV="1">
              <a:off x="5956324" y="4383508"/>
              <a:ext cx="1411"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7" name="Line 207"/>
            <p:cNvSpPr>
              <a:spLocks noChangeShapeType="1"/>
            </p:cNvSpPr>
            <p:nvPr/>
          </p:nvSpPr>
          <p:spPr bwMode="auto">
            <a:xfrm flipV="1">
              <a:off x="5956324" y="4373138"/>
              <a:ext cx="1411"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8" name="Line 208"/>
            <p:cNvSpPr>
              <a:spLocks noChangeShapeType="1"/>
            </p:cNvSpPr>
            <p:nvPr/>
          </p:nvSpPr>
          <p:spPr bwMode="auto">
            <a:xfrm flipV="1">
              <a:off x="5957736" y="4362768"/>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899" name="Line 209"/>
            <p:cNvSpPr>
              <a:spLocks noChangeShapeType="1"/>
            </p:cNvSpPr>
            <p:nvPr/>
          </p:nvSpPr>
          <p:spPr bwMode="auto">
            <a:xfrm flipV="1">
              <a:off x="5960557" y="4348941"/>
              <a:ext cx="7054"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0" name="Line 210"/>
            <p:cNvSpPr>
              <a:spLocks noChangeShapeType="1"/>
            </p:cNvSpPr>
            <p:nvPr/>
          </p:nvSpPr>
          <p:spPr bwMode="auto">
            <a:xfrm flipV="1">
              <a:off x="5967611" y="4343756"/>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1" name="Line 211"/>
            <p:cNvSpPr>
              <a:spLocks noChangeShapeType="1"/>
            </p:cNvSpPr>
            <p:nvPr/>
          </p:nvSpPr>
          <p:spPr bwMode="auto">
            <a:xfrm flipV="1">
              <a:off x="5967611" y="4316102"/>
              <a:ext cx="9876" cy="2765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2" name="Line 212"/>
            <p:cNvSpPr>
              <a:spLocks noChangeShapeType="1"/>
            </p:cNvSpPr>
            <p:nvPr/>
          </p:nvSpPr>
          <p:spPr bwMode="auto">
            <a:xfrm flipV="1">
              <a:off x="5977487" y="4307461"/>
              <a:ext cx="2822"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3" name="Line 213"/>
            <p:cNvSpPr>
              <a:spLocks noChangeShapeType="1"/>
            </p:cNvSpPr>
            <p:nvPr/>
          </p:nvSpPr>
          <p:spPr bwMode="auto">
            <a:xfrm flipV="1">
              <a:off x="5980309" y="4300547"/>
              <a:ext cx="1410"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4" name="Line 214"/>
            <p:cNvSpPr>
              <a:spLocks noChangeShapeType="1"/>
            </p:cNvSpPr>
            <p:nvPr/>
          </p:nvSpPr>
          <p:spPr bwMode="auto">
            <a:xfrm flipV="1">
              <a:off x="5980309" y="4284991"/>
              <a:ext cx="4232" cy="1555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5" name="Line 215"/>
            <p:cNvSpPr>
              <a:spLocks noChangeShapeType="1"/>
            </p:cNvSpPr>
            <p:nvPr/>
          </p:nvSpPr>
          <p:spPr bwMode="auto">
            <a:xfrm flipV="1">
              <a:off x="5984541" y="4278078"/>
              <a:ext cx="1411"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6" name="Line 216"/>
            <p:cNvSpPr>
              <a:spLocks noChangeShapeType="1"/>
            </p:cNvSpPr>
            <p:nvPr/>
          </p:nvSpPr>
          <p:spPr bwMode="auto">
            <a:xfrm flipV="1">
              <a:off x="5984541" y="4267708"/>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7" name="Line 217"/>
            <p:cNvSpPr>
              <a:spLocks noChangeShapeType="1"/>
            </p:cNvSpPr>
            <p:nvPr/>
          </p:nvSpPr>
          <p:spPr bwMode="auto">
            <a:xfrm flipV="1">
              <a:off x="5987362" y="4240054"/>
              <a:ext cx="8465" cy="2765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8" name="Line 218"/>
            <p:cNvSpPr>
              <a:spLocks noChangeShapeType="1"/>
            </p:cNvSpPr>
            <p:nvPr/>
          </p:nvSpPr>
          <p:spPr bwMode="auto">
            <a:xfrm flipV="1">
              <a:off x="5995827" y="4221043"/>
              <a:ext cx="2822"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09" name="Line 219"/>
            <p:cNvSpPr>
              <a:spLocks noChangeShapeType="1"/>
            </p:cNvSpPr>
            <p:nvPr/>
          </p:nvSpPr>
          <p:spPr bwMode="auto">
            <a:xfrm flipV="1">
              <a:off x="5998649" y="4210672"/>
              <a:ext cx="4233"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0" name="Line 220"/>
            <p:cNvSpPr>
              <a:spLocks noChangeShapeType="1"/>
            </p:cNvSpPr>
            <p:nvPr/>
          </p:nvSpPr>
          <p:spPr bwMode="auto">
            <a:xfrm flipV="1">
              <a:off x="6002882" y="4198573"/>
              <a:ext cx="1410"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1" name="Line 221"/>
            <p:cNvSpPr>
              <a:spLocks noChangeShapeType="1"/>
            </p:cNvSpPr>
            <p:nvPr/>
          </p:nvSpPr>
          <p:spPr bwMode="auto">
            <a:xfrm flipV="1">
              <a:off x="6004292" y="4188203"/>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2" name="Line 222"/>
            <p:cNvSpPr>
              <a:spLocks noChangeShapeType="1"/>
            </p:cNvSpPr>
            <p:nvPr/>
          </p:nvSpPr>
          <p:spPr bwMode="auto">
            <a:xfrm flipV="1">
              <a:off x="6007114" y="4186475"/>
              <a:ext cx="1411"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3" name="Line 223"/>
            <p:cNvSpPr>
              <a:spLocks noChangeShapeType="1"/>
            </p:cNvSpPr>
            <p:nvPr/>
          </p:nvSpPr>
          <p:spPr bwMode="auto">
            <a:xfrm flipV="1">
              <a:off x="6007114" y="4146722"/>
              <a:ext cx="11287" cy="3975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4" name="Line 224"/>
            <p:cNvSpPr>
              <a:spLocks noChangeShapeType="1"/>
            </p:cNvSpPr>
            <p:nvPr/>
          </p:nvSpPr>
          <p:spPr bwMode="auto">
            <a:xfrm flipV="1">
              <a:off x="6018401" y="4120798"/>
              <a:ext cx="2822" cy="2592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5" name="Line 225"/>
            <p:cNvSpPr>
              <a:spLocks noChangeShapeType="1"/>
            </p:cNvSpPr>
            <p:nvPr/>
          </p:nvSpPr>
          <p:spPr bwMode="auto">
            <a:xfrm flipV="1">
              <a:off x="6021222" y="4117341"/>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6" name="Line 226"/>
            <p:cNvSpPr>
              <a:spLocks noChangeShapeType="1"/>
            </p:cNvSpPr>
            <p:nvPr/>
          </p:nvSpPr>
          <p:spPr bwMode="auto">
            <a:xfrm flipV="1">
              <a:off x="6025455" y="4072403"/>
              <a:ext cx="8465" cy="4493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7" name="Line 227"/>
            <p:cNvSpPr>
              <a:spLocks noChangeShapeType="1"/>
            </p:cNvSpPr>
            <p:nvPr/>
          </p:nvSpPr>
          <p:spPr bwMode="auto">
            <a:xfrm flipV="1">
              <a:off x="6033920" y="4060304"/>
              <a:ext cx="1410"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8" name="Line 228"/>
            <p:cNvSpPr>
              <a:spLocks noChangeShapeType="1"/>
            </p:cNvSpPr>
            <p:nvPr/>
          </p:nvSpPr>
          <p:spPr bwMode="auto">
            <a:xfrm flipV="1">
              <a:off x="6035330" y="4041293"/>
              <a:ext cx="7055"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19" name="Line 229"/>
            <p:cNvSpPr>
              <a:spLocks noChangeShapeType="1"/>
            </p:cNvSpPr>
            <p:nvPr/>
          </p:nvSpPr>
          <p:spPr bwMode="auto">
            <a:xfrm flipV="1">
              <a:off x="6042385" y="4010182"/>
              <a:ext cx="4232" cy="311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0" name="Line 230"/>
            <p:cNvSpPr>
              <a:spLocks noChangeShapeType="1"/>
            </p:cNvSpPr>
            <p:nvPr/>
          </p:nvSpPr>
          <p:spPr bwMode="auto">
            <a:xfrm flipV="1">
              <a:off x="6046617" y="3982529"/>
              <a:ext cx="7055" cy="2765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1" name="Line 231"/>
            <p:cNvSpPr>
              <a:spLocks noChangeShapeType="1"/>
            </p:cNvSpPr>
            <p:nvPr/>
          </p:nvSpPr>
          <p:spPr bwMode="auto">
            <a:xfrm flipV="1">
              <a:off x="6053672" y="3949689"/>
              <a:ext cx="7054" cy="3283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2" name="Line 232"/>
            <p:cNvSpPr>
              <a:spLocks noChangeShapeType="1"/>
            </p:cNvSpPr>
            <p:nvPr/>
          </p:nvSpPr>
          <p:spPr bwMode="auto">
            <a:xfrm flipV="1">
              <a:off x="6060725" y="3916851"/>
              <a:ext cx="7055" cy="3283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3" name="Line 233"/>
            <p:cNvSpPr>
              <a:spLocks noChangeShapeType="1"/>
            </p:cNvSpPr>
            <p:nvPr/>
          </p:nvSpPr>
          <p:spPr bwMode="auto">
            <a:xfrm flipV="1">
              <a:off x="6067780" y="3901295"/>
              <a:ext cx="1410" cy="1555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4" name="Line 234"/>
            <p:cNvSpPr>
              <a:spLocks noChangeShapeType="1"/>
            </p:cNvSpPr>
            <p:nvPr/>
          </p:nvSpPr>
          <p:spPr bwMode="auto">
            <a:xfrm flipV="1">
              <a:off x="6069190" y="3863271"/>
              <a:ext cx="11287" cy="3802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5" name="Line 235"/>
            <p:cNvSpPr>
              <a:spLocks noChangeShapeType="1"/>
            </p:cNvSpPr>
            <p:nvPr/>
          </p:nvSpPr>
          <p:spPr bwMode="auto">
            <a:xfrm flipV="1">
              <a:off x="6080477" y="3849444"/>
              <a:ext cx="1411"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6" name="Line 236"/>
            <p:cNvSpPr>
              <a:spLocks noChangeShapeType="1"/>
            </p:cNvSpPr>
            <p:nvPr/>
          </p:nvSpPr>
          <p:spPr bwMode="auto">
            <a:xfrm flipV="1">
              <a:off x="6081888" y="3811420"/>
              <a:ext cx="5643" cy="3802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7" name="Line 237"/>
            <p:cNvSpPr>
              <a:spLocks noChangeShapeType="1"/>
            </p:cNvSpPr>
            <p:nvPr/>
          </p:nvSpPr>
          <p:spPr bwMode="auto">
            <a:xfrm flipV="1">
              <a:off x="6087531" y="3809693"/>
              <a:ext cx="423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8" name="Line 238"/>
            <p:cNvSpPr>
              <a:spLocks noChangeShapeType="1"/>
            </p:cNvSpPr>
            <p:nvPr/>
          </p:nvSpPr>
          <p:spPr bwMode="auto">
            <a:xfrm flipV="1">
              <a:off x="6091763" y="3801050"/>
              <a:ext cx="1411"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29" name="Line 239"/>
            <p:cNvSpPr>
              <a:spLocks noChangeShapeType="1"/>
            </p:cNvSpPr>
            <p:nvPr/>
          </p:nvSpPr>
          <p:spPr bwMode="auto">
            <a:xfrm flipV="1">
              <a:off x="6091763" y="3799322"/>
              <a:ext cx="1411"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0" name="Line 240"/>
            <p:cNvSpPr>
              <a:spLocks noChangeShapeType="1"/>
            </p:cNvSpPr>
            <p:nvPr/>
          </p:nvSpPr>
          <p:spPr bwMode="auto">
            <a:xfrm flipV="1">
              <a:off x="6091763" y="3749199"/>
              <a:ext cx="11287" cy="5012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1" name="Line 241"/>
            <p:cNvSpPr>
              <a:spLocks noChangeShapeType="1"/>
            </p:cNvSpPr>
            <p:nvPr/>
          </p:nvSpPr>
          <p:spPr bwMode="auto">
            <a:xfrm flipV="1">
              <a:off x="6103050" y="3693892"/>
              <a:ext cx="7055" cy="5530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2" name="Line 242"/>
            <p:cNvSpPr>
              <a:spLocks noChangeShapeType="1"/>
            </p:cNvSpPr>
            <p:nvPr/>
          </p:nvSpPr>
          <p:spPr bwMode="auto">
            <a:xfrm flipV="1">
              <a:off x="6110104" y="3654140"/>
              <a:ext cx="8465" cy="3975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3" name="Line 243"/>
            <p:cNvSpPr>
              <a:spLocks noChangeShapeType="1"/>
            </p:cNvSpPr>
            <p:nvPr/>
          </p:nvSpPr>
          <p:spPr bwMode="auto">
            <a:xfrm flipV="1">
              <a:off x="6118569" y="3640313"/>
              <a:ext cx="2822"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4" name="Line 244"/>
            <p:cNvSpPr>
              <a:spLocks noChangeShapeType="1"/>
            </p:cNvSpPr>
            <p:nvPr/>
          </p:nvSpPr>
          <p:spPr bwMode="auto">
            <a:xfrm flipV="1">
              <a:off x="6121391" y="3631671"/>
              <a:ext cx="1410"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5" name="Line 245"/>
            <p:cNvSpPr>
              <a:spLocks noChangeShapeType="1"/>
            </p:cNvSpPr>
            <p:nvPr/>
          </p:nvSpPr>
          <p:spPr bwMode="auto">
            <a:xfrm flipV="1">
              <a:off x="6121391" y="3600560"/>
              <a:ext cx="7054" cy="311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6" name="Line 246"/>
            <p:cNvSpPr>
              <a:spLocks noChangeShapeType="1"/>
            </p:cNvSpPr>
            <p:nvPr/>
          </p:nvSpPr>
          <p:spPr bwMode="auto">
            <a:xfrm flipV="1">
              <a:off x="6128445" y="3590190"/>
              <a:ext cx="1411"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7" name="Line 247"/>
            <p:cNvSpPr>
              <a:spLocks noChangeShapeType="1"/>
            </p:cNvSpPr>
            <p:nvPr/>
          </p:nvSpPr>
          <p:spPr bwMode="auto">
            <a:xfrm flipV="1">
              <a:off x="6129856" y="3562536"/>
              <a:ext cx="7054" cy="2765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8" name="Line 248"/>
            <p:cNvSpPr>
              <a:spLocks noChangeShapeType="1"/>
            </p:cNvSpPr>
            <p:nvPr/>
          </p:nvSpPr>
          <p:spPr bwMode="auto">
            <a:xfrm flipV="1">
              <a:off x="6136910" y="3552166"/>
              <a:ext cx="1411"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39" name="Line 249"/>
            <p:cNvSpPr>
              <a:spLocks noChangeShapeType="1"/>
            </p:cNvSpPr>
            <p:nvPr/>
          </p:nvSpPr>
          <p:spPr bwMode="auto">
            <a:xfrm flipV="1">
              <a:off x="6136910" y="3540068"/>
              <a:ext cx="1411" cy="1209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0" name="Line 250"/>
            <p:cNvSpPr>
              <a:spLocks noChangeShapeType="1"/>
            </p:cNvSpPr>
            <p:nvPr/>
          </p:nvSpPr>
          <p:spPr bwMode="auto">
            <a:xfrm flipV="1">
              <a:off x="6138321" y="3531426"/>
              <a:ext cx="4232"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1" name="Line 251"/>
            <p:cNvSpPr>
              <a:spLocks noChangeShapeType="1"/>
            </p:cNvSpPr>
            <p:nvPr/>
          </p:nvSpPr>
          <p:spPr bwMode="auto">
            <a:xfrm flipV="1">
              <a:off x="6142553" y="3512414"/>
              <a:ext cx="2822"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2" name="Line 252"/>
            <p:cNvSpPr>
              <a:spLocks noChangeShapeType="1"/>
            </p:cNvSpPr>
            <p:nvPr/>
          </p:nvSpPr>
          <p:spPr bwMode="auto">
            <a:xfrm flipV="1">
              <a:off x="6145374" y="3510686"/>
              <a:ext cx="1411"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3" name="Line 253"/>
            <p:cNvSpPr>
              <a:spLocks noChangeShapeType="1"/>
            </p:cNvSpPr>
            <p:nvPr/>
          </p:nvSpPr>
          <p:spPr bwMode="auto">
            <a:xfrm flipV="1">
              <a:off x="6145374" y="3476118"/>
              <a:ext cx="4233" cy="3456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4" name="Line 254"/>
            <p:cNvSpPr>
              <a:spLocks noChangeShapeType="1"/>
            </p:cNvSpPr>
            <p:nvPr/>
          </p:nvSpPr>
          <p:spPr bwMode="auto">
            <a:xfrm flipV="1">
              <a:off x="6149607" y="3476118"/>
              <a:ext cx="1410" cy="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5" name="Line 255"/>
            <p:cNvSpPr>
              <a:spLocks noChangeShapeType="1"/>
            </p:cNvSpPr>
            <p:nvPr/>
          </p:nvSpPr>
          <p:spPr bwMode="auto">
            <a:xfrm flipV="1">
              <a:off x="6149607" y="3470934"/>
              <a:ext cx="423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6" name="Line 256"/>
            <p:cNvSpPr>
              <a:spLocks noChangeShapeType="1"/>
            </p:cNvSpPr>
            <p:nvPr/>
          </p:nvSpPr>
          <p:spPr bwMode="auto">
            <a:xfrm flipV="1">
              <a:off x="6153839" y="3445008"/>
              <a:ext cx="2822" cy="2592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7" name="Line 257"/>
            <p:cNvSpPr>
              <a:spLocks noChangeShapeType="1"/>
            </p:cNvSpPr>
            <p:nvPr/>
          </p:nvSpPr>
          <p:spPr bwMode="auto">
            <a:xfrm flipV="1">
              <a:off x="6156661" y="3436367"/>
              <a:ext cx="2822"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8" name="Line 258"/>
            <p:cNvSpPr>
              <a:spLocks noChangeShapeType="1"/>
            </p:cNvSpPr>
            <p:nvPr/>
          </p:nvSpPr>
          <p:spPr bwMode="auto">
            <a:xfrm flipV="1">
              <a:off x="6159483" y="3432910"/>
              <a:ext cx="141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49" name="Line 259"/>
            <p:cNvSpPr>
              <a:spLocks noChangeShapeType="1"/>
            </p:cNvSpPr>
            <p:nvPr/>
          </p:nvSpPr>
          <p:spPr bwMode="auto">
            <a:xfrm flipV="1">
              <a:off x="6159483" y="3413897"/>
              <a:ext cx="2822" cy="190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0" name="Line 260"/>
            <p:cNvSpPr>
              <a:spLocks noChangeShapeType="1"/>
            </p:cNvSpPr>
            <p:nvPr/>
          </p:nvSpPr>
          <p:spPr bwMode="auto">
            <a:xfrm flipV="1">
              <a:off x="6162304" y="3355133"/>
              <a:ext cx="9876" cy="5876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1" name="Line 261"/>
            <p:cNvSpPr>
              <a:spLocks noChangeShapeType="1"/>
            </p:cNvSpPr>
            <p:nvPr/>
          </p:nvSpPr>
          <p:spPr bwMode="auto">
            <a:xfrm flipV="1">
              <a:off x="6172181" y="3336122"/>
              <a:ext cx="2822"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2" name="Line 262"/>
            <p:cNvSpPr>
              <a:spLocks noChangeShapeType="1"/>
            </p:cNvSpPr>
            <p:nvPr/>
          </p:nvSpPr>
          <p:spPr bwMode="auto">
            <a:xfrm flipV="1">
              <a:off x="6175002" y="3282542"/>
              <a:ext cx="8465" cy="5358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3" name="Line 263"/>
            <p:cNvSpPr>
              <a:spLocks noChangeShapeType="1"/>
            </p:cNvSpPr>
            <p:nvPr/>
          </p:nvSpPr>
          <p:spPr bwMode="auto">
            <a:xfrm flipV="1">
              <a:off x="6183467" y="3244518"/>
              <a:ext cx="11287" cy="3802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4" name="Line 264"/>
            <p:cNvSpPr>
              <a:spLocks noChangeShapeType="1"/>
            </p:cNvSpPr>
            <p:nvPr/>
          </p:nvSpPr>
          <p:spPr bwMode="auto">
            <a:xfrm flipV="1">
              <a:off x="6194754" y="3237604"/>
              <a:ext cx="1410"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5" name="Line 265"/>
            <p:cNvSpPr>
              <a:spLocks noChangeShapeType="1"/>
            </p:cNvSpPr>
            <p:nvPr/>
          </p:nvSpPr>
          <p:spPr bwMode="auto">
            <a:xfrm flipV="1">
              <a:off x="6194754" y="3196124"/>
              <a:ext cx="7054" cy="4148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6" name="Line 266"/>
            <p:cNvSpPr>
              <a:spLocks noChangeShapeType="1"/>
            </p:cNvSpPr>
            <p:nvPr/>
          </p:nvSpPr>
          <p:spPr bwMode="auto">
            <a:xfrm flipV="1">
              <a:off x="6201807" y="3190939"/>
              <a:ext cx="282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7" name="Line 267"/>
            <p:cNvSpPr>
              <a:spLocks noChangeShapeType="1"/>
            </p:cNvSpPr>
            <p:nvPr/>
          </p:nvSpPr>
          <p:spPr bwMode="auto">
            <a:xfrm flipV="1">
              <a:off x="6201807" y="3175383"/>
              <a:ext cx="4233" cy="1555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8" name="Line 268"/>
            <p:cNvSpPr>
              <a:spLocks noChangeShapeType="1"/>
            </p:cNvSpPr>
            <p:nvPr/>
          </p:nvSpPr>
          <p:spPr bwMode="auto">
            <a:xfrm flipV="1">
              <a:off x="6206040" y="3171927"/>
              <a:ext cx="141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59" name="Line 269"/>
            <p:cNvSpPr>
              <a:spLocks noChangeShapeType="1"/>
            </p:cNvSpPr>
            <p:nvPr/>
          </p:nvSpPr>
          <p:spPr bwMode="auto">
            <a:xfrm flipV="1">
              <a:off x="6206040" y="3149459"/>
              <a:ext cx="4232" cy="2246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0" name="Line 270"/>
            <p:cNvSpPr>
              <a:spLocks noChangeShapeType="1"/>
            </p:cNvSpPr>
            <p:nvPr/>
          </p:nvSpPr>
          <p:spPr bwMode="auto">
            <a:xfrm flipV="1">
              <a:off x="6210272" y="3140816"/>
              <a:ext cx="1411"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1" name="Line 271"/>
            <p:cNvSpPr>
              <a:spLocks noChangeShapeType="1"/>
            </p:cNvSpPr>
            <p:nvPr/>
          </p:nvSpPr>
          <p:spPr bwMode="auto">
            <a:xfrm flipV="1">
              <a:off x="6210272" y="3109706"/>
              <a:ext cx="7055" cy="311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2" name="Line 272"/>
            <p:cNvSpPr>
              <a:spLocks noChangeShapeType="1"/>
            </p:cNvSpPr>
            <p:nvPr/>
          </p:nvSpPr>
          <p:spPr bwMode="auto">
            <a:xfrm flipV="1">
              <a:off x="6217327" y="3099336"/>
              <a:ext cx="1410"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3" name="Line 273"/>
            <p:cNvSpPr>
              <a:spLocks noChangeShapeType="1"/>
            </p:cNvSpPr>
            <p:nvPr/>
          </p:nvSpPr>
          <p:spPr bwMode="auto">
            <a:xfrm flipV="1">
              <a:off x="6218737" y="3083781"/>
              <a:ext cx="2822" cy="1555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4" name="Line 274"/>
            <p:cNvSpPr>
              <a:spLocks noChangeShapeType="1"/>
            </p:cNvSpPr>
            <p:nvPr/>
          </p:nvSpPr>
          <p:spPr bwMode="auto">
            <a:xfrm flipV="1">
              <a:off x="6221559" y="3076867"/>
              <a:ext cx="1411"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5" name="Line 275"/>
            <p:cNvSpPr>
              <a:spLocks noChangeShapeType="1"/>
            </p:cNvSpPr>
            <p:nvPr/>
          </p:nvSpPr>
          <p:spPr bwMode="auto">
            <a:xfrm flipV="1">
              <a:off x="6221559" y="3004276"/>
              <a:ext cx="14108" cy="7259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6" name="Line 276"/>
            <p:cNvSpPr>
              <a:spLocks noChangeShapeType="1"/>
            </p:cNvSpPr>
            <p:nvPr/>
          </p:nvSpPr>
          <p:spPr bwMode="auto">
            <a:xfrm flipV="1">
              <a:off x="6235667" y="2993906"/>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7" name="Line 277"/>
            <p:cNvSpPr>
              <a:spLocks noChangeShapeType="1"/>
            </p:cNvSpPr>
            <p:nvPr/>
          </p:nvSpPr>
          <p:spPr bwMode="auto">
            <a:xfrm flipV="1">
              <a:off x="6238489" y="2992177"/>
              <a:ext cx="1411"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8" name="Line 278"/>
            <p:cNvSpPr>
              <a:spLocks noChangeShapeType="1"/>
            </p:cNvSpPr>
            <p:nvPr/>
          </p:nvSpPr>
          <p:spPr bwMode="auto">
            <a:xfrm flipV="1">
              <a:off x="6238489" y="2940326"/>
              <a:ext cx="9876" cy="5185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69" name="Line 279"/>
            <p:cNvSpPr>
              <a:spLocks noChangeShapeType="1"/>
            </p:cNvSpPr>
            <p:nvPr/>
          </p:nvSpPr>
          <p:spPr bwMode="auto">
            <a:xfrm flipV="1">
              <a:off x="6248365" y="2926499"/>
              <a:ext cx="2822"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0" name="Line 280"/>
            <p:cNvSpPr>
              <a:spLocks noChangeShapeType="1"/>
            </p:cNvSpPr>
            <p:nvPr/>
          </p:nvSpPr>
          <p:spPr bwMode="auto">
            <a:xfrm flipV="1">
              <a:off x="6251187" y="2891932"/>
              <a:ext cx="8465" cy="3456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1" name="Line 281"/>
            <p:cNvSpPr>
              <a:spLocks noChangeShapeType="1"/>
            </p:cNvSpPr>
            <p:nvPr/>
          </p:nvSpPr>
          <p:spPr bwMode="auto">
            <a:xfrm flipV="1">
              <a:off x="6259651" y="2886748"/>
              <a:ext cx="1410"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2" name="Line 282"/>
            <p:cNvSpPr>
              <a:spLocks noChangeShapeType="1"/>
            </p:cNvSpPr>
            <p:nvPr/>
          </p:nvSpPr>
          <p:spPr bwMode="auto">
            <a:xfrm flipV="1">
              <a:off x="6259651" y="2862551"/>
              <a:ext cx="4232" cy="2419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3" name="Line 283"/>
            <p:cNvSpPr>
              <a:spLocks noChangeShapeType="1"/>
            </p:cNvSpPr>
            <p:nvPr/>
          </p:nvSpPr>
          <p:spPr bwMode="auto">
            <a:xfrm flipV="1">
              <a:off x="6263883" y="2812428"/>
              <a:ext cx="9876" cy="5012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4" name="Line 284"/>
            <p:cNvSpPr>
              <a:spLocks noChangeShapeType="1"/>
            </p:cNvSpPr>
            <p:nvPr/>
          </p:nvSpPr>
          <p:spPr bwMode="auto">
            <a:xfrm flipV="1">
              <a:off x="6273760" y="2791687"/>
              <a:ext cx="4232" cy="2074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5" name="Line 285"/>
            <p:cNvSpPr>
              <a:spLocks noChangeShapeType="1"/>
            </p:cNvSpPr>
            <p:nvPr/>
          </p:nvSpPr>
          <p:spPr bwMode="auto">
            <a:xfrm flipV="1">
              <a:off x="6277992" y="2772676"/>
              <a:ext cx="4233"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6" name="Line 286"/>
            <p:cNvSpPr>
              <a:spLocks noChangeShapeType="1"/>
            </p:cNvSpPr>
            <p:nvPr/>
          </p:nvSpPr>
          <p:spPr bwMode="auto">
            <a:xfrm flipV="1">
              <a:off x="6282225" y="2767490"/>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7" name="Line 287"/>
            <p:cNvSpPr>
              <a:spLocks noChangeShapeType="1"/>
            </p:cNvSpPr>
            <p:nvPr/>
          </p:nvSpPr>
          <p:spPr bwMode="auto">
            <a:xfrm flipV="1">
              <a:off x="6285046" y="2748479"/>
              <a:ext cx="1410"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8" name="Line 288"/>
            <p:cNvSpPr>
              <a:spLocks noChangeShapeType="1"/>
            </p:cNvSpPr>
            <p:nvPr/>
          </p:nvSpPr>
          <p:spPr bwMode="auto">
            <a:xfrm flipV="1">
              <a:off x="6286457" y="2729466"/>
              <a:ext cx="2822" cy="190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79" name="Line 289"/>
            <p:cNvSpPr>
              <a:spLocks noChangeShapeType="1"/>
            </p:cNvSpPr>
            <p:nvPr/>
          </p:nvSpPr>
          <p:spPr bwMode="auto">
            <a:xfrm flipV="1">
              <a:off x="6289278" y="2712183"/>
              <a:ext cx="5643" cy="1728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0" name="Line 290"/>
            <p:cNvSpPr>
              <a:spLocks noChangeShapeType="1"/>
            </p:cNvSpPr>
            <p:nvPr/>
          </p:nvSpPr>
          <p:spPr bwMode="auto">
            <a:xfrm flipV="1">
              <a:off x="6294922" y="2620580"/>
              <a:ext cx="21163" cy="9160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1" name="Line 291"/>
            <p:cNvSpPr>
              <a:spLocks noChangeShapeType="1"/>
            </p:cNvSpPr>
            <p:nvPr/>
          </p:nvSpPr>
          <p:spPr bwMode="auto">
            <a:xfrm flipV="1">
              <a:off x="6316084" y="2615394"/>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2" name="Line 292"/>
            <p:cNvSpPr>
              <a:spLocks noChangeShapeType="1"/>
            </p:cNvSpPr>
            <p:nvPr/>
          </p:nvSpPr>
          <p:spPr bwMode="auto">
            <a:xfrm flipV="1">
              <a:off x="6316084" y="2596383"/>
              <a:ext cx="5643"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3" name="Line 293"/>
            <p:cNvSpPr>
              <a:spLocks noChangeShapeType="1"/>
            </p:cNvSpPr>
            <p:nvPr/>
          </p:nvSpPr>
          <p:spPr bwMode="auto">
            <a:xfrm flipV="1">
              <a:off x="6321728" y="2584284"/>
              <a:ext cx="2822"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4" name="Line 294"/>
            <p:cNvSpPr>
              <a:spLocks noChangeShapeType="1"/>
            </p:cNvSpPr>
            <p:nvPr/>
          </p:nvSpPr>
          <p:spPr bwMode="auto">
            <a:xfrm flipV="1">
              <a:off x="6324549" y="2579099"/>
              <a:ext cx="1410"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5" name="Line 295"/>
            <p:cNvSpPr>
              <a:spLocks noChangeShapeType="1"/>
            </p:cNvSpPr>
            <p:nvPr/>
          </p:nvSpPr>
          <p:spPr bwMode="auto">
            <a:xfrm flipV="1">
              <a:off x="6324549" y="2537619"/>
              <a:ext cx="11287" cy="4148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6" name="Line 296"/>
            <p:cNvSpPr>
              <a:spLocks noChangeShapeType="1"/>
            </p:cNvSpPr>
            <p:nvPr/>
          </p:nvSpPr>
          <p:spPr bwMode="auto">
            <a:xfrm flipV="1">
              <a:off x="6335836" y="2534162"/>
              <a:ext cx="141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7" name="Line 297"/>
            <p:cNvSpPr>
              <a:spLocks noChangeShapeType="1"/>
            </p:cNvSpPr>
            <p:nvPr/>
          </p:nvSpPr>
          <p:spPr bwMode="auto">
            <a:xfrm flipV="1">
              <a:off x="6335836" y="2504779"/>
              <a:ext cx="8465" cy="2938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8" name="Line 298"/>
            <p:cNvSpPr>
              <a:spLocks noChangeShapeType="1"/>
            </p:cNvSpPr>
            <p:nvPr/>
          </p:nvSpPr>
          <p:spPr bwMode="auto">
            <a:xfrm flipV="1">
              <a:off x="6344301" y="2490952"/>
              <a:ext cx="2822"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89" name="Line 299"/>
            <p:cNvSpPr>
              <a:spLocks noChangeShapeType="1"/>
            </p:cNvSpPr>
            <p:nvPr/>
          </p:nvSpPr>
          <p:spPr bwMode="auto">
            <a:xfrm flipV="1">
              <a:off x="6347122" y="2482311"/>
              <a:ext cx="2822"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0" name="Line 300"/>
            <p:cNvSpPr>
              <a:spLocks noChangeShapeType="1"/>
            </p:cNvSpPr>
            <p:nvPr/>
          </p:nvSpPr>
          <p:spPr bwMode="auto">
            <a:xfrm flipV="1">
              <a:off x="6349944" y="2459842"/>
              <a:ext cx="7054" cy="2246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1" name="Line 301"/>
            <p:cNvSpPr>
              <a:spLocks noChangeShapeType="1"/>
            </p:cNvSpPr>
            <p:nvPr/>
          </p:nvSpPr>
          <p:spPr bwMode="auto">
            <a:xfrm flipV="1">
              <a:off x="6356998" y="2440831"/>
              <a:ext cx="5643" cy="1901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2" name="Line 302"/>
            <p:cNvSpPr>
              <a:spLocks noChangeShapeType="1"/>
            </p:cNvSpPr>
            <p:nvPr/>
          </p:nvSpPr>
          <p:spPr bwMode="auto">
            <a:xfrm flipV="1">
              <a:off x="6362641" y="2430460"/>
              <a:ext cx="1411"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3" name="Line 303"/>
            <p:cNvSpPr>
              <a:spLocks noChangeShapeType="1"/>
            </p:cNvSpPr>
            <p:nvPr/>
          </p:nvSpPr>
          <p:spPr bwMode="auto">
            <a:xfrm flipV="1">
              <a:off x="6364052" y="2414905"/>
              <a:ext cx="7054" cy="1555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4" name="Line 304"/>
            <p:cNvSpPr>
              <a:spLocks noChangeShapeType="1"/>
            </p:cNvSpPr>
            <p:nvPr/>
          </p:nvSpPr>
          <p:spPr bwMode="auto">
            <a:xfrm flipV="1">
              <a:off x="6371106" y="2376881"/>
              <a:ext cx="11287" cy="3802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5" name="Line 305"/>
            <p:cNvSpPr>
              <a:spLocks noChangeShapeType="1"/>
            </p:cNvSpPr>
            <p:nvPr/>
          </p:nvSpPr>
          <p:spPr bwMode="auto">
            <a:xfrm flipV="1">
              <a:off x="6382393" y="237342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6" name="Line 306"/>
            <p:cNvSpPr>
              <a:spLocks noChangeShapeType="1"/>
            </p:cNvSpPr>
            <p:nvPr/>
          </p:nvSpPr>
          <p:spPr bwMode="auto">
            <a:xfrm flipV="1">
              <a:off x="6385214" y="2368239"/>
              <a:ext cx="1411"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7" name="Line 307"/>
            <p:cNvSpPr>
              <a:spLocks noChangeShapeType="1"/>
            </p:cNvSpPr>
            <p:nvPr/>
          </p:nvSpPr>
          <p:spPr bwMode="auto">
            <a:xfrm flipV="1">
              <a:off x="6386625" y="2357869"/>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8" name="Line 308"/>
            <p:cNvSpPr>
              <a:spLocks noChangeShapeType="1"/>
            </p:cNvSpPr>
            <p:nvPr/>
          </p:nvSpPr>
          <p:spPr bwMode="auto">
            <a:xfrm flipV="1">
              <a:off x="6389447" y="2349227"/>
              <a:ext cx="2822"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999" name="Line 309"/>
            <p:cNvSpPr>
              <a:spLocks noChangeShapeType="1"/>
            </p:cNvSpPr>
            <p:nvPr/>
          </p:nvSpPr>
          <p:spPr bwMode="auto">
            <a:xfrm flipV="1">
              <a:off x="6392269" y="2344042"/>
              <a:ext cx="423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0" name="Line 310"/>
            <p:cNvSpPr>
              <a:spLocks noChangeShapeType="1"/>
            </p:cNvSpPr>
            <p:nvPr/>
          </p:nvSpPr>
          <p:spPr bwMode="auto">
            <a:xfrm flipV="1">
              <a:off x="6396501" y="2316389"/>
              <a:ext cx="7055" cy="2765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1" name="Line 311"/>
            <p:cNvSpPr>
              <a:spLocks noChangeShapeType="1"/>
            </p:cNvSpPr>
            <p:nvPr/>
          </p:nvSpPr>
          <p:spPr bwMode="auto">
            <a:xfrm flipV="1">
              <a:off x="6403555" y="2307746"/>
              <a:ext cx="4232"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2" name="Line 312"/>
            <p:cNvSpPr>
              <a:spLocks noChangeShapeType="1"/>
            </p:cNvSpPr>
            <p:nvPr/>
          </p:nvSpPr>
          <p:spPr bwMode="auto">
            <a:xfrm flipV="1">
              <a:off x="6407787" y="2295648"/>
              <a:ext cx="8465" cy="1209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3" name="Line 313"/>
            <p:cNvSpPr>
              <a:spLocks noChangeShapeType="1"/>
            </p:cNvSpPr>
            <p:nvPr/>
          </p:nvSpPr>
          <p:spPr bwMode="auto">
            <a:xfrm flipV="1">
              <a:off x="6416252" y="2292191"/>
              <a:ext cx="141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4" name="Line 314"/>
            <p:cNvSpPr>
              <a:spLocks noChangeShapeType="1"/>
            </p:cNvSpPr>
            <p:nvPr/>
          </p:nvSpPr>
          <p:spPr bwMode="auto">
            <a:xfrm flipV="1">
              <a:off x="6416252" y="2287006"/>
              <a:ext cx="4233"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5" name="Line 315"/>
            <p:cNvSpPr>
              <a:spLocks noChangeShapeType="1"/>
            </p:cNvSpPr>
            <p:nvPr/>
          </p:nvSpPr>
          <p:spPr bwMode="auto">
            <a:xfrm flipV="1">
              <a:off x="6420485" y="2269722"/>
              <a:ext cx="7054" cy="17284"/>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6" name="Line 316"/>
            <p:cNvSpPr>
              <a:spLocks noChangeShapeType="1"/>
            </p:cNvSpPr>
            <p:nvPr/>
          </p:nvSpPr>
          <p:spPr bwMode="auto">
            <a:xfrm flipV="1">
              <a:off x="6427539" y="2267994"/>
              <a:ext cx="1411"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7" name="Line 317"/>
            <p:cNvSpPr>
              <a:spLocks noChangeShapeType="1"/>
            </p:cNvSpPr>
            <p:nvPr/>
          </p:nvSpPr>
          <p:spPr bwMode="auto">
            <a:xfrm flipV="1">
              <a:off x="6427539" y="2262809"/>
              <a:ext cx="282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8" name="Line 318"/>
            <p:cNvSpPr>
              <a:spLocks noChangeShapeType="1"/>
            </p:cNvSpPr>
            <p:nvPr/>
          </p:nvSpPr>
          <p:spPr bwMode="auto">
            <a:xfrm flipV="1">
              <a:off x="6430360" y="2259352"/>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09" name="Line 319"/>
            <p:cNvSpPr>
              <a:spLocks noChangeShapeType="1"/>
            </p:cNvSpPr>
            <p:nvPr/>
          </p:nvSpPr>
          <p:spPr bwMode="auto">
            <a:xfrm flipV="1">
              <a:off x="6433182" y="2257624"/>
              <a:ext cx="1411"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0" name="Line 320"/>
            <p:cNvSpPr>
              <a:spLocks noChangeShapeType="1"/>
            </p:cNvSpPr>
            <p:nvPr/>
          </p:nvSpPr>
          <p:spPr bwMode="auto">
            <a:xfrm flipV="1">
              <a:off x="6433182" y="2250711"/>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1" name="Line 321"/>
            <p:cNvSpPr>
              <a:spLocks noChangeShapeType="1"/>
            </p:cNvSpPr>
            <p:nvPr/>
          </p:nvSpPr>
          <p:spPr bwMode="auto">
            <a:xfrm flipV="1">
              <a:off x="6436004" y="224725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2" name="Line 322"/>
            <p:cNvSpPr>
              <a:spLocks noChangeShapeType="1"/>
            </p:cNvSpPr>
            <p:nvPr/>
          </p:nvSpPr>
          <p:spPr bwMode="auto">
            <a:xfrm flipV="1">
              <a:off x="6438825" y="2243797"/>
              <a:ext cx="141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3" name="Line 323"/>
            <p:cNvSpPr>
              <a:spLocks noChangeShapeType="1"/>
            </p:cNvSpPr>
            <p:nvPr/>
          </p:nvSpPr>
          <p:spPr bwMode="auto">
            <a:xfrm flipV="1">
              <a:off x="6440237" y="2233427"/>
              <a:ext cx="7054"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4" name="Line 324"/>
            <p:cNvSpPr>
              <a:spLocks noChangeShapeType="1"/>
            </p:cNvSpPr>
            <p:nvPr/>
          </p:nvSpPr>
          <p:spPr bwMode="auto">
            <a:xfrm flipV="1">
              <a:off x="6447290" y="2226514"/>
              <a:ext cx="5643"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5" name="Line 325"/>
            <p:cNvSpPr>
              <a:spLocks noChangeShapeType="1"/>
            </p:cNvSpPr>
            <p:nvPr/>
          </p:nvSpPr>
          <p:spPr bwMode="auto">
            <a:xfrm flipV="1">
              <a:off x="6452934" y="2223057"/>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6" name="Line 326"/>
            <p:cNvSpPr>
              <a:spLocks noChangeShapeType="1"/>
            </p:cNvSpPr>
            <p:nvPr/>
          </p:nvSpPr>
          <p:spPr bwMode="auto">
            <a:xfrm flipV="1">
              <a:off x="6458577" y="2210958"/>
              <a:ext cx="8465"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7" name="Line 327"/>
            <p:cNvSpPr>
              <a:spLocks noChangeShapeType="1"/>
            </p:cNvSpPr>
            <p:nvPr/>
          </p:nvSpPr>
          <p:spPr bwMode="auto">
            <a:xfrm flipV="1">
              <a:off x="6467042" y="2207501"/>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8" name="Line 328"/>
            <p:cNvSpPr>
              <a:spLocks noChangeShapeType="1"/>
            </p:cNvSpPr>
            <p:nvPr/>
          </p:nvSpPr>
          <p:spPr bwMode="auto">
            <a:xfrm flipV="1">
              <a:off x="6471275" y="2200588"/>
              <a:ext cx="14108"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19" name="Line 329"/>
            <p:cNvSpPr>
              <a:spLocks noChangeShapeType="1"/>
            </p:cNvSpPr>
            <p:nvPr/>
          </p:nvSpPr>
          <p:spPr bwMode="auto">
            <a:xfrm flipV="1">
              <a:off x="6485383" y="2197131"/>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0" name="Line 330"/>
            <p:cNvSpPr>
              <a:spLocks noChangeShapeType="1"/>
            </p:cNvSpPr>
            <p:nvPr/>
          </p:nvSpPr>
          <p:spPr bwMode="auto">
            <a:xfrm flipV="1">
              <a:off x="6488205" y="2195403"/>
              <a:ext cx="1410"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1" name="Line 331"/>
            <p:cNvSpPr>
              <a:spLocks noChangeShapeType="1"/>
            </p:cNvSpPr>
            <p:nvPr/>
          </p:nvSpPr>
          <p:spPr bwMode="auto">
            <a:xfrm flipV="1">
              <a:off x="6489615" y="2191947"/>
              <a:ext cx="9876"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2" name="Line 332"/>
            <p:cNvSpPr>
              <a:spLocks noChangeShapeType="1"/>
            </p:cNvSpPr>
            <p:nvPr/>
          </p:nvSpPr>
          <p:spPr bwMode="auto">
            <a:xfrm>
              <a:off x="6499491" y="2191947"/>
              <a:ext cx="423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3" name="Line 333"/>
            <p:cNvSpPr>
              <a:spLocks noChangeShapeType="1"/>
            </p:cNvSpPr>
            <p:nvPr/>
          </p:nvSpPr>
          <p:spPr bwMode="auto">
            <a:xfrm>
              <a:off x="6503723" y="219194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4" name="Line 334"/>
            <p:cNvSpPr>
              <a:spLocks noChangeShapeType="1"/>
            </p:cNvSpPr>
            <p:nvPr/>
          </p:nvSpPr>
          <p:spPr bwMode="auto">
            <a:xfrm flipV="1">
              <a:off x="6506545" y="2188490"/>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5" name="Line 335"/>
            <p:cNvSpPr>
              <a:spLocks noChangeShapeType="1"/>
            </p:cNvSpPr>
            <p:nvPr/>
          </p:nvSpPr>
          <p:spPr bwMode="auto">
            <a:xfrm>
              <a:off x="6509366" y="2188490"/>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6" name="Line 336"/>
            <p:cNvSpPr>
              <a:spLocks noChangeShapeType="1"/>
            </p:cNvSpPr>
            <p:nvPr/>
          </p:nvSpPr>
          <p:spPr bwMode="auto">
            <a:xfrm>
              <a:off x="6515010" y="219194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7" name="Line 337"/>
            <p:cNvSpPr>
              <a:spLocks noChangeShapeType="1"/>
            </p:cNvSpPr>
            <p:nvPr/>
          </p:nvSpPr>
          <p:spPr bwMode="auto">
            <a:xfrm>
              <a:off x="6517831" y="2191947"/>
              <a:ext cx="564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8" name="Line 338"/>
            <p:cNvSpPr>
              <a:spLocks noChangeShapeType="1"/>
            </p:cNvSpPr>
            <p:nvPr/>
          </p:nvSpPr>
          <p:spPr bwMode="auto">
            <a:xfrm>
              <a:off x="6523475" y="2191947"/>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29" name="Line 339"/>
            <p:cNvSpPr>
              <a:spLocks noChangeShapeType="1"/>
            </p:cNvSpPr>
            <p:nvPr/>
          </p:nvSpPr>
          <p:spPr bwMode="auto">
            <a:xfrm>
              <a:off x="6527708" y="2191947"/>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0" name="Line 340"/>
            <p:cNvSpPr>
              <a:spLocks noChangeShapeType="1"/>
            </p:cNvSpPr>
            <p:nvPr/>
          </p:nvSpPr>
          <p:spPr bwMode="auto">
            <a:xfrm>
              <a:off x="6530529" y="2195403"/>
              <a:ext cx="8465"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1" name="Line 341"/>
            <p:cNvSpPr>
              <a:spLocks noChangeShapeType="1"/>
            </p:cNvSpPr>
            <p:nvPr/>
          </p:nvSpPr>
          <p:spPr bwMode="auto">
            <a:xfrm>
              <a:off x="6538994" y="2197131"/>
              <a:ext cx="423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2" name="Line 342"/>
            <p:cNvSpPr>
              <a:spLocks noChangeShapeType="1"/>
            </p:cNvSpPr>
            <p:nvPr/>
          </p:nvSpPr>
          <p:spPr bwMode="auto">
            <a:xfrm>
              <a:off x="6543226" y="2200588"/>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3" name="Line 343"/>
            <p:cNvSpPr>
              <a:spLocks noChangeShapeType="1"/>
            </p:cNvSpPr>
            <p:nvPr/>
          </p:nvSpPr>
          <p:spPr bwMode="auto">
            <a:xfrm>
              <a:off x="6547459" y="2204045"/>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4" name="Line 344"/>
            <p:cNvSpPr>
              <a:spLocks noChangeShapeType="1"/>
            </p:cNvSpPr>
            <p:nvPr/>
          </p:nvSpPr>
          <p:spPr bwMode="auto">
            <a:xfrm>
              <a:off x="6550281" y="2204045"/>
              <a:ext cx="564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5" name="Line 345"/>
            <p:cNvSpPr>
              <a:spLocks noChangeShapeType="1"/>
            </p:cNvSpPr>
            <p:nvPr/>
          </p:nvSpPr>
          <p:spPr bwMode="auto">
            <a:xfrm>
              <a:off x="6555924" y="2205773"/>
              <a:ext cx="1410"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6" name="Line 346"/>
            <p:cNvSpPr>
              <a:spLocks noChangeShapeType="1"/>
            </p:cNvSpPr>
            <p:nvPr/>
          </p:nvSpPr>
          <p:spPr bwMode="auto">
            <a:xfrm>
              <a:off x="6557334" y="2207501"/>
              <a:ext cx="705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7" name="Line 347"/>
            <p:cNvSpPr>
              <a:spLocks noChangeShapeType="1"/>
            </p:cNvSpPr>
            <p:nvPr/>
          </p:nvSpPr>
          <p:spPr bwMode="auto">
            <a:xfrm>
              <a:off x="6564389" y="2210958"/>
              <a:ext cx="4232"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8" name="Line 348"/>
            <p:cNvSpPr>
              <a:spLocks noChangeShapeType="1"/>
            </p:cNvSpPr>
            <p:nvPr/>
          </p:nvSpPr>
          <p:spPr bwMode="auto">
            <a:xfrm>
              <a:off x="6568621" y="2216144"/>
              <a:ext cx="8465"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39" name="Line 349"/>
            <p:cNvSpPr>
              <a:spLocks noChangeShapeType="1"/>
            </p:cNvSpPr>
            <p:nvPr/>
          </p:nvSpPr>
          <p:spPr bwMode="auto">
            <a:xfrm>
              <a:off x="6577086" y="2223057"/>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0" name="Line 350"/>
            <p:cNvSpPr>
              <a:spLocks noChangeShapeType="1"/>
            </p:cNvSpPr>
            <p:nvPr/>
          </p:nvSpPr>
          <p:spPr bwMode="auto">
            <a:xfrm>
              <a:off x="6581319" y="2226514"/>
              <a:ext cx="7054" cy="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1" name="Line 351"/>
            <p:cNvSpPr>
              <a:spLocks noChangeShapeType="1"/>
            </p:cNvSpPr>
            <p:nvPr/>
          </p:nvSpPr>
          <p:spPr bwMode="auto">
            <a:xfrm>
              <a:off x="6588372" y="2226514"/>
              <a:ext cx="141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2" name="Line 352"/>
            <p:cNvSpPr>
              <a:spLocks noChangeShapeType="1"/>
            </p:cNvSpPr>
            <p:nvPr/>
          </p:nvSpPr>
          <p:spPr bwMode="auto">
            <a:xfrm>
              <a:off x="6589784" y="2229970"/>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3" name="Line 353"/>
            <p:cNvSpPr>
              <a:spLocks noChangeShapeType="1"/>
            </p:cNvSpPr>
            <p:nvPr/>
          </p:nvSpPr>
          <p:spPr bwMode="auto">
            <a:xfrm>
              <a:off x="6592605" y="223342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4" name="Line 354"/>
            <p:cNvSpPr>
              <a:spLocks noChangeShapeType="1"/>
            </p:cNvSpPr>
            <p:nvPr/>
          </p:nvSpPr>
          <p:spPr bwMode="auto">
            <a:xfrm>
              <a:off x="6595427" y="2235155"/>
              <a:ext cx="11287"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5" name="Line 355"/>
            <p:cNvSpPr>
              <a:spLocks noChangeShapeType="1"/>
            </p:cNvSpPr>
            <p:nvPr/>
          </p:nvSpPr>
          <p:spPr bwMode="auto">
            <a:xfrm>
              <a:off x="6606714" y="2240341"/>
              <a:ext cx="423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6" name="Line 356"/>
            <p:cNvSpPr>
              <a:spLocks noChangeShapeType="1"/>
            </p:cNvSpPr>
            <p:nvPr/>
          </p:nvSpPr>
          <p:spPr bwMode="auto">
            <a:xfrm>
              <a:off x="6610946" y="2243797"/>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7" name="Line 357"/>
            <p:cNvSpPr>
              <a:spLocks noChangeShapeType="1"/>
            </p:cNvSpPr>
            <p:nvPr/>
          </p:nvSpPr>
          <p:spPr bwMode="auto">
            <a:xfrm>
              <a:off x="6615179" y="2245525"/>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8" name="Line 358"/>
            <p:cNvSpPr>
              <a:spLocks noChangeShapeType="1"/>
            </p:cNvSpPr>
            <p:nvPr/>
          </p:nvSpPr>
          <p:spPr bwMode="auto">
            <a:xfrm>
              <a:off x="6618000" y="2245525"/>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49" name="Line 359"/>
            <p:cNvSpPr>
              <a:spLocks noChangeShapeType="1"/>
            </p:cNvSpPr>
            <p:nvPr/>
          </p:nvSpPr>
          <p:spPr bwMode="auto">
            <a:xfrm>
              <a:off x="6620822" y="2247254"/>
              <a:ext cx="18340"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0" name="Line 360"/>
            <p:cNvSpPr>
              <a:spLocks noChangeShapeType="1"/>
            </p:cNvSpPr>
            <p:nvPr/>
          </p:nvSpPr>
          <p:spPr bwMode="auto">
            <a:xfrm>
              <a:off x="6639162" y="2257624"/>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1" name="Line 361"/>
            <p:cNvSpPr>
              <a:spLocks noChangeShapeType="1"/>
            </p:cNvSpPr>
            <p:nvPr/>
          </p:nvSpPr>
          <p:spPr bwMode="auto">
            <a:xfrm>
              <a:off x="6641984" y="2257624"/>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2" name="Line 362"/>
            <p:cNvSpPr>
              <a:spLocks noChangeShapeType="1"/>
            </p:cNvSpPr>
            <p:nvPr/>
          </p:nvSpPr>
          <p:spPr bwMode="auto">
            <a:xfrm>
              <a:off x="6646217" y="2259352"/>
              <a:ext cx="9875"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3" name="Line 363"/>
            <p:cNvSpPr>
              <a:spLocks noChangeShapeType="1"/>
            </p:cNvSpPr>
            <p:nvPr/>
          </p:nvSpPr>
          <p:spPr bwMode="auto">
            <a:xfrm>
              <a:off x="6656092" y="2259352"/>
              <a:ext cx="846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4" name="Line 364"/>
            <p:cNvSpPr>
              <a:spLocks noChangeShapeType="1"/>
            </p:cNvSpPr>
            <p:nvPr/>
          </p:nvSpPr>
          <p:spPr bwMode="auto">
            <a:xfrm>
              <a:off x="6664557" y="2262809"/>
              <a:ext cx="14108"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5" name="Line 365"/>
            <p:cNvSpPr>
              <a:spLocks noChangeShapeType="1"/>
            </p:cNvSpPr>
            <p:nvPr/>
          </p:nvSpPr>
          <p:spPr bwMode="auto">
            <a:xfrm>
              <a:off x="6678665" y="2264538"/>
              <a:ext cx="423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6" name="Line 366"/>
            <p:cNvSpPr>
              <a:spLocks noChangeShapeType="1"/>
            </p:cNvSpPr>
            <p:nvPr/>
          </p:nvSpPr>
          <p:spPr bwMode="auto">
            <a:xfrm>
              <a:off x="6682898" y="2264538"/>
              <a:ext cx="5643"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7" name="Line 367"/>
            <p:cNvSpPr>
              <a:spLocks noChangeShapeType="1"/>
            </p:cNvSpPr>
            <p:nvPr/>
          </p:nvSpPr>
          <p:spPr bwMode="auto">
            <a:xfrm>
              <a:off x="6688541" y="2264538"/>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8" name="Line 368"/>
            <p:cNvSpPr>
              <a:spLocks noChangeShapeType="1"/>
            </p:cNvSpPr>
            <p:nvPr/>
          </p:nvSpPr>
          <p:spPr bwMode="auto">
            <a:xfrm>
              <a:off x="6691363" y="2264538"/>
              <a:ext cx="423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59" name="Line 369"/>
            <p:cNvSpPr>
              <a:spLocks noChangeShapeType="1"/>
            </p:cNvSpPr>
            <p:nvPr/>
          </p:nvSpPr>
          <p:spPr bwMode="auto">
            <a:xfrm flipV="1">
              <a:off x="6695595" y="2262809"/>
              <a:ext cx="4233"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0" name="Line 370"/>
            <p:cNvSpPr>
              <a:spLocks noChangeShapeType="1"/>
            </p:cNvSpPr>
            <p:nvPr/>
          </p:nvSpPr>
          <p:spPr bwMode="auto">
            <a:xfrm>
              <a:off x="6699828" y="2262809"/>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1" name="Line 371"/>
            <p:cNvSpPr>
              <a:spLocks noChangeShapeType="1"/>
            </p:cNvSpPr>
            <p:nvPr/>
          </p:nvSpPr>
          <p:spPr bwMode="auto">
            <a:xfrm>
              <a:off x="6702650" y="2262809"/>
              <a:ext cx="7054"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2" name="Line 372"/>
            <p:cNvSpPr>
              <a:spLocks noChangeShapeType="1"/>
            </p:cNvSpPr>
            <p:nvPr/>
          </p:nvSpPr>
          <p:spPr bwMode="auto">
            <a:xfrm flipV="1">
              <a:off x="6709703" y="2259352"/>
              <a:ext cx="423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3" name="Line 373"/>
            <p:cNvSpPr>
              <a:spLocks noChangeShapeType="1"/>
            </p:cNvSpPr>
            <p:nvPr/>
          </p:nvSpPr>
          <p:spPr bwMode="auto">
            <a:xfrm flipV="1">
              <a:off x="6713936" y="2257624"/>
              <a:ext cx="7054"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4" name="Line 374"/>
            <p:cNvSpPr>
              <a:spLocks noChangeShapeType="1"/>
            </p:cNvSpPr>
            <p:nvPr/>
          </p:nvSpPr>
          <p:spPr bwMode="auto">
            <a:xfrm flipV="1">
              <a:off x="6720990" y="2254168"/>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5" name="Line 375"/>
            <p:cNvSpPr>
              <a:spLocks noChangeShapeType="1"/>
            </p:cNvSpPr>
            <p:nvPr/>
          </p:nvSpPr>
          <p:spPr bwMode="auto">
            <a:xfrm flipV="1">
              <a:off x="6726633" y="2250711"/>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6" name="Line 376"/>
            <p:cNvSpPr>
              <a:spLocks noChangeShapeType="1"/>
            </p:cNvSpPr>
            <p:nvPr/>
          </p:nvSpPr>
          <p:spPr bwMode="auto">
            <a:xfrm>
              <a:off x="6732276" y="2250711"/>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7" name="Line 377"/>
            <p:cNvSpPr>
              <a:spLocks noChangeShapeType="1"/>
            </p:cNvSpPr>
            <p:nvPr/>
          </p:nvSpPr>
          <p:spPr bwMode="auto">
            <a:xfrm flipV="1">
              <a:off x="6735098" y="2247254"/>
              <a:ext cx="7055"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8" name="Line 378"/>
            <p:cNvSpPr>
              <a:spLocks noChangeShapeType="1"/>
            </p:cNvSpPr>
            <p:nvPr/>
          </p:nvSpPr>
          <p:spPr bwMode="auto">
            <a:xfrm flipV="1">
              <a:off x="6742153" y="2245525"/>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69" name="Line 379"/>
            <p:cNvSpPr>
              <a:spLocks noChangeShapeType="1"/>
            </p:cNvSpPr>
            <p:nvPr/>
          </p:nvSpPr>
          <p:spPr bwMode="auto">
            <a:xfrm flipV="1">
              <a:off x="6744974" y="2243797"/>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0" name="Line 380"/>
            <p:cNvSpPr>
              <a:spLocks noChangeShapeType="1"/>
            </p:cNvSpPr>
            <p:nvPr/>
          </p:nvSpPr>
          <p:spPr bwMode="auto">
            <a:xfrm flipV="1">
              <a:off x="6747796" y="2240341"/>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1" name="Line 381"/>
            <p:cNvSpPr>
              <a:spLocks noChangeShapeType="1"/>
            </p:cNvSpPr>
            <p:nvPr/>
          </p:nvSpPr>
          <p:spPr bwMode="auto">
            <a:xfrm flipV="1">
              <a:off x="6750617" y="2236884"/>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2" name="Line 382"/>
            <p:cNvSpPr>
              <a:spLocks noChangeShapeType="1"/>
            </p:cNvSpPr>
            <p:nvPr/>
          </p:nvSpPr>
          <p:spPr bwMode="auto">
            <a:xfrm flipV="1">
              <a:off x="6756261" y="2235155"/>
              <a:ext cx="1410"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3" name="Line 383"/>
            <p:cNvSpPr>
              <a:spLocks noChangeShapeType="1"/>
            </p:cNvSpPr>
            <p:nvPr/>
          </p:nvSpPr>
          <p:spPr bwMode="auto">
            <a:xfrm flipV="1">
              <a:off x="6757671" y="2226514"/>
              <a:ext cx="12698"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4" name="Line 384"/>
            <p:cNvSpPr>
              <a:spLocks noChangeShapeType="1"/>
            </p:cNvSpPr>
            <p:nvPr/>
          </p:nvSpPr>
          <p:spPr bwMode="auto">
            <a:xfrm flipV="1">
              <a:off x="6770369" y="2223057"/>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5" name="Line 385"/>
            <p:cNvSpPr>
              <a:spLocks noChangeShapeType="1"/>
            </p:cNvSpPr>
            <p:nvPr/>
          </p:nvSpPr>
          <p:spPr bwMode="auto">
            <a:xfrm flipV="1">
              <a:off x="6776012" y="2216144"/>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6" name="Line 386"/>
            <p:cNvSpPr>
              <a:spLocks noChangeShapeType="1"/>
            </p:cNvSpPr>
            <p:nvPr/>
          </p:nvSpPr>
          <p:spPr bwMode="auto">
            <a:xfrm flipV="1">
              <a:off x="6778834" y="2214415"/>
              <a:ext cx="423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7" name="Line 387"/>
            <p:cNvSpPr>
              <a:spLocks noChangeShapeType="1"/>
            </p:cNvSpPr>
            <p:nvPr/>
          </p:nvSpPr>
          <p:spPr bwMode="auto">
            <a:xfrm flipV="1">
              <a:off x="6783066" y="2200588"/>
              <a:ext cx="12698"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8" name="Line 388"/>
            <p:cNvSpPr>
              <a:spLocks noChangeShapeType="1"/>
            </p:cNvSpPr>
            <p:nvPr/>
          </p:nvSpPr>
          <p:spPr bwMode="auto">
            <a:xfrm flipV="1">
              <a:off x="6795764" y="2186761"/>
              <a:ext cx="8465"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79" name="Line 389"/>
            <p:cNvSpPr>
              <a:spLocks noChangeShapeType="1"/>
            </p:cNvSpPr>
            <p:nvPr/>
          </p:nvSpPr>
          <p:spPr bwMode="auto">
            <a:xfrm flipV="1">
              <a:off x="6804229" y="218330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0" name="Line 390"/>
            <p:cNvSpPr>
              <a:spLocks noChangeShapeType="1"/>
            </p:cNvSpPr>
            <p:nvPr/>
          </p:nvSpPr>
          <p:spPr bwMode="auto">
            <a:xfrm flipV="1">
              <a:off x="6807050" y="2167749"/>
              <a:ext cx="11287" cy="1555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1" name="Line 391"/>
            <p:cNvSpPr>
              <a:spLocks noChangeShapeType="1"/>
            </p:cNvSpPr>
            <p:nvPr/>
          </p:nvSpPr>
          <p:spPr bwMode="auto">
            <a:xfrm flipV="1">
              <a:off x="6818337" y="2166021"/>
              <a:ext cx="1410"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2" name="Line 392"/>
            <p:cNvSpPr>
              <a:spLocks noChangeShapeType="1"/>
            </p:cNvSpPr>
            <p:nvPr/>
          </p:nvSpPr>
          <p:spPr bwMode="auto">
            <a:xfrm flipV="1">
              <a:off x="6818337" y="2164293"/>
              <a:ext cx="282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3" name="Line 393"/>
            <p:cNvSpPr>
              <a:spLocks noChangeShapeType="1"/>
            </p:cNvSpPr>
            <p:nvPr/>
          </p:nvSpPr>
          <p:spPr bwMode="auto">
            <a:xfrm flipV="1">
              <a:off x="6821159" y="2157379"/>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4" name="Line 394"/>
            <p:cNvSpPr>
              <a:spLocks noChangeShapeType="1"/>
            </p:cNvSpPr>
            <p:nvPr/>
          </p:nvSpPr>
          <p:spPr bwMode="auto">
            <a:xfrm flipV="1">
              <a:off x="6823980" y="2150466"/>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5" name="Line 395"/>
            <p:cNvSpPr>
              <a:spLocks noChangeShapeType="1"/>
            </p:cNvSpPr>
            <p:nvPr/>
          </p:nvSpPr>
          <p:spPr bwMode="auto">
            <a:xfrm flipV="1">
              <a:off x="6826802" y="2147009"/>
              <a:ext cx="5643"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6" name="Line 396"/>
            <p:cNvSpPr>
              <a:spLocks noChangeShapeType="1"/>
            </p:cNvSpPr>
            <p:nvPr/>
          </p:nvSpPr>
          <p:spPr bwMode="auto">
            <a:xfrm flipV="1">
              <a:off x="6832445" y="2134910"/>
              <a:ext cx="2822"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7" name="Line 397"/>
            <p:cNvSpPr>
              <a:spLocks noChangeShapeType="1"/>
            </p:cNvSpPr>
            <p:nvPr/>
          </p:nvSpPr>
          <p:spPr bwMode="auto">
            <a:xfrm flipV="1">
              <a:off x="6835267" y="2129726"/>
              <a:ext cx="5643"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8" name="Line 398"/>
            <p:cNvSpPr>
              <a:spLocks noChangeShapeType="1"/>
            </p:cNvSpPr>
            <p:nvPr/>
          </p:nvSpPr>
          <p:spPr bwMode="auto">
            <a:xfrm flipV="1">
              <a:off x="6840910" y="2127997"/>
              <a:ext cx="1410"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89" name="Line 399"/>
            <p:cNvSpPr>
              <a:spLocks noChangeShapeType="1"/>
            </p:cNvSpPr>
            <p:nvPr/>
          </p:nvSpPr>
          <p:spPr bwMode="auto">
            <a:xfrm flipV="1">
              <a:off x="6840910" y="2115899"/>
              <a:ext cx="5643" cy="1209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0" name="Line 400"/>
            <p:cNvSpPr>
              <a:spLocks noChangeShapeType="1"/>
            </p:cNvSpPr>
            <p:nvPr/>
          </p:nvSpPr>
          <p:spPr bwMode="auto">
            <a:xfrm flipV="1">
              <a:off x="6846553" y="2107256"/>
              <a:ext cx="7054"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1" name="Line 401"/>
            <p:cNvSpPr>
              <a:spLocks noChangeShapeType="1"/>
            </p:cNvSpPr>
            <p:nvPr/>
          </p:nvSpPr>
          <p:spPr bwMode="auto">
            <a:xfrm flipV="1">
              <a:off x="6853607" y="2098615"/>
              <a:ext cx="2822"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2" name="Line 402"/>
            <p:cNvSpPr>
              <a:spLocks noChangeShapeType="1"/>
            </p:cNvSpPr>
            <p:nvPr/>
          </p:nvSpPr>
          <p:spPr bwMode="auto">
            <a:xfrm flipV="1">
              <a:off x="6856429" y="2096886"/>
              <a:ext cx="2822"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3" name="Line 403"/>
            <p:cNvSpPr>
              <a:spLocks noChangeShapeType="1"/>
            </p:cNvSpPr>
            <p:nvPr/>
          </p:nvSpPr>
          <p:spPr bwMode="auto">
            <a:xfrm flipV="1">
              <a:off x="6859250" y="2086516"/>
              <a:ext cx="1411"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4" name="Line 404"/>
            <p:cNvSpPr>
              <a:spLocks noChangeShapeType="1"/>
            </p:cNvSpPr>
            <p:nvPr/>
          </p:nvSpPr>
          <p:spPr bwMode="auto">
            <a:xfrm flipV="1">
              <a:off x="6860662" y="2077875"/>
              <a:ext cx="7054" cy="8641"/>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5" name="Line 405"/>
            <p:cNvSpPr>
              <a:spLocks noChangeShapeType="1"/>
            </p:cNvSpPr>
            <p:nvPr/>
          </p:nvSpPr>
          <p:spPr bwMode="auto">
            <a:xfrm flipV="1">
              <a:off x="6867715" y="2074418"/>
              <a:ext cx="1411"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6" name="Line 406"/>
            <p:cNvSpPr>
              <a:spLocks noChangeShapeType="1"/>
            </p:cNvSpPr>
            <p:nvPr/>
          </p:nvSpPr>
          <p:spPr bwMode="auto">
            <a:xfrm flipV="1">
              <a:off x="6867715" y="2070961"/>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7" name="Line 408"/>
            <p:cNvSpPr>
              <a:spLocks noChangeShapeType="1"/>
            </p:cNvSpPr>
            <p:nvPr/>
          </p:nvSpPr>
          <p:spPr bwMode="auto">
            <a:xfrm flipV="1">
              <a:off x="6870537" y="2065776"/>
              <a:ext cx="1411" cy="5186"/>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8" name="Line 409"/>
            <p:cNvSpPr>
              <a:spLocks noChangeShapeType="1"/>
            </p:cNvSpPr>
            <p:nvPr/>
          </p:nvSpPr>
          <p:spPr bwMode="auto">
            <a:xfrm flipV="1">
              <a:off x="6871948" y="2058862"/>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099" name="Line 410"/>
            <p:cNvSpPr>
              <a:spLocks noChangeShapeType="1"/>
            </p:cNvSpPr>
            <p:nvPr/>
          </p:nvSpPr>
          <p:spPr bwMode="auto">
            <a:xfrm flipV="1">
              <a:off x="6874770" y="2053678"/>
              <a:ext cx="423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0" name="Line 411"/>
            <p:cNvSpPr>
              <a:spLocks noChangeShapeType="1"/>
            </p:cNvSpPr>
            <p:nvPr/>
          </p:nvSpPr>
          <p:spPr bwMode="auto">
            <a:xfrm flipV="1">
              <a:off x="6879002" y="2041579"/>
              <a:ext cx="2822"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1" name="Line 412"/>
            <p:cNvSpPr>
              <a:spLocks noChangeShapeType="1"/>
            </p:cNvSpPr>
            <p:nvPr/>
          </p:nvSpPr>
          <p:spPr bwMode="auto">
            <a:xfrm flipV="1">
              <a:off x="6881823" y="2031208"/>
              <a:ext cx="4233"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2" name="Line 413"/>
            <p:cNvSpPr>
              <a:spLocks noChangeShapeType="1"/>
            </p:cNvSpPr>
            <p:nvPr/>
          </p:nvSpPr>
          <p:spPr bwMode="auto">
            <a:xfrm flipV="1">
              <a:off x="6886056" y="2029481"/>
              <a:ext cx="4232" cy="1728"/>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3" name="Line 414"/>
            <p:cNvSpPr>
              <a:spLocks noChangeShapeType="1"/>
            </p:cNvSpPr>
            <p:nvPr/>
          </p:nvSpPr>
          <p:spPr bwMode="auto">
            <a:xfrm flipV="1">
              <a:off x="6890288" y="2027752"/>
              <a:ext cx="1411" cy="172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4" name="Line 415"/>
            <p:cNvSpPr>
              <a:spLocks noChangeShapeType="1"/>
            </p:cNvSpPr>
            <p:nvPr/>
          </p:nvSpPr>
          <p:spPr bwMode="auto">
            <a:xfrm flipV="1">
              <a:off x="6890288" y="2012197"/>
              <a:ext cx="4233" cy="1555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5" name="Line 416"/>
            <p:cNvSpPr>
              <a:spLocks noChangeShapeType="1"/>
            </p:cNvSpPr>
            <p:nvPr/>
          </p:nvSpPr>
          <p:spPr bwMode="auto">
            <a:xfrm flipV="1">
              <a:off x="6894521" y="2008740"/>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6" name="Line 417"/>
            <p:cNvSpPr>
              <a:spLocks noChangeShapeType="1"/>
            </p:cNvSpPr>
            <p:nvPr/>
          </p:nvSpPr>
          <p:spPr bwMode="auto">
            <a:xfrm flipV="1">
              <a:off x="6897343" y="1996641"/>
              <a:ext cx="7054" cy="12099"/>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7" name="Line 418"/>
            <p:cNvSpPr>
              <a:spLocks noChangeShapeType="1"/>
            </p:cNvSpPr>
            <p:nvPr/>
          </p:nvSpPr>
          <p:spPr bwMode="auto">
            <a:xfrm flipV="1">
              <a:off x="6904397" y="1993184"/>
              <a:ext cx="2822"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8" name="Line 419"/>
            <p:cNvSpPr>
              <a:spLocks noChangeShapeType="1"/>
            </p:cNvSpPr>
            <p:nvPr/>
          </p:nvSpPr>
          <p:spPr bwMode="auto">
            <a:xfrm flipV="1">
              <a:off x="6904397" y="1986271"/>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09" name="Line 420"/>
            <p:cNvSpPr>
              <a:spLocks noChangeShapeType="1"/>
            </p:cNvSpPr>
            <p:nvPr/>
          </p:nvSpPr>
          <p:spPr bwMode="auto">
            <a:xfrm flipV="1">
              <a:off x="6907218" y="1979358"/>
              <a:ext cx="2822"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0" name="Line 421"/>
            <p:cNvSpPr>
              <a:spLocks noChangeShapeType="1"/>
            </p:cNvSpPr>
            <p:nvPr/>
          </p:nvSpPr>
          <p:spPr bwMode="auto">
            <a:xfrm flipV="1">
              <a:off x="6910040" y="1974173"/>
              <a:ext cx="2822" cy="5185"/>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1" name="Line 422"/>
            <p:cNvSpPr>
              <a:spLocks noChangeShapeType="1"/>
            </p:cNvSpPr>
            <p:nvPr/>
          </p:nvSpPr>
          <p:spPr bwMode="auto">
            <a:xfrm flipV="1">
              <a:off x="6912861" y="1967260"/>
              <a:ext cx="4233"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2" name="Line 423"/>
            <p:cNvSpPr>
              <a:spLocks noChangeShapeType="1"/>
            </p:cNvSpPr>
            <p:nvPr/>
          </p:nvSpPr>
          <p:spPr bwMode="auto">
            <a:xfrm flipV="1">
              <a:off x="6917094" y="1953433"/>
              <a:ext cx="4232" cy="1382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3" name="Line 424"/>
            <p:cNvSpPr>
              <a:spLocks noChangeShapeType="1"/>
            </p:cNvSpPr>
            <p:nvPr/>
          </p:nvSpPr>
          <p:spPr bwMode="auto">
            <a:xfrm flipV="1">
              <a:off x="6921326" y="1943063"/>
              <a:ext cx="2822" cy="10370"/>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4" name="Line 425"/>
            <p:cNvSpPr>
              <a:spLocks noChangeShapeType="1"/>
            </p:cNvSpPr>
            <p:nvPr/>
          </p:nvSpPr>
          <p:spPr bwMode="auto">
            <a:xfrm flipV="1">
              <a:off x="6924148" y="1936149"/>
              <a:ext cx="4233" cy="6913"/>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5" name="Line 426"/>
            <p:cNvSpPr>
              <a:spLocks noChangeShapeType="1"/>
            </p:cNvSpPr>
            <p:nvPr/>
          </p:nvSpPr>
          <p:spPr bwMode="auto">
            <a:xfrm flipV="1">
              <a:off x="6928381" y="1932692"/>
              <a:ext cx="1410" cy="3457"/>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30116" name="Line 427"/>
            <p:cNvSpPr>
              <a:spLocks noChangeShapeType="1"/>
            </p:cNvSpPr>
            <p:nvPr/>
          </p:nvSpPr>
          <p:spPr bwMode="auto">
            <a:xfrm flipV="1">
              <a:off x="6929791" y="1924050"/>
              <a:ext cx="2822" cy="8642"/>
            </a:xfrm>
            <a:prstGeom prst="line">
              <a:avLst/>
            </a:prstGeom>
            <a:noFill/>
            <a:ln w="28575" cap="rnd">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grpSp>
      <p:sp>
        <p:nvSpPr>
          <p:cNvPr id="4" name="Line 428"/>
          <p:cNvSpPr>
            <a:spLocks noChangeShapeType="1"/>
          </p:cNvSpPr>
          <p:nvPr/>
        </p:nvSpPr>
        <p:spPr bwMode="auto">
          <a:xfrm>
            <a:off x="2719388" y="5362575"/>
            <a:ext cx="1587" cy="1588"/>
          </a:xfrm>
          <a:prstGeom prst="line">
            <a:avLst/>
          </a:prstGeom>
          <a:noFill/>
          <a:ln w="3175">
            <a:solidFill>
              <a:srgbClr val="000000"/>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29740" name="Line 431"/>
          <p:cNvSpPr>
            <a:spLocks noChangeShapeType="1"/>
          </p:cNvSpPr>
          <p:nvPr/>
        </p:nvSpPr>
        <p:spPr bwMode="auto">
          <a:xfrm>
            <a:off x="2719388" y="1776415"/>
            <a:ext cx="1587" cy="1587"/>
          </a:xfrm>
          <a:prstGeom prst="line">
            <a:avLst/>
          </a:prstGeom>
          <a:noFill/>
          <a:ln w="3175">
            <a:solidFill>
              <a:srgbClr val="000000"/>
            </a:solidFill>
            <a:round/>
            <a:headEnd/>
            <a:tailEnd/>
          </a:ln>
        </p:spPr>
        <p:txBody>
          <a:bodyPr/>
          <a:lstStyle/>
          <a:p>
            <a:pPr defTabSz="914400" fontAlgn="base">
              <a:spcBef>
                <a:spcPct val="0"/>
              </a:spcBef>
              <a:spcAft>
                <a:spcPct val="0"/>
              </a:spcAft>
              <a:defRPr/>
            </a:pPr>
            <a:endParaRPr lang="en-US" dirty="0">
              <a:solidFill>
                <a:srgbClr val="FFFFFF"/>
              </a:solidFill>
              <a:ea typeface="ＭＳ Ｐゴシック" panose="020B0600070205080204" pitchFamily="34" charset="-128"/>
            </a:endParaRPr>
          </a:p>
        </p:txBody>
      </p:sp>
      <p:sp>
        <p:nvSpPr>
          <p:cNvPr id="29745" name="Right Arrow 422"/>
          <p:cNvSpPr>
            <a:spLocks noChangeArrowheads="1"/>
          </p:cNvSpPr>
          <p:nvPr/>
        </p:nvSpPr>
        <p:spPr bwMode="auto">
          <a:xfrm>
            <a:off x="2871790" y="5875338"/>
            <a:ext cx="4826000" cy="673100"/>
          </a:xfrm>
          <a:prstGeom prst="rightArrow">
            <a:avLst>
              <a:gd name="adj1" fmla="val 50000"/>
              <a:gd name="adj2" fmla="val 57898"/>
            </a:avLst>
          </a:prstGeom>
          <a:solidFill>
            <a:schemeClr val="accent2"/>
          </a:solidFill>
          <a:ln w="9525">
            <a:noFill/>
            <a:miter lim="800000"/>
            <a:headEnd/>
            <a:tailEnd/>
          </a:ln>
        </p:spPr>
        <p:txBody>
          <a:bodyPr anchor="ctr">
            <a:spAutoFit/>
          </a:bodyP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Shorter PSADT</a:t>
            </a:r>
          </a:p>
        </p:txBody>
      </p:sp>
      <p:sp>
        <p:nvSpPr>
          <p:cNvPr id="29746" name="Right Arrow 425"/>
          <p:cNvSpPr>
            <a:spLocks noChangeArrowheads="1"/>
          </p:cNvSpPr>
          <p:nvPr/>
        </p:nvSpPr>
        <p:spPr bwMode="auto">
          <a:xfrm rot="16200000">
            <a:off x="-613569" y="3515819"/>
            <a:ext cx="3938588" cy="672525"/>
          </a:xfrm>
          <a:prstGeom prst="rightArrow">
            <a:avLst>
              <a:gd name="adj1" fmla="val 50000"/>
              <a:gd name="adj2" fmla="val 49978"/>
            </a:avLst>
          </a:prstGeom>
          <a:solidFill>
            <a:schemeClr val="accent2"/>
          </a:solidFill>
          <a:ln w="9525">
            <a:noFill/>
            <a:miter lim="800000"/>
            <a:headEnd/>
            <a:tailEnd/>
          </a:ln>
        </p:spPr>
        <p:txBody>
          <a:bodyPr anchor="ctr">
            <a:spAutoFit/>
          </a:bodyP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Increasing Risk</a:t>
            </a:r>
          </a:p>
        </p:txBody>
      </p:sp>
      <p:sp>
        <p:nvSpPr>
          <p:cNvPr id="423" name="Text Box 11"/>
          <p:cNvSpPr txBox="1">
            <a:spLocks noChangeArrowheads="1"/>
          </p:cNvSpPr>
          <p:nvPr/>
        </p:nvSpPr>
        <p:spPr bwMode="auto">
          <a:xfrm>
            <a:off x="284176" y="6354789"/>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ASCO GU 2012. Abstract 6.</a:t>
            </a:r>
          </a:p>
        </p:txBody>
      </p:sp>
      <p:cxnSp>
        <p:nvCxnSpPr>
          <p:cNvPr id="33831" name="Straight Connector 424"/>
          <p:cNvCxnSpPr>
            <a:cxnSpLocks noChangeShapeType="1"/>
          </p:cNvCxnSpPr>
          <p:nvPr/>
        </p:nvCxnSpPr>
        <p:spPr bwMode="auto">
          <a:xfrm flipV="1">
            <a:off x="2720975" y="1978025"/>
            <a:ext cx="0" cy="33797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2" name="Straight Connector 427"/>
          <p:cNvCxnSpPr>
            <a:cxnSpLocks noChangeShapeType="1"/>
          </p:cNvCxnSpPr>
          <p:nvPr/>
        </p:nvCxnSpPr>
        <p:spPr bwMode="auto">
          <a:xfrm>
            <a:off x="2708288" y="5348288"/>
            <a:ext cx="49879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3" name="Straight Connector 429"/>
          <p:cNvCxnSpPr>
            <a:cxnSpLocks noChangeShapeType="1"/>
          </p:cNvCxnSpPr>
          <p:nvPr/>
        </p:nvCxnSpPr>
        <p:spPr bwMode="auto">
          <a:xfrm flipH="1">
            <a:off x="282575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4" name="Straight Connector 430"/>
          <p:cNvCxnSpPr>
            <a:cxnSpLocks noChangeShapeType="1"/>
          </p:cNvCxnSpPr>
          <p:nvPr/>
        </p:nvCxnSpPr>
        <p:spPr bwMode="auto">
          <a:xfrm flipH="1">
            <a:off x="336550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5" name="Straight Connector 431"/>
          <p:cNvCxnSpPr>
            <a:cxnSpLocks noChangeShapeType="1"/>
          </p:cNvCxnSpPr>
          <p:nvPr/>
        </p:nvCxnSpPr>
        <p:spPr bwMode="auto">
          <a:xfrm flipH="1">
            <a:off x="390525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6" name="Straight Connector 432"/>
          <p:cNvCxnSpPr>
            <a:cxnSpLocks noChangeShapeType="1"/>
          </p:cNvCxnSpPr>
          <p:nvPr/>
        </p:nvCxnSpPr>
        <p:spPr bwMode="auto">
          <a:xfrm flipH="1">
            <a:off x="444500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7" name="Straight Connector 433"/>
          <p:cNvCxnSpPr>
            <a:cxnSpLocks noChangeShapeType="1"/>
          </p:cNvCxnSpPr>
          <p:nvPr/>
        </p:nvCxnSpPr>
        <p:spPr bwMode="auto">
          <a:xfrm flipH="1">
            <a:off x="498475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8" name="Straight Connector 434"/>
          <p:cNvCxnSpPr>
            <a:cxnSpLocks noChangeShapeType="1"/>
          </p:cNvCxnSpPr>
          <p:nvPr/>
        </p:nvCxnSpPr>
        <p:spPr bwMode="auto">
          <a:xfrm flipH="1">
            <a:off x="552450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39" name="Straight Connector 435"/>
          <p:cNvCxnSpPr>
            <a:cxnSpLocks noChangeShapeType="1"/>
          </p:cNvCxnSpPr>
          <p:nvPr/>
        </p:nvCxnSpPr>
        <p:spPr bwMode="auto">
          <a:xfrm flipH="1">
            <a:off x="6064250"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40" name="Straight Connector 436"/>
          <p:cNvCxnSpPr>
            <a:cxnSpLocks noChangeShapeType="1"/>
          </p:cNvCxnSpPr>
          <p:nvPr/>
        </p:nvCxnSpPr>
        <p:spPr bwMode="auto">
          <a:xfrm flipH="1">
            <a:off x="6602413"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41" name="Straight Connector 437"/>
          <p:cNvCxnSpPr>
            <a:cxnSpLocks noChangeShapeType="1"/>
          </p:cNvCxnSpPr>
          <p:nvPr/>
        </p:nvCxnSpPr>
        <p:spPr bwMode="auto">
          <a:xfrm flipH="1">
            <a:off x="7142163"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3842" name="Straight Connector 438"/>
          <p:cNvCxnSpPr>
            <a:cxnSpLocks noChangeShapeType="1"/>
          </p:cNvCxnSpPr>
          <p:nvPr/>
        </p:nvCxnSpPr>
        <p:spPr bwMode="auto">
          <a:xfrm flipH="1">
            <a:off x="7681913" y="5356225"/>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420" name="TextBox 419"/>
          <p:cNvSpPr txBox="1"/>
          <p:nvPr/>
        </p:nvSpPr>
        <p:spPr>
          <a:xfrm>
            <a:off x="7375525" y="4754589"/>
            <a:ext cx="1473200" cy="523875"/>
          </a:xfrm>
          <a:prstGeom prst="rect">
            <a:avLst/>
          </a:prstGeom>
          <a:noFill/>
        </p:spPr>
        <p:txBody>
          <a:bodyPr>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 arm of study (n = 147)</a:t>
            </a:r>
          </a:p>
        </p:txBody>
      </p:sp>
    </p:spTree>
    <p:extLst>
      <p:ext uri="{BB962C8B-B14F-4D97-AF65-F5344CB8AC3E}">
        <p14:creationId xmlns:p14="http://schemas.microsoft.com/office/powerpoint/2010/main" val="371680195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Down Arrow 6967"/>
          <p:cNvSpPr>
            <a:spLocks noChangeArrowheads="1"/>
          </p:cNvSpPr>
          <p:nvPr/>
        </p:nvSpPr>
        <p:spPr bwMode="auto">
          <a:xfrm>
            <a:off x="4668851" y="2597176"/>
            <a:ext cx="835025" cy="620713"/>
          </a:xfrm>
          <a:prstGeom prst="downArrow">
            <a:avLst>
              <a:gd name="adj1" fmla="val 50000"/>
              <a:gd name="adj2" fmla="val 50000"/>
            </a:avLst>
          </a:prstGeom>
          <a:solidFill>
            <a:schemeClr val="tx2"/>
          </a:solidFill>
          <a:ln w="9525" algn="ctr">
            <a:noFill/>
            <a:round/>
            <a:headEnd/>
            <a:tailEnd/>
          </a:ln>
        </p:spPr>
        <p:txBody>
          <a:bodyPr/>
          <a:lstStyle/>
          <a:p>
            <a:pPr defTabSz="914400" fontAlgn="base">
              <a:lnSpc>
                <a:spcPct val="90000"/>
              </a:lnSpc>
              <a:spcBef>
                <a:spcPct val="35000"/>
              </a:spcBef>
              <a:spcAft>
                <a:spcPct val="25000"/>
              </a:spcAft>
              <a:buClr>
                <a:srgbClr val="8B3D9A"/>
              </a:buClr>
              <a:buFont typeface="Arial" pitchFamily="34" charset="0"/>
              <a:buChar char="•"/>
              <a:defRPr/>
            </a:pPr>
            <a:endParaRPr lang="en-US" b="1" dirty="0">
              <a:solidFill>
                <a:srgbClr val="FFFFFF"/>
              </a:solidFill>
              <a:ea typeface="ＭＳ Ｐゴシック" panose="020B0600070205080204" pitchFamily="34" charset="-128"/>
            </a:endParaRPr>
          </a:p>
        </p:txBody>
      </p:sp>
      <p:sp>
        <p:nvSpPr>
          <p:cNvPr id="34819"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Bone Metastasis–Free Survival in Patients With PSADT ≤ 10 Mos</a:t>
            </a:r>
          </a:p>
        </p:txBody>
      </p:sp>
      <p:sp>
        <p:nvSpPr>
          <p:cNvPr id="9" name="TextBox 8"/>
          <p:cNvSpPr txBox="1"/>
          <p:nvPr/>
        </p:nvSpPr>
        <p:spPr>
          <a:xfrm>
            <a:off x="4573588" y="1909763"/>
            <a:ext cx="3352800" cy="584200"/>
          </a:xfrm>
          <a:prstGeom prst="rect">
            <a:avLst/>
          </a:prstGeom>
          <a:noFill/>
        </p:spPr>
        <p:txBody>
          <a:bodyPr>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HR: 0.84 (95% CI: 0.72-0.99;</a:t>
            </a:r>
            <a:br>
              <a:rPr lang="en-US" sz="1600" dirty="0">
                <a:solidFill>
                  <a:srgbClr val="FFFFFF"/>
                </a:solidFill>
                <a:ea typeface="ＭＳ Ｐゴシック" panose="020B0600070205080204" pitchFamily="34" charset="-128"/>
              </a:rPr>
            </a:br>
            <a:r>
              <a:rPr lang="en-US" sz="1600" i="1" dirty="0">
                <a:solidFill>
                  <a:srgbClr val="FFFFFF"/>
                </a:solidFill>
                <a:ea typeface="ＭＳ Ｐゴシック" panose="020B0600070205080204" pitchFamily="34" charset="-128"/>
              </a:rPr>
              <a:t>P</a:t>
            </a:r>
            <a:r>
              <a:rPr lang="en-US" sz="1600" dirty="0">
                <a:solidFill>
                  <a:srgbClr val="FFFFFF"/>
                </a:solidFill>
                <a:ea typeface="ＭＳ Ｐゴシック" panose="020B0600070205080204" pitchFamily="34" charset="-128"/>
              </a:rPr>
              <a:t> = .042)</a:t>
            </a:r>
          </a:p>
        </p:txBody>
      </p:sp>
      <p:sp>
        <p:nvSpPr>
          <p:cNvPr id="3" name="TextBox 42"/>
          <p:cNvSpPr txBox="1">
            <a:spLocks noChangeArrowheads="1"/>
          </p:cNvSpPr>
          <p:nvPr/>
        </p:nvSpPr>
        <p:spPr bwMode="auto">
          <a:xfrm>
            <a:off x="4787900" y="2587625"/>
            <a:ext cx="3200400" cy="338138"/>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16%</a:t>
            </a:r>
            <a:r>
              <a:rPr lang="en-US" sz="1600" dirty="0">
                <a:solidFill>
                  <a:srgbClr val="FFFFFF"/>
                </a:solidFill>
                <a:ea typeface="ＭＳ Ｐゴシック" panose="020B0600070205080204" pitchFamily="34" charset="-128"/>
              </a:rPr>
              <a:t>  Risk reduction</a:t>
            </a:r>
          </a:p>
        </p:txBody>
      </p:sp>
      <p:sp>
        <p:nvSpPr>
          <p:cNvPr id="29" name="Text Box 11"/>
          <p:cNvSpPr txBox="1">
            <a:spLocks noChangeArrowheads="1"/>
          </p:cNvSpPr>
          <p:nvPr/>
        </p:nvSpPr>
        <p:spPr bwMode="auto">
          <a:xfrm>
            <a:off x="284163" y="6354789"/>
            <a:ext cx="3992562"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ASCO GU. 2012. Abstract 6.</a:t>
            </a:r>
          </a:p>
        </p:txBody>
      </p:sp>
      <p:sp>
        <p:nvSpPr>
          <p:cNvPr id="33799" name="TextBox 3497"/>
          <p:cNvSpPr txBox="1">
            <a:spLocks noChangeArrowheads="1"/>
          </p:cNvSpPr>
          <p:nvPr/>
        </p:nvSpPr>
        <p:spPr bwMode="auto">
          <a:xfrm rot="16200000">
            <a:off x="-323850" y="3477131"/>
            <a:ext cx="3589338" cy="584776"/>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Proportion of Patients With </a:t>
            </a:r>
            <a:br>
              <a:rPr lang="en-US" sz="1600" b="1" dirty="0">
                <a:solidFill>
                  <a:srgbClr val="FFFFFF"/>
                </a:solidFill>
                <a:ea typeface="ＭＳ Ｐゴシック" panose="020B0600070205080204" pitchFamily="34" charset="-128"/>
              </a:rPr>
            </a:br>
            <a:r>
              <a:rPr lang="en-US" sz="1600" b="1" dirty="0">
                <a:solidFill>
                  <a:srgbClr val="FFFFFF"/>
                </a:solidFill>
                <a:ea typeface="ＭＳ Ｐゴシック" panose="020B0600070205080204" pitchFamily="34" charset="-128"/>
              </a:rPr>
              <a:t>Bone Metastasis–Free Survival</a:t>
            </a:r>
          </a:p>
        </p:txBody>
      </p:sp>
      <p:sp>
        <p:nvSpPr>
          <p:cNvPr id="33800" name="Line 6900"/>
          <p:cNvSpPr>
            <a:spLocks noChangeShapeType="1"/>
          </p:cNvSpPr>
          <p:nvPr/>
        </p:nvSpPr>
        <p:spPr bwMode="auto">
          <a:xfrm>
            <a:off x="2247901" y="5459439"/>
            <a:ext cx="5214938" cy="1587"/>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1" name="Line 6901"/>
          <p:cNvSpPr>
            <a:spLocks noChangeShapeType="1"/>
          </p:cNvSpPr>
          <p:nvPr/>
        </p:nvSpPr>
        <p:spPr bwMode="auto">
          <a:xfrm>
            <a:off x="2251077" y="1955803"/>
            <a:ext cx="1588" cy="3509963"/>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2" name="Line 6902"/>
          <p:cNvSpPr>
            <a:spLocks noChangeShapeType="1"/>
          </p:cNvSpPr>
          <p:nvPr/>
        </p:nvSpPr>
        <p:spPr bwMode="auto">
          <a:xfrm>
            <a:off x="4338638" y="5467350"/>
            <a:ext cx="1587"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3" name="Line 6903"/>
          <p:cNvSpPr>
            <a:spLocks noChangeShapeType="1"/>
          </p:cNvSpPr>
          <p:nvPr/>
        </p:nvSpPr>
        <p:spPr bwMode="auto">
          <a:xfrm>
            <a:off x="3644901"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4" name="Line 6904"/>
          <p:cNvSpPr>
            <a:spLocks noChangeShapeType="1"/>
          </p:cNvSpPr>
          <p:nvPr/>
        </p:nvSpPr>
        <p:spPr bwMode="auto">
          <a:xfrm>
            <a:off x="2952750"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5" name="Line 6905"/>
          <p:cNvSpPr>
            <a:spLocks noChangeShapeType="1"/>
          </p:cNvSpPr>
          <p:nvPr/>
        </p:nvSpPr>
        <p:spPr bwMode="auto">
          <a:xfrm>
            <a:off x="2251077"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6" name="Line 6906"/>
          <p:cNvSpPr>
            <a:spLocks noChangeShapeType="1"/>
          </p:cNvSpPr>
          <p:nvPr/>
        </p:nvSpPr>
        <p:spPr bwMode="auto">
          <a:xfrm>
            <a:off x="5030788"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7" name="Line 6907"/>
          <p:cNvSpPr>
            <a:spLocks noChangeShapeType="1"/>
          </p:cNvSpPr>
          <p:nvPr/>
        </p:nvSpPr>
        <p:spPr bwMode="auto">
          <a:xfrm>
            <a:off x="5724525"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8" name="Line 6908"/>
          <p:cNvSpPr>
            <a:spLocks noChangeShapeType="1"/>
          </p:cNvSpPr>
          <p:nvPr/>
        </p:nvSpPr>
        <p:spPr bwMode="auto">
          <a:xfrm>
            <a:off x="6416676"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09" name="Line 6909"/>
          <p:cNvSpPr>
            <a:spLocks noChangeShapeType="1"/>
          </p:cNvSpPr>
          <p:nvPr/>
        </p:nvSpPr>
        <p:spPr bwMode="auto">
          <a:xfrm flipH="1">
            <a:off x="2176465" y="1966916"/>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0" name="Line 6910"/>
          <p:cNvSpPr>
            <a:spLocks noChangeShapeType="1"/>
          </p:cNvSpPr>
          <p:nvPr/>
        </p:nvSpPr>
        <p:spPr bwMode="auto">
          <a:xfrm flipH="1">
            <a:off x="2176465" y="54594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1" name="Line 6911"/>
          <p:cNvSpPr>
            <a:spLocks noChangeShapeType="1"/>
          </p:cNvSpPr>
          <p:nvPr/>
        </p:nvSpPr>
        <p:spPr bwMode="auto">
          <a:xfrm flipH="1">
            <a:off x="2176465" y="47609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2" name="Line 6912"/>
          <p:cNvSpPr>
            <a:spLocks noChangeShapeType="1"/>
          </p:cNvSpPr>
          <p:nvPr/>
        </p:nvSpPr>
        <p:spPr bwMode="auto">
          <a:xfrm flipH="1">
            <a:off x="2176465" y="406241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3" name="Line 6913"/>
          <p:cNvSpPr>
            <a:spLocks noChangeShapeType="1"/>
          </p:cNvSpPr>
          <p:nvPr/>
        </p:nvSpPr>
        <p:spPr bwMode="auto">
          <a:xfrm flipH="1">
            <a:off x="2176465" y="33639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4" name="Line 6914"/>
          <p:cNvSpPr>
            <a:spLocks noChangeShapeType="1"/>
          </p:cNvSpPr>
          <p:nvPr/>
        </p:nvSpPr>
        <p:spPr bwMode="auto">
          <a:xfrm flipH="1">
            <a:off x="2176465" y="26654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3815" name="Rectangle 6915"/>
          <p:cNvSpPr>
            <a:spLocks noChangeArrowheads="1"/>
          </p:cNvSpPr>
          <p:nvPr/>
        </p:nvSpPr>
        <p:spPr bwMode="auto">
          <a:xfrm>
            <a:off x="1859539" y="1835153"/>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1.0</a:t>
            </a:r>
          </a:p>
        </p:txBody>
      </p:sp>
      <p:sp>
        <p:nvSpPr>
          <p:cNvPr id="33816" name="Rectangle 6916"/>
          <p:cNvSpPr>
            <a:spLocks noChangeArrowheads="1"/>
          </p:cNvSpPr>
          <p:nvPr/>
        </p:nvSpPr>
        <p:spPr bwMode="auto">
          <a:xfrm>
            <a:off x="1859539" y="3238526"/>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0.6</a:t>
            </a:r>
          </a:p>
        </p:txBody>
      </p:sp>
      <p:sp>
        <p:nvSpPr>
          <p:cNvPr id="33817" name="Rectangle 6917"/>
          <p:cNvSpPr>
            <a:spLocks noChangeArrowheads="1"/>
          </p:cNvSpPr>
          <p:nvPr/>
        </p:nvSpPr>
        <p:spPr bwMode="auto">
          <a:xfrm>
            <a:off x="1859539" y="2536851"/>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0.8</a:t>
            </a:r>
          </a:p>
        </p:txBody>
      </p:sp>
      <p:sp>
        <p:nvSpPr>
          <p:cNvPr id="33818" name="Rectangle 6919"/>
          <p:cNvSpPr>
            <a:spLocks noChangeArrowheads="1"/>
          </p:cNvSpPr>
          <p:nvPr/>
        </p:nvSpPr>
        <p:spPr bwMode="auto">
          <a:xfrm>
            <a:off x="1859539" y="3938588"/>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0.4</a:t>
            </a:r>
          </a:p>
        </p:txBody>
      </p:sp>
      <p:sp>
        <p:nvSpPr>
          <p:cNvPr id="33819" name="Rectangle 6920"/>
          <p:cNvSpPr>
            <a:spLocks noChangeArrowheads="1"/>
          </p:cNvSpPr>
          <p:nvPr/>
        </p:nvSpPr>
        <p:spPr bwMode="auto">
          <a:xfrm>
            <a:off x="1859539" y="4640288"/>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0.2</a:t>
            </a:r>
          </a:p>
        </p:txBody>
      </p:sp>
      <p:sp>
        <p:nvSpPr>
          <p:cNvPr id="33820" name="Rectangle 6921"/>
          <p:cNvSpPr>
            <a:spLocks noChangeArrowheads="1"/>
          </p:cNvSpPr>
          <p:nvPr/>
        </p:nvSpPr>
        <p:spPr bwMode="auto">
          <a:xfrm>
            <a:off x="2015324" y="5341963"/>
            <a:ext cx="103995"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3821" name="Rectangle 6922"/>
          <p:cNvSpPr>
            <a:spLocks noChangeArrowheads="1"/>
          </p:cNvSpPr>
          <p:nvPr/>
        </p:nvSpPr>
        <p:spPr bwMode="auto">
          <a:xfrm>
            <a:off x="3553606"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12</a:t>
            </a:r>
          </a:p>
        </p:txBody>
      </p:sp>
      <p:sp>
        <p:nvSpPr>
          <p:cNvPr id="33822" name="Rectangle 6923"/>
          <p:cNvSpPr>
            <a:spLocks noChangeArrowheads="1"/>
          </p:cNvSpPr>
          <p:nvPr/>
        </p:nvSpPr>
        <p:spPr bwMode="auto">
          <a:xfrm>
            <a:off x="2206234" y="5540401"/>
            <a:ext cx="103995"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3823" name="Rectangle 6924"/>
          <p:cNvSpPr>
            <a:spLocks noChangeArrowheads="1"/>
          </p:cNvSpPr>
          <p:nvPr/>
        </p:nvSpPr>
        <p:spPr bwMode="auto">
          <a:xfrm>
            <a:off x="4963306"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24</a:t>
            </a:r>
          </a:p>
        </p:txBody>
      </p:sp>
      <p:sp>
        <p:nvSpPr>
          <p:cNvPr id="33824" name="Rectangle 6925"/>
          <p:cNvSpPr>
            <a:spLocks noChangeArrowheads="1"/>
          </p:cNvSpPr>
          <p:nvPr/>
        </p:nvSpPr>
        <p:spPr bwMode="auto">
          <a:xfrm>
            <a:off x="6330145"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36</a:t>
            </a:r>
          </a:p>
        </p:txBody>
      </p:sp>
      <p:sp>
        <p:nvSpPr>
          <p:cNvPr id="33825" name="Rectangle 6926"/>
          <p:cNvSpPr>
            <a:spLocks noChangeArrowheads="1"/>
          </p:cNvSpPr>
          <p:nvPr/>
        </p:nvSpPr>
        <p:spPr bwMode="auto">
          <a:xfrm>
            <a:off x="2208214" y="5773738"/>
            <a:ext cx="5237162" cy="246062"/>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Study Mo</a:t>
            </a:r>
          </a:p>
        </p:txBody>
      </p:sp>
      <p:sp>
        <p:nvSpPr>
          <p:cNvPr id="33826" name="Rectangle 6927"/>
          <p:cNvSpPr>
            <a:spLocks noChangeArrowheads="1"/>
          </p:cNvSpPr>
          <p:nvPr/>
        </p:nvSpPr>
        <p:spPr bwMode="auto">
          <a:xfrm>
            <a:off x="2146300"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580</a:t>
            </a:r>
            <a:endParaRPr lang="en-US" sz="1200" b="1" dirty="0">
              <a:solidFill>
                <a:srgbClr val="FFFFFF"/>
              </a:solidFill>
              <a:ea typeface="ＭＳ Ｐゴシック" panose="020B0600070205080204" pitchFamily="34" charset="-128"/>
            </a:endParaRPr>
          </a:p>
        </p:txBody>
      </p:sp>
      <p:sp>
        <p:nvSpPr>
          <p:cNvPr id="33827" name="Rectangle 6928"/>
          <p:cNvSpPr>
            <a:spLocks noChangeArrowheads="1"/>
          </p:cNvSpPr>
          <p:nvPr/>
        </p:nvSpPr>
        <p:spPr bwMode="auto">
          <a:xfrm>
            <a:off x="2836863"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460</a:t>
            </a:r>
            <a:endParaRPr lang="en-US" sz="1200" b="1" dirty="0">
              <a:solidFill>
                <a:srgbClr val="FFFFFF"/>
              </a:solidFill>
              <a:ea typeface="ＭＳ Ｐゴシック" panose="020B0600070205080204" pitchFamily="34" charset="-128"/>
            </a:endParaRPr>
          </a:p>
        </p:txBody>
      </p:sp>
      <p:sp>
        <p:nvSpPr>
          <p:cNvPr id="33828" name="Rectangle 6929"/>
          <p:cNvSpPr>
            <a:spLocks noChangeArrowheads="1"/>
          </p:cNvSpPr>
          <p:nvPr/>
        </p:nvSpPr>
        <p:spPr bwMode="auto">
          <a:xfrm>
            <a:off x="3536950"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335</a:t>
            </a:r>
            <a:endParaRPr lang="en-US" sz="1200" b="1" dirty="0">
              <a:solidFill>
                <a:srgbClr val="FFFFFF"/>
              </a:solidFill>
              <a:ea typeface="ＭＳ Ｐゴシック" panose="020B0600070205080204" pitchFamily="34" charset="-128"/>
            </a:endParaRPr>
          </a:p>
        </p:txBody>
      </p:sp>
      <p:sp>
        <p:nvSpPr>
          <p:cNvPr id="33829" name="Rectangle 6930"/>
          <p:cNvSpPr>
            <a:spLocks noChangeArrowheads="1"/>
          </p:cNvSpPr>
          <p:nvPr/>
        </p:nvSpPr>
        <p:spPr bwMode="auto">
          <a:xfrm>
            <a:off x="4237038"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273</a:t>
            </a:r>
            <a:endParaRPr lang="en-US" sz="1200" b="1" dirty="0">
              <a:solidFill>
                <a:srgbClr val="FFFFFF"/>
              </a:solidFill>
              <a:ea typeface="ＭＳ Ｐゴシック" panose="020B0600070205080204" pitchFamily="34" charset="-128"/>
            </a:endParaRPr>
          </a:p>
        </p:txBody>
      </p:sp>
      <p:sp>
        <p:nvSpPr>
          <p:cNvPr id="33830" name="Rectangle 6931"/>
          <p:cNvSpPr>
            <a:spLocks noChangeArrowheads="1"/>
          </p:cNvSpPr>
          <p:nvPr/>
        </p:nvSpPr>
        <p:spPr bwMode="auto">
          <a:xfrm>
            <a:off x="4937125"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199</a:t>
            </a:r>
            <a:endParaRPr lang="en-US" sz="1200" b="1" dirty="0">
              <a:solidFill>
                <a:srgbClr val="FFFFFF"/>
              </a:solidFill>
              <a:ea typeface="ＭＳ Ｐゴシック" panose="020B0600070205080204" pitchFamily="34" charset="-128"/>
            </a:endParaRPr>
          </a:p>
        </p:txBody>
      </p:sp>
      <p:sp>
        <p:nvSpPr>
          <p:cNvPr id="33831" name="Rectangle 6932"/>
          <p:cNvSpPr>
            <a:spLocks noChangeArrowheads="1"/>
          </p:cNvSpPr>
          <p:nvPr/>
        </p:nvSpPr>
        <p:spPr bwMode="auto">
          <a:xfrm>
            <a:off x="5614988"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125</a:t>
            </a:r>
            <a:endParaRPr lang="en-US" sz="1200" b="1" dirty="0">
              <a:solidFill>
                <a:srgbClr val="FFFFFF"/>
              </a:solidFill>
              <a:ea typeface="ＭＳ Ｐゴシック" panose="020B0600070205080204" pitchFamily="34" charset="-128"/>
            </a:endParaRPr>
          </a:p>
        </p:txBody>
      </p:sp>
      <p:sp>
        <p:nvSpPr>
          <p:cNvPr id="33832" name="Rectangle 6933"/>
          <p:cNvSpPr>
            <a:spLocks noChangeArrowheads="1"/>
          </p:cNvSpPr>
          <p:nvPr/>
        </p:nvSpPr>
        <p:spPr bwMode="auto">
          <a:xfrm>
            <a:off x="6361113" y="6046788"/>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74</a:t>
            </a:r>
            <a:endParaRPr lang="en-US" sz="1200" b="1" dirty="0">
              <a:solidFill>
                <a:srgbClr val="FFFFFF"/>
              </a:solidFill>
              <a:ea typeface="ＭＳ Ｐゴシック" panose="020B0600070205080204" pitchFamily="34" charset="-128"/>
            </a:endParaRPr>
          </a:p>
        </p:txBody>
      </p:sp>
      <p:sp>
        <p:nvSpPr>
          <p:cNvPr id="33833" name="Rectangle 6934"/>
          <p:cNvSpPr>
            <a:spLocks noChangeArrowheads="1"/>
          </p:cNvSpPr>
          <p:nvPr/>
        </p:nvSpPr>
        <p:spPr bwMode="auto">
          <a:xfrm>
            <a:off x="214630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574</a:t>
            </a:r>
            <a:endParaRPr lang="en-US" sz="1200" b="1" dirty="0">
              <a:solidFill>
                <a:srgbClr val="FFFFFF"/>
              </a:solidFill>
              <a:ea typeface="ＭＳ Ｐゴシック" panose="020B0600070205080204" pitchFamily="34" charset="-128"/>
            </a:endParaRPr>
          </a:p>
        </p:txBody>
      </p:sp>
      <p:sp>
        <p:nvSpPr>
          <p:cNvPr id="33834" name="Rectangle 6935"/>
          <p:cNvSpPr>
            <a:spLocks noChangeArrowheads="1"/>
          </p:cNvSpPr>
          <p:nvPr/>
        </p:nvSpPr>
        <p:spPr bwMode="auto">
          <a:xfrm>
            <a:off x="2836863"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486</a:t>
            </a:r>
            <a:endParaRPr lang="en-US" sz="1200" b="1" dirty="0">
              <a:solidFill>
                <a:srgbClr val="FFFFFF"/>
              </a:solidFill>
              <a:ea typeface="ＭＳ Ｐゴシック" panose="020B0600070205080204" pitchFamily="34" charset="-128"/>
            </a:endParaRPr>
          </a:p>
        </p:txBody>
      </p:sp>
      <p:sp>
        <p:nvSpPr>
          <p:cNvPr id="33835" name="Rectangle 6936"/>
          <p:cNvSpPr>
            <a:spLocks noChangeArrowheads="1"/>
          </p:cNvSpPr>
          <p:nvPr/>
        </p:nvSpPr>
        <p:spPr bwMode="auto">
          <a:xfrm>
            <a:off x="353695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351</a:t>
            </a:r>
            <a:endParaRPr lang="en-US" sz="1200" b="1" dirty="0">
              <a:solidFill>
                <a:srgbClr val="FFFFFF"/>
              </a:solidFill>
              <a:ea typeface="ＭＳ Ｐゴシック" panose="020B0600070205080204" pitchFamily="34" charset="-128"/>
            </a:endParaRPr>
          </a:p>
        </p:txBody>
      </p:sp>
      <p:sp>
        <p:nvSpPr>
          <p:cNvPr id="33836" name="Rectangle 6937"/>
          <p:cNvSpPr>
            <a:spLocks noChangeArrowheads="1"/>
          </p:cNvSpPr>
          <p:nvPr/>
        </p:nvSpPr>
        <p:spPr bwMode="auto">
          <a:xfrm>
            <a:off x="4237038"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282</a:t>
            </a:r>
            <a:endParaRPr lang="en-US" sz="1200" b="1" dirty="0">
              <a:solidFill>
                <a:srgbClr val="FFFFFF"/>
              </a:solidFill>
              <a:ea typeface="ＭＳ Ｐゴシック" panose="020B0600070205080204" pitchFamily="34" charset="-128"/>
            </a:endParaRPr>
          </a:p>
        </p:txBody>
      </p:sp>
      <p:sp>
        <p:nvSpPr>
          <p:cNvPr id="33837" name="Rectangle 6938"/>
          <p:cNvSpPr>
            <a:spLocks noChangeArrowheads="1"/>
          </p:cNvSpPr>
          <p:nvPr/>
        </p:nvSpPr>
        <p:spPr bwMode="auto">
          <a:xfrm>
            <a:off x="4937125"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215</a:t>
            </a:r>
            <a:endParaRPr lang="en-US" sz="1200" b="1" dirty="0">
              <a:solidFill>
                <a:srgbClr val="FFFFFF"/>
              </a:solidFill>
              <a:ea typeface="ＭＳ Ｐゴシック" panose="020B0600070205080204" pitchFamily="34" charset="-128"/>
            </a:endParaRPr>
          </a:p>
        </p:txBody>
      </p:sp>
      <p:sp>
        <p:nvSpPr>
          <p:cNvPr id="33838" name="Rectangle 6939"/>
          <p:cNvSpPr>
            <a:spLocks noChangeArrowheads="1"/>
          </p:cNvSpPr>
          <p:nvPr/>
        </p:nvSpPr>
        <p:spPr bwMode="auto">
          <a:xfrm>
            <a:off x="5614988"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138</a:t>
            </a:r>
            <a:endParaRPr lang="en-US" sz="1200" b="1" dirty="0">
              <a:solidFill>
                <a:srgbClr val="FFFFFF"/>
              </a:solidFill>
              <a:ea typeface="ＭＳ Ｐゴシック" panose="020B0600070205080204" pitchFamily="34" charset="-128"/>
            </a:endParaRPr>
          </a:p>
        </p:txBody>
      </p:sp>
      <p:sp>
        <p:nvSpPr>
          <p:cNvPr id="33839" name="Rectangle 6940"/>
          <p:cNvSpPr>
            <a:spLocks noChangeArrowheads="1"/>
          </p:cNvSpPr>
          <p:nvPr/>
        </p:nvSpPr>
        <p:spPr bwMode="auto">
          <a:xfrm>
            <a:off x="6361113" y="6218238"/>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77</a:t>
            </a:r>
            <a:endParaRPr lang="en-US" sz="1200" b="1" dirty="0">
              <a:solidFill>
                <a:srgbClr val="FFFFFF"/>
              </a:solidFill>
              <a:ea typeface="ＭＳ Ｐゴシック" panose="020B0600070205080204" pitchFamily="34" charset="-128"/>
            </a:endParaRPr>
          </a:p>
        </p:txBody>
      </p:sp>
      <p:sp>
        <p:nvSpPr>
          <p:cNvPr id="33840" name="Rectangle 6954"/>
          <p:cNvSpPr>
            <a:spLocks noChangeArrowheads="1"/>
          </p:cNvSpPr>
          <p:nvPr/>
        </p:nvSpPr>
        <p:spPr bwMode="auto">
          <a:xfrm>
            <a:off x="2913465" y="5540401"/>
            <a:ext cx="103995"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6</a:t>
            </a:r>
          </a:p>
        </p:txBody>
      </p:sp>
      <p:sp>
        <p:nvSpPr>
          <p:cNvPr id="33841" name="Rectangle 6955"/>
          <p:cNvSpPr>
            <a:spLocks noChangeArrowheads="1"/>
          </p:cNvSpPr>
          <p:nvPr/>
        </p:nvSpPr>
        <p:spPr bwMode="auto">
          <a:xfrm>
            <a:off x="4242580"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18</a:t>
            </a:r>
          </a:p>
        </p:txBody>
      </p:sp>
      <p:sp>
        <p:nvSpPr>
          <p:cNvPr id="33842" name="Rectangle 6956"/>
          <p:cNvSpPr>
            <a:spLocks noChangeArrowheads="1"/>
          </p:cNvSpPr>
          <p:nvPr/>
        </p:nvSpPr>
        <p:spPr bwMode="auto">
          <a:xfrm>
            <a:off x="5612593"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30</a:t>
            </a:r>
          </a:p>
        </p:txBody>
      </p:sp>
      <p:sp>
        <p:nvSpPr>
          <p:cNvPr id="33843" name="Rectangle 6957"/>
          <p:cNvSpPr>
            <a:spLocks noChangeArrowheads="1"/>
          </p:cNvSpPr>
          <p:nvPr/>
        </p:nvSpPr>
        <p:spPr bwMode="auto">
          <a:xfrm>
            <a:off x="2492375"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561</a:t>
            </a:r>
            <a:endParaRPr lang="en-US" sz="1200" b="1" dirty="0">
              <a:solidFill>
                <a:srgbClr val="FFFFFF"/>
              </a:solidFill>
              <a:ea typeface="ＭＳ Ｐゴシック" panose="020B0600070205080204" pitchFamily="34" charset="-128"/>
            </a:endParaRPr>
          </a:p>
        </p:txBody>
      </p:sp>
      <p:sp>
        <p:nvSpPr>
          <p:cNvPr id="33844" name="Rectangle 6958"/>
          <p:cNvSpPr>
            <a:spLocks noChangeArrowheads="1"/>
          </p:cNvSpPr>
          <p:nvPr/>
        </p:nvSpPr>
        <p:spPr bwMode="auto">
          <a:xfrm>
            <a:off x="2492375"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557</a:t>
            </a:r>
            <a:endParaRPr lang="en-US" sz="1200" b="1" dirty="0">
              <a:solidFill>
                <a:srgbClr val="FFFFFF"/>
              </a:solidFill>
              <a:ea typeface="ＭＳ Ｐゴシック" panose="020B0600070205080204" pitchFamily="34" charset="-128"/>
            </a:endParaRPr>
          </a:p>
        </p:txBody>
      </p:sp>
      <p:sp>
        <p:nvSpPr>
          <p:cNvPr id="33845" name="Rectangle 6959"/>
          <p:cNvSpPr>
            <a:spLocks noChangeArrowheads="1"/>
          </p:cNvSpPr>
          <p:nvPr/>
        </p:nvSpPr>
        <p:spPr bwMode="auto">
          <a:xfrm>
            <a:off x="3168650" y="6051550"/>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398</a:t>
            </a:r>
            <a:endParaRPr lang="en-US" sz="1200" b="1" dirty="0">
              <a:solidFill>
                <a:srgbClr val="FFFFFF"/>
              </a:solidFill>
              <a:ea typeface="ＭＳ Ｐゴシック" panose="020B0600070205080204" pitchFamily="34" charset="-128"/>
            </a:endParaRPr>
          </a:p>
        </p:txBody>
      </p:sp>
      <p:sp>
        <p:nvSpPr>
          <p:cNvPr id="33846" name="Rectangle 6960"/>
          <p:cNvSpPr>
            <a:spLocks noChangeArrowheads="1"/>
          </p:cNvSpPr>
          <p:nvPr/>
        </p:nvSpPr>
        <p:spPr bwMode="auto">
          <a:xfrm>
            <a:off x="3168650" y="6221413"/>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410</a:t>
            </a:r>
            <a:endParaRPr lang="en-US" sz="1200" b="1" dirty="0">
              <a:solidFill>
                <a:srgbClr val="FFFFFF"/>
              </a:solidFill>
              <a:ea typeface="ＭＳ Ｐゴシック" panose="020B0600070205080204" pitchFamily="34" charset="-128"/>
            </a:endParaRPr>
          </a:p>
        </p:txBody>
      </p:sp>
      <p:sp>
        <p:nvSpPr>
          <p:cNvPr id="33847" name="Rectangle 6961"/>
          <p:cNvSpPr>
            <a:spLocks noChangeArrowheads="1"/>
          </p:cNvSpPr>
          <p:nvPr/>
        </p:nvSpPr>
        <p:spPr bwMode="auto">
          <a:xfrm>
            <a:off x="3886200"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296</a:t>
            </a:r>
            <a:endParaRPr lang="en-US" sz="1200" b="1" dirty="0">
              <a:solidFill>
                <a:srgbClr val="FFFFFF"/>
              </a:solidFill>
              <a:ea typeface="ＭＳ Ｐゴシック" panose="020B0600070205080204" pitchFamily="34" charset="-128"/>
            </a:endParaRPr>
          </a:p>
        </p:txBody>
      </p:sp>
      <p:sp>
        <p:nvSpPr>
          <p:cNvPr id="33848" name="Rectangle 6962"/>
          <p:cNvSpPr>
            <a:spLocks noChangeArrowheads="1"/>
          </p:cNvSpPr>
          <p:nvPr/>
        </p:nvSpPr>
        <p:spPr bwMode="auto">
          <a:xfrm>
            <a:off x="388620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306</a:t>
            </a:r>
            <a:endParaRPr lang="en-US" sz="1200" b="1" dirty="0">
              <a:solidFill>
                <a:srgbClr val="FFFFFF"/>
              </a:solidFill>
              <a:ea typeface="ＭＳ Ｐゴシック" panose="020B0600070205080204" pitchFamily="34" charset="-128"/>
            </a:endParaRPr>
          </a:p>
        </p:txBody>
      </p:sp>
      <p:sp>
        <p:nvSpPr>
          <p:cNvPr id="33849" name="Rectangle 6963"/>
          <p:cNvSpPr>
            <a:spLocks noChangeArrowheads="1"/>
          </p:cNvSpPr>
          <p:nvPr/>
        </p:nvSpPr>
        <p:spPr bwMode="auto">
          <a:xfrm>
            <a:off x="4578350"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235</a:t>
            </a:r>
            <a:endParaRPr lang="en-US" sz="1200" b="1" dirty="0">
              <a:solidFill>
                <a:srgbClr val="FFFFFF"/>
              </a:solidFill>
              <a:ea typeface="ＭＳ Ｐゴシック" panose="020B0600070205080204" pitchFamily="34" charset="-128"/>
            </a:endParaRPr>
          </a:p>
        </p:txBody>
      </p:sp>
      <p:sp>
        <p:nvSpPr>
          <p:cNvPr id="33850" name="Rectangle 6964"/>
          <p:cNvSpPr>
            <a:spLocks noChangeArrowheads="1"/>
          </p:cNvSpPr>
          <p:nvPr/>
        </p:nvSpPr>
        <p:spPr bwMode="auto">
          <a:xfrm>
            <a:off x="457835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249</a:t>
            </a:r>
            <a:endParaRPr lang="en-US" sz="1200" b="1" dirty="0">
              <a:solidFill>
                <a:srgbClr val="FFFFFF"/>
              </a:solidFill>
              <a:ea typeface="ＭＳ Ｐゴシック" panose="020B0600070205080204" pitchFamily="34" charset="-128"/>
            </a:endParaRPr>
          </a:p>
        </p:txBody>
      </p:sp>
      <p:sp>
        <p:nvSpPr>
          <p:cNvPr id="33851" name="Rectangle 6965"/>
          <p:cNvSpPr>
            <a:spLocks noChangeArrowheads="1"/>
          </p:cNvSpPr>
          <p:nvPr/>
        </p:nvSpPr>
        <p:spPr bwMode="auto">
          <a:xfrm>
            <a:off x="5287963" y="6051550"/>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159</a:t>
            </a:r>
            <a:endParaRPr lang="en-US" sz="1200" b="1" dirty="0">
              <a:solidFill>
                <a:srgbClr val="FFFFFF"/>
              </a:solidFill>
              <a:ea typeface="ＭＳ Ｐゴシック" panose="020B0600070205080204" pitchFamily="34" charset="-128"/>
            </a:endParaRPr>
          </a:p>
        </p:txBody>
      </p:sp>
      <p:sp>
        <p:nvSpPr>
          <p:cNvPr id="33852" name="Rectangle 6966"/>
          <p:cNvSpPr>
            <a:spLocks noChangeArrowheads="1"/>
          </p:cNvSpPr>
          <p:nvPr/>
        </p:nvSpPr>
        <p:spPr bwMode="auto">
          <a:xfrm>
            <a:off x="5287963" y="6223000"/>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171</a:t>
            </a:r>
            <a:endParaRPr lang="en-US" sz="1200" b="1" dirty="0">
              <a:solidFill>
                <a:srgbClr val="FFFFFF"/>
              </a:solidFill>
              <a:ea typeface="ＭＳ Ｐゴシック" panose="020B0600070205080204" pitchFamily="34" charset="-128"/>
            </a:endParaRPr>
          </a:p>
        </p:txBody>
      </p:sp>
      <p:sp>
        <p:nvSpPr>
          <p:cNvPr id="33853" name="Rectangle 6967"/>
          <p:cNvSpPr>
            <a:spLocks noChangeArrowheads="1"/>
          </p:cNvSpPr>
          <p:nvPr/>
        </p:nvSpPr>
        <p:spPr bwMode="auto">
          <a:xfrm>
            <a:off x="5989638" y="6051550"/>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102</a:t>
            </a:r>
            <a:endParaRPr lang="en-US" sz="1200" b="1" dirty="0">
              <a:solidFill>
                <a:srgbClr val="FFFFFF"/>
              </a:solidFill>
              <a:ea typeface="ＭＳ Ｐゴシック" panose="020B0600070205080204" pitchFamily="34" charset="-128"/>
            </a:endParaRPr>
          </a:p>
        </p:txBody>
      </p:sp>
      <p:sp>
        <p:nvSpPr>
          <p:cNvPr id="33854" name="Rectangle 6968"/>
          <p:cNvSpPr>
            <a:spLocks noChangeArrowheads="1"/>
          </p:cNvSpPr>
          <p:nvPr/>
        </p:nvSpPr>
        <p:spPr bwMode="auto">
          <a:xfrm>
            <a:off x="5989638" y="6221413"/>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109</a:t>
            </a:r>
            <a:endParaRPr lang="en-US" sz="1200" b="1" dirty="0">
              <a:solidFill>
                <a:srgbClr val="FFFFFF"/>
              </a:solidFill>
              <a:ea typeface="ＭＳ Ｐゴシック" panose="020B0600070205080204" pitchFamily="34" charset="-128"/>
            </a:endParaRPr>
          </a:p>
        </p:txBody>
      </p:sp>
      <p:sp>
        <p:nvSpPr>
          <p:cNvPr id="33855" name="TextBox 6968"/>
          <p:cNvSpPr txBox="1">
            <a:spLocks noChangeArrowheads="1"/>
          </p:cNvSpPr>
          <p:nvPr/>
        </p:nvSpPr>
        <p:spPr bwMode="auto">
          <a:xfrm>
            <a:off x="871538" y="5797576"/>
            <a:ext cx="1639887" cy="646113"/>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b="1" dirty="0">
                <a:solidFill>
                  <a:srgbClr val="FFFFFF"/>
                </a:solidFill>
                <a:ea typeface="ＭＳ Ｐゴシック" panose="020B0600070205080204" pitchFamily="34" charset="-128"/>
              </a:rPr>
              <a:t>Patients at Risk, n</a:t>
            </a:r>
            <a:endParaRPr lang="en-US" sz="1200" dirty="0">
              <a:solidFill>
                <a:srgbClr val="FFFFFF"/>
              </a:solidFill>
              <a:ea typeface="ＭＳ Ｐゴシック" panose="020B0600070205080204" pitchFamily="34" charset="-128"/>
            </a:endParaRPr>
          </a:p>
          <a:p>
            <a:pPr defTabSz="914400" fontAlgn="base">
              <a:spcBef>
                <a:spcPct val="0"/>
              </a:spcBef>
              <a:spcAft>
                <a:spcPct val="0"/>
              </a:spcAft>
              <a:defRPr/>
            </a:pPr>
            <a:r>
              <a:rPr lang="en-US" sz="1200" dirty="0">
                <a:solidFill>
                  <a:srgbClr val="FFFFFF"/>
                </a:solidFill>
                <a:ea typeface="ＭＳ Ｐゴシック" panose="020B0600070205080204" pitchFamily="34" charset="-128"/>
              </a:rPr>
              <a:t>Placebo</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Denosumab</a:t>
            </a:r>
          </a:p>
        </p:txBody>
      </p:sp>
      <p:cxnSp>
        <p:nvCxnSpPr>
          <p:cNvPr id="34880" name="Straight Connector 6972"/>
          <p:cNvCxnSpPr>
            <a:cxnSpLocks noChangeShapeType="1"/>
          </p:cNvCxnSpPr>
          <p:nvPr/>
        </p:nvCxnSpPr>
        <p:spPr bwMode="auto">
          <a:xfrm flipH="1">
            <a:off x="2381250" y="5081588"/>
            <a:ext cx="369888" cy="0"/>
          </a:xfrm>
          <a:prstGeom prst="line">
            <a:avLst/>
          </a:prstGeom>
          <a:noFill/>
          <a:ln w="28575" algn="ctr">
            <a:solidFill>
              <a:schemeClr val="accent2"/>
            </a:solidFill>
            <a:prstDash val="sysDash"/>
            <a:round/>
            <a:headEnd/>
            <a:tailEnd/>
          </a:ln>
          <a:extLst>
            <a:ext uri="{909E8E84-426E-40dd-AFC4-6F175D3DCCD1}">
              <a14:hiddenFill xmlns:a14="http://schemas.microsoft.com/office/drawing/2010/main">
                <a:noFill/>
              </a14:hiddenFill>
            </a:ext>
          </a:extLst>
        </p:spPr>
      </p:cxnSp>
      <p:cxnSp>
        <p:nvCxnSpPr>
          <p:cNvPr id="6974" name="Straight Connector 6973"/>
          <p:cNvCxnSpPr/>
          <p:nvPr/>
        </p:nvCxnSpPr>
        <p:spPr bwMode="auto">
          <a:xfrm flipH="1">
            <a:off x="2381250" y="5284788"/>
            <a:ext cx="369888" cy="0"/>
          </a:xfrm>
          <a:prstGeom prst="line">
            <a:avLst/>
          </a:prstGeom>
          <a:noFill/>
          <a:ln w="28575" cap="flat" cmpd="sng" algn="ctr">
            <a:solidFill>
              <a:schemeClr val="accent3"/>
            </a:solidFill>
            <a:prstDash val="solid"/>
            <a:round/>
            <a:headEnd type="none" w="med" len="med"/>
            <a:tailEnd type="none" w="med" len="med"/>
          </a:ln>
          <a:effectLst/>
        </p:spPr>
      </p:cxnSp>
      <p:sp>
        <p:nvSpPr>
          <p:cNvPr id="33858" name="TextBox 6974"/>
          <p:cNvSpPr txBox="1">
            <a:spLocks noChangeArrowheads="1"/>
          </p:cNvSpPr>
          <p:nvPr/>
        </p:nvSpPr>
        <p:spPr bwMode="auto">
          <a:xfrm>
            <a:off x="2725740" y="4926039"/>
            <a:ext cx="1243012" cy="522287"/>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Denosumab</a:t>
            </a:r>
          </a:p>
        </p:txBody>
      </p:sp>
      <p:sp>
        <p:nvSpPr>
          <p:cNvPr id="6982" name="TextBox 31"/>
          <p:cNvSpPr txBox="1">
            <a:spLocks noChangeArrowheads="1"/>
          </p:cNvSpPr>
          <p:nvPr/>
        </p:nvSpPr>
        <p:spPr bwMode="auto">
          <a:xfrm>
            <a:off x="3479800" y="4400550"/>
            <a:ext cx="1905000" cy="5222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Median</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6983" name="TextBox 32"/>
          <p:cNvSpPr txBox="1">
            <a:spLocks noChangeArrowheads="1"/>
          </p:cNvSpPr>
          <p:nvPr/>
        </p:nvSpPr>
        <p:spPr bwMode="auto">
          <a:xfrm>
            <a:off x="5768975" y="4616450"/>
            <a:ext cx="1295400" cy="3063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Events, n</a:t>
            </a:r>
          </a:p>
        </p:txBody>
      </p:sp>
      <p:sp>
        <p:nvSpPr>
          <p:cNvPr id="6984" name="TextBox 39"/>
          <p:cNvSpPr txBox="1">
            <a:spLocks noChangeArrowheads="1"/>
          </p:cNvSpPr>
          <p:nvPr/>
        </p:nvSpPr>
        <p:spPr bwMode="auto">
          <a:xfrm>
            <a:off x="4702175" y="4400550"/>
            <a:ext cx="1295400" cy="5222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Delay,</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33866" name="TextBox 6985"/>
          <p:cNvSpPr txBox="1">
            <a:spLocks noChangeArrowheads="1"/>
          </p:cNvSpPr>
          <p:nvPr/>
        </p:nvSpPr>
        <p:spPr bwMode="auto">
          <a:xfrm>
            <a:off x="4068776" y="4926039"/>
            <a:ext cx="727075" cy="522287"/>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22.4</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28.4</a:t>
            </a:r>
          </a:p>
        </p:txBody>
      </p:sp>
      <p:sp>
        <p:nvSpPr>
          <p:cNvPr id="33867" name="TextBox 6986"/>
          <p:cNvSpPr txBox="1">
            <a:spLocks noChangeArrowheads="1"/>
          </p:cNvSpPr>
          <p:nvPr/>
        </p:nvSpPr>
        <p:spPr bwMode="auto">
          <a:xfrm>
            <a:off x="4986351" y="5032401"/>
            <a:ext cx="727075" cy="307975"/>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33868" name="TextBox 6987"/>
          <p:cNvSpPr txBox="1">
            <a:spLocks noChangeArrowheads="1"/>
          </p:cNvSpPr>
          <p:nvPr/>
        </p:nvSpPr>
        <p:spPr bwMode="auto">
          <a:xfrm>
            <a:off x="6053151" y="4926039"/>
            <a:ext cx="727075" cy="522287"/>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309</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273</a:t>
            </a:r>
          </a:p>
        </p:txBody>
      </p:sp>
      <p:sp>
        <p:nvSpPr>
          <p:cNvPr id="33860" name="Freeform 3436"/>
          <p:cNvSpPr>
            <a:spLocks/>
          </p:cNvSpPr>
          <p:nvPr/>
        </p:nvSpPr>
        <p:spPr bwMode="auto">
          <a:xfrm>
            <a:off x="2281239" y="1968526"/>
            <a:ext cx="4767262" cy="2600325"/>
          </a:xfrm>
          <a:custGeom>
            <a:avLst/>
            <a:gdLst>
              <a:gd name="T0" fmla="*/ 4614862 w 4767262"/>
              <a:gd name="T1" fmla="*/ 2600325 h 2600325"/>
              <a:gd name="T2" fmla="*/ 4400550 w 4767262"/>
              <a:gd name="T3" fmla="*/ 2466975 h 2600325"/>
              <a:gd name="T4" fmla="*/ 4186237 w 4767262"/>
              <a:gd name="T5" fmla="*/ 2414589 h 2600325"/>
              <a:gd name="T6" fmla="*/ 4129087 w 4767262"/>
              <a:gd name="T7" fmla="*/ 2271713 h 2600325"/>
              <a:gd name="T8" fmla="*/ 3800475 w 4767262"/>
              <a:gd name="T9" fmla="*/ 2219325 h 2600325"/>
              <a:gd name="T10" fmla="*/ 3767137 w 4767262"/>
              <a:gd name="T11" fmla="*/ 2166939 h 2600325"/>
              <a:gd name="T12" fmla="*/ 3400425 w 4767262"/>
              <a:gd name="T13" fmla="*/ 2057404 h 2600325"/>
              <a:gd name="T14" fmla="*/ 3357563 w 4767262"/>
              <a:gd name="T15" fmla="*/ 2009779 h 2600325"/>
              <a:gd name="T16" fmla="*/ 3252787 w 4767262"/>
              <a:gd name="T17" fmla="*/ 1905004 h 2600325"/>
              <a:gd name="T18" fmla="*/ 2905125 w 4767262"/>
              <a:gd name="T19" fmla="*/ 1890717 h 2600325"/>
              <a:gd name="T20" fmla="*/ 2638425 w 4767262"/>
              <a:gd name="T21" fmla="*/ 1804992 h 2600325"/>
              <a:gd name="T22" fmla="*/ 2566987 w 4767262"/>
              <a:gd name="T23" fmla="*/ 1771654 h 2600325"/>
              <a:gd name="T24" fmla="*/ 2500313 w 4767262"/>
              <a:gd name="T25" fmla="*/ 1733554 h 2600325"/>
              <a:gd name="T26" fmla="*/ 2447925 w 4767262"/>
              <a:gd name="T27" fmla="*/ 1600204 h 2600325"/>
              <a:gd name="T28" fmla="*/ 2147887 w 4767262"/>
              <a:gd name="T29" fmla="*/ 1571629 h 2600325"/>
              <a:gd name="T30" fmla="*/ 2124075 w 4767262"/>
              <a:gd name="T31" fmla="*/ 1533529 h 2600325"/>
              <a:gd name="T32" fmla="*/ 2095504 w 4767262"/>
              <a:gd name="T33" fmla="*/ 1390654 h 2600325"/>
              <a:gd name="T34" fmla="*/ 2057404 w 4767262"/>
              <a:gd name="T35" fmla="*/ 1333504 h 2600325"/>
              <a:gd name="T36" fmla="*/ 1990729 w 4767262"/>
              <a:gd name="T37" fmla="*/ 1323979 h 2600325"/>
              <a:gd name="T38" fmla="*/ 1847854 w 4767262"/>
              <a:gd name="T39" fmla="*/ 1238254 h 2600325"/>
              <a:gd name="T40" fmla="*/ 1662116 w 4767262"/>
              <a:gd name="T41" fmla="*/ 1238254 h 2600325"/>
              <a:gd name="T42" fmla="*/ 1585916 w 4767262"/>
              <a:gd name="T43" fmla="*/ 1109667 h 2600325"/>
              <a:gd name="T44" fmla="*/ 1528766 w 4767262"/>
              <a:gd name="T45" fmla="*/ 1081092 h 2600325"/>
              <a:gd name="T46" fmla="*/ 1390654 w 4767262"/>
              <a:gd name="T47" fmla="*/ 1057279 h 2600325"/>
              <a:gd name="T48" fmla="*/ 1262066 w 4767262"/>
              <a:gd name="T49" fmla="*/ 1028700 h 2600325"/>
              <a:gd name="T50" fmla="*/ 1219204 w 4767262"/>
              <a:gd name="T51" fmla="*/ 904875 h 2600325"/>
              <a:gd name="T52" fmla="*/ 1076329 w 4767262"/>
              <a:gd name="T53" fmla="*/ 809625 h 2600325"/>
              <a:gd name="T54" fmla="*/ 1000125 w 4767262"/>
              <a:gd name="T55" fmla="*/ 766763 h 2600325"/>
              <a:gd name="T56" fmla="*/ 852487 w 4767262"/>
              <a:gd name="T57" fmla="*/ 738188 h 2600325"/>
              <a:gd name="T58" fmla="*/ 828675 w 4767262"/>
              <a:gd name="T59" fmla="*/ 671513 h 2600325"/>
              <a:gd name="T60" fmla="*/ 790575 w 4767262"/>
              <a:gd name="T61" fmla="*/ 576263 h 2600325"/>
              <a:gd name="T62" fmla="*/ 757237 w 4767262"/>
              <a:gd name="T63" fmla="*/ 519113 h 2600325"/>
              <a:gd name="T64" fmla="*/ 657225 w 4767262"/>
              <a:gd name="T65" fmla="*/ 490538 h 2600325"/>
              <a:gd name="T66" fmla="*/ 500062 w 4767262"/>
              <a:gd name="T67" fmla="*/ 438150 h 2600325"/>
              <a:gd name="T68" fmla="*/ 423862 w 4767262"/>
              <a:gd name="T69" fmla="*/ 319088 h 2600325"/>
              <a:gd name="T70" fmla="*/ 390525 w 4767262"/>
              <a:gd name="T71" fmla="*/ 138113 h 2600325"/>
              <a:gd name="T72" fmla="*/ 357187 w 4767262"/>
              <a:gd name="T73" fmla="*/ 42863 h 2600325"/>
              <a:gd name="T74" fmla="*/ 0 w 4767262"/>
              <a:gd name="T75" fmla="*/ 9525 h 260032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767262"/>
              <a:gd name="T115" fmla="*/ 0 h 2600325"/>
              <a:gd name="T116" fmla="*/ 4767262 w 4767262"/>
              <a:gd name="T117" fmla="*/ 2600325 h 260032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767262" h="2600325">
                <a:moveTo>
                  <a:pt x="4767262" y="2600325"/>
                </a:moveTo>
                <a:lnTo>
                  <a:pt x="4614862" y="2600325"/>
                </a:lnTo>
                <a:lnTo>
                  <a:pt x="4600575" y="2466975"/>
                </a:lnTo>
                <a:lnTo>
                  <a:pt x="4400550" y="2466975"/>
                </a:lnTo>
                <a:lnTo>
                  <a:pt x="4395787" y="2414588"/>
                </a:lnTo>
                <a:lnTo>
                  <a:pt x="4186237" y="2414588"/>
                </a:lnTo>
                <a:lnTo>
                  <a:pt x="4171950" y="2271713"/>
                </a:lnTo>
                <a:lnTo>
                  <a:pt x="4129087" y="2271713"/>
                </a:lnTo>
                <a:lnTo>
                  <a:pt x="4124325" y="2224088"/>
                </a:lnTo>
                <a:lnTo>
                  <a:pt x="3800475" y="2219325"/>
                </a:lnTo>
                <a:lnTo>
                  <a:pt x="3805237" y="2166938"/>
                </a:lnTo>
                <a:lnTo>
                  <a:pt x="3767137" y="2166938"/>
                </a:lnTo>
                <a:lnTo>
                  <a:pt x="3771900" y="2066925"/>
                </a:lnTo>
                <a:lnTo>
                  <a:pt x="3400425" y="2057400"/>
                </a:lnTo>
                <a:lnTo>
                  <a:pt x="3409950" y="2014538"/>
                </a:lnTo>
                <a:lnTo>
                  <a:pt x="3357562" y="2009775"/>
                </a:lnTo>
                <a:lnTo>
                  <a:pt x="3348037" y="1905000"/>
                </a:lnTo>
                <a:lnTo>
                  <a:pt x="3252787" y="1905000"/>
                </a:lnTo>
                <a:lnTo>
                  <a:pt x="3252787" y="1885950"/>
                </a:lnTo>
                <a:lnTo>
                  <a:pt x="2905125" y="1890713"/>
                </a:lnTo>
                <a:lnTo>
                  <a:pt x="2909887" y="1800225"/>
                </a:lnTo>
                <a:lnTo>
                  <a:pt x="2638425" y="1804988"/>
                </a:lnTo>
                <a:lnTo>
                  <a:pt x="2628900" y="1771650"/>
                </a:lnTo>
                <a:lnTo>
                  <a:pt x="2566987" y="1771650"/>
                </a:lnTo>
                <a:lnTo>
                  <a:pt x="2566987" y="1733550"/>
                </a:lnTo>
                <a:lnTo>
                  <a:pt x="2500312" y="1733550"/>
                </a:lnTo>
                <a:lnTo>
                  <a:pt x="2500312" y="1600200"/>
                </a:lnTo>
                <a:lnTo>
                  <a:pt x="2447925" y="1600200"/>
                </a:lnTo>
                <a:lnTo>
                  <a:pt x="2438400" y="1576388"/>
                </a:lnTo>
                <a:lnTo>
                  <a:pt x="2147887" y="1571625"/>
                </a:lnTo>
                <a:lnTo>
                  <a:pt x="2152650" y="1533525"/>
                </a:lnTo>
                <a:lnTo>
                  <a:pt x="2124075" y="1533525"/>
                </a:lnTo>
                <a:lnTo>
                  <a:pt x="2085975" y="1504950"/>
                </a:lnTo>
                <a:lnTo>
                  <a:pt x="2095500" y="1390650"/>
                </a:lnTo>
                <a:lnTo>
                  <a:pt x="2052637" y="1381125"/>
                </a:lnTo>
                <a:lnTo>
                  <a:pt x="2057400" y="1333500"/>
                </a:lnTo>
                <a:lnTo>
                  <a:pt x="1990725" y="1338263"/>
                </a:lnTo>
                <a:lnTo>
                  <a:pt x="1990725" y="1323975"/>
                </a:lnTo>
                <a:lnTo>
                  <a:pt x="1847850" y="1314450"/>
                </a:lnTo>
                <a:lnTo>
                  <a:pt x="1847850" y="1238250"/>
                </a:lnTo>
                <a:lnTo>
                  <a:pt x="1695450" y="1243013"/>
                </a:lnTo>
                <a:lnTo>
                  <a:pt x="1662112" y="1238250"/>
                </a:lnTo>
                <a:lnTo>
                  <a:pt x="1657350" y="1114425"/>
                </a:lnTo>
                <a:lnTo>
                  <a:pt x="1585912" y="1109663"/>
                </a:lnTo>
                <a:lnTo>
                  <a:pt x="1576387" y="1081088"/>
                </a:lnTo>
                <a:lnTo>
                  <a:pt x="1528762" y="1081088"/>
                </a:lnTo>
                <a:lnTo>
                  <a:pt x="1533525" y="1052513"/>
                </a:lnTo>
                <a:lnTo>
                  <a:pt x="1390650" y="1057275"/>
                </a:lnTo>
                <a:lnTo>
                  <a:pt x="1385887" y="1028700"/>
                </a:lnTo>
                <a:lnTo>
                  <a:pt x="1262062" y="1028700"/>
                </a:lnTo>
                <a:lnTo>
                  <a:pt x="1266825" y="904875"/>
                </a:lnTo>
                <a:lnTo>
                  <a:pt x="1219200" y="904875"/>
                </a:lnTo>
                <a:lnTo>
                  <a:pt x="1228725" y="814388"/>
                </a:lnTo>
                <a:lnTo>
                  <a:pt x="1076325" y="809625"/>
                </a:lnTo>
                <a:lnTo>
                  <a:pt x="1000125" y="781050"/>
                </a:lnTo>
                <a:lnTo>
                  <a:pt x="1000125" y="766763"/>
                </a:lnTo>
                <a:lnTo>
                  <a:pt x="914400" y="766763"/>
                </a:lnTo>
                <a:lnTo>
                  <a:pt x="852487" y="738188"/>
                </a:lnTo>
                <a:lnTo>
                  <a:pt x="842962" y="671513"/>
                </a:lnTo>
                <a:lnTo>
                  <a:pt x="828675" y="671513"/>
                </a:lnTo>
                <a:lnTo>
                  <a:pt x="814387" y="576263"/>
                </a:lnTo>
                <a:lnTo>
                  <a:pt x="790575" y="576263"/>
                </a:lnTo>
                <a:lnTo>
                  <a:pt x="790575" y="519113"/>
                </a:lnTo>
                <a:lnTo>
                  <a:pt x="757237" y="519113"/>
                </a:lnTo>
                <a:lnTo>
                  <a:pt x="752475" y="490538"/>
                </a:lnTo>
                <a:lnTo>
                  <a:pt x="657225" y="490538"/>
                </a:lnTo>
                <a:lnTo>
                  <a:pt x="581025" y="466725"/>
                </a:lnTo>
                <a:lnTo>
                  <a:pt x="500062" y="438150"/>
                </a:lnTo>
                <a:lnTo>
                  <a:pt x="452437" y="400050"/>
                </a:lnTo>
                <a:lnTo>
                  <a:pt x="423862" y="319088"/>
                </a:lnTo>
                <a:lnTo>
                  <a:pt x="395287" y="223838"/>
                </a:lnTo>
                <a:lnTo>
                  <a:pt x="390525" y="138113"/>
                </a:lnTo>
                <a:lnTo>
                  <a:pt x="385762" y="38100"/>
                </a:lnTo>
                <a:lnTo>
                  <a:pt x="357187" y="42863"/>
                </a:lnTo>
                <a:lnTo>
                  <a:pt x="361950" y="0"/>
                </a:lnTo>
                <a:lnTo>
                  <a:pt x="0" y="9525"/>
                </a:lnTo>
              </a:path>
            </a:pathLst>
          </a:custGeom>
          <a:noFill/>
          <a:ln w="28575" cap="flat" cmpd="sng" algn="ctr">
            <a:solidFill>
              <a:schemeClr val="accent2"/>
            </a:solidFill>
            <a:prstDash val="sysDot"/>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36" name="Freeform 3435"/>
          <p:cNvSpPr/>
          <p:nvPr/>
        </p:nvSpPr>
        <p:spPr bwMode="auto">
          <a:xfrm>
            <a:off x="2252664" y="1966939"/>
            <a:ext cx="4824412" cy="2295525"/>
          </a:xfrm>
          <a:custGeom>
            <a:avLst/>
            <a:gdLst>
              <a:gd name="connsiteX0" fmla="*/ 4824412 w 4824412"/>
              <a:gd name="connsiteY0" fmla="*/ 2295525 h 2295525"/>
              <a:gd name="connsiteX1" fmla="*/ 4681537 w 4824412"/>
              <a:gd name="connsiteY1" fmla="*/ 2295525 h 2295525"/>
              <a:gd name="connsiteX2" fmla="*/ 4686300 w 4824412"/>
              <a:gd name="connsiteY2" fmla="*/ 2252662 h 2295525"/>
              <a:gd name="connsiteX3" fmla="*/ 4605337 w 4824412"/>
              <a:gd name="connsiteY3" fmla="*/ 2252662 h 2295525"/>
              <a:gd name="connsiteX4" fmla="*/ 4595812 w 4824412"/>
              <a:gd name="connsiteY4" fmla="*/ 2176462 h 2295525"/>
              <a:gd name="connsiteX5" fmla="*/ 4376737 w 4824412"/>
              <a:gd name="connsiteY5" fmla="*/ 2166937 h 2295525"/>
              <a:gd name="connsiteX6" fmla="*/ 4371975 w 4824412"/>
              <a:gd name="connsiteY6" fmla="*/ 2138362 h 2295525"/>
              <a:gd name="connsiteX7" fmla="*/ 4324350 w 4824412"/>
              <a:gd name="connsiteY7" fmla="*/ 2143125 h 2295525"/>
              <a:gd name="connsiteX8" fmla="*/ 4324350 w 4824412"/>
              <a:gd name="connsiteY8" fmla="*/ 2114550 h 2295525"/>
              <a:gd name="connsiteX9" fmla="*/ 4257675 w 4824412"/>
              <a:gd name="connsiteY9" fmla="*/ 2114550 h 2295525"/>
              <a:gd name="connsiteX10" fmla="*/ 4257675 w 4824412"/>
              <a:gd name="connsiteY10" fmla="*/ 2095500 h 2295525"/>
              <a:gd name="connsiteX11" fmla="*/ 4210050 w 4824412"/>
              <a:gd name="connsiteY11" fmla="*/ 2095500 h 2295525"/>
              <a:gd name="connsiteX12" fmla="*/ 4205287 w 4824412"/>
              <a:gd name="connsiteY12" fmla="*/ 2047875 h 2295525"/>
              <a:gd name="connsiteX13" fmla="*/ 3848100 w 4824412"/>
              <a:gd name="connsiteY13" fmla="*/ 2052637 h 2295525"/>
              <a:gd name="connsiteX14" fmla="*/ 3848100 w 4824412"/>
              <a:gd name="connsiteY14" fmla="*/ 2019300 h 2295525"/>
              <a:gd name="connsiteX15" fmla="*/ 3814762 w 4824412"/>
              <a:gd name="connsiteY15" fmla="*/ 2019300 h 2295525"/>
              <a:gd name="connsiteX16" fmla="*/ 3819525 w 4824412"/>
              <a:gd name="connsiteY16" fmla="*/ 1985962 h 2295525"/>
              <a:gd name="connsiteX17" fmla="*/ 3781425 w 4824412"/>
              <a:gd name="connsiteY17" fmla="*/ 1990725 h 2295525"/>
              <a:gd name="connsiteX18" fmla="*/ 3781425 w 4824412"/>
              <a:gd name="connsiteY18" fmla="*/ 1919287 h 2295525"/>
              <a:gd name="connsiteX19" fmla="*/ 3700462 w 4824412"/>
              <a:gd name="connsiteY19" fmla="*/ 1919287 h 2295525"/>
              <a:gd name="connsiteX20" fmla="*/ 3695700 w 4824412"/>
              <a:gd name="connsiteY20" fmla="*/ 1890712 h 2295525"/>
              <a:gd name="connsiteX21" fmla="*/ 3614737 w 4824412"/>
              <a:gd name="connsiteY21" fmla="*/ 1895475 h 2295525"/>
              <a:gd name="connsiteX22" fmla="*/ 3605212 w 4824412"/>
              <a:gd name="connsiteY22" fmla="*/ 1866900 h 2295525"/>
              <a:gd name="connsiteX23" fmla="*/ 3381375 w 4824412"/>
              <a:gd name="connsiteY23" fmla="*/ 1862137 h 2295525"/>
              <a:gd name="connsiteX24" fmla="*/ 3381375 w 4824412"/>
              <a:gd name="connsiteY24" fmla="*/ 1771650 h 2295525"/>
              <a:gd name="connsiteX25" fmla="*/ 3300412 w 4824412"/>
              <a:gd name="connsiteY25" fmla="*/ 1776412 h 2295525"/>
              <a:gd name="connsiteX26" fmla="*/ 3300412 w 4824412"/>
              <a:gd name="connsiteY26" fmla="*/ 1766887 h 2295525"/>
              <a:gd name="connsiteX27" fmla="*/ 3233737 w 4824412"/>
              <a:gd name="connsiteY27" fmla="*/ 1771650 h 2295525"/>
              <a:gd name="connsiteX28" fmla="*/ 3233737 w 4824412"/>
              <a:gd name="connsiteY28" fmla="*/ 1771650 h 2295525"/>
              <a:gd name="connsiteX29" fmla="*/ 3057525 w 4824412"/>
              <a:gd name="connsiteY29" fmla="*/ 1757362 h 2295525"/>
              <a:gd name="connsiteX30" fmla="*/ 3057525 w 4824412"/>
              <a:gd name="connsiteY30" fmla="*/ 1728787 h 2295525"/>
              <a:gd name="connsiteX31" fmla="*/ 2967037 w 4824412"/>
              <a:gd name="connsiteY31" fmla="*/ 1733550 h 2295525"/>
              <a:gd name="connsiteX32" fmla="*/ 2971800 w 4824412"/>
              <a:gd name="connsiteY32" fmla="*/ 1685925 h 2295525"/>
              <a:gd name="connsiteX33" fmla="*/ 2938462 w 4824412"/>
              <a:gd name="connsiteY33" fmla="*/ 1685925 h 2295525"/>
              <a:gd name="connsiteX34" fmla="*/ 2943225 w 4824412"/>
              <a:gd name="connsiteY34" fmla="*/ 1633537 h 2295525"/>
              <a:gd name="connsiteX35" fmla="*/ 2890837 w 4824412"/>
              <a:gd name="connsiteY35" fmla="*/ 1633537 h 2295525"/>
              <a:gd name="connsiteX36" fmla="*/ 2890837 w 4824412"/>
              <a:gd name="connsiteY36" fmla="*/ 1600200 h 2295525"/>
              <a:gd name="connsiteX37" fmla="*/ 2828925 w 4824412"/>
              <a:gd name="connsiteY37" fmla="*/ 1604962 h 2295525"/>
              <a:gd name="connsiteX38" fmla="*/ 2828925 w 4824412"/>
              <a:gd name="connsiteY38" fmla="*/ 1595437 h 2295525"/>
              <a:gd name="connsiteX39" fmla="*/ 2709862 w 4824412"/>
              <a:gd name="connsiteY39" fmla="*/ 1595437 h 2295525"/>
              <a:gd name="connsiteX40" fmla="*/ 2709862 w 4824412"/>
              <a:gd name="connsiteY40" fmla="*/ 1566862 h 2295525"/>
              <a:gd name="connsiteX41" fmla="*/ 2600325 w 4824412"/>
              <a:gd name="connsiteY41" fmla="*/ 1571625 h 2295525"/>
              <a:gd name="connsiteX42" fmla="*/ 2605087 w 4824412"/>
              <a:gd name="connsiteY42" fmla="*/ 1547812 h 2295525"/>
              <a:gd name="connsiteX43" fmla="*/ 2533650 w 4824412"/>
              <a:gd name="connsiteY43" fmla="*/ 1552575 h 2295525"/>
              <a:gd name="connsiteX44" fmla="*/ 2538412 w 4824412"/>
              <a:gd name="connsiteY44" fmla="*/ 1509712 h 2295525"/>
              <a:gd name="connsiteX45" fmla="*/ 2495550 w 4824412"/>
              <a:gd name="connsiteY45" fmla="*/ 1509712 h 2295525"/>
              <a:gd name="connsiteX46" fmla="*/ 2495550 w 4824412"/>
              <a:gd name="connsiteY46" fmla="*/ 1481137 h 2295525"/>
              <a:gd name="connsiteX47" fmla="*/ 2252662 w 4824412"/>
              <a:gd name="connsiteY47" fmla="*/ 1485900 h 2295525"/>
              <a:gd name="connsiteX48" fmla="*/ 2252662 w 4824412"/>
              <a:gd name="connsiteY48" fmla="*/ 1457325 h 2295525"/>
              <a:gd name="connsiteX49" fmla="*/ 2152650 w 4824412"/>
              <a:gd name="connsiteY49" fmla="*/ 1462087 h 2295525"/>
              <a:gd name="connsiteX50" fmla="*/ 2157412 w 4824412"/>
              <a:gd name="connsiteY50" fmla="*/ 1438275 h 2295525"/>
              <a:gd name="connsiteX51" fmla="*/ 2133600 w 4824412"/>
              <a:gd name="connsiteY51" fmla="*/ 1438275 h 2295525"/>
              <a:gd name="connsiteX52" fmla="*/ 2138362 w 4824412"/>
              <a:gd name="connsiteY52" fmla="*/ 1400175 h 2295525"/>
              <a:gd name="connsiteX53" fmla="*/ 2105025 w 4824412"/>
              <a:gd name="connsiteY53" fmla="*/ 1400175 h 2295525"/>
              <a:gd name="connsiteX54" fmla="*/ 2109787 w 4824412"/>
              <a:gd name="connsiteY54" fmla="*/ 1338262 h 2295525"/>
              <a:gd name="connsiteX55" fmla="*/ 2081212 w 4824412"/>
              <a:gd name="connsiteY55" fmla="*/ 1333500 h 2295525"/>
              <a:gd name="connsiteX56" fmla="*/ 2071687 w 4824412"/>
              <a:gd name="connsiteY56" fmla="*/ 1290637 h 2295525"/>
              <a:gd name="connsiteX57" fmla="*/ 2014537 w 4824412"/>
              <a:gd name="connsiteY57" fmla="*/ 1295400 h 2295525"/>
              <a:gd name="connsiteX58" fmla="*/ 2019300 w 4824412"/>
              <a:gd name="connsiteY58" fmla="*/ 1257300 h 2295525"/>
              <a:gd name="connsiteX59" fmla="*/ 1957387 w 4824412"/>
              <a:gd name="connsiteY59" fmla="*/ 1262062 h 2295525"/>
              <a:gd name="connsiteX60" fmla="*/ 1957387 w 4824412"/>
              <a:gd name="connsiteY60" fmla="*/ 1247775 h 2295525"/>
              <a:gd name="connsiteX61" fmla="*/ 1781175 w 4824412"/>
              <a:gd name="connsiteY61" fmla="*/ 1243012 h 2295525"/>
              <a:gd name="connsiteX62" fmla="*/ 1785937 w 4824412"/>
              <a:gd name="connsiteY62" fmla="*/ 1214437 h 2295525"/>
              <a:gd name="connsiteX63" fmla="*/ 1752600 w 4824412"/>
              <a:gd name="connsiteY63" fmla="*/ 1214437 h 2295525"/>
              <a:gd name="connsiteX64" fmla="*/ 1752600 w 4824412"/>
              <a:gd name="connsiteY64" fmla="*/ 1204912 h 2295525"/>
              <a:gd name="connsiteX65" fmla="*/ 1704975 w 4824412"/>
              <a:gd name="connsiteY65" fmla="*/ 1209675 h 2295525"/>
              <a:gd name="connsiteX66" fmla="*/ 1709737 w 4824412"/>
              <a:gd name="connsiteY66" fmla="*/ 1162050 h 2295525"/>
              <a:gd name="connsiteX67" fmla="*/ 1695450 w 4824412"/>
              <a:gd name="connsiteY67" fmla="*/ 1162050 h 2295525"/>
              <a:gd name="connsiteX68" fmla="*/ 1700212 w 4824412"/>
              <a:gd name="connsiteY68" fmla="*/ 1071562 h 2295525"/>
              <a:gd name="connsiteX69" fmla="*/ 1681162 w 4824412"/>
              <a:gd name="connsiteY69" fmla="*/ 1066800 h 2295525"/>
              <a:gd name="connsiteX70" fmla="*/ 1681162 w 4824412"/>
              <a:gd name="connsiteY70" fmla="*/ 1038225 h 2295525"/>
              <a:gd name="connsiteX71" fmla="*/ 1624012 w 4824412"/>
              <a:gd name="connsiteY71" fmla="*/ 1042987 h 2295525"/>
              <a:gd name="connsiteX72" fmla="*/ 1633537 w 4824412"/>
              <a:gd name="connsiteY72" fmla="*/ 1023937 h 2295525"/>
              <a:gd name="connsiteX73" fmla="*/ 1585912 w 4824412"/>
              <a:gd name="connsiteY73" fmla="*/ 1023937 h 2295525"/>
              <a:gd name="connsiteX74" fmla="*/ 1581150 w 4824412"/>
              <a:gd name="connsiteY74" fmla="*/ 995362 h 2295525"/>
              <a:gd name="connsiteX75" fmla="*/ 1528762 w 4824412"/>
              <a:gd name="connsiteY75" fmla="*/ 995362 h 2295525"/>
              <a:gd name="connsiteX76" fmla="*/ 1519237 w 4824412"/>
              <a:gd name="connsiteY76" fmla="*/ 976312 h 2295525"/>
              <a:gd name="connsiteX77" fmla="*/ 1366837 w 4824412"/>
              <a:gd name="connsiteY77" fmla="*/ 985837 h 2295525"/>
              <a:gd name="connsiteX78" fmla="*/ 1366837 w 4824412"/>
              <a:gd name="connsiteY78" fmla="*/ 966787 h 2295525"/>
              <a:gd name="connsiteX79" fmla="*/ 1309687 w 4824412"/>
              <a:gd name="connsiteY79" fmla="*/ 966787 h 2295525"/>
              <a:gd name="connsiteX80" fmla="*/ 1304925 w 4824412"/>
              <a:gd name="connsiteY80" fmla="*/ 938212 h 2295525"/>
              <a:gd name="connsiteX81" fmla="*/ 1271587 w 4824412"/>
              <a:gd name="connsiteY81" fmla="*/ 938212 h 2295525"/>
              <a:gd name="connsiteX82" fmla="*/ 1276350 w 4824412"/>
              <a:gd name="connsiteY82" fmla="*/ 833437 h 2295525"/>
              <a:gd name="connsiteX83" fmla="*/ 1252537 w 4824412"/>
              <a:gd name="connsiteY83" fmla="*/ 838200 h 2295525"/>
              <a:gd name="connsiteX84" fmla="*/ 1257300 w 4824412"/>
              <a:gd name="connsiteY84" fmla="*/ 785812 h 2295525"/>
              <a:gd name="connsiteX85" fmla="*/ 1238250 w 4824412"/>
              <a:gd name="connsiteY85" fmla="*/ 785812 h 2295525"/>
              <a:gd name="connsiteX86" fmla="*/ 1238250 w 4824412"/>
              <a:gd name="connsiteY86" fmla="*/ 742950 h 2295525"/>
              <a:gd name="connsiteX87" fmla="*/ 1190625 w 4824412"/>
              <a:gd name="connsiteY87" fmla="*/ 747712 h 2295525"/>
              <a:gd name="connsiteX88" fmla="*/ 1190625 w 4824412"/>
              <a:gd name="connsiteY88" fmla="*/ 733425 h 2295525"/>
              <a:gd name="connsiteX89" fmla="*/ 1133475 w 4824412"/>
              <a:gd name="connsiteY89" fmla="*/ 733425 h 2295525"/>
              <a:gd name="connsiteX90" fmla="*/ 1133475 w 4824412"/>
              <a:gd name="connsiteY90" fmla="*/ 714375 h 2295525"/>
              <a:gd name="connsiteX91" fmla="*/ 1004887 w 4824412"/>
              <a:gd name="connsiteY91" fmla="*/ 719137 h 2295525"/>
              <a:gd name="connsiteX92" fmla="*/ 1000125 w 4824412"/>
              <a:gd name="connsiteY92" fmla="*/ 685800 h 2295525"/>
              <a:gd name="connsiteX93" fmla="*/ 957262 w 4824412"/>
              <a:gd name="connsiteY93" fmla="*/ 685800 h 2295525"/>
              <a:gd name="connsiteX94" fmla="*/ 957262 w 4824412"/>
              <a:gd name="connsiteY94" fmla="*/ 657225 h 2295525"/>
              <a:gd name="connsiteX95" fmla="*/ 890587 w 4824412"/>
              <a:gd name="connsiteY95" fmla="*/ 652462 h 2295525"/>
              <a:gd name="connsiteX96" fmla="*/ 890587 w 4824412"/>
              <a:gd name="connsiteY96" fmla="*/ 614362 h 2295525"/>
              <a:gd name="connsiteX97" fmla="*/ 866775 w 4824412"/>
              <a:gd name="connsiteY97" fmla="*/ 614362 h 2295525"/>
              <a:gd name="connsiteX98" fmla="*/ 871537 w 4824412"/>
              <a:gd name="connsiteY98" fmla="*/ 547687 h 2295525"/>
              <a:gd name="connsiteX99" fmla="*/ 852487 w 4824412"/>
              <a:gd name="connsiteY99" fmla="*/ 547687 h 2295525"/>
              <a:gd name="connsiteX100" fmla="*/ 852487 w 4824412"/>
              <a:gd name="connsiteY100" fmla="*/ 447675 h 2295525"/>
              <a:gd name="connsiteX101" fmla="*/ 838200 w 4824412"/>
              <a:gd name="connsiteY101" fmla="*/ 452437 h 2295525"/>
              <a:gd name="connsiteX102" fmla="*/ 833437 w 4824412"/>
              <a:gd name="connsiteY102" fmla="*/ 366712 h 2295525"/>
              <a:gd name="connsiteX103" fmla="*/ 719137 w 4824412"/>
              <a:gd name="connsiteY103" fmla="*/ 366712 h 2295525"/>
              <a:gd name="connsiteX104" fmla="*/ 719137 w 4824412"/>
              <a:gd name="connsiteY104" fmla="*/ 352425 h 2295525"/>
              <a:gd name="connsiteX105" fmla="*/ 671512 w 4824412"/>
              <a:gd name="connsiteY105" fmla="*/ 357187 h 2295525"/>
              <a:gd name="connsiteX106" fmla="*/ 661987 w 4824412"/>
              <a:gd name="connsiteY106" fmla="*/ 328612 h 2295525"/>
              <a:gd name="connsiteX107" fmla="*/ 633412 w 4824412"/>
              <a:gd name="connsiteY107" fmla="*/ 328612 h 2295525"/>
              <a:gd name="connsiteX108" fmla="*/ 623887 w 4824412"/>
              <a:gd name="connsiteY108" fmla="*/ 309562 h 2295525"/>
              <a:gd name="connsiteX109" fmla="*/ 514350 w 4824412"/>
              <a:gd name="connsiteY109" fmla="*/ 309562 h 2295525"/>
              <a:gd name="connsiteX110" fmla="*/ 519112 w 4824412"/>
              <a:gd name="connsiteY110" fmla="*/ 280987 h 2295525"/>
              <a:gd name="connsiteX111" fmla="*/ 447675 w 4824412"/>
              <a:gd name="connsiteY111" fmla="*/ 280987 h 2295525"/>
              <a:gd name="connsiteX112" fmla="*/ 457200 w 4824412"/>
              <a:gd name="connsiteY112" fmla="*/ 247650 h 2295525"/>
              <a:gd name="connsiteX113" fmla="*/ 447675 w 4824412"/>
              <a:gd name="connsiteY113" fmla="*/ 247650 h 2295525"/>
              <a:gd name="connsiteX114" fmla="*/ 452437 w 4824412"/>
              <a:gd name="connsiteY114" fmla="*/ 152400 h 2295525"/>
              <a:gd name="connsiteX115" fmla="*/ 419100 w 4824412"/>
              <a:gd name="connsiteY115" fmla="*/ 152400 h 2295525"/>
              <a:gd name="connsiteX116" fmla="*/ 414337 w 4824412"/>
              <a:gd name="connsiteY116" fmla="*/ 47625 h 2295525"/>
              <a:gd name="connsiteX117" fmla="*/ 381000 w 4824412"/>
              <a:gd name="connsiteY117" fmla="*/ 47625 h 2295525"/>
              <a:gd name="connsiteX118" fmla="*/ 381000 w 4824412"/>
              <a:gd name="connsiteY118" fmla="*/ 47625 h 2295525"/>
              <a:gd name="connsiteX119" fmla="*/ 276225 w 4824412"/>
              <a:gd name="connsiteY119" fmla="*/ 38100 h 2295525"/>
              <a:gd name="connsiteX120" fmla="*/ 261937 w 4824412"/>
              <a:gd name="connsiteY120" fmla="*/ 0 h 2295525"/>
              <a:gd name="connsiteX121" fmla="*/ 0 w 4824412"/>
              <a:gd name="connsiteY121" fmla="*/ 4762 h 229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824412" h="2295525">
                <a:moveTo>
                  <a:pt x="4824412" y="2295525"/>
                </a:moveTo>
                <a:lnTo>
                  <a:pt x="4681537" y="2295525"/>
                </a:lnTo>
                <a:lnTo>
                  <a:pt x="4686300" y="2252662"/>
                </a:lnTo>
                <a:lnTo>
                  <a:pt x="4605337" y="2252662"/>
                </a:lnTo>
                <a:lnTo>
                  <a:pt x="4595812" y="2176462"/>
                </a:lnTo>
                <a:lnTo>
                  <a:pt x="4376737" y="2166937"/>
                </a:lnTo>
                <a:lnTo>
                  <a:pt x="4371975" y="2138362"/>
                </a:lnTo>
                <a:lnTo>
                  <a:pt x="4324350" y="2143125"/>
                </a:lnTo>
                <a:lnTo>
                  <a:pt x="4324350" y="2114550"/>
                </a:lnTo>
                <a:lnTo>
                  <a:pt x="4257675" y="2114550"/>
                </a:lnTo>
                <a:lnTo>
                  <a:pt x="4257675" y="2095500"/>
                </a:lnTo>
                <a:lnTo>
                  <a:pt x="4210050" y="2095500"/>
                </a:lnTo>
                <a:lnTo>
                  <a:pt x="4205287" y="2047875"/>
                </a:lnTo>
                <a:lnTo>
                  <a:pt x="3848100" y="2052637"/>
                </a:lnTo>
                <a:lnTo>
                  <a:pt x="3848100" y="2019300"/>
                </a:lnTo>
                <a:lnTo>
                  <a:pt x="3814762" y="2019300"/>
                </a:lnTo>
                <a:lnTo>
                  <a:pt x="3819525" y="1985962"/>
                </a:lnTo>
                <a:lnTo>
                  <a:pt x="3781425" y="1990725"/>
                </a:lnTo>
                <a:lnTo>
                  <a:pt x="3781425" y="1919287"/>
                </a:lnTo>
                <a:lnTo>
                  <a:pt x="3700462" y="1919287"/>
                </a:lnTo>
                <a:lnTo>
                  <a:pt x="3695700" y="1890712"/>
                </a:lnTo>
                <a:lnTo>
                  <a:pt x="3614737" y="1895475"/>
                </a:lnTo>
                <a:lnTo>
                  <a:pt x="3605212" y="1866900"/>
                </a:lnTo>
                <a:lnTo>
                  <a:pt x="3381375" y="1862137"/>
                </a:lnTo>
                <a:lnTo>
                  <a:pt x="3381375" y="1771650"/>
                </a:lnTo>
                <a:lnTo>
                  <a:pt x="3300412" y="1776412"/>
                </a:lnTo>
                <a:lnTo>
                  <a:pt x="3300412" y="1766887"/>
                </a:lnTo>
                <a:lnTo>
                  <a:pt x="3233737" y="1771650"/>
                </a:lnTo>
                <a:lnTo>
                  <a:pt x="3233737" y="1771650"/>
                </a:lnTo>
                <a:lnTo>
                  <a:pt x="3057525" y="1757362"/>
                </a:lnTo>
                <a:lnTo>
                  <a:pt x="3057525" y="1728787"/>
                </a:lnTo>
                <a:lnTo>
                  <a:pt x="2967037" y="1733550"/>
                </a:lnTo>
                <a:lnTo>
                  <a:pt x="2971800" y="1685925"/>
                </a:lnTo>
                <a:lnTo>
                  <a:pt x="2938462" y="1685925"/>
                </a:lnTo>
                <a:lnTo>
                  <a:pt x="2943225" y="1633537"/>
                </a:lnTo>
                <a:lnTo>
                  <a:pt x="2890837" y="1633537"/>
                </a:lnTo>
                <a:lnTo>
                  <a:pt x="2890837" y="1600200"/>
                </a:lnTo>
                <a:lnTo>
                  <a:pt x="2828925" y="1604962"/>
                </a:lnTo>
                <a:lnTo>
                  <a:pt x="2828925" y="1595437"/>
                </a:lnTo>
                <a:lnTo>
                  <a:pt x="2709862" y="1595437"/>
                </a:lnTo>
                <a:lnTo>
                  <a:pt x="2709862" y="1566862"/>
                </a:lnTo>
                <a:lnTo>
                  <a:pt x="2600325" y="1571625"/>
                </a:lnTo>
                <a:lnTo>
                  <a:pt x="2605087" y="1547812"/>
                </a:lnTo>
                <a:lnTo>
                  <a:pt x="2533650" y="1552575"/>
                </a:lnTo>
                <a:lnTo>
                  <a:pt x="2538412" y="1509712"/>
                </a:lnTo>
                <a:lnTo>
                  <a:pt x="2495550" y="1509712"/>
                </a:lnTo>
                <a:lnTo>
                  <a:pt x="2495550" y="1481137"/>
                </a:lnTo>
                <a:lnTo>
                  <a:pt x="2252662" y="1485900"/>
                </a:lnTo>
                <a:lnTo>
                  <a:pt x="2252662" y="1457325"/>
                </a:lnTo>
                <a:lnTo>
                  <a:pt x="2152650" y="1462087"/>
                </a:lnTo>
                <a:lnTo>
                  <a:pt x="2157412" y="1438275"/>
                </a:lnTo>
                <a:lnTo>
                  <a:pt x="2133600" y="1438275"/>
                </a:lnTo>
                <a:lnTo>
                  <a:pt x="2138362" y="1400175"/>
                </a:lnTo>
                <a:lnTo>
                  <a:pt x="2105025" y="1400175"/>
                </a:lnTo>
                <a:lnTo>
                  <a:pt x="2109787" y="1338262"/>
                </a:lnTo>
                <a:lnTo>
                  <a:pt x="2081212" y="1333500"/>
                </a:lnTo>
                <a:lnTo>
                  <a:pt x="2071687" y="1290637"/>
                </a:lnTo>
                <a:lnTo>
                  <a:pt x="2014537" y="1295400"/>
                </a:lnTo>
                <a:lnTo>
                  <a:pt x="2019300" y="1257300"/>
                </a:lnTo>
                <a:lnTo>
                  <a:pt x="1957387" y="1262062"/>
                </a:lnTo>
                <a:lnTo>
                  <a:pt x="1957387" y="1247775"/>
                </a:lnTo>
                <a:lnTo>
                  <a:pt x="1781175" y="1243012"/>
                </a:lnTo>
                <a:lnTo>
                  <a:pt x="1785937" y="1214437"/>
                </a:lnTo>
                <a:lnTo>
                  <a:pt x="1752600" y="1214437"/>
                </a:lnTo>
                <a:lnTo>
                  <a:pt x="1752600" y="1204912"/>
                </a:lnTo>
                <a:lnTo>
                  <a:pt x="1704975" y="1209675"/>
                </a:lnTo>
                <a:lnTo>
                  <a:pt x="1709737" y="1162050"/>
                </a:lnTo>
                <a:lnTo>
                  <a:pt x="1695450" y="1162050"/>
                </a:lnTo>
                <a:lnTo>
                  <a:pt x="1700212" y="1071562"/>
                </a:lnTo>
                <a:lnTo>
                  <a:pt x="1681162" y="1066800"/>
                </a:lnTo>
                <a:lnTo>
                  <a:pt x="1681162" y="1038225"/>
                </a:lnTo>
                <a:lnTo>
                  <a:pt x="1624012" y="1042987"/>
                </a:lnTo>
                <a:lnTo>
                  <a:pt x="1633537" y="1023937"/>
                </a:lnTo>
                <a:lnTo>
                  <a:pt x="1585912" y="1023937"/>
                </a:lnTo>
                <a:lnTo>
                  <a:pt x="1581150" y="995362"/>
                </a:lnTo>
                <a:lnTo>
                  <a:pt x="1528762" y="995362"/>
                </a:lnTo>
                <a:lnTo>
                  <a:pt x="1519237" y="976312"/>
                </a:lnTo>
                <a:lnTo>
                  <a:pt x="1366837" y="985837"/>
                </a:lnTo>
                <a:lnTo>
                  <a:pt x="1366837" y="966787"/>
                </a:lnTo>
                <a:lnTo>
                  <a:pt x="1309687" y="966787"/>
                </a:lnTo>
                <a:lnTo>
                  <a:pt x="1304925" y="938212"/>
                </a:lnTo>
                <a:lnTo>
                  <a:pt x="1271587" y="938212"/>
                </a:lnTo>
                <a:lnTo>
                  <a:pt x="1276350" y="833437"/>
                </a:lnTo>
                <a:lnTo>
                  <a:pt x="1252537" y="838200"/>
                </a:lnTo>
                <a:lnTo>
                  <a:pt x="1257300" y="785812"/>
                </a:lnTo>
                <a:lnTo>
                  <a:pt x="1238250" y="785812"/>
                </a:lnTo>
                <a:lnTo>
                  <a:pt x="1238250" y="742950"/>
                </a:lnTo>
                <a:lnTo>
                  <a:pt x="1190625" y="747712"/>
                </a:lnTo>
                <a:lnTo>
                  <a:pt x="1190625" y="733425"/>
                </a:lnTo>
                <a:lnTo>
                  <a:pt x="1133475" y="733425"/>
                </a:lnTo>
                <a:lnTo>
                  <a:pt x="1133475" y="714375"/>
                </a:lnTo>
                <a:lnTo>
                  <a:pt x="1004887" y="719137"/>
                </a:lnTo>
                <a:lnTo>
                  <a:pt x="1000125" y="685800"/>
                </a:lnTo>
                <a:lnTo>
                  <a:pt x="957262" y="685800"/>
                </a:lnTo>
                <a:lnTo>
                  <a:pt x="957262" y="657225"/>
                </a:lnTo>
                <a:lnTo>
                  <a:pt x="890587" y="652462"/>
                </a:lnTo>
                <a:lnTo>
                  <a:pt x="890587" y="614362"/>
                </a:lnTo>
                <a:lnTo>
                  <a:pt x="866775" y="614362"/>
                </a:lnTo>
                <a:lnTo>
                  <a:pt x="871537" y="547687"/>
                </a:lnTo>
                <a:lnTo>
                  <a:pt x="852487" y="547687"/>
                </a:lnTo>
                <a:lnTo>
                  <a:pt x="852487" y="447675"/>
                </a:lnTo>
                <a:lnTo>
                  <a:pt x="838200" y="452437"/>
                </a:lnTo>
                <a:lnTo>
                  <a:pt x="833437" y="366712"/>
                </a:lnTo>
                <a:lnTo>
                  <a:pt x="719137" y="366712"/>
                </a:lnTo>
                <a:lnTo>
                  <a:pt x="719137" y="352425"/>
                </a:lnTo>
                <a:lnTo>
                  <a:pt x="671512" y="357187"/>
                </a:lnTo>
                <a:lnTo>
                  <a:pt x="661987" y="328612"/>
                </a:lnTo>
                <a:lnTo>
                  <a:pt x="633412" y="328612"/>
                </a:lnTo>
                <a:lnTo>
                  <a:pt x="623887" y="309562"/>
                </a:lnTo>
                <a:lnTo>
                  <a:pt x="514350" y="309562"/>
                </a:lnTo>
                <a:lnTo>
                  <a:pt x="519112" y="280987"/>
                </a:lnTo>
                <a:lnTo>
                  <a:pt x="447675" y="280987"/>
                </a:lnTo>
                <a:lnTo>
                  <a:pt x="457200" y="247650"/>
                </a:lnTo>
                <a:lnTo>
                  <a:pt x="447675" y="247650"/>
                </a:lnTo>
                <a:lnTo>
                  <a:pt x="452437" y="152400"/>
                </a:lnTo>
                <a:lnTo>
                  <a:pt x="419100" y="152400"/>
                </a:lnTo>
                <a:lnTo>
                  <a:pt x="414337" y="47625"/>
                </a:lnTo>
                <a:lnTo>
                  <a:pt x="381000" y="47625"/>
                </a:lnTo>
                <a:lnTo>
                  <a:pt x="381000" y="47625"/>
                </a:lnTo>
                <a:lnTo>
                  <a:pt x="276225" y="38100"/>
                </a:lnTo>
                <a:lnTo>
                  <a:pt x="261937" y="0"/>
                </a:lnTo>
                <a:lnTo>
                  <a:pt x="0" y="4762"/>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426519175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Bone Metastasis–Free Survival in Patients With PSADT ≤ 6 Mos </a:t>
            </a:r>
          </a:p>
        </p:txBody>
      </p:sp>
      <p:sp>
        <p:nvSpPr>
          <p:cNvPr id="34819" name="Down Arrow 1955"/>
          <p:cNvSpPr>
            <a:spLocks noChangeArrowheads="1"/>
          </p:cNvSpPr>
          <p:nvPr/>
        </p:nvSpPr>
        <p:spPr bwMode="auto">
          <a:xfrm>
            <a:off x="4668851" y="2597176"/>
            <a:ext cx="835025" cy="620713"/>
          </a:xfrm>
          <a:prstGeom prst="downArrow">
            <a:avLst>
              <a:gd name="adj1" fmla="val 50000"/>
              <a:gd name="adj2" fmla="val 50000"/>
            </a:avLst>
          </a:prstGeom>
          <a:solidFill>
            <a:schemeClr val="tx2"/>
          </a:solidFill>
          <a:ln w="9525" algn="ctr">
            <a:noFill/>
            <a:round/>
            <a:headEnd/>
            <a:tailEnd/>
          </a:ln>
        </p:spPr>
        <p:txBody>
          <a:bodyPr/>
          <a:lstStyle/>
          <a:p>
            <a:pPr defTabSz="914400" fontAlgn="base">
              <a:lnSpc>
                <a:spcPct val="90000"/>
              </a:lnSpc>
              <a:spcBef>
                <a:spcPct val="35000"/>
              </a:spcBef>
              <a:spcAft>
                <a:spcPct val="25000"/>
              </a:spcAft>
              <a:buClr>
                <a:srgbClr val="8B3D9A"/>
              </a:buClr>
              <a:buFont typeface="Arial" pitchFamily="34" charset="0"/>
              <a:buChar char="•"/>
              <a:defRPr/>
            </a:pPr>
            <a:endParaRPr lang="en-US" b="1" dirty="0">
              <a:solidFill>
                <a:srgbClr val="FFFFFF"/>
              </a:solidFill>
              <a:ea typeface="ＭＳ Ｐゴシック" panose="020B0600070205080204" pitchFamily="34" charset="-128"/>
            </a:endParaRPr>
          </a:p>
        </p:txBody>
      </p:sp>
      <p:sp>
        <p:nvSpPr>
          <p:cNvPr id="1957" name="TextBox 8"/>
          <p:cNvSpPr txBox="1"/>
          <p:nvPr/>
        </p:nvSpPr>
        <p:spPr>
          <a:xfrm>
            <a:off x="4573588" y="1909763"/>
            <a:ext cx="3352800" cy="584200"/>
          </a:xfrm>
          <a:prstGeom prst="rect">
            <a:avLst/>
          </a:prstGeom>
          <a:noFill/>
        </p:spPr>
        <p:txBody>
          <a:bodyPr>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HR: 0.77 (95% CI: 0.64-0.93;</a:t>
            </a:r>
            <a:br>
              <a:rPr lang="en-US" sz="1600" dirty="0">
                <a:solidFill>
                  <a:srgbClr val="FFFFFF"/>
                </a:solidFill>
                <a:ea typeface="ＭＳ Ｐゴシック" panose="020B0600070205080204" pitchFamily="34" charset="-128"/>
              </a:rPr>
            </a:br>
            <a:r>
              <a:rPr lang="en-US" sz="1600" i="1" dirty="0">
                <a:solidFill>
                  <a:srgbClr val="FFFFFF"/>
                </a:solidFill>
                <a:ea typeface="ＭＳ Ｐゴシック" panose="020B0600070205080204" pitchFamily="34" charset="-128"/>
              </a:rPr>
              <a:t>P</a:t>
            </a:r>
            <a:r>
              <a:rPr lang="en-US" sz="1600" dirty="0">
                <a:solidFill>
                  <a:srgbClr val="FFFFFF"/>
                </a:solidFill>
                <a:ea typeface="ＭＳ Ｐゴシック" panose="020B0600070205080204" pitchFamily="34" charset="-128"/>
              </a:rPr>
              <a:t> = .006)</a:t>
            </a:r>
          </a:p>
        </p:txBody>
      </p:sp>
      <p:sp>
        <p:nvSpPr>
          <p:cNvPr id="1962" name="TextBox 42"/>
          <p:cNvSpPr txBox="1">
            <a:spLocks noChangeArrowheads="1"/>
          </p:cNvSpPr>
          <p:nvPr/>
        </p:nvSpPr>
        <p:spPr bwMode="auto">
          <a:xfrm>
            <a:off x="4787900" y="2587625"/>
            <a:ext cx="3200400" cy="338138"/>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23%</a:t>
            </a:r>
            <a:r>
              <a:rPr lang="en-US" sz="1600" dirty="0">
                <a:solidFill>
                  <a:srgbClr val="FFFFFF"/>
                </a:solidFill>
                <a:ea typeface="ＭＳ Ｐゴシック" panose="020B0600070205080204" pitchFamily="34" charset="-128"/>
              </a:rPr>
              <a:t>  Risk reduction</a:t>
            </a:r>
          </a:p>
        </p:txBody>
      </p:sp>
      <p:sp>
        <p:nvSpPr>
          <p:cNvPr id="1963" name="Text Box 11"/>
          <p:cNvSpPr txBox="1">
            <a:spLocks noChangeArrowheads="1"/>
          </p:cNvSpPr>
          <p:nvPr/>
        </p:nvSpPr>
        <p:spPr bwMode="auto">
          <a:xfrm>
            <a:off x="284163" y="6354789"/>
            <a:ext cx="3992562"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ASCO GU. 2012. Abstract 6.</a:t>
            </a:r>
          </a:p>
        </p:txBody>
      </p:sp>
      <p:sp>
        <p:nvSpPr>
          <p:cNvPr id="34823" name="TextBox 1963"/>
          <p:cNvSpPr txBox="1">
            <a:spLocks noChangeArrowheads="1"/>
          </p:cNvSpPr>
          <p:nvPr/>
        </p:nvSpPr>
        <p:spPr bwMode="auto">
          <a:xfrm rot="16200000">
            <a:off x="-323850" y="3477131"/>
            <a:ext cx="3589338" cy="584776"/>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Proportion of Patients With </a:t>
            </a:r>
            <a:br>
              <a:rPr lang="en-US" sz="1600" b="1" dirty="0">
                <a:solidFill>
                  <a:srgbClr val="FFFFFF"/>
                </a:solidFill>
                <a:ea typeface="ＭＳ Ｐゴシック" panose="020B0600070205080204" pitchFamily="34" charset="-128"/>
              </a:rPr>
            </a:br>
            <a:r>
              <a:rPr lang="en-US" sz="1600" b="1" dirty="0">
                <a:solidFill>
                  <a:srgbClr val="FFFFFF"/>
                </a:solidFill>
                <a:ea typeface="ＭＳ Ｐゴシック" panose="020B0600070205080204" pitchFamily="34" charset="-128"/>
              </a:rPr>
              <a:t>Bone Metastasis–Free Survival</a:t>
            </a:r>
          </a:p>
        </p:txBody>
      </p:sp>
      <p:sp>
        <p:nvSpPr>
          <p:cNvPr id="34824" name="Line 6900"/>
          <p:cNvSpPr>
            <a:spLocks noChangeShapeType="1"/>
          </p:cNvSpPr>
          <p:nvPr/>
        </p:nvSpPr>
        <p:spPr bwMode="auto">
          <a:xfrm>
            <a:off x="2247901" y="5459439"/>
            <a:ext cx="5214938" cy="1587"/>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25" name="Line 6901"/>
          <p:cNvSpPr>
            <a:spLocks noChangeShapeType="1"/>
          </p:cNvSpPr>
          <p:nvPr/>
        </p:nvSpPr>
        <p:spPr bwMode="auto">
          <a:xfrm>
            <a:off x="2251077" y="1955803"/>
            <a:ext cx="1588" cy="3509963"/>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26" name="Line 6902"/>
          <p:cNvSpPr>
            <a:spLocks noChangeShapeType="1"/>
          </p:cNvSpPr>
          <p:nvPr/>
        </p:nvSpPr>
        <p:spPr bwMode="auto">
          <a:xfrm>
            <a:off x="4338638" y="5467350"/>
            <a:ext cx="1587"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27" name="Line 6903"/>
          <p:cNvSpPr>
            <a:spLocks noChangeShapeType="1"/>
          </p:cNvSpPr>
          <p:nvPr/>
        </p:nvSpPr>
        <p:spPr bwMode="auto">
          <a:xfrm>
            <a:off x="3644901"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28" name="Line 6904"/>
          <p:cNvSpPr>
            <a:spLocks noChangeShapeType="1"/>
          </p:cNvSpPr>
          <p:nvPr/>
        </p:nvSpPr>
        <p:spPr bwMode="auto">
          <a:xfrm>
            <a:off x="2952750"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29" name="Line 6905"/>
          <p:cNvSpPr>
            <a:spLocks noChangeShapeType="1"/>
          </p:cNvSpPr>
          <p:nvPr/>
        </p:nvSpPr>
        <p:spPr bwMode="auto">
          <a:xfrm>
            <a:off x="2251077"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0" name="Line 6906"/>
          <p:cNvSpPr>
            <a:spLocks noChangeShapeType="1"/>
          </p:cNvSpPr>
          <p:nvPr/>
        </p:nvSpPr>
        <p:spPr bwMode="auto">
          <a:xfrm>
            <a:off x="5030788"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1" name="Line 6907"/>
          <p:cNvSpPr>
            <a:spLocks noChangeShapeType="1"/>
          </p:cNvSpPr>
          <p:nvPr/>
        </p:nvSpPr>
        <p:spPr bwMode="auto">
          <a:xfrm>
            <a:off x="5724525"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2" name="Line 6908"/>
          <p:cNvSpPr>
            <a:spLocks noChangeShapeType="1"/>
          </p:cNvSpPr>
          <p:nvPr/>
        </p:nvSpPr>
        <p:spPr bwMode="auto">
          <a:xfrm>
            <a:off x="6416676"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3" name="Line 6909"/>
          <p:cNvSpPr>
            <a:spLocks noChangeShapeType="1"/>
          </p:cNvSpPr>
          <p:nvPr/>
        </p:nvSpPr>
        <p:spPr bwMode="auto">
          <a:xfrm flipH="1">
            <a:off x="2176465" y="1966916"/>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4" name="Line 6910"/>
          <p:cNvSpPr>
            <a:spLocks noChangeShapeType="1"/>
          </p:cNvSpPr>
          <p:nvPr/>
        </p:nvSpPr>
        <p:spPr bwMode="auto">
          <a:xfrm flipH="1">
            <a:off x="2176465" y="54594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5" name="Line 6911"/>
          <p:cNvSpPr>
            <a:spLocks noChangeShapeType="1"/>
          </p:cNvSpPr>
          <p:nvPr/>
        </p:nvSpPr>
        <p:spPr bwMode="auto">
          <a:xfrm flipH="1">
            <a:off x="2176465" y="47609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6" name="Line 6912"/>
          <p:cNvSpPr>
            <a:spLocks noChangeShapeType="1"/>
          </p:cNvSpPr>
          <p:nvPr/>
        </p:nvSpPr>
        <p:spPr bwMode="auto">
          <a:xfrm flipH="1">
            <a:off x="2176465" y="406241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7" name="Line 6913"/>
          <p:cNvSpPr>
            <a:spLocks noChangeShapeType="1"/>
          </p:cNvSpPr>
          <p:nvPr/>
        </p:nvSpPr>
        <p:spPr bwMode="auto">
          <a:xfrm flipH="1">
            <a:off x="2176465" y="33639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8" name="Line 6914"/>
          <p:cNvSpPr>
            <a:spLocks noChangeShapeType="1"/>
          </p:cNvSpPr>
          <p:nvPr/>
        </p:nvSpPr>
        <p:spPr bwMode="auto">
          <a:xfrm flipH="1">
            <a:off x="2176465" y="26654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4839" name="Rectangle 6915"/>
          <p:cNvSpPr>
            <a:spLocks noChangeArrowheads="1"/>
          </p:cNvSpPr>
          <p:nvPr/>
        </p:nvSpPr>
        <p:spPr bwMode="auto">
          <a:xfrm>
            <a:off x="1859539" y="1835153"/>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1.0</a:t>
            </a:r>
          </a:p>
        </p:txBody>
      </p:sp>
      <p:sp>
        <p:nvSpPr>
          <p:cNvPr id="34840" name="Rectangle 6916"/>
          <p:cNvSpPr>
            <a:spLocks noChangeArrowheads="1"/>
          </p:cNvSpPr>
          <p:nvPr/>
        </p:nvSpPr>
        <p:spPr bwMode="auto">
          <a:xfrm>
            <a:off x="1859539" y="3238526"/>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0.6</a:t>
            </a:r>
          </a:p>
        </p:txBody>
      </p:sp>
      <p:sp>
        <p:nvSpPr>
          <p:cNvPr id="34841" name="Rectangle 6917"/>
          <p:cNvSpPr>
            <a:spLocks noChangeArrowheads="1"/>
          </p:cNvSpPr>
          <p:nvPr/>
        </p:nvSpPr>
        <p:spPr bwMode="auto">
          <a:xfrm>
            <a:off x="1859539" y="2536851"/>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0.8</a:t>
            </a:r>
          </a:p>
        </p:txBody>
      </p:sp>
      <p:sp>
        <p:nvSpPr>
          <p:cNvPr id="34842" name="Rectangle 6919"/>
          <p:cNvSpPr>
            <a:spLocks noChangeArrowheads="1"/>
          </p:cNvSpPr>
          <p:nvPr/>
        </p:nvSpPr>
        <p:spPr bwMode="auto">
          <a:xfrm>
            <a:off x="1859539" y="3938588"/>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0.4</a:t>
            </a:r>
          </a:p>
        </p:txBody>
      </p:sp>
      <p:sp>
        <p:nvSpPr>
          <p:cNvPr id="34843" name="Rectangle 6920"/>
          <p:cNvSpPr>
            <a:spLocks noChangeArrowheads="1"/>
          </p:cNvSpPr>
          <p:nvPr/>
        </p:nvSpPr>
        <p:spPr bwMode="auto">
          <a:xfrm>
            <a:off x="1859539" y="4640288"/>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0.2</a:t>
            </a:r>
          </a:p>
        </p:txBody>
      </p:sp>
      <p:sp>
        <p:nvSpPr>
          <p:cNvPr id="34844" name="Rectangle 6921"/>
          <p:cNvSpPr>
            <a:spLocks noChangeArrowheads="1"/>
          </p:cNvSpPr>
          <p:nvPr/>
        </p:nvSpPr>
        <p:spPr bwMode="auto">
          <a:xfrm>
            <a:off x="2015324" y="5341963"/>
            <a:ext cx="103995"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4845" name="Rectangle 6922"/>
          <p:cNvSpPr>
            <a:spLocks noChangeArrowheads="1"/>
          </p:cNvSpPr>
          <p:nvPr/>
        </p:nvSpPr>
        <p:spPr bwMode="auto">
          <a:xfrm>
            <a:off x="3553606"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12</a:t>
            </a:r>
          </a:p>
        </p:txBody>
      </p:sp>
      <p:sp>
        <p:nvSpPr>
          <p:cNvPr id="34846" name="Rectangle 6923"/>
          <p:cNvSpPr>
            <a:spLocks noChangeArrowheads="1"/>
          </p:cNvSpPr>
          <p:nvPr/>
        </p:nvSpPr>
        <p:spPr bwMode="auto">
          <a:xfrm>
            <a:off x="2206234" y="5540401"/>
            <a:ext cx="103995"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4847" name="Rectangle 6924"/>
          <p:cNvSpPr>
            <a:spLocks noChangeArrowheads="1"/>
          </p:cNvSpPr>
          <p:nvPr/>
        </p:nvSpPr>
        <p:spPr bwMode="auto">
          <a:xfrm>
            <a:off x="4963306"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24</a:t>
            </a:r>
          </a:p>
        </p:txBody>
      </p:sp>
      <p:sp>
        <p:nvSpPr>
          <p:cNvPr id="34848" name="Rectangle 6925"/>
          <p:cNvSpPr>
            <a:spLocks noChangeArrowheads="1"/>
          </p:cNvSpPr>
          <p:nvPr/>
        </p:nvSpPr>
        <p:spPr bwMode="auto">
          <a:xfrm>
            <a:off x="6330145"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36</a:t>
            </a:r>
          </a:p>
        </p:txBody>
      </p:sp>
      <p:sp>
        <p:nvSpPr>
          <p:cNvPr id="34849" name="Rectangle 6926"/>
          <p:cNvSpPr>
            <a:spLocks noChangeArrowheads="1"/>
          </p:cNvSpPr>
          <p:nvPr/>
        </p:nvSpPr>
        <p:spPr bwMode="auto">
          <a:xfrm>
            <a:off x="2208214" y="5773738"/>
            <a:ext cx="5237162" cy="246062"/>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Study Mo</a:t>
            </a:r>
          </a:p>
        </p:txBody>
      </p:sp>
      <p:sp>
        <p:nvSpPr>
          <p:cNvPr id="34850" name="Rectangle 6927"/>
          <p:cNvSpPr>
            <a:spLocks noChangeArrowheads="1"/>
          </p:cNvSpPr>
          <p:nvPr/>
        </p:nvSpPr>
        <p:spPr bwMode="auto">
          <a:xfrm>
            <a:off x="2146300"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427</a:t>
            </a:r>
            <a:endParaRPr lang="en-US" sz="1200" b="1" dirty="0">
              <a:solidFill>
                <a:srgbClr val="FFFFFF"/>
              </a:solidFill>
              <a:ea typeface="ＭＳ Ｐゴシック" panose="020B0600070205080204" pitchFamily="34" charset="-128"/>
            </a:endParaRPr>
          </a:p>
        </p:txBody>
      </p:sp>
      <p:sp>
        <p:nvSpPr>
          <p:cNvPr id="34851" name="Rectangle 6928"/>
          <p:cNvSpPr>
            <a:spLocks noChangeArrowheads="1"/>
          </p:cNvSpPr>
          <p:nvPr/>
        </p:nvSpPr>
        <p:spPr bwMode="auto">
          <a:xfrm>
            <a:off x="2836863"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323</a:t>
            </a:r>
            <a:endParaRPr lang="en-US" sz="1200" b="1" dirty="0">
              <a:solidFill>
                <a:srgbClr val="FFFFFF"/>
              </a:solidFill>
              <a:ea typeface="ＭＳ Ｐゴシック" panose="020B0600070205080204" pitchFamily="34" charset="-128"/>
            </a:endParaRPr>
          </a:p>
        </p:txBody>
      </p:sp>
      <p:sp>
        <p:nvSpPr>
          <p:cNvPr id="34852" name="Rectangle 6929"/>
          <p:cNvSpPr>
            <a:spLocks noChangeArrowheads="1"/>
          </p:cNvSpPr>
          <p:nvPr/>
        </p:nvSpPr>
        <p:spPr bwMode="auto">
          <a:xfrm>
            <a:off x="3536950"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223</a:t>
            </a:r>
            <a:endParaRPr lang="en-US" sz="1200" b="1" dirty="0">
              <a:solidFill>
                <a:srgbClr val="FFFFFF"/>
              </a:solidFill>
              <a:ea typeface="ＭＳ Ｐゴシック" panose="020B0600070205080204" pitchFamily="34" charset="-128"/>
            </a:endParaRPr>
          </a:p>
        </p:txBody>
      </p:sp>
      <p:sp>
        <p:nvSpPr>
          <p:cNvPr id="34853" name="Rectangle 6930"/>
          <p:cNvSpPr>
            <a:spLocks noChangeArrowheads="1"/>
          </p:cNvSpPr>
          <p:nvPr/>
        </p:nvSpPr>
        <p:spPr bwMode="auto">
          <a:xfrm>
            <a:off x="4237038"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176</a:t>
            </a:r>
            <a:endParaRPr lang="en-US" sz="1200" b="1" dirty="0">
              <a:solidFill>
                <a:srgbClr val="FFFFFF"/>
              </a:solidFill>
              <a:ea typeface="ＭＳ Ｐゴシック" panose="020B0600070205080204" pitchFamily="34" charset="-128"/>
            </a:endParaRPr>
          </a:p>
        </p:txBody>
      </p:sp>
      <p:sp>
        <p:nvSpPr>
          <p:cNvPr id="34854" name="Rectangle 6931"/>
          <p:cNvSpPr>
            <a:spLocks noChangeArrowheads="1"/>
          </p:cNvSpPr>
          <p:nvPr/>
        </p:nvSpPr>
        <p:spPr bwMode="auto">
          <a:xfrm>
            <a:off x="4937125"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122</a:t>
            </a:r>
            <a:endParaRPr lang="en-US" sz="1200" b="1" dirty="0">
              <a:solidFill>
                <a:srgbClr val="FFFFFF"/>
              </a:solidFill>
              <a:ea typeface="ＭＳ Ｐゴシック" panose="020B0600070205080204" pitchFamily="34" charset="-128"/>
            </a:endParaRPr>
          </a:p>
        </p:txBody>
      </p:sp>
      <p:sp>
        <p:nvSpPr>
          <p:cNvPr id="34855" name="Rectangle 6932"/>
          <p:cNvSpPr>
            <a:spLocks noChangeArrowheads="1"/>
          </p:cNvSpPr>
          <p:nvPr/>
        </p:nvSpPr>
        <p:spPr bwMode="auto">
          <a:xfrm>
            <a:off x="5665788" y="6046788"/>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78</a:t>
            </a:r>
            <a:endParaRPr lang="en-US" sz="1200" b="1" dirty="0">
              <a:solidFill>
                <a:srgbClr val="FFFFFF"/>
              </a:solidFill>
              <a:ea typeface="ＭＳ Ｐゴシック" panose="020B0600070205080204" pitchFamily="34" charset="-128"/>
            </a:endParaRPr>
          </a:p>
        </p:txBody>
      </p:sp>
      <p:sp>
        <p:nvSpPr>
          <p:cNvPr id="34856" name="Rectangle 6933"/>
          <p:cNvSpPr>
            <a:spLocks noChangeArrowheads="1"/>
          </p:cNvSpPr>
          <p:nvPr/>
        </p:nvSpPr>
        <p:spPr bwMode="auto">
          <a:xfrm>
            <a:off x="6361113" y="6046788"/>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47</a:t>
            </a:r>
            <a:endParaRPr lang="en-US" sz="1200" b="1" dirty="0">
              <a:solidFill>
                <a:srgbClr val="FFFFFF"/>
              </a:solidFill>
              <a:ea typeface="ＭＳ Ｐゴシック" panose="020B0600070205080204" pitchFamily="34" charset="-128"/>
            </a:endParaRPr>
          </a:p>
        </p:txBody>
      </p:sp>
      <p:sp>
        <p:nvSpPr>
          <p:cNvPr id="34857" name="Rectangle 6934"/>
          <p:cNvSpPr>
            <a:spLocks noChangeArrowheads="1"/>
          </p:cNvSpPr>
          <p:nvPr/>
        </p:nvSpPr>
        <p:spPr bwMode="auto">
          <a:xfrm>
            <a:off x="214630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419</a:t>
            </a:r>
            <a:endParaRPr lang="en-US" sz="1200" b="1" dirty="0">
              <a:solidFill>
                <a:srgbClr val="FFFFFF"/>
              </a:solidFill>
              <a:ea typeface="ＭＳ Ｐゴシック" panose="020B0600070205080204" pitchFamily="34" charset="-128"/>
            </a:endParaRPr>
          </a:p>
        </p:txBody>
      </p:sp>
      <p:sp>
        <p:nvSpPr>
          <p:cNvPr id="34858" name="Rectangle 6935"/>
          <p:cNvSpPr>
            <a:spLocks noChangeArrowheads="1"/>
          </p:cNvSpPr>
          <p:nvPr/>
        </p:nvSpPr>
        <p:spPr bwMode="auto">
          <a:xfrm>
            <a:off x="2836863"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345</a:t>
            </a:r>
            <a:endParaRPr lang="en-US" sz="1200" b="1" dirty="0">
              <a:solidFill>
                <a:srgbClr val="FFFFFF"/>
              </a:solidFill>
              <a:ea typeface="ＭＳ Ｐゴシック" panose="020B0600070205080204" pitchFamily="34" charset="-128"/>
            </a:endParaRPr>
          </a:p>
        </p:txBody>
      </p:sp>
      <p:sp>
        <p:nvSpPr>
          <p:cNvPr id="34859" name="Rectangle 6936"/>
          <p:cNvSpPr>
            <a:spLocks noChangeArrowheads="1"/>
          </p:cNvSpPr>
          <p:nvPr/>
        </p:nvSpPr>
        <p:spPr bwMode="auto">
          <a:xfrm>
            <a:off x="353695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238</a:t>
            </a:r>
            <a:endParaRPr lang="en-US" sz="1200" b="1" dirty="0">
              <a:solidFill>
                <a:srgbClr val="FFFFFF"/>
              </a:solidFill>
              <a:ea typeface="ＭＳ Ｐゴシック" panose="020B0600070205080204" pitchFamily="34" charset="-128"/>
            </a:endParaRPr>
          </a:p>
        </p:txBody>
      </p:sp>
      <p:sp>
        <p:nvSpPr>
          <p:cNvPr id="34860" name="Rectangle 6937"/>
          <p:cNvSpPr>
            <a:spLocks noChangeArrowheads="1"/>
          </p:cNvSpPr>
          <p:nvPr/>
        </p:nvSpPr>
        <p:spPr bwMode="auto">
          <a:xfrm>
            <a:off x="4237038"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193</a:t>
            </a:r>
            <a:endParaRPr lang="en-US" sz="1200" b="1" dirty="0">
              <a:solidFill>
                <a:srgbClr val="FFFFFF"/>
              </a:solidFill>
              <a:ea typeface="ＭＳ Ｐゴシック" panose="020B0600070205080204" pitchFamily="34" charset="-128"/>
            </a:endParaRPr>
          </a:p>
        </p:txBody>
      </p:sp>
      <p:sp>
        <p:nvSpPr>
          <p:cNvPr id="34861" name="Rectangle 6938"/>
          <p:cNvSpPr>
            <a:spLocks noChangeArrowheads="1"/>
          </p:cNvSpPr>
          <p:nvPr/>
        </p:nvSpPr>
        <p:spPr bwMode="auto">
          <a:xfrm>
            <a:off x="4937125"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145</a:t>
            </a:r>
            <a:endParaRPr lang="en-US" sz="1200" b="1" dirty="0">
              <a:solidFill>
                <a:srgbClr val="FFFFFF"/>
              </a:solidFill>
              <a:ea typeface="ＭＳ Ｐゴシック" panose="020B0600070205080204" pitchFamily="34" charset="-128"/>
            </a:endParaRPr>
          </a:p>
        </p:txBody>
      </p:sp>
      <p:sp>
        <p:nvSpPr>
          <p:cNvPr id="34862" name="Rectangle 6939"/>
          <p:cNvSpPr>
            <a:spLocks noChangeArrowheads="1"/>
          </p:cNvSpPr>
          <p:nvPr/>
        </p:nvSpPr>
        <p:spPr bwMode="auto">
          <a:xfrm>
            <a:off x="5665788" y="6218238"/>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89</a:t>
            </a:r>
            <a:endParaRPr lang="en-US" sz="1200" b="1" dirty="0">
              <a:solidFill>
                <a:srgbClr val="FFFFFF"/>
              </a:solidFill>
              <a:ea typeface="ＭＳ Ｐゴシック" panose="020B0600070205080204" pitchFamily="34" charset="-128"/>
            </a:endParaRPr>
          </a:p>
        </p:txBody>
      </p:sp>
      <p:sp>
        <p:nvSpPr>
          <p:cNvPr id="34863" name="Rectangle 6940"/>
          <p:cNvSpPr>
            <a:spLocks noChangeArrowheads="1"/>
          </p:cNvSpPr>
          <p:nvPr/>
        </p:nvSpPr>
        <p:spPr bwMode="auto">
          <a:xfrm>
            <a:off x="6361113" y="6218238"/>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46</a:t>
            </a:r>
            <a:endParaRPr lang="en-US" sz="1200" b="1" dirty="0">
              <a:solidFill>
                <a:srgbClr val="FFFFFF"/>
              </a:solidFill>
              <a:ea typeface="ＭＳ Ｐゴシック" panose="020B0600070205080204" pitchFamily="34" charset="-128"/>
            </a:endParaRPr>
          </a:p>
        </p:txBody>
      </p:sp>
      <p:sp>
        <p:nvSpPr>
          <p:cNvPr id="34864" name="Rectangle 6954"/>
          <p:cNvSpPr>
            <a:spLocks noChangeArrowheads="1"/>
          </p:cNvSpPr>
          <p:nvPr/>
        </p:nvSpPr>
        <p:spPr bwMode="auto">
          <a:xfrm>
            <a:off x="2913465" y="5540401"/>
            <a:ext cx="103995"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6</a:t>
            </a:r>
          </a:p>
        </p:txBody>
      </p:sp>
      <p:sp>
        <p:nvSpPr>
          <p:cNvPr id="34865" name="Rectangle 6955"/>
          <p:cNvSpPr>
            <a:spLocks noChangeArrowheads="1"/>
          </p:cNvSpPr>
          <p:nvPr/>
        </p:nvSpPr>
        <p:spPr bwMode="auto">
          <a:xfrm>
            <a:off x="4242580"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18</a:t>
            </a:r>
          </a:p>
        </p:txBody>
      </p:sp>
      <p:sp>
        <p:nvSpPr>
          <p:cNvPr id="34866" name="Rectangle 6956"/>
          <p:cNvSpPr>
            <a:spLocks noChangeArrowheads="1"/>
          </p:cNvSpPr>
          <p:nvPr/>
        </p:nvSpPr>
        <p:spPr bwMode="auto">
          <a:xfrm>
            <a:off x="5612593"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30</a:t>
            </a:r>
          </a:p>
        </p:txBody>
      </p:sp>
      <p:sp>
        <p:nvSpPr>
          <p:cNvPr id="34867" name="Rectangle 6957"/>
          <p:cNvSpPr>
            <a:spLocks noChangeArrowheads="1"/>
          </p:cNvSpPr>
          <p:nvPr/>
        </p:nvSpPr>
        <p:spPr bwMode="auto">
          <a:xfrm>
            <a:off x="2492375"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411</a:t>
            </a:r>
            <a:endParaRPr lang="en-US" sz="1200" b="1" dirty="0">
              <a:solidFill>
                <a:srgbClr val="FFFFFF"/>
              </a:solidFill>
              <a:ea typeface="ＭＳ Ｐゴシック" panose="020B0600070205080204" pitchFamily="34" charset="-128"/>
            </a:endParaRPr>
          </a:p>
        </p:txBody>
      </p:sp>
      <p:sp>
        <p:nvSpPr>
          <p:cNvPr id="34868" name="Rectangle 6958"/>
          <p:cNvSpPr>
            <a:spLocks noChangeArrowheads="1"/>
          </p:cNvSpPr>
          <p:nvPr/>
        </p:nvSpPr>
        <p:spPr bwMode="auto">
          <a:xfrm>
            <a:off x="2492375"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406</a:t>
            </a:r>
            <a:endParaRPr lang="en-US" sz="1200" b="1" dirty="0">
              <a:solidFill>
                <a:srgbClr val="FFFFFF"/>
              </a:solidFill>
              <a:ea typeface="ＭＳ Ｐゴシック" panose="020B0600070205080204" pitchFamily="34" charset="-128"/>
            </a:endParaRPr>
          </a:p>
        </p:txBody>
      </p:sp>
      <p:sp>
        <p:nvSpPr>
          <p:cNvPr id="34869" name="Rectangle 6959"/>
          <p:cNvSpPr>
            <a:spLocks noChangeArrowheads="1"/>
          </p:cNvSpPr>
          <p:nvPr/>
        </p:nvSpPr>
        <p:spPr bwMode="auto">
          <a:xfrm>
            <a:off x="3168650" y="6051550"/>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274</a:t>
            </a:r>
            <a:endParaRPr lang="en-US" sz="1200" b="1" dirty="0">
              <a:solidFill>
                <a:srgbClr val="FFFFFF"/>
              </a:solidFill>
              <a:ea typeface="ＭＳ Ｐゴシック" panose="020B0600070205080204" pitchFamily="34" charset="-128"/>
            </a:endParaRPr>
          </a:p>
        </p:txBody>
      </p:sp>
      <p:sp>
        <p:nvSpPr>
          <p:cNvPr id="34870" name="Rectangle 6960"/>
          <p:cNvSpPr>
            <a:spLocks noChangeArrowheads="1"/>
          </p:cNvSpPr>
          <p:nvPr/>
        </p:nvSpPr>
        <p:spPr bwMode="auto">
          <a:xfrm>
            <a:off x="3168650" y="6221413"/>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284</a:t>
            </a:r>
            <a:endParaRPr lang="en-US" sz="1200" b="1" dirty="0">
              <a:solidFill>
                <a:srgbClr val="FFFFFF"/>
              </a:solidFill>
              <a:ea typeface="ＭＳ Ｐゴシック" panose="020B0600070205080204" pitchFamily="34" charset="-128"/>
            </a:endParaRPr>
          </a:p>
        </p:txBody>
      </p:sp>
      <p:sp>
        <p:nvSpPr>
          <p:cNvPr id="34871" name="Rectangle 6961"/>
          <p:cNvSpPr>
            <a:spLocks noChangeArrowheads="1"/>
          </p:cNvSpPr>
          <p:nvPr/>
        </p:nvSpPr>
        <p:spPr bwMode="auto">
          <a:xfrm>
            <a:off x="3886200"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194</a:t>
            </a:r>
            <a:endParaRPr lang="en-US" sz="1200" b="1" dirty="0">
              <a:solidFill>
                <a:srgbClr val="FFFFFF"/>
              </a:solidFill>
              <a:ea typeface="ＭＳ Ｐゴシック" panose="020B0600070205080204" pitchFamily="34" charset="-128"/>
            </a:endParaRPr>
          </a:p>
        </p:txBody>
      </p:sp>
      <p:sp>
        <p:nvSpPr>
          <p:cNvPr id="34872" name="Rectangle 6962"/>
          <p:cNvSpPr>
            <a:spLocks noChangeArrowheads="1"/>
          </p:cNvSpPr>
          <p:nvPr/>
        </p:nvSpPr>
        <p:spPr bwMode="auto">
          <a:xfrm>
            <a:off x="388620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207</a:t>
            </a:r>
            <a:endParaRPr lang="en-US" sz="1200" b="1" dirty="0">
              <a:solidFill>
                <a:srgbClr val="FFFFFF"/>
              </a:solidFill>
              <a:ea typeface="ＭＳ Ｐゴシック" panose="020B0600070205080204" pitchFamily="34" charset="-128"/>
            </a:endParaRPr>
          </a:p>
        </p:txBody>
      </p:sp>
      <p:sp>
        <p:nvSpPr>
          <p:cNvPr id="34873" name="Rectangle 6963"/>
          <p:cNvSpPr>
            <a:spLocks noChangeArrowheads="1"/>
          </p:cNvSpPr>
          <p:nvPr/>
        </p:nvSpPr>
        <p:spPr bwMode="auto">
          <a:xfrm>
            <a:off x="4578350"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148</a:t>
            </a:r>
            <a:endParaRPr lang="en-US" sz="1200" b="1" dirty="0">
              <a:solidFill>
                <a:srgbClr val="FFFFFF"/>
              </a:solidFill>
              <a:ea typeface="ＭＳ Ｐゴシック" panose="020B0600070205080204" pitchFamily="34" charset="-128"/>
            </a:endParaRPr>
          </a:p>
        </p:txBody>
      </p:sp>
      <p:sp>
        <p:nvSpPr>
          <p:cNvPr id="34874" name="Rectangle 6964"/>
          <p:cNvSpPr>
            <a:spLocks noChangeArrowheads="1"/>
          </p:cNvSpPr>
          <p:nvPr/>
        </p:nvSpPr>
        <p:spPr bwMode="auto">
          <a:xfrm>
            <a:off x="457835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170</a:t>
            </a:r>
            <a:endParaRPr lang="en-US" sz="1200" b="1" dirty="0">
              <a:solidFill>
                <a:srgbClr val="FFFFFF"/>
              </a:solidFill>
              <a:ea typeface="ＭＳ Ｐゴシック" panose="020B0600070205080204" pitchFamily="34" charset="-128"/>
            </a:endParaRPr>
          </a:p>
        </p:txBody>
      </p:sp>
      <p:sp>
        <p:nvSpPr>
          <p:cNvPr id="34875" name="Rectangle 6965"/>
          <p:cNvSpPr>
            <a:spLocks noChangeArrowheads="1"/>
          </p:cNvSpPr>
          <p:nvPr/>
        </p:nvSpPr>
        <p:spPr bwMode="auto">
          <a:xfrm>
            <a:off x="5330825" y="6051550"/>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99</a:t>
            </a:r>
            <a:endParaRPr lang="en-US" sz="1200" b="1" dirty="0">
              <a:solidFill>
                <a:srgbClr val="FFFFFF"/>
              </a:solidFill>
              <a:ea typeface="ＭＳ Ｐゴシック" panose="020B0600070205080204" pitchFamily="34" charset="-128"/>
            </a:endParaRPr>
          </a:p>
        </p:txBody>
      </p:sp>
      <p:sp>
        <p:nvSpPr>
          <p:cNvPr id="34876" name="Rectangle 6966"/>
          <p:cNvSpPr>
            <a:spLocks noChangeArrowheads="1"/>
          </p:cNvSpPr>
          <p:nvPr/>
        </p:nvSpPr>
        <p:spPr bwMode="auto">
          <a:xfrm>
            <a:off x="5287963" y="6223000"/>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109</a:t>
            </a:r>
            <a:endParaRPr lang="en-US" sz="1200" b="1" dirty="0">
              <a:solidFill>
                <a:srgbClr val="FFFFFF"/>
              </a:solidFill>
              <a:ea typeface="ＭＳ Ｐゴシック" panose="020B0600070205080204" pitchFamily="34" charset="-128"/>
            </a:endParaRPr>
          </a:p>
        </p:txBody>
      </p:sp>
      <p:sp>
        <p:nvSpPr>
          <p:cNvPr id="34877" name="Rectangle 6967"/>
          <p:cNvSpPr>
            <a:spLocks noChangeArrowheads="1"/>
          </p:cNvSpPr>
          <p:nvPr/>
        </p:nvSpPr>
        <p:spPr bwMode="auto">
          <a:xfrm>
            <a:off x="6024563" y="6051550"/>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65</a:t>
            </a:r>
            <a:endParaRPr lang="en-US" sz="1200" b="1" dirty="0">
              <a:solidFill>
                <a:srgbClr val="FFFFFF"/>
              </a:solidFill>
              <a:ea typeface="ＭＳ Ｐゴシック" panose="020B0600070205080204" pitchFamily="34" charset="-128"/>
            </a:endParaRPr>
          </a:p>
        </p:txBody>
      </p:sp>
      <p:sp>
        <p:nvSpPr>
          <p:cNvPr id="34878" name="Rectangle 6968"/>
          <p:cNvSpPr>
            <a:spLocks noChangeArrowheads="1"/>
          </p:cNvSpPr>
          <p:nvPr/>
        </p:nvSpPr>
        <p:spPr bwMode="auto">
          <a:xfrm>
            <a:off x="6024563" y="6221413"/>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67</a:t>
            </a:r>
            <a:endParaRPr lang="en-US" sz="1200" b="1" dirty="0">
              <a:solidFill>
                <a:srgbClr val="FFFFFF"/>
              </a:solidFill>
              <a:ea typeface="ＭＳ Ｐゴシック" panose="020B0600070205080204" pitchFamily="34" charset="-128"/>
            </a:endParaRPr>
          </a:p>
        </p:txBody>
      </p:sp>
      <p:cxnSp>
        <p:nvCxnSpPr>
          <p:cNvPr id="35903" name="Straight Connector 3428"/>
          <p:cNvCxnSpPr>
            <a:cxnSpLocks noChangeShapeType="1"/>
          </p:cNvCxnSpPr>
          <p:nvPr/>
        </p:nvCxnSpPr>
        <p:spPr bwMode="auto">
          <a:xfrm flipH="1">
            <a:off x="2381250" y="5081588"/>
            <a:ext cx="369888" cy="0"/>
          </a:xfrm>
          <a:prstGeom prst="line">
            <a:avLst/>
          </a:prstGeom>
          <a:noFill/>
          <a:ln w="28575" algn="ctr">
            <a:solidFill>
              <a:schemeClr val="accent2"/>
            </a:solidFill>
            <a:prstDash val="sysDash"/>
            <a:round/>
            <a:headEnd/>
            <a:tailEnd/>
          </a:ln>
          <a:extLst>
            <a:ext uri="{909E8E84-426E-40dd-AFC4-6F175D3DCCD1}">
              <a14:hiddenFill xmlns:a14="http://schemas.microsoft.com/office/drawing/2010/main">
                <a:noFill/>
              </a14:hiddenFill>
            </a:ext>
          </a:extLst>
        </p:spPr>
      </p:cxnSp>
      <p:cxnSp>
        <p:nvCxnSpPr>
          <p:cNvPr id="3430" name="Straight Connector 3429"/>
          <p:cNvCxnSpPr/>
          <p:nvPr/>
        </p:nvCxnSpPr>
        <p:spPr bwMode="auto">
          <a:xfrm flipH="1">
            <a:off x="2381250" y="5284788"/>
            <a:ext cx="369888" cy="0"/>
          </a:xfrm>
          <a:prstGeom prst="line">
            <a:avLst/>
          </a:prstGeom>
          <a:noFill/>
          <a:ln w="28575" cap="flat" cmpd="sng" algn="ctr">
            <a:solidFill>
              <a:schemeClr val="accent3"/>
            </a:solidFill>
            <a:prstDash val="solid"/>
            <a:round/>
            <a:headEnd type="none" w="med" len="med"/>
            <a:tailEnd type="none" w="med" len="med"/>
          </a:ln>
          <a:effectLst/>
        </p:spPr>
      </p:cxnSp>
      <p:sp>
        <p:nvSpPr>
          <p:cNvPr id="34882" name="TextBox 3430"/>
          <p:cNvSpPr txBox="1">
            <a:spLocks noChangeArrowheads="1"/>
          </p:cNvSpPr>
          <p:nvPr/>
        </p:nvSpPr>
        <p:spPr bwMode="auto">
          <a:xfrm>
            <a:off x="2725740" y="4926039"/>
            <a:ext cx="1243012" cy="522287"/>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Denosumab</a:t>
            </a:r>
          </a:p>
        </p:txBody>
      </p:sp>
      <p:grpSp>
        <p:nvGrpSpPr>
          <p:cNvPr id="35906" name="Group 5591"/>
          <p:cNvGrpSpPr>
            <a:grpSpLocks/>
          </p:cNvGrpSpPr>
          <p:nvPr/>
        </p:nvGrpSpPr>
        <p:grpSpPr bwMode="auto">
          <a:xfrm>
            <a:off x="3479813" y="4464050"/>
            <a:ext cx="3584575" cy="984250"/>
            <a:chOff x="3479322" y="4464256"/>
            <a:chExt cx="3584290" cy="984643"/>
          </a:xfrm>
        </p:grpSpPr>
        <p:sp>
          <p:nvSpPr>
            <p:cNvPr id="5593" name="TextBox 31"/>
            <p:cNvSpPr txBox="1">
              <a:spLocks noChangeArrowheads="1"/>
            </p:cNvSpPr>
            <p:nvPr/>
          </p:nvSpPr>
          <p:spPr bwMode="auto">
            <a:xfrm>
              <a:off x="3479322" y="4464256"/>
              <a:ext cx="1904849" cy="522497"/>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Median</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5594" name="TextBox 32"/>
            <p:cNvSpPr txBox="1">
              <a:spLocks noChangeArrowheads="1"/>
            </p:cNvSpPr>
            <p:nvPr/>
          </p:nvSpPr>
          <p:spPr bwMode="auto">
            <a:xfrm>
              <a:off x="5768315" y="4680242"/>
              <a:ext cx="1295297" cy="306510"/>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Events, n</a:t>
              </a:r>
            </a:p>
          </p:txBody>
        </p:sp>
        <p:sp>
          <p:nvSpPr>
            <p:cNvPr id="5595" name="TextBox 39"/>
            <p:cNvSpPr txBox="1">
              <a:spLocks noChangeArrowheads="1"/>
            </p:cNvSpPr>
            <p:nvPr/>
          </p:nvSpPr>
          <p:spPr bwMode="auto">
            <a:xfrm>
              <a:off x="4701600" y="4464256"/>
              <a:ext cx="1295297" cy="522497"/>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Delay,</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34889" name="TextBox 5596"/>
            <p:cNvSpPr txBox="1">
              <a:spLocks noChangeArrowheads="1"/>
            </p:cNvSpPr>
            <p:nvPr/>
          </p:nvSpPr>
          <p:spPr bwMode="auto">
            <a:xfrm>
              <a:off x="4068238" y="4926403"/>
              <a:ext cx="727017" cy="522496"/>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18.7</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25.9</a:t>
              </a:r>
            </a:p>
          </p:txBody>
        </p:sp>
        <p:sp>
          <p:nvSpPr>
            <p:cNvPr id="34890" name="TextBox 5597"/>
            <p:cNvSpPr txBox="1">
              <a:spLocks noChangeArrowheads="1"/>
            </p:cNvSpPr>
            <p:nvPr/>
          </p:nvSpPr>
          <p:spPr bwMode="auto">
            <a:xfrm>
              <a:off x="4985740" y="5032808"/>
              <a:ext cx="727017" cy="30809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7.2</a:t>
              </a:r>
            </a:p>
          </p:txBody>
        </p:sp>
        <p:sp>
          <p:nvSpPr>
            <p:cNvPr id="34891" name="TextBox 5598"/>
            <p:cNvSpPr txBox="1">
              <a:spLocks noChangeArrowheads="1"/>
            </p:cNvSpPr>
            <p:nvPr/>
          </p:nvSpPr>
          <p:spPr bwMode="auto">
            <a:xfrm>
              <a:off x="6052455" y="4926403"/>
              <a:ext cx="727017" cy="522496"/>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242</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97</a:t>
              </a:r>
            </a:p>
          </p:txBody>
        </p:sp>
      </p:grpSp>
      <p:sp>
        <p:nvSpPr>
          <p:cNvPr id="34884" name="Freeform 2203"/>
          <p:cNvSpPr>
            <a:spLocks/>
          </p:cNvSpPr>
          <p:nvPr/>
        </p:nvSpPr>
        <p:spPr bwMode="auto">
          <a:xfrm>
            <a:off x="2271714" y="1978051"/>
            <a:ext cx="4195762" cy="2614613"/>
          </a:xfrm>
          <a:custGeom>
            <a:avLst/>
            <a:gdLst>
              <a:gd name="T0" fmla="*/ 3929063 w 4195762"/>
              <a:gd name="T1" fmla="*/ 2614613 h 2614613"/>
              <a:gd name="T2" fmla="*/ 3867151 w 4195762"/>
              <a:gd name="T3" fmla="*/ 2571751 h 2614613"/>
              <a:gd name="T4" fmla="*/ 3543301 w 4195762"/>
              <a:gd name="T5" fmla="*/ 2452689 h 2614613"/>
              <a:gd name="T6" fmla="*/ 3443287 w 4195762"/>
              <a:gd name="T7" fmla="*/ 2409825 h 2614613"/>
              <a:gd name="T8" fmla="*/ 3362325 w 4195762"/>
              <a:gd name="T9" fmla="*/ 2247901 h 2614613"/>
              <a:gd name="T10" fmla="*/ 2976563 w 4195762"/>
              <a:gd name="T11" fmla="*/ 2228851 h 2614613"/>
              <a:gd name="T12" fmla="*/ 2724151 w 4195762"/>
              <a:gd name="T13" fmla="*/ 2195513 h 2614613"/>
              <a:gd name="T14" fmla="*/ 2633663 w 4195762"/>
              <a:gd name="T15" fmla="*/ 2171701 h 2614613"/>
              <a:gd name="T16" fmla="*/ 2562225 w 4195762"/>
              <a:gd name="T17" fmla="*/ 2124075 h 2614613"/>
              <a:gd name="T18" fmla="*/ 2309813 w 4195762"/>
              <a:gd name="T19" fmla="*/ 1938342 h 2614613"/>
              <a:gd name="T20" fmla="*/ 2185987 w 4195762"/>
              <a:gd name="T21" fmla="*/ 1905004 h 2614613"/>
              <a:gd name="T22" fmla="*/ 2128837 w 4195762"/>
              <a:gd name="T23" fmla="*/ 1881192 h 2614613"/>
              <a:gd name="T24" fmla="*/ 2081216 w 4195762"/>
              <a:gd name="T25" fmla="*/ 1728792 h 2614613"/>
              <a:gd name="T26" fmla="*/ 1885954 w 4195762"/>
              <a:gd name="T27" fmla="*/ 1643067 h 2614613"/>
              <a:gd name="T28" fmla="*/ 1714504 w 4195762"/>
              <a:gd name="T29" fmla="*/ 1585917 h 2614613"/>
              <a:gd name="T30" fmla="*/ 1676404 w 4195762"/>
              <a:gd name="T31" fmla="*/ 1524004 h 2614613"/>
              <a:gd name="T32" fmla="*/ 1643066 w 4195762"/>
              <a:gd name="T33" fmla="*/ 1462092 h 2614613"/>
              <a:gd name="T34" fmla="*/ 1538291 w 4195762"/>
              <a:gd name="T35" fmla="*/ 1381129 h 2614613"/>
              <a:gd name="T36" fmla="*/ 1295404 w 4195762"/>
              <a:gd name="T37" fmla="*/ 1323979 h 2614613"/>
              <a:gd name="T38" fmla="*/ 1252541 w 4195762"/>
              <a:gd name="T39" fmla="*/ 1290642 h 2614613"/>
              <a:gd name="T40" fmla="*/ 1238254 w 4195762"/>
              <a:gd name="T41" fmla="*/ 1185867 h 2614613"/>
              <a:gd name="T42" fmla="*/ 1219204 w 4195762"/>
              <a:gd name="T43" fmla="*/ 1123954 h 2614613"/>
              <a:gd name="T44" fmla="*/ 1200154 w 4195762"/>
              <a:gd name="T45" fmla="*/ 1033463 h 2614613"/>
              <a:gd name="T46" fmla="*/ 1062041 w 4195762"/>
              <a:gd name="T47" fmla="*/ 995363 h 2614613"/>
              <a:gd name="T48" fmla="*/ 938212 w 4195762"/>
              <a:gd name="T49" fmla="*/ 971550 h 2614613"/>
              <a:gd name="T50" fmla="*/ 895350 w 4195762"/>
              <a:gd name="T51" fmla="*/ 942975 h 2614613"/>
              <a:gd name="T52" fmla="*/ 842962 w 4195762"/>
              <a:gd name="T53" fmla="*/ 890588 h 2614613"/>
              <a:gd name="T54" fmla="*/ 804862 w 4195762"/>
              <a:gd name="T55" fmla="*/ 842963 h 2614613"/>
              <a:gd name="T56" fmla="*/ 781050 w 4195762"/>
              <a:gd name="T57" fmla="*/ 781050 h 2614613"/>
              <a:gd name="T58" fmla="*/ 762000 w 4195762"/>
              <a:gd name="T59" fmla="*/ 714375 h 2614613"/>
              <a:gd name="T60" fmla="*/ 681037 w 4195762"/>
              <a:gd name="T61" fmla="*/ 638175 h 2614613"/>
              <a:gd name="T62" fmla="*/ 576262 w 4195762"/>
              <a:gd name="T63" fmla="*/ 609600 h 2614613"/>
              <a:gd name="T64" fmla="*/ 481012 w 4195762"/>
              <a:gd name="T65" fmla="*/ 585788 h 2614613"/>
              <a:gd name="T66" fmla="*/ 414337 w 4195762"/>
              <a:gd name="T67" fmla="*/ 547688 h 2614613"/>
              <a:gd name="T68" fmla="*/ 390525 w 4195762"/>
              <a:gd name="T69" fmla="*/ 495300 h 2614613"/>
              <a:gd name="T70" fmla="*/ 366712 w 4195762"/>
              <a:gd name="T71" fmla="*/ 442913 h 2614613"/>
              <a:gd name="T72" fmla="*/ 347662 w 4195762"/>
              <a:gd name="T73" fmla="*/ 352425 h 2614613"/>
              <a:gd name="T74" fmla="*/ 342900 w 4195762"/>
              <a:gd name="T75" fmla="*/ 247650 h 2614613"/>
              <a:gd name="T76" fmla="*/ 328612 w 4195762"/>
              <a:gd name="T77" fmla="*/ 152400 h 2614613"/>
              <a:gd name="T78" fmla="*/ 257175 w 4195762"/>
              <a:gd name="T79" fmla="*/ 28575 h 2614613"/>
              <a:gd name="T80" fmla="*/ 0 w 4195762"/>
              <a:gd name="T81" fmla="*/ 0 h 26146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195762"/>
              <a:gd name="T124" fmla="*/ 0 h 2614613"/>
              <a:gd name="T125" fmla="*/ 4195762 w 4195762"/>
              <a:gd name="T126" fmla="*/ 2614613 h 261461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195762" h="2614613">
                <a:moveTo>
                  <a:pt x="4195762" y="2614613"/>
                </a:moveTo>
                <a:lnTo>
                  <a:pt x="3929062" y="2614613"/>
                </a:lnTo>
                <a:lnTo>
                  <a:pt x="3929062" y="2571750"/>
                </a:lnTo>
                <a:lnTo>
                  <a:pt x="3867150" y="2571750"/>
                </a:lnTo>
                <a:lnTo>
                  <a:pt x="3852862" y="2471738"/>
                </a:lnTo>
                <a:lnTo>
                  <a:pt x="3543300" y="2452688"/>
                </a:lnTo>
                <a:lnTo>
                  <a:pt x="3548062" y="2409825"/>
                </a:lnTo>
                <a:lnTo>
                  <a:pt x="3443287" y="2409825"/>
                </a:lnTo>
                <a:lnTo>
                  <a:pt x="3433762" y="2257425"/>
                </a:lnTo>
                <a:lnTo>
                  <a:pt x="3362325" y="2247900"/>
                </a:lnTo>
                <a:lnTo>
                  <a:pt x="3367087" y="2233613"/>
                </a:lnTo>
                <a:lnTo>
                  <a:pt x="2976562" y="2228850"/>
                </a:lnTo>
                <a:lnTo>
                  <a:pt x="2962275" y="2190750"/>
                </a:lnTo>
                <a:lnTo>
                  <a:pt x="2724150" y="2195513"/>
                </a:lnTo>
                <a:lnTo>
                  <a:pt x="2728912" y="2166938"/>
                </a:lnTo>
                <a:lnTo>
                  <a:pt x="2633662" y="2171700"/>
                </a:lnTo>
                <a:lnTo>
                  <a:pt x="2638425" y="2124075"/>
                </a:lnTo>
                <a:lnTo>
                  <a:pt x="2562225" y="2124075"/>
                </a:lnTo>
                <a:lnTo>
                  <a:pt x="2552700" y="1933575"/>
                </a:lnTo>
                <a:lnTo>
                  <a:pt x="2309812" y="1938338"/>
                </a:lnTo>
                <a:lnTo>
                  <a:pt x="2314575" y="1905000"/>
                </a:lnTo>
                <a:lnTo>
                  <a:pt x="2185987" y="1905000"/>
                </a:lnTo>
                <a:lnTo>
                  <a:pt x="2190750" y="1885950"/>
                </a:lnTo>
                <a:lnTo>
                  <a:pt x="2128837" y="1881188"/>
                </a:lnTo>
                <a:lnTo>
                  <a:pt x="2128837" y="1724025"/>
                </a:lnTo>
                <a:lnTo>
                  <a:pt x="2081212" y="1728788"/>
                </a:lnTo>
                <a:lnTo>
                  <a:pt x="2081212" y="1647825"/>
                </a:lnTo>
                <a:lnTo>
                  <a:pt x="1885950" y="1643063"/>
                </a:lnTo>
                <a:lnTo>
                  <a:pt x="1876425" y="1585913"/>
                </a:lnTo>
                <a:lnTo>
                  <a:pt x="1714500" y="1585913"/>
                </a:lnTo>
                <a:lnTo>
                  <a:pt x="1709737" y="1519238"/>
                </a:lnTo>
                <a:lnTo>
                  <a:pt x="1676400" y="1524000"/>
                </a:lnTo>
                <a:lnTo>
                  <a:pt x="1662112" y="1462088"/>
                </a:lnTo>
                <a:lnTo>
                  <a:pt x="1643062" y="1462088"/>
                </a:lnTo>
                <a:lnTo>
                  <a:pt x="1643062" y="1381125"/>
                </a:lnTo>
                <a:lnTo>
                  <a:pt x="1538287" y="1381125"/>
                </a:lnTo>
                <a:lnTo>
                  <a:pt x="1524000" y="1323975"/>
                </a:lnTo>
                <a:lnTo>
                  <a:pt x="1295400" y="1323975"/>
                </a:lnTo>
                <a:lnTo>
                  <a:pt x="1300162" y="1290638"/>
                </a:lnTo>
                <a:lnTo>
                  <a:pt x="1252537" y="1290638"/>
                </a:lnTo>
                <a:lnTo>
                  <a:pt x="1257300" y="1185863"/>
                </a:lnTo>
                <a:lnTo>
                  <a:pt x="1238250" y="1185863"/>
                </a:lnTo>
                <a:lnTo>
                  <a:pt x="1243012" y="1123950"/>
                </a:lnTo>
                <a:lnTo>
                  <a:pt x="1219200" y="1123950"/>
                </a:lnTo>
                <a:lnTo>
                  <a:pt x="1223962" y="1028700"/>
                </a:lnTo>
                <a:lnTo>
                  <a:pt x="1200150" y="1033463"/>
                </a:lnTo>
                <a:lnTo>
                  <a:pt x="1204912" y="995363"/>
                </a:lnTo>
                <a:lnTo>
                  <a:pt x="1062037" y="995363"/>
                </a:lnTo>
                <a:lnTo>
                  <a:pt x="1062037" y="971550"/>
                </a:lnTo>
                <a:lnTo>
                  <a:pt x="938212" y="971550"/>
                </a:lnTo>
                <a:lnTo>
                  <a:pt x="933450" y="942975"/>
                </a:lnTo>
                <a:lnTo>
                  <a:pt x="895350" y="942975"/>
                </a:lnTo>
                <a:lnTo>
                  <a:pt x="900112" y="890588"/>
                </a:lnTo>
                <a:lnTo>
                  <a:pt x="842962" y="890588"/>
                </a:lnTo>
                <a:lnTo>
                  <a:pt x="838200" y="842963"/>
                </a:lnTo>
                <a:lnTo>
                  <a:pt x="804862" y="842963"/>
                </a:lnTo>
                <a:lnTo>
                  <a:pt x="809625" y="785813"/>
                </a:lnTo>
                <a:lnTo>
                  <a:pt x="781050" y="781050"/>
                </a:lnTo>
                <a:lnTo>
                  <a:pt x="776287" y="714375"/>
                </a:lnTo>
                <a:lnTo>
                  <a:pt x="762000" y="714375"/>
                </a:lnTo>
                <a:lnTo>
                  <a:pt x="766762" y="638175"/>
                </a:lnTo>
                <a:lnTo>
                  <a:pt x="681037" y="638175"/>
                </a:lnTo>
                <a:lnTo>
                  <a:pt x="681037" y="609600"/>
                </a:lnTo>
                <a:lnTo>
                  <a:pt x="576262" y="609600"/>
                </a:lnTo>
                <a:lnTo>
                  <a:pt x="576262" y="581025"/>
                </a:lnTo>
                <a:lnTo>
                  <a:pt x="481012" y="585788"/>
                </a:lnTo>
                <a:lnTo>
                  <a:pt x="495300" y="547688"/>
                </a:lnTo>
                <a:lnTo>
                  <a:pt x="414337" y="547688"/>
                </a:lnTo>
                <a:lnTo>
                  <a:pt x="419100" y="495300"/>
                </a:lnTo>
                <a:lnTo>
                  <a:pt x="390525" y="495300"/>
                </a:lnTo>
                <a:lnTo>
                  <a:pt x="395287" y="442913"/>
                </a:lnTo>
                <a:lnTo>
                  <a:pt x="366712" y="442913"/>
                </a:lnTo>
                <a:lnTo>
                  <a:pt x="366712" y="357188"/>
                </a:lnTo>
                <a:lnTo>
                  <a:pt x="347662" y="352425"/>
                </a:lnTo>
                <a:lnTo>
                  <a:pt x="352425" y="247650"/>
                </a:lnTo>
                <a:lnTo>
                  <a:pt x="342900" y="247650"/>
                </a:lnTo>
                <a:lnTo>
                  <a:pt x="347662" y="152400"/>
                </a:lnTo>
                <a:lnTo>
                  <a:pt x="328612" y="152400"/>
                </a:lnTo>
                <a:lnTo>
                  <a:pt x="319087" y="23813"/>
                </a:lnTo>
                <a:lnTo>
                  <a:pt x="257175" y="28575"/>
                </a:lnTo>
                <a:lnTo>
                  <a:pt x="257175" y="4763"/>
                </a:lnTo>
                <a:lnTo>
                  <a:pt x="0" y="0"/>
                </a:lnTo>
              </a:path>
            </a:pathLst>
          </a:custGeom>
          <a:noFill/>
          <a:ln w="28575" cap="flat" cmpd="sng" algn="ctr">
            <a:solidFill>
              <a:schemeClr val="accent2"/>
            </a:solidFill>
            <a:prstDash val="sysDot"/>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2203" name="Freeform 2202"/>
          <p:cNvSpPr/>
          <p:nvPr/>
        </p:nvSpPr>
        <p:spPr bwMode="auto">
          <a:xfrm>
            <a:off x="2271713" y="1966939"/>
            <a:ext cx="4200525" cy="2300287"/>
          </a:xfrm>
          <a:custGeom>
            <a:avLst/>
            <a:gdLst>
              <a:gd name="connsiteX0" fmla="*/ 4200525 w 4200525"/>
              <a:gd name="connsiteY0" fmla="*/ 2300287 h 2300287"/>
              <a:gd name="connsiteX1" fmla="*/ 3838575 w 4200525"/>
              <a:gd name="connsiteY1" fmla="*/ 2300287 h 2300287"/>
              <a:gd name="connsiteX2" fmla="*/ 3843337 w 4200525"/>
              <a:gd name="connsiteY2" fmla="*/ 2195512 h 2300287"/>
              <a:gd name="connsiteX3" fmla="*/ 3752850 w 4200525"/>
              <a:gd name="connsiteY3" fmla="*/ 2195512 h 2300287"/>
              <a:gd name="connsiteX4" fmla="*/ 3748087 w 4200525"/>
              <a:gd name="connsiteY4" fmla="*/ 2171700 h 2300287"/>
              <a:gd name="connsiteX5" fmla="*/ 3667125 w 4200525"/>
              <a:gd name="connsiteY5" fmla="*/ 2171700 h 2300287"/>
              <a:gd name="connsiteX6" fmla="*/ 3662362 w 4200525"/>
              <a:gd name="connsiteY6" fmla="*/ 2143125 h 2300287"/>
              <a:gd name="connsiteX7" fmla="*/ 3438525 w 4200525"/>
              <a:gd name="connsiteY7" fmla="*/ 2133600 h 2300287"/>
              <a:gd name="connsiteX8" fmla="*/ 3438525 w 4200525"/>
              <a:gd name="connsiteY8" fmla="*/ 2052637 h 2300287"/>
              <a:gd name="connsiteX9" fmla="*/ 3371850 w 4200525"/>
              <a:gd name="connsiteY9" fmla="*/ 2057400 h 2300287"/>
              <a:gd name="connsiteX10" fmla="*/ 3371850 w 4200525"/>
              <a:gd name="connsiteY10" fmla="*/ 2038350 h 2300287"/>
              <a:gd name="connsiteX11" fmla="*/ 3286125 w 4200525"/>
              <a:gd name="connsiteY11" fmla="*/ 2043112 h 2300287"/>
              <a:gd name="connsiteX12" fmla="*/ 3290887 w 4200525"/>
              <a:gd name="connsiteY12" fmla="*/ 2014537 h 2300287"/>
              <a:gd name="connsiteX13" fmla="*/ 3128962 w 4200525"/>
              <a:gd name="connsiteY13" fmla="*/ 2024062 h 2300287"/>
              <a:gd name="connsiteX14" fmla="*/ 3128962 w 4200525"/>
              <a:gd name="connsiteY14" fmla="*/ 2000250 h 2300287"/>
              <a:gd name="connsiteX15" fmla="*/ 3086100 w 4200525"/>
              <a:gd name="connsiteY15" fmla="*/ 2000250 h 2300287"/>
              <a:gd name="connsiteX16" fmla="*/ 3081337 w 4200525"/>
              <a:gd name="connsiteY16" fmla="*/ 1971675 h 2300287"/>
              <a:gd name="connsiteX17" fmla="*/ 3038475 w 4200525"/>
              <a:gd name="connsiteY17" fmla="*/ 1976437 h 2300287"/>
              <a:gd name="connsiteX18" fmla="*/ 3043237 w 4200525"/>
              <a:gd name="connsiteY18" fmla="*/ 1914525 h 2300287"/>
              <a:gd name="connsiteX19" fmla="*/ 3014662 w 4200525"/>
              <a:gd name="connsiteY19" fmla="*/ 1914525 h 2300287"/>
              <a:gd name="connsiteX20" fmla="*/ 3019425 w 4200525"/>
              <a:gd name="connsiteY20" fmla="*/ 1833562 h 2300287"/>
              <a:gd name="connsiteX21" fmla="*/ 2981325 w 4200525"/>
              <a:gd name="connsiteY21" fmla="*/ 1833562 h 2300287"/>
              <a:gd name="connsiteX22" fmla="*/ 2986087 w 4200525"/>
              <a:gd name="connsiteY22" fmla="*/ 1809750 h 2300287"/>
              <a:gd name="connsiteX23" fmla="*/ 2952750 w 4200525"/>
              <a:gd name="connsiteY23" fmla="*/ 1809750 h 2300287"/>
              <a:gd name="connsiteX24" fmla="*/ 2957512 w 4200525"/>
              <a:gd name="connsiteY24" fmla="*/ 1771650 h 2300287"/>
              <a:gd name="connsiteX25" fmla="*/ 2895600 w 4200525"/>
              <a:gd name="connsiteY25" fmla="*/ 1771650 h 2300287"/>
              <a:gd name="connsiteX26" fmla="*/ 2895600 w 4200525"/>
              <a:gd name="connsiteY26" fmla="*/ 1752600 h 2300287"/>
              <a:gd name="connsiteX27" fmla="*/ 2614612 w 4200525"/>
              <a:gd name="connsiteY27" fmla="*/ 1743075 h 2300287"/>
              <a:gd name="connsiteX28" fmla="*/ 2609850 w 4200525"/>
              <a:gd name="connsiteY28" fmla="*/ 1714500 h 2300287"/>
              <a:gd name="connsiteX29" fmla="*/ 2586037 w 4200525"/>
              <a:gd name="connsiteY29" fmla="*/ 1714500 h 2300287"/>
              <a:gd name="connsiteX30" fmla="*/ 2590800 w 4200525"/>
              <a:gd name="connsiteY30" fmla="*/ 1676400 h 2300287"/>
              <a:gd name="connsiteX31" fmla="*/ 2314575 w 4200525"/>
              <a:gd name="connsiteY31" fmla="*/ 1676400 h 2300287"/>
              <a:gd name="connsiteX32" fmla="*/ 2319337 w 4200525"/>
              <a:gd name="connsiteY32" fmla="*/ 1657350 h 2300287"/>
              <a:gd name="connsiteX33" fmla="*/ 2238375 w 4200525"/>
              <a:gd name="connsiteY33" fmla="*/ 1657350 h 2300287"/>
              <a:gd name="connsiteX34" fmla="*/ 2238375 w 4200525"/>
              <a:gd name="connsiteY34" fmla="*/ 1628775 h 2300287"/>
              <a:gd name="connsiteX35" fmla="*/ 2190750 w 4200525"/>
              <a:gd name="connsiteY35" fmla="*/ 1628775 h 2300287"/>
              <a:gd name="connsiteX36" fmla="*/ 2195512 w 4200525"/>
              <a:gd name="connsiteY36" fmla="*/ 1595437 h 2300287"/>
              <a:gd name="connsiteX37" fmla="*/ 2166937 w 4200525"/>
              <a:gd name="connsiteY37" fmla="*/ 1595437 h 2300287"/>
              <a:gd name="connsiteX38" fmla="*/ 2166937 w 4200525"/>
              <a:gd name="connsiteY38" fmla="*/ 1566862 h 2300287"/>
              <a:gd name="connsiteX39" fmla="*/ 2152650 w 4200525"/>
              <a:gd name="connsiteY39" fmla="*/ 1566862 h 2300287"/>
              <a:gd name="connsiteX40" fmla="*/ 2157412 w 4200525"/>
              <a:gd name="connsiteY40" fmla="*/ 1500187 h 2300287"/>
              <a:gd name="connsiteX41" fmla="*/ 2128837 w 4200525"/>
              <a:gd name="connsiteY41" fmla="*/ 1495425 h 2300287"/>
              <a:gd name="connsiteX42" fmla="*/ 2124075 w 4200525"/>
              <a:gd name="connsiteY42" fmla="*/ 1462087 h 2300287"/>
              <a:gd name="connsiteX43" fmla="*/ 2057400 w 4200525"/>
              <a:gd name="connsiteY43" fmla="*/ 1462087 h 2300287"/>
              <a:gd name="connsiteX44" fmla="*/ 2057400 w 4200525"/>
              <a:gd name="connsiteY44" fmla="*/ 1447800 h 2300287"/>
              <a:gd name="connsiteX45" fmla="*/ 1957387 w 4200525"/>
              <a:gd name="connsiteY45" fmla="*/ 1447800 h 2300287"/>
              <a:gd name="connsiteX46" fmla="*/ 1957387 w 4200525"/>
              <a:gd name="connsiteY46" fmla="*/ 1433512 h 2300287"/>
              <a:gd name="connsiteX47" fmla="*/ 1790700 w 4200525"/>
              <a:gd name="connsiteY47" fmla="*/ 1433512 h 2300287"/>
              <a:gd name="connsiteX48" fmla="*/ 1790700 w 4200525"/>
              <a:gd name="connsiteY48" fmla="*/ 1390650 h 2300287"/>
              <a:gd name="connsiteX49" fmla="*/ 1733550 w 4200525"/>
              <a:gd name="connsiteY49" fmla="*/ 1395412 h 2300287"/>
              <a:gd name="connsiteX50" fmla="*/ 1738312 w 4200525"/>
              <a:gd name="connsiteY50" fmla="*/ 1357312 h 2300287"/>
              <a:gd name="connsiteX51" fmla="*/ 1724025 w 4200525"/>
              <a:gd name="connsiteY51" fmla="*/ 1357312 h 2300287"/>
              <a:gd name="connsiteX52" fmla="*/ 1728787 w 4200525"/>
              <a:gd name="connsiteY52" fmla="*/ 1314450 h 2300287"/>
              <a:gd name="connsiteX53" fmla="*/ 1704975 w 4200525"/>
              <a:gd name="connsiteY53" fmla="*/ 1314450 h 2300287"/>
              <a:gd name="connsiteX54" fmla="*/ 1714500 w 4200525"/>
              <a:gd name="connsiteY54" fmla="*/ 1247775 h 2300287"/>
              <a:gd name="connsiteX55" fmla="*/ 1652587 w 4200525"/>
              <a:gd name="connsiteY55" fmla="*/ 1247775 h 2300287"/>
              <a:gd name="connsiteX56" fmla="*/ 1647825 w 4200525"/>
              <a:gd name="connsiteY56" fmla="*/ 1233487 h 2300287"/>
              <a:gd name="connsiteX57" fmla="*/ 1633537 w 4200525"/>
              <a:gd name="connsiteY57" fmla="*/ 1233487 h 2300287"/>
              <a:gd name="connsiteX58" fmla="*/ 1633537 w 4200525"/>
              <a:gd name="connsiteY58" fmla="*/ 1214437 h 2300287"/>
              <a:gd name="connsiteX59" fmla="*/ 1595437 w 4200525"/>
              <a:gd name="connsiteY59" fmla="*/ 1214437 h 2300287"/>
              <a:gd name="connsiteX60" fmla="*/ 1600200 w 4200525"/>
              <a:gd name="connsiteY60" fmla="*/ 1190625 h 2300287"/>
              <a:gd name="connsiteX61" fmla="*/ 1562100 w 4200525"/>
              <a:gd name="connsiteY61" fmla="*/ 1190625 h 2300287"/>
              <a:gd name="connsiteX62" fmla="*/ 1390650 w 4200525"/>
              <a:gd name="connsiteY62" fmla="*/ 1185862 h 2300287"/>
              <a:gd name="connsiteX63" fmla="*/ 1390650 w 4200525"/>
              <a:gd name="connsiteY63" fmla="*/ 1171575 h 2300287"/>
              <a:gd name="connsiteX64" fmla="*/ 1319212 w 4200525"/>
              <a:gd name="connsiteY64" fmla="*/ 1171575 h 2300287"/>
              <a:gd name="connsiteX65" fmla="*/ 1314450 w 4200525"/>
              <a:gd name="connsiteY65" fmla="*/ 1076325 h 2300287"/>
              <a:gd name="connsiteX66" fmla="*/ 1285875 w 4200525"/>
              <a:gd name="connsiteY66" fmla="*/ 1076325 h 2300287"/>
              <a:gd name="connsiteX67" fmla="*/ 1290637 w 4200525"/>
              <a:gd name="connsiteY67" fmla="*/ 985837 h 2300287"/>
              <a:gd name="connsiteX68" fmla="*/ 1266825 w 4200525"/>
              <a:gd name="connsiteY68" fmla="*/ 985837 h 2300287"/>
              <a:gd name="connsiteX69" fmla="*/ 1271587 w 4200525"/>
              <a:gd name="connsiteY69" fmla="*/ 909637 h 2300287"/>
              <a:gd name="connsiteX70" fmla="*/ 1233487 w 4200525"/>
              <a:gd name="connsiteY70" fmla="*/ 909637 h 2300287"/>
              <a:gd name="connsiteX71" fmla="*/ 1228725 w 4200525"/>
              <a:gd name="connsiteY71" fmla="*/ 885825 h 2300287"/>
              <a:gd name="connsiteX72" fmla="*/ 1176337 w 4200525"/>
              <a:gd name="connsiteY72" fmla="*/ 890587 h 2300287"/>
              <a:gd name="connsiteX73" fmla="*/ 1176337 w 4200525"/>
              <a:gd name="connsiteY73" fmla="*/ 866775 h 2300287"/>
              <a:gd name="connsiteX74" fmla="*/ 1052512 w 4200525"/>
              <a:gd name="connsiteY74" fmla="*/ 871537 h 2300287"/>
              <a:gd name="connsiteX75" fmla="*/ 1047750 w 4200525"/>
              <a:gd name="connsiteY75" fmla="*/ 857250 h 2300287"/>
              <a:gd name="connsiteX76" fmla="*/ 985837 w 4200525"/>
              <a:gd name="connsiteY76" fmla="*/ 857250 h 2300287"/>
              <a:gd name="connsiteX77" fmla="*/ 990600 w 4200525"/>
              <a:gd name="connsiteY77" fmla="*/ 833437 h 2300287"/>
              <a:gd name="connsiteX78" fmla="*/ 909637 w 4200525"/>
              <a:gd name="connsiteY78" fmla="*/ 838200 h 2300287"/>
              <a:gd name="connsiteX79" fmla="*/ 909637 w 4200525"/>
              <a:gd name="connsiteY79" fmla="*/ 838200 h 2300287"/>
              <a:gd name="connsiteX80" fmla="*/ 876300 w 4200525"/>
              <a:gd name="connsiteY80" fmla="*/ 800100 h 2300287"/>
              <a:gd name="connsiteX81" fmla="*/ 881062 w 4200525"/>
              <a:gd name="connsiteY81" fmla="*/ 704850 h 2300287"/>
              <a:gd name="connsiteX82" fmla="*/ 852487 w 4200525"/>
              <a:gd name="connsiteY82" fmla="*/ 704850 h 2300287"/>
              <a:gd name="connsiteX83" fmla="*/ 857250 w 4200525"/>
              <a:gd name="connsiteY83" fmla="*/ 628650 h 2300287"/>
              <a:gd name="connsiteX84" fmla="*/ 871537 w 4200525"/>
              <a:gd name="connsiteY84" fmla="*/ 628650 h 2300287"/>
              <a:gd name="connsiteX85" fmla="*/ 871537 w 4200525"/>
              <a:gd name="connsiteY85" fmla="*/ 581025 h 2300287"/>
              <a:gd name="connsiteX86" fmla="*/ 852487 w 4200525"/>
              <a:gd name="connsiteY86" fmla="*/ 581025 h 2300287"/>
              <a:gd name="connsiteX87" fmla="*/ 857250 w 4200525"/>
              <a:gd name="connsiteY87" fmla="*/ 528637 h 2300287"/>
              <a:gd name="connsiteX88" fmla="*/ 842962 w 4200525"/>
              <a:gd name="connsiteY88" fmla="*/ 528637 h 2300287"/>
              <a:gd name="connsiteX89" fmla="*/ 847725 w 4200525"/>
              <a:gd name="connsiteY89" fmla="*/ 481012 h 2300287"/>
              <a:gd name="connsiteX90" fmla="*/ 709612 w 4200525"/>
              <a:gd name="connsiteY90" fmla="*/ 481012 h 2300287"/>
              <a:gd name="connsiteX91" fmla="*/ 709612 w 4200525"/>
              <a:gd name="connsiteY91" fmla="*/ 461962 h 2300287"/>
              <a:gd name="connsiteX92" fmla="*/ 690562 w 4200525"/>
              <a:gd name="connsiteY92" fmla="*/ 461962 h 2300287"/>
              <a:gd name="connsiteX93" fmla="*/ 690562 w 4200525"/>
              <a:gd name="connsiteY93" fmla="*/ 447675 h 2300287"/>
              <a:gd name="connsiteX94" fmla="*/ 676275 w 4200525"/>
              <a:gd name="connsiteY94" fmla="*/ 447675 h 2300287"/>
              <a:gd name="connsiteX95" fmla="*/ 676275 w 4200525"/>
              <a:gd name="connsiteY95" fmla="*/ 414337 h 2300287"/>
              <a:gd name="connsiteX96" fmla="*/ 519112 w 4200525"/>
              <a:gd name="connsiteY96" fmla="*/ 419100 h 2300287"/>
              <a:gd name="connsiteX97" fmla="*/ 523875 w 4200525"/>
              <a:gd name="connsiteY97" fmla="*/ 390525 h 2300287"/>
              <a:gd name="connsiteX98" fmla="*/ 490537 w 4200525"/>
              <a:gd name="connsiteY98" fmla="*/ 385762 h 2300287"/>
              <a:gd name="connsiteX99" fmla="*/ 495300 w 4200525"/>
              <a:gd name="connsiteY99" fmla="*/ 361950 h 2300287"/>
              <a:gd name="connsiteX100" fmla="*/ 476250 w 4200525"/>
              <a:gd name="connsiteY100" fmla="*/ 357187 h 2300287"/>
              <a:gd name="connsiteX101" fmla="*/ 481012 w 4200525"/>
              <a:gd name="connsiteY101" fmla="*/ 266700 h 2300287"/>
              <a:gd name="connsiteX102" fmla="*/ 471487 w 4200525"/>
              <a:gd name="connsiteY102" fmla="*/ 266700 h 2300287"/>
              <a:gd name="connsiteX103" fmla="*/ 466725 w 4200525"/>
              <a:gd name="connsiteY103" fmla="*/ 200025 h 2300287"/>
              <a:gd name="connsiteX104" fmla="*/ 452437 w 4200525"/>
              <a:gd name="connsiteY104" fmla="*/ 200025 h 2300287"/>
              <a:gd name="connsiteX105" fmla="*/ 452437 w 4200525"/>
              <a:gd name="connsiteY105" fmla="*/ 142875 h 2300287"/>
              <a:gd name="connsiteX106" fmla="*/ 428625 w 4200525"/>
              <a:gd name="connsiteY106" fmla="*/ 142875 h 2300287"/>
              <a:gd name="connsiteX107" fmla="*/ 433387 w 4200525"/>
              <a:gd name="connsiteY107" fmla="*/ 61912 h 2300287"/>
              <a:gd name="connsiteX108" fmla="*/ 395287 w 4200525"/>
              <a:gd name="connsiteY108" fmla="*/ 66675 h 2300287"/>
              <a:gd name="connsiteX109" fmla="*/ 395287 w 4200525"/>
              <a:gd name="connsiteY109" fmla="*/ 52387 h 2300287"/>
              <a:gd name="connsiteX110" fmla="*/ 280987 w 4200525"/>
              <a:gd name="connsiteY110" fmla="*/ 52387 h 2300287"/>
              <a:gd name="connsiteX111" fmla="*/ 285750 w 4200525"/>
              <a:gd name="connsiteY111" fmla="*/ 33337 h 2300287"/>
              <a:gd name="connsiteX112" fmla="*/ 252412 w 4200525"/>
              <a:gd name="connsiteY112" fmla="*/ 33337 h 2300287"/>
              <a:gd name="connsiteX113" fmla="*/ 252412 w 4200525"/>
              <a:gd name="connsiteY113" fmla="*/ 4762 h 2300287"/>
              <a:gd name="connsiteX114" fmla="*/ 0 w 4200525"/>
              <a:gd name="connsiteY114" fmla="*/ 0 h 230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4200525" h="2300287">
                <a:moveTo>
                  <a:pt x="4200525" y="2300287"/>
                </a:moveTo>
                <a:lnTo>
                  <a:pt x="3838575" y="2300287"/>
                </a:lnTo>
                <a:lnTo>
                  <a:pt x="3843337" y="2195512"/>
                </a:lnTo>
                <a:lnTo>
                  <a:pt x="3752850" y="2195512"/>
                </a:lnTo>
                <a:lnTo>
                  <a:pt x="3748087" y="2171700"/>
                </a:lnTo>
                <a:lnTo>
                  <a:pt x="3667125" y="2171700"/>
                </a:lnTo>
                <a:lnTo>
                  <a:pt x="3662362" y="2143125"/>
                </a:lnTo>
                <a:lnTo>
                  <a:pt x="3438525" y="2133600"/>
                </a:lnTo>
                <a:lnTo>
                  <a:pt x="3438525" y="2052637"/>
                </a:lnTo>
                <a:lnTo>
                  <a:pt x="3371850" y="2057400"/>
                </a:lnTo>
                <a:lnTo>
                  <a:pt x="3371850" y="2038350"/>
                </a:lnTo>
                <a:lnTo>
                  <a:pt x="3286125" y="2043112"/>
                </a:lnTo>
                <a:lnTo>
                  <a:pt x="3290887" y="2014537"/>
                </a:lnTo>
                <a:lnTo>
                  <a:pt x="3128962" y="2024062"/>
                </a:lnTo>
                <a:lnTo>
                  <a:pt x="3128962" y="2000250"/>
                </a:lnTo>
                <a:lnTo>
                  <a:pt x="3086100" y="2000250"/>
                </a:lnTo>
                <a:lnTo>
                  <a:pt x="3081337" y="1971675"/>
                </a:lnTo>
                <a:lnTo>
                  <a:pt x="3038475" y="1976437"/>
                </a:lnTo>
                <a:lnTo>
                  <a:pt x="3043237" y="1914525"/>
                </a:lnTo>
                <a:lnTo>
                  <a:pt x="3014662" y="1914525"/>
                </a:lnTo>
                <a:lnTo>
                  <a:pt x="3019425" y="1833562"/>
                </a:lnTo>
                <a:lnTo>
                  <a:pt x="2981325" y="1833562"/>
                </a:lnTo>
                <a:lnTo>
                  <a:pt x="2986087" y="1809750"/>
                </a:lnTo>
                <a:lnTo>
                  <a:pt x="2952750" y="1809750"/>
                </a:lnTo>
                <a:lnTo>
                  <a:pt x="2957512" y="1771650"/>
                </a:lnTo>
                <a:lnTo>
                  <a:pt x="2895600" y="1771650"/>
                </a:lnTo>
                <a:lnTo>
                  <a:pt x="2895600" y="1752600"/>
                </a:lnTo>
                <a:lnTo>
                  <a:pt x="2614612" y="1743075"/>
                </a:lnTo>
                <a:lnTo>
                  <a:pt x="2609850" y="1714500"/>
                </a:lnTo>
                <a:lnTo>
                  <a:pt x="2586037" y="1714500"/>
                </a:lnTo>
                <a:lnTo>
                  <a:pt x="2590800" y="1676400"/>
                </a:lnTo>
                <a:lnTo>
                  <a:pt x="2314575" y="1676400"/>
                </a:lnTo>
                <a:lnTo>
                  <a:pt x="2319337" y="1657350"/>
                </a:lnTo>
                <a:lnTo>
                  <a:pt x="2238375" y="1657350"/>
                </a:lnTo>
                <a:lnTo>
                  <a:pt x="2238375" y="1628775"/>
                </a:lnTo>
                <a:lnTo>
                  <a:pt x="2190750" y="1628775"/>
                </a:lnTo>
                <a:lnTo>
                  <a:pt x="2195512" y="1595437"/>
                </a:lnTo>
                <a:lnTo>
                  <a:pt x="2166937" y="1595437"/>
                </a:lnTo>
                <a:lnTo>
                  <a:pt x="2166937" y="1566862"/>
                </a:lnTo>
                <a:lnTo>
                  <a:pt x="2152650" y="1566862"/>
                </a:lnTo>
                <a:lnTo>
                  <a:pt x="2157412" y="1500187"/>
                </a:lnTo>
                <a:lnTo>
                  <a:pt x="2128837" y="1495425"/>
                </a:lnTo>
                <a:lnTo>
                  <a:pt x="2124075" y="1462087"/>
                </a:lnTo>
                <a:lnTo>
                  <a:pt x="2057400" y="1462087"/>
                </a:lnTo>
                <a:lnTo>
                  <a:pt x="2057400" y="1447800"/>
                </a:lnTo>
                <a:lnTo>
                  <a:pt x="1957387" y="1447800"/>
                </a:lnTo>
                <a:lnTo>
                  <a:pt x="1957387" y="1433512"/>
                </a:lnTo>
                <a:lnTo>
                  <a:pt x="1790700" y="1433512"/>
                </a:lnTo>
                <a:lnTo>
                  <a:pt x="1790700" y="1390650"/>
                </a:lnTo>
                <a:lnTo>
                  <a:pt x="1733550" y="1395412"/>
                </a:lnTo>
                <a:lnTo>
                  <a:pt x="1738312" y="1357312"/>
                </a:lnTo>
                <a:lnTo>
                  <a:pt x="1724025" y="1357312"/>
                </a:lnTo>
                <a:lnTo>
                  <a:pt x="1728787" y="1314450"/>
                </a:lnTo>
                <a:lnTo>
                  <a:pt x="1704975" y="1314450"/>
                </a:lnTo>
                <a:lnTo>
                  <a:pt x="1714500" y="1247775"/>
                </a:lnTo>
                <a:lnTo>
                  <a:pt x="1652587" y="1247775"/>
                </a:lnTo>
                <a:lnTo>
                  <a:pt x="1647825" y="1233487"/>
                </a:lnTo>
                <a:lnTo>
                  <a:pt x="1633537" y="1233487"/>
                </a:lnTo>
                <a:lnTo>
                  <a:pt x="1633537" y="1214437"/>
                </a:lnTo>
                <a:lnTo>
                  <a:pt x="1595437" y="1214437"/>
                </a:lnTo>
                <a:lnTo>
                  <a:pt x="1600200" y="1190625"/>
                </a:lnTo>
                <a:lnTo>
                  <a:pt x="1562100" y="1190625"/>
                </a:lnTo>
                <a:lnTo>
                  <a:pt x="1390650" y="1185862"/>
                </a:lnTo>
                <a:lnTo>
                  <a:pt x="1390650" y="1171575"/>
                </a:lnTo>
                <a:lnTo>
                  <a:pt x="1319212" y="1171575"/>
                </a:lnTo>
                <a:lnTo>
                  <a:pt x="1314450" y="1076325"/>
                </a:lnTo>
                <a:lnTo>
                  <a:pt x="1285875" y="1076325"/>
                </a:lnTo>
                <a:lnTo>
                  <a:pt x="1290637" y="985837"/>
                </a:lnTo>
                <a:lnTo>
                  <a:pt x="1266825" y="985837"/>
                </a:lnTo>
                <a:lnTo>
                  <a:pt x="1271587" y="909637"/>
                </a:lnTo>
                <a:lnTo>
                  <a:pt x="1233487" y="909637"/>
                </a:lnTo>
                <a:lnTo>
                  <a:pt x="1228725" y="885825"/>
                </a:lnTo>
                <a:lnTo>
                  <a:pt x="1176337" y="890587"/>
                </a:lnTo>
                <a:lnTo>
                  <a:pt x="1176337" y="866775"/>
                </a:lnTo>
                <a:lnTo>
                  <a:pt x="1052512" y="871537"/>
                </a:lnTo>
                <a:lnTo>
                  <a:pt x="1047750" y="857250"/>
                </a:lnTo>
                <a:lnTo>
                  <a:pt x="985837" y="857250"/>
                </a:lnTo>
                <a:lnTo>
                  <a:pt x="990600" y="833437"/>
                </a:lnTo>
                <a:lnTo>
                  <a:pt x="909637" y="838200"/>
                </a:lnTo>
                <a:lnTo>
                  <a:pt x="909637" y="838200"/>
                </a:lnTo>
                <a:lnTo>
                  <a:pt x="876300" y="800100"/>
                </a:lnTo>
                <a:lnTo>
                  <a:pt x="881062" y="704850"/>
                </a:lnTo>
                <a:lnTo>
                  <a:pt x="852487" y="704850"/>
                </a:lnTo>
                <a:lnTo>
                  <a:pt x="857250" y="628650"/>
                </a:lnTo>
                <a:lnTo>
                  <a:pt x="871537" y="628650"/>
                </a:lnTo>
                <a:lnTo>
                  <a:pt x="871537" y="581025"/>
                </a:lnTo>
                <a:lnTo>
                  <a:pt x="852487" y="581025"/>
                </a:lnTo>
                <a:lnTo>
                  <a:pt x="857250" y="528637"/>
                </a:lnTo>
                <a:lnTo>
                  <a:pt x="842962" y="528637"/>
                </a:lnTo>
                <a:lnTo>
                  <a:pt x="847725" y="481012"/>
                </a:lnTo>
                <a:lnTo>
                  <a:pt x="709612" y="481012"/>
                </a:lnTo>
                <a:lnTo>
                  <a:pt x="709612" y="461962"/>
                </a:lnTo>
                <a:lnTo>
                  <a:pt x="690562" y="461962"/>
                </a:lnTo>
                <a:lnTo>
                  <a:pt x="690562" y="447675"/>
                </a:lnTo>
                <a:lnTo>
                  <a:pt x="676275" y="447675"/>
                </a:lnTo>
                <a:lnTo>
                  <a:pt x="676275" y="414337"/>
                </a:lnTo>
                <a:lnTo>
                  <a:pt x="519112" y="419100"/>
                </a:lnTo>
                <a:lnTo>
                  <a:pt x="523875" y="390525"/>
                </a:lnTo>
                <a:lnTo>
                  <a:pt x="490537" y="385762"/>
                </a:lnTo>
                <a:lnTo>
                  <a:pt x="495300" y="361950"/>
                </a:lnTo>
                <a:lnTo>
                  <a:pt x="476250" y="357187"/>
                </a:lnTo>
                <a:lnTo>
                  <a:pt x="481012" y="266700"/>
                </a:lnTo>
                <a:lnTo>
                  <a:pt x="471487" y="266700"/>
                </a:lnTo>
                <a:lnTo>
                  <a:pt x="466725" y="200025"/>
                </a:lnTo>
                <a:lnTo>
                  <a:pt x="452437" y="200025"/>
                </a:lnTo>
                <a:lnTo>
                  <a:pt x="452437" y="142875"/>
                </a:lnTo>
                <a:lnTo>
                  <a:pt x="428625" y="142875"/>
                </a:lnTo>
                <a:lnTo>
                  <a:pt x="433387" y="61912"/>
                </a:lnTo>
                <a:lnTo>
                  <a:pt x="395287" y="66675"/>
                </a:lnTo>
                <a:lnTo>
                  <a:pt x="395287" y="52387"/>
                </a:lnTo>
                <a:lnTo>
                  <a:pt x="280987" y="52387"/>
                </a:lnTo>
                <a:lnTo>
                  <a:pt x="285750" y="33337"/>
                </a:lnTo>
                <a:lnTo>
                  <a:pt x="252412" y="33337"/>
                </a:lnTo>
                <a:lnTo>
                  <a:pt x="252412" y="4762"/>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76" name="TextBox 6968"/>
          <p:cNvSpPr txBox="1">
            <a:spLocks noChangeArrowheads="1"/>
          </p:cNvSpPr>
          <p:nvPr/>
        </p:nvSpPr>
        <p:spPr bwMode="auto">
          <a:xfrm>
            <a:off x="871538" y="5797576"/>
            <a:ext cx="1639887" cy="646113"/>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b="1" dirty="0">
                <a:solidFill>
                  <a:srgbClr val="FFFFFF"/>
                </a:solidFill>
                <a:ea typeface="ＭＳ Ｐゴシック" panose="020B0600070205080204" pitchFamily="34" charset="-128"/>
              </a:rPr>
              <a:t>Patients at Risk, n</a:t>
            </a:r>
            <a:endParaRPr lang="en-US" sz="1200" dirty="0">
              <a:solidFill>
                <a:srgbClr val="FFFFFF"/>
              </a:solidFill>
              <a:ea typeface="ＭＳ Ｐゴシック" panose="020B0600070205080204" pitchFamily="34" charset="-128"/>
            </a:endParaRPr>
          </a:p>
          <a:p>
            <a:pPr defTabSz="914400" fontAlgn="base">
              <a:spcBef>
                <a:spcPct val="0"/>
              </a:spcBef>
              <a:spcAft>
                <a:spcPct val="0"/>
              </a:spcAft>
              <a:defRPr/>
            </a:pPr>
            <a:r>
              <a:rPr lang="en-US" sz="1200" dirty="0">
                <a:solidFill>
                  <a:srgbClr val="FFFFFF"/>
                </a:solidFill>
                <a:ea typeface="ＭＳ Ｐゴシック" panose="020B0600070205080204" pitchFamily="34" charset="-128"/>
              </a:rPr>
              <a:t>Placebo</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Denosumab</a:t>
            </a:r>
          </a:p>
        </p:txBody>
      </p:sp>
    </p:spTree>
    <p:extLst>
      <p:ext uri="{BB962C8B-B14F-4D97-AF65-F5344CB8AC3E}">
        <p14:creationId xmlns:p14="http://schemas.microsoft.com/office/powerpoint/2010/main" val="927585397"/>
      </p:ext>
    </p:extLst>
  </p:cSld>
  <p:clrMapOvr>
    <a:masterClrMapping/>
  </p:clrMapOvr>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Bone Metastasis–Free Survival in Patients With PSADT ≤ 4 Mos </a:t>
            </a:r>
          </a:p>
        </p:txBody>
      </p:sp>
      <p:sp>
        <p:nvSpPr>
          <p:cNvPr id="35843" name="Down Arrow 2"/>
          <p:cNvSpPr>
            <a:spLocks noChangeArrowheads="1"/>
          </p:cNvSpPr>
          <p:nvPr/>
        </p:nvSpPr>
        <p:spPr bwMode="auto">
          <a:xfrm>
            <a:off x="4668851" y="2597176"/>
            <a:ext cx="835025" cy="620713"/>
          </a:xfrm>
          <a:prstGeom prst="downArrow">
            <a:avLst>
              <a:gd name="adj1" fmla="val 50000"/>
              <a:gd name="adj2" fmla="val 50000"/>
            </a:avLst>
          </a:prstGeom>
          <a:solidFill>
            <a:schemeClr val="tx2"/>
          </a:solidFill>
          <a:ln w="9525" algn="ctr">
            <a:noFill/>
            <a:round/>
            <a:headEnd/>
            <a:tailEnd/>
          </a:ln>
        </p:spPr>
        <p:txBody>
          <a:bodyPr/>
          <a:lstStyle/>
          <a:p>
            <a:pPr defTabSz="914400" fontAlgn="base">
              <a:lnSpc>
                <a:spcPct val="90000"/>
              </a:lnSpc>
              <a:spcBef>
                <a:spcPct val="35000"/>
              </a:spcBef>
              <a:spcAft>
                <a:spcPct val="25000"/>
              </a:spcAft>
              <a:buClr>
                <a:srgbClr val="8B3D9A"/>
              </a:buClr>
              <a:buFont typeface="Arial" pitchFamily="34" charset="0"/>
              <a:buChar char="•"/>
              <a:defRPr/>
            </a:pPr>
            <a:endParaRPr lang="en-US" b="1" dirty="0">
              <a:solidFill>
                <a:srgbClr val="FFFFFF"/>
              </a:solidFill>
              <a:ea typeface="ＭＳ Ｐゴシック" panose="020B0600070205080204" pitchFamily="34" charset="-128"/>
            </a:endParaRPr>
          </a:p>
        </p:txBody>
      </p:sp>
      <p:sp>
        <p:nvSpPr>
          <p:cNvPr id="4" name="TextBox 8"/>
          <p:cNvSpPr txBox="1"/>
          <p:nvPr/>
        </p:nvSpPr>
        <p:spPr>
          <a:xfrm>
            <a:off x="4573588" y="1909763"/>
            <a:ext cx="3352800" cy="584200"/>
          </a:xfrm>
          <a:prstGeom prst="rect">
            <a:avLst/>
          </a:prstGeom>
          <a:noFill/>
        </p:spPr>
        <p:txBody>
          <a:bodyPr>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HR: 0.71 (95% CI: 0.56-0.90;</a:t>
            </a:r>
            <a:br>
              <a:rPr lang="en-US" sz="1600" dirty="0">
                <a:solidFill>
                  <a:srgbClr val="FFFFFF"/>
                </a:solidFill>
                <a:ea typeface="ＭＳ Ｐゴシック" panose="020B0600070205080204" pitchFamily="34" charset="-128"/>
              </a:rPr>
            </a:br>
            <a:r>
              <a:rPr lang="en-US" sz="1600" i="1" dirty="0">
                <a:solidFill>
                  <a:srgbClr val="FFFFFF"/>
                </a:solidFill>
                <a:ea typeface="ＭＳ Ｐゴシック" panose="020B0600070205080204" pitchFamily="34" charset="-128"/>
              </a:rPr>
              <a:t>P</a:t>
            </a:r>
            <a:r>
              <a:rPr lang="en-US" sz="1600" dirty="0">
                <a:solidFill>
                  <a:srgbClr val="FFFFFF"/>
                </a:solidFill>
                <a:ea typeface="ＭＳ Ｐゴシック" panose="020B0600070205080204" pitchFamily="34" charset="-128"/>
              </a:rPr>
              <a:t> = .004)</a:t>
            </a:r>
          </a:p>
        </p:txBody>
      </p:sp>
      <p:sp>
        <p:nvSpPr>
          <p:cNvPr id="9" name="TextBox 42"/>
          <p:cNvSpPr txBox="1">
            <a:spLocks noChangeArrowheads="1"/>
          </p:cNvSpPr>
          <p:nvPr/>
        </p:nvSpPr>
        <p:spPr bwMode="auto">
          <a:xfrm>
            <a:off x="4787900" y="2587625"/>
            <a:ext cx="3200400" cy="338138"/>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29%</a:t>
            </a:r>
            <a:r>
              <a:rPr lang="en-US" sz="1600" dirty="0">
                <a:solidFill>
                  <a:srgbClr val="FFFFFF"/>
                </a:solidFill>
                <a:ea typeface="ＭＳ Ｐゴシック" panose="020B0600070205080204" pitchFamily="34" charset="-128"/>
              </a:rPr>
              <a:t>  Risk reduction</a:t>
            </a:r>
          </a:p>
        </p:txBody>
      </p:sp>
      <p:sp>
        <p:nvSpPr>
          <p:cNvPr id="35846" name="TextBox 9"/>
          <p:cNvSpPr txBox="1">
            <a:spLocks noChangeArrowheads="1"/>
          </p:cNvSpPr>
          <p:nvPr/>
        </p:nvSpPr>
        <p:spPr bwMode="auto">
          <a:xfrm rot="16200000">
            <a:off x="-323850" y="3477131"/>
            <a:ext cx="3589338" cy="584776"/>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Proportion of Patients With </a:t>
            </a:r>
          </a:p>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Bone Metastasis–Free Survival</a:t>
            </a:r>
          </a:p>
        </p:txBody>
      </p:sp>
      <p:sp>
        <p:nvSpPr>
          <p:cNvPr id="35848" name="Line 6901"/>
          <p:cNvSpPr>
            <a:spLocks noChangeShapeType="1"/>
          </p:cNvSpPr>
          <p:nvPr/>
        </p:nvSpPr>
        <p:spPr bwMode="auto">
          <a:xfrm>
            <a:off x="2251077" y="1955803"/>
            <a:ext cx="1588" cy="3509963"/>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49" name="Line 6902"/>
          <p:cNvSpPr>
            <a:spLocks noChangeShapeType="1"/>
          </p:cNvSpPr>
          <p:nvPr/>
        </p:nvSpPr>
        <p:spPr bwMode="auto">
          <a:xfrm>
            <a:off x="4338638" y="5467350"/>
            <a:ext cx="1587"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0" name="Line 6903"/>
          <p:cNvSpPr>
            <a:spLocks noChangeShapeType="1"/>
          </p:cNvSpPr>
          <p:nvPr/>
        </p:nvSpPr>
        <p:spPr bwMode="auto">
          <a:xfrm>
            <a:off x="3644901"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1" name="Line 6904"/>
          <p:cNvSpPr>
            <a:spLocks noChangeShapeType="1"/>
          </p:cNvSpPr>
          <p:nvPr/>
        </p:nvSpPr>
        <p:spPr bwMode="auto">
          <a:xfrm>
            <a:off x="2952750"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2" name="Line 6905"/>
          <p:cNvSpPr>
            <a:spLocks noChangeShapeType="1"/>
          </p:cNvSpPr>
          <p:nvPr/>
        </p:nvSpPr>
        <p:spPr bwMode="auto">
          <a:xfrm>
            <a:off x="2251077"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3" name="Line 6906"/>
          <p:cNvSpPr>
            <a:spLocks noChangeShapeType="1"/>
          </p:cNvSpPr>
          <p:nvPr/>
        </p:nvSpPr>
        <p:spPr bwMode="auto">
          <a:xfrm>
            <a:off x="5030788"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4" name="Line 6907"/>
          <p:cNvSpPr>
            <a:spLocks noChangeShapeType="1"/>
          </p:cNvSpPr>
          <p:nvPr/>
        </p:nvSpPr>
        <p:spPr bwMode="auto">
          <a:xfrm>
            <a:off x="5724525" y="5467350"/>
            <a:ext cx="0"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5" name="Line 6908"/>
          <p:cNvSpPr>
            <a:spLocks noChangeShapeType="1"/>
          </p:cNvSpPr>
          <p:nvPr/>
        </p:nvSpPr>
        <p:spPr bwMode="auto">
          <a:xfrm>
            <a:off x="6416676" y="5467350"/>
            <a:ext cx="1588" cy="65088"/>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6" name="Line 6909"/>
          <p:cNvSpPr>
            <a:spLocks noChangeShapeType="1"/>
          </p:cNvSpPr>
          <p:nvPr/>
        </p:nvSpPr>
        <p:spPr bwMode="auto">
          <a:xfrm flipH="1">
            <a:off x="2176465" y="1966916"/>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7" name="Line 6910"/>
          <p:cNvSpPr>
            <a:spLocks noChangeShapeType="1"/>
          </p:cNvSpPr>
          <p:nvPr/>
        </p:nvSpPr>
        <p:spPr bwMode="auto">
          <a:xfrm flipH="1">
            <a:off x="2176465" y="54594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8" name="Line 6911"/>
          <p:cNvSpPr>
            <a:spLocks noChangeShapeType="1"/>
          </p:cNvSpPr>
          <p:nvPr/>
        </p:nvSpPr>
        <p:spPr bwMode="auto">
          <a:xfrm flipH="1">
            <a:off x="2176465" y="47609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59" name="Line 6912"/>
          <p:cNvSpPr>
            <a:spLocks noChangeShapeType="1"/>
          </p:cNvSpPr>
          <p:nvPr/>
        </p:nvSpPr>
        <p:spPr bwMode="auto">
          <a:xfrm flipH="1">
            <a:off x="2176465" y="406241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60" name="Line 6913"/>
          <p:cNvSpPr>
            <a:spLocks noChangeShapeType="1"/>
          </p:cNvSpPr>
          <p:nvPr/>
        </p:nvSpPr>
        <p:spPr bwMode="auto">
          <a:xfrm flipH="1">
            <a:off x="2176465" y="33639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61" name="Line 6914"/>
          <p:cNvSpPr>
            <a:spLocks noChangeShapeType="1"/>
          </p:cNvSpPr>
          <p:nvPr/>
        </p:nvSpPr>
        <p:spPr bwMode="auto">
          <a:xfrm flipH="1">
            <a:off x="2176465" y="2665439"/>
            <a:ext cx="63500"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5862" name="Rectangle 6915"/>
          <p:cNvSpPr>
            <a:spLocks noChangeArrowheads="1"/>
          </p:cNvSpPr>
          <p:nvPr/>
        </p:nvSpPr>
        <p:spPr bwMode="auto">
          <a:xfrm>
            <a:off x="1859539" y="1835153"/>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1.0</a:t>
            </a:r>
          </a:p>
        </p:txBody>
      </p:sp>
      <p:sp>
        <p:nvSpPr>
          <p:cNvPr id="35863" name="Rectangle 6916"/>
          <p:cNvSpPr>
            <a:spLocks noChangeArrowheads="1"/>
          </p:cNvSpPr>
          <p:nvPr/>
        </p:nvSpPr>
        <p:spPr bwMode="auto">
          <a:xfrm>
            <a:off x="1859539" y="3238526"/>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0.6</a:t>
            </a:r>
          </a:p>
        </p:txBody>
      </p:sp>
      <p:sp>
        <p:nvSpPr>
          <p:cNvPr id="35864" name="Rectangle 6917"/>
          <p:cNvSpPr>
            <a:spLocks noChangeArrowheads="1"/>
          </p:cNvSpPr>
          <p:nvPr/>
        </p:nvSpPr>
        <p:spPr bwMode="auto">
          <a:xfrm>
            <a:off x="1859539" y="2536851"/>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0.8</a:t>
            </a:r>
          </a:p>
        </p:txBody>
      </p:sp>
      <p:sp>
        <p:nvSpPr>
          <p:cNvPr id="35865" name="Rectangle 6919"/>
          <p:cNvSpPr>
            <a:spLocks noChangeArrowheads="1"/>
          </p:cNvSpPr>
          <p:nvPr/>
        </p:nvSpPr>
        <p:spPr bwMode="auto">
          <a:xfrm>
            <a:off x="1859539" y="3938588"/>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0.4</a:t>
            </a:r>
          </a:p>
        </p:txBody>
      </p:sp>
      <p:sp>
        <p:nvSpPr>
          <p:cNvPr id="35866" name="Rectangle 6920"/>
          <p:cNvSpPr>
            <a:spLocks noChangeArrowheads="1"/>
          </p:cNvSpPr>
          <p:nvPr/>
        </p:nvSpPr>
        <p:spPr bwMode="auto">
          <a:xfrm>
            <a:off x="1859539" y="4640288"/>
            <a:ext cx="259787"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0.2</a:t>
            </a:r>
          </a:p>
        </p:txBody>
      </p:sp>
      <p:sp>
        <p:nvSpPr>
          <p:cNvPr id="35867" name="Rectangle 6921"/>
          <p:cNvSpPr>
            <a:spLocks noChangeArrowheads="1"/>
          </p:cNvSpPr>
          <p:nvPr/>
        </p:nvSpPr>
        <p:spPr bwMode="auto">
          <a:xfrm>
            <a:off x="2015324" y="5341963"/>
            <a:ext cx="103995"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5868" name="Rectangle 6922"/>
          <p:cNvSpPr>
            <a:spLocks noChangeArrowheads="1"/>
          </p:cNvSpPr>
          <p:nvPr/>
        </p:nvSpPr>
        <p:spPr bwMode="auto">
          <a:xfrm>
            <a:off x="3553606"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12</a:t>
            </a:r>
          </a:p>
        </p:txBody>
      </p:sp>
      <p:sp>
        <p:nvSpPr>
          <p:cNvPr id="35869" name="Rectangle 6923"/>
          <p:cNvSpPr>
            <a:spLocks noChangeArrowheads="1"/>
          </p:cNvSpPr>
          <p:nvPr/>
        </p:nvSpPr>
        <p:spPr bwMode="auto">
          <a:xfrm>
            <a:off x="2206234" y="5540401"/>
            <a:ext cx="103995"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35870" name="Rectangle 6924"/>
          <p:cNvSpPr>
            <a:spLocks noChangeArrowheads="1"/>
          </p:cNvSpPr>
          <p:nvPr/>
        </p:nvSpPr>
        <p:spPr bwMode="auto">
          <a:xfrm>
            <a:off x="4963306"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24</a:t>
            </a:r>
          </a:p>
        </p:txBody>
      </p:sp>
      <p:sp>
        <p:nvSpPr>
          <p:cNvPr id="35871" name="Rectangle 6925"/>
          <p:cNvSpPr>
            <a:spLocks noChangeArrowheads="1"/>
          </p:cNvSpPr>
          <p:nvPr/>
        </p:nvSpPr>
        <p:spPr bwMode="auto">
          <a:xfrm>
            <a:off x="6330145"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36</a:t>
            </a:r>
          </a:p>
        </p:txBody>
      </p:sp>
      <p:sp>
        <p:nvSpPr>
          <p:cNvPr id="35872" name="Rectangle 6926"/>
          <p:cNvSpPr>
            <a:spLocks noChangeArrowheads="1"/>
          </p:cNvSpPr>
          <p:nvPr/>
        </p:nvSpPr>
        <p:spPr bwMode="auto">
          <a:xfrm>
            <a:off x="2208214" y="5773738"/>
            <a:ext cx="5237162" cy="246062"/>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Study Month</a:t>
            </a:r>
          </a:p>
        </p:txBody>
      </p:sp>
      <p:sp>
        <p:nvSpPr>
          <p:cNvPr id="35873" name="Rectangle 6927"/>
          <p:cNvSpPr>
            <a:spLocks noChangeArrowheads="1"/>
          </p:cNvSpPr>
          <p:nvPr/>
        </p:nvSpPr>
        <p:spPr bwMode="auto">
          <a:xfrm>
            <a:off x="2146300"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289</a:t>
            </a:r>
            <a:endParaRPr lang="en-US" sz="1200" b="1" dirty="0">
              <a:solidFill>
                <a:srgbClr val="FFFFFF"/>
              </a:solidFill>
              <a:ea typeface="ＭＳ Ｐゴシック" panose="020B0600070205080204" pitchFamily="34" charset="-128"/>
            </a:endParaRPr>
          </a:p>
        </p:txBody>
      </p:sp>
      <p:sp>
        <p:nvSpPr>
          <p:cNvPr id="35874" name="Rectangle 6928"/>
          <p:cNvSpPr>
            <a:spLocks noChangeArrowheads="1"/>
          </p:cNvSpPr>
          <p:nvPr/>
        </p:nvSpPr>
        <p:spPr bwMode="auto">
          <a:xfrm>
            <a:off x="2836863"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209</a:t>
            </a:r>
            <a:endParaRPr lang="en-US" sz="1200" b="1" dirty="0">
              <a:solidFill>
                <a:srgbClr val="FFFFFF"/>
              </a:solidFill>
              <a:ea typeface="ＭＳ Ｐゴシック" panose="020B0600070205080204" pitchFamily="34" charset="-128"/>
            </a:endParaRPr>
          </a:p>
        </p:txBody>
      </p:sp>
      <p:sp>
        <p:nvSpPr>
          <p:cNvPr id="35875" name="Rectangle 6929"/>
          <p:cNvSpPr>
            <a:spLocks noChangeArrowheads="1"/>
          </p:cNvSpPr>
          <p:nvPr/>
        </p:nvSpPr>
        <p:spPr bwMode="auto">
          <a:xfrm>
            <a:off x="3536950"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138</a:t>
            </a:r>
            <a:endParaRPr lang="en-US" sz="1200" b="1" dirty="0">
              <a:solidFill>
                <a:srgbClr val="FFFFFF"/>
              </a:solidFill>
              <a:ea typeface="ＭＳ Ｐゴシック" panose="020B0600070205080204" pitchFamily="34" charset="-128"/>
            </a:endParaRPr>
          </a:p>
        </p:txBody>
      </p:sp>
      <p:sp>
        <p:nvSpPr>
          <p:cNvPr id="35876" name="Rectangle 6930"/>
          <p:cNvSpPr>
            <a:spLocks noChangeArrowheads="1"/>
          </p:cNvSpPr>
          <p:nvPr/>
        </p:nvSpPr>
        <p:spPr bwMode="auto">
          <a:xfrm>
            <a:off x="4237038"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105</a:t>
            </a:r>
            <a:endParaRPr lang="en-US" sz="1200" b="1" dirty="0">
              <a:solidFill>
                <a:srgbClr val="FFFFFF"/>
              </a:solidFill>
              <a:ea typeface="ＭＳ Ｐゴシック" panose="020B0600070205080204" pitchFamily="34" charset="-128"/>
            </a:endParaRPr>
          </a:p>
        </p:txBody>
      </p:sp>
      <p:sp>
        <p:nvSpPr>
          <p:cNvPr id="35877" name="Rectangle 6931"/>
          <p:cNvSpPr>
            <a:spLocks noChangeArrowheads="1"/>
          </p:cNvSpPr>
          <p:nvPr/>
        </p:nvSpPr>
        <p:spPr bwMode="auto">
          <a:xfrm>
            <a:off x="4972052" y="6046788"/>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71</a:t>
            </a:r>
            <a:endParaRPr lang="en-US" sz="1200" b="1" dirty="0">
              <a:solidFill>
                <a:srgbClr val="FFFFFF"/>
              </a:solidFill>
              <a:ea typeface="ＭＳ Ｐゴシック" panose="020B0600070205080204" pitchFamily="34" charset="-128"/>
            </a:endParaRPr>
          </a:p>
        </p:txBody>
      </p:sp>
      <p:sp>
        <p:nvSpPr>
          <p:cNvPr id="35878" name="Rectangle 6932"/>
          <p:cNvSpPr>
            <a:spLocks noChangeArrowheads="1"/>
          </p:cNvSpPr>
          <p:nvPr/>
        </p:nvSpPr>
        <p:spPr bwMode="auto">
          <a:xfrm>
            <a:off x="5649913" y="6046788"/>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46</a:t>
            </a:r>
            <a:endParaRPr lang="en-US" sz="1200" b="1" dirty="0">
              <a:solidFill>
                <a:srgbClr val="FFFFFF"/>
              </a:solidFill>
              <a:ea typeface="ＭＳ Ｐゴシック" panose="020B0600070205080204" pitchFamily="34" charset="-128"/>
            </a:endParaRPr>
          </a:p>
        </p:txBody>
      </p:sp>
      <p:sp>
        <p:nvSpPr>
          <p:cNvPr id="35879" name="Rectangle 6934"/>
          <p:cNvSpPr>
            <a:spLocks noChangeArrowheads="1"/>
          </p:cNvSpPr>
          <p:nvPr/>
        </p:nvSpPr>
        <p:spPr bwMode="auto">
          <a:xfrm>
            <a:off x="214630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263</a:t>
            </a:r>
            <a:endParaRPr lang="en-US" sz="1200" b="1" dirty="0">
              <a:solidFill>
                <a:srgbClr val="FFFFFF"/>
              </a:solidFill>
              <a:ea typeface="ＭＳ Ｐゴシック" panose="020B0600070205080204" pitchFamily="34" charset="-128"/>
            </a:endParaRPr>
          </a:p>
        </p:txBody>
      </p:sp>
      <p:sp>
        <p:nvSpPr>
          <p:cNvPr id="35880" name="Rectangle 6935"/>
          <p:cNvSpPr>
            <a:spLocks noChangeArrowheads="1"/>
          </p:cNvSpPr>
          <p:nvPr/>
        </p:nvSpPr>
        <p:spPr bwMode="auto">
          <a:xfrm>
            <a:off x="2836863"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217</a:t>
            </a:r>
            <a:endParaRPr lang="en-US" sz="1200" b="1" dirty="0">
              <a:solidFill>
                <a:srgbClr val="FFFFFF"/>
              </a:solidFill>
              <a:ea typeface="ＭＳ Ｐゴシック" panose="020B0600070205080204" pitchFamily="34" charset="-128"/>
            </a:endParaRPr>
          </a:p>
        </p:txBody>
      </p:sp>
      <p:sp>
        <p:nvSpPr>
          <p:cNvPr id="35881" name="Rectangle 6936"/>
          <p:cNvSpPr>
            <a:spLocks noChangeArrowheads="1"/>
          </p:cNvSpPr>
          <p:nvPr/>
        </p:nvSpPr>
        <p:spPr bwMode="auto">
          <a:xfrm>
            <a:off x="353695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143</a:t>
            </a:r>
            <a:endParaRPr lang="en-US" sz="1200" b="1" dirty="0">
              <a:solidFill>
                <a:srgbClr val="FFFFFF"/>
              </a:solidFill>
              <a:ea typeface="ＭＳ Ｐゴシック" panose="020B0600070205080204" pitchFamily="34" charset="-128"/>
            </a:endParaRPr>
          </a:p>
        </p:txBody>
      </p:sp>
      <p:sp>
        <p:nvSpPr>
          <p:cNvPr id="35882" name="Rectangle 6937"/>
          <p:cNvSpPr>
            <a:spLocks noChangeArrowheads="1"/>
          </p:cNvSpPr>
          <p:nvPr/>
        </p:nvSpPr>
        <p:spPr bwMode="auto">
          <a:xfrm>
            <a:off x="4237039"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117</a:t>
            </a:r>
            <a:endParaRPr lang="en-US" sz="1200" b="1" dirty="0">
              <a:solidFill>
                <a:srgbClr val="FFFFFF"/>
              </a:solidFill>
              <a:ea typeface="ＭＳ Ｐゴシック" panose="020B0600070205080204" pitchFamily="34" charset="-128"/>
            </a:endParaRPr>
          </a:p>
        </p:txBody>
      </p:sp>
      <p:sp>
        <p:nvSpPr>
          <p:cNvPr id="35883" name="Rectangle 6938"/>
          <p:cNvSpPr>
            <a:spLocks noChangeArrowheads="1"/>
          </p:cNvSpPr>
          <p:nvPr/>
        </p:nvSpPr>
        <p:spPr bwMode="auto">
          <a:xfrm>
            <a:off x="4972052" y="6218238"/>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89</a:t>
            </a:r>
            <a:endParaRPr lang="en-US" sz="1200" b="1" dirty="0">
              <a:solidFill>
                <a:srgbClr val="FFFFFF"/>
              </a:solidFill>
              <a:ea typeface="ＭＳ Ｐゴシック" panose="020B0600070205080204" pitchFamily="34" charset="-128"/>
            </a:endParaRPr>
          </a:p>
        </p:txBody>
      </p:sp>
      <p:sp>
        <p:nvSpPr>
          <p:cNvPr id="35884" name="Rectangle 6939"/>
          <p:cNvSpPr>
            <a:spLocks noChangeArrowheads="1"/>
          </p:cNvSpPr>
          <p:nvPr/>
        </p:nvSpPr>
        <p:spPr bwMode="auto">
          <a:xfrm>
            <a:off x="5649913" y="6218238"/>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56</a:t>
            </a:r>
            <a:endParaRPr lang="en-US" sz="1200" b="1" dirty="0">
              <a:solidFill>
                <a:srgbClr val="FFFFFF"/>
              </a:solidFill>
              <a:ea typeface="ＭＳ Ｐゴシック" panose="020B0600070205080204" pitchFamily="34" charset="-128"/>
            </a:endParaRPr>
          </a:p>
        </p:txBody>
      </p:sp>
      <p:sp>
        <p:nvSpPr>
          <p:cNvPr id="35885" name="Rectangle 6954"/>
          <p:cNvSpPr>
            <a:spLocks noChangeArrowheads="1"/>
          </p:cNvSpPr>
          <p:nvPr/>
        </p:nvSpPr>
        <p:spPr bwMode="auto">
          <a:xfrm>
            <a:off x="2913465" y="5540401"/>
            <a:ext cx="103995"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6</a:t>
            </a:r>
          </a:p>
        </p:txBody>
      </p:sp>
      <p:sp>
        <p:nvSpPr>
          <p:cNvPr id="35886" name="Rectangle 6955"/>
          <p:cNvSpPr>
            <a:spLocks noChangeArrowheads="1"/>
          </p:cNvSpPr>
          <p:nvPr/>
        </p:nvSpPr>
        <p:spPr bwMode="auto">
          <a:xfrm>
            <a:off x="4242580"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18</a:t>
            </a:r>
          </a:p>
        </p:txBody>
      </p:sp>
      <p:sp>
        <p:nvSpPr>
          <p:cNvPr id="35887" name="Rectangle 6956"/>
          <p:cNvSpPr>
            <a:spLocks noChangeArrowheads="1"/>
          </p:cNvSpPr>
          <p:nvPr/>
        </p:nvSpPr>
        <p:spPr bwMode="auto">
          <a:xfrm>
            <a:off x="5612593" y="5540401"/>
            <a:ext cx="207990" cy="246221"/>
          </a:xfrm>
          <a:prstGeom prst="rect">
            <a:avLst/>
          </a:prstGeom>
          <a:noFill/>
          <a:ln w="9525">
            <a:noFill/>
            <a:miter lim="800000"/>
            <a:headEnd/>
            <a:tailEnd/>
          </a:ln>
        </p:spPr>
        <p:txBody>
          <a:bodyPr wrap="none" lIns="0" tIns="0" rIns="0" bIns="0">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30</a:t>
            </a:r>
          </a:p>
        </p:txBody>
      </p:sp>
      <p:sp>
        <p:nvSpPr>
          <p:cNvPr id="35888" name="Rectangle 6957"/>
          <p:cNvSpPr>
            <a:spLocks noChangeArrowheads="1"/>
          </p:cNvSpPr>
          <p:nvPr/>
        </p:nvSpPr>
        <p:spPr bwMode="auto">
          <a:xfrm>
            <a:off x="2492375"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279</a:t>
            </a:r>
            <a:endParaRPr lang="en-US" sz="1200" b="1" dirty="0">
              <a:solidFill>
                <a:srgbClr val="FFFFFF"/>
              </a:solidFill>
              <a:ea typeface="ＭＳ Ｐゴシック" panose="020B0600070205080204" pitchFamily="34" charset="-128"/>
            </a:endParaRPr>
          </a:p>
        </p:txBody>
      </p:sp>
      <p:sp>
        <p:nvSpPr>
          <p:cNvPr id="35889" name="Rectangle 6958"/>
          <p:cNvSpPr>
            <a:spLocks noChangeArrowheads="1"/>
          </p:cNvSpPr>
          <p:nvPr/>
        </p:nvSpPr>
        <p:spPr bwMode="auto">
          <a:xfrm>
            <a:off x="2492375"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254</a:t>
            </a:r>
            <a:endParaRPr lang="en-US" sz="1200" b="1" dirty="0">
              <a:solidFill>
                <a:srgbClr val="FFFFFF"/>
              </a:solidFill>
              <a:ea typeface="ＭＳ Ｐゴシック" panose="020B0600070205080204" pitchFamily="34" charset="-128"/>
            </a:endParaRPr>
          </a:p>
        </p:txBody>
      </p:sp>
      <p:sp>
        <p:nvSpPr>
          <p:cNvPr id="35890" name="Rectangle 6959"/>
          <p:cNvSpPr>
            <a:spLocks noChangeArrowheads="1"/>
          </p:cNvSpPr>
          <p:nvPr/>
        </p:nvSpPr>
        <p:spPr bwMode="auto">
          <a:xfrm>
            <a:off x="3168650" y="6051550"/>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176</a:t>
            </a:r>
            <a:endParaRPr lang="en-US" sz="1200" b="1" dirty="0">
              <a:solidFill>
                <a:srgbClr val="FFFFFF"/>
              </a:solidFill>
              <a:ea typeface="ＭＳ Ｐゴシック" panose="020B0600070205080204" pitchFamily="34" charset="-128"/>
            </a:endParaRPr>
          </a:p>
        </p:txBody>
      </p:sp>
      <p:sp>
        <p:nvSpPr>
          <p:cNvPr id="35891" name="Rectangle 6960"/>
          <p:cNvSpPr>
            <a:spLocks noChangeArrowheads="1"/>
          </p:cNvSpPr>
          <p:nvPr/>
        </p:nvSpPr>
        <p:spPr bwMode="auto">
          <a:xfrm>
            <a:off x="3168650" y="6221413"/>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176</a:t>
            </a:r>
            <a:endParaRPr lang="en-US" sz="1200" b="1" dirty="0">
              <a:solidFill>
                <a:srgbClr val="FFFFFF"/>
              </a:solidFill>
              <a:ea typeface="ＭＳ Ｐゴシック" panose="020B0600070205080204" pitchFamily="34" charset="-128"/>
            </a:endParaRPr>
          </a:p>
        </p:txBody>
      </p:sp>
      <p:sp>
        <p:nvSpPr>
          <p:cNvPr id="35892" name="Rectangle 6961"/>
          <p:cNvSpPr>
            <a:spLocks noChangeArrowheads="1"/>
          </p:cNvSpPr>
          <p:nvPr/>
        </p:nvSpPr>
        <p:spPr bwMode="auto">
          <a:xfrm>
            <a:off x="3886200" y="604678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117</a:t>
            </a:r>
            <a:endParaRPr lang="en-US" sz="1200" b="1" dirty="0">
              <a:solidFill>
                <a:srgbClr val="FFFFFF"/>
              </a:solidFill>
              <a:ea typeface="ＭＳ Ｐゴシック" panose="020B0600070205080204" pitchFamily="34" charset="-128"/>
            </a:endParaRPr>
          </a:p>
        </p:txBody>
      </p:sp>
      <p:sp>
        <p:nvSpPr>
          <p:cNvPr id="35893" name="Rectangle 6962"/>
          <p:cNvSpPr>
            <a:spLocks noChangeArrowheads="1"/>
          </p:cNvSpPr>
          <p:nvPr/>
        </p:nvSpPr>
        <p:spPr bwMode="auto">
          <a:xfrm>
            <a:off x="388620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123</a:t>
            </a:r>
            <a:endParaRPr lang="en-US" sz="1200" b="1" dirty="0">
              <a:solidFill>
                <a:srgbClr val="FFFFFF"/>
              </a:solidFill>
              <a:ea typeface="ＭＳ Ｐゴシック" panose="020B0600070205080204" pitchFamily="34" charset="-128"/>
            </a:endParaRPr>
          </a:p>
        </p:txBody>
      </p:sp>
      <p:sp>
        <p:nvSpPr>
          <p:cNvPr id="35894" name="Rectangle 6963"/>
          <p:cNvSpPr>
            <a:spLocks noChangeArrowheads="1"/>
          </p:cNvSpPr>
          <p:nvPr/>
        </p:nvSpPr>
        <p:spPr bwMode="auto">
          <a:xfrm>
            <a:off x="4621214" y="6046788"/>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88</a:t>
            </a:r>
            <a:endParaRPr lang="en-US" sz="1200" b="1" dirty="0">
              <a:solidFill>
                <a:srgbClr val="FFFFFF"/>
              </a:solidFill>
              <a:ea typeface="ＭＳ Ｐゴシック" panose="020B0600070205080204" pitchFamily="34" charset="-128"/>
            </a:endParaRPr>
          </a:p>
        </p:txBody>
      </p:sp>
      <p:sp>
        <p:nvSpPr>
          <p:cNvPr id="35895" name="Rectangle 6964"/>
          <p:cNvSpPr>
            <a:spLocks noChangeArrowheads="1"/>
          </p:cNvSpPr>
          <p:nvPr/>
        </p:nvSpPr>
        <p:spPr bwMode="auto">
          <a:xfrm>
            <a:off x="4578350" y="6218238"/>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102</a:t>
            </a:r>
            <a:endParaRPr lang="en-US" sz="1200" b="1" dirty="0">
              <a:solidFill>
                <a:srgbClr val="FFFFFF"/>
              </a:solidFill>
              <a:ea typeface="ＭＳ Ｐゴシック" panose="020B0600070205080204" pitchFamily="34" charset="-128"/>
            </a:endParaRPr>
          </a:p>
        </p:txBody>
      </p:sp>
      <p:sp>
        <p:nvSpPr>
          <p:cNvPr id="35896" name="Rectangle 6965"/>
          <p:cNvSpPr>
            <a:spLocks noChangeArrowheads="1"/>
          </p:cNvSpPr>
          <p:nvPr/>
        </p:nvSpPr>
        <p:spPr bwMode="auto">
          <a:xfrm>
            <a:off x="5335589" y="6051550"/>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58</a:t>
            </a:r>
            <a:endParaRPr lang="en-US" sz="1200" b="1" dirty="0">
              <a:solidFill>
                <a:srgbClr val="FFFFFF"/>
              </a:solidFill>
              <a:ea typeface="ＭＳ Ｐゴシック" panose="020B0600070205080204" pitchFamily="34" charset="-128"/>
            </a:endParaRPr>
          </a:p>
        </p:txBody>
      </p:sp>
      <p:sp>
        <p:nvSpPr>
          <p:cNvPr id="35897" name="Rectangle 6966"/>
          <p:cNvSpPr>
            <a:spLocks noChangeArrowheads="1"/>
          </p:cNvSpPr>
          <p:nvPr/>
        </p:nvSpPr>
        <p:spPr bwMode="auto">
          <a:xfrm>
            <a:off x="5335589" y="6223000"/>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67</a:t>
            </a:r>
            <a:endParaRPr lang="en-US" sz="1200" b="1" dirty="0">
              <a:solidFill>
                <a:srgbClr val="FFFFFF"/>
              </a:solidFill>
              <a:ea typeface="ＭＳ Ｐゴシック" panose="020B0600070205080204" pitchFamily="34" charset="-128"/>
            </a:endParaRPr>
          </a:p>
        </p:txBody>
      </p:sp>
      <p:sp>
        <p:nvSpPr>
          <p:cNvPr id="35898" name="Rectangle 6967"/>
          <p:cNvSpPr>
            <a:spLocks noChangeArrowheads="1"/>
          </p:cNvSpPr>
          <p:nvPr/>
        </p:nvSpPr>
        <p:spPr bwMode="auto">
          <a:xfrm>
            <a:off x="6007100" y="6051550"/>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35</a:t>
            </a:r>
            <a:endParaRPr lang="en-US" sz="1200" b="1" dirty="0">
              <a:solidFill>
                <a:srgbClr val="FFFFFF"/>
              </a:solidFill>
              <a:ea typeface="ＭＳ Ｐゴシック" panose="020B0600070205080204" pitchFamily="34" charset="-128"/>
            </a:endParaRPr>
          </a:p>
        </p:txBody>
      </p:sp>
      <p:sp>
        <p:nvSpPr>
          <p:cNvPr id="35899" name="Rectangle 6968"/>
          <p:cNvSpPr>
            <a:spLocks noChangeArrowheads="1"/>
          </p:cNvSpPr>
          <p:nvPr/>
        </p:nvSpPr>
        <p:spPr bwMode="auto">
          <a:xfrm>
            <a:off x="6007100" y="6221413"/>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38</a:t>
            </a:r>
            <a:endParaRPr lang="en-US" sz="1200" b="1" dirty="0">
              <a:solidFill>
                <a:srgbClr val="FFFFFF"/>
              </a:solidFill>
              <a:ea typeface="ＭＳ Ｐゴシック" panose="020B0600070205080204" pitchFamily="34" charset="-128"/>
            </a:endParaRPr>
          </a:p>
        </p:txBody>
      </p:sp>
      <p:cxnSp>
        <p:nvCxnSpPr>
          <p:cNvPr id="36923" name="Straight Connector 66"/>
          <p:cNvCxnSpPr>
            <a:cxnSpLocks noChangeShapeType="1"/>
          </p:cNvCxnSpPr>
          <p:nvPr/>
        </p:nvCxnSpPr>
        <p:spPr bwMode="auto">
          <a:xfrm flipH="1">
            <a:off x="2381250" y="5081588"/>
            <a:ext cx="369888" cy="0"/>
          </a:xfrm>
          <a:prstGeom prst="line">
            <a:avLst/>
          </a:prstGeom>
          <a:noFill/>
          <a:ln w="28575" algn="ctr">
            <a:solidFill>
              <a:schemeClr val="accent2"/>
            </a:solidFill>
            <a:prstDash val="sysDash"/>
            <a:round/>
            <a:headEnd/>
            <a:tailEnd/>
          </a:ln>
          <a:extLst>
            <a:ext uri="{909E8E84-426E-40dd-AFC4-6F175D3DCCD1}">
              <a14:hiddenFill xmlns:a14="http://schemas.microsoft.com/office/drawing/2010/main">
                <a:noFill/>
              </a14:hiddenFill>
            </a:ext>
          </a:extLst>
        </p:spPr>
      </p:cxnSp>
      <p:cxnSp>
        <p:nvCxnSpPr>
          <p:cNvPr id="68" name="Straight Connector 67"/>
          <p:cNvCxnSpPr/>
          <p:nvPr/>
        </p:nvCxnSpPr>
        <p:spPr bwMode="auto">
          <a:xfrm flipH="1">
            <a:off x="2381250" y="5284788"/>
            <a:ext cx="369888" cy="0"/>
          </a:xfrm>
          <a:prstGeom prst="line">
            <a:avLst/>
          </a:prstGeom>
          <a:noFill/>
          <a:ln w="28575" cap="flat" cmpd="sng" algn="ctr">
            <a:solidFill>
              <a:schemeClr val="accent3"/>
            </a:solidFill>
            <a:prstDash val="solid"/>
            <a:round/>
            <a:headEnd type="none" w="med" len="med"/>
            <a:tailEnd type="none" w="med" len="med"/>
          </a:ln>
          <a:effectLst/>
        </p:spPr>
      </p:cxnSp>
      <p:sp>
        <p:nvSpPr>
          <p:cNvPr id="35903" name="TextBox 68"/>
          <p:cNvSpPr txBox="1">
            <a:spLocks noChangeArrowheads="1"/>
          </p:cNvSpPr>
          <p:nvPr/>
        </p:nvSpPr>
        <p:spPr bwMode="auto">
          <a:xfrm>
            <a:off x="2725740" y="4926039"/>
            <a:ext cx="1243012" cy="522287"/>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Denosumab</a:t>
            </a:r>
          </a:p>
        </p:txBody>
      </p:sp>
      <p:grpSp>
        <p:nvGrpSpPr>
          <p:cNvPr id="36926" name="Group 3771"/>
          <p:cNvGrpSpPr>
            <a:grpSpLocks/>
          </p:cNvGrpSpPr>
          <p:nvPr/>
        </p:nvGrpSpPr>
        <p:grpSpPr bwMode="auto">
          <a:xfrm>
            <a:off x="4068763" y="4926039"/>
            <a:ext cx="2711450" cy="522287"/>
            <a:chOff x="4068074" y="4925679"/>
            <a:chExt cx="2711587" cy="523220"/>
          </a:xfrm>
        </p:grpSpPr>
        <p:sp>
          <p:nvSpPr>
            <p:cNvPr id="35911" name="TextBox 69"/>
            <p:cNvSpPr txBox="1">
              <a:spLocks noChangeArrowheads="1"/>
            </p:cNvSpPr>
            <p:nvPr/>
          </p:nvSpPr>
          <p:spPr bwMode="auto">
            <a:xfrm>
              <a:off x="4068074" y="4925679"/>
              <a:ext cx="727112" cy="523220"/>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18.3</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25.8</a:t>
              </a:r>
            </a:p>
          </p:txBody>
        </p:sp>
        <p:sp>
          <p:nvSpPr>
            <p:cNvPr id="35912" name="TextBox 70"/>
            <p:cNvSpPr txBox="1">
              <a:spLocks noChangeArrowheads="1"/>
            </p:cNvSpPr>
            <p:nvPr/>
          </p:nvSpPr>
          <p:spPr bwMode="auto">
            <a:xfrm>
              <a:off x="4985695" y="5033822"/>
              <a:ext cx="727112" cy="306934"/>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7.5</a:t>
              </a:r>
            </a:p>
          </p:txBody>
        </p:sp>
        <p:sp>
          <p:nvSpPr>
            <p:cNvPr id="35913" name="TextBox 71"/>
            <p:cNvSpPr txBox="1">
              <a:spLocks noChangeArrowheads="1"/>
            </p:cNvSpPr>
            <p:nvPr/>
          </p:nvSpPr>
          <p:spPr bwMode="auto">
            <a:xfrm>
              <a:off x="6052549" y="4925679"/>
              <a:ext cx="727112" cy="523220"/>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167</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124</a:t>
              </a:r>
            </a:p>
          </p:txBody>
        </p:sp>
      </p:grpSp>
      <p:sp>
        <p:nvSpPr>
          <p:cNvPr id="3773" name="Text Box 11"/>
          <p:cNvSpPr txBox="1">
            <a:spLocks noChangeArrowheads="1"/>
          </p:cNvSpPr>
          <p:nvPr/>
        </p:nvSpPr>
        <p:spPr bwMode="auto">
          <a:xfrm>
            <a:off x="284163" y="6354789"/>
            <a:ext cx="3992562"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Smith MR, et al. ASCO GU. 2012. Abstract 6.</a:t>
            </a:r>
          </a:p>
        </p:txBody>
      </p:sp>
      <p:sp>
        <p:nvSpPr>
          <p:cNvPr id="1619" name="TextBox 31"/>
          <p:cNvSpPr txBox="1">
            <a:spLocks noChangeArrowheads="1"/>
          </p:cNvSpPr>
          <p:nvPr/>
        </p:nvSpPr>
        <p:spPr bwMode="auto">
          <a:xfrm>
            <a:off x="3479800" y="4464050"/>
            <a:ext cx="1905000" cy="5222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Median</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1620" name="TextBox 32"/>
          <p:cNvSpPr txBox="1">
            <a:spLocks noChangeArrowheads="1"/>
          </p:cNvSpPr>
          <p:nvPr/>
        </p:nvSpPr>
        <p:spPr bwMode="auto">
          <a:xfrm>
            <a:off x="5768975" y="4679950"/>
            <a:ext cx="1295400" cy="3063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Events, n</a:t>
            </a:r>
          </a:p>
        </p:txBody>
      </p:sp>
      <p:sp>
        <p:nvSpPr>
          <p:cNvPr id="1621" name="TextBox 39"/>
          <p:cNvSpPr txBox="1">
            <a:spLocks noChangeArrowheads="1"/>
          </p:cNvSpPr>
          <p:nvPr/>
        </p:nvSpPr>
        <p:spPr bwMode="auto">
          <a:xfrm>
            <a:off x="4702175" y="4464050"/>
            <a:ext cx="1295400" cy="522288"/>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Delay,</a:t>
            </a:r>
          </a:p>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35909" name="Freeform 1615"/>
          <p:cNvSpPr>
            <a:spLocks/>
          </p:cNvSpPr>
          <p:nvPr/>
        </p:nvSpPr>
        <p:spPr bwMode="auto">
          <a:xfrm>
            <a:off x="2257425" y="1971701"/>
            <a:ext cx="3829050" cy="2633663"/>
          </a:xfrm>
          <a:custGeom>
            <a:avLst/>
            <a:gdLst>
              <a:gd name="T0" fmla="*/ 3824288 w 3829050"/>
              <a:gd name="T1" fmla="*/ 2576513 h 2633663"/>
              <a:gd name="T2" fmla="*/ 3714750 w 3829050"/>
              <a:gd name="T3" fmla="*/ 2552701 h 2633663"/>
              <a:gd name="T4" fmla="*/ 3452812 w 3829050"/>
              <a:gd name="T5" fmla="*/ 2390775 h 2633663"/>
              <a:gd name="T6" fmla="*/ 3367088 w 3829050"/>
              <a:gd name="T7" fmla="*/ 2366963 h 2633663"/>
              <a:gd name="T8" fmla="*/ 3005138 w 3829050"/>
              <a:gd name="T9" fmla="*/ 2319339 h 2633663"/>
              <a:gd name="T10" fmla="*/ 2709862 w 3829050"/>
              <a:gd name="T11" fmla="*/ 2286001 h 2633663"/>
              <a:gd name="T12" fmla="*/ 2614612 w 3829050"/>
              <a:gd name="T13" fmla="*/ 2224089 h 2633663"/>
              <a:gd name="T14" fmla="*/ 2590800 w 3829050"/>
              <a:gd name="T15" fmla="*/ 2147889 h 2633663"/>
              <a:gd name="T16" fmla="*/ 2409824 w 3829050"/>
              <a:gd name="T17" fmla="*/ 2105025 h 2633663"/>
              <a:gd name="T18" fmla="*/ 2114550 w 3829050"/>
              <a:gd name="T19" fmla="*/ 1843092 h 2633663"/>
              <a:gd name="T20" fmla="*/ 1966913 w 3829050"/>
              <a:gd name="T21" fmla="*/ 1809754 h 2633663"/>
              <a:gd name="T22" fmla="*/ 1900238 w 3829050"/>
              <a:gd name="T23" fmla="*/ 1771654 h 2633663"/>
              <a:gd name="T24" fmla="*/ 1776413 w 3829050"/>
              <a:gd name="T25" fmla="*/ 1733554 h 2633663"/>
              <a:gd name="T26" fmla="*/ 1733550 w 3829050"/>
              <a:gd name="T27" fmla="*/ 1619254 h 2633663"/>
              <a:gd name="T28" fmla="*/ 1638300 w 3829050"/>
              <a:gd name="T29" fmla="*/ 1547817 h 2633663"/>
              <a:gd name="T30" fmla="*/ 1547813 w 3829050"/>
              <a:gd name="T31" fmla="*/ 1519242 h 2633663"/>
              <a:gd name="T32" fmla="*/ 1466850 w 3829050"/>
              <a:gd name="T33" fmla="*/ 1490667 h 2633663"/>
              <a:gd name="T34" fmla="*/ 1319213 w 3829050"/>
              <a:gd name="T35" fmla="*/ 1366842 h 2633663"/>
              <a:gd name="T36" fmla="*/ 1300163 w 3829050"/>
              <a:gd name="T37" fmla="*/ 1176342 h 2633663"/>
              <a:gd name="T38" fmla="*/ 1233488 w 3829050"/>
              <a:gd name="T39" fmla="*/ 1152529 h 2633663"/>
              <a:gd name="T40" fmla="*/ 1114425 w 3829050"/>
              <a:gd name="T41" fmla="*/ 1123954 h 2633663"/>
              <a:gd name="T42" fmla="*/ 1062038 w 3829050"/>
              <a:gd name="T43" fmla="*/ 1100142 h 2633663"/>
              <a:gd name="T44" fmla="*/ 1009650 w 3829050"/>
              <a:gd name="T45" fmla="*/ 1071567 h 2633663"/>
              <a:gd name="T46" fmla="*/ 966788 w 3829050"/>
              <a:gd name="T47" fmla="*/ 1014413 h 2633663"/>
              <a:gd name="T48" fmla="*/ 900113 w 3829050"/>
              <a:gd name="T49" fmla="*/ 962025 h 2633663"/>
              <a:gd name="T50" fmla="*/ 857250 w 3829050"/>
              <a:gd name="T51" fmla="*/ 862013 h 2633663"/>
              <a:gd name="T52" fmla="*/ 776288 w 3829050"/>
              <a:gd name="T53" fmla="*/ 714375 h 2633663"/>
              <a:gd name="T54" fmla="*/ 676275 w 3829050"/>
              <a:gd name="T55" fmla="*/ 681038 h 2633663"/>
              <a:gd name="T56" fmla="*/ 566738 w 3829050"/>
              <a:gd name="T57" fmla="*/ 623888 h 2633663"/>
              <a:gd name="T58" fmla="*/ 523875 w 3829050"/>
              <a:gd name="T59" fmla="*/ 561975 h 2633663"/>
              <a:gd name="T60" fmla="*/ 490538 w 3829050"/>
              <a:gd name="T61" fmla="*/ 457200 h 2633663"/>
              <a:gd name="T62" fmla="*/ 461963 w 3829050"/>
              <a:gd name="T63" fmla="*/ 400050 h 2633663"/>
              <a:gd name="T64" fmla="*/ 438150 w 3829050"/>
              <a:gd name="T65" fmla="*/ 328613 h 2633663"/>
              <a:gd name="T66" fmla="*/ 428625 w 3829050"/>
              <a:gd name="T67" fmla="*/ 42863 h 2633663"/>
              <a:gd name="T68" fmla="*/ 371475 w 3829050"/>
              <a:gd name="T69" fmla="*/ 23813 h 2633663"/>
              <a:gd name="T70" fmla="*/ 309563 w 3829050"/>
              <a:gd name="T71" fmla="*/ 0 h 263366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29050"/>
              <a:gd name="T109" fmla="*/ 0 h 2633663"/>
              <a:gd name="T110" fmla="*/ 3829050 w 3829050"/>
              <a:gd name="T111" fmla="*/ 2633663 h 263366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29050" h="2633663">
                <a:moveTo>
                  <a:pt x="3829050" y="2633663"/>
                </a:moveTo>
                <a:lnTo>
                  <a:pt x="3824288" y="2576513"/>
                </a:lnTo>
                <a:lnTo>
                  <a:pt x="3714750" y="2581275"/>
                </a:lnTo>
                <a:lnTo>
                  <a:pt x="3714750" y="2552700"/>
                </a:lnTo>
                <a:lnTo>
                  <a:pt x="3457575" y="2562225"/>
                </a:lnTo>
                <a:lnTo>
                  <a:pt x="3452813" y="2390775"/>
                </a:lnTo>
                <a:lnTo>
                  <a:pt x="3367088" y="2395538"/>
                </a:lnTo>
                <a:lnTo>
                  <a:pt x="3367088" y="2366963"/>
                </a:lnTo>
                <a:lnTo>
                  <a:pt x="3000375" y="2376488"/>
                </a:lnTo>
                <a:lnTo>
                  <a:pt x="3005138" y="2319338"/>
                </a:lnTo>
                <a:lnTo>
                  <a:pt x="2709863" y="2328863"/>
                </a:lnTo>
                <a:lnTo>
                  <a:pt x="2709863" y="2286000"/>
                </a:lnTo>
                <a:lnTo>
                  <a:pt x="2619375" y="2290763"/>
                </a:lnTo>
                <a:lnTo>
                  <a:pt x="2614613" y="2224088"/>
                </a:lnTo>
                <a:lnTo>
                  <a:pt x="2586038" y="2219325"/>
                </a:lnTo>
                <a:lnTo>
                  <a:pt x="2590800" y="2147888"/>
                </a:lnTo>
                <a:lnTo>
                  <a:pt x="2409825" y="2138363"/>
                </a:lnTo>
                <a:lnTo>
                  <a:pt x="2409825" y="2105025"/>
                </a:lnTo>
                <a:lnTo>
                  <a:pt x="2166938" y="2109788"/>
                </a:lnTo>
                <a:lnTo>
                  <a:pt x="2114550" y="1843088"/>
                </a:lnTo>
                <a:lnTo>
                  <a:pt x="1966913" y="1843088"/>
                </a:lnTo>
                <a:lnTo>
                  <a:pt x="1966913" y="1809750"/>
                </a:lnTo>
                <a:lnTo>
                  <a:pt x="1905000" y="1809750"/>
                </a:lnTo>
                <a:lnTo>
                  <a:pt x="1900238" y="1771650"/>
                </a:lnTo>
                <a:lnTo>
                  <a:pt x="1771650" y="1766888"/>
                </a:lnTo>
                <a:lnTo>
                  <a:pt x="1776413" y="1733550"/>
                </a:lnTo>
                <a:lnTo>
                  <a:pt x="1733550" y="1728788"/>
                </a:lnTo>
                <a:lnTo>
                  <a:pt x="1733550" y="1619250"/>
                </a:lnTo>
                <a:lnTo>
                  <a:pt x="1628775" y="1614488"/>
                </a:lnTo>
                <a:lnTo>
                  <a:pt x="1638300" y="1547813"/>
                </a:lnTo>
                <a:lnTo>
                  <a:pt x="1552575" y="1547813"/>
                </a:lnTo>
                <a:lnTo>
                  <a:pt x="1547813" y="1519238"/>
                </a:lnTo>
                <a:lnTo>
                  <a:pt x="1466850" y="1519238"/>
                </a:lnTo>
                <a:lnTo>
                  <a:pt x="1466850" y="1490663"/>
                </a:lnTo>
                <a:lnTo>
                  <a:pt x="1347788" y="1490663"/>
                </a:lnTo>
                <a:lnTo>
                  <a:pt x="1319213" y="1366838"/>
                </a:lnTo>
                <a:lnTo>
                  <a:pt x="1300163" y="1247775"/>
                </a:lnTo>
                <a:lnTo>
                  <a:pt x="1300163" y="1176338"/>
                </a:lnTo>
                <a:lnTo>
                  <a:pt x="1238250" y="1181100"/>
                </a:lnTo>
                <a:lnTo>
                  <a:pt x="1233488" y="1152525"/>
                </a:lnTo>
                <a:lnTo>
                  <a:pt x="1109663" y="1157288"/>
                </a:lnTo>
                <a:lnTo>
                  <a:pt x="1114425" y="1123950"/>
                </a:lnTo>
                <a:lnTo>
                  <a:pt x="1062038" y="1123950"/>
                </a:lnTo>
                <a:lnTo>
                  <a:pt x="1062038" y="1100138"/>
                </a:lnTo>
                <a:lnTo>
                  <a:pt x="1009650" y="1095375"/>
                </a:lnTo>
                <a:lnTo>
                  <a:pt x="1009650" y="1071563"/>
                </a:lnTo>
                <a:lnTo>
                  <a:pt x="962025" y="1066800"/>
                </a:lnTo>
                <a:lnTo>
                  <a:pt x="966788" y="1014413"/>
                </a:lnTo>
                <a:lnTo>
                  <a:pt x="904875" y="1014413"/>
                </a:lnTo>
                <a:lnTo>
                  <a:pt x="900113" y="962025"/>
                </a:lnTo>
                <a:lnTo>
                  <a:pt x="881063" y="862013"/>
                </a:lnTo>
                <a:lnTo>
                  <a:pt x="857250" y="862013"/>
                </a:lnTo>
                <a:lnTo>
                  <a:pt x="857250" y="762000"/>
                </a:lnTo>
                <a:lnTo>
                  <a:pt x="776288" y="714375"/>
                </a:lnTo>
                <a:lnTo>
                  <a:pt x="671513" y="719138"/>
                </a:lnTo>
                <a:lnTo>
                  <a:pt x="676275" y="681038"/>
                </a:lnTo>
                <a:lnTo>
                  <a:pt x="561975" y="685800"/>
                </a:lnTo>
                <a:lnTo>
                  <a:pt x="566738" y="623888"/>
                </a:lnTo>
                <a:lnTo>
                  <a:pt x="523875" y="619125"/>
                </a:lnTo>
                <a:lnTo>
                  <a:pt x="523875" y="561975"/>
                </a:lnTo>
                <a:lnTo>
                  <a:pt x="490538" y="561975"/>
                </a:lnTo>
                <a:lnTo>
                  <a:pt x="490538" y="457200"/>
                </a:lnTo>
                <a:lnTo>
                  <a:pt x="485775" y="400050"/>
                </a:lnTo>
                <a:lnTo>
                  <a:pt x="461963" y="400050"/>
                </a:lnTo>
                <a:lnTo>
                  <a:pt x="466725" y="328613"/>
                </a:lnTo>
                <a:lnTo>
                  <a:pt x="438150" y="328613"/>
                </a:lnTo>
                <a:lnTo>
                  <a:pt x="438150" y="180975"/>
                </a:lnTo>
                <a:lnTo>
                  <a:pt x="428625" y="42863"/>
                </a:lnTo>
                <a:lnTo>
                  <a:pt x="371475" y="42863"/>
                </a:lnTo>
                <a:lnTo>
                  <a:pt x="371475" y="23813"/>
                </a:lnTo>
                <a:lnTo>
                  <a:pt x="309563" y="28575"/>
                </a:lnTo>
                <a:lnTo>
                  <a:pt x="309563" y="0"/>
                </a:lnTo>
                <a:lnTo>
                  <a:pt x="0" y="4763"/>
                </a:lnTo>
              </a:path>
            </a:pathLst>
          </a:custGeom>
          <a:noFill/>
          <a:ln w="28575" cap="flat" cmpd="sng" algn="ctr">
            <a:solidFill>
              <a:schemeClr val="accent2"/>
            </a:solidFill>
            <a:prstDash val="sysDot"/>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1615" name="Freeform 1614"/>
          <p:cNvSpPr/>
          <p:nvPr/>
        </p:nvSpPr>
        <p:spPr bwMode="auto">
          <a:xfrm>
            <a:off x="2262201" y="1976438"/>
            <a:ext cx="3843337" cy="2214562"/>
          </a:xfrm>
          <a:custGeom>
            <a:avLst/>
            <a:gdLst>
              <a:gd name="connsiteX0" fmla="*/ 3843337 w 3843337"/>
              <a:gd name="connsiteY0" fmla="*/ 2209800 h 2214563"/>
              <a:gd name="connsiteX1" fmla="*/ 3662362 w 3843337"/>
              <a:gd name="connsiteY1" fmla="*/ 2214563 h 2214563"/>
              <a:gd name="connsiteX2" fmla="*/ 3662362 w 3843337"/>
              <a:gd name="connsiteY2" fmla="*/ 2181225 h 2214563"/>
              <a:gd name="connsiteX3" fmla="*/ 3448050 w 3843337"/>
              <a:gd name="connsiteY3" fmla="*/ 2181225 h 2214563"/>
              <a:gd name="connsiteX4" fmla="*/ 3448050 w 3843337"/>
              <a:gd name="connsiteY4" fmla="*/ 2138363 h 2214563"/>
              <a:gd name="connsiteX5" fmla="*/ 3419475 w 3843337"/>
              <a:gd name="connsiteY5" fmla="*/ 2138363 h 2214563"/>
              <a:gd name="connsiteX6" fmla="*/ 3414712 w 3843337"/>
              <a:gd name="connsiteY6" fmla="*/ 2071688 h 2214563"/>
              <a:gd name="connsiteX7" fmla="*/ 3276600 w 3843337"/>
              <a:gd name="connsiteY7" fmla="*/ 2071688 h 2214563"/>
              <a:gd name="connsiteX8" fmla="*/ 3281362 w 3843337"/>
              <a:gd name="connsiteY8" fmla="*/ 2033588 h 2214563"/>
              <a:gd name="connsiteX9" fmla="*/ 3062287 w 3843337"/>
              <a:gd name="connsiteY9" fmla="*/ 2033588 h 2214563"/>
              <a:gd name="connsiteX10" fmla="*/ 3062287 w 3843337"/>
              <a:gd name="connsiteY10" fmla="*/ 2005013 h 2214563"/>
              <a:gd name="connsiteX11" fmla="*/ 3000375 w 3843337"/>
              <a:gd name="connsiteY11" fmla="*/ 2009775 h 2214563"/>
              <a:gd name="connsiteX12" fmla="*/ 3009900 w 3843337"/>
              <a:gd name="connsiteY12" fmla="*/ 1938338 h 2214563"/>
              <a:gd name="connsiteX13" fmla="*/ 2976562 w 3843337"/>
              <a:gd name="connsiteY13" fmla="*/ 1938338 h 2214563"/>
              <a:gd name="connsiteX14" fmla="*/ 2986087 w 3843337"/>
              <a:gd name="connsiteY14" fmla="*/ 1885950 h 2214563"/>
              <a:gd name="connsiteX15" fmla="*/ 2928937 w 3843337"/>
              <a:gd name="connsiteY15" fmla="*/ 1885950 h 2214563"/>
              <a:gd name="connsiteX16" fmla="*/ 2933700 w 3843337"/>
              <a:gd name="connsiteY16" fmla="*/ 1852613 h 2214563"/>
              <a:gd name="connsiteX17" fmla="*/ 2871787 w 3843337"/>
              <a:gd name="connsiteY17" fmla="*/ 1857375 h 2214563"/>
              <a:gd name="connsiteX18" fmla="*/ 2876550 w 3843337"/>
              <a:gd name="connsiteY18" fmla="*/ 1809750 h 2214563"/>
              <a:gd name="connsiteX19" fmla="*/ 2586037 w 3843337"/>
              <a:gd name="connsiteY19" fmla="*/ 1809750 h 2214563"/>
              <a:gd name="connsiteX20" fmla="*/ 2590800 w 3843337"/>
              <a:gd name="connsiteY20" fmla="*/ 1762125 h 2214563"/>
              <a:gd name="connsiteX21" fmla="*/ 2557462 w 3843337"/>
              <a:gd name="connsiteY21" fmla="*/ 1762125 h 2214563"/>
              <a:gd name="connsiteX22" fmla="*/ 2557462 w 3843337"/>
              <a:gd name="connsiteY22" fmla="*/ 1724025 h 2214563"/>
              <a:gd name="connsiteX23" fmla="*/ 2252662 w 3843337"/>
              <a:gd name="connsiteY23" fmla="*/ 1724025 h 2214563"/>
              <a:gd name="connsiteX24" fmla="*/ 2252662 w 3843337"/>
              <a:gd name="connsiteY24" fmla="*/ 1685925 h 2214563"/>
              <a:gd name="connsiteX25" fmla="*/ 2219325 w 3843337"/>
              <a:gd name="connsiteY25" fmla="*/ 1685925 h 2214563"/>
              <a:gd name="connsiteX26" fmla="*/ 2224087 w 3843337"/>
              <a:gd name="connsiteY26" fmla="*/ 1671638 h 2214563"/>
              <a:gd name="connsiteX27" fmla="*/ 2190750 w 3843337"/>
              <a:gd name="connsiteY27" fmla="*/ 1671638 h 2214563"/>
              <a:gd name="connsiteX28" fmla="*/ 2190750 w 3843337"/>
              <a:gd name="connsiteY28" fmla="*/ 1628775 h 2214563"/>
              <a:gd name="connsiteX29" fmla="*/ 2166937 w 3843337"/>
              <a:gd name="connsiteY29" fmla="*/ 1633538 h 2214563"/>
              <a:gd name="connsiteX30" fmla="*/ 2166937 w 3843337"/>
              <a:gd name="connsiteY30" fmla="*/ 1600200 h 2214563"/>
              <a:gd name="connsiteX31" fmla="*/ 2138362 w 3843337"/>
              <a:gd name="connsiteY31" fmla="*/ 1604963 h 2214563"/>
              <a:gd name="connsiteX32" fmla="*/ 2143125 w 3843337"/>
              <a:gd name="connsiteY32" fmla="*/ 1547813 h 2214563"/>
              <a:gd name="connsiteX33" fmla="*/ 2114550 w 3843337"/>
              <a:gd name="connsiteY33" fmla="*/ 1543050 h 2214563"/>
              <a:gd name="connsiteX34" fmla="*/ 2114550 w 3843337"/>
              <a:gd name="connsiteY34" fmla="*/ 1509713 h 2214563"/>
              <a:gd name="connsiteX35" fmla="*/ 2052637 w 3843337"/>
              <a:gd name="connsiteY35" fmla="*/ 1509713 h 2214563"/>
              <a:gd name="connsiteX36" fmla="*/ 2052637 w 3843337"/>
              <a:gd name="connsiteY36" fmla="*/ 1485900 h 2214563"/>
              <a:gd name="connsiteX37" fmla="*/ 2014537 w 3843337"/>
              <a:gd name="connsiteY37" fmla="*/ 1485900 h 2214563"/>
              <a:gd name="connsiteX38" fmla="*/ 2019300 w 3843337"/>
              <a:gd name="connsiteY38" fmla="*/ 1471613 h 2214563"/>
              <a:gd name="connsiteX39" fmla="*/ 1757362 w 3843337"/>
              <a:gd name="connsiteY39" fmla="*/ 1471613 h 2214563"/>
              <a:gd name="connsiteX40" fmla="*/ 1747837 w 3843337"/>
              <a:gd name="connsiteY40" fmla="*/ 1447800 h 2214563"/>
              <a:gd name="connsiteX41" fmla="*/ 1733550 w 3843337"/>
              <a:gd name="connsiteY41" fmla="*/ 1447800 h 2214563"/>
              <a:gd name="connsiteX42" fmla="*/ 1738312 w 3843337"/>
              <a:gd name="connsiteY42" fmla="*/ 1409700 h 2214563"/>
              <a:gd name="connsiteX43" fmla="*/ 1714500 w 3843337"/>
              <a:gd name="connsiteY43" fmla="*/ 1404938 h 2214563"/>
              <a:gd name="connsiteX44" fmla="*/ 1719262 w 3843337"/>
              <a:gd name="connsiteY44" fmla="*/ 1295400 h 2214563"/>
              <a:gd name="connsiteX45" fmla="*/ 1614487 w 3843337"/>
              <a:gd name="connsiteY45" fmla="*/ 1295400 h 2214563"/>
              <a:gd name="connsiteX46" fmla="*/ 1619250 w 3843337"/>
              <a:gd name="connsiteY46" fmla="*/ 1257300 h 2214563"/>
              <a:gd name="connsiteX47" fmla="*/ 1576387 w 3843337"/>
              <a:gd name="connsiteY47" fmla="*/ 1257300 h 2214563"/>
              <a:gd name="connsiteX48" fmla="*/ 1581150 w 3843337"/>
              <a:gd name="connsiteY48" fmla="*/ 1233488 h 2214563"/>
              <a:gd name="connsiteX49" fmla="*/ 1543050 w 3843337"/>
              <a:gd name="connsiteY49" fmla="*/ 1238250 h 2214563"/>
              <a:gd name="connsiteX50" fmla="*/ 1543050 w 3843337"/>
              <a:gd name="connsiteY50" fmla="*/ 1219200 h 2214563"/>
              <a:gd name="connsiteX51" fmla="*/ 1338262 w 3843337"/>
              <a:gd name="connsiteY51" fmla="*/ 1219200 h 2214563"/>
              <a:gd name="connsiteX52" fmla="*/ 1338262 w 3843337"/>
              <a:gd name="connsiteY52" fmla="*/ 1190625 h 2214563"/>
              <a:gd name="connsiteX53" fmla="*/ 1319212 w 3843337"/>
              <a:gd name="connsiteY53" fmla="*/ 1190625 h 2214563"/>
              <a:gd name="connsiteX54" fmla="*/ 1319212 w 3843337"/>
              <a:gd name="connsiteY54" fmla="*/ 1133475 h 2214563"/>
              <a:gd name="connsiteX55" fmla="*/ 1290637 w 3843337"/>
              <a:gd name="connsiteY55" fmla="*/ 1133475 h 2214563"/>
              <a:gd name="connsiteX56" fmla="*/ 1295400 w 3843337"/>
              <a:gd name="connsiteY56" fmla="*/ 1023938 h 2214563"/>
              <a:gd name="connsiteX57" fmla="*/ 1276350 w 3843337"/>
              <a:gd name="connsiteY57" fmla="*/ 1023938 h 2214563"/>
              <a:gd name="connsiteX58" fmla="*/ 1266825 w 3843337"/>
              <a:gd name="connsiteY58" fmla="*/ 976313 h 2214563"/>
              <a:gd name="connsiteX59" fmla="*/ 1257300 w 3843337"/>
              <a:gd name="connsiteY59" fmla="*/ 981075 h 2214563"/>
              <a:gd name="connsiteX60" fmla="*/ 1262062 w 3843337"/>
              <a:gd name="connsiteY60" fmla="*/ 933450 h 2214563"/>
              <a:gd name="connsiteX61" fmla="*/ 1228725 w 3843337"/>
              <a:gd name="connsiteY61" fmla="*/ 933450 h 2214563"/>
              <a:gd name="connsiteX62" fmla="*/ 1228725 w 3843337"/>
              <a:gd name="connsiteY62" fmla="*/ 914400 h 2214563"/>
              <a:gd name="connsiteX63" fmla="*/ 1195387 w 3843337"/>
              <a:gd name="connsiteY63" fmla="*/ 919163 h 2214563"/>
              <a:gd name="connsiteX64" fmla="*/ 1195387 w 3843337"/>
              <a:gd name="connsiteY64" fmla="*/ 895350 h 2214563"/>
              <a:gd name="connsiteX65" fmla="*/ 1152525 w 3843337"/>
              <a:gd name="connsiteY65" fmla="*/ 895350 h 2214563"/>
              <a:gd name="connsiteX66" fmla="*/ 1152525 w 3843337"/>
              <a:gd name="connsiteY66" fmla="*/ 885825 h 2214563"/>
              <a:gd name="connsiteX67" fmla="*/ 1042987 w 3843337"/>
              <a:gd name="connsiteY67" fmla="*/ 885825 h 2214563"/>
              <a:gd name="connsiteX68" fmla="*/ 1042987 w 3843337"/>
              <a:gd name="connsiteY68" fmla="*/ 866775 h 2214563"/>
              <a:gd name="connsiteX69" fmla="*/ 990600 w 3843337"/>
              <a:gd name="connsiteY69" fmla="*/ 866775 h 2214563"/>
              <a:gd name="connsiteX70" fmla="*/ 995362 w 3843337"/>
              <a:gd name="connsiteY70" fmla="*/ 847725 h 2214563"/>
              <a:gd name="connsiteX71" fmla="*/ 923925 w 3843337"/>
              <a:gd name="connsiteY71" fmla="*/ 847725 h 2214563"/>
              <a:gd name="connsiteX72" fmla="*/ 928687 w 3843337"/>
              <a:gd name="connsiteY72" fmla="*/ 800100 h 2214563"/>
              <a:gd name="connsiteX73" fmla="*/ 909637 w 3843337"/>
              <a:gd name="connsiteY73" fmla="*/ 800100 h 2214563"/>
              <a:gd name="connsiteX74" fmla="*/ 909637 w 3843337"/>
              <a:gd name="connsiteY74" fmla="*/ 785813 h 2214563"/>
              <a:gd name="connsiteX75" fmla="*/ 895350 w 3843337"/>
              <a:gd name="connsiteY75" fmla="*/ 785813 h 2214563"/>
              <a:gd name="connsiteX76" fmla="*/ 890587 w 3843337"/>
              <a:gd name="connsiteY76" fmla="*/ 704850 h 2214563"/>
              <a:gd name="connsiteX77" fmla="*/ 876300 w 3843337"/>
              <a:gd name="connsiteY77" fmla="*/ 704850 h 2214563"/>
              <a:gd name="connsiteX78" fmla="*/ 876300 w 3843337"/>
              <a:gd name="connsiteY78" fmla="*/ 600075 h 2214563"/>
              <a:gd name="connsiteX79" fmla="*/ 866775 w 3843337"/>
              <a:gd name="connsiteY79" fmla="*/ 600075 h 2214563"/>
              <a:gd name="connsiteX80" fmla="*/ 862012 w 3843337"/>
              <a:gd name="connsiteY80" fmla="*/ 519113 h 2214563"/>
              <a:gd name="connsiteX81" fmla="*/ 862012 w 3843337"/>
              <a:gd name="connsiteY81" fmla="*/ 519113 h 2214563"/>
              <a:gd name="connsiteX82" fmla="*/ 852487 w 3843337"/>
              <a:gd name="connsiteY82" fmla="*/ 390525 h 2214563"/>
              <a:gd name="connsiteX83" fmla="*/ 733425 w 3843337"/>
              <a:gd name="connsiteY83" fmla="*/ 395288 h 2214563"/>
              <a:gd name="connsiteX84" fmla="*/ 728662 w 3843337"/>
              <a:gd name="connsiteY84" fmla="*/ 371475 h 2214563"/>
              <a:gd name="connsiteX85" fmla="*/ 690562 w 3843337"/>
              <a:gd name="connsiteY85" fmla="*/ 371475 h 2214563"/>
              <a:gd name="connsiteX86" fmla="*/ 695325 w 3843337"/>
              <a:gd name="connsiteY86" fmla="*/ 352425 h 2214563"/>
              <a:gd name="connsiteX87" fmla="*/ 661987 w 3843337"/>
              <a:gd name="connsiteY87" fmla="*/ 352425 h 2214563"/>
              <a:gd name="connsiteX88" fmla="*/ 666750 w 3843337"/>
              <a:gd name="connsiteY88" fmla="*/ 323850 h 2214563"/>
              <a:gd name="connsiteX89" fmla="*/ 533400 w 3843337"/>
              <a:gd name="connsiteY89" fmla="*/ 333375 h 2214563"/>
              <a:gd name="connsiteX90" fmla="*/ 538162 w 3843337"/>
              <a:gd name="connsiteY90" fmla="*/ 304800 h 2214563"/>
              <a:gd name="connsiteX91" fmla="*/ 514350 w 3843337"/>
              <a:gd name="connsiteY91" fmla="*/ 304800 h 2214563"/>
              <a:gd name="connsiteX92" fmla="*/ 514350 w 3843337"/>
              <a:gd name="connsiteY92" fmla="*/ 276225 h 2214563"/>
              <a:gd name="connsiteX93" fmla="*/ 495300 w 3843337"/>
              <a:gd name="connsiteY93" fmla="*/ 276225 h 2214563"/>
              <a:gd name="connsiteX94" fmla="*/ 490537 w 3843337"/>
              <a:gd name="connsiteY94" fmla="*/ 238125 h 2214563"/>
              <a:gd name="connsiteX95" fmla="*/ 471487 w 3843337"/>
              <a:gd name="connsiteY95" fmla="*/ 238125 h 2214563"/>
              <a:gd name="connsiteX96" fmla="*/ 471487 w 3843337"/>
              <a:gd name="connsiteY96" fmla="*/ 200025 h 2214563"/>
              <a:gd name="connsiteX97" fmla="*/ 452437 w 3843337"/>
              <a:gd name="connsiteY97" fmla="*/ 195263 h 2214563"/>
              <a:gd name="connsiteX98" fmla="*/ 457200 w 3843337"/>
              <a:gd name="connsiteY98" fmla="*/ 119063 h 2214563"/>
              <a:gd name="connsiteX99" fmla="*/ 438150 w 3843337"/>
              <a:gd name="connsiteY99" fmla="*/ 119063 h 2214563"/>
              <a:gd name="connsiteX100" fmla="*/ 438150 w 3843337"/>
              <a:gd name="connsiteY100" fmla="*/ 66675 h 2214563"/>
              <a:gd name="connsiteX101" fmla="*/ 314325 w 3843337"/>
              <a:gd name="connsiteY101" fmla="*/ 71438 h 2214563"/>
              <a:gd name="connsiteX102" fmla="*/ 309562 w 3843337"/>
              <a:gd name="connsiteY102" fmla="*/ 33338 h 2214563"/>
              <a:gd name="connsiteX103" fmla="*/ 252412 w 3843337"/>
              <a:gd name="connsiteY103" fmla="*/ 33338 h 2214563"/>
              <a:gd name="connsiteX104" fmla="*/ 252412 w 3843337"/>
              <a:gd name="connsiteY104" fmla="*/ 0 h 2214563"/>
              <a:gd name="connsiteX105" fmla="*/ 0 w 3843337"/>
              <a:gd name="connsiteY105" fmla="*/ 0 h 221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843337" h="2214563">
                <a:moveTo>
                  <a:pt x="3843337" y="2209800"/>
                </a:moveTo>
                <a:lnTo>
                  <a:pt x="3662362" y="2214563"/>
                </a:lnTo>
                <a:lnTo>
                  <a:pt x="3662362" y="2181225"/>
                </a:lnTo>
                <a:lnTo>
                  <a:pt x="3448050" y="2181225"/>
                </a:lnTo>
                <a:lnTo>
                  <a:pt x="3448050" y="2138363"/>
                </a:lnTo>
                <a:lnTo>
                  <a:pt x="3419475" y="2138363"/>
                </a:lnTo>
                <a:lnTo>
                  <a:pt x="3414712" y="2071688"/>
                </a:lnTo>
                <a:lnTo>
                  <a:pt x="3276600" y="2071688"/>
                </a:lnTo>
                <a:lnTo>
                  <a:pt x="3281362" y="2033588"/>
                </a:lnTo>
                <a:lnTo>
                  <a:pt x="3062287" y="2033588"/>
                </a:lnTo>
                <a:lnTo>
                  <a:pt x="3062287" y="2005013"/>
                </a:lnTo>
                <a:lnTo>
                  <a:pt x="3000375" y="2009775"/>
                </a:lnTo>
                <a:lnTo>
                  <a:pt x="3009900" y="1938338"/>
                </a:lnTo>
                <a:lnTo>
                  <a:pt x="2976562" y="1938338"/>
                </a:lnTo>
                <a:lnTo>
                  <a:pt x="2986087" y="1885950"/>
                </a:lnTo>
                <a:lnTo>
                  <a:pt x="2928937" y="1885950"/>
                </a:lnTo>
                <a:lnTo>
                  <a:pt x="2933700" y="1852613"/>
                </a:lnTo>
                <a:lnTo>
                  <a:pt x="2871787" y="1857375"/>
                </a:lnTo>
                <a:lnTo>
                  <a:pt x="2876550" y="1809750"/>
                </a:lnTo>
                <a:lnTo>
                  <a:pt x="2586037" y="1809750"/>
                </a:lnTo>
                <a:lnTo>
                  <a:pt x="2590800" y="1762125"/>
                </a:lnTo>
                <a:lnTo>
                  <a:pt x="2557462" y="1762125"/>
                </a:lnTo>
                <a:lnTo>
                  <a:pt x="2557462" y="1724025"/>
                </a:lnTo>
                <a:lnTo>
                  <a:pt x="2252662" y="1724025"/>
                </a:lnTo>
                <a:lnTo>
                  <a:pt x="2252662" y="1685925"/>
                </a:lnTo>
                <a:lnTo>
                  <a:pt x="2219325" y="1685925"/>
                </a:lnTo>
                <a:lnTo>
                  <a:pt x="2224087" y="1671638"/>
                </a:lnTo>
                <a:lnTo>
                  <a:pt x="2190750" y="1671638"/>
                </a:lnTo>
                <a:lnTo>
                  <a:pt x="2190750" y="1628775"/>
                </a:lnTo>
                <a:lnTo>
                  <a:pt x="2166937" y="1633538"/>
                </a:lnTo>
                <a:lnTo>
                  <a:pt x="2166937" y="1600200"/>
                </a:lnTo>
                <a:lnTo>
                  <a:pt x="2138362" y="1604963"/>
                </a:lnTo>
                <a:lnTo>
                  <a:pt x="2143125" y="1547813"/>
                </a:lnTo>
                <a:lnTo>
                  <a:pt x="2114550" y="1543050"/>
                </a:lnTo>
                <a:lnTo>
                  <a:pt x="2114550" y="1509713"/>
                </a:lnTo>
                <a:lnTo>
                  <a:pt x="2052637" y="1509713"/>
                </a:lnTo>
                <a:lnTo>
                  <a:pt x="2052637" y="1485900"/>
                </a:lnTo>
                <a:lnTo>
                  <a:pt x="2014537" y="1485900"/>
                </a:lnTo>
                <a:lnTo>
                  <a:pt x="2019300" y="1471613"/>
                </a:lnTo>
                <a:lnTo>
                  <a:pt x="1757362" y="1471613"/>
                </a:lnTo>
                <a:lnTo>
                  <a:pt x="1747837" y="1447800"/>
                </a:lnTo>
                <a:lnTo>
                  <a:pt x="1733550" y="1447800"/>
                </a:lnTo>
                <a:lnTo>
                  <a:pt x="1738312" y="1409700"/>
                </a:lnTo>
                <a:lnTo>
                  <a:pt x="1714500" y="1404938"/>
                </a:lnTo>
                <a:lnTo>
                  <a:pt x="1719262" y="1295400"/>
                </a:lnTo>
                <a:lnTo>
                  <a:pt x="1614487" y="1295400"/>
                </a:lnTo>
                <a:lnTo>
                  <a:pt x="1619250" y="1257300"/>
                </a:lnTo>
                <a:lnTo>
                  <a:pt x="1576387" y="1257300"/>
                </a:lnTo>
                <a:lnTo>
                  <a:pt x="1581150" y="1233488"/>
                </a:lnTo>
                <a:lnTo>
                  <a:pt x="1543050" y="1238250"/>
                </a:lnTo>
                <a:lnTo>
                  <a:pt x="1543050" y="1219200"/>
                </a:lnTo>
                <a:lnTo>
                  <a:pt x="1338262" y="1219200"/>
                </a:lnTo>
                <a:lnTo>
                  <a:pt x="1338262" y="1190625"/>
                </a:lnTo>
                <a:lnTo>
                  <a:pt x="1319212" y="1190625"/>
                </a:lnTo>
                <a:lnTo>
                  <a:pt x="1319212" y="1133475"/>
                </a:lnTo>
                <a:lnTo>
                  <a:pt x="1290637" y="1133475"/>
                </a:lnTo>
                <a:lnTo>
                  <a:pt x="1295400" y="1023938"/>
                </a:lnTo>
                <a:lnTo>
                  <a:pt x="1276350" y="1023938"/>
                </a:lnTo>
                <a:lnTo>
                  <a:pt x="1266825" y="976313"/>
                </a:lnTo>
                <a:lnTo>
                  <a:pt x="1257300" y="981075"/>
                </a:lnTo>
                <a:lnTo>
                  <a:pt x="1262062" y="933450"/>
                </a:lnTo>
                <a:lnTo>
                  <a:pt x="1228725" y="933450"/>
                </a:lnTo>
                <a:lnTo>
                  <a:pt x="1228725" y="914400"/>
                </a:lnTo>
                <a:lnTo>
                  <a:pt x="1195387" y="919163"/>
                </a:lnTo>
                <a:lnTo>
                  <a:pt x="1195387" y="895350"/>
                </a:lnTo>
                <a:lnTo>
                  <a:pt x="1152525" y="895350"/>
                </a:lnTo>
                <a:lnTo>
                  <a:pt x="1152525" y="885825"/>
                </a:lnTo>
                <a:lnTo>
                  <a:pt x="1042987" y="885825"/>
                </a:lnTo>
                <a:lnTo>
                  <a:pt x="1042987" y="866775"/>
                </a:lnTo>
                <a:lnTo>
                  <a:pt x="990600" y="866775"/>
                </a:lnTo>
                <a:lnTo>
                  <a:pt x="995362" y="847725"/>
                </a:lnTo>
                <a:lnTo>
                  <a:pt x="923925" y="847725"/>
                </a:lnTo>
                <a:lnTo>
                  <a:pt x="928687" y="800100"/>
                </a:lnTo>
                <a:lnTo>
                  <a:pt x="909637" y="800100"/>
                </a:lnTo>
                <a:lnTo>
                  <a:pt x="909637" y="785813"/>
                </a:lnTo>
                <a:lnTo>
                  <a:pt x="895350" y="785813"/>
                </a:lnTo>
                <a:lnTo>
                  <a:pt x="890587" y="704850"/>
                </a:lnTo>
                <a:lnTo>
                  <a:pt x="876300" y="704850"/>
                </a:lnTo>
                <a:lnTo>
                  <a:pt x="876300" y="600075"/>
                </a:lnTo>
                <a:lnTo>
                  <a:pt x="866775" y="600075"/>
                </a:lnTo>
                <a:lnTo>
                  <a:pt x="862012" y="519113"/>
                </a:lnTo>
                <a:lnTo>
                  <a:pt x="862012" y="519113"/>
                </a:lnTo>
                <a:lnTo>
                  <a:pt x="852487" y="390525"/>
                </a:lnTo>
                <a:lnTo>
                  <a:pt x="733425" y="395288"/>
                </a:lnTo>
                <a:lnTo>
                  <a:pt x="728662" y="371475"/>
                </a:lnTo>
                <a:lnTo>
                  <a:pt x="690562" y="371475"/>
                </a:lnTo>
                <a:lnTo>
                  <a:pt x="695325" y="352425"/>
                </a:lnTo>
                <a:lnTo>
                  <a:pt x="661987" y="352425"/>
                </a:lnTo>
                <a:lnTo>
                  <a:pt x="666750" y="323850"/>
                </a:lnTo>
                <a:lnTo>
                  <a:pt x="533400" y="333375"/>
                </a:lnTo>
                <a:lnTo>
                  <a:pt x="538162" y="304800"/>
                </a:lnTo>
                <a:lnTo>
                  <a:pt x="514350" y="304800"/>
                </a:lnTo>
                <a:lnTo>
                  <a:pt x="514350" y="276225"/>
                </a:lnTo>
                <a:lnTo>
                  <a:pt x="495300" y="276225"/>
                </a:lnTo>
                <a:lnTo>
                  <a:pt x="490537" y="238125"/>
                </a:lnTo>
                <a:lnTo>
                  <a:pt x="471487" y="238125"/>
                </a:lnTo>
                <a:lnTo>
                  <a:pt x="471487" y="200025"/>
                </a:lnTo>
                <a:lnTo>
                  <a:pt x="452437" y="195263"/>
                </a:lnTo>
                <a:lnTo>
                  <a:pt x="457200" y="119063"/>
                </a:lnTo>
                <a:lnTo>
                  <a:pt x="438150" y="119063"/>
                </a:lnTo>
                <a:lnTo>
                  <a:pt x="438150" y="66675"/>
                </a:lnTo>
                <a:lnTo>
                  <a:pt x="314325" y="71438"/>
                </a:lnTo>
                <a:lnTo>
                  <a:pt x="309562" y="33338"/>
                </a:lnTo>
                <a:lnTo>
                  <a:pt x="252412" y="33338"/>
                </a:lnTo>
                <a:lnTo>
                  <a:pt x="252412" y="0"/>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6933" name="Line 6900"/>
          <p:cNvSpPr>
            <a:spLocks noChangeShapeType="1"/>
          </p:cNvSpPr>
          <p:nvPr/>
        </p:nvSpPr>
        <p:spPr bwMode="auto">
          <a:xfrm>
            <a:off x="2247901" y="5459439"/>
            <a:ext cx="5214938" cy="1587"/>
          </a:xfrm>
          <a:prstGeom prst="line">
            <a:avLst/>
          </a:prstGeom>
          <a:noFill/>
          <a:ln w="28575">
            <a:solidFill>
              <a:srgbClr val="FFFFFF"/>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74" name="TextBox 6968"/>
          <p:cNvSpPr txBox="1">
            <a:spLocks noChangeArrowheads="1"/>
          </p:cNvSpPr>
          <p:nvPr/>
        </p:nvSpPr>
        <p:spPr bwMode="auto">
          <a:xfrm>
            <a:off x="871538" y="5797576"/>
            <a:ext cx="1639887" cy="646113"/>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200" b="1" dirty="0">
                <a:solidFill>
                  <a:srgbClr val="FFFFFF"/>
                </a:solidFill>
                <a:ea typeface="ＭＳ Ｐゴシック" panose="020B0600070205080204" pitchFamily="34" charset="-128"/>
              </a:rPr>
              <a:t>Patients at Risk, n</a:t>
            </a:r>
            <a:endParaRPr lang="en-US" sz="1200" dirty="0">
              <a:solidFill>
                <a:srgbClr val="FFFFFF"/>
              </a:solidFill>
              <a:ea typeface="ＭＳ Ｐゴシック" panose="020B0600070205080204" pitchFamily="34" charset="-128"/>
            </a:endParaRPr>
          </a:p>
          <a:p>
            <a:pPr defTabSz="914400" fontAlgn="base">
              <a:spcBef>
                <a:spcPct val="0"/>
              </a:spcBef>
              <a:spcAft>
                <a:spcPct val="0"/>
              </a:spcAft>
              <a:defRPr/>
            </a:pPr>
            <a:r>
              <a:rPr lang="en-US" sz="1200" dirty="0">
                <a:solidFill>
                  <a:srgbClr val="FFFFFF"/>
                </a:solidFill>
                <a:ea typeface="ＭＳ Ｐゴシック" panose="020B0600070205080204" pitchFamily="34" charset="-128"/>
              </a:rPr>
              <a:t>Placebo</a:t>
            </a:r>
            <a:br>
              <a:rPr lang="en-US" sz="1200" dirty="0">
                <a:solidFill>
                  <a:srgbClr val="FFFFFF"/>
                </a:solidFill>
                <a:ea typeface="ＭＳ Ｐゴシック" panose="020B0600070205080204" pitchFamily="34" charset="-128"/>
              </a:rPr>
            </a:br>
            <a:r>
              <a:rPr lang="en-US" sz="1200" dirty="0">
                <a:solidFill>
                  <a:srgbClr val="FFFFFF"/>
                </a:solidFill>
                <a:ea typeface="ＭＳ Ｐゴシック" panose="020B0600070205080204" pitchFamily="34" charset="-128"/>
              </a:rPr>
              <a:t>Denosumab</a:t>
            </a:r>
          </a:p>
        </p:txBody>
      </p:sp>
    </p:spTree>
    <p:extLst>
      <p:ext uri="{BB962C8B-B14F-4D97-AF65-F5344CB8AC3E}">
        <p14:creationId xmlns:p14="http://schemas.microsoft.com/office/powerpoint/2010/main" val="4172811775"/>
      </p:ext>
    </p:extLst>
  </p:cSld>
  <p:clrMapOvr>
    <a:masterClrMapping/>
  </p:clrMapOvr>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fontScale="90000"/>
          </a:bodyPr>
          <a:lstStyle/>
          <a:p>
            <a:pPr eaLnBrk="1" hangingPunct="1"/>
            <a:r>
              <a:rPr lang="en-GB" altLang="es-CO" smtClean="0">
                <a:ea typeface="ＭＳ Ｐゴシック" panose="020B0600070205080204" pitchFamily="34" charset="-128"/>
              </a:rPr>
              <a:t>Bone Metastasis Delay: Conclusions</a:t>
            </a:r>
          </a:p>
        </p:txBody>
      </p:sp>
      <p:sp>
        <p:nvSpPr>
          <p:cNvPr id="39939" name="Rectangle 3"/>
          <p:cNvSpPr>
            <a:spLocks noGrp="1" noChangeArrowheads="1"/>
          </p:cNvSpPr>
          <p:nvPr>
            <p:ph idx="1"/>
          </p:nvPr>
        </p:nvSpPr>
        <p:spPr/>
        <p:txBody>
          <a:bodyPr/>
          <a:lstStyle/>
          <a:p>
            <a:pPr eaLnBrk="1" hangingPunct="1">
              <a:defRPr/>
            </a:pPr>
            <a:r>
              <a:rPr lang="en-US" sz="2200" dirty="0" smtClean="0"/>
              <a:t>Bone metastases are a major cause of prostate cancer morbidity</a:t>
            </a:r>
          </a:p>
          <a:p>
            <a:pPr eaLnBrk="1" hangingPunct="1">
              <a:defRPr/>
            </a:pPr>
            <a:r>
              <a:rPr lang="en-US" sz="2200" dirty="0" smtClean="0"/>
              <a:t>Denosumab is the first bone-targeted therapy to delay bone metastases in men with prostate cancer</a:t>
            </a:r>
          </a:p>
          <a:p>
            <a:pPr lvl="1" eaLnBrk="1" hangingPunct="1">
              <a:defRPr/>
            </a:pPr>
            <a:r>
              <a:rPr lang="en-US" sz="2000" dirty="0" smtClean="0"/>
              <a:t>Not approved for this indication</a:t>
            </a:r>
          </a:p>
          <a:p>
            <a:pPr eaLnBrk="1" hangingPunct="1">
              <a:defRPr/>
            </a:pPr>
            <a:r>
              <a:rPr lang="en-US" sz="2200" dirty="0" smtClean="0"/>
              <a:t>In men with high-risk nonmetastatic CRPC, denosumab increases bone metastasis–free survival, time to first bone metastasis, and time to symptomatic bone metastasis</a:t>
            </a:r>
          </a:p>
          <a:p>
            <a:pPr lvl="1" eaLnBrk="1" hangingPunct="1">
              <a:defRPr/>
            </a:pPr>
            <a:r>
              <a:rPr lang="en-US" sz="2000" dirty="0" smtClean="0"/>
              <a:t>Dose higher/more frequent (120 </a:t>
            </a:r>
            <a:r>
              <a:rPr lang="en-US" sz="2000" dirty="0"/>
              <a:t>mg </a:t>
            </a:r>
            <a:r>
              <a:rPr lang="en-US" sz="2000" dirty="0" smtClean="0"/>
              <a:t>q4 </a:t>
            </a:r>
            <a:r>
              <a:rPr lang="en-US" sz="2000" dirty="0" err="1" smtClean="0"/>
              <a:t>wks</a:t>
            </a:r>
            <a:r>
              <a:rPr lang="en-US" sz="2000" dirty="0" smtClean="0"/>
              <a:t> vs 60 mg q6 </a:t>
            </a:r>
            <a:r>
              <a:rPr lang="en-US" sz="2000" dirty="0" err="1" smtClean="0"/>
              <a:t>mos</a:t>
            </a:r>
            <a:r>
              <a:rPr lang="en-US" sz="2000" dirty="0" smtClean="0"/>
              <a:t>) than what is approved to prevent fractures in men with CTIBL </a:t>
            </a:r>
          </a:p>
          <a:p>
            <a:pPr eaLnBrk="1" hangingPunct="1">
              <a:defRPr/>
            </a:pPr>
            <a:r>
              <a:rPr lang="en-US" sz="2200" dirty="0" smtClean="0"/>
              <a:t>Effects of denosumab on bone metastasis–free survival were maintained in men at particularly high risk</a:t>
            </a:r>
          </a:p>
        </p:txBody>
      </p:sp>
    </p:spTree>
    <p:extLst>
      <p:ext uri="{BB962C8B-B14F-4D97-AF65-F5344CB8AC3E}">
        <p14:creationId xmlns:p14="http://schemas.microsoft.com/office/powerpoint/2010/main" val="36531036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2"/>
          <p:cNvSpPr>
            <a:spLocks noGrp="1"/>
          </p:cNvSpPr>
          <p:nvPr>
            <p:ph type="title"/>
          </p:nvPr>
        </p:nvSpPr>
        <p:spPr>
          <a:xfrm>
            <a:off x="385764" y="330200"/>
            <a:ext cx="8462962" cy="5251450"/>
          </a:xfrm>
        </p:spPr>
        <p:txBody>
          <a:bodyPr/>
          <a:lstStyle/>
          <a:p>
            <a:r>
              <a:rPr lang="en-US" altLang="es-CO" smtClean="0">
                <a:ea typeface="ＭＳ Ｐゴシック" panose="020B0600070205080204" pitchFamily="34" charset="-128"/>
              </a:rPr>
              <a:t>Treatment of Bone Metastases Secondary to Castration-Resistant Prostate Cancer</a:t>
            </a:r>
          </a:p>
        </p:txBody>
      </p:sp>
    </p:spTree>
    <p:extLst>
      <p:ext uri="{BB962C8B-B14F-4D97-AF65-F5344CB8AC3E}">
        <p14:creationId xmlns:p14="http://schemas.microsoft.com/office/powerpoint/2010/main" val="244945025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Cáncer de próstata</a:t>
            </a:r>
            <a:endParaRPr lang="es-ES" dirty="0"/>
          </a:p>
        </p:txBody>
      </p:sp>
      <p:sp>
        <p:nvSpPr>
          <p:cNvPr id="5" name="Marcador de contenido 4"/>
          <p:cNvSpPr>
            <a:spLocks noGrp="1"/>
          </p:cNvSpPr>
          <p:nvPr>
            <p:ph idx="1"/>
          </p:nvPr>
        </p:nvSpPr>
        <p:spPr/>
        <p:txBody>
          <a:bodyPr>
            <a:normAutofit fontScale="85000" lnSpcReduction="20000"/>
          </a:bodyPr>
          <a:lstStyle/>
          <a:p>
            <a:r>
              <a:rPr lang="es-ES" dirty="0" smtClean="0"/>
              <a:t>En las fases iniciales no hay síntomas en la mayoría de los pacientes</a:t>
            </a:r>
          </a:p>
          <a:p>
            <a:r>
              <a:rPr lang="es-ES" dirty="0" smtClean="0"/>
              <a:t>Con el tamizaje con PSA y tacto rectal se puede detectar cáncer de próstata temprano</a:t>
            </a:r>
          </a:p>
          <a:p>
            <a:r>
              <a:rPr lang="es-ES" dirty="0" smtClean="0"/>
              <a:t>Los síntomas más comunes incluyen:</a:t>
            </a:r>
          </a:p>
          <a:p>
            <a:pPr lvl="1"/>
            <a:r>
              <a:rPr lang="es-ES" dirty="0" smtClean="0"/>
              <a:t>Dificultad para orinar</a:t>
            </a:r>
          </a:p>
          <a:p>
            <a:pPr lvl="1"/>
            <a:r>
              <a:rPr lang="es-ES" dirty="0" smtClean="0"/>
              <a:t>Disminución de la fuerza del chorro urinario</a:t>
            </a:r>
          </a:p>
          <a:p>
            <a:pPr lvl="1"/>
            <a:r>
              <a:rPr lang="es-ES" dirty="0" smtClean="0"/>
              <a:t>Hematuria</a:t>
            </a:r>
          </a:p>
          <a:p>
            <a:pPr lvl="1"/>
            <a:r>
              <a:rPr lang="es-ES" dirty="0" smtClean="0"/>
              <a:t>Hemospermia</a:t>
            </a:r>
          </a:p>
          <a:p>
            <a:pPr lvl="1"/>
            <a:r>
              <a:rPr lang="es-ES" dirty="0" smtClean="0"/>
              <a:t>Edema de miembros inferiores</a:t>
            </a:r>
          </a:p>
          <a:p>
            <a:pPr lvl="1"/>
            <a:r>
              <a:rPr lang="es-ES" dirty="0" smtClean="0"/>
              <a:t>Dolor en región pélvica</a:t>
            </a:r>
          </a:p>
          <a:p>
            <a:pPr lvl="1"/>
            <a:r>
              <a:rPr lang="es-ES" dirty="0" smtClean="0"/>
              <a:t>Dolores óseos</a:t>
            </a:r>
          </a:p>
        </p:txBody>
      </p:sp>
      <p:sp>
        <p:nvSpPr>
          <p:cNvPr id="6" name="CuadroTexto 5"/>
          <p:cNvSpPr txBox="1"/>
          <p:nvPr/>
        </p:nvSpPr>
        <p:spPr>
          <a:xfrm>
            <a:off x="5435447" y="6536403"/>
            <a:ext cx="3439312" cy="246221"/>
          </a:xfrm>
          <a:prstGeom prst="rect">
            <a:avLst/>
          </a:prstGeom>
          <a:noFill/>
        </p:spPr>
        <p:txBody>
          <a:bodyPr wrap="none" rtlCol="0">
            <a:spAutoFit/>
          </a:bodyPr>
          <a:lstStyle/>
          <a:p>
            <a:r>
              <a:rPr lang="es-ES" sz="1000" i="1" dirty="0" smtClean="0">
                <a:solidFill>
                  <a:srgbClr val="000000"/>
                </a:solidFill>
                <a:latin typeface="Arial"/>
              </a:rPr>
              <a:t>Adicionada por MLM en 2013. Tomado de la Mayo </a:t>
            </a:r>
            <a:r>
              <a:rPr lang="es-ES" sz="1000" i="1" dirty="0" err="1" smtClean="0">
                <a:solidFill>
                  <a:srgbClr val="000000"/>
                </a:solidFill>
                <a:latin typeface="Arial"/>
              </a:rPr>
              <a:t>Clinic</a:t>
            </a:r>
            <a:endParaRPr lang="es-ES" sz="1000" i="1" dirty="0">
              <a:solidFill>
                <a:srgbClr val="000000"/>
              </a:solidFill>
              <a:latin typeface="Arial"/>
            </a:endParaRPr>
          </a:p>
        </p:txBody>
      </p:sp>
      <p:sp>
        <p:nvSpPr>
          <p:cNvPr id="7" name="CuadroTexto 6"/>
          <p:cNvSpPr txBox="1"/>
          <p:nvPr/>
        </p:nvSpPr>
        <p:spPr>
          <a:xfrm>
            <a:off x="4500004" y="5890072"/>
            <a:ext cx="3975267" cy="646331"/>
          </a:xfrm>
          <a:prstGeom prst="rect">
            <a:avLst/>
          </a:prstGeom>
          <a:noFill/>
        </p:spPr>
        <p:txBody>
          <a:bodyPr wrap="none" rtlCol="0">
            <a:spAutoFit/>
          </a:bodyPr>
          <a:lstStyle/>
          <a:p>
            <a:r>
              <a:rPr lang="es-ES" b="1" i="1" dirty="0" smtClean="0"/>
              <a:t>Test de elección:</a:t>
            </a:r>
          </a:p>
          <a:p>
            <a:r>
              <a:rPr lang="es-ES" b="1" i="1" dirty="0" smtClean="0"/>
              <a:t>PSA / Ecografía </a:t>
            </a:r>
            <a:r>
              <a:rPr lang="es-ES" b="1" i="1" dirty="0" err="1" smtClean="0"/>
              <a:t>transrectal</a:t>
            </a:r>
            <a:r>
              <a:rPr lang="es-ES" b="1" i="1" dirty="0" smtClean="0"/>
              <a:t> de próstata</a:t>
            </a:r>
            <a:endParaRPr lang="es-ES" b="1" i="1" dirty="0"/>
          </a:p>
        </p:txBody>
      </p:sp>
    </p:spTree>
    <p:extLst>
      <p:ext uri="{BB962C8B-B14F-4D97-AF65-F5344CB8AC3E}">
        <p14:creationId xmlns:p14="http://schemas.microsoft.com/office/powerpoint/2010/main" val="1377390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Skeletal-Related Events and Clinical Consequences of Bone Metastases</a:t>
            </a:r>
          </a:p>
        </p:txBody>
      </p:sp>
      <p:sp>
        <p:nvSpPr>
          <p:cNvPr id="39939" name="Rectangle 3"/>
          <p:cNvSpPr>
            <a:spLocks noGrp="1" noChangeArrowheads="1"/>
          </p:cNvSpPr>
          <p:nvPr>
            <p:ph sz="half" idx="1"/>
          </p:nvPr>
        </p:nvSpPr>
        <p:spPr/>
        <p:txBody>
          <a:bodyPr>
            <a:normAutofit lnSpcReduction="10000"/>
          </a:bodyPr>
          <a:lstStyle/>
          <a:p>
            <a:pPr eaLnBrk="1" hangingPunct="1">
              <a:buClr>
                <a:srgbClr val="8B3D9A"/>
              </a:buClr>
              <a:buFont typeface="Wingdings" panose="05000000000000000000" pitchFamily="2" charset="2"/>
              <a:buNone/>
            </a:pPr>
            <a:r>
              <a:rPr lang="en-US" altLang="es-CO" b="1" smtClean="0">
                <a:solidFill>
                  <a:srgbClr val="F6A108"/>
                </a:solidFill>
                <a:ea typeface="ＭＳ Ｐゴシック" panose="020B0600070205080204" pitchFamily="34" charset="-128"/>
              </a:rPr>
              <a:t>Skeletal-Related Events</a:t>
            </a:r>
            <a:endParaRPr lang="en-US" altLang="es-CO" smtClean="0">
              <a:ea typeface="ＭＳ Ｐゴシック" panose="020B0600070205080204" pitchFamily="34" charset="-128"/>
            </a:endParaRPr>
          </a:p>
          <a:p>
            <a:pPr eaLnBrk="1" hangingPunct="1">
              <a:buClr>
                <a:srgbClr val="8B3D9A"/>
              </a:buClr>
            </a:pPr>
            <a:r>
              <a:rPr lang="en-US" altLang="es-CO" smtClean="0">
                <a:ea typeface="ＭＳ Ｐゴシック" panose="020B0600070205080204" pitchFamily="34" charset="-128"/>
              </a:rPr>
              <a:t>Pathologic fractures*</a:t>
            </a:r>
          </a:p>
          <a:p>
            <a:pPr eaLnBrk="1" hangingPunct="1">
              <a:buClr>
                <a:srgbClr val="8B3D9A"/>
              </a:buClr>
            </a:pPr>
            <a:r>
              <a:rPr lang="en-US" altLang="es-CO" smtClean="0">
                <a:ea typeface="ＭＳ Ｐゴシック" panose="020B0600070205080204" pitchFamily="34" charset="-128"/>
              </a:rPr>
              <a:t>Spinal cord compression*</a:t>
            </a:r>
          </a:p>
          <a:p>
            <a:pPr eaLnBrk="1" hangingPunct="1">
              <a:buClr>
                <a:srgbClr val="8B3D9A"/>
              </a:buClr>
            </a:pPr>
            <a:r>
              <a:rPr lang="en-US" altLang="es-CO" smtClean="0">
                <a:ea typeface="ＭＳ Ｐゴシック" panose="020B0600070205080204" pitchFamily="34" charset="-128"/>
              </a:rPr>
              <a:t>Radiation therapy to bone*</a:t>
            </a:r>
          </a:p>
          <a:p>
            <a:pPr eaLnBrk="1" hangingPunct="1">
              <a:buClr>
                <a:srgbClr val="8B3D9A"/>
              </a:buClr>
            </a:pPr>
            <a:r>
              <a:rPr lang="en-US" altLang="es-CO" smtClean="0">
                <a:ea typeface="ＭＳ Ｐゴシック" panose="020B0600070205080204" pitchFamily="34" charset="-128"/>
              </a:rPr>
              <a:t>Surgery to bone*</a:t>
            </a:r>
          </a:p>
          <a:p>
            <a:pPr eaLnBrk="1" hangingPunct="1">
              <a:buClr>
                <a:srgbClr val="8B3D9A"/>
              </a:buClr>
            </a:pPr>
            <a:r>
              <a:rPr lang="en-US" altLang="es-CO" smtClean="0">
                <a:ea typeface="ＭＳ Ｐゴシック" panose="020B0600070205080204" pitchFamily="34" charset="-128"/>
              </a:rPr>
              <a:t>Hypercalcemia</a:t>
            </a:r>
          </a:p>
          <a:p>
            <a:pPr eaLnBrk="1" hangingPunct="1">
              <a:buClr>
                <a:srgbClr val="8B3D9A"/>
              </a:buClr>
            </a:pPr>
            <a:r>
              <a:rPr lang="en-US" altLang="es-CO" smtClean="0">
                <a:ea typeface="ＭＳ Ｐゴシック" panose="020B0600070205080204" pitchFamily="34" charset="-128"/>
              </a:rPr>
              <a:t>Change in antineoplastic therapy</a:t>
            </a:r>
          </a:p>
        </p:txBody>
      </p:sp>
      <p:sp>
        <p:nvSpPr>
          <p:cNvPr id="39940" name="Rectangle 7"/>
          <p:cNvSpPr>
            <a:spLocks noGrp="1" noChangeArrowheads="1"/>
          </p:cNvSpPr>
          <p:nvPr>
            <p:ph sz="half" idx="2"/>
          </p:nvPr>
        </p:nvSpPr>
        <p:spPr/>
        <p:txBody>
          <a:bodyPr>
            <a:normAutofit lnSpcReduction="10000"/>
          </a:bodyPr>
          <a:lstStyle/>
          <a:p>
            <a:pPr eaLnBrk="1" hangingPunct="1">
              <a:buClr>
                <a:srgbClr val="8B3D9A"/>
              </a:buClr>
              <a:buFont typeface="Wingdings" panose="05000000000000000000" pitchFamily="2" charset="2"/>
              <a:buNone/>
            </a:pPr>
            <a:r>
              <a:rPr lang="en-US" altLang="es-CO" b="1" smtClean="0">
                <a:solidFill>
                  <a:srgbClr val="F6A108"/>
                </a:solidFill>
                <a:ea typeface="ＭＳ Ｐゴシック" panose="020B0600070205080204" pitchFamily="34" charset="-128"/>
              </a:rPr>
              <a:t>Other Clinical Symptoms</a:t>
            </a:r>
            <a:endParaRPr lang="en-US" altLang="es-CO" smtClean="0">
              <a:ea typeface="ＭＳ Ｐゴシック" panose="020B0600070205080204" pitchFamily="34" charset="-128"/>
            </a:endParaRPr>
          </a:p>
          <a:p>
            <a:pPr eaLnBrk="1" hangingPunct="1">
              <a:buClr>
                <a:srgbClr val="8B3D9A"/>
              </a:buClr>
            </a:pPr>
            <a:r>
              <a:rPr lang="en-US" altLang="es-CO" smtClean="0">
                <a:ea typeface="ＭＳ Ｐゴシック" panose="020B0600070205080204" pitchFamily="34" charset="-128"/>
              </a:rPr>
              <a:t>Bone pain </a:t>
            </a:r>
          </a:p>
          <a:p>
            <a:pPr eaLnBrk="1" hangingPunct="1">
              <a:buClr>
                <a:srgbClr val="8B3D9A"/>
              </a:buClr>
            </a:pPr>
            <a:r>
              <a:rPr lang="en-US" altLang="es-CO" smtClean="0">
                <a:ea typeface="ＭＳ Ｐゴシック" panose="020B0600070205080204" pitchFamily="34" charset="-128"/>
              </a:rPr>
              <a:t>Analgesic usage</a:t>
            </a:r>
          </a:p>
          <a:p>
            <a:pPr eaLnBrk="1" hangingPunct="1">
              <a:buClr>
                <a:srgbClr val="8B3D9A"/>
              </a:buClr>
            </a:pPr>
            <a:r>
              <a:rPr lang="en-US" altLang="es-CO" smtClean="0">
                <a:ea typeface="ＭＳ Ｐゴシック" panose="020B0600070205080204" pitchFamily="34" charset="-128"/>
              </a:rPr>
              <a:t>Quality-of-life deterioration</a:t>
            </a:r>
          </a:p>
          <a:p>
            <a:pPr eaLnBrk="1" hangingPunct="1">
              <a:buClr>
                <a:srgbClr val="8B3D9A"/>
              </a:buClr>
            </a:pPr>
            <a:r>
              <a:rPr lang="en-US" altLang="es-CO" smtClean="0">
                <a:ea typeface="ＭＳ Ｐゴシック" panose="020B0600070205080204" pitchFamily="34" charset="-128"/>
              </a:rPr>
              <a:t>Shortened survival</a:t>
            </a:r>
          </a:p>
        </p:txBody>
      </p:sp>
      <p:sp>
        <p:nvSpPr>
          <p:cNvPr id="94213" name="Text Box 9"/>
          <p:cNvSpPr txBox="1">
            <a:spLocks noChangeArrowheads="1"/>
          </p:cNvSpPr>
          <p:nvPr/>
        </p:nvSpPr>
        <p:spPr bwMode="auto">
          <a:xfrm>
            <a:off x="384176" y="6091238"/>
            <a:ext cx="4722813" cy="304800"/>
          </a:xfrm>
          <a:prstGeom prst="rect">
            <a:avLst/>
          </a:prstGeom>
          <a:noFill/>
          <a:ln w="9525">
            <a:noFill/>
            <a:miter lim="800000"/>
            <a:headEnd/>
            <a:tailEnd/>
          </a:ln>
        </p:spPr>
        <p:txBody>
          <a:bodyPr>
            <a:spAutoFit/>
          </a:bodyPr>
          <a:lstStyle/>
          <a:p>
            <a:pPr defTabSz="914400" fontAlgn="base">
              <a:spcBef>
                <a:spcPct val="50000"/>
              </a:spcBef>
              <a:spcAft>
                <a:spcPct val="0"/>
              </a:spcAft>
              <a:defRPr/>
            </a:pPr>
            <a:r>
              <a:rPr lang="en-US" sz="1400" dirty="0">
                <a:solidFill>
                  <a:srgbClr val="FFFFFF"/>
                </a:solidFill>
                <a:ea typeface="ＭＳ Ｐゴシック" panose="020B0600070205080204" pitchFamily="34" charset="-128"/>
              </a:rPr>
              <a:t>*Universally accepted skeletal-related events.</a:t>
            </a:r>
          </a:p>
        </p:txBody>
      </p:sp>
    </p:spTree>
    <p:extLst>
      <p:ext uri="{BB962C8B-B14F-4D97-AF65-F5344CB8AC3E}">
        <p14:creationId xmlns:p14="http://schemas.microsoft.com/office/powerpoint/2010/main" val="1756011515"/>
      </p:ext>
    </p:extLst>
  </p:cSld>
  <p:clrMapOvr>
    <a:masterClrMapping/>
  </p:clrMapOvr>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Combined Analysis of 2 Phase III Trials of Pamidronate in Metastatic CRPC</a:t>
            </a:r>
          </a:p>
        </p:txBody>
      </p:sp>
      <p:sp>
        <p:nvSpPr>
          <p:cNvPr id="40963" name="Line 14"/>
          <p:cNvSpPr>
            <a:spLocks noChangeShapeType="1"/>
          </p:cNvSpPr>
          <p:nvPr/>
        </p:nvSpPr>
        <p:spPr bwMode="auto">
          <a:xfrm>
            <a:off x="3455988" y="3144838"/>
            <a:ext cx="411162"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95236" name="Text Box 3"/>
          <p:cNvSpPr txBox="1">
            <a:spLocks noChangeArrowheads="1"/>
          </p:cNvSpPr>
          <p:nvPr/>
        </p:nvSpPr>
        <p:spPr bwMode="invGray">
          <a:xfrm>
            <a:off x="388951" y="2216150"/>
            <a:ext cx="3006725" cy="1847850"/>
          </a:xfrm>
          <a:prstGeom prst="rect">
            <a:avLst/>
          </a:prstGeom>
          <a:solidFill>
            <a:schemeClr val="accent1"/>
          </a:solidFill>
          <a:ln w="28575">
            <a:noFill/>
            <a:miter lim="800000"/>
            <a:headEnd type="none" w="sm" len="sm"/>
            <a:tailEnd type="none" w="sm" len="sm"/>
          </a:ln>
        </p:spPr>
        <p:txBody>
          <a:bodyPr tIns="182880" bIns="182880" anchor="ctr"/>
          <a:lstStyle/>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Prostate cancer with confirmed skeletal metastases</a:t>
            </a:r>
          </a:p>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Bone pain secondary to bone metastases</a:t>
            </a:r>
          </a:p>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No previous bisphosphonate</a:t>
            </a:r>
          </a:p>
        </p:txBody>
      </p:sp>
      <p:sp>
        <p:nvSpPr>
          <p:cNvPr id="95237" name="Text Box 4"/>
          <p:cNvSpPr txBox="1">
            <a:spLocks noChangeArrowheads="1"/>
          </p:cNvSpPr>
          <p:nvPr/>
        </p:nvSpPr>
        <p:spPr bwMode="invGray">
          <a:xfrm>
            <a:off x="5395915" y="2230464"/>
            <a:ext cx="3454400" cy="669925"/>
          </a:xfrm>
          <a:prstGeom prst="rect">
            <a:avLst/>
          </a:prstGeom>
          <a:solidFill>
            <a:schemeClr val="accent2"/>
          </a:solidFill>
          <a:ln w="38100">
            <a:noFill/>
            <a:miter lim="800000"/>
            <a:headEnd type="none" w="sm" len="sm"/>
            <a:tailEnd type="none" w="sm" len="sm"/>
          </a:ln>
        </p:spPr>
        <p:txBody>
          <a:bodyPr tIns="182880" bIns="182880" anchor="ctr" anchorCtr="1"/>
          <a:lstStyle/>
          <a:p>
            <a:pPr algn="ctr" defTabSz="914400" fontAlgn="base">
              <a:spcBef>
                <a:spcPct val="5000"/>
              </a:spcBef>
              <a:spcAft>
                <a:spcPct val="0"/>
              </a:spcAft>
              <a:defRPr/>
            </a:pPr>
            <a:r>
              <a:rPr lang="en-US" sz="1600" b="1" dirty="0">
                <a:solidFill>
                  <a:srgbClr val="CDCDCF">
                    <a:lumMod val="10000"/>
                  </a:srgbClr>
                </a:solidFill>
                <a:ea typeface="ＭＳ Ｐゴシック" panose="020B0600070205080204" pitchFamily="34" charset="-128"/>
              </a:rPr>
              <a:t>Pamidronate </a:t>
            </a:r>
            <a:r>
              <a:rPr lang="en-US" sz="1600" dirty="0">
                <a:solidFill>
                  <a:srgbClr val="CDCDCF">
                    <a:lumMod val="10000"/>
                  </a:srgbClr>
                </a:solidFill>
                <a:ea typeface="ＭＳ Ｐゴシック" panose="020B0600070205080204" pitchFamily="34" charset="-128"/>
              </a:rPr>
              <a:t>90 mg </a:t>
            </a:r>
            <a:r>
              <a:rPr lang="en-US" sz="1600" dirty="0" err="1">
                <a:solidFill>
                  <a:srgbClr val="CDCDCF">
                    <a:lumMod val="10000"/>
                  </a:srgbClr>
                </a:solidFill>
                <a:ea typeface="ＭＳ Ｐゴシック" panose="020B0600070205080204" pitchFamily="34" charset="-128"/>
              </a:rPr>
              <a:t>q3w</a:t>
            </a:r>
            <a:r>
              <a:rPr lang="en-US" sz="1600" dirty="0">
                <a:solidFill>
                  <a:srgbClr val="CDCDCF">
                    <a:lumMod val="10000"/>
                  </a:srgbClr>
                </a:solidFill>
                <a:ea typeface="ＭＳ Ｐゴシック" panose="020B0600070205080204" pitchFamily="34" charset="-128"/>
              </a:rPr>
              <a:t> x 9 </a:t>
            </a: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(n = 169) </a:t>
            </a:r>
          </a:p>
        </p:txBody>
      </p:sp>
      <p:sp>
        <p:nvSpPr>
          <p:cNvPr id="95238" name="Text Box 5"/>
          <p:cNvSpPr txBox="1">
            <a:spLocks noChangeArrowheads="1"/>
          </p:cNvSpPr>
          <p:nvPr/>
        </p:nvSpPr>
        <p:spPr bwMode="blackGray">
          <a:xfrm>
            <a:off x="5395915" y="3421063"/>
            <a:ext cx="3454400" cy="677862"/>
          </a:xfrm>
          <a:prstGeom prst="rect">
            <a:avLst/>
          </a:prstGeom>
          <a:solidFill>
            <a:schemeClr val="accent3"/>
          </a:solidFill>
          <a:ln w="38100">
            <a:noFill/>
            <a:miter lim="800000"/>
            <a:headEnd type="none" w="sm" len="sm"/>
            <a:tailEnd type="none" w="sm" len="sm"/>
          </a:ln>
        </p:spPr>
        <p:txBody>
          <a:bodyPr tIns="182880" bIns="182880" anchor="ctr" anchorCtr="1"/>
          <a:lstStyle/>
          <a:p>
            <a:pPr algn="ctr" defTabSz="914400" fontAlgn="base">
              <a:spcBef>
                <a:spcPct val="5000"/>
              </a:spcBef>
              <a:spcAft>
                <a:spcPct val="0"/>
              </a:spcAft>
              <a:defRPr/>
            </a:pPr>
            <a:r>
              <a:rPr lang="en-US" sz="1600" b="1" dirty="0">
                <a:solidFill>
                  <a:srgbClr val="CDCDCF">
                    <a:lumMod val="10000"/>
                  </a:srgbClr>
                </a:solidFill>
                <a:ea typeface="ＭＳ Ｐゴシック" panose="020B0600070205080204" pitchFamily="34" charset="-128"/>
              </a:rPr>
              <a:t>Placebo </a:t>
            </a:r>
            <a:r>
              <a:rPr lang="en-US" sz="1600" dirty="0" err="1">
                <a:solidFill>
                  <a:srgbClr val="CDCDCF">
                    <a:lumMod val="10000"/>
                  </a:srgbClr>
                </a:solidFill>
                <a:ea typeface="ＭＳ Ｐゴシック" panose="020B0600070205080204" pitchFamily="34" charset="-128"/>
              </a:rPr>
              <a:t>q3w</a:t>
            </a:r>
            <a:r>
              <a:rPr lang="en-US" sz="1600" dirty="0">
                <a:solidFill>
                  <a:srgbClr val="CDCDCF">
                    <a:lumMod val="10000"/>
                  </a:srgbClr>
                </a:solidFill>
                <a:ea typeface="ＭＳ Ｐゴシック" panose="020B0600070205080204" pitchFamily="34" charset="-128"/>
              </a:rPr>
              <a:t> x 9 </a:t>
            </a: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(n = 181)</a:t>
            </a:r>
          </a:p>
        </p:txBody>
      </p:sp>
      <p:sp>
        <p:nvSpPr>
          <p:cNvPr id="40967" name="Line 6"/>
          <p:cNvSpPr>
            <a:spLocks noChangeShapeType="1"/>
          </p:cNvSpPr>
          <p:nvPr/>
        </p:nvSpPr>
        <p:spPr bwMode="invGray">
          <a:xfrm flipV="1">
            <a:off x="4379914" y="2562251"/>
            <a:ext cx="996950" cy="563563"/>
          </a:xfrm>
          <a:prstGeom prst="line">
            <a:avLst/>
          </a:prstGeom>
          <a:noFill/>
          <a:ln w="28575">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0968" name="Line 7"/>
          <p:cNvSpPr>
            <a:spLocks noChangeShapeType="1"/>
          </p:cNvSpPr>
          <p:nvPr/>
        </p:nvSpPr>
        <p:spPr bwMode="invGray">
          <a:xfrm>
            <a:off x="4389451" y="3195646"/>
            <a:ext cx="979487" cy="541337"/>
          </a:xfrm>
          <a:prstGeom prst="line">
            <a:avLst/>
          </a:prstGeom>
          <a:noFill/>
          <a:ln w="28575">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39945" name="TextBox 26"/>
          <p:cNvSpPr txBox="1">
            <a:spLocks noChangeArrowheads="1"/>
          </p:cNvSpPr>
          <p:nvPr/>
        </p:nvSpPr>
        <p:spPr bwMode="auto">
          <a:xfrm>
            <a:off x="3930663" y="1912964"/>
            <a:ext cx="385763" cy="2554287"/>
          </a:xfrm>
          <a:prstGeom prst="rect">
            <a:avLst/>
          </a:prstGeom>
          <a:solidFill>
            <a:schemeClr val="tx2"/>
          </a:solidFill>
          <a:ln w="28575">
            <a:noFill/>
            <a:miter lim="800000"/>
            <a:headEnd/>
            <a:tailEnd/>
          </a:ln>
        </p:spPr>
        <p:txBody>
          <a:bodyPr>
            <a:spAutoFit/>
          </a:bodyPr>
          <a:lstStyle/>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R</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A</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N</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D</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O</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M</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I</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Z</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E</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D</a:t>
            </a:r>
          </a:p>
        </p:txBody>
      </p:sp>
      <p:sp>
        <p:nvSpPr>
          <p:cNvPr id="40970" name="Text Box 50"/>
          <p:cNvSpPr txBox="1">
            <a:spLocks noChangeArrowheads="1"/>
          </p:cNvSpPr>
          <p:nvPr/>
        </p:nvSpPr>
        <p:spPr bwMode="invGray">
          <a:xfrm>
            <a:off x="284176" y="6354789"/>
            <a:ext cx="8237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r>
              <a:rPr lang="en-US" altLang="es-CO" sz="1400" b="0" smtClean="0">
                <a:solidFill>
                  <a:srgbClr val="CDCDCF"/>
                </a:solidFill>
                <a:latin typeface="Arial" panose="020B0604020202020204" pitchFamily="34" charset="0"/>
              </a:rPr>
              <a:t>Small EJ, et al. J Clin Oncol. 2003;21:4277-4284.</a:t>
            </a:r>
          </a:p>
        </p:txBody>
      </p:sp>
      <p:sp>
        <p:nvSpPr>
          <p:cNvPr id="40971" name="TextBox 11"/>
          <p:cNvSpPr txBox="1">
            <a:spLocks noChangeArrowheads="1"/>
          </p:cNvSpPr>
          <p:nvPr/>
        </p:nvSpPr>
        <p:spPr bwMode="auto">
          <a:xfrm>
            <a:off x="388940" y="1857375"/>
            <a:ext cx="31638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600" smtClean="0">
                <a:solidFill>
                  <a:srgbClr val="FFFFFF"/>
                </a:solidFill>
                <a:latin typeface="Arial" panose="020B0604020202020204" pitchFamily="34" charset="0"/>
              </a:rPr>
              <a:t>Eligibility Criteria</a:t>
            </a:r>
          </a:p>
        </p:txBody>
      </p:sp>
      <p:graphicFrame>
        <p:nvGraphicFramePr>
          <p:cNvPr id="468084" name="Group 116"/>
          <p:cNvGraphicFramePr>
            <a:graphicFrameLocks noGrp="1"/>
          </p:cNvGraphicFramePr>
          <p:nvPr/>
        </p:nvGraphicFramePr>
        <p:xfrm>
          <a:off x="1238250" y="4584700"/>
          <a:ext cx="6096000" cy="1771650"/>
        </p:xfrm>
        <a:graphic>
          <a:graphicData uri="http://schemas.openxmlformats.org/drawingml/2006/table">
            <a:tbl>
              <a:tblPr/>
              <a:tblGrid>
                <a:gridCol w="3049588"/>
                <a:gridCol w="1501775"/>
                <a:gridCol w="1544637"/>
              </a:tblGrid>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1" i="0" u="none" strike="noStrike" cap="none" normalizeH="0" baseline="0" dirty="0">
                          <a:ln>
                            <a:noFill/>
                          </a:ln>
                          <a:solidFill>
                            <a:schemeClr val="tx1"/>
                          </a:solidFill>
                          <a:effectLst/>
                          <a:latin typeface="Arial" charset="0"/>
                          <a:ea typeface="ＭＳ Ｐゴシック" charset="-128"/>
                          <a:cs typeface="ＭＳ Ｐゴシック" charset="-128"/>
                        </a:rPr>
                        <a:t>SRE (Study </a:t>
                      </a:r>
                      <a:r>
                        <a:rPr kumimoji="0" lang="en-US" sz="1400" b="1" i="0" u="none" strike="noStrike" cap="none" normalizeH="0" baseline="0" dirty="0" smtClean="0">
                          <a:ln>
                            <a:noFill/>
                          </a:ln>
                          <a:solidFill>
                            <a:schemeClr val="tx1"/>
                          </a:solidFill>
                          <a:effectLst/>
                          <a:latin typeface="Arial" charset="0"/>
                          <a:ea typeface="ＭＳ Ｐゴシック" charset="-128"/>
                          <a:cs typeface="ＭＳ Ｐゴシック" charset="-128"/>
                        </a:rPr>
                        <a:t>Wk </a:t>
                      </a:r>
                      <a:r>
                        <a:rPr kumimoji="0" lang="en-US" sz="1400" b="1" i="0" u="none" strike="noStrike" cap="none" normalizeH="0" baseline="0" dirty="0">
                          <a:ln>
                            <a:noFill/>
                          </a:ln>
                          <a:solidFill>
                            <a:schemeClr val="tx1"/>
                          </a:solidFill>
                          <a:effectLst/>
                          <a:latin typeface="Arial" charset="0"/>
                          <a:ea typeface="ＭＳ Ｐゴシック" charset="-128"/>
                          <a:cs typeface="ＭＳ Ｐゴシック" charset="-128"/>
                        </a:rPr>
                        <a:t>27), n (%)</a:t>
                      </a:r>
                    </a:p>
                  </a:txBody>
                  <a:tcPr marT="40786" marB="40786"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1" i="0" u="none" strike="noStrike" cap="none" normalizeH="0" baseline="0" dirty="0">
                          <a:ln>
                            <a:noFill/>
                          </a:ln>
                          <a:solidFill>
                            <a:schemeClr val="tx1"/>
                          </a:solidFill>
                          <a:effectLst/>
                          <a:latin typeface="Arial" charset="0"/>
                          <a:ea typeface="ＭＳ Ｐゴシック" charset="-128"/>
                          <a:cs typeface="ＭＳ Ｐゴシック" charset="-128"/>
                        </a:rPr>
                        <a:t>Pamidronate</a:t>
                      </a:r>
                    </a:p>
                  </a:txBody>
                  <a:tcPr marT="40786" marB="40786"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1" i="0" u="none" strike="noStrike" cap="none" normalizeH="0" baseline="0" dirty="0">
                          <a:ln>
                            <a:noFill/>
                          </a:ln>
                          <a:solidFill>
                            <a:schemeClr val="tx1"/>
                          </a:solidFill>
                          <a:effectLst/>
                          <a:latin typeface="Arial" charset="0"/>
                          <a:ea typeface="ＭＳ Ｐゴシック" charset="-128"/>
                          <a:cs typeface="ＭＳ Ｐゴシック" charset="-128"/>
                        </a:rPr>
                        <a:t>Placebo</a:t>
                      </a:r>
                    </a:p>
                  </a:txBody>
                  <a:tcPr marT="40786" marB="40786" horzOverflow="overflow">
                    <a:lnL>
                      <a:noFill/>
                    </a:lnL>
                    <a:lnR>
                      <a:noFill/>
                    </a:lnR>
                    <a:lnT>
                      <a:noFill/>
                    </a:lnT>
                    <a:lnB>
                      <a:noFill/>
                    </a:lnB>
                    <a:lnTlToBr>
                      <a:noFill/>
                    </a:lnTlToBr>
                    <a:lnBlToTr>
                      <a:noFill/>
                    </a:lnBlToTr>
                    <a:solidFill>
                      <a:srgbClr val="8B3D9A"/>
                    </a:solidFill>
                  </a:tcPr>
                </a:tc>
              </a:tr>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Any SRE</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42 (25)</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46 (25)</a:t>
                      </a:r>
                    </a:p>
                  </a:txBody>
                  <a:tcPr marT="40786" marB="40786" horzOverflow="overflow">
                    <a:lnL>
                      <a:noFill/>
                    </a:lnL>
                    <a:lnR>
                      <a:noFill/>
                    </a:lnR>
                    <a:lnT>
                      <a:noFill/>
                    </a:lnT>
                    <a:lnB>
                      <a:noFill/>
                    </a:lnB>
                    <a:lnTlToBr>
                      <a:noFill/>
                    </a:lnTlToBr>
                    <a:lnBlToTr>
                      <a:noFill/>
                    </a:lnBlToTr>
                    <a:solidFill>
                      <a:schemeClr val="bg2"/>
                    </a:solidFill>
                  </a:tcPr>
                </a:tc>
              </a:tr>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Radiation to bone (pain relief)</a:t>
                      </a:r>
                    </a:p>
                  </a:txBody>
                  <a:tcPr marT="40786" marB="40786"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25 (15)</a:t>
                      </a:r>
                    </a:p>
                  </a:txBody>
                  <a:tcPr marT="40786" marB="40786"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29 (16)</a:t>
                      </a:r>
                    </a:p>
                  </a:txBody>
                  <a:tcPr marT="40786" marB="40786" horzOverflow="overflow">
                    <a:lnL>
                      <a:noFill/>
                    </a:lnL>
                    <a:lnR>
                      <a:noFill/>
                    </a:lnR>
                    <a:lnT>
                      <a:noFill/>
                    </a:lnT>
                    <a:lnB>
                      <a:noFill/>
                    </a:lnB>
                    <a:lnTlToBr>
                      <a:noFill/>
                    </a:lnTlToBr>
                    <a:lnBlToTr>
                      <a:noFill/>
                    </a:lnBlToTr>
                    <a:solidFill>
                      <a:srgbClr val="F2F2F2"/>
                    </a:solidFill>
                  </a:tcPr>
                </a:tc>
              </a:tr>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Vertebral fracture</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11 (7)</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10 (6)</a:t>
                      </a:r>
                    </a:p>
                  </a:txBody>
                  <a:tcPr marT="40786" marB="40786" horzOverflow="overflow">
                    <a:lnL>
                      <a:noFill/>
                    </a:lnL>
                    <a:lnR>
                      <a:noFill/>
                    </a:lnR>
                    <a:lnT>
                      <a:noFill/>
                    </a:lnT>
                    <a:lnB>
                      <a:noFill/>
                    </a:lnB>
                    <a:lnTlToBr>
                      <a:noFill/>
                    </a:lnTlToBr>
                    <a:lnBlToTr>
                      <a:noFill/>
                    </a:lnBlToTr>
                    <a:solidFill>
                      <a:schemeClr val="bg2"/>
                    </a:solidFill>
                  </a:tcPr>
                </a:tc>
              </a:tr>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Spinal cord compression</a:t>
                      </a:r>
                    </a:p>
                  </a:txBody>
                  <a:tcPr marT="40786" marB="40786"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5 (3)</a:t>
                      </a:r>
                    </a:p>
                  </a:txBody>
                  <a:tcPr marT="40786" marB="40786"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3 (2)</a:t>
                      </a:r>
                    </a:p>
                  </a:txBody>
                  <a:tcPr marT="40786" marB="40786" horzOverflow="overflow">
                    <a:lnL>
                      <a:noFill/>
                    </a:lnL>
                    <a:lnR>
                      <a:noFill/>
                    </a:lnR>
                    <a:lnT>
                      <a:noFill/>
                    </a:lnT>
                    <a:lnB>
                      <a:noFill/>
                    </a:lnB>
                    <a:lnTlToBr>
                      <a:noFill/>
                    </a:lnTlToBr>
                    <a:lnBlToTr>
                      <a:noFill/>
                    </a:lnBlToTr>
                    <a:solidFill>
                      <a:srgbClr val="F2F2F2"/>
                    </a:solidFill>
                  </a:tcPr>
                </a:tc>
              </a:tr>
              <a:tr h="295275">
                <a:tc>
                  <a:txBody>
                    <a:bodyPr/>
                    <a:lstStyle/>
                    <a:p>
                      <a:pPr marL="0" marR="0" lvl="0" indent="0" algn="l"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Surgery to bone</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5 (3)</a:t>
                      </a:r>
                    </a:p>
                  </a:txBody>
                  <a:tcPr marT="40786" marB="40786"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Pct val="70000"/>
                        <a:buFont typeface="Wingdings" charset="2"/>
                        <a:buNone/>
                        <a:tabLst/>
                      </a:pPr>
                      <a:r>
                        <a:rPr kumimoji="0" lang="en-US" sz="1400" b="0" i="0" u="none" strike="noStrike" cap="none" normalizeH="0" baseline="0" dirty="0">
                          <a:ln>
                            <a:noFill/>
                          </a:ln>
                          <a:solidFill>
                            <a:srgbClr val="141415"/>
                          </a:solidFill>
                          <a:effectLst/>
                          <a:latin typeface="Arial" charset="0"/>
                          <a:ea typeface="ＭＳ Ｐゴシック" charset="-128"/>
                          <a:cs typeface="ＭＳ Ｐゴシック" charset="-128"/>
                        </a:rPr>
                        <a:t>6 (3)</a:t>
                      </a:r>
                    </a:p>
                  </a:txBody>
                  <a:tcPr marT="40786" marB="40786" horzOverflow="overflow">
                    <a:lnL>
                      <a:noFill/>
                    </a:lnL>
                    <a:lnR>
                      <a:noFill/>
                    </a:lnR>
                    <a:lnT>
                      <a:noFill/>
                    </a:lnT>
                    <a:lnB>
                      <a:noFill/>
                    </a:lnB>
                    <a:lnTlToBr>
                      <a:noFill/>
                    </a:lnTlToBr>
                    <a:lnBlToTr>
                      <a:noFill/>
                    </a:lnBlToTr>
                    <a:solidFill>
                      <a:schemeClr val="bg2"/>
                    </a:solidFill>
                  </a:tcPr>
                </a:tc>
              </a:tr>
            </a:tbl>
          </a:graphicData>
        </a:graphic>
      </p:graphicFrame>
    </p:spTree>
    <p:extLst>
      <p:ext uri="{BB962C8B-B14F-4D97-AF65-F5344CB8AC3E}">
        <p14:creationId xmlns:p14="http://schemas.microsoft.com/office/powerpoint/2010/main" val="3994254006"/>
      </p:ext>
    </p:extLst>
  </p:cSld>
  <p:clrMapOvr>
    <a:masterClrMapping/>
  </p:clrMapOvr>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Zoledronic Acid in Castration-Resistant Prostate Cancer</a:t>
            </a:r>
          </a:p>
        </p:txBody>
      </p:sp>
      <p:sp>
        <p:nvSpPr>
          <p:cNvPr id="41987" name="Content Placeholder 2"/>
          <p:cNvSpPr>
            <a:spLocks noGrp="1"/>
          </p:cNvSpPr>
          <p:nvPr>
            <p:ph idx="1"/>
          </p:nvPr>
        </p:nvSpPr>
        <p:spPr>
          <a:xfrm>
            <a:off x="385776" y="4946650"/>
            <a:ext cx="8455025" cy="1428750"/>
          </a:xfrm>
        </p:spPr>
        <p:txBody>
          <a:bodyPr/>
          <a:lstStyle/>
          <a:p>
            <a:pPr eaLnBrk="1" hangingPunct="1">
              <a:spcAft>
                <a:spcPct val="0"/>
              </a:spcAft>
              <a:buClr>
                <a:srgbClr val="8B3D9A"/>
              </a:buClr>
            </a:pPr>
            <a:r>
              <a:rPr lang="en-US" altLang="es-CO" sz="1800" smtClean="0">
                <a:ea typeface="ＭＳ Ｐゴシック" panose="020B0600070205080204" pitchFamily="34" charset="-128"/>
              </a:rPr>
              <a:t>Patients in 8-mg arm reduced to 4 mg because of renal toxicity</a:t>
            </a:r>
          </a:p>
          <a:p>
            <a:pPr eaLnBrk="1" hangingPunct="1">
              <a:spcAft>
                <a:spcPct val="0"/>
              </a:spcAft>
              <a:buClr>
                <a:srgbClr val="8B3D9A"/>
              </a:buClr>
            </a:pPr>
            <a:r>
              <a:rPr lang="en-US" altLang="es-CO" sz="1800" smtClean="0">
                <a:ea typeface="ＭＳ Ｐゴシック" panose="020B0600070205080204" pitchFamily="34" charset="-128"/>
              </a:rPr>
              <a:t>Primary outcome: proportion of patients having ≥ 1 SRE</a:t>
            </a:r>
          </a:p>
          <a:p>
            <a:pPr eaLnBrk="1" hangingPunct="1">
              <a:spcAft>
                <a:spcPct val="0"/>
              </a:spcAft>
              <a:buClr>
                <a:srgbClr val="8B3D9A"/>
              </a:buClr>
            </a:pPr>
            <a:r>
              <a:rPr lang="en-US" altLang="es-CO" sz="1800" smtClean="0">
                <a:ea typeface="ＭＳ Ｐゴシック" panose="020B0600070205080204" pitchFamily="34" charset="-128"/>
              </a:rPr>
              <a:t>Secondary outcomes: time to first on-study SRE, proportion of patients with SREs, and time to disease progression</a:t>
            </a:r>
          </a:p>
        </p:txBody>
      </p:sp>
      <p:sp>
        <p:nvSpPr>
          <p:cNvPr id="41988" name="Line 14"/>
          <p:cNvSpPr>
            <a:spLocks noChangeShapeType="1"/>
          </p:cNvSpPr>
          <p:nvPr/>
        </p:nvSpPr>
        <p:spPr bwMode="auto">
          <a:xfrm>
            <a:off x="3270263" y="3354388"/>
            <a:ext cx="411163"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96261" name="Text Box 3"/>
          <p:cNvSpPr txBox="1">
            <a:spLocks noChangeArrowheads="1"/>
          </p:cNvSpPr>
          <p:nvPr/>
        </p:nvSpPr>
        <p:spPr bwMode="invGray">
          <a:xfrm>
            <a:off x="482613" y="2490814"/>
            <a:ext cx="2740025" cy="1811337"/>
          </a:xfrm>
          <a:prstGeom prst="rect">
            <a:avLst/>
          </a:prstGeom>
          <a:solidFill>
            <a:schemeClr val="accent1"/>
          </a:solidFill>
          <a:ln w="28575">
            <a:noFill/>
            <a:miter lim="800000"/>
            <a:headEnd type="none" w="sm" len="sm"/>
            <a:tailEnd type="none" w="sm" len="sm"/>
          </a:ln>
        </p:spPr>
        <p:txBody>
          <a:bodyPr tIns="182880" bIns="182880" anchor="ctr"/>
          <a:lstStyle/>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Patients with prostate cancer</a:t>
            </a:r>
          </a:p>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Castration resistant</a:t>
            </a:r>
          </a:p>
          <a:p>
            <a:pPr marL="174625" indent="-174625" defTabSz="914400" fontAlgn="base">
              <a:spcBef>
                <a:spcPct val="0"/>
              </a:spcBef>
              <a:spcAft>
                <a:spcPct val="0"/>
              </a:spcAft>
              <a:buClr>
                <a:srgbClr val="CDCDCF">
                  <a:lumMod val="10000"/>
                </a:srgbClr>
              </a:buClr>
              <a:buFont typeface="Wingdings" pitchFamily="2" charset="2"/>
              <a:buChar char="§"/>
              <a:defRPr/>
            </a:pPr>
            <a:r>
              <a:rPr lang="en-US" sz="1600" dirty="0">
                <a:solidFill>
                  <a:srgbClr val="CDCDCF">
                    <a:lumMod val="10000"/>
                  </a:srgbClr>
                </a:solidFill>
                <a:ea typeface="ＭＳ Ｐゴシック" panose="020B0600070205080204" pitchFamily="34" charset="-128"/>
              </a:rPr>
              <a:t>Bone metastases</a:t>
            </a:r>
          </a:p>
          <a:p>
            <a:pPr marL="174625" indent="-174625" defTabSz="914400" fontAlgn="base">
              <a:spcBef>
                <a:spcPct val="0"/>
              </a:spcBef>
              <a:spcAft>
                <a:spcPct val="0"/>
              </a:spcAft>
              <a:buClr>
                <a:srgbClr val="CDCDCF">
                  <a:lumMod val="10000"/>
                </a:srgbClr>
              </a:buClr>
              <a:defRPr/>
            </a:pPr>
            <a:r>
              <a:rPr lang="en-US" sz="1600" dirty="0">
                <a:solidFill>
                  <a:srgbClr val="CDCDCF">
                    <a:lumMod val="10000"/>
                  </a:srgbClr>
                </a:solidFill>
                <a:ea typeface="ＭＳ Ｐゴシック" panose="020B0600070205080204" pitchFamily="34" charset="-128"/>
              </a:rPr>
              <a:t>	(N = 643)</a:t>
            </a:r>
          </a:p>
        </p:txBody>
      </p:sp>
      <p:sp>
        <p:nvSpPr>
          <p:cNvPr id="96262" name="Text Box 4"/>
          <p:cNvSpPr txBox="1">
            <a:spLocks noChangeArrowheads="1"/>
          </p:cNvSpPr>
          <p:nvPr/>
        </p:nvSpPr>
        <p:spPr bwMode="invGray">
          <a:xfrm>
            <a:off x="5210188" y="1936776"/>
            <a:ext cx="3148013" cy="931863"/>
          </a:xfrm>
          <a:prstGeom prst="rect">
            <a:avLst/>
          </a:prstGeom>
          <a:solidFill>
            <a:schemeClr val="accent2"/>
          </a:solidFill>
          <a:ln w="38100">
            <a:noFill/>
            <a:miter lim="800000"/>
            <a:headEnd type="none" w="sm" len="sm"/>
            <a:tailEnd type="none" w="sm" len="sm"/>
          </a:ln>
        </p:spPr>
        <p:txBody>
          <a:bodyPr tIns="182880" bIns="182880" anchor="ctr" anchorCtr="1"/>
          <a:lstStyle/>
          <a:p>
            <a:pPr algn="ctr" defTabSz="914400" fontAlgn="base">
              <a:spcBef>
                <a:spcPct val="5000"/>
              </a:spcBef>
              <a:spcAft>
                <a:spcPct val="0"/>
              </a:spcAft>
              <a:defRPr/>
            </a:pPr>
            <a:r>
              <a:rPr lang="en-US" sz="1600" b="1" dirty="0">
                <a:solidFill>
                  <a:srgbClr val="CDCDCF">
                    <a:lumMod val="10000"/>
                  </a:srgbClr>
                </a:solidFill>
                <a:ea typeface="ＭＳ Ｐゴシック" panose="020B0600070205080204" pitchFamily="34" charset="-128"/>
              </a:rPr>
              <a:t>Zoledronic acid </a:t>
            </a:r>
            <a:r>
              <a:rPr lang="en-US" sz="1600" dirty="0">
                <a:solidFill>
                  <a:srgbClr val="CDCDCF">
                    <a:lumMod val="10000"/>
                  </a:srgbClr>
                </a:solidFill>
                <a:ea typeface="ＭＳ Ｐゴシック" panose="020B0600070205080204" pitchFamily="34" charset="-128"/>
              </a:rPr>
              <a:t>4 mg </a:t>
            </a:r>
            <a:r>
              <a:rPr lang="en-US" sz="1600" dirty="0" err="1">
                <a:solidFill>
                  <a:srgbClr val="CDCDCF">
                    <a:lumMod val="10000"/>
                  </a:srgbClr>
                </a:solidFill>
                <a:ea typeface="ＭＳ Ｐゴシック" panose="020B0600070205080204" pitchFamily="34" charset="-128"/>
              </a:rPr>
              <a:t>q3w</a:t>
            </a:r>
            <a:endParaRPr lang="en-US" sz="1600" b="1" dirty="0">
              <a:solidFill>
                <a:srgbClr val="CDCDCF">
                  <a:lumMod val="10000"/>
                </a:srgbClr>
              </a:solidFill>
              <a:ea typeface="ＭＳ Ｐゴシック" panose="020B0600070205080204" pitchFamily="34" charset="-128"/>
            </a:endParaRP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(n = 214)</a:t>
            </a:r>
          </a:p>
        </p:txBody>
      </p:sp>
      <p:sp>
        <p:nvSpPr>
          <p:cNvPr id="96263" name="Text Box 5"/>
          <p:cNvSpPr txBox="1">
            <a:spLocks noChangeArrowheads="1"/>
          </p:cNvSpPr>
          <p:nvPr/>
        </p:nvSpPr>
        <p:spPr bwMode="blackGray">
          <a:xfrm>
            <a:off x="5210188" y="3987800"/>
            <a:ext cx="3148013" cy="933450"/>
          </a:xfrm>
          <a:prstGeom prst="rect">
            <a:avLst/>
          </a:prstGeom>
          <a:solidFill>
            <a:schemeClr val="accent3"/>
          </a:solidFill>
          <a:ln w="38100">
            <a:noFill/>
            <a:miter lim="800000"/>
            <a:headEnd type="none" w="sm" len="sm"/>
            <a:tailEnd type="none" w="sm" len="sm"/>
          </a:ln>
        </p:spPr>
        <p:txBody>
          <a:bodyPr tIns="182880" bIns="182880" anchor="ctr" anchorCtr="1"/>
          <a:lstStyle/>
          <a:p>
            <a:pPr algn="ctr" defTabSz="914400" fontAlgn="base">
              <a:spcBef>
                <a:spcPct val="5000"/>
              </a:spcBef>
              <a:spcAft>
                <a:spcPct val="0"/>
              </a:spcAft>
              <a:defRPr/>
            </a:pPr>
            <a:r>
              <a:rPr lang="en-US" sz="1600" b="1" dirty="0">
                <a:solidFill>
                  <a:srgbClr val="CDCDCF">
                    <a:lumMod val="10000"/>
                  </a:srgbClr>
                </a:solidFill>
                <a:ea typeface="ＭＳ Ｐゴシック" panose="020B0600070205080204" pitchFamily="34" charset="-128"/>
              </a:rPr>
              <a:t>Placebo </a:t>
            </a:r>
            <a:r>
              <a:rPr lang="en-US" sz="1600" dirty="0" err="1">
                <a:solidFill>
                  <a:srgbClr val="CDCDCF">
                    <a:lumMod val="10000"/>
                  </a:srgbClr>
                </a:solidFill>
                <a:ea typeface="ＭＳ Ｐゴシック" panose="020B0600070205080204" pitchFamily="34" charset="-128"/>
              </a:rPr>
              <a:t>q3w</a:t>
            </a:r>
            <a:endParaRPr lang="en-US" sz="1600" dirty="0">
              <a:solidFill>
                <a:srgbClr val="CDCDCF">
                  <a:lumMod val="10000"/>
                </a:srgbClr>
              </a:solidFill>
              <a:ea typeface="ＭＳ Ｐゴシック" panose="020B0600070205080204" pitchFamily="34" charset="-128"/>
            </a:endParaRP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(n = 208)</a:t>
            </a:r>
          </a:p>
        </p:txBody>
      </p:sp>
      <p:sp>
        <p:nvSpPr>
          <p:cNvPr id="41992" name="Line 6"/>
          <p:cNvSpPr>
            <a:spLocks noChangeShapeType="1"/>
          </p:cNvSpPr>
          <p:nvPr/>
        </p:nvSpPr>
        <p:spPr bwMode="invGray">
          <a:xfrm flipV="1">
            <a:off x="4259263" y="2265389"/>
            <a:ext cx="887412" cy="1017587"/>
          </a:xfrm>
          <a:prstGeom prst="line">
            <a:avLst/>
          </a:prstGeom>
          <a:noFill/>
          <a:ln w="28575">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1993" name="Line 7"/>
          <p:cNvSpPr>
            <a:spLocks noChangeShapeType="1"/>
          </p:cNvSpPr>
          <p:nvPr/>
        </p:nvSpPr>
        <p:spPr bwMode="invGray">
          <a:xfrm>
            <a:off x="4249751" y="3430588"/>
            <a:ext cx="911225" cy="1035050"/>
          </a:xfrm>
          <a:prstGeom prst="line">
            <a:avLst/>
          </a:prstGeom>
          <a:noFill/>
          <a:ln w="28575">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0970" name="TextBox 26"/>
          <p:cNvSpPr txBox="1">
            <a:spLocks noChangeArrowheads="1"/>
          </p:cNvSpPr>
          <p:nvPr/>
        </p:nvSpPr>
        <p:spPr bwMode="auto">
          <a:xfrm>
            <a:off x="3752863" y="2079625"/>
            <a:ext cx="385763" cy="2554288"/>
          </a:xfrm>
          <a:prstGeom prst="rect">
            <a:avLst/>
          </a:prstGeom>
          <a:solidFill>
            <a:schemeClr val="tx2"/>
          </a:solidFill>
          <a:ln w="28575">
            <a:noFill/>
            <a:miter lim="800000"/>
            <a:headEnd/>
            <a:tailEnd/>
          </a:ln>
        </p:spPr>
        <p:txBody>
          <a:bodyPr>
            <a:spAutoFit/>
          </a:bodyPr>
          <a:lstStyle/>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R</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A</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N</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D</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O</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M</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I</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Z</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E</a:t>
            </a:r>
          </a:p>
          <a:p>
            <a:pPr algn="ctr" defTabSz="914400" eaLnBrk="0" fontAlgn="base" hangingPunct="0">
              <a:spcBef>
                <a:spcPct val="0"/>
              </a:spcBef>
              <a:spcAft>
                <a:spcPct val="0"/>
              </a:spcAft>
              <a:defRPr/>
            </a:pPr>
            <a:r>
              <a:rPr lang="en-US" sz="1600" b="1" dirty="0">
                <a:solidFill>
                  <a:srgbClr val="CDCDCF">
                    <a:lumMod val="10000"/>
                  </a:srgbClr>
                </a:solidFill>
                <a:ea typeface="ＭＳ Ｐゴシック" panose="020B0600070205080204" pitchFamily="34" charset="-128"/>
              </a:rPr>
              <a:t>D</a:t>
            </a:r>
          </a:p>
        </p:txBody>
      </p:sp>
      <p:sp>
        <p:nvSpPr>
          <p:cNvPr id="41995" name="TextBox 11"/>
          <p:cNvSpPr txBox="1">
            <a:spLocks noChangeArrowheads="1"/>
          </p:cNvSpPr>
          <p:nvPr/>
        </p:nvSpPr>
        <p:spPr bwMode="auto">
          <a:xfrm>
            <a:off x="482613" y="2111375"/>
            <a:ext cx="27479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600" smtClean="0">
                <a:solidFill>
                  <a:srgbClr val="FFFFFF"/>
                </a:solidFill>
                <a:latin typeface="Arial" panose="020B0604020202020204" pitchFamily="34" charset="0"/>
              </a:rPr>
              <a:t>Eligibility Criteria</a:t>
            </a:r>
          </a:p>
        </p:txBody>
      </p:sp>
      <p:sp>
        <p:nvSpPr>
          <p:cNvPr id="96268" name="Text Box 4"/>
          <p:cNvSpPr txBox="1">
            <a:spLocks noChangeArrowheads="1"/>
          </p:cNvSpPr>
          <p:nvPr/>
        </p:nvSpPr>
        <p:spPr bwMode="invGray">
          <a:xfrm>
            <a:off x="5219713" y="2963866"/>
            <a:ext cx="3148013" cy="930275"/>
          </a:xfrm>
          <a:prstGeom prst="rect">
            <a:avLst/>
          </a:prstGeom>
          <a:solidFill>
            <a:schemeClr val="bg2"/>
          </a:solidFill>
          <a:ln w="38100">
            <a:noFill/>
            <a:miter lim="800000"/>
            <a:headEnd type="none" w="sm" len="sm"/>
            <a:tailEnd type="none" w="sm" len="sm"/>
          </a:ln>
        </p:spPr>
        <p:txBody>
          <a:bodyPr tIns="182880" bIns="182880" anchor="ctr" anchorCtr="1"/>
          <a:lstStyle/>
          <a:p>
            <a:pPr algn="ctr" defTabSz="914400" fontAlgn="base">
              <a:spcBef>
                <a:spcPct val="5000"/>
              </a:spcBef>
              <a:spcAft>
                <a:spcPct val="0"/>
              </a:spcAft>
              <a:defRPr/>
            </a:pPr>
            <a:r>
              <a:rPr lang="en-US" sz="1600" b="1" dirty="0">
                <a:solidFill>
                  <a:srgbClr val="CDCDCF">
                    <a:lumMod val="10000"/>
                  </a:srgbClr>
                </a:solidFill>
                <a:ea typeface="ＭＳ Ｐゴシック" panose="020B0600070205080204" pitchFamily="34" charset="-128"/>
              </a:rPr>
              <a:t>Zoledronic acid </a:t>
            </a:r>
            <a:r>
              <a:rPr lang="en-US" sz="1600" dirty="0">
                <a:solidFill>
                  <a:srgbClr val="CDCDCF">
                    <a:lumMod val="10000"/>
                  </a:srgbClr>
                </a:solidFill>
                <a:ea typeface="ＭＳ Ｐゴシック" panose="020B0600070205080204" pitchFamily="34" charset="-128"/>
              </a:rPr>
              <a:t>4 mg </a:t>
            </a:r>
            <a:r>
              <a:rPr lang="en-US" sz="1600" dirty="0" err="1">
                <a:solidFill>
                  <a:srgbClr val="CDCDCF">
                    <a:lumMod val="10000"/>
                  </a:srgbClr>
                </a:solidFill>
                <a:ea typeface="ＭＳ Ｐゴシック" panose="020B0600070205080204" pitchFamily="34" charset="-128"/>
              </a:rPr>
              <a:t>q3w</a:t>
            </a:r>
            <a:endParaRPr lang="en-US" sz="1600" dirty="0">
              <a:solidFill>
                <a:srgbClr val="CDCDCF">
                  <a:lumMod val="10000"/>
                </a:srgbClr>
              </a:solidFill>
              <a:ea typeface="ＭＳ Ｐゴシック" panose="020B0600070205080204" pitchFamily="34" charset="-128"/>
            </a:endParaRP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(initially 8 mg)</a:t>
            </a:r>
            <a:endParaRPr lang="en-US" sz="1600" b="1" dirty="0">
              <a:solidFill>
                <a:srgbClr val="CDCDCF">
                  <a:lumMod val="10000"/>
                </a:srgbClr>
              </a:solidFill>
              <a:ea typeface="ＭＳ Ｐゴシック" panose="020B0600070205080204" pitchFamily="34" charset="-128"/>
            </a:endParaRPr>
          </a:p>
          <a:p>
            <a:pPr algn="ctr" defTabSz="914400" fontAlgn="base">
              <a:spcBef>
                <a:spcPct val="5000"/>
              </a:spcBef>
              <a:spcAft>
                <a:spcPct val="0"/>
              </a:spcAft>
              <a:defRPr/>
            </a:pPr>
            <a:r>
              <a:rPr lang="en-US" sz="1600" dirty="0">
                <a:solidFill>
                  <a:srgbClr val="CDCDCF">
                    <a:lumMod val="10000"/>
                  </a:srgbClr>
                </a:solidFill>
                <a:ea typeface="ＭＳ Ｐゴシック" panose="020B0600070205080204" pitchFamily="34" charset="-128"/>
              </a:rPr>
              <a:t>(n = 221)</a:t>
            </a:r>
          </a:p>
        </p:txBody>
      </p:sp>
      <p:sp>
        <p:nvSpPr>
          <p:cNvPr id="41997" name="Text Box 50"/>
          <p:cNvSpPr txBox="1">
            <a:spLocks noChangeArrowheads="1"/>
          </p:cNvSpPr>
          <p:nvPr/>
        </p:nvSpPr>
        <p:spPr bwMode="invGray">
          <a:xfrm>
            <a:off x="284176" y="6354789"/>
            <a:ext cx="8237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r>
              <a:rPr lang="en-US" altLang="es-CO" sz="1400" b="0" smtClean="0">
                <a:solidFill>
                  <a:srgbClr val="CDCDCF"/>
                </a:solidFill>
                <a:latin typeface="Arial" panose="020B0604020202020204" pitchFamily="34" charset="0"/>
              </a:rPr>
              <a:t>Saad F, et al. J Natl Cancer Inst. 2002;94:1458-1468.</a:t>
            </a:r>
          </a:p>
        </p:txBody>
      </p:sp>
      <p:sp>
        <p:nvSpPr>
          <p:cNvPr id="41998" name="Line 14"/>
          <p:cNvSpPr>
            <a:spLocks noChangeShapeType="1"/>
          </p:cNvSpPr>
          <p:nvPr/>
        </p:nvSpPr>
        <p:spPr bwMode="auto">
          <a:xfrm>
            <a:off x="4284663" y="3360738"/>
            <a:ext cx="827087"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2093733745"/>
      </p:ext>
    </p:extLst>
  </p:cSld>
  <p:clrMapOvr>
    <a:masterClrMapping/>
  </p:clrMapOvr>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Time to First SRE: Zoledronic Acid vs Placebo</a:t>
            </a:r>
          </a:p>
        </p:txBody>
      </p:sp>
      <p:sp>
        <p:nvSpPr>
          <p:cNvPr id="43011" name="Content Placeholder 121"/>
          <p:cNvSpPr>
            <a:spLocks noGrp="1"/>
          </p:cNvSpPr>
          <p:nvPr>
            <p:ph idx="1"/>
          </p:nvPr>
        </p:nvSpPr>
        <p:spPr>
          <a:xfrm>
            <a:off x="4084651" y="1844701"/>
            <a:ext cx="5051425" cy="1489075"/>
          </a:xfrm>
        </p:spPr>
        <p:txBody>
          <a:bodyPr/>
          <a:lstStyle/>
          <a:p>
            <a:pPr eaLnBrk="1" hangingPunct="1">
              <a:spcBef>
                <a:spcPts val="800"/>
              </a:spcBef>
              <a:spcAft>
                <a:spcPct val="0"/>
              </a:spcAft>
              <a:buClr>
                <a:srgbClr val="8B3D9A"/>
              </a:buClr>
            </a:pPr>
            <a:r>
              <a:rPr lang="en-US" altLang="es-CO" sz="1600" smtClean="0">
                <a:ea typeface="ＭＳ Ｐゴシック" panose="020B0600070205080204" pitchFamily="34" charset="-128"/>
              </a:rPr>
              <a:t>SREs: ZOL 4 mg 38%; placebo 49% (</a:t>
            </a:r>
            <a:r>
              <a:rPr lang="en-US" altLang="es-CO" sz="1600" i="1" smtClean="0">
                <a:ea typeface="ＭＳ Ｐゴシック" panose="020B0600070205080204" pitchFamily="34" charset="-128"/>
              </a:rPr>
              <a:t>P</a:t>
            </a:r>
            <a:r>
              <a:rPr lang="en-US" altLang="es-CO" sz="1600" smtClean="0">
                <a:ea typeface="ＭＳ Ｐゴシック" panose="020B0600070205080204" pitchFamily="34" charset="-128"/>
              </a:rPr>
              <a:t> = .028)</a:t>
            </a:r>
          </a:p>
          <a:p>
            <a:pPr lvl="1" eaLnBrk="1" hangingPunct="1">
              <a:spcBef>
                <a:spcPts val="800"/>
              </a:spcBef>
              <a:spcAft>
                <a:spcPct val="0"/>
              </a:spcAft>
              <a:buClr>
                <a:srgbClr val="8B3D9A"/>
              </a:buClr>
            </a:pPr>
            <a:r>
              <a:rPr lang="en-US" altLang="es-CO" sz="1400" smtClean="0">
                <a:ea typeface="ＭＳ Ｐゴシック" panose="020B0600070205080204" pitchFamily="34" charset="-128"/>
              </a:rPr>
              <a:t>11% absolute risk reduction in ≥ 1 SRE </a:t>
            </a:r>
          </a:p>
          <a:p>
            <a:pPr eaLnBrk="1" hangingPunct="1">
              <a:spcBef>
                <a:spcPts val="800"/>
              </a:spcBef>
              <a:spcAft>
                <a:spcPct val="0"/>
              </a:spcAft>
              <a:buClr>
                <a:srgbClr val="8B3D9A"/>
              </a:buClr>
            </a:pPr>
            <a:r>
              <a:rPr lang="en-US" altLang="es-CO" sz="1600" smtClean="0">
                <a:ea typeface="ＭＳ Ｐゴシック" panose="020B0600070205080204" pitchFamily="34" charset="-128"/>
              </a:rPr>
              <a:t>Pain/analgesia scores increased less with ZOL</a:t>
            </a:r>
          </a:p>
          <a:p>
            <a:pPr eaLnBrk="1" hangingPunct="1">
              <a:spcBef>
                <a:spcPts val="800"/>
              </a:spcBef>
              <a:spcAft>
                <a:spcPct val="0"/>
              </a:spcAft>
              <a:buClr>
                <a:srgbClr val="8B3D9A"/>
              </a:buClr>
            </a:pPr>
            <a:r>
              <a:rPr lang="en-US" altLang="es-CO" sz="1600" smtClean="0">
                <a:ea typeface="ＭＳ Ｐゴシック" panose="020B0600070205080204" pitchFamily="34" charset="-128"/>
              </a:rPr>
              <a:t>No improvement in tumor progression, QoL, OS</a:t>
            </a:r>
          </a:p>
        </p:txBody>
      </p:sp>
      <p:sp>
        <p:nvSpPr>
          <p:cNvPr id="86021" name="Line 13"/>
          <p:cNvSpPr>
            <a:spLocks noChangeShapeType="1"/>
          </p:cNvSpPr>
          <p:nvPr/>
        </p:nvSpPr>
        <p:spPr bwMode="auto">
          <a:xfrm>
            <a:off x="1674814" y="4862513"/>
            <a:ext cx="63500" cy="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2" name="Line 14"/>
          <p:cNvSpPr>
            <a:spLocks noChangeShapeType="1"/>
          </p:cNvSpPr>
          <p:nvPr/>
        </p:nvSpPr>
        <p:spPr bwMode="auto">
          <a:xfrm>
            <a:off x="1674814" y="4332314"/>
            <a:ext cx="63500" cy="1587"/>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3" name="Line 15"/>
          <p:cNvSpPr>
            <a:spLocks noChangeShapeType="1"/>
          </p:cNvSpPr>
          <p:nvPr/>
        </p:nvSpPr>
        <p:spPr bwMode="auto">
          <a:xfrm>
            <a:off x="1674814" y="3802068"/>
            <a:ext cx="63500" cy="1587"/>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4" name="Line 16"/>
          <p:cNvSpPr>
            <a:spLocks noChangeShapeType="1"/>
          </p:cNvSpPr>
          <p:nvPr/>
        </p:nvSpPr>
        <p:spPr bwMode="auto">
          <a:xfrm>
            <a:off x="1674814" y="3273425"/>
            <a:ext cx="63500" cy="1588"/>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5" name="Line 17"/>
          <p:cNvSpPr>
            <a:spLocks noChangeShapeType="1"/>
          </p:cNvSpPr>
          <p:nvPr/>
        </p:nvSpPr>
        <p:spPr bwMode="auto">
          <a:xfrm>
            <a:off x="1674814" y="2743200"/>
            <a:ext cx="63500" cy="1588"/>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7" name="Line 19"/>
          <p:cNvSpPr>
            <a:spLocks noChangeShapeType="1"/>
          </p:cNvSpPr>
          <p:nvPr/>
        </p:nvSpPr>
        <p:spPr bwMode="auto">
          <a:xfrm>
            <a:off x="1738326" y="4862513"/>
            <a:ext cx="6503987"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8" name="Line 20"/>
          <p:cNvSpPr>
            <a:spLocks noChangeShapeType="1"/>
          </p:cNvSpPr>
          <p:nvPr/>
        </p:nvSpPr>
        <p:spPr bwMode="auto">
          <a:xfrm flipV="1">
            <a:off x="1738313" y="4870450"/>
            <a:ext cx="1587"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9" name="Line 21"/>
          <p:cNvSpPr>
            <a:spLocks noChangeShapeType="1"/>
          </p:cNvSpPr>
          <p:nvPr/>
        </p:nvSpPr>
        <p:spPr bwMode="auto">
          <a:xfrm flipV="1">
            <a:off x="2822577" y="4870450"/>
            <a:ext cx="1588"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0" name="Line 22"/>
          <p:cNvSpPr>
            <a:spLocks noChangeShapeType="1"/>
          </p:cNvSpPr>
          <p:nvPr/>
        </p:nvSpPr>
        <p:spPr bwMode="auto">
          <a:xfrm flipV="1">
            <a:off x="3906838" y="4870450"/>
            <a:ext cx="1587"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1" name="Line 23"/>
          <p:cNvSpPr>
            <a:spLocks noChangeShapeType="1"/>
          </p:cNvSpPr>
          <p:nvPr/>
        </p:nvSpPr>
        <p:spPr bwMode="auto">
          <a:xfrm flipV="1">
            <a:off x="4989513" y="4870450"/>
            <a:ext cx="0"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2" name="Line 24"/>
          <p:cNvSpPr>
            <a:spLocks noChangeShapeType="1"/>
          </p:cNvSpPr>
          <p:nvPr/>
        </p:nvSpPr>
        <p:spPr bwMode="auto">
          <a:xfrm flipV="1">
            <a:off x="6073776" y="4870450"/>
            <a:ext cx="1588"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3" name="Line 25"/>
          <p:cNvSpPr>
            <a:spLocks noChangeShapeType="1"/>
          </p:cNvSpPr>
          <p:nvPr/>
        </p:nvSpPr>
        <p:spPr bwMode="auto">
          <a:xfrm flipV="1">
            <a:off x="7158038" y="4870450"/>
            <a:ext cx="1587"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4" name="Line 26"/>
          <p:cNvSpPr>
            <a:spLocks noChangeShapeType="1"/>
          </p:cNvSpPr>
          <p:nvPr/>
        </p:nvSpPr>
        <p:spPr bwMode="auto">
          <a:xfrm flipV="1">
            <a:off x="8224838" y="4870450"/>
            <a:ext cx="0" cy="6350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5" name="Freeform 27"/>
          <p:cNvSpPr>
            <a:spLocks/>
          </p:cNvSpPr>
          <p:nvPr/>
        </p:nvSpPr>
        <p:spPr bwMode="auto">
          <a:xfrm>
            <a:off x="1776426" y="2201863"/>
            <a:ext cx="6480175" cy="1490662"/>
          </a:xfrm>
          <a:custGeom>
            <a:avLst/>
            <a:gdLst>
              <a:gd name="T0" fmla="*/ 2147483647 w 4721"/>
              <a:gd name="T1" fmla="*/ 2147483647 h 939"/>
              <a:gd name="T2" fmla="*/ 2147483647 w 4721"/>
              <a:gd name="T3" fmla="*/ 2147483647 h 939"/>
              <a:gd name="T4" fmla="*/ 2147483647 w 4721"/>
              <a:gd name="T5" fmla="*/ 2147483647 h 939"/>
              <a:gd name="T6" fmla="*/ 2147483647 w 4721"/>
              <a:gd name="T7" fmla="*/ 2147483647 h 939"/>
              <a:gd name="T8" fmla="*/ 2147483647 w 4721"/>
              <a:gd name="T9" fmla="*/ 2147483647 h 939"/>
              <a:gd name="T10" fmla="*/ 2147483647 w 4721"/>
              <a:gd name="T11" fmla="*/ 2147483647 h 939"/>
              <a:gd name="T12" fmla="*/ 2147483647 w 4721"/>
              <a:gd name="T13" fmla="*/ 2147483647 h 939"/>
              <a:gd name="T14" fmla="*/ 2147483647 w 4721"/>
              <a:gd name="T15" fmla="*/ 2147483647 h 939"/>
              <a:gd name="T16" fmla="*/ 2147483647 w 4721"/>
              <a:gd name="T17" fmla="*/ 2147483647 h 939"/>
              <a:gd name="T18" fmla="*/ 2147483647 w 4721"/>
              <a:gd name="T19" fmla="*/ 2147483647 h 939"/>
              <a:gd name="T20" fmla="*/ 2147483647 w 4721"/>
              <a:gd name="T21" fmla="*/ 2147483647 h 939"/>
              <a:gd name="T22" fmla="*/ 2147483647 w 4721"/>
              <a:gd name="T23" fmla="*/ 2147483647 h 939"/>
              <a:gd name="T24" fmla="*/ 2147483647 w 4721"/>
              <a:gd name="T25" fmla="*/ 2147483647 h 939"/>
              <a:gd name="T26" fmla="*/ 2147483647 w 4721"/>
              <a:gd name="T27" fmla="*/ 2147483647 h 939"/>
              <a:gd name="T28" fmla="*/ 2147483647 w 4721"/>
              <a:gd name="T29" fmla="*/ 2147483647 h 939"/>
              <a:gd name="T30" fmla="*/ 2147483647 w 4721"/>
              <a:gd name="T31" fmla="*/ 2147483647 h 939"/>
              <a:gd name="T32" fmla="*/ 2147483647 w 4721"/>
              <a:gd name="T33" fmla="*/ 2147483647 h 939"/>
              <a:gd name="T34" fmla="*/ 2147483647 w 4721"/>
              <a:gd name="T35" fmla="*/ 2147483647 h 939"/>
              <a:gd name="T36" fmla="*/ 2147483647 w 4721"/>
              <a:gd name="T37" fmla="*/ 2147483647 h 939"/>
              <a:gd name="T38" fmla="*/ 2147483647 w 4721"/>
              <a:gd name="T39" fmla="*/ 2147483647 h 939"/>
              <a:gd name="T40" fmla="*/ 2147483647 w 4721"/>
              <a:gd name="T41" fmla="*/ 2147483647 h 939"/>
              <a:gd name="T42" fmla="*/ 2147483647 w 4721"/>
              <a:gd name="T43" fmla="*/ 2147483647 h 939"/>
              <a:gd name="T44" fmla="*/ 2147483647 w 4721"/>
              <a:gd name="T45" fmla="*/ 2147483647 h 939"/>
              <a:gd name="T46" fmla="*/ 2147483647 w 4721"/>
              <a:gd name="T47" fmla="*/ 2147483647 h 939"/>
              <a:gd name="T48" fmla="*/ 2147483647 w 4721"/>
              <a:gd name="T49" fmla="*/ 2147483647 h 939"/>
              <a:gd name="T50" fmla="*/ 2147483647 w 4721"/>
              <a:gd name="T51" fmla="*/ 2147483647 h 939"/>
              <a:gd name="T52" fmla="*/ 2147483647 w 4721"/>
              <a:gd name="T53" fmla="*/ 2147483647 h 939"/>
              <a:gd name="T54" fmla="*/ 2147483647 w 4721"/>
              <a:gd name="T55" fmla="*/ 2147483647 h 939"/>
              <a:gd name="T56" fmla="*/ 2147483647 w 4721"/>
              <a:gd name="T57" fmla="*/ 2147483647 h 939"/>
              <a:gd name="T58" fmla="*/ 2147483647 w 4721"/>
              <a:gd name="T59" fmla="*/ 2147483647 h 939"/>
              <a:gd name="T60" fmla="*/ 2147483647 w 4721"/>
              <a:gd name="T61" fmla="*/ 2147483647 h 939"/>
              <a:gd name="T62" fmla="*/ 2147483647 w 4721"/>
              <a:gd name="T63" fmla="*/ 2147483647 h 939"/>
              <a:gd name="T64" fmla="*/ 2147483647 w 4721"/>
              <a:gd name="T65" fmla="*/ 2147483647 h 939"/>
              <a:gd name="T66" fmla="*/ 2147483647 w 4721"/>
              <a:gd name="T67" fmla="*/ 2147483647 h 939"/>
              <a:gd name="T68" fmla="*/ 2147483647 w 4721"/>
              <a:gd name="T69" fmla="*/ 2147483647 h 939"/>
              <a:gd name="T70" fmla="*/ 2147483647 w 4721"/>
              <a:gd name="T71" fmla="*/ 2147483647 h 939"/>
              <a:gd name="T72" fmla="*/ 2147483647 w 4721"/>
              <a:gd name="T73" fmla="*/ 2147483647 h 939"/>
              <a:gd name="T74" fmla="*/ 2147483647 w 4721"/>
              <a:gd name="T75" fmla="*/ 2147483647 h 939"/>
              <a:gd name="T76" fmla="*/ 2147483647 w 4721"/>
              <a:gd name="T77" fmla="*/ 2147483647 h 939"/>
              <a:gd name="T78" fmla="*/ 2147483647 w 4721"/>
              <a:gd name="T79" fmla="*/ 2147483647 h 939"/>
              <a:gd name="T80" fmla="*/ 2147483647 w 4721"/>
              <a:gd name="T81" fmla="*/ 2147483647 h 939"/>
              <a:gd name="T82" fmla="*/ 2147483647 w 4721"/>
              <a:gd name="T83" fmla="*/ 2147483647 h 939"/>
              <a:gd name="T84" fmla="*/ 2147483647 w 4721"/>
              <a:gd name="T85" fmla="*/ 2147483647 h 939"/>
              <a:gd name="T86" fmla="*/ 2147483647 w 4721"/>
              <a:gd name="T87" fmla="*/ 2147483647 h 939"/>
              <a:gd name="T88" fmla="*/ 2147483647 w 4721"/>
              <a:gd name="T89" fmla="*/ 2147483647 h 939"/>
              <a:gd name="T90" fmla="*/ 2147483647 w 4721"/>
              <a:gd name="T91" fmla="*/ 2147483647 h 939"/>
              <a:gd name="T92" fmla="*/ 2147483647 w 4721"/>
              <a:gd name="T93" fmla="*/ 2147483647 h 939"/>
              <a:gd name="T94" fmla="*/ 2147483647 w 4721"/>
              <a:gd name="T95" fmla="*/ 2147483647 h 939"/>
              <a:gd name="T96" fmla="*/ 2147483647 w 4721"/>
              <a:gd name="T97" fmla="*/ 2147483647 h 939"/>
              <a:gd name="T98" fmla="*/ 2147483647 w 4721"/>
              <a:gd name="T99" fmla="*/ 2147483647 h 939"/>
              <a:gd name="T100" fmla="*/ 2147483647 w 4721"/>
              <a:gd name="T101" fmla="*/ 2147483647 h 939"/>
              <a:gd name="T102" fmla="*/ 2147483647 w 4721"/>
              <a:gd name="T103" fmla="*/ 2147483647 h 939"/>
              <a:gd name="T104" fmla="*/ 2147483647 w 4721"/>
              <a:gd name="T105" fmla="*/ 2147483647 h 939"/>
              <a:gd name="T106" fmla="*/ 2147483647 w 4721"/>
              <a:gd name="T107" fmla="*/ 2147483647 h 939"/>
              <a:gd name="T108" fmla="*/ 2147483647 w 4721"/>
              <a:gd name="T109" fmla="*/ 2147483647 h 939"/>
              <a:gd name="T110" fmla="*/ 2147483647 w 4721"/>
              <a:gd name="T111" fmla="*/ 2147483647 h 939"/>
              <a:gd name="T112" fmla="*/ 2147483647 w 4721"/>
              <a:gd name="T113" fmla="*/ 2147483647 h 939"/>
              <a:gd name="T114" fmla="*/ 2147483647 w 4721"/>
              <a:gd name="T115" fmla="*/ 2147483647 h 9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21"/>
              <a:gd name="T175" fmla="*/ 0 h 939"/>
              <a:gd name="T176" fmla="*/ 4721 w 4721"/>
              <a:gd name="T177" fmla="*/ 939 h 939"/>
              <a:gd name="connsiteX0" fmla="*/ 0 w 10000"/>
              <a:gd name="connsiteY0" fmla="*/ 0 h 10000"/>
              <a:gd name="connsiteX1" fmla="*/ 0 w 10000"/>
              <a:gd name="connsiteY1" fmla="*/ 0 h 10000"/>
              <a:gd name="connsiteX2" fmla="*/ 0 w 10000"/>
              <a:gd name="connsiteY2" fmla="*/ 85 h 10000"/>
              <a:gd name="connsiteX3" fmla="*/ 17 w 10000"/>
              <a:gd name="connsiteY3" fmla="*/ 85 h 10000"/>
              <a:gd name="connsiteX4" fmla="*/ 17 w 10000"/>
              <a:gd name="connsiteY4" fmla="*/ 170 h 10000"/>
              <a:gd name="connsiteX5" fmla="*/ 153 w 10000"/>
              <a:gd name="connsiteY5" fmla="*/ 170 h 10000"/>
              <a:gd name="connsiteX6" fmla="*/ 186 w 10000"/>
              <a:gd name="connsiteY6" fmla="*/ 170 h 10000"/>
              <a:gd name="connsiteX7" fmla="*/ 186 w 10000"/>
              <a:gd name="connsiteY7" fmla="*/ 256 h 10000"/>
              <a:gd name="connsiteX8" fmla="*/ 220 w 10000"/>
              <a:gd name="connsiteY8" fmla="*/ 256 h 10000"/>
              <a:gd name="connsiteX9" fmla="*/ 237 w 10000"/>
              <a:gd name="connsiteY9" fmla="*/ 256 h 10000"/>
              <a:gd name="connsiteX10" fmla="*/ 237 w 10000"/>
              <a:gd name="connsiteY10" fmla="*/ 341 h 10000"/>
              <a:gd name="connsiteX11" fmla="*/ 254 w 10000"/>
              <a:gd name="connsiteY11" fmla="*/ 341 h 10000"/>
              <a:gd name="connsiteX12" fmla="*/ 254 w 10000"/>
              <a:gd name="connsiteY12" fmla="*/ 511 h 10000"/>
              <a:gd name="connsiteX13" fmla="*/ 305 w 10000"/>
              <a:gd name="connsiteY13" fmla="*/ 511 h 10000"/>
              <a:gd name="connsiteX14" fmla="*/ 424 w 10000"/>
              <a:gd name="connsiteY14" fmla="*/ 511 h 10000"/>
              <a:gd name="connsiteX15" fmla="*/ 424 w 10000"/>
              <a:gd name="connsiteY15" fmla="*/ 596 h 10000"/>
              <a:gd name="connsiteX16" fmla="*/ 441 w 10000"/>
              <a:gd name="connsiteY16" fmla="*/ 596 h 10000"/>
              <a:gd name="connsiteX17" fmla="*/ 458 w 10000"/>
              <a:gd name="connsiteY17" fmla="*/ 596 h 10000"/>
              <a:gd name="connsiteX18" fmla="*/ 474 w 10000"/>
              <a:gd name="connsiteY18" fmla="*/ 596 h 10000"/>
              <a:gd name="connsiteX19" fmla="*/ 491 w 10000"/>
              <a:gd name="connsiteY19" fmla="*/ 596 h 10000"/>
              <a:gd name="connsiteX20" fmla="*/ 508 w 10000"/>
              <a:gd name="connsiteY20" fmla="*/ 596 h 10000"/>
              <a:gd name="connsiteX21" fmla="*/ 508 w 10000"/>
              <a:gd name="connsiteY21" fmla="*/ 682 h 10000"/>
              <a:gd name="connsiteX22" fmla="*/ 525 w 10000"/>
              <a:gd name="connsiteY22" fmla="*/ 682 h 10000"/>
              <a:gd name="connsiteX23" fmla="*/ 576 w 10000"/>
              <a:gd name="connsiteY23" fmla="*/ 682 h 10000"/>
              <a:gd name="connsiteX24" fmla="*/ 576 w 10000"/>
              <a:gd name="connsiteY24" fmla="*/ 948 h 10000"/>
              <a:gd name="connsiteX25" fmla="*/ 610 w 10000"/>
              <a:gd name="connsiteY25" fmla="*/ 948 h 10000"/>
              <a:gd name="connsiteX26" fmla="*/ 610 w 10000"/>
              <a:gd name="connsiteY26" fmla="*/ 1033 h 10000"/>
              <a:gd name="connsiteX27" fmla="*/ 678 w 10000"/>
              <a:gd name="connsiteY27" fmla="*/ 1033 h 10000"/>
              <a:gd name="connsiteX28" fmla="*/ 729 w 10000"/>
              <a:gd name="connsiteY28" fmla="*/ 1033 h 10000"/>
              <a:gd name="connsiteX29" fmla="*/ 746 w 10000"/>
              <a:gd name="connsiteY29" fmla="*/ 1033 h 10000"/>
              <a:gd name="connsiteX30" fmla="*/ 763 w 10000"/>
              <a:gd name="connsiteY30" fmla="*/ 1033 h 10000"/>
              <a:gd name="connsiteX31" fmla="*/ 779 w 10000"/>
              <a:gd name="connsiteY31" fmla="*/ 1033 h 10000"/>
              <a:gd name="connsiteX32" fmla="*/ 779 w 10000"/>
              <a:gd name="connsiteY32" fmla="*/ 1118 h 10000"/>
              <a:gd name="connsiteX33" fmla="*/ 847 w 10000"/>
              <a:gd name="connsiteY33" fmla="*/ 1118 h 10000"/>
              <a:gd name="connsiteX34" fmla="*/ 847 w 10000"/>
              <a:gd name="connsiteY34" fmla="*/ 1203 h 10000"/>
              <a:gd name="connsiteX35" fmla="*/ 898 w 10000"/>
              <a:gd name="connsiteY35" fmla="*/ 1203 h 10000"/>
              <a:gd name="connsiteX36" fmla="*/ 898 w 10000"/>
              <a:gd name="connsiteY36" fmla="*/ 1374 h 10000"/>
              <a:gd name="connsiteX37" fmla="*/ 932 w 10000"/>
              <a:gd name="connsiteY37" fmla="*/ 1374 h 10000"/>
              <a:gd name="connsiteX38" fmla="*/ 949 w 10000"/>
              <a:gd name="connsiteY38" fmla="*/ 1374 h 10000"/>
              <a:gd name="connsiteX39" fmla="*/ 966 w 10000"/>
              <a:gd name="connsiteY39" fmla="*/ 1374 h 10000"/>
              <a:gd name="connsiteX40" fmla="*/ 1017 w 10000"/>
              <a:gd name="connsiteY40" fmla="*/ 1374 h 10000"/>
              <a:gd name="connsiteX41" fmla="*/ 1017 w 10000"/>
              <a:gd name="connsiteY41" fmla="*/ 1629 h 10000"/>
              <a:gd name="connsiteX42" fmla="*/ 1017 w 10000"/>
              <a:gd name="connsiteY42" fmla="*/ 1715 h 10000"/>
              <a:gd name="connsiteX43" fmla="*/ 1034 w 10000"/>
              <a:gd name="connsiteY43" fmla="*/ 1715 h 10000"/>
              <a:gd name="connsiteX44" fmla="*/ 1034 w 10000"/>
              <a:gd name="connsiteY44" fmla="*/ 1885 h 10000"/>
              <a:gd name="connsiteX45" fmla="*/ 1101 w 10000"/>
              <a:gd name="connsiteY45" fmla="*/ 1885 h 10000"/>
              <a:gd name="connsiteX46" fmla="*/ 1101 w 10000"/>
              <a:gd name="connsiteY46" fmla="*/ 2141 h 10000"/>
              <a:gd name="connsiteX47" fmla="*/ 1186 w 10000"/>
              <a:gd name="connsiteY47" fmla="*/ 2141 h 10000"/>
              <a:gd name="connsiteX48" fmla="*/ 1186 w 10000"/>
              <a:gd name="connsiteY48" fmla="*/ 2226 h 10000"/>
              <a:gd name="connsiteX49" fmla="*/ 1237 w 10000"/>
              <a:gd name="connsiteY49" fmla="*/ 2226 h 10000"/>
              <a:gd name="connsiteX50" fmla="*/ 1237 w 10000"/>
              <a:gd name="connsiteY50" fmla="*/ 2311 h 10000"/>
              <a:gd name="connsiteX51" fmla="*/ 1271 w 10000"/>
              <a:gd name="connsiteY51" fmla="*/ 2311 h 10000"/>
              <a:gd name="connsiteX52" fmla="*/ 1322 w 10000"/>
              <a:gd name="connsiteY52" fmla="*/ 2311 h 10000"/>
              <a:gd name="connsiteX53" fmla="*/ 1356 w 10000"/>
              <a:gd name="connsiteY53" fmla="*/ 2311 h 10000"/>
              <a:gd name="connsiteX54" fmla="*/ 1356 w 10000"/>
              <a:gd name="connsiteY54" fmla="*/ 2396 h 10000"/>
              <a:gd name="connsiteX55" fmla="*/ 1356 w 10000"/>
              <a:gd name="connsiteY55" fmla="*/ 2481 h 10000"/>
              <a:gd name="connsiteX56" fmla="*/ 1373 w 10000"/>
              <a:gd name="connsiteY56" fmla="*/ 2481 h 10000"/>
              <a:gd name="connsiteX57" fmla="*/ 1373 w 10000"/>
              <a:gd name="connsiteY57" fmla="*/ 2567 h 10000"/>
              <a:gd name="connsiteX58" fmla="*/ 1390 w 10000"/>
              <a:gd name="connsiteY58" fmla="*/ 2567 h 10000"/>
              <a:gd name="connsiteX59" fmla="*/ 1390 w 10000"/>
              <a:gd name="connsiteY59" fmla="*/ 2737 h 10000"/>
              <a:gd name="connsiteX60" fmla="*/ 1440 w 10000"/>
              <a:gd name="connsiteY60" fmla="*/ 2737 h 10000"/>
              <a:gd name="connsiteX61" fmla="*/ 1440 w 10000"/>
              <a:gd name="connsiteY61" fmla="*/ 2822 h 10000"/>
              <a:gd name="connsiteX62" fmla="*/ 1491 w 10000"/>
              <a:gd name="connsiteY62" fmla="*/ 2822 h 10000"/>
              <a:gd name="connsiteX63" fmla="*/ 1491 w 10000"/>
              <a:gd name="connsiteY63" fmla="*/ 2907 h 10000"/>
              <a:gd name="connsiteX64" fmla="*/ 1525 w 10000"/>
              <a:gd name="connsiteY64" fmla="*/ 2907 h 10000"/>
              <a:gd name="connsiteX65" fmla="*/ 1542 w 10000"/>
              <a:gd name="connsiteY65" fmla="*/ 2907 h 10000"/>
              <a:gd name="connsiteX66" fmla="*/ 1559 w 10000"/>
              <a:gd name="connsiteY66" fmla="*/ 2907 h 10000"/>
              <a:gd name="connsiteX67" fmla="*/ 1559 w 10000"/>
              <a:gd name="connsiteY67" fmla="*/ 2993 h 10000"/>
              <a:gd name="connsiteX68" fmla="*/ 1576 w 10000"/>
              <a:gd name="connsiteY68" fmla="*/ 2993 h 10000"/>
              <a:gd name="connsiteX69" fmla="*/ 1576 w 10000"/>
              <a:gd name="connsiteY69" fmla="*/ 3078 h 10000"/>
              <a:gd name="connsiteX70" fmla="*/ 1593 w 10000"/>
              <a:gd name="connsiteY70" fmla="*/ 3078 h 10000"/>
              <a:gd name="connsiteX71" fmla="*/ 1593 w 10000"/>
              <a:gd name="connsiteY71" fmla="*/ 3248 h 10000"/>
              <a:gd name="connsiteX72" fmla="*/ 1610 w 10000"/>
              <a:gd name="connsiteY72" fmla="*/ 3248 h 10000"/>
              <a:gd name="connsiteX73" fmla="*/ 1627 w 10000"/>
              <a:gd name="connsiteY73" fmla="*/ 3248 h 10000"/>
              <a:gd name="connsiteX74" fmla="*/ 1661 w 10000"/>
              <a:gd name="connsiteY74" fmla="*/ 3248 h 10000"/>
              <a:gd name="connsiteX75" fmla="*/ 1661 w 10000"/>
              <a:gd name="connsiteY75" fmla="*/ 3333 h 10000"/>
              <a:gd name="connsiteX76" fmla="*/ 1695 w 10000"/>
              <a:gd name="connsiteY76" fmla="*/ 3333 h 10000"/>
              <a:gd name="connsiteX77" fmla="*/ 1695 w 10000"/>
              <a:gd name="connsiteY77" fmla="*/ 3419 h 10000"/>
              <a:gd name="connsiteX78" fmla="*/ 1695 w 10000"/>
              <a:gd name="connsiteY78" fmla="*/ 3504 h 10000"/>
              <a:gd name="connsiteX79" fmla="*/ 1712 w 10000"/>
              <a:gd name="connsiteY79" fmla="*/ 3504 h 10000"/>
              <a:gd name="connsiteX80" fmla="*/ 1728 w 10000"/>
              <a:gd name="connsiteY80" fmla="*/ 3504 h 10000"/>
              <a:gd name="connsiteX81" fmla="*/ 1762 w 10000"/>
              <a:gd name="connsiteY81" fmla="*/ 3504 h 10000"/>
              <a:gd name="connsiteX82" fmla="*/ 1779 w 10000"/>
              <a:gd name="connsiteY82" fmla="*/ 3504 h 10000"/>
              <a:gd name="connsiteX83" fmla="*/ 1864 w 10000"/>
              <a:gd name="connsiteY83" fmla="*/ 3504 h 10000"/>
              <a:gd name="connsiteX84" fmla="*/ 1881 w 10000"/>
              <a:gd name="connsiteY84" fmla="*/ 3504 h 10000"/>
              <a:gd name="connsiteX85" fmla="*/ 1881 w 10000"/>
              <a:gd name="connsiteY85" fmla="*/ 3674 h 10000"/>
              <a:gd name="connsiteX86" fmla="*/ 1898 w 10000"/>
              <a:gd name="connsiteY86" fmla="*/ 3674 h 10000"/>
              <a:gd name="connsiteX87" fmla="*/ 1932 w 10000"/>
              <a:gd name="connsiteY87" fmla="*/ 3674 h 10000"/>
              <a:gd name="connsiteX88" fmla="*/ 1949 w 10000"/>
              <a:gd name="connsiteY88" fmla="*/ 3674 h 10000"/>
              <a:gd name="connsiteX89" fmla="*/ 1949 w 10000"/>
              <a:gd name="connsiteY89" fmla="*/ 3759 h 10000"/>
              <a:gd name="connsiteX90" fmla="*/ 1966 w 10000"/>
              <a:gd name="connsiteY90" fmla="*/ 3759 h 10000"/>
              <a:gd name="connsiteX91" fmla="*/ 1966 w 10000"/>
              <a:gd name="connsiteY91" fmla="*/ 3845 h 10000"/>
              <a:gd name="connsiteX92" fmla="*/ 2017 w 10000"/>
              <a:gd name="connsiteY92" fmla="*/ 3845 h 10000"/>
              <a:gd name="connsiteX93" fmla="*/ 2033 w 10000"/>
              <a:gd name="connsiteY93" fmla="*/ 3845 h 10000"/>
              <a:gd name="connsiteX94" fmla="*/ 2033 w 10000"/>
              <a:gd name="connsiteY94" fmla="*/ 4015 h 10000"/>
              <a:gd name="connsiteX95" fmla="*/ 2101 w 10000"/>
              <a:gd name="connsiteY95" fmla="*/ 4015 h 10000"/>
              <a:gd name="connsiteX96" fmla="*/ 2101 w 10000"/>
              <a:gd name="connsiteY96" fmla="*/ 4185 h 10000"/>
              <a:gd name="connsiteX97" fmla="*/ 2135 w 10000"/>
              <a:gd name="connsiteY97" fmla="*/ 4185 h 10000"/>
              <a:gd name="connsiteX98" fmla="*/ 2186 w 10000"/>
              <a:gd name="connsiteY98" fmla="*/ 4185 h 10000"/>
              <a:gd name="connsiteX99" fmla="*/ 2186 w 10000"/>
              <a:gd name="connsiteY99" fmla="*/ 4356 h 10000"/>
              <a:gd name="connsiteX100" fmla="*/ 2186 w 10000"/>
              <a:gd name="connsiteY100" fmla="*/ 4441 h 10000"/>
              <a:gd name="connsiteX101" fmla="*/ 2322 w 10000"/>
              <a:gd name="connsiteY101" fmla="*/ 4441 h 10000"/>
              <a:gd name="connsiteX102" fmla="*/ 2322 w 10000"/>
              <a:gd name="connsiteY102" fmla="*/ 4611 h 10000"/>
              <a:gd name="connsiteX103" fmla="*/ 2355 w 10000"/>
              <a:gd name="connsiteY103" fmla="*/ 4611 h 10000"/>
              <a:gd name="connsiteX104" fmla="*/ 2372 w 10000"/>
              <a:gd name="connsiteY104" fmla="*/ 4611 h 10000"/>
              <a:gd name="connsiteX105" fmla="*/ 2372 w 10000"/>
              <a:gd name="connsiteY105" fmla="*/ 4696 h 10000"/>
              <a:gd name="connsiteX106" fmla="*/ 2406 w 10000"/>
              <a:gd name="connsiteY106" fmla="*/ 4696 h 10000"/>
              <a:gd name="connsiteX107" fmla="*/ 2440 w 10000"/>
              <a:gd name="connsiteY107" fmla="*/ 4696 h 10000"/>
              <a:gd name="connsiteX108" fmla="*/ 2440 w 10000"/>
              <a:gd name="connsiteY108" fmla="*/ 4782 h 10000"/>
              <a:gd name="connsiteX109" fmla="*/ 2525 w 10000"/>
              <a:gd name="connsiteY109" fmla="*/ 4782 h 10000"/>
              <a:gd name="connsiteX110" fmla="*/ 2677 w 10000"/>
              <a:gd name="connsiteY110" fmla="*/ 4782 h 10000"/>
              <a:gd name="connsiteX111" fmla="*/ 2677 w 10000"/>
              <a:gd name="connsiteY111" fmla="*/ 5037 h 10000"/>
              <a:gd name="connsiteX112" fmla="*/ 2694 w 10000"/>
              <a:gd name="connsiteY112" fmla="*/ 5037 h 10000"/>
              <a:gd name="connsiteX113" fmla="*/ 2745 w 10000"/>
              <a:gd name="connsiteY113" fmla="*/ 5037 h 10000"/>
              <a:gd name="connsiteX114" fmla="*/ 2762 w 10000"/>
              <a:gd name="connsiteY114" fmla="*/ 5037 h 10000"/>
              <a:gd name="connsiteX115" fmla="*/ 2813 w 10000"/>
              <a:gd name="connsiteY115" fmla="*/ 5037 h 10000"/>
              <a:gd name="connsiteX116" fmla="*/ 2864 w 10000"/>
              <a:gd name="connsiteY116" fmla="*/ 5037 h 10000"/>
              <a:gd name="connsiteX117" fmla="*/ 2915 w 10000"/>
              <a:gd name="connsiteY117" fmla="*/ 5037 h 10000"/>
              <a:gd name="connsiteX118" fmla="*/ 2932 w 10000"/>
              <a:gd name="connsiteY118" fmla="*/ 5037 h 10000"/>
              <a:gd name="connsiteX119" fmla="*/ 2932 w 10000"/>
              <a:gd name="connsiteY119" fmla="*/ 5218 h 10000"/>
              <a:gd name="connsiteX120" fmla="*/ 3016 w 10000"/>
              <a:gd name="connsiteY120" fmla="*/ 5218 h 10000"/>
              <a:gd name="connsiteX121" fmla="*/ 3016 w 10000"/>
              <a:gd name="connsiteY121" fmla="*/ 5304 h 10000"/>
              <a:gd name="connsiteX122" fmla="*/ 3050 w 10000"/>
              <a:gd name="connsiteY122" fmla="*/ 5304 h 10000"/>
              <a:gd name="connsiteX123" fmla="*/ 3050 w 10000"/>
              <a:gd name="connsiteY123" fmla="*/ 5474 h 10000"/>
              <a:gd name="connsiteX124" fmla="*/ 3186 w 10000"/>
              <a:gd name="connsiteY124" fmla="*/ 5474 h 10000"/>
              <a:gd name="connsiteX125" fmla="*/ 3186 w 10000"/>
              <a:gd name="connsiteY125" fmla="*/ 5644 h 10000"/>
              <a:gd name="connsiteX126" fmla="*/ 3355 w 10000"/>
              <a:gd name="connsiteY126" fmla="*/ 5644 h 10000"/>
              <a:gd name="connsiteX127" fmla="*/ 3355 w 10000"/>
              <a:gd name="connsiteY127" fmla="*/ 5729 h 10000"/>
              <a:gd name="connsiteX128" fmla="*/ 3389 w 10000"/>
              <a:gd name="connsiteY128" fmla="*/ 5729 h 10000"/>
              <a:gd name="connsiteX129" fmla="*/ 3389 w 10000"/>
              <a:gd name="connsiteY129" fmla="*/ 5900 h 10000"/>
              <a:gd name="connsiteX130" fmla="*/ 3440 w 10000"/>
              <a:gd name="connsiteY130" fmla="*/ 5900 h 10000"/>
              <a:gd name="connsiteX131" fmla="*/ 3440 w 10000"/>
              <a:gd name="connsiteY131" fmla="*/ 5985 h 10000"/>
              <a:gd name="connsiteX132" fmla="*/ 3474 w 10000"/>
              <a:gd name="connsiteY132" fmla="*/ 5985 h 10000"/>
              <a:gd name="connsiteX133" fmla="*/ 3508 w 10000"/>
              <a:gd name="connsiteY133" fmla="*/ 5985 h 10000"/>
              <a:gd name="connsiteX134" fmla="*/ 3508 w 10000"/>
              <a:gd name="connsiteY134" fmla="*/ 6155 h 10000"/>
              <a:gd name="connsiteX135" fmla="*/ 3643 w 10000"/>
              <a:gd name="connsiteY135" fmla="*/ 6155 h 10000"/>
              <a:gd name="connsiteX136" fmla="*/ 3643 w 10000"/>
              <a:gd name="connsiteY136" fmla="*/ 6411 h 10000"/>
              <a:gd name="connsiteX137" fmla="*/ 3660 w 10000"/>
              <a:gd name="connsiteY137" fmla="*/ 6411 h 10000"/>
              <a:gd name="connsiteX138" fmla="*/ 3694 w 10000"/>
              <a:gd name="connsiteY138" fmla="*/ 6411 h 10000"/>
              <a:gd name="connsiteX139" fmla="*/ 3745 w 10000"/>
              <a:gd name="connsiteY139" fmla="*/ 6411 h 10000"/>
              <a:gd name="connsiteX140" fmla="*/ 3745 w 10000"/>
              <a:gd name="connsiteY140" fmla="*/ 6581 h 10000"/>
              <a:gd name="connsiteX141" fmla="*/ 3900 w 10000"/>
              <a:gd name="connsiteY141" fmla="*/ 6581 h 10000"/>
              <a:gd name="connsiteX142" fmla="*/ 4069 w 10000"/>
              <a:gd name="connsiteY142" fmla="*/ 6581 h 10000"/>
              <a:gd name="connsiteX143" fmla="*/ 4069 w 10000"/>
              <a:gd name="connsiteY143" fmla="*/ 6667 h 10000"/>
              <a:gd name="connsiteX144" fmla="*/ 4103 w 10000"/>
              <a:gd name="connsiteY144" fmla="*/ 6667 h 10000"/>
              <a:gd name="connsiteX145" fmla="*/ 4103 w 10000"/>
              <a:gd name="connsiteY145" fmla="*/ 6837 h 10000"/>
              <a:gd name="connsiteX146" fmla="*/ 4120 w 10000"/>
              <a:gd name="connsiteY146" fmla="*/ 6837 h 10000"/>
              <a:gd name="connsiteX147" fmla="*/ 4120 w 10000"/>
              <a:gd name="connsiteY147" fmla="*/ 7007 h 10000"/>
              <a:gd name="connsiteX148" fmla="*/ 4222 w 10000"/>
              <a:gd name="connsiteY148" fmla="*/ 7007 h 10000"/>
              <a:gd name="connsiteX149" fmla="*/ 4255 w 10000"/>
              <a:gd name="connsiteY149" fmla="*/ 7007 h 10000"/>
              <a:gd name="connsiteX150" fmla="*/ 4255 w 10000"/>
              <a:gd name="connsiteY150" fmla="*/ 7093 h 10000"/>
              <a:gd name="connsiteX151" fmla="*/ 4272 w 10000"/>
              <a:gd name="connsiteY151" fmla="*/ 7093 h 10000"/>
              <a:gd name="connsiteX152" fmla="*/ 4272 w 10000"/>
              <a:gd name="connsiteY152" fmla="*/ 7263 h 10000"/>
              <a:gd name="connsiteX153" fmla="*/ 4340 w 10000"/>
              <a:gd name="connsiteY153" fmla="*/ 7263 h 10000"/>
              <a:gd name="connsiteX154" fmla="*/ 4357 w 10000"/>
              <a:gd name="connsiteY154" fmla="*/ 7263 h 10000"/>
              <a:gd name="connsiteX155" fmla="*/ 4357 w 10000"/>
              <a:gd name="connsiteY155" fmla="*/ 7433 h 10000"/>
              <a:gd name="connsiteX156" fmla="*/ 4391 w 10000"/>
              <a:gd name="connsiteY156" fmla="*/ 7433 h 10000"/>
              <a:gd name="connsiteX157" fmla="*/ 4391 w 10000"/>
              <a:gd name="connsiteY157" fmla="*/ 7604 h 10000"/>
              <a:gd name="connsiteX158" fmla="*/ 4459 w 10000"/>
              <a:gd name="connsiteY158" fmla="*/ 7604 h 10000"/>
              <a:gd name="connsiteX159" fmla="*/ 4577 w 10000"/>
              <a:gd name="connsiteY159" fmla="*/ 7604 h 10000"/>
              <a:gd name="connsiteX160" fmla="*/ 4611 w 10000"/>
              <a:gd name="connsiteY160" fmla="*/ 7604 h 10000"/>
              <a:gd name="connsiteX161" fmla="*/ 4611 w 10000"/>
              <a:gd name="connsiteY161" fmla="*/ 7689 h 10000"/>
              <a:gd name="connsiteX162" fmla="*/ 4832 w 10000"/>
              <a:gd name="connsiteY162" fmla="*/ 7689 h 10000"/>
              <a:gd name="connsiteX163" fmla="*/ 4865 w 10000"/>
              <a:gd name="connsiteY163" fmla="*/ 7689 h 10000"/>
              <a:gd name="connsiteX164" fmla="*/ 4865 w 10000"/>
              <a:gd name="connsiteY164" fmla="*/ 7859 h 10000"/>
              <a:gd name="connsiteX165" fmla="*/ 4950 w 10000"/>
              <a:gd name="connsiteY165" fmla="*/ 7859 h 10000"/>
              <a:gd name="connsiteX166" fmla="*/ 4967 w 10000"/>
              <a:gd name="connsiteY166" fmla="*/ 7859 h 10000"/>
              <a:gd name="connsiteX167" fmla="*/ 4984 w 10000"/>
              <a:gd name="connsiteY167" fmla="*/ 7859 h 10000"/>
              <a:gd name="connsiteX168" fmla="*/ 5035 w 10000"/>
              <a:gd name="connsiteY168" fmla="*/ 7859 h 10000"/>
              <a:gd name="connsiteX169" fmla="*/ 5069 w 10000"/>
              <a:gd name="connsiteY169" fmla="*/ 7859 h 10000"/>
              <a:gd name="connsiteX170" fmla="*/ 5069 w 10000"/>
              <a:gd name="connsiteY170" fmla="*/ 8030 h 10000"/>
              <a:gd name="connsiteX171" fmla="*/ 5086 w 10000"/>
              <a:gd name="connsiteY171" fmla="*/ 8030 h 10000"/>
              <a:gd name="connsiteX172" fmla="*/ 5103 w 10000"/>
              <a:gd name="connsiteY172" fmla="*/ 8030 h 10000"/>
              <a:gd name="connsiteX173" fmla="*/ 5103 w 10000"/>
              <a:gd name="connsiteY173" fmla="*/ 8456 h 10000"/>
              <a:gd name="connsiteX174" fmla="*/ 5272 w 10000"/>
              <a:gd name="connsiteY174" fmla="*/ 8456 h 10000"/>
              <a:gd name="connsiteX175" fmla="*/ 5357 w 10000"/>
              <a:gd name="connsiteY175" fmla="*/ 8456 h 10000"/>
              <a:gd name="connsiteX176" fmla="*/ 5357 w 10000"/>
              <a:gd name="connsiteY176" fmla="*/ 8626 h 10000"/>
              <a:gd name="connsiteX177" fmla="*/ 5408 w 10000"/>
              <a:gd name="connsiteY177" fmla="*/ 8626 h 10000"/>
              <a:gd name="connsiteX178" fmla="*/ 5408 w 10000"/>
              <a:gd name="connsiteY178" fmla="*/ 8797 h 10000"/>
              <a:gd name="connsiteX179" fmla="*/ 5560 w 10000"/>
              <a:gd name="connsiteY179" fmla="*/ 8797 h 10000"/>
              <a:gd name="connsiteX180" fmla="*/ 5645 w 10000"/>
              <a:gd name="connsiteY180" fmla="*/ 8797 h 10000"/>
              <a:gd name="connsiteX181" fmla="*/ 5882 w 10000"/>
              <a:gd name="connsiteY181" fmla="*/ 8797 h 10000"/>
              <a:gd name="connsiteX182" fmla="*/ 5882 w 10000"/>
              <a:gd name="connsiteY182" fmla="*/ 8967 h 10000"/>
              <a:gd name="connsiteX183" fmla="*/ 5933 w 10000"/>
              <a:gd name="connsiteY183" fmla="*/ 8967 h 10000"/>
              <a:gd name="connsiteX184" fmla="*/ 5933 w 10000"/>
              <a:gd name="connsiteY184" fmla="*/ 9137 h 10000"/>
              <a:gd name="connsiteX185" fmla="*/ 6018 w 10000"/>
              <a:gd name="connsiteY185" fmla="*/ 9137 h 10000"/>
              <a:gd name="connsiteX186" fmla="*/ 6018 w 10000"/>
              <a:gd name="connsiteY186" fmla="*/ 9393 h 10000"/>
              <a:gd name="connsiteX187" fmla="*/ 6069 w 10000"/>
              <a:gd name="connsiteY187" fmla="*/ 9393 h 10000"/>
              <a:gd name="connsiteX188" fmla="*/ 6069 w 10000"/>
              <a:gd name="connsiteY188" fmla="*/ 9563 h 10000"/>
              <a:gd name="connsiteX189" fmla="*/ 6187 w 10000"/>
              <a:gd name="connsiteY189" fmla="*/ 9563 h 10000"/>
              <a:gd name="connsiteX190" fmla="*/ 6221 w 10000"/>
              <a:gd name="connsiteY190" fmla="*/ 9563 h 10000"/>
              <a:gd name="connsiteX191" fmla="*/ 6221 w 10000"/>
              <a:gd name="connsiteY191" fmla="*/ 9744 h 10000"/>
              <a:gd name="connsiteX192" fmla="*/ 6289 w 10000"/>
              <a:gd name="connsiteY192" fmla="*/ 9744 h 10000"/>
              <a:gd name="connsiteX193" fmla="*/ 6323 w 10000"/>
              <a:gd name="connsiteY193" fmla="*/ 9744 h 10000"/>
              <a:gd name="connsiteX194" fmla="*/ 6441 w 10000"/>
              <a:gd name="connsiteY194" fmla="*/ 9744 h 10000"/>
              <a:gd name="connsiteX195" fmla="*/ 6526 w 10000"/>
              <a:gd name="connsiteY195" fmla="*/ 9744 h 10000"/>
              <a:gd name="connsiteX196" fmla="*/ 6577 w 10000"/>
              <a:gd name="connsiteY196" fmla="*/ 9744 h 10000"/>
              <a:gd name="connsiteX197" fmla="*/ 7102 w 10000"/>
              <a:gd name="connsiteY197" fmla="*/ 9744 h 10000"/>
              <a:gd name="connsiteX198" fmla="*/ 7102 w 10000"/>
              <a:gd name="connsiteY198" fmla="*/ 10000 h 10000"/>
              <a:gd name="connsiteX199" fmla="*/ 7255 w 10000"/>
              <a:gd name="connsiteY199" fmla="*/ 10000 h 10000"/>
              <a:gd name="connsiteX200" fmla="*/ 7356 w 10000"/>
              <a:gd name="connsiteY200" fmla="*/ 10000 h 10000"/>
              <a:gd name="connsiteX201" fmla="*/ 7509 w 10000"/>
              <a:gd name="connsiteY201" fmla="*/ 10000 h 10000"/>
              <a:gd name="connsiteX202" fmla="*/ 7560 w 10000"/>
              <a:gd name="connsiteY202" fmla="*/ 10000 h 10000"/>
              <a:gd name="connsiteX203" fmla="*/ 7695 w 10000"/>
              <a:gd name="connsiteY203" fmla="*/ 10000 h 10000"/>
              <a:gd name="connsiteX204" fmla="*/ 7746 w 10000"/>
              <a:gd name="connsiteY204" fmla="*/ 10000 h 10000"/>
              <a:gd name="connsiteX205" fmla="*/ 7780 w 10000"/>
              <a:gd name="connsiteY205" fmla="*/ 10000 h 10000"/>
              <a:gd name="connsiteX206" fmla="*/ 7831 w 10000"/>
              <a:gd name="connsiteY206" fmla="*/ 10000 h 10000"/>
              <a:gd name="connsiteX207" fmla="*/ 8017 w 10000"/>
              <a:gd name="connsiteY207" fmla="*/ 10000 h 10000"/>
              <a:gd name="connsiteX208" fmla="*/ 8102 w 10000"/>
              <a:gd name="connsiteY208" fmla="*/ 10000 h 10000"/>
              <a:gd name="connsiteX209" fmla="*/ 8119 w 10000"/>
              <a:gd name="connsiteY209" fmla="*/ 10000 h 10000"/>
              <a:gd name="connsiteX210" fmla="*/ 8170 w 10000"/>
              <a:gd name="connsiteY210" fmla="*/ 10000 h 10000"/>
              <a:gd name="connsiteX211" fmla="*/ 8187 w 10000"/>
              <a:gd name="connsiteY211" fmla="*/ 10000 h 10000"/>
              <a:gd name="connsiteX212" fmla="*/ 8204 w 10000"/>
              <a:gd name="connsiteY212" fmla="*/ 10000 h 10000"/>
              <a:gd name="connsiteX213" fmla="*/ 8238 w 10000"/>
              <a:gd name="connsiteY213" fmla="*/ 10000 h 10000"/>
              <a:gd name="connsiteX214" fmla="*/ 8288 w 10000"/>
              <a:gd name="connsiteY214" fmla="*/ 10000 h 10000"/>
              <a:gd name="connsiteX215" fmla="*/ 8373 w 10000"/>
              <a:gd name="connsiteY215" fmla="*/ 10000 h 10000"/>
              <a:gd name="connsiteX216" fmla="*/ 8390 w 10000"/>
              <a:gd name="connsiteY216" fmla="*/ 10000 h 10000"/>
              <a:gd name="connsiteX217" fmla="*/ 8407 w 10000"/>
              <a:gd name="connsiteY217" fmla="*/ 10000 h 10000"/>
              <a:gd name="connsiteX218" fmla="*/ 8441 w 10000"/>
              <a:gd name="connsiteY218" fmla="*/ 10000 h 10000"/>
              <a:gd name="connsiteX219" fmla="*/ 8492 w 10000"/>
              <a:gd name="connsiteY219" fmla="*/ 10000 h 10000"/>
              <a:gd name="connsiteX220" fmla="*/ 8509 w 10000"/>
              <a:gd name="connsiteY220" fmla="*/ 10000 h 10000"/>
              <a:gd name="connsiteX221" fmla="*/ 8526 w 10000"/>
              <a:gd name="connsiteY221" fmla="*/ 10000 h 10000"/>
              <a:gd name="connsiteX222" fmla="*/ 8610 w 10000"/>
              <a:gd name="connsiteY222" fmla="*/ 10000 h 10000"/>
              <a:gd name="connsiteX223" fmla="*/ 8917 w 10000"/>
              <a:gd name="connsiteY223" fmla="*/ 10000 h 10000"/>
              <a:gd name="connsiteX224" fmla="*/ 9864 w 10000"/>
              <a:gd name="connsiteY224" fmla="*/ 10000 h 10000"/>
              <a:gd name="connsiteX225" fmla="*/ 10000 w 10000"/>
              <a:gd name="connsiteY225" fmla="*/ 10000 h 10000"/>
              <a:gd name="connsiteX0" fmla="*/ 0 w 9864"/>
              <a:gd name="connsiteY0" fmla="*/ 0 h 10000"/>
              <a:gd name="connsiteX1" fmla="*/ 0 w 9864"/>
              <a:gd name="connsiteY1" fmla="*/ 0 h 10000"/>
              <a:gd name="connsiteX2" fmla="*/ 0 w 9864"/>
              <a:gd name="connsiteY2" fmla="*/ 85 h 10000"/>
              <a:gd name="connsiteX3" fmla="*/ 17 w 9864"/>
              <a:gd name="connsiteY3" fmla="*/ 85 h 10000"/>
              <a:gd name="connsiteX4" fmla="*/ 17 w 9864"/>
              <a:gd name="connsiteY4" fmla="*/ 170 h 10000"/>
              <a:gd name="connsiteX5" fmla="*/ 153 w 9864"/>
              <a:gd name="connsiteY5" fmla="*/ 170 h 10000"/>
              <a:gd name="connsiteX6" fmla="*/ 186 w 9864"/>
              <a:gd name="connsiteY6" fmla="*/ 170 h 10000"/>
              <a:gd name="connsiteX7" fmla="*/ 186 w 9864"/>
              <a:gd name="connsiteY7" fmla="*/ 256 h 10000"/>
              <a:gd name="connsiteX8" fmla="*/ 220 w 9864"/>
              <a:gd name="connsiteY8" fmla="*/ 256 h 10000"/>
              <a:gd name="connsiteX9" fmla="*/ 237 w 9864"/>
              <a:gd name="connsiteY9" fmla="*/ 256 h 10000"/>
              <a:gd name="connsiteX10" fmla="*/ 237 w 9864"/>
              <a:gd name="connsiteY10" fmla="*/ 341 h 10000"/>
              <a:gd name="connsiteX11" fmla="*/ 254 w 9864"/>
              <a:gd name="connsiteY11" fmla="*/ 341 h 10000"/>
              <a:gd name="connsiteX12" fmla="*/ 254 w 9864"/>
              <a:gd name="connsiteY12" fmla="*/ 511 h 10000"/>
              <a:gd name="connsiteX13" fmla="*/ 305 w 9864"/>
              <a:gd name="connsiteY13" fmla="*/ 511 h 10000"/>
              <a:gd name="connsiteX14" fmla="*/ 424 w 9864"/>
              <a:gd name="connsiteY14" fmla="*/ 511 h 10000"/>
              <a:gd name="connsiteX15" fmla="*/ 424 w 9864"/>
              <a:gd name="connsiteY15" fmla="*/ 596 h 10000"/>
              <a:gd name="connsiteX16" fmla="*/ 441 w 9864"/>
              <a:gd name="connsiteY16" fmla="*/ 596 h 10000"/>
              <a:gd name="connsiteX17" fmla="*/ 458 w 9864"/>
              <a:gd name="connsiteY17" fmla="*/ 596 h 10000"/>
              <a:gd name="connsiteX18" fmla="*/ 474 w 9864"/>
              <a:gd name="connsiteY18" fmla="*/ 596 h 10000"/>
              <a:gd name="connsiteX19" fmla="*/ 491 w 9864"/>
              <a:gd name="connsiteY19" fmla="*/ 596 h 10000"/>
              <a:gd name="connsiteX20" fmla="*/ 508 w 9864"/>
              <a:gd name="connsiteY20" fmla="*/ 596 h 10000"/>
              <a:gd name="connsiteX21" fmla="*/ 508 w 9864"/>
              <a:gd name="connsiteY21" fmla="*/ 682 h 10000"/>
              <a:gd name="connsiteX22" fmla="*/ 525 w 9864"/>
              <a:gd name="connsiteY22" fmla="*/ 682 h 10000"/>
              <a:gd name="connsiteX23" fmla="*/ 576 w 9864"/>
              <a:gd name="connsiteY23" fmla="*/ 682 h 10000"/>
              <a:gd name="connsiteX24" fmla="*/ 576 w 9864"/>
              <a:gd name="connsiteY24" fmla="*/ 948 h 10000"/>
              <a:gd name="connsiteX25" fmla="*/ 610 w 9864"/>
              <a:gd name="connsiteY25" fmla="*/ 948 h 10000"/>
              <a:gd name="connsiteX26" fmla="*/ 610 w 9864"/>
              <a:gd name="connsiteY26" fmla="*/ 1033 h 10000"/>
              <a:gd name="connsiteX27" fmla="*/ 678 w 9864"/>
              <a:gd name="connsiteY27" fmla="*/ 1033 h 10000"/>
              <a:gd name="connsiteX28" fmla="*/ 729 w 9864"/>
              <a:gd name="connsiteY28" fmla="*/ 1033 h 10000"/>
              <a:gd name="connsiteX29" fmla="*/ 746 w 9864"/>
              <a:gd name="connsiteY29" fmla="*/ 1033 h 10000"/>
              <a:gd name="connsiteX30" fmla="*/ 763 w 9864"/>
              <a:gd name="connsiteY30" fmla="*/ 1033 h 10000"/>
              <a:gd name="connsiteX31" fmla="*/ 779 w 9864"/>
              <a:gd name="connsiteY31" fmla="*/ 1033 h 10000"/>
              <a:gd name="connsiteX32" fmla="*/ 779 w 9864"/>
              <a:gd name="connsiteY32" fmla="*/ 1118 h 10000"/>
              <a:gd name="connsiteX33" fmla="*/ 847 w 9864"/>
              <a:gd name="connsiteY33" fmla="*/ 1118 h 10000"/>
              <a:gd name="connsiteX34" fmla="*/ 847 w 9864"/>
              <a:gd name="connsiteY34" fmla="*/ 1203 h 10000"/>
              <a:gd name="connsiteX35" fmla="*/ 898 w 9864"/>
              <a:gd name="connsiteY35" fmla="*/ 1203 h 10000"/>
              <a:gd name="connsiteX36" fmla="*/ 898 w 9864"/>
              <a:gd name="connsiteY36" fmla="*/ 1374 h 10000"/>
              <a:gd name="connsiteX37" fmla="*/ 932 w 9864"/>
              <a:gd name="connsiteY37" fmla="*/ 1374 h 10000"/>
              <a:gd name="connsiteX38" fmla="*/ 949 w 9864"/>
              <a:gd name="connsiteY38" fmla="*/ 1374 h 10000"/>
              <a:gd name="connsiteX39" fmla="*/ 966 w 9864"/>
              <a:gd name="connsiteY39" fmla="*/ 1374 h 10000"/>
              <a:gd name="connsiteX40" fmla="*/ 1017 w 9864"/>
              <a:gd name="connsiteY40" fmla="*/ 1374 h 10000"/>
              <a:gd name="connsiteX41" fmla="*/ 1017 w 9864"/>
              <a:gd name="connsiteY41" fmla="*/ 1629 h 10000"/>
              <a:gd name="connsiteX42" fmla="*/ 1017 w 9864"/>
              <a:gd name="connsiteY42" fmla="*/ 1715 h 10000"/>
              <a:gd name="connsiteX43" fmla="*/ 1034 w 9864"/>
              <a:gd name="connsiteY43" fmla="*/ 1715 h 10000"/>
              <a:gd name="connsiteX44" fmla="*/ 1034 w 9864"/>
              <a:gd name="connsiteY44" fmla="*/ 1885 h 10000"/>
              <a:gd name="connsiteX45" fmla="*/ 1101 w 9864"/>
              <a:gd name="connsiteY45" fmla="*/ 1885 h 10000"/>
              <a:gd name="connsiteX46" fmla="*/ 1101 w 9864"/>
              <a:gd name="connsiteY46" fmla="*/ 2141 h 10000"/>
              <a:gd name="connsiteX47" fmla="*/ 1186 w 9864"/>
              <a:gd name="connsiteY47" fmla="*/ 2141 h 10000"/>
              <a:gd name="connsiteX48" fmla="*/ 1186 w 9864"/>
              <a:gd name="connsiteY48" fmla="*/ 2226 h 10000"/>
              <a:gd name="connsiteX49" fmla="*/ 1237 w 9864"/>
              <a:gd name="connsiteY49" fmla="*/ 2226 h 10000"/>
              <a:gd name="connsiteX50" fmla="*/ 1237 w 9864"/>
              <a:gd name="connsiteY50" fmla="*/ 2311 h 10000"/>
              <a:gd name="connsiteX51" fmla="*/ 1271 w 9864"/>
              <a:gd name="connsiteY51" fmla="*/ 2311 h 10000"/>
              <a:gd name="connsiteX52" fmla="*/ 1322 w 9864"/>
              <a:gd name="connsiteY52" fmla="*/ 2311 h 10000"/>
              <a:gd name="connsiteX53" fmla="*/ 1356 w 9864"/>
              <a:gd name="connsiteY53" fmla="*/ 2311 h 10000"/>
              <a:gd name="connsiteX54" fmla="*/ 1356 w 9864"/>
              <a:gd name="connsiteY54" fmla="*/ 2396 h 10000"/>
              <a:gd name="connsiteX55" fmla="*/ 1356 w 9864"/>
              <a:gd name="connsiteY55" fmla="*/ 2481 h 10000"/>
              <a:gd name="connsiteX56" fmla="*/ 1373 w 9864"/>
              <a:gd name="connsiteY56" fmla="*/ 2481 h 10000"/>
              <a:gd name="connsiteX57" fmla="*/ 1373 w 9864"/>
              <a:gd name="connsiteY57" fmla="*/ 2567 h 10000"/>
              <a:gd name="connsiteX58" fmla="*/ 1390 w 9864"/>
              <a:gd name="connsiteY58" fmla="*/ 2567 h 10000"/>
              <a:gd name="connsiteX59" fmla="*/ 1390 w 9864"/>
              <a:gd name="connsiteY59" fmla="*/ 2737 h 10000"/>
              <a:gd name="connsiteX60" fmla="*/ 1440 w 9864"/>
              <a:gd name="connsiteY60" fmla="*/ 2737 h 10000"/>
              <a:gd name="connsiteX61" fmla="*/ 1440 w 9864"/>
              <a:gd name="connsiteY61" fmla="*/ 2822 h 10000"/>
              <a:gd name="connsiteX62" fmla="*/ 1491 w 9864"/>
              <a:gd name="connsiteY62" fmla="*/ 2822 h 10000"/>
              <a:gd name="connsiteX63" fmla="*/ 1491 w 9864"/>
              <a:gd name="connsiteY63" fmla="*/ 2907 h 10000"/>
              <a:gd name="connsiteX64" fmla="*/ 1525 w 9864"/>
              <a:gd name="connsiteY64" fmla="*/ 2907 h 10000"/>
              <a:gd name="connsiteX65" fmla="*/ 1542 w 9864"/>
              <a:gd name="connsiteY65" fmla="*/ 2907 h 10000"/>
              <a:gd name="connsiteX66" fmla="*/ 1559 w 9864"/>
              <a:gd name="connsiteY66" fmla="*/ 2907 h 10000"/>
              <a:gd name="connsiteX67" fmla="*/ 1559 w 9864"/>
              <a:gd name="connsiteY67" fmla="*/ 2993 h 10000"/>
              <a:gd name="connsiteX68" fmla="*/ 1576 w 9864"/>
              <a:gd name="connsiteY68" fmla="*/ 2993 h 10000"/>
              <a:gd name="connsiteX69" fmla="*/ 1576 w 9864"/>
              <a:gd name="connsiteY69" fmla="*/ 3078 h 10000"/>
              <a:gd name="connsiteX70" fmla="*/ 1593 w 9864"/>
              <a:gd name="connsiteY70" fmla="*/ 3078 h 10000"/>
              <a:gd name="connsiteX71" fmla="*/ 1593 w 9864"/>
              <a:gd name="connsiteY71" fmla="*/ 3248 h 10000"/>
              <a:gd name="connsiteX72" fmla="*/ 1610 w 9864"/>
              <a:gd name="connsiteY72" fmla="*/ 3248 h 10000"/>
              <a:gd name="connsiteX73" fmla="*/ 1627 w 9864"/>
              <a:gd name="connsiteY73" fmla="*/ 3248 h 10000"/>
              <a:gd name="connsiteX74" fmla="*/ 1661 w 9864"/>
              <a:gd name="connsiteY74" fmla="*/ 3248 h 10000"/>
              <a:gd name="connsiteX75" fmla="*/ 1661 w 9864"/>
              <a:gd name="connsiteY75" fmla="*/ 3333 h 10000"/>
              <a:gd name="connsiteX76" fmla="*/ 1695 w 9864"/>
              <a:gd name="connsiteY76" fmla="*/ 3333 h 10000"/>
              <a:gd name="connsiteX77" fmla="*/ 1695 w 9864"/>
              <a:gd name="connsiteY77" fmla="*/ 3419 h 10000"/>
              <a:gd name="connsiteX78" fmla="*/ 1695 w 9864"/>
              <a:gd name="connsiteY78" fmla="*/ 3504 h 10000"/>
              <a:gd name="connsiteX79" fmla="*/ 1712 w 9864"/>
              <a:gd name="connsiteY79" fmla="*/ 3504 h 10000"/>
              <a:gd name="connsiteX80" fmla="*/ 1728 w 9864"/>
              <a:gd name="connsiteY80" fmla="*/ 3504 h 10000"/>
              <a:gd name="connsiteX81" fmla="*/ 1762 w 9864"/>
              <a:gd name="connsiteY81" fmla="*/ 3504 h 10000"/>
              <a:gd name="connsiteX82" fmla="*/ 1779 w 9864"/>
              <a:gd name="connsiteY82" fmla="*/ 3504 h 10000"/>
              <a:gd name="connsiteX83" fmla="*/ 1864 w 9864"/>
              <a:gd name="connsiteY83" fmla="*/ 3504 h 10000"/>
              <a:gd name="connsiteX84" fmla="*/ 1881 w 9864"/>
              <a:gd name="connsiteY84" fmla="*/ 3504 h 10000"/>
              <a:gd name="connsiteX85" fmla="*/ 1881 w 9864"/>
              <a:gd name="connsiteY85" fmla="*/ 3674 h 10000"/>
              <a:gd name="connsiteX86" fmla="*/ 1898 w 9864"/>
              <a:gd name="connsiteY86" fmla="*/ 3674 h 10000"/>
              <a:gd name="connsiteX87" fmla="*/ 1932 w 9864"/>
              <a:gd name="connsiteY87" fmla="*/ 3674 h 10000"/>
              <a:gd name="connsiteX88" fmla="*/ 1949 w 9864"/>
              <a:gd name="connsiteY88" fmla="*/ 3674 h 10000"/>
              <a:gd name="connsiteX89" fmla="*/ 1949 w 9864"/>
              <a:gd name="connsiteY89" fmla="*/ 3759 h 10000"/>
              <a:gd name="connsiteX90" fmla="*/ 1966 w 9864"/>
              <a:gd name="connsiteY90" fmla="*/ 3759 h 10000"/>
              <a:gd name="connsiteX91" fmla="*/ 1966 w 9864"/>
              <a:gd name="connsiteY91" fmla="*/ 3845 h 10000"/>
              <a:gd name="connsiteX92" fmla="*/ 2017 w 9864"/>
              <a:gd name="connsiteY92" fmla="*/ 3845 h 10000"/>
              <a:gd name="connsiteX93" fmla="*/ 2033 w 9864"/>
              <a:gd name="connsiteY93" fmla="*/ 3845 h 10000"/>
              <a:gd name="connsiteX94" fmla="*/ 2033 w 9864"/>
              <a:gd name="connsiteY94" fmla="*/ 4015 h 10000"/>
              <a:gd name="connsiteX95" fmla="*/ 2101 w 9864"/>
              <a:gd name="connsiteY95" fmla="*/ 4015 h 10000"/>
              <a:gd name="connsiteX96" fmla="*/ 2101 w 9864"/>
              <a:gd name="connsiteY96" fmla="*/ 4185 h 10000"/>
              <a:gd name="connsiteX97" fmla="*/ 2135 w 9864"/>
              <a:gd name="connsiteY97" fmla="*/ 4185 h 10000"/>
              <a:gd name="connsiteX98" fmla="*/ 2186 w 9864"/>
              <a:gd name="connsiteY98" fmla="*/ 4185 h 10000"/>
              <a:gd name="connsiteX99" fmla="*/ 2186 w 9864"/>
              <a:gd name="connsiteY99" fmla="*/ 4356 h 10000"/>
              <a:gd name="connsiteX100" fmla="*/ 2186 w 9864"/>
              <a:gd name="connsiteY100" fmla="*/ 4441 h 10000"/>
              <a:gd name="connsiteX101" fmla="*/ 2322 w 9864"/>
              <a:gd name="connsiteY101" fmla="*/ 4441 h 10000"/>
              <a:gd name="connsiteX102" fmla="*/ 2322 w 9864"/>
              <a:gd name="connsiteY102" fmla="*/ 4611 h 10000"/>
              <a:gd name="connsiteX103" fmla="*/ 2355 w 9864"/>
              <a:gd name="connsiteY103" fmla="*/ 4611 h 10000"/>
              <a:gd name="connsiteX104" fmla="*/ 2372 w 9864"/>
              <a:gd name="connsiteY104" fmla="*/ 4611 h 10000"/>
              <a:gd name="connsiteX105" fmla="*/ 2372 w 9864"/>
              <a:gd name="connsiteY105" fmla="*/ 4696 h 10000"/>
              <a:gd name="connsiteX106" fmla="*/ 2406 w 9864"/>
              <a:gd name="connsiteY106" fmla="*/ 4696 h 10000"/>
              <a:gd name="connsiteX107" fmla="*/ 2440 w 9864"/>
              <a:gd name="connsiteY107" fmla="*/ 4696 h 10000"/>
              <a:gd name="connsiteX108" fmla="*/ 2440 w 9864"/>
              <a:gd name="connsiteY108" fmla="*/ 4782 h 10000"/>
              <a:gd name="connsiteX109" fmla="*/ 2525 w 9864"/>
              <a:gd name="connsiteY109" fmla="*/ 4782 h 10000"/>
              <a:gd name="connsiteX110" fmla="*/ 2677 w 9864"/>
              <a:gd name="connsiteY110" fmla="*/ 4782 h 10000"/>
              <a:gd name="connsiteX111" fmla="*/ 2677 w 9864"/>
              <a:gd name="connsiteY111" fmla="*/ 5037 h 10000"/>
              <a:gd name="connsiteX112" fmla="*/ 2694 w 9864"/>
              <a:gd name="connsiteY112" fmla="*/ 5037 h 10000"/>
              <a:gd name="connsiteX113" fmla="*/ 2745 w 9864"/>
              <a:gd name="connsiteY113" fmla="*/ 5037 h 10000"/>
              <a:gd name="connsiteX114" fmla="*/ 2762 w 9864"/>
              <a:gd name="connsiteY114" fmla="*/ 5037 h 10000"/>
              <a:gd name="connsiteX115" fmla="*/ 2813 w 9864"/>
              <a:gd name="connsiteY115" fmla="*/ 5037 h 10000"/>
              <a:gd name="connsiteX116" fmla="*/ 2864 w 9864"/>
              <a:gd name="connsiteY116" fmla="*/ 5037 h 10000"/>
              <a:gd name="connsiteX117" fmla="*/ 2915 w 9864"/>
              <a:gd name="connsiteY117" fmla="*/ 5037 h 10000"/>
              <a:gd name="connsiteX118" fmla="*/ 2932 w 9864"/>
              <a:gd name="connsiteY118" fmla="*/ 5037 h 10000"/>
              <a:gd name="connsiteX119" fmla="*/ 2932 w 9864"/>
              <a:gd name="connsiteY119" fmla="*/ 5218 h 10000"/>
              <a:gd name="connsiteX120" fmla="*/ 3016 w 9864"/>
              <a:gd name="connsiteY120" fmla="*/ 5218 h 10000"/>
              <a:gd name="connsiteX121" fmla="*/ 3016 w 9864"/>
              <a:gd name="connsiteY121" fmla="*/ 5304 h 10000"/>
              <a:gd name="connsiteX122" fmla="*/ 3050 w 9864"/>
              <a:gd name="connsiteY122" fmla="*/ 5304 h 10000"/>
              <a:gd name="connsiteX123" fmla="*/ 3050 w 9864"/>
              <a:gd name="connsiteY123" fmla="*/ 5474 h 10000"/>
              <a:gd name="connsiteX124" fmla="*/ 3186 w 9864"/>
              <a:gd name="connsiteY124" fmla="*/ 5474 h 10000"/>
              <a:gd name="connsiteX125" fmla="*/ 3186 w 9864"/>
              <a:gd name="connsiteY125" fmla="*/ 5644 h 10000"/>
              <a:gd name="connsiteX126" fmla="*/ 3355 w 9864"/>
              <a:gd name="connsiteY126" fmla="*/ 5644 h 10000"/>
              <a:gd name="connsiteX127" fmla="*/ 3355 w 9864"/>
              <a:gd name="connsiteY127" fmla="*/ 5729 h 10000"/>
              <a:gd name="connsiteX128" fmla="*/ 3389 w 9864"/>
              <a:gd name="connsiteY128" fmla="*/ 5729 h 10000"/>
              <a:gd name="connsiteX129" fmla="*/ 3389 w 9864"/>
              <a:gd name="connsiteY129" fmla="*/ 5900 h 10000"/>
              <a:gd name="connsiteX130" fmla="*/ 3440 w 9864"/>
              <a:gd name="connsiteY130" fmla="*/ 5900 h 10000"/>
              <a:gd name="connsiteX131" fmla="*/ 3440 w 9864"/>
              <a:gd name="connsiteY131" fmla="*/ 5985 h 10000"/>
              <a:gd name="connsiteX132" fmla="*/ 3474 w 9864"/>
              <a:gd name="connsiteY132" fmla="*/ 5985 h 10000"/>
              <a:gd name="connsiteX133" fmla="*/ 3508 w 9864"/>
              <a:gd name="connsiteY133" fmla="*/ 5985 h 10000"/>
              <a:gd name="connsiteX134" fmla="*/ 3508 w 9864"/>
              <a:gd name="connsiteY134" fmla="*/ 6155 h 10000"/>
              <a:gd name="connsiteX135" fmla="*/ 3643 w 9864"/>
              <a:gd name="connsiteY135" fmla="*/ 6155 h 10000"/>
              <a:gd name="connsiteX136" fmla="*/ 3643 w 9864"/>
              <a:gd name="connsiteY136" fmla="*/ 6411 h 10000"/>
              <a:gd name="connsiteX137" fmla="*/ 3660 w 9864"/>
              <a:gd name="connsiteY137" fmla="*/ 6411 h 10000"/>
              <a:gd name="connsiteX138" fmla="*/ 3694 w 9864"/>
              <a:gd name="connsiteY138" fmla="*/ 6411 h 10000"/>
              <a:gd name="connsiteX139" fmla="*/ 3745 w 9864"/>
              <a:gd name="connsiteY139" fmla="*/ 6411 h 10000"/>
              <a:gd name="connsiteX140" fmla="*/ 3745 w 9864"/>
              <a:gd name="connsiteY140" fmla="*/ 6581 h 10000"/>
              <a:gd name="connsiteX141" fmla="*/ 3900 w 9864"/>
              <a:gd name="connsiteY141" fmla="*/ 6581 h 10000"/>
              <a:gd name="connsiteX142" fmla="*/ 4069 w 9864"/>
              <a:gd name="connsiteY142" fmla="*/ 6581 h 10000"/>
              <a:gd name="connsiteX143" fmla="*/ 4069 w 9864"/>
              <a:gd name="connsiteY143" fmla="*/ 6667 h 10000"/>
              <a:gd name="connsiteX144" fmla="*/ 4103 w 9864"/>
              <a:gd name="connsiteY144" fmla="*/ 6667 h 10000"/>
              <a:gd name="connsiteX145" fmla="*/ 4103 w 9864"/>
              <a:gd name="connsiteY145" fmla="*/ 6837 h 10000"/>
              <a:gd name="connsiteX146" fmla="*/ 4120 w 9864"/>
              <a:gd name="connsiteY146" fmla="*/ 6837 h 10000"/>
              <a:gd name="connsiteX147" fmla="*/ 4120 w 9864"/>
              <a:gd name="connsiteY147" fmla="*/ 7007 h 10000"/>
              <a:gd name="connsiteX148" fmla="*/ 4222 w 9864"/>
              <a:gd name="connsiteY148" fmla="*/ 7007 h 10000"/>
              <a:gd name="connsiteX149" fmla="*/ 4255 w 9864"/>
              <a:gd name="connsiteY149" fmla="*/ 7007 h 10000"/>
              <a:gd name="connsiteX150" fmla="*/ 4255 w 9864"/>
              <a:gd name="connsiteY150" fmla="*/ 7093 h 10000"/>
              <a:gd name="connsiteX151" fmla="*/ 4272 w 9864"/>
              <a:gd name="connsiteY151" fmla="*/ 7093 h 10000"/>
              <a:gd name="connsiteX152" fmla="*/ 4272 w 9864"/>
              <a:gd name="connsiteY152" fmla="*/ 7263 h 10000"/>
              <a:gd name="connsiteX153" fmla="*/ 4340 w 9864"/>
              <a:gd name="connsiteY153" fmla="*/ 7263 h 10000"/>
              <a:gd name="connsiteX154" fmla="*/ 4357 w 9864"/>
              <a:gd name="connsiteY154" fmla="*/ 7263 h 10000"/>
              <a:gd name="connsiteX155" fmla="*/ 4357 w 9864"/>
              <a:gd name="connsiteY155" fmla="*/ 7433 h 10000"/>
              <a:gd name="connsiteX156" fmla="*/ 4391 w 9864"/>
              <a:gd name="connsiteY156" fmla="*/ 7433 h 10000"/>
              <a:gd name="connsiteX157" fmla="*/ 4391 w 9864"/>
              <a:gd name="connsiteY157" fmla="*/ 7604 h 10000"/>
              <a:gd name="connsiteX158" fmla="*/ 4459 w 9864"/>
              <a:gd name="connsiteY158" fmla="*/ 7604 h 10000"/>
              <a:gd name="connsiteX159" fmla="*/ 4577 w 9864"/>
              <a:gd name="connsiteY159" fmla="*/ 7604 h 10000"/>
              <a:gd name="connsiteX160" fmla="*/ 4611 w 9864"/>
              <a:gd name="connsiteY160" fmla="*/ 7604 h 10000"/>
              <a:gd name="connsiteX161" fmla="*/ 4611 w 9864"/>
              <a:gd name="connsiteY161" fmla="*/ 7689 h 10000"/>
              <a:gd name="connsiteX162" fmla="*/ 4832 w 9864"/>
              <a:gd name="connsiteY162" fmla="*/ 7689 h 10000"/>
              <a:gd name="connsiteX163" fmla="*/ 4865 w 9864"/>
              <a:gd name="connsiteY163" fmla="*/ 7689 h 10000"/>
              <a:gd name="connsiteX164" fmla="*/ 4865 w 9864"/>
              <a:gd name="connsiteY164" fmla="*/ 7859 h 10000"/>
              <a:gd name="connsiteX165" fmla="*/ 4950 w 9864"/>
              <a:gd name="connsiteY165" fmla="*/ 7859 h 10000"/>
              <a:gd name="connsiteX166" fmla="*/ 4967 w 9864"/>
              <a:gd name="connsiteY166" fmla="*/ 7859 h 10000"/>
              <a:gd name="connsiteX167" fmla="*/ 4984 w 9864"/>
              <a:gd name="connsiteY167" fmla="*/ 7859 h 10000"/>
              <a:gd name="connsiteX168" fmla="*/ 5035 w 9864"/>
              <a:gd name="connsiteY168" fmla="*/ 7859 h 10000"/>
              <a:gd name="connsiteX169" fmla="*/ 5069 w 9864"/>
              <a:gd name="connsiteY169" fmla="*/ 7859 h 10000"/>
              <a:gd name="connsiteX170" fmla="*/ 5069 w 9864"/>
              <a:gd name="connsiteY170" fmla="*/ 8030 h 10000"/>
              <a:gd name="connsiteX171" fmla="*/ 5086 w 9864"/>
              <a:gd name="connsiteY171" fmla="*/ 8030 h 10000"/>
              <a:gd name="connsiteX172" fmla="*/ 5103 w 9864"/>
              <a:gd name="connsiteY172" fmla="*/ 8030 h 10000"/>
              <a:gd name="connsiteX173" fmla="*/ 5103 w 9864"/>
              <a:gd name="connsiteY173" fmla="*/ 8456 h 10000"/>
              <a:gd name="connsiteX174" fmla="*/ 5272 w 9864"/>
              <a:gd name="connsiteY174" fmla="*/ 8456 h 10000"/>
              <a:gd name="connsiteX175" fmla="*/ 5357 w 9864"/>
              <a:gd name="connsiteY175" fmla="*/ 8456 h 10000"/>
              <a:gd name="connsiteX176" fmla="*/ 5357 w 9864"/>
              <a:gd name="connsiteY176" fmla="*/ 8626 h 10000"/>
              <a:gd name="connsiteX177" fmla="*/ 5408 w 9864"/>
              <a:gd name="connsiteY177" fmla="*/ 8626 h 10000"/>
              <a:gd name="connsiteX178" fmla="*/ 5408 w 9864"/>
              <a:gd name="connsiteY178" fmla="*/ 8797 h 10000"/>
              <a:gd name="connsiteX179" fmla="*/ 5560 w 9864"/>
              <a:gd name="connsiteY179" fmla="*/ 8797 h 10000"/>
              <a:gd name="connsiteX180" fmla="*/ 5645 w 9864"/>
              <a:gd name="connsiteY180" fmla="*/ 8797 h 10000"/>
              <a:gd name="connsiteX181" fmla="*/ 5882 w 9864"/>
              <a:gd name="connsiteY181" fmla="*/ 8797 h 10000"/>
              <a:gd name="connsiteX182" fmla="*/ 5882 w 9864"/>
              <a:gd name="connsiteY182" fmla="*/ 8967 h 10000"/>
              <a:gd name="connsiteX183" fmla="*/ 5933 w 9864"/>
              <a:gd name="connsiteY183" fmla="*/ 8967 h 10000"/>
              <a:gd name="connsiteX184" fmla="*/ 5933 w 9864"/>
              <a:gd name="connsiteY184" fmla="*/ 9137 h 10000"/>
              <a:gd name="connsiteX185" fmla="*/ 6018 w 9864"/>
              <a:gd name="connsiteY185" fmla="*/ 9137 h 10000"/>
              <a:gd name="connsiteX186" fmla="*/ 6018 w 9864"/>
              <a:gd name="connsiteY186" fmla="*/ 9393 h 10000"/>
              <a:gd name="connsiteX187" fmla="*/ 6069 w 9864"/>
              <a:gd name="connsiteY187" fmla="*/ 9393 h 10000"/>
              <a:gd name="connsiteX188" fmla="*/ 6069 w 9864"/>
              <a:gd name="connsiteY188" fmla="*/ 9563 h 10000"/>
              <a:gd name="connsiteX189" fmla="*/ 6187 w 9864"/>
              <a:gd name="connsiteY189" fmla="*/ 9563 h 10000"/>
              <a:gd name="connsiteX190" fmla="*/ 6221 w 9864"/>
              <a:gd name="connsiteY190" fmla="*/ 9563 h 10000"/>
              <a:gd name="connsiteX191" fmla="*/ 6221 w 9864"/>
              <a:gd name="connsiteY191" fmla="*/ 9744 h 10000"/>
              <a:gd name="connsiteX192" fmla="*/ 6289 w 9864"/>
              <a:gd name="connsiteY192" fmla="*/ 9744 h 10000"/>
              <a:gd name="connsiteX193" fmla="*/ 6323 w 9864"/>
              <a:gd name="connsiteY193" fmla="*/ 9744 h 10000"/>
              <a:gd name="connsiteX194" fmla="*/ 6441 w 9864"/>
              <a:gd name="connsiteY194" fmla="*/ 9744 h 10000"/>
              <a:gd name="connsiteX195" fmla="*/ 6526 w 9864"/>
              <a:gd name="connsiteY195" fmla="*/ 9744 h 10000"/>
              <a:gd name="connsiteX196" fmla="*/ 6577 w 9864"/>
              <a:gd name="connsiteY196" fmla="*/ 9744 h 10000"/>
              <a:gd name="connsiteX197" fmla="*/ 7102 w 9864"/>
              <a:gd name="connsiteY197" fmla="*/ 9744 h 10000"/>
              <a:gd name="connsiteX198" fmla="*/ 7102 w 9864"/>
              <a:gd name="connsiteY198" fmla="*/ 10000 h 10000"/>
              <a:gd name="connsiteX199" fmla="*/ 7255 w 9864"/>
              <a:gd name="connsiteY199" fmla="*/ 10000 h 10000"/>
              <a:gd name="connsiteX200" fmla="*/ 7356 w 9864"/>
              <a:gd name="connsiteY200" fmla="*/ 10000 h 10000"/>
              <a:gd name="connsiteX201" fmla="*/ 7509 w 9864"/>
              <a:gd name="connsiteY201" fmla="*/ 10000 h 10000"/>
              <a:gd name="connsiteX202" fmla="*/ 7560 w 9864"/>
              <a:gd name="connsiteY202" fmla="*/ 10000 h 10000"/>
              <a:gd name="connsiteX203" fmla="*/ 7695 w 9864"/>
              <a:gd name="connsiteY203" fmla="*/ 10000 h 10000"/>
              <a:gd name="connsiteX204" fmla="*/ 7746 w 9864"/>
              <a:gd name="connsiteY204" fmla="*/ 10000 h 10000"/>
              <a:gd name="connsiteX205" fmla="*/ 7780 w 9864"/>
              <a:gd name="connsiteY205" fmla="*/ 10000 h 10000"/>
              <a:gd name="connsiteX206" fmla="*/ 7831 w 9864"/>
              <a:gd name="connsiteY206" fmla="*/ 10000 h 10000"/>
              <a:gd name="connsiteX207" fmla="*/ 8017 w 9864"/>
              <a:gd name="connsiteY207" fmla="*/ 10000 h 10000"/>
              <a:gd name="connsiteX208" fmla="*/ 8102 w 9864"/>
              <a:gd name="connsiteY208" fmla="*/ 10000 h 10000"/>
              <a:gd name="connsiteX209" fmla="*/ 8119 w 9864"/>
              <a:gd name="connsiteY209" fmla="*/ 10000 h 10000"/>
              <a:gd name="connsiteX210" fmla="*/ 8170 w 9864"/>
              <a:gd name="connsiteY210" fmla="*/ 10000 h 10000"/>
              <a:gd name="connsiteX211" fmla="*/ 8187 w 9864"/>
              <a:gd name="connsiteY211" fmla="*/ 10000 h 10000"/>
              <a:gd name="connsiteX212" fmla="*/ 8204 w 9864"/>
              <a:gd name="connsiteY212" fmla="*/ 10000 h 10000"/>
              <a:gd name="connsiteX213" fmla="*/ 8238 w 9864"/>
              <a:gd name="connsiteY213" fmla="*/ 10000 h 10000"/>
              <a:gd name="connsiteX214" fmla="*/ 8288 w 9864"/>
              <a:gd name="connsiteY214" fmla="*/ 10000 h 10000"/>
              <a:gd name="connsiteX215" fmla="*/ 8373 w 9864"/>
              <a:gd name="connsiteY215" fmla="*/ 10000 h 10000"/>
              <a:gd name="connsiteX216" fmla="*/ 8390 w 9864"/>
              <a:gd name="connsiteY216" fmla="*/ 10000 h 10000"/>
              <a:gd name="connsiteX217" fmla="*/ 8407 w 9864"/>
              <a:gd name="connsiteY217" fmla="*/ 10000 h 10000"/>
              <a:gd name="connsiteX218" fmla="*/ 8441 w 9864"/>
              <a:gd name="connsiteY218" fmla="*/ 10000 h 10000"/>
              <a:gd name="connsiteX219" fmla="*/ 8492 w 9864"/>
              <a:gd name="connsiteY219" fmla="*/ 10000 h 10000"/>
              <a:gd name="connsiteX220" fmla="*/ 8509 w 9864"/>
              <a:gd name="connsiteY220" fmla="*/ 10000 h 10000"/>
              <a:gd name="connsiteX221" fmla="*/ 8526 w 9864"/>
              <a:gd name="connsiteY221" fmla="*/ 10000 h 10000"/>
              <a:gd name="connsiteX222" fmla="*/ 8610 w 9864"/>
              <a:gd name="connsiteY222" fmla="*/ 10000 h 10000"/>
              <a:gd name="connsiteX223" fmla="*/ 8917 w 9864"/>
              <a:gd name="connsiteY223" fmla="*/ 10000 h 10000"/>
              <a:gd name="connsiteX224" fmla="*/ 9864 w 9864"/>
              <a:gd name="connsiteY224" fmla="*/ 10000 h 10000"/>
              <a:gd name="connsiteX0" fmla="*/ 0 w 9040"/>
              <a:gd name="connsiteY0" fmla="*/ 0 h 10000"/>
              <a:gd name="connsiteX1" fmla="*/ 0 w 9040"/>
              <a:gd name="connsiteY1" fmla="*/ 0 h 10000"/>
              <a:gd name="connsiteX2" fmla="*/ 0 w 9040"/>
              <a:gd name="connsiteY2" fmla="*/ 85 h 10000"/>
              <a:gd name="connsiteX3" fmla="*/ 17 w 9040"/>
              <a:gd name="connsiteY3" fmla="*/ 85 h 10000"/>
              <a:gd name="connsiteX4" fmla="*/ 17 w 9040"/>
              <a:gd name="connsiteY4" fmla="*/ 170 h 10000"/>
              <a:gd name="connsiteX5" fmla="*/ 155 w 9040"/>
              <a:gd name="connsiteY5" fmla="*/ 170 h 10000"/>
              <a:gd name="connsiteX6" fmla="*/ 189 w 9040"/>
              <a:gd name="connsiteY6" fmla="*/ 170 h 10000"/>
              <a:gd name="connsiteX7" fmla="*/ 189 w 9040"/>
              <a:gd name="connsiteY7" fmla="*/ 256 h 10000"/>
              <a:gd name="connsiteX8" fmla="*/ 223 w 9040"/>
              <a:gd name="connsiteY8" fmla="*/ 256 h 10000"/>
              <a:gd name="connsiteX9" fmla="*/ 240 w 9040"/>
              <a:gd name="connsiteY9" fmla="*/ 256 h 10000"/>
              <a:gd name="connsiteX10" fmla="*/ 240 w 9040"/>
              <a:gd name="connsiteY10" fmla="*/ 341 h 10000"/>
              <a:gd name="connsiteX11" fmla="*/ 258 w 9040"/>
              <a:gd name="connsiteY11" fmla="*/ 341 h 10000"/>
              <a:gd name="connsiteX12" fmla="*/ 258 w 9040"/>
              <a:gd name="connsiteY12" fmla="*/ 511 h 10000"/>
              <a:gd name="connsiteX13" fmla="*/ 309 w 9040"/>
              <a:gd name="connsiteY13" fmla="*/ 511 h 10000"/>
              <a:gd name="connsiteX14" fmla="*/ 430 w 9040"/>
              <a:gd name="connsiteY14" fmla="*/ 511 h 10000"/>
              <a:gd name="connsiteX15" fmla="*/ 430 w 9040"/>
              <a:gd name="connsiteY15" fmla="*/ 596 h 10000"/>
              <a:gd name="connsiteX16" fmla="*/ 447 w 9040"/>
              <a:gd name="connsiteY16" fmla="*/ 596 h 10000"/>
              <a:gd name="connsiteX17" fmla="*/ 464 w 9040"/>
              <a:gd name="connsiteY17" fmla="*/ 596 h 10000"/>
              <a:gd name="connsiteX18" fmla="*/ 481 w 9040"/>
              <a:gd name="connsiteY18" fmla="*/ 596 h 10000"/>
              <a:gd name="connsiteX19" fmla="*/ 498 w 9040"/>
              <a:gd name="connsiteY19" fmla="*/ 596 h 10000"/>
              <a:gd name="connsiteX20" fmla="*/ 515 w 9040"/>
              <a:gd name="connsiteY20" fmla="*/ 596 h 10000"/>
              <a:gd name="connsiteX21" fmla="*/ 515 w 9040"/>
              <a:gd name="connsiteY21" fmla="*/ 682 h 10000"/>
              <a:gd name="connsiteX22" fmla="*/ 532 w 9040"/>
              <a:gd name="connsiteY22" fmla="*/ 682 h 10000"/>
              <a:gd name="connsiteX23" fmla="*/ 584 w 9040"/>
              <a:gd name="connsiteY23" fmla="*/ 682 h 10000"/>
              <a:gd name="connsiteX24" fmla="*/ 584 w 9040"/>
              <a:gd name="connsiteY24" fmla="*/ 948 h 10000"/>
              <a:gd name="connsiteX25" fmla="*/ 618 w 9040"/>
              <a:gd name="connsiteY25" fmla="*/ 948 h 10000"/>
              <a:gd name="connsiteX26" fmla="*/ 618 w 9040"/>
              <a:gd name="connsiteY26" fmla="*/ 1033 h 10000"/>
              <a:gd name="connsiteX27" fmla="*/ 687 w 9040"/>
              <a:gd name="connsiteY27" fmla="*/ 1033 h 10000"/>
              <a:gd name="connsiteX28" fmla="*/ 739 w 9040"/>
              <a:gd name="connsiteY28" fmla="*/ 1033 h 10000"/>
              <a:gd name="connsiteX29" fmla="*/ 756 w 9040"/>
              <a:gd name="connsiteY29" fmla="*/ 1033 h 10000"/>
              <a:gd name="connsiteX30" fmla="*/ 774 w 9040"/>
              <a:gd name="connsiteY30" fmla="*/ 1033 h 10000"/>
              <a:gd name="connsiteX31" fmla="*/ 790 w 9040"/>
              <a:gd name="connsiteY31" fmla="*/ 1033 h 10000"/>
              <a:gd name="connsiteX32" fmla="*/ 790 w 9040"/>
              <a:gd name="connsiteY32" fmla="*/ 1118 h 10000"/>
              <a:gd name="connsiteX33" fmla="*/ 859 w 9040"/>
              <a:gd name="connsiteY33" fmla="*/ 1118 h 10000"/>
              <a:gd name="connsiteX34" fmla="*/ 859 w 9040"/>
              <a:gd name="connsiteY34" fmla="*/ 1203 h 10000"/>
              <a:gd name="connsiteX35" fmla="*/ 910 w 9040"/>
              <a:gd name="connsiteY35" fmla="*/ 1203 h 10000"/>
              <a:gd name="connsiteX36" fmla="*/ 910 w 9040"/>
              <a:gd name="connsiteY36" fmla="*/ 1374 h 10000"/>
              <a:gd name="connsiteX37" fmla="*/ 945 w 9040"/>
              <a:gd name="connsiteY37" fmla="*/ 1374 h 10000"/>
              <a:gd name="connsiteX38" fmla="*/ 962 w 9040"/>
              <a:gd name="connsiteY38" fmla="*/ 1374 h 10000"/>
              <a:gd name="connsiteX39" fmla="*/ 979 w 9040"/>
              <a:gd name="connsiteY39" fmla="*/ 1374 h 10000"/>
              <a:gd name="connsiteX40" fmla="*/ 1031 w 9040"/>
              <a:gd name="connsiteY40" fmla="*/ 1374 h 10000"/>
              <a:gd name="connsiteX41" fmla="*/ 1031 w 9040"/>
              <a:gd name="connsiteY41" fmla="*/ 1629 h 10000"/>
              <a:gd name="connsiteX42" fmla="*/ 1031 w 9040"/>
              <a:gd name="connsiteY42" fmla="*/ 1715 h 10000"/>
              <a:gd name="connsiteX43" fmla="*/ 1048 w 9040"/>
              <a:gd name="connsiteY43" fmla="*/ 1715 h 10000"/>
              <a:gd name="connsiteX44" fmla="*/ 1048 w 9040"/>
              <a:gd name="connsiteY44" fmla="*/ 1885 h 10000"/>
              <a:gd name="connsiteX45" fmla="*/ 1116 w 9040"/>
              <a:gd name="connsiteY45" fmla="*/ 1885 h 10000"/>
              <a:gd name="connsiteX46" fmla="*/ 1116 w 9040"/>
              <a:gd name="connsiteY46" fmla="*/ 2141 h 10000"/>
              <a:gd name="connsiteX47" fmla="*/ 1202 w 9040"/>
              <a:gd name="connsiteY47" fmla="*/ 2141 h 10000"/>
              <a:gd name="connsiteX48" fmla="*/ 1202 w 9040"/>
              <a:gd name="connsiteY48" fmla="*/ 2226 h 10000"/>
              <a:gd name="connsiteX49" fmla="*/ 1254 w 9040"/>
              <a:gd name="connsiteY49" fmla="*/ 2226 h 10000"/>
              <a:gd name="connsiteX50" fmla="*/ 1254 w 9040"/>
              <a:gd name="connsiteY50" fmla="*/ 2311 h 10000"/>
              <a:gd name="connsiteX51" fmla="*/ 1289 w 9040"/>
              <a:gd name="connsiteY51" fmla="*/ 2311 h 10000"/>
              <a:gd name="connsiteX52" fmla="*/ 1340 w 9040"/>
              <a:gd name="connsiteY52" fmla="*/ 2311 h 10000"/>
              <a:gd name="connsiteX53" fmla="*/ 1375 w 9040"/>
              <a:gd name="connsiteY53" fmla="*/ 2311 h 10000"/>
              <a:gd name="connsiteX54" fmla="*/ 1375 w 9040"/>
              <a:gd name="connsiteY54" fmla="*/ 2396 h 10000"/>
              <a:gd name="connsiteX55" fmla="*/ 1375 w 9040"/>
              <a:gd name="connsiteY55" fmla="*/ 2481 h 10000"/>
              <a:gd name="connsiteX56" fmla="*/ 1392 w 9040"/>
              <a:gd name="connsiteY56" fmla="*/ 2481 h 10000"/>
              <a:gd name="connsiteX57" fmla="*/ 1392 w 9040"/>
              <a:gd name="connsiteY57" fmla="*/ 2567 h 10000"/>
              <a:gd name="connsiteX58" fmla="*/ 1409 w 9040"/>
              <a:gd name="connsiteY58" fmla="*/ 2567 h 10000"/>
              <a:gd name="connsiteX59" fmla="*/ 1409 w 9040"/>
              <a:gd name="connsiteY59" fmla="*/ 2737 h 10000"/>
              <a:gd name="connsiteX60" fmla="*/ 1460 w 9040"/>
              <a:gd name="connsiteY60" fmla="*/ 2737 h 10000"/>
              <a:gd name="connsiteX61" fmla="*/ 1460 w 9040"/>
              <a:gd name="connsiteY61" fmla="*/ 2822 h 10000"/>
              <a:gd name="connsiteX62" fmla="*/ 1512 w 9040"/>
              <a:gd name="connsiteY62" fmla="*/ 2822 h 10000"/>
              <a:gd name="connsiteX63" fmla="*/ 1512 w 9040"/>
              <a:gd name="connsiteY63" fmla="*/ 2907 h 10000"/>
              <a:gd name="connsiteX64" fmla="*/ 1546 w 9040"/>
              <a:gd name="connsiteY64" fmla="*/ 2907 h 10000"/>
              <a:gd name="connsiteX65" fmla="*/ 1563 w 9040"/>
              <a:gd name="connsiteY65" fmla="*/ 2907 h 10000"/>
              <a:gd name="connsiteX66" fmla="*/ 1580 w 9040"/>
              <a:gd name="connsiteY66" fmla="*/ 2907 h 10000"/>
              <a:gd name="connsiteX67" fmla="*/ 1580 w 9040"/>
              <a:gd name="connsiteY67" fmla="*/ 2993 h 10000"/>
              <a:gd name="connsiteX68" fmla="*/ 1598 w 9040"/>
              <a:gd name="connsiteY68" fmla="*/ 2993 h 10000"/>
              <a:gd name="connsiteX69" fmla="*/ 1598 w 9040"/>
              <a:gd name="connsiteY69" fmla="*/ 3078 h 10000"/>
              <a:gd name="connsiteX70" fmla="*/ 1615 w 9040"/>
              <a:gd name="connsiteY70" fmla="*/ 3078 h 10000"/>
              <a:gd name="connsiteX71" fmla="*/ 1615 w 9040"/>
              <a:gd name="connsiteY71" fmla="*/ 3248 h 10000"/>
              <a:gd name="connsiteX72" fmla="*/ 1632 w 9040"/>
              <a:gd name="connsiteY72" fmla="*/ 3248 h 10000"/>
              <a:gd name="connsiteX73" fmla="*/ 1649 w 9040"/>
              <a:gd name="connsiteY73" fmla="*/ 3248 h 10000"/>
              <a:gd name="connsiteX74" fmla="*/ 1684 w 9040"/>
              <a:gd name="connsiteY74" fmla="*/ 3248 h 10000"/>
              <a:gd name="connsiteX75" fmla="*/ 1684 w 9040"/>
              <a:gd name="connsiteY75" fmla="*/ 3333 h 10000"/>
              <a:gd name="connsiteX76" fmla="*/ 1718 w 9040"/>
              <a:gd name="connsiteY76" fmla="*/ 3333 h 10000"/>
              <a:gd name="connsiteX77" fmla="*/ 1718 w 9040"/>
              <a:gd name="connsiteY77" fmla="*/ 3419 h 10000"/>
              <a:gd name="connsiteX78" fmla="*/ 1718 w 9040"/>
              <a:gd name="connsiteY78" fmla="*/ 3504 h 10000"/>
              <a:gd name="connsiteX79" fmla="*/ 1736 w 9040"/>
              <a:gd name="connsiteY79" fmla="*/ 3504 h 10000"/>
              <a:gd name="connsiteX80" fmla="*/ 1752 w 9040"/>
              <a:gd name="connsiteY80" fmla="*/ 3504 h 10000"/>
              <a:gd name="connsiteX81" fmla="*/ 1786 w 9040"/>
              <a:gd name="connsiteY81" fmla="*/ 3504 h 10000"/>
              <a:gd name="connsiteX82" fmla="*/ 1804 w 9040"/>
              <a:gd name="connsiteY82" fmla="*/ 3504 h 10000"/>
              <a:gd name="connsiteX83" fmla="*/ 1890 w 9040"/>
              <a:gd name="connsiteY83" fmla="*/ 3504 h 10000"/>
              <a:gd name="connsiteX84" fmla="*/ 1907 w 9040"/>
              <a:gd name="connsiteY84" fmla="*/ 3504 h 10000"/>
              <a:gd name="connsiteX85" fmla="*/ 1907 w 9040"/>
              <a:gd name="connsiteY85" fmla="*/ 3674 h 10000"/>
              <a:gd name="connsiteX86" fmla="*/ 1924 w 9040"/>
              <a:gd name="connsiteY86" fmla="*/ 3674 h 10000"/>
              <a:gd name="connsiteX87" fmla="*/ 1959 w 9040"/>
              <a:gd name="connsiteY87" fmla="*/ 3674 h 10000"/>
              <a:gd name="connsiteX88" fmla="*/ 1976 w 9040"/>
              <a:gd name="connsiteY88" fmla="*/ 3674 h 10000"/>
              <a:gd name="connsiteX89" fmla="*/ 1976 w 9040"/>
              <a:gd name="connsiteY89" fmla="*/ 3759 h 10000"/>
              <a:gd name="connsiteX90" fmla="*/ 1993 w 9040"/>
              <a:gd name="connsiteY90" fmla="*/ 3759 h 10000"/>
              <a:gd name="connsiteX91" fmla="*/ 1993 w 9040"/>
              <a:gd name="connsiteY91" fmla="*/ 3845 h 10000"/>
              <a:gd name="connsiteX92" fmla="*/ 2045 w 9040"/>
              <a:gd name="connsiteY92" fmla="*/ 3845 h 10000"/>
              <a:gd name="connsiteX93" fmla="*/ 2061 w 9040"/>
              <a:gd name="connsiteY93" fmla="*/ 3845 h 10000"/>
              <a:gd name="connsiteX94" fmla="*/ 2061 w 9040"/>
              <a:gd name="connsiteY94" fmla="*/ 4015 h 10000"/>
              <a:gd name="connsiteX95" fmla="*/ 2130 w 9040"/>
              <a:gd name="connsiteY95" fmla="*/ 4015 h 10000"/>
              <a:gd name="connsiteX96" fmla="*/ 2130 w 9040"/>
              <a:gd name="connsiteY96" fmla="*/ 4185 h 10000"/>
              <a:gd name="connsiteX97" fmla="*/ 2164 w 9040"/>
              <a:gd name="connsiteY97" fmla="*/ 4185 h 10000"/>
              <a:gd name="connsiteX98" fmla="*/ 2216 w 9040"/>
              <a:gd name="connsiteY98" fmla="*/ 4185 h 10000"/>
              <a:gd name="connsiteX99" fmla="*/ 2216 w 9040"/>
              <a:gd name="connsiteY99" fmla="*/ 4356 h 10000"/>
              <a:gd name="connsiteX100" fmla="*/ 2216 w 9040"/>
              <a:gd name="connsiteY100" fmla="*/ 4441 h 10000"/>
              <a:gd name="connsiteX101" fmla="*/ 2354 w 9040"/>
              <a:gd name="connsiteY101" fmla="*/ 4441 h 10000"/>
              <a:gd name="connsiteX102" fmla="*/ 2354 w 9040"/>
              <a:gd name="connsiteY102" fmla="*/ 4611 h 10000"/>
              <a:gd name="connsiteX103" fmla="*/ 2387 w 9040"/>
              <a:gd name="connsiteY103" fmla="*/ 4611 h 10000"/>
              <a:gd name="connsiteX104" fmla="*/ 2405 w 9040"/>
              <a:gd name="connsiteY104" fmla="*/ 4611 h 10000"/>
              <a:gd name="connsiteX105" fmla="*/ 2405 w 9040"/>
              <a:gd name="connsiteY105" fmla="*/ 4696 h 10000"/>
              <a:gd name="connsiteX106" fmla="*/ 2439 w 9040"/>
              <a:gd name="connsiteY106" fmla="*/ 4696 h 10000"/>
              <a:gd name="connsiteX107" fmla="*/ 2474 w 9040"/>
              <a:gd name="connsiteY107" fmla="*/ 4696 h 10000"/>
              <a:gd name="connsiteX108" fmla="*/ 2474 w 9040"/>
              <a:gd name="connsiteY108" fmla="*/ 4782 h 10000"/>
              <a:gd name="connsiteX109" fmla="*/ 2560 w 9040"/>
              <a:gd name="connsiteY109" fmla="*/ 4782 h 10000"/>
              <a:gd name="connsiteX110" fmla="*/ 2714 w 9040"/>
              <a:gd name="connsiteY110" fmla="*/ 4782 h 10000"/>
              <a:gd name="connsiteX111" fmla="*/ 2714 w 9040"/>
              <a:gd name="connsiteY111" fmla="*/ 5037 h 10000"/>
              <a:gd name="connsiteX112" fmla="*/ 2731 w 9040"/>
              <a:gd name="connsiteY112" fmla="*/ 5037 h 10000"/>
              <a:gd name="connsiteX113" fmla="*/ 2783 w 9040"/>
              <a:gd name="connsiteY113" fmla="*/ 5037 h 10000"/>
              <a:gd name="connsiteX114" fmla="*/ 2800 w 9040"/>
              <a:gd name="connsiteY114" fmla="*/ 5037 h 10000"/>
              <a:gd name="connsiteX115" fmla="*/ 2852 w 9040"/>
              <a:gd name="connsiteY115" fmla="*/ 5037 h 10000"/>
              <a:gd name="connsiteX116" fmla="*/ 2903 w 9040"/>
              <a:gd name="connsiteY116" fmla="*/ 5037 h 10000"/>
              <a:gd name="connsiteX117" fmla="*/ 2955 w 9040"/>
              <a:gd name="connsiteY117" fmla="*/ 5037 h 10000"/>
              <a:gd name="connsiteX118" fmla="*/ 2972 w 9040"/>
              <a:gd name="connsiteY118" fmla="*/ 5037 h 10000"/>
              <a:gd name="connsiteX119" fmla="*/ 2972 w 9040"/>
              <a:gd name="connsiteY119" fmla="*/ 5218 h 10000"/>
              <a:gd name="connsiteX120" fmla="*/ 3058 w 9040"/>
              <a:gd name="connsiteY120" fmla="*/ 5218 h 10000"/>
              <a:gd name="connsiteX121" fmla="*/ 3058 w 9040"/>
              <a:gd name="connsiteY121" fmla="*/ 5304 h 10000"/>
              <a:gd name="connsiteX122" fmla="*/ 3092 w 9040"/>
              <a:gd name="connsiteY122" fmla="*/ 5304 h 10000"/>
              <a:gd name="connsiteX123" fmla="*/ 3092 w 9040"/>
              <a:gd name="connsiteY123" fmla="*/ 5474 h 10000"/>
              <a:gd name="connsiteX124" fmla="*/ 3230 w 9040"/>
              <a:gd name="connsiteY124" fmla="*/ 5474 h 10000"/>
              <a:gd name="connsiteX125" fmla="*/ 3230 w 9040"/>
              <a:gd name="connsiteY125" fmla="*/ 5644 h 10000"/>
              <a:gd name="connsiteX126" fmla="*/ 3401 w 9040"/>
              <a:gd name="connsiteY126" fmla="*/ 5644 h 10000"/>
              <a:gd name="connsiteX127" fmla="*/ 3401 w 9040"/>
              <a:gd name="connsiteY127" fmla="*/ 5729 h 10000"/>
              <a:gd name="connsiteX128" fmla="*/ 3436 w 9040"/>
              <a:gd name="connsiteY128" fmla="*/ 5729 h 10000"/>
              <a:gd name="connsiteX129" fmla="*/ 3436 w 9040"/>
              <a:gd name="connsiteY129" fmla="*/ 5900 h 10000"/>
              <a:gd name="connsiteX130" fmla="*/ 3487 w 9040"/>
              <a:gd name="connsiteY130" fmla="*/ 5900 h 10000"/>
              <a:gd name="connsiteX131" fmla="*/ 3487 w 9040"/>
              <a:gd name="connsiteY131" fmla="*/ 5985 h 10000"/>
              <a:gd name="connsiteX132" fmla="*/ 3522 w 9040"/>
              <a:gd name="connsiteY132" fmla="*/ 5985 h 10000"/>
              <a:gd name="connsiteX133" fmla="*/ 3556 w 9040"/>
              <a:gd name="connsiteY133" fmla="*/ 5985 h 10000"/>
              <a:gd name="connsiteX134" fmla="*/ 3556 w 9040"/>
              <a:gd name="connsiteY134" fmla="*/ 6155 h 10000"/>
              <a:gd name="connsiteX135" fmla="*/ 3693 w 9040"/>
              <a:gd name="connsiteY135" fmla="*/ 6155 h 10000"/>
              <a:gd name="connsiteX136" fmla="*/ 3693 w 9040"/>
              <a:gd name="connsiteY136" fmla="*/ 6411 h 10000"/>
              <a:gd name="connsiteX137" fmla="*/ 3710 w 9040"/>
              <a:gd name="connsiteY137" fmla="*/ 6411 h 10000"/>
              <a:gd name="connsiteX138" fmla="*/ 3745 w 9040"/>
              <a:gd name="connsiteY138" fmla="*/ 6411 h 10000"/>
              <a:gd name="connsiteX139" fmla="*/ 3797 w 9040"/>
              <a:gd name="connsiteY139" fmla="*/ 6411 h 10000"/>
              <a:gd name="connsiteX140" fmla="*/ 3797 w 9040"/>
              <a:gd name="connsiteY140" fmla="*/ 6581 h 10000"/>
              <a:gd name="connsiteX141" fmla="*/ 3954 w 9040"/>
              <a:gd name="connsiteY141" fmla="*/ 6581 h 10000"/>
              <a:gd name="connsiteX142" fmla="*/ 4125 w 9040"/>
              <a:gd name="connsiteY142" fmla="*/ 6581 h 10000"/>
              <a:gd name="connsiteX143" fmla="*/ 4125 w 9040"/>
              <a:gd name="connsiteY143" fmla="*/ 6667 h 10000"/>
              <a:gd name="connsiteX144" fmla="*/ 4160 w 9040"/>
              <a:gd name="connsiteY144" fmla="*/ 6667 h 10000"/>
              <a:gd name="connsiteX145" fmla="*/ 4160 w 9040"/>
              <a:gd name="connsiteY145" fmla="*/ 6837 h 10000"/>
              <a:gd name="connsiteX146" fmla="*/ 4177 w 9040"/>
              <a:gd name="connsiteY146" fmla="*/ 6837 h 10000"/>
              <a:gd name="connsiteX147" fmla="*/ 4177 w 9040"/>
              <a:gd name="connsiteY147" fmla="*/ 7007 h 10000"/>
              <a:gd name="connsiteX148" fmla="*/ 4280 w 9040"/>
              <a:gd name="connsiteY148" fmla="*/ 7007 h 10000"/>
              <a:gd name="connsiteX149" fmla="*/ 4314 w 9040"/>
              <a:gd name="connsiteY149" fmla="*/ 7007 h 10000"/>
              <a:gd name="connsiteX150" fmla="*/ 4314 w 9040"/>
              <a:gd name="connsiteY150" fmla="*/ 7093 h 10000"/>
              <a:gd name="connsiteX151" fmla="*/ 4331 w 9040"/>
              <a:gd name="connsiteY151" fmla="*/ 7093 h 10000"/>
              <a:gd name="connsiteX152" fmla="*/ 4331 w 9040"/>
              <a:gd name="connsiteY152" fmla="*/ 7263 h 10000"/>
              <a:gd name="connsiteX153" fmla="*/ 4400 w 9040"/>
              <a:gd name="connsiteY153" fmla="*/ 7263 h 10000"/>
              <a:gd name="connsiteX154" fmla="*/ 4417 w 9040"/>
              <a:gd name="connsiteY154" fmla="*/ 7263 h 10000"/>
              <a:gd name="connsiteX155" fmla="*/ 4417 w 9040"/>
              <a:gd name="connsiteY155" fmla="*/ 7433 h 10000"/>
              <a:gd name="connsiteX156" fmla="*/ 4452 w 9040"/>
              <a:gd name="connsiteY156" fmla="*/ 7433 h 10000"/>
              <a:gd name="connsiteX157" fmla="*/ 4452 w 9040"/>
              <a:gd name="connsiteY157" fmla="*/ 7604 h 10000"/>
              <a:gd name="connsiteX158" fmla="*/ 4520 w 9040"/>
              <a:gd name="connsiteY158" fmla="*/ 7604 h 10000"/>
              <a:gd name="connsiteX159" fmla="*/ 4640 w 9040"/>
              <a:gd name="connsiteY159" fmla="*/ 7604 h 10000"/>
              <a:gd name="connsiteX160" fmla="*/ 4675 w 9040"/>
              <a:gd name="connsiteY160" fmla="*/ 7604 h 10000"/>
              <a:gd name="connsiteX161" fmla="*/ 4675 w 9040"/>
              <a:gd name="connsiteY161" fmla="*/ 7689 h 10000"/>
              <a:gd name="connsiteX162" fmla="*/ 4899 w 9040"/>
              <a:gd name="connsiteY162" fmla="*/ 7689 h 10000"/>
              <a:gd name="connsiteX163" fmla="*/ 4932 w 9040"/>
              <a:gd name="connsiteY163" fmla="*/ 7689 h 10000"/>
              <a:gd name="connsiteX164" fmla="*/ 4932 w 9040"/>
              <a:gd name="connsiteY164" fmla="*/ 7859 h 10000"/>
              <a:gd name="connsiteX165" fmla="*/ 5018 w 9040"/>
              <a:gd name="connsiteY165" fmla="*/ 7859 h 10000"/>
              <a:gd name="connsiteX166" fmla="*/ 5035 w 9040"/>
              <a:gd name="connsiteY166" fmla="*/ 7859 h 10000"/>
              <a:gd name="connsiteX167" fmla="*/ 5053 w 9040"/>
              <a:gd name="connsiteY167" fmla="*/ 7859 h 10000"/>
              <a:gd name="connsiteX168" fmla="*/ 5104 w 9040"/>
              <a:gd name="connsiteY168" fmla="*/ 7859 h 10000"/>
              <a:gd name="connsiteX169" fmla="*/ 5139 w 9040"/>
              <a:gd name="connsiteY169" fmla="*/ 7859 h 10000"/>
              <a:gd name="connsiteX170" fmla="*/ 5139 w 9040"/>
              <a:gd name="connsiteY170" fmla="*/ 8030 h 10000"/>
              <a:gd name="connsiteX171" fmla="*/ 5156 w 9040"/>
              <a:gd name="connsiteY171" fmla="*/ 8030 h 10000"/>
              <a:gd name="connsiteX172" fmla="*/ 5173 w 9040"/>
              <a:gd name="connsiteY172" fmla="*/ 8030 h 10000"/>
              <a:gd name="connsiteX173" fmla="*/ 5173 w 9040"/>
              <a:gd name="connsiteY173" fmla="*/ 8456 h 10000"/>
              <a:gd name="connsiteX174" fmla="*/ 5345 w 9040"/>
              <a:gd name="connsiteY174" fmla="*/ 8456 h 10000"/>
              <a:gd name="connsiteX175" fmla="*/ 5431 w 9040"/>
              <a:gd name="connsiteY175" fmla="*/ 8456 h 10000"/>
              <a:gd name="connsiteX176" fmla="*/ 5431 w 9040"/>
              <a:gd name="connsiteY176" fmla="*/ 8626 h 10000"/>
              <a:gd name="connsiteX177" fmla="*/ 5483 w 9040"/>
              <a:gd name="connsiteY177" fmla="*/ 8626 h 10000"/>
              <a:gd name="connsiteX178" fmla="*/ 5483 w 9040"/>
              <a:gd name="connsiteY178" fmla="*/ 8797 h 10000"/>
              <a:gd name="connsiteX179" fmla="*/ 5637 w 9040"/>
              <a:gd name="connsiteY179" fmla="*/ 8797 h 10000"/>
              <a:gd name="connsiteX180" fmla="*/ 5723 w 9040"/>
              <a:gd name="connsiteY180" fmla="*/ 8797 h 10000"/>
              <a:gd name="connsiteX181" fmla="*/ 5963 w 9040"/>
              <a:gd name="connsiteY181" fmla="*/ 8797 h 10000"/>
              <a:gd name="connsiteX182" fmla="*/ 5963 w 9040"/>
              <a:gd name="connsiteY182" fmla="*/ 8967 h 10000"/>
              <a:gd name="connsiteX183" fmla="*/ 6015 w 9040"/>
              <a:gd name="connsiteY183" fmla="*/ 8967 h 10000"/>
              <a:gd name="connsiteX184" fmla="*/ 6015 w 9040"/>
              <a:gd name="connsiteY184" fmla="*/ 9137 h 10000"/>
              <a:gd name="connsiteX185" fmla="*/ 6101 w 9040"/>
              <a:gd name="connsiteY185" fmla="*/ 9137 h 10000"/>
              <a:gd name="connsiteX186" fmla="*/ 6101 w 9040"/>
              <a:gd name="connsiteY186" fmla="*/ 9393 h 10000"/>
              <a:gd name="connsiteX187" fmla="*/ 6153 w 9040"/>
              <a:gd name="connsiteY187" fmla="*/ 9393 h 10000"/>
              <a:gd name="connsiteX188" fmla="*/ 6153 w 9040"/>
              <a:gd name="connsiteY188" fmla="*/ 9563 h 10000"/>
              <a:gd name="connsiteX189" fmla="*/ 6272 w 9040"/>
              <a:gd name="connsiteY189" fmla="*/ 9563 h 10000"/>
              <a:gd name="connsiteX190" fmla="*/ 6307 w 9040"/>
              <a:gd name="connsiteY190" fmla="*/ 9563 h 10000"/>
              <a:gd name="connsiteX191" fmla="*/ 6307 w 9040"/>
              <a:gd name="connsiteY191" fmla="*/ 9744 h 10000"/>
              <a:gd name="connsiteX192" fmla="*/ 6376 w 9040"/>
              <a:gd name="connsiteY192" fmla="*/ 9744 h 10000"/>
              <a:gd name="connsiteX193" fmla="*/ 6410 w 9040"/>
              <a:gd name="connsiteY193" fmla="*/ 9744 h 10000"/>
              <a:gd name="connsiteX194" fmla="*/ 6530 w 9040"/>
              <a:gd name="connsiteY194" fmla="*/ 9744 h 10000"/>
              <a:gd name="connsiteX195" fmla="*/ 6616 w 9040"/>
              <a:gd name="connsiteY195" fmla="*/ 9744 h 10000"/>
              <a:gd name="connsiteX196" fmla="*/ 6668 w 9040"/>
              <a:gd name="connsiteY196" fmla="*/ 9744 h 10000"/>
              <a:gd name="connsiteX197" fmla="*/ 7200 w 9040"/>
              <a:gd name="connsiteY197" fmla="*/ 9744 h 10000"/>
              <a:gd name="connsiteX198" fmla="*/ 7200 w 9040"/>
              <a:gd name="connsiteY198" fmla="*/ 10000 h 10000"/>
              <a:gd name="connsiteX199" fmla="*/ 7355 w 9040"/>
              <a:gd name="connsiteY199" fmla="*/ 10000 h 10000"/>
              <a:gd name="connsiteX200" fmla="*/ 7457 w 9040"/>
              <a:gd name="connsiteY200" fmla="*/ 10000 h 10000"/>
              <a:gd name="connsiteX201" fmla="*/ 7613 w 9040"/>
              <a:gd name="connsiteY201" fmla="*/ 10000 h 10000"/>
              <a:gd name="connsiteX202" fmla="*/ 7664 w 9040"/>
              <a:gd name="connsiteY202" fmla="*/ 10000 h 10000"/>
              <a:gd name="connsiteX203" fmla="*/ 7801 w 9040"/>
              <a:gd name="connsiteY203" fmla="*/ 10000 h 10000"/>
              <a:gd name="connsiteX204" fmla="*/ 7853 w 9040"/>
              <a:gd name="connsiteY204" fmla="*/ 10000 h 10000"/>
              <a:gd name="connsiteX205" fmla="*/ 7887 w 9040"/>
              <a:gd name="connsiteY205" fmla="*/ 10000 h 10000"/>
              <a:gd name="connsiteX206" fmla="*/ 7939 w 9040"/>
              <a:gd name="connsiteY206" fmla="*/ 10000 h 10000"/>
              <a:gd name="connsiteX207" fmla="*/ 8128 w 9040"/>
              <a:gd name="connsiteY207" fmla="*/ 10000 h 10000"/>
              <a:gd name="connsiteX208" fmla="*/ 8214 w 9040"/>
              <a:gd name="connsiteY208" fmla="*/ 10000 h 10000"/>
              <a:gd name="connsiteX209" fmla="*/ 8231 w 9040"/>
              <a:gd name="connsiteY209" fmla="*/ 10000 h 10000"/>
              <a:gd name="connsiteX210" fmla="*/ 8283 w 9040"/>
              <a:gd name="connsiteY210" fmla="*/ 10000 h 10000"/>
              <a:gd name="connsiteX211" fmla="*/ 8300 w 9040"/>
              <a:gd name="connsiteY211" fmla="*/ 10000 h 10000"/>
              <a:gd name="connsiteX212" fmla="*/ 8317 w 9040"/>
              <a:gd name="connsiteY212" fmla="*/ 10000 h 10000"/>
              <a:gd name="connsiteX213" fmla="*/ 8352 w 9040"/>
              <a:gd name="connsiteY213" fmla="*/ 10000 h 10000"/>
              <a:gd name="connsiteX214" fmla="*/ 8402 w 9040"/>
              <a:gd name="connsiteY214" fmla="*/ 10000 h 10000"/>
              <a:gd name="connsiteX215" fmla="*/ 8488 w 9040"/>
              <a:gd name="connsiteY215" fmla="*/ 10000 h 10000"/>
              <a:gd name="connsiteX216" fmla="*/ 8506 w 9040"/>
              <a:gd name="connsiteY216" fmla="*/ 10000 h 10000"/>
              <a:gd name="connsiteX217" fmla="*/ 8523 w 9040"/>
              <a:gd name="connsiteY217" fmla="*/ 10000 h 10000"/>
              <a:gd name="connsiteX218" fmla="*/ 8557 w 9040"/>
              <a:gd name="connsiteY218" fmla="*/ 10000 h 10000"/>
              <a:gd name="connsiteX219" fmla="*/ 8609 w 9040"/>
              <a:gd name="connsiteY219" fmla="*/ 10000 h 10000"/>
              <a:gd name="connsiteX220" fmla="*/ 8626 w 9040"/>
              <a:gd name="connsiteY220" fmla="*/ 10000 h 10000"/>
              <a:gd name="connsiteX221" fmla="*/ 8644 w 9040"/>
              <a:gd name="connsiteY221" fmla="*/ 10000 h 10000"/>
              <a:gd name="connsiteX222" fmla="*/ 8729 w 9040"/>
              <a:gd name="connsiteY222" fmla="*/ 10000 h 10000"/>
              <a:gd name="connsiteX223" fmla="*/ 9040 w 9040"/>
              <a:gd name="connsiteY223"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040" h="10000">
                <a:moveTo>
                  <a:pt x="0" y="0"/>
                </a:moveTo>
                <a:lnTo>
                  <a:pt x="0" y="0"/>
                </a:lnTo>
                <a:lnTo>
                  <a:pt x="0" y="85"/>
                </a:lnTo>
                <a:lnTo>
                  <a:pt x="17" y="85"/>
                </a:lnTo>
                <a:lnTo>
                  <a:pt x="17" y="170"/>
                </a:lnTo>
                <a:lnTo>
                  <a:pt x="155" y="170"/>
                </a:lnTo>
                <a:lnTo>
                  <a:pt x="189" y="170"/>
                </a:lnTo>
                <a:lnTo>
                  <a:pt x="189" y="256"/>
                </a:lnTo>
                <a:lnTo>
                  <a:pt x="223" y="256"/>
                </a:lnTo>
                <a:lnTo>
                  <a:pt x="240" y="256"/>
                </a:lnTo>
                <a:lnTo>
                  <a:pt x="240" y="341"/>
                </a:lnTo>
                <a:lnTo>
                  <a:pt x="258" y="341"/>
                </a:lnTo>
                <a:lnTo>
                  <a:pt x="258" y="511"/>
                </a:lnTo>
                <a:lnTo>
                  <a:pt x="309" y="511"/>
                </a:lnTo>
                <a:lnTo>
                  <a:pt x="430" y="511"/>
                </a:lnTo>
                <a:lnTo>
                  <a:pt x="430" y="596"/>
                </a:lnTo>
                <a:lnTo>
                  <a:pt x="447" y="596"/>
                </a:lnTo>
                <a:lnTo>
                  <a:pt x="464" y="596"/>
                </a:lnTo>
                <a:lnTo>
                  <a:pt x="481" y="596"/>
                </a:lnTo>
                <a:lnTo>
                  <a:pt x="498" y="596"/>
                </a:lnTo>
                <a:lnTo>
                  <a:pt x="515" y="596"/>
                </a:lnTo>
                <a:lnTo>
                  <a:pt x="515" y="682"/>
                </a:lnTo>
                <a:lnTo>
                  <a:pt x="532" y="682"/>
                </a:lnTo>
                <a:lnTo>
                  <a:pt x="584" y="682"/>
                </a:lnTo>
                <a:lnTo>
                  <a:pt x="584" y="948"/>
                </a:lnTo>
                <a:lnTo>
                  <a:pt x="618" y="948"/>
                </a:lnTo>
                <a:lnTo>
                  <a:pt x="618" y="1033"/>
                </a:lnTo>
                <a:lnTo>
                  <a:pt x="687" y="1033"/>
                </a:lnTo>
                <a:lnTo>
                  <a:pt x="739" y="1033"/>
                </a:lnTo>
                <a:lnTo>
                  <a:pt x="756" y="1033"/>
                </a:lnTo>
                <a:lnTo>
                  <a:pt x="774" y="1033"/>
                </a:lnTo>
                <a:lnTo>
                  <a:pt x="790" y="1033"/>
                </a:lnTo>
                <a:lnTo>
                  <a:pt x="790" y="1118"/>
                </a:lnTo>
                <a:lnTo>
                  <a:pt x="859" y="1118"/>
                </a:lnTo>
                <a:lnTo>
                  <a:pt x="859" y="1203"/>
                </a:lnTo>
                <a:lnTo>
                  <a:pt x="910" y="1203"/>
                </a:lnTo>
                <a:lnTo>
                  <a:pt x="910" y="1374"/>
                </a:lnTo>
                <a:lnTo>
                  <a:pt x="945" y="1374"/>
                </a:lnTo>
                <a:lnTo>
                  <a:pt x="962" y="1374"/>
                </a:lnTo>
                <a:lnTo>
                  <a:pt x="979" y="1374"/>
                </a:lnTo>
                <a:lnTo>
                  <a:pt x="1031" y="1374"/>
                </a:lnTo>
                <a:lnTo>
                  <a:pt x="1031" y="1629"/>
                </a:lnTo>
                <a:lnTo>
                  <a:pt x="1031" y="1715"/>
                </a:lnTo>
                <a:lnTo>
                  <a:pt x="1048" y="1715"/>
                </a:lnTo>
                <a:lnTo>
                  <a:pt x="1048" y="1885"/>
                </a:lnTo>
                <a:lnTo>
                  <a:pt x="1116" y="1885"/>
                </a:lnTo>
                <a:lnTo>
                  <a:pt x="1116" y="2141"/>
                </a:lnTo>
                <a:lnTo>
                  <a:pt x="1202" y="2141"/>
                </a:lnTo>
                <a:lnTo>
                  <a:pt x="1202" y="2226"/>
                </a:lnTo>
                <a:lnTo>
                  <a:pt x="1254" y="2226"/>
                </a:lnTo>
                <a:lnTo>
                  <a:pt x="1254" y="2311"/>
                </a:lnTo>
                <a:lnTo>
                  <a:pt x="1289" y="2311"/>
                </a:lnTo>
                <a:lnTo>
                  <a:pt x="1340" y="2311"/>
                </a:lnTo>
                <a:lnTo>
                  <a:pt x="1375" y="2311"/>
                </a:lnTo>
                <a:lnTo>
                  <a:pt x="1375" y="2396"/>
                </a:lnTo>
                <a:lnTo>
                  <a:pt x="1375" y="2481"/>
                </a:lnTo>
                <a:lnTo>
                  <a:pt x="1392" y="2481"/>
                </a:lnTo>
                <a:lnTo>
                  <a:pt x="1392" y="2567"/>
                </a:lnTo>
                <a:lnTo>
                  <a:pt x="1409" y="2567"/>
                </a:lnTo>
                <a:lnTo>
                  <a:pt x="1409" y="2737"/>
                </a:lnTo>
                <a:lnTo>
                  <a:pt x="1460" y="2737"/>
                </a:lnTo>
                <a:lnTo>
                  <a:pt x="1460" y="2822"/>
                </a:lnTo>
                <a:lnTo>
                  <a:pt x="1512" y="2822"/>
                </a:lnTo>
                <a:lnTo>
                  <a:pt x="1512" y="2907"/>
                </a:lnTo>
                <a:lnTo>
                  <a:pt x="1546" y="2907"/>
                </a:lnTo>
                <a:lnTo>
                  <a:pt x="1563" y="2907"/>
                </a:lnTo>
                <a:lnTo>
                  <a:pt x="1580" y="2907"/>
                </a:lnTo>
                <a:lnTo>
                  <a:pt x="1580" y="2993"/>
                </a:lnTo>
                <a:lnTo>
                  <a:pt x="1598" y="2993"/>
                </a:lnTo>
                <a:lnTo>
                  <a:pt x="1598" y="3078"/>
                </a:lnTo>
                <a:lnTo>
                  <a:pt x="1615" y="3078"/>
                </a:lnTo>
                <a:lnTo>
                  <a:pt x="1615" y="3248"/>
                </a:lnTo>
                <a:lnTo>
                  <a:pt x="1632" y="3248"/>
                </a:lnTo>
                <a:lnTo>
                  <a:pt x="1649" y="3248"/>
                </a:lnTo>
                <a:lnTo>
                  <a:pt x="1684" y="3248"/>
                </a:lnTo>
                <a:lnTo>
                  <a:pt x="1684" y="3333"/>
                </a:lnTo>
                <a:lnTo>
                  <a:pt x="1718" y="3333"/>
                </a:lnTo>
                <a:lnTo>
                  <a:pt x="1718" y="3419"/>
                </a:lnTo>
                <a:lnTo>
                  <a:pt x="1718" y="3504"/>
                </a:lnTo>
                <a:lnTo>
                  <a:pt x="1736" y="3504"/>
                </a:lnTo>
                <a:lnTo>
                  <a:pt x="1752" y="3504"/>
                </a:lnTo>
                <a:lnTo>
                  <a:pt x="1786" y="3504"/>
                </a:lnTo>
                <a:lnTo>
                  <a:pt x="1804" y="3504"/>
                </a:lnTo>
                <a:lnTo>
                  <a:pt x="1890" y="3504"/>
                </a:lnTo>
                <a:lnTo>
                  <a:pt x="1907" y="3504"/>
                </a:lnTo>
                <a:lnTo>
                  <a:pt x="1907" y="3674"/>
                </a:lnTo>
                <a:lnTo>
                  <a:pt x="1924" y="3674"/>
                </a:lnTo>
                <a:lnTo>
                  <a:pt x="1959" y="3674"/>
                </a:lnTo>
                <a:lnTo>
                  <a:pt x="1976" y="3674"/>
                </a:lnTo>
                <a:lnTo>
                  <a:pt x="1976" y="3759"/>
                </a:lnTo>
                <a:lnTo>
                  <a:pt x="1993" y="3759"/>
                </a:lnTo>
                <a:lnTo>
                  <a:pt x="1993" y="3845"/>
                </a:lnTo>
                <a:lnTo>
                  <a:pt x="2045" y="3845"/>
                </a:lnTo>
                <a:lnTo>
                  <a:pt x="2061" y="3845"/>
                </a:lnTo>
                <a:lnTo>
                  <a:pt x="2061" y="4015"/>
                </a:lnTo>
                <a:lnTo>
                  <a:pt x="2130" y="4015"/>
                </a:lnTo>
                <a:lnTo>
                  <a:pt x="2130" y="4185"/>
                </a:lnTo>
                <a:lnTo>
                  <a:pt x="2164" y="4185"/>
                </a:lnTo>
                <a:lnTo>
                  <a:pt x="2216" y="4185"/>
                </a:lnTo>
                <a:lnTo>
                  <a:pt x="2216" y="4356"/>
                </a:lnTo>
                <a:lnTo>
                  <a:pt x="2216" y="4441"/>
                </a:lnTo>
                <a:lnTo>
                  <a:pt x="2354" y="4441"/>
                </a:lnTo>
                <a:lnTo>
                  <a:pt x="2354" y="4611"/>
                </a:lnTo>
                <a:lnTo>
                  <a:pt x="2387" y="4611"/>
                </a:lnTo>
                <a:lnTo>
                  <a:pt x="2405" y="4611"/>
                </a:lnTo>
                <a:lnTo>
                  <a:pt x="2405" y="4696"/>
                </a:lnTo>
                <a:lnTo>
                  <a:pt x="2439" y="4696"/>
                </a:lnTo>
                <a:lnTo>
                  <a:pt x="2474" y="4696"/>
                </a:lnTo>
                <a:lnTo>
                  <a:pt x="2474" y="4782"/>
                </a:lnTo>
                <a:lnTo>
                  <a:pt x="2560" y="4782"/>
                </a:lnTo>
                <a:lnTo>
                  <a:pt x="2714" y="4782"/>
                </a:lnTo>
                <a:lnTo>
                  <a:pt x="2714" y="5037"/>
                </a:lnTo>
                <a:lnTo>
                  <a:pt x="2731" y="5037"/>
                </a:lnTo>
                <a:lnTo>
                  <a:pt x="2783" y="5037"/>
                </a:lnTo>
                <a:lnTo>
                  <a:pt x="2800" y="5037"/>
                </a:lnTo>
                <a:lnTo>
                  <a:pt x="2852" y="5037"/>
                </a:lnTo>
                <a:lnTo>
                  <a:pt x="2903" y="5037"/>
                </a:lnTo>
                <a:lnTo>
                  <a:pt x="2955" y="5037"/>
                </a:lnTo>
                <a:lnTo>
                  <a:pt x="2972" y="5037"/>
                </a:lnTo>
                <a:lnTo>
                  <a:pt x="2972" y="5218"/>
                </a:lnTo>
                <a:lnTo>
                  <a:pt x="3058" y="5218"/>
                </a:lnTo>
                <a:lnTo>
                  <a:pt x="3058" y="5304"/>
                </a:lnTo>
                <a:lnTo>
                  <a:pt x="3092" y="5304"/>
                </a:lnTo>
                <a:lnTo>
                  <a:pt x="3092" y="5474"/>
                </a:lnTo>
                <a:lnTo>
                  <a:pt x="3230" y="5474"/>
                </a:lnTo>
                <a:lnTo>
                  <a:pt x="3230" y="5644"/>
                </a:lnTo>
                <a:lnTo>
                  <a:pt x="3401" y="5644"/>
                </a:lnTo>
                <a:lnTo>
                  <a:pt x="3401" y="5729"/>
                </a:lnTo>
                <a:lnTo>
                  <a:pt x="3436" y="5729"/>
                </a:lnTo>
                <a:lnTo>
                  <a:pt x="3436" y="5900"/>
                </a:lnTo>
                <a:lnTo>
                  <a:pt x="3487" y="5900"/>
                </a:lnTo>
                <a:lnTo>
                  <a:pt x="3487" y="5985"/>
                </a:lnTo>
                <a:lnTo>
                  <a:pt x="3522" y="5985"/>
                </a:lnTo>
                <a:lnTo>
                  <a:pt x="3556" y="5985"/>
                </a:lnTo>
                <a:lnTo>
                  <a:pt x="3556" y="6155"/>
                </a:lnTo>
                <a:lnTo>
                  <a:pt x="3693" y="6155"/>
                </a:lnTo>
                <a:lnTo>
                  <a:pt x="3693" y="6411"/>
                </a:lnTo>
                <a:lnTo>
                  <a:pt x="3710" y="6411"/>
                </a:lnTo>
                <a:lnTo>
                  <a:pt x="3745" y="6411"/>
                </a:lnTo>
                <a:lnTo>
                  <a:pt x="3797" y="6411"/>
                </a:lnTo>
                <a:lnTo>
                  <a:pt x="3797" y="6581"/>
                </a:lnTo>
                <a:lnTo>
                  <a:pt x="3954" y="6581"/>
                </a:lnTo>
                <a:lnTo>
                  <a:pt x="4125" y="6581"/>
                </a:lnTo>
                <a:lnTo>
                  <a:pt x="4125" y="6667"/>
                </a:lnTo>
                <a:lnTo>
                  <a:pt x="4160" y="6667"/>
                </a:lnTo>
                <a:lnTo>
                  <a:pt x="4160" y="6837"/>
                </a:lnTo>
                <a:lnTo>
                  <a:pt x="4177" y="6837"/>
                </a:lnTo>
                <a:lnTo>
                  <a:pt x="4177" y="7007"/>
                </a:lnTo>
                <a:lnTo>
                  <a:pt x="4280" y="7007"/>
                </a:lnTo>
                <a:lnTo>
                  <a:pt x="4314" y="7007"/>
                </a:lnTo>
                <a:lnTo>
                  <a:pt x="4314" y="7093"/>
                </a:lnTo>
                <a:lnTo>
                  <a:pt x="4331" y="7093"/>
                </a:lnTo>
                <a:lnTo>
                  <a:pt x="4331" y="7263"/>
                </a:lnTo>
                <a:lnTo>
                  <a:pt x="4400" y="7263"/>
                </a:lnTo>
                <a:lnTo>
                  <a:pt x="4417" y="7263"/>
                </a:lnTo>
                <a:lnTo>
                  <a:pt x="4417" y="7433"/>
                </a:lnTo>
                <a:lnTo>
                  <a:pt x="4452" y="7433"/>
                </a:lnTo>
                <a:lnTo>
                  <a:pt x="4452" y="7604"/>
                </a:lnTo>
                <a:lnTo>
                  <a:pt x="4520" y="7604"/>
                </a:lnTo>
                <a:lnTo>
                  <a:pt x="4640" y="7604"/>
                </a:lnTo>
                <a:lnTo>
                  <a:pt x="4675" y="7604"/>
                </a:lnTo>
                <a:lnTo>
                  <a:pt x="4675" y="7689"/>
                </a:lnTo>
                <a:lnTo>
                  <a:pt x="4899" y="7689"/>
                </a:lnTo>
                <a:lnTo>
                  <a:pt x="4932" y="7689"/>
                </a:lnTo>
                <a:lnTo>
                  <a:pt x="4932" y="7859"/>
                </a:lnTo>
                <a:lnTo>
                  <a:pt x="5018" y="7859"/>
                </a:lnTo>
                <a:lnTo>
                  <a:pt x="5035" y="7859"/>
                </a:lnTo>
                <a:lnTo>
                  <a:pt x="5053" y="7859"/>
                </a:lnTo>
                <a:lnTo>
                  <a:pt x="5104" y="7859"/>
                </a:lnTo>
                <a:lnTo>
                  <a:pt x="5139" y="7859"/>
                </a:lnTo>
                <a:lnTo>
                  <a:pt x="5139" y="8030"/>
                </a:lnTo>
                <a:lnTo>
                  <a:pt x="5156" y="8030"/>
                </a:lnTo>
                <a:lnTo>
                  <a:pt x="5173" y="8030"/>
                </a:lnTo>
                <a:lnTo>
                  <a:pt x="5173" y="8456"/>
                </a:lnTo>
                <a:lnTo>
                  <a:pt x="5345" y="8456"/>
                </a:lnTo>
                <a:lnTo>
                  <a:pt x="5431" y="8456"/>
                </a:lnTo>
                <a:lnTo>
                  <a:pt x="5431" y="8626"/>
                </a:lnTo>
                <a:lnTo>
                  <a:pt x="5483" y="8626"/>
                </a:lnTo>
                <a:lnTo>
                  <a:pt x="5483" y="8797"/>
                </a:lnTo>
                <a:lnTo>
                  <a:pt x="5637" y="8797"/>
                </a:lnTo>
                <a:lnTo>
                  <a:pt x="5723" y="8797"/>
                </a:lnTo>
                <a:lnTo>
                  <a:pt x="5963" y="8797"/>
                </a:lnTo>
                <a:lnTo>
                  <a:pt x="5963" y="8967"/>
                </a:lnTo>
                <a:lnTo>
                  <a:pt x="6015" y="8967"/>
                </a:lnTo>
                <a:lnTo>
                  <a:pt x="6015" y="9137"/>
                </a:lnTo>
                <a:lnTo>
                  <a:pt x="6101" y="9137"/>
                </a:lnTo>
                <a:lnTo>
                  <a:pt x="6101" y="9393"/>
                </a:lnTo>
                <a:lnTo>
                  <a:pt x="6153" y="9393"/>
                </a:lnTo>
                <a:lnTo>
                  <a:pt x="6153" y="9563"/>
                </a:lnTo>
                <a:lnTo>
                  <a:pt x="6272" y="9563"/>
                </a:lnTo>
                <a:lnTo>
                  <a:pt x="6307" y="9563"/>
                </a:lnTo>
                <a:lnTo>
                  <a:pt x="6307" y="9744"/>
                </a:lnTo>
                <a:lnTo>
                  <a:pt x="6376" y="9744"/>
                </a:lnTo>
                <a:lnTo>
                  <a:pt x="6410" y="9744"/>
                </a:lnTo>
                <a:lnTo>
                  <a:pt x="6530" y="9744"/>
                </a:lnTo>
                <a:lnTo>
                  <a:pt x="6616" y="9744"/>
                </a:lnTo>
                <a:lnTo>
                  <a:pt x="6668" y="9744"/>
                </a:lnTo>
                <a:lnTo>
                  <a:pt x="7200" y="9744"/>
                </a:lnTo>
                <a:lnTo>
                  <a:pt x="7200" y="10000"/>
                </a:lnTo>
                <a:lnTo>
                  <a:pt x="7355" y="10000"/>
                </a:lnTo>
                <a:lnTo>
                  <a:pt x="7457" y="10000"/>
                </a:lnTo>
                <a:lnTo>
                  <a:pt x="7613" y="10000"/>
                </a:lnTo>
                <a:lnTo>
                  <a:pt x="7664" y="10000"/>
                </a:lnTo>
                <a:lnTo>
                  <a:pt x="7801" y="10000"/>
                </a:lnTo>
                <a:lnTo>
                  <a:pt x="7853" y="10000"/>
                </a:lnTo>
                <a:lnTo>
                  <a:pt x="7887" y="10000"/>
                </a:lnTo>
                <a:lnTo>
                  <a:pt x="7939" y="10000"/>
                </a:lnTo>
                <a:lnTo>
                  <a:pt x="8128" y="10000"/>
                </a:lnTo>
                <a:lnTo>
                  <a:pt x="8214" y="10000"/>
                </a:lnTo>
                <a:lnTo>
                  <a:pt x="8231" y="10000"/>
                </a:lnTo>
                <a:lnTo>
                  <a:pt x="8283" y="10000"/>
                </a:lnTo>
                <a:lnTo>
                  <a:pt x="8300" y="10000"/>
                </a:lnTo>
                <a:lnTo>
                  <a:pt x="8317" y="10000"/>
                </a:lnTo>
                <a:lnTo>
                  <a:pt x="8352" y="10000"/>
                </a:lnTo>
                <a:lnTo>
                  <a:pt x="8402" y="10000"/>
                </a:lnTo>
                <a:lnTo>
                  <a:pt x="8488" y="10000"/>
                </a:lnTo>
                <a:lnTo>
                  <a:pt x="8506" y="10000"/>
                </a:lnTo>
                <a:lnTo>
                  <a:pt x="8523" y="10000"/>
                </a:lnTo>
                <a:lnTo>
                  <a:pt x="8557" y="10000"/>
                </a:lnTo>
                <a:lnTo>
                  <a:pt x="8609" y="10000"/>
                </a:lnTo>
                <a:lnTo>
                  <a:pt x="8626" y="10000"/>
                </a:lnTo>
                <a:lnTo>
                  <a:pt x="8644" y="10000"/>
                </a:lnTo>
                <a:lnTo>
                  <a:pt x="8729" y="10000"/>
                </a:lnTo>
                <a:lnTo>
                  <a:pt x="9040" y="10000"/>
                </a:lnTo>
              </a:path>
            </a:pathLst>
          </a:custGeom>
          <a:noFill/>
          <a:ln w="28575">
            <a:solidFill>
              <a:schemeClr val="accent2"/>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36" name="Freeform 28"/>
          <p:cNvSpPr>
            <a:spLocks/>
          </p:cNvSpPr>
          <p:nvPr/>
        </p:nvSpPr>
        <p:spPr bwMode="auto">
          <a:xfrm>
            <a:off x="1725614" y="2201863"/>
            <a:ext cx="6554787" cy="1897062"/>
          </a:xfrm>
          <a:custGeom>
            <a:avLst/>
            <a:gdLst>
              <a:gd name="T0" fmla="*/ 2147483647 w 4593"/>
              <a:gd name="T1" fmla="*/ 2147483647 h 1195"/>
              <a:gd name="T2" fmla="*/ 2147483647 w 4593"/>
              <a:gd name="T3" fmla="*/ 2147483647 h 1195"/>
              <a:gd name="T4" fmla="*/ 2147483647 w 4593"/>
              <a:gd name="T5" fmla="*/ 2147483647 h 1195"/>
              <a:gd name="T6" fmla="*/ 2147483647 w 4593"/>
              <a:gd name="T7" fmla="*/ 2147483647 h 1195"/>
              <a:gd name="T8" fmla="*/ 2147483647 w 4593"/>
              <a:gd name="T9" fmla="*/ 2147483647 h 1195"/>
              <a:gd name="T10" fmla="*/ 2147483647 w 4593"/>
              <a:gd name="T11" fmla="*/ 2147483647 h 1195"/>
              <a:gd name="T12" fmla="*/ 2147483647 w 4593"/>
              <a:gd name="T13" fmla="*/ 2147483647 h 1195"/>
              <a:gd name="T14" fmla="*/ 2147483647 w 4593"/>
              <a:gd name="T15" fmla="*/ 2147483647 h 1195"/>
              <a:gd name="T16" fmla="*/ 2147483647 w 4593"/>
              <a:gd name="T17" fmla="*/ 2147483647 h 1195"/>
              <a:gd name="T18" fmla="*/ 2147483647 w 4593"/>
              <a:gd name="T19" fmla="*/ 2147483647 h 1195"/>
              <a:gd name="T20" fmla="*/ 2147483647 w 4593"/>
              <a:gd name="T21" fmla="*/ 2147483647 h 1195"/>
              <a:gd name="T22" fmla="*/ 2147483647 w 4593"/>
              <a:gd name="T23" fmla="*/ 2147483647 h 1195"/>
              <a:gd name="T24" fmla="*/ 2147483647 w 4593"/>
              <a:gd name="T25" fmla="*/ 2147483647 h 1195"/>
              <a:gd name="T26" fmla="*/ 2147483647 w 4593"/>
              <a:gd name="T27" fmla="*/ 2147483647 h 1195"/>
              <a:gd name="T28" fmla="*/ 2147483647 w 4593"/>
              <a:gd name="T29" fmla="*/ 2147483647 h 1195"/>
              <a:gd name="T30" fmla="*/ 2147483647 w 4593"/>
              <a:gd name="T31" fmla="*/ 2147483647 h 1195"/>
              <a:gd name="T32" fmla="*/ 2147483647 w 4593"/>
              <a:gd name="T33" fmla="*/ 2147483647 h 1195"/>
              <a:gd name="T34" fmla="*/ 2147483647 w 4593"/>
              <a:gd name="T35" fmla="*/ 2147483647 h 1195"/>
              <a:gd name="T36" fmla="*/ 2147483647 w 4593"/>
              <a:gd name="T37" fmla="*/ 2147483647 h 1195"/>
              <a:gd name="T38" fmla="*/ 2147483647 w 4593"/>
              <a:gd name="T39" fmla="*/ 2147483647 h 1195"/>
              <a:gd name="T40" fmla="*/ 2147483647 w 4593"/>
              <a:gd name="T41" fmla="*/ 2147483647 h 1195"/>
              <a:gd name="T42" fmla="*/ 2147483647 w 4593"/>
              <a:gd name="T43" fmla="*/ 2147483647 h 1195"/>
              <a:gd name="T44" fmla="*/ 2147483647 w 4593"/>
              <a:gd name="T45" fmla="*/ 2147483647 h 1195"/>
              <a:gd name="T46" fmla="*/ 2147483647 w 4593"/>
              <a:gd name="T47" fmla="*/ 2147483647 h 1195"/>
              <a:gd name="T48" fmla="*/ 2147483647 w 4593"/>
              <a:gd name="T49" fmla="*/ 2147483647 h 1195"/>
              <a:gd name="T50" fmla="*/ 2147483647 w 4593"/>
              <a:gd name="T51" fmla="*/ 2147483647 h 1195"/>
              <a:gd name="T52" fmla="*/ 2147483647 w 4593"/>
              <a:gd name="T53" fmla="*/ 2147483647 h 1195"/>
              <a:gd name="T54" fmla="*/ 2147483647 w 4593"/>
              <a:gd name="T55" fmla="*/ 2147483647 h 1195"/>
              <a:gd name="T56" fmla="*/ 2147483647 w 4593"/>
              <a:gd name="T57" fmla="*/ 2147483647 h 1195"/>
              <a:gd name="T58" fmla="*/ 2147483647 w 4593"/>
              <a:gd name="T59" fmla="*/ 2147483647 h 1195"/>
              <a:gd name="T60" fmla="*/ 2147483647 w 4593"/>
              <a:gd name="T61" fmla="*/ 2147483647 h 1195"/>
              <a:gd name="T62" fmla="*/ 2147483647 w 4593"/>
              <a:gd name="T63" fmla="*/ 2147483647 h 1195"/>
              <a:gd name="T64" fmla="*/ 2147483647 w 4593"/>
              <a:gd name="T65" fmla="*/ 2147483647 h 1195"/>
              <a:gd name="T66" fmla="*/ 2147483647 w 4593"/>
              <a:gd name="T67" fmla="*/ 2147483647 h 1195"/>
              <a:gd name="T68" fmla="*/ 2147483647 w 4593"/>
              <a:gd name="T69" fmla="*/ 2147483647 h 1195"/>
              <a:gd name="T70" fmla="*/ 2147483647 w 4593"/>
              <a:gd name="T71" fmla="*/ 2147483647 h 1195"/>
              <a:gd name="T72" fmla="*/ 2147483647 w 4593"/>
              <a:gd name="T73" fmla="*/ 2147483647 h 1195"/>
              <a:gd name="T74" fmla="*/ 2147483647 w 4593"/>
              <a:gd name="T75" fmla="*/ 2147483647 h 1195"/>
              <a:gd name="T76" fmla="*/ 2147483647 w 4593"/>
              <a:gd name="T77" fmla="*/ 2147483647 h 1195"/>
              <a:gd name="T78" fmla="*/ 2147483647 w 4593"/>
              <a:gd name="T79" fmla="*/ 2147483647 h 1195"/>
              <a:gd name="T80" fmla="*/ 2147483647 w 4593"/>
              <a:gd name="T81" fmla="*/ 2147483647 h 1195"/>
              <a:gd name="T82" fmla="*/ 2147483647 w 4593"/>
              <a:gd name="T83" fmla="*/ 2147483647 h 1195"/>
              <a:gd name="T84" fmla="*/ 2147483647 w 4593"/>
              <a:gd name="T85" fmla="*/ 2147483647 h 1195"/>
              <a:gd name="T86" fmla="*/ 2147483647 w 4593"/>
              <a:gd name="T87" fmla="*/ 2147483647 h 1195"/>
              <a:gd name="T88" fmla="*/ 2147483647 w 4593"/>
              <a:gd name="T89" fmla="*/ 2147483647 h 1195"/>
              <a:gd name="T90" fmla="*/ 2147483647 w 4593"/>
              <a:gd name="T91" fmla="*/ 2147483647 h 1195"/>
              <a:gd name="T92" fmla="*/ 2147483647 w 4593"/>
              <a:gd name="T93" fmla="*/ 2147483647 h 1195"/>
              <a:gd name="T94" fmla="*/ 2147483647 w 4593"/>
              <a:gd name="T95" fmla="*/ 2147483647 h 1195"/>
              <a:gd name="T96" fmla="*/ 2147483647 w 4593"/>
              <a:gd name="T97" fmla="*/ 2147483647 h 1195"/>
              <a:gd name="T98" fmla="*/ 2147483647 w 4593"/>
              <a:gd name="T99" fmla="*/ 2147483647 h 1195"/>
              <a:gd name="T100" fmla="*/ 2147483647 w 4593"/>
              <a:gd name="T101" fmla="*/ 2147483647 h 1195"/>
              <a:gd name="T102" fmla="*/ 2147483647 w 4593"/>
              <a:gd name="T103" fmla="*/ 2147483647 h 1195"/>
              <a:gd name="T104" fmla="*/ 2147483647 w 4593"/>
              <a:gd name="T105" fmla="*/ 2147483647 h 1195"/>
              <a:gd name="T106" fmla="*/ 2147483647 w 4593"/>
              <a:gd name="T107" fmla="*/ 2147483647 h 1195"/>
              <a:gd name="T108" fmla="*/ 2147483647 w 4593"/>
              <a:gd name="T109" fmla="*/ 2147483647 h 1195"/>
              <a:gd name="T110" fmla="*/ 2147483647 w 4593"/>
              <a:gd name="T111" fmla="*/ 2147483647 h 119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593"/>
              <a:gd name="T169" fmla="*/ 0 h 1195"/>
              <a:gd name="T170" fmla="*/ 4593 w 4593"/>
              <a:gd name="T171" fmla="*/ 1195 h 1195"/>
              <a:gd name="connsiteX0" fmla="*/ 0 w 8990"/>
              <a:gd name="connsiteY0" fmla="*/ 0 h 10000"/>
              <a:gd name="connsiteX1" fmla="*/ 0 w 8990"/>
              <a:gd name="connsiteY1" fmla="*/ 0 h 10000"/>
              <a:gd name="connsiteX2" fmla="*/ 17 w 8990"/>
              <a:gd name="connsiteY2" fmla="*/ 0 h 10000"/>
              <a:gd name="connsiteX3" fmla="*/ 17 w 8990"/>
              <a:gd name="connsiteY3" fmla="*/ 67 h 10000"/>
              <a:gd name="connsiteX4" fmla="*/ 17 w 8990"/>
              <a:gd name="connsiteY4" fmla="*/ 134 h 10000"/>
              <a:gd name="connsiteX5" fmla="*/ 87 w 8990"/>
              <a:gd name="connsiteY5" fmla="*/ 134 h 10000"/>
              <a:gd name="connsiteX6" fmla="*/ 139 w 8990"/>
              <a:gd name="connsiteY6" fmla="*/ 134 h 10000"/>
              <a:gd name="connsiteX7" fmla="*/ 139 w 8990"/>
              <a:gd name="connsiteY7" fmla="*/ 201 h 10000"/>
              <a:gd name="connsiteX8" fmla="*/ 174 w 8990"/>
              <a:gd name="connsiteY8" fmla="*/ 201 h 10000"/>
              <a:gd name="connsiteX9" fmla="*/ 174 w 8990"/>
              <a:gd name="connsiteY9" fmla="*/ 335 h 10000"/>
              <a:gd name="connsiteX10" fmla="*/ 192 w 8990"/>
              <a:gd name="connsiteY10" fmla="*/ 335 h 10000"/>
              <a:gd name="connsiteX11" fmla="*/ 192 w 8990"/>
              <a:gd name="connsiteY11" fmla="*/ 402 h 10000"/>
              <a:gd name="connsiteX12" fmla="*/ 226 w 8990"/>
              <a:gd name="connsiteY12" fmla="*/ 402 h 10000"/>
              <a:gd name="connsiteX13" fmla="*/ 226 w 8990"/>
              <a:gd name="connsiteY13" fmla="*/ 469 h 10000"/>
              <a:gd name="connsiteX14" fmla="*/ 244 w 8990"/>
              <a:gd name="connsiteY14" fmla="*/ 469 h 10000"/>
              <a:gd name="connsiteX15" fmla="*/ 244 w 8990"/>
              <a:gd name="connsiteY15" fmla="*/ 611 h 10000"/>
              <a:gd name="connsiteX16" fmla="*/ 279 w 8990"/>
              <a:gd name="connsiteY16" fmla="*/ 611 h 10000"/>
              <a:gd name="connsiteX17" fmla="*/ 279 w 8990"/>
              <a:gd name="connsiteY17" fmla="*/ 678 h 10000"/>
              <a:gd name="connsiteX18" fmla="*/ 279 w 8990"/>
              <a:gd name="connsiteY18" fmla="*/ 745 h 10000"/>
              <a:gd name="connsiteX19" fmla="*/ 296 w 8990"/>
              <a:gd name="connsiteY19" fmla="*/ 745 h 10000"/>
              <a:gd name="connsiteX20" fmla="*/ 314 w 8990"/>
              <a:gd name="connsiteY20" fmla="*/ 745 h 10000"/>
              <a:gd name="connsiteX21" fmla="*/ 348 w 8990"/>
              <a:gd name="connsiteY21" fmla="*/ 745 h 10000"/>
              <a:gd name="connsiteX22" fmla="*/ 348 w 8990"/>
              <a:gd name="connsiteY22" fmla="*/ 812 h 10000"/>
              <a:gd name="connsiteX23" fmla="*/ 366 w 8990"/>
              <a:gd name="connsiteY23" fmla="*/ 812 h 10000"/>
              <a:gd name="connsiteX24" fmla="*/ 383 w 8990"/>
              <a:gd name="connsiteY24" fmla="*/ 812 h 10000"/>
              <a:gd name="connsiteX25" fmla="*/ 383 w 8990"/>
              <a:gd name="connsiteY25" fmla="*/ 879 h 10000"/>
              <a:gd name="connsiteX26" fmla="*/ 418 w 8990"/>
              <a:gd name="connsiteY26" fmla="*/ 879 h 10000"/>
              <a:gd name="connsiteX27" fmla="*/ 435 w 8990"/>
              <a:gd name="connsiteY27" fmla="*/ 879 h 10000"/>
              <a:gd name="connsiteX28" fmla="*/ 453 w 8990"/>
              <a:gd name="connsiteY28" fmla="*/ 879 h 10000"/>
              <a:gd name="connsiteX29" fmla="*/ 453 w 8990"/>
              <a:gd name="connsiteY29" fmla="*/ 946 h 10000"/>
              <a:gd name="connsiteX30" fmla="*/ 488 w 8990"/>
              <a:gd name="connsiteY30" fmla="*/ 946 h 10000"/>
              <a:gd name="connsiteX31" fmla="*/ 488 w 8990"/>
              <a:gd name="connsiteY31" fmla="*/ 1013 h 10000"/>
              <a:gd name="connsiteX32" fmla="*/ 488 w 8990"/>
              <a:gd name="connsiteY32" fmla="*/ 1079 h 10000"/>
              <a:gd name="connsiteX33" fmla="*/ 540 w 8990"/>
              <a:gd name="connsiteY33" fmla="*/ 1079 h 10000"/>
              <a:gd name="connsiteX34" fmla="*/ 540 w 8990"/>
              <a:gd name="connsiteY34" fmla="*/ 1280 h 10000"/>
              <a:gd name="connsiteX35" fmla="*/ 575 w 8990"/>
              <a:gd name="connsiteY35" fmla="*/ 1280 h 10000"/>
              <a:gd name="connsiteX36" fmla="*/ 575 w 8990"/>
              <a:gd name="connsiteY36" fmla="*/ 1347 h 10000"/>
              <a:gd name="connsiteX37" fmla="*/ 575 w 8990"/>
              <a:gd name="connsiteY37" fmla="*/ 1481 h 10000"/>
              <a:gd name="connsiteX38" fmla="*/ 644 w 8990"/>
              <a:gd name="connsiteY38" fmla="*/ 1481 h 10000"/>
              <a:gd name="connsiteX39" fmla="*/ 644 w 8990"/>
              <a:gd name="connsiteY39" fmla="*/ 1548 h 10000"/>
              <a:gd name="connsiteX40" fmla="*/ 662 w 8990"/>
              <a:gd name="connsiteY40" fmla="*/ 1548 h 10000"/>
              <a:gd name="connsiteX41" fmla="*/ 662 w 8990"/>
              <a:gd name="connsiteY41" fmla="*/ 1615 h 10000"/>
              <a:gd name="connsiteX42" fmla="*/ 679 w 8990"/>
              <a:gd name="connsiteY42" fmla="*/ 1615 h 10000"/>
              <a:gd name="connsiteX43" fmla="*/ 679 w 8990"/>
              <a:gd name="connsiteY43" fmla="*/ 1682 h 10000"/>
              <a:gd name="connsiteX44" fmla="*/ 697 w 8990"/>
              <a:gd name="connsiteY44" fmla="*/ 1682 h 10000"/>
              <a:gd name="connsiteX45" fmla="*/ 697 w 8990"/>
              <a:gd name="connsiteY45" fmla="*/ 1749 h 10000"/>
              <a:gd name="connsiteX46" fmla="*/ 714 w 8990"/>
              <a:gd name="connsiteY46" fmla="*/ 1749 h 10000"/>
              <a:gd name="connsiteX47" fmla="*/ 714 w 8990"/>
              <a:gd name="connsiteY47" fmla="*/ 1816 h 10000"/>
              <a:gd name="connsiteX48" fmla="*/ 784 w 8990"/>
              <a:gd name="connsiteY48" fmla="*/ 1816 h 10000"/>
              <a:gd name="connsiteX49" fmla="*/ 784 w 8990"/>
              <a:gd name="connsiteY49" fmla="*/ 1883 h 10000"/>
              <a:gd name="connsiteX50" fmla="*/ 801 w 8990"/>
              <a:gd name="connsiteY50" fmla="*/ 1883 h 10000"/>
              <a:gd name="connsiteX51" fmla="*/ 801 w 8990"/>
              <a:gd name="connsiteY51" fmla="*/ 1950 h 10000"/>
              <a:gd name="connsiteX52" fmla="*/ 819 w 8990"/>
              <a:gd name="connsiteY52" fmla="*/ 1950 h 10000"/>
              <a:gd name="connsiteX53" fmla="*/ 819 w 8990"/>
              <a:gd name="connsiteY53" fmla="*/ 2017 h 10000"/>
              <a:gd name="connsiteX54" fmla="*/ 836 w 8990"/>
              <a:gd name="connsiteY54" fmla="*/ 2017 h 10000"/>
              <a:gd name="connsiteX55" fmla="*/ 836 w 8990"/>
              <a:gd name="connsiteY55" fmla="*/ 2084 h 10000"/>
              <a:gd name="connsiteX56" fmla="*/ 941 w 8990"/>
              <a:gd name="connsiteY56" fmla="*/ 2084 h 10000"/>
              <a:gd name="connsiteX57" fmla="*/ 958 w 8990"/>
              <a:gd name="connsiteY57" fmla="*/ 2084 h 10000"/>
              <a:gd name="connsiteX58" fmla="*/ 993 w 8990"/>
              <a:gd name="connsiteY58" fmla="*/ 2084 h 10000"/>
              <a:gd name="connsiteX59" fmla="*/ 993 w 8990"/>
              <a:gd name="connsiteY59" fmla="*/ 2151 h 10000"/>
              <a:gd name="connsiteX60" fmla="*/ 1045 w 8990"/>
              <a:gd name="connsiteY60" fmla="*/ 2151 h 10000"/>
              <a:gd name="connsiteX61" fmla="*/ 1045 w 8990"/>
              <a:gd name="connsiteY61" fmla="*/ 2285 h 10000"/>
              <a:gd name="connsiteX62" fmla="*/ 1045 w 8990"/>
              <a:gd name="connsiteY62" fmla="*/ 2351 h 10000"/>
              <a:gd name="connsiteX63" fmla="*/ 1062 w 8990"/>
              <a:gd name="connsiteY63" fmla="*/ 2351 h 10000"/>
              <a:gd name="connsiteX64" fmla="*/ 1080 w 8990"/>
              <a:gd name="connsiteY64" fmla="*/ 2351 h 10000"/>
              <a:gd name="connsiteX65" fmla="*/ 1080 w 8990"/>
              <a:gd name="connsiteY65" fmla="*/ 2418 h 10000"/>
              <a:gd name="connsiteX66" fmla="*/ 1097 w 8990"/>
              <a:gd name="connsiteY66" fmla="*/ 2418 h 10000"/>
              <a:gd name="connsiteX67" fmla="*/ 1097 w 8990"/>
              <a:gd name="connsiteY67" fmla="*/ 2552 h 10000"/>
              <a:gd name="connsiteX68" fmla="*/ 1097 w 8990"/>
              <a:gd name="connsiteY68" fmla="*/ 2619 h 10000"/>
              <a:gd name="connsiteX69" fmla="*/ 1132 w 8990"/>
              <a:gd name="connsiteY69" fmla="*/ 2619 h 10000"/>
              <a:gd name="connsiteX70" fmla="*/ 1184 w 8990"/>
              <a:gd name="connsiteY70" fmla="*/ 2619 h 10000"/>
              <a:gd name="connsiteX71" fmla="*/ 1184 w 8990"/>
              <a:gd name="connsiteY71" fmla="*/ 2686 h 10000"/>
              <a:gd name="connsiteX72" fmla="*/ 1219 w 8990"/>
              <a:gd name="connsiteY72" fmla="*/ 2686 h 10000"/>
              <a:gd name="connsiteX73" fmla="*/ 1237 w 8990"/>
              <a:gd name="connsiteY73" fmla="*/ 2686 h 10000"/>
              <a:gd name="connsiteX74" fmla="*/ 1237 w 8990"/>
              <a:gd name="connsiteY74" fmla="*/ 2753 h 10000"/>
              <a:gd name="connsiteX75" fmla="*/ 1254 w 8990"/>
              <a:gd name="connsiteY75" fmla="*/ 2753 h 10000"/>
              <a:gd name="connsiteX76" fmla="*/ 1254 w 8990"/>
              <a:gd name="connsiteY76" fmla="*/ 2820 h 10000"/>
              <a:gd name="connsiteX77" fmla="*/ 1272 w 8990"/>
              <a:gd name="connsiteY77" fmla="*/ 2820 h 10000"/>
              <a:gd name="connsiteX78" fmla="*/ 1272 w 8990"/>
              <a:gd name="connsiteY78" fmla="*/ 2887 h 10000"/>
              <a:gd name="connsiteX79" fmla="*/ 1306 w 8990"/>
              <a:gd name="connsiteY79" fmla="*/ 2887 h 10000"/>
              <a:gd name="connsiteX80" fmla="*/ 1306 w 8990"/>
              <a:gd name="connsiteY80" fmla="*/ 3088 h 10000"/>
              <a:gd name="connsiteX81" fmla="*/ 1306 w 8990"/>
              <a:gd name="connsiteY81" fmla="*/ 3155 h 10000"/>
              <a:gd name="connsiteX82" fmla="*/ 1341 w 8990"/>
              <a:gd name="connsiteY82" fmla="*/ 3155 h 10000"/>
              <a:gd name="connsiteX83" fmla="*/ 1341 w 8990"/>
              <a:gd name="connsiteY83" fmla="*/ 3222 h 10000"/>
              <a:gd name="connsiteX84" fmla="*/ 1359 w 8990"/>
              <a:gd name="connsiteY84" fmla="*/ 3222 h 10000"/>
              <a:gd name="connsiteX85" fmla="*/ 1359 w 8990"/>
              <a:gd name="connsiteY85" fmla="*/ 3289 h 10000"/>
              <a:gd name="connsiteX86" fmla="*/ 1359 w 8990"/>
              <a:gd name="connsiteY86" fmla="*/ 3423 h 10000"/>
              <a:gd name="connsiteX87" fmla="*/ 1393 w 8990"/>
              <a:gd name="connsiteY87" fmla="*/ 3423 h 10000"/>
              <a:gd name="connsiteX88" fmla="*/ 1393 w 8990"/>
              <a:gd name="connsiteY88" fmla="*/ 3490 h 10000"/>
              <a:gd name="connsiteX89" fmla="*/ 1411 w 8990"/>
              <a:gd name="connsiteY89" fmla="*/ 3490 h 10000"/>
              <a:gd name="connsiteX90" fmla="*/ 1428 w 8990"/>
              <a:gd name="connsiteY90" fmla="*/ 3490 h 10000"/>
              <a:gd name="connsiteX91" fmla="*/ 1515 w 8990"/>
              <a:gd name="connsiteY91" fmla="*/ 3490 h 10000"/>
              <a:gd name="connsiteX92" fmla="*/ 1515 w 8990"/>
              <a:gd name="connsiteY92" fmla="*/ 3556 h 10000"/>
              <a:gd name="connsiteX93" fmla="*/ 1550 w 8990"/>
              <a:gd name="connsiteY93" fmla="*/ 3556 h 10000"/>
              <a:gd name="connsiteX94" fmla="*/ 1585 w 8990"/>
              <a:gd name="connsiteY94" fmla="*/ 3556 h 10000"/>
              <a:gd name="connsiteX95" fmla="*/ 1637 w 8990"/>
              <a:gd name="connsiteY95" fmla="*/ 3556 h 10000"/>
              <a:gd name="connsiteX96" fmla="*/ 1672 w 8990"/>
              <a:gd name="connsiteY96" fmla="*/ 3556 h 10000"/>
              <a:gd name="connsiteX97" fmla="*/ 1742 w 8990"/>
              <a:gd name="connsiteY97" fmla="*/ 3556 h 10000"/>
              <a:gd name="connsiteX98" fmla="*/ 1742 w 8990"/>
              <a:gd name="connsiteY98" fmla="*/ 3690 h 10000"/>
              <a:gd name="connsiteX99" fmla="*/ 1794 w 8990"/>
              <a:gd name="connsiteY99" fmla="*/ 3690 h 10000"/>
              <a:gd name="connsiteX100" fmla="*/ 1794 w 8990"/>
              <a:gd name="connsiteY100" fmla="*/ 3824 h 10000"/>
              <a:gd name="connsiteX101" fmla="*/ 1811 w 8990"/>
              <a:gd name="connsiteY101" fmla="*/ 3824 h 10000"/>
              <a:gd name="connsiteX102" fmla="*/ 1811 w 8990"/>
              <a:gd name="connsiteY102" fmla="*/ 3891 h 10000"/>
              <a:gd name="connsiteX103" fmla="*/ 1864 w 8990"/>
              <a:gd name="connsiteY103" fmla="*/ 3891 h 10000"/>
              <a:gd name="connsiteX104" fmla="*/ 1864 w 8990"/>
              <a:gd name="connsiteY104" fmla="*/ 3958 h 10000"/>
              <a:gd name="connsiteX105" fmla="*/ 1899 w 8990"/>
              <a:gd name="connsiteY105" fmla="*/ 3958 h 10000"/>
              <a:gd name="connsiteX106" fmla="*/ 1899 w 8990"/>
              <a:gd name="connsiteY106" fmla="*/ 4100 h 10000"/>
              <a:gd name="connsiteX107" fmla="*/ 1951 w 8990"/>
              <a:gd name="connsiteY107" fmla="*/ 4100 h 10000"/>
              <a:gd name="connsiteX108" fmla="*/ 2038 w 8990"/>
              <a:gd name="connsiteY108" fmla="*/ 4100 h 10000"/>
              <a:gd name="connsiteX109" fmla="*/ 2038 w 8990"/>
              <a:gd name="connsiteY109" fmla="*/ 4167 h 10000"/>
              <a:gd name="connsiteX110" fmla="*/ 2073 w 8990"/>
              <a:gd name="connsiteY110" fmla="*/ 4167 h 10000"/>
              <a:gd name="connsiteX111" fmla="*/ 2073 w 8990"/>
              <a:gd name="connsiteY111" fmla="*/ 4435 h 10000"/>
              <a:gd name="connsiteX112" fmla="*/ 2090 w 8990"/>
              <a:gd name="connsiteY112" fmla="*/ 4435 h 10000"/>
              <a:gd name="connsiteX113" fmla="*/ 2090 w 8990"/>
              <a:gd name="connsiteY113" fmla="*/ 4502 h 10000"/>
              <a:gd name="connsiteX114" fmla="*/ 2108 w 8990"/>
              <a:gd name="connsiteY114" fmla="*/ 4502 h 10000"/>
              <a:gd name="connsiteX115" fmla="*/ 2108 w 8990"/>
              <a:gd name="connsiteY115" fmla="*/ 4569 h 10000"/>
              <a:gd name="connsiteX116" fmla="*/ 2160 w 8990"/>
              <a:gd name="connsiteY116" fmla="*/ 4569 h 10000"/>
              <a:gd name="connsiteX117" fmla="*/ 2334 w 8990"/>
              <a:gd name="connsiteY117" fmla="*/ 4569 h 10000"/>
              <a:gd name="connsiteX118" fmla="*/ 2334 w 8990"/>
              <a:gd name="connsiteY118" fmla="*/ 4770 h 10000"/>
              <a:gd name="connsiteX119" fmla="*/ 2334 w 8990"/>
              <a:gd name="connsiteY119" fmla="*/ 4837 h 10000"/>
              <a:gd name="connsiteX120" fmla="*/ 2386 w 8990"/>
              <a:gd name="connsiteY120" fmla="*/ 4837 h 10000"/>
              <a:gd name="connsiteX121" fmla="*/ 2386 w 8990"/>
              <a:gd name="connsiteY121" fmla="*/ 4971 h 10000"/>
              <a:gd name="connsiteX122" fmla="*/ 2421 w 8990"/>
              <a:gd name="connsiteY122" fmla="*/ 4971 h 10000"/>
              <a:gd name="connsiteX123" fmla="*/ 2421 w 8990"/>
              <a:gd name="connsiteY123" fmla="*/ 5038 h 10000"/>
              <a:gd name="connsiteX124" fmla="*/ 2438 w 8990"/>
              <a:gd name="connsiteY124" fmla="*/ 5038 h 10000"/>
              <a:gd name="connsiteX125" fmla="*/ 2456 w 8990"/>
              <a:gd name="connsiteY125" fmla="*/ 5038 h 10000"/>
              <a:gd name="connsiteX126" fmla="*/ 2456 w 8990"/>
              <a:gd name="connsiteY126" fmla="*/ 5172 h 10000"/>
              <a:gd name="connsiteX127" fmla="*/ 2508 w 8990"/>
              <a:gd name="connsiteY127" fmla="*/ 5172 h 10000"/>
              <a:gd name="connsiteX128" fmla="*/ 2578 w 8990"/>
              <a:gd name="connsiteY128" fmla="*/ 5172 h 10000"/>
              <a:gd name="connsiteX129" fmla="*/ 2578 w 8990"/>
              <a:gd name="connsiteY129" fmla="*/ 5238 h 10000"/>
              <a:gd name="connsiteX130" fmla="*/ 2682 w 8990"/>
              <a:gd name="connsiteY130" fmla="*/ 5238 h 10000"/>
              <a:gd name="connsiteX131" fmla="*/ 2682 w 8990"/>
              <a:gd name="connsiteY131" fmla="*/ 5372 h 10000"/>
              <a:gd name="connsiteX132" fmla="*/ 2682 w 8990"/>
              <a:gd name="connsiteY132" fmla="*/ 5439 h 10000"/>
              <a:gd name="connsiteX133" fmla="*/ 2735 w 8990"/>
              <a:gd name="connsiteY133" fmla="*/ 5439 h 10000"/>
              <a:gd name="connsiteX134" fmla="*/ 2735 w 8990"/>
              <a:gd name="connsiteY134" fmla="*/ 5573 h 10000"/>
              <a:gd name="connsiteX135" fmla="*/ 2769 w 8990"/>
              <a:gd name="connsiteY135" fmla="*/ 5573 h 10000"/>
              <a:gd name="connsiteX136" fmla="*/ 2769 w 8990"/>
              <a:gd name="connsiteY136" fmla="*/ 5640 h 10000"/>
              <a:gd name="connsiteX137" fmla="*/ 2804 w 8990"/>
              <a:gd name="connsiteY137" fmla="*/ 5640 h 10000"/>
              <a:gd name="connsiteX138" fmla="*/ 2857 w 8990"/>
              <a:gd name="connsiteY138" fmla="*/ 5640 h 10000"/>
              <a:gd name="connsiteX139" fmla="*/ 2944 w 8990"/>
              <a:gd name="connsiteY139" fmla="*/ 5640 h 10000"/>
              <a:gd name="connsiteX140" fmla="*/ 2978 w 8990"/>
              <a:gd name="connsiteY140" fmla="*/ 5640 h 10000"/>
              <a:gd name="connsiteX141" fmla="*/ 2978 w 8990"/>
              <a:gd name="connsiteY141" fmla="*/ 5774 h 10000"/>
              <a:gd name="connsiteX142" fmla="*/ 3031 w 8990"/>
              <a:gd name="connsiteY142" fmla="*/ 5774 h 10000"/>
              <a:gd name="connsiteX143" fmla="*/ 3031 w 8990"/>
              <a:gd name="connsiteY143" fmla="*/ 5841 h 10000"/>
              <a:gd name="connsiteX144" fmla="*/ 3118 w 8990"/>
              <a:gd name="connsiteY144" fmla="*/ 5841 h 10000"/>
              <a:gd name="connsiteX145" fmla="*/ 3118 w 8990"/>
              <a:gd name="connsiteY145" fmla="*/ 5975 h 10000"/>
              <a:gd name="connsiteX146" fmla="*/ 3153 w 8990"/>
              <a:gd name="connsiteY146" fmla="*/ 5975 h 10000"/>
              <a:gd name="connsiteX147" fmla="*/ 3153 w 8990"/>
              <a:gd name="connsiteY147" fmla="*/ 6042 h 10000"/>
              <a:gd name="connsiteX148" fmla="*/ 3153 w 8990"/>
              <a:gd name="connsiteY148" fmla="*/ 6176 h 10000"/>
              <a:gd name="connsiteX149" fmla="*/ 3187 w 8990"/>
              <a:gd name="connsiteY149" fmla="*/ 6176 h 10000"/>
              <a:gd name="connsiteX150" fmla="*/ 3187 w 8990"/>
              <a:gd name="connsiteY150" fmla="*/ 6310 h 10000"/>
              <a:gd name="connsiteX151" fmla="*/ 3240 w 8990"/>
              <a:gd name="connsiteY151" fmla="*/ 6310 h 10000"/>
              <a:gd name="connsiteX152" fmla="*/ 3240 w 8990"/>
              <a:gd name="connsiteY152" fmla="*/ 6377 h 10000"/>
              <a:gd name="connsiteX153" fmla="*/ 3275 w 8990"/>
              <a:gd name="connsiteY153" fmla="*/ 6377 h 10000"/>
              <a:gd name="connsiteX154" fmla="*/ 3309 w 8990"/>
              <a:gd name="connsiteY154" fmla="*/ 6377 h 10000"/>
              <a:gd name="connsiteX155" fmla="*/ 3362 w 8990"/>
              <a:gd name="connsiteY155" fmla="*/ 6377 h 10000"/>
              <a:gd name="connsiteX156" fmla="*/ 3362 w 8990"/>
              <a:gd name="connsiteY156" fmla="*/ 6510 h 10000"/>
              <a:gd name="connsiteX157" fmla="*/ 3588 w 8990"/>
              <a:gd name="connsiteY157" fmla="*/ 6510 h 10000"/>
              <a:gd name="connsiteX158" fmla="*/ 3640 w 8990"/>
              <a:gd name="connsiteY158" fmla="*/ 6510 h 10000"/>
              <a:gd name="connsiteX159" fmla="*/ 3710 w 8990"/>
              <a:gd name="connsiteY159" fmla="*/ 6510 h 10000"/>
              <a:gd name="connsiteX160" fmla="*/ 3762 w 8990"/>
              <a:gd name="connsiteY160" fmla="*/ 6510 h 10000"/>
              <a:gd name="connsiteX161" fmla="*/ 3762 w 8990"/>
              <a:gd name="connsiteY161" fmla="*/ 6644 h 10000"/>
              <a:gd name="connsiteX162" fmla="*/ 3797 w 8990"/>
              <a:gd name="connsiteY162" fmla="*/ 6644 h 10000"/>
              <a:gd name="connsiteX163" fmla="*/ 3815 w 8990"/>
              <a:gd name="connsiteY163" fmla="*/ 6644 h 10000"/>
              <a:gd name="connsiteX164" fmla="*/ 3815 w 8990"/>
              <a:gd name="connsiteY164" fmla="*/ 6711 h 10000"/>
              <a:gd name="connsiteX165" fmla="*/ 3832 w 8990"/>
              <a:gd name="connsiteY165" fmla="*/ 6711 h 10000"/>
              <a:gd name="connsiteX166" fmla="*/ 3832 w 8990"/>
              <a:gd name="connsiteY166" fmla="*/ 6845 h 10000"/>
              <a:gd name="connsiteX167" fmla="*/ 3902 w 8990"/>
              <a:gd name="connsiteY167" fmla="*/ 6845 h 10000"/>
              <a:gd name="connsiteX168" fmla="*/ 3973 w 8990"/>
              <a:gd name="connsiteY168" fmla="*/ 6845 h 10000"/>
              <a:gd name="connsiteX169" fmla="*/ 3973 w 8990"/>
              <a:gd name="connsiteY169" fmla="*/ 6979 h 10000"/>
              <a:gd name="connsiteX170" fmla="*/ 3991 w 8990"/>
              <a:gd name="connsiteY170" fmla="*/ 6979 h 10000"/>
              <a:gd name="connsiteX171" fmla="*/ 3991 w 8990"/>
              <a:gd name="connsiteY171" fmla="*/ 7113 h 10000"/>
              <a:gd name="connsiteX172" fmla="*/ 4008 w 8990"/>
              <a:gd name="connsiteY172" fmla="*/ 7113 h 10000"/>
              <a:gd name="connsiteX173" fmla="*/ 4008 w 8990"/>
              <a:gd name="connsiteY173" fmla="*/ 7247 h 10000"/>
              <a:gd name="connsiteX174" fmla="*/ 4043 w 8990"/>
              <a:gd name="connsiteY174" fmla="*/ 7247 h 10000"/>
              <a:gd name="connsiteX175" fmla="*/ 4061 w 8990"/>
              <a:gd name="connsiteY175" fmla="*/ 7247 h 10000"/>
              <a:gd name="connsiteX176" fmla="*/ 4078 w 8990"/>
              <a:gd name="connsiteY176" fmla="*/ 7247 h 10000"/>
              <a:gd name="connsiteX177" fmla="*/ 4148 w 8990"/>
              <a:gd name="connsiteY177" fmla="*/ 7247 h 10000"/>
              <a:gd name="connsiteX178" fmla="*/ 4148 w 8990"/>
              <a:gd name="connsiteY178" fmla="*/ 7381 h 10000"/>
              <a:gd name="connsiteX179" fmla="*/ 4182 w 8990"/>
              <a:gd name="connsiteY179" fmla="*/ 7381 h 10000"/>
              <a:gd name="connsiteX180" fmla="*/ 4182 w 8990"/>
              <a:gd name="connsiteY180" fmla="*/ 7515 h 10000"/>
              <a:gd name="connsiteX181" fmla="*/ 4200 w 8990"/>
              <a:gd name="connsiteY181" fmla="*/ 7515 h 10000"/>
              <a:gd name="connsiteX182" fmla="*/ 4304 w 8990"/>
              <a:gd name="connsiteY182" fmla="*/ 7515 h 10000"/>
              <a:gd name="connsiteX183" fmla="*/ 4357 w 8990"/>
              <a:gd name="connsiteY183" fmla="*/ 7515 h 10000"/>
              <a:gd name="connsiteX184" fmla="*/ 4496 w 8990"/>
              <a:gd name="connsiteY184" fmla="*/ 7515 h 10000"/>
              <a:gd name="connsiteX185" fmla="*/ 4548 w 8990"/>
              <a:gd name="connsiteY185" fmla="*/ 7515 h 10000"/>
              <a:gd name="connsiteX186" fmla="*/ 4670 w 8990"/>
              <a:gd name="connsiteY186" fmla="*/ 7515 h 10000"/>
              <a:gd name="connsiteX187" fmla="*/ 4670 w 8990"/>
              <a:gd name="connsiteY187" fmla="*/ 7657 h 10000"/>
              <a:gd name="connsiteX188" fmla="*/ 4722 w 8990"/>
              <a:gd name="connsiteY188" fmla="*/ 7657 h 10000"/>
              <a:gd name="connsiteX189" fmla="*/ 4722 w 8990"/>
              <a:gd name="connsiteY189" fmla="*/ 7791 h 10000"/>
              <a:gd name="connsiteX190" fmla="*/ 4775 w 8990"/>
              <a:gd name="connsiteY190" fmla="*/ 7791 h 10000"/>
              <a:gd name="connsiteX191" fmla="*/ 4775 w 8990"/>
              <a:gd name="connsiteY191" fmla="*/ 7992 h 10000"/>
              <a:gd name="connsiteX192" fmla="*/ 5123 w 8990"/>
              <a:gd name="connsiteY192" fmla="*/ 7992 h 10000"/>
              <a:gd name="connsiteX193" fmla="*/ 5262 w 8990"/>
              <a:gd name="connsiteY193" fmla="*/ 7992 h 10000"/>
              <a:gd name="connsiteX194" fmla="*/ 5262 w 8990"/>
              <a:gd name="connsiteY194" fmla="*/ 8126 h 10000"/>
              <a:gd name="connsiteX195" fmla="*/ 5280 w 8990"/>
              <a:gd name="connsiteY195" fmla="*/ 8126 h 10000"/>
              <a:gd name="connsiteX196" fmla="*/ 5402 w 8990"/>
              <a:gd name="connsiteY196" fmla="*/ 8126 h 10000"/>
              <a:gd name="connsiteX197" fmla="*/ 5402 w 8990"/>
              <a:gd name="connsiteY197" fmla="*/ 8326 h 10000"/>
              <a:gd name="connsiteX198" fmla="*/ 5767 w 8990"/>
              <a:gd name="connsiteY198" fmla="*/ 8326 h 10000"/>
              <a:gd name="connsiteX199" fmla="*/ 5820 w 8990"/>
              <a:gd name="connsiteY199" fmla="*/ 8326 h 10000"/>
              <a:gd name="connsiteX200" fmla="*/ 5907 w 8990"/>
              <a:gd name="connsiteY200" fmla="*/ 8326 h 10000"/>
              <a:gd name="connsiteX201" fmla="*/ 6029 w 8990"/>
              <a:gd name="connsiteY201" fmla="*/ 8326 h 10000"/>
              <a:gd name="connsiteX202" fmla="*/ 6116 w 8990"/>
              <a:gd name="connsiteY202" fmla="*/ 8326 h 10000"/>
              <a:gd name="connsiteX203" fmla="*/ 6116 w 8990"/>
              <a:gd name="connsiteY203" fmla="*/ 8460 h 10000"/>
              <a:gd name="connsiteX204" fmla="*/ 6238 w 8990"/>
              <a:gd name="connsiteY204" fmla="*/ 8460 h 10000"/>
              <a:gd name="connsiteX205" fmla="*/ 6238 w 8990"/>
              <a:gd name="connsiteY205" fmla="*/ 8661 h 10000"/>
              <a:gd name="connsiteX206" fmla="*/ 6377 w 8990"/>
              <a:gd name="connsiteY206" fmla="*/ 8661 h 10000"/>
              <a:gd name="connsiteX207" fmla="*/ 6447 w 8990"/>
              <a:gd name="connsiteY207" fmla="*/ 8661 h 10000"/>
              <a:gd name="connsiteX208" fmla="*/ 6673 w 8990"/>
              <a:gd name="connsiteY208" fmla="*/ 8661 h 10000"/>
              <a:gd name="connsiteX209" fmla="*/ 6673 w 8990"/>
              <a:gd name="connsiteY209" fmla="*/ 8862 h 10000"/>
              <a:gd name="connsiteX210" fmla="*/ 6743 w 8990"/>
              <a:gd name="connsiteY210" fmla="*/ 8862 h 10000"/>
              <a:gd name="connsiteX211" fmla="*/ 6813 w 8990"/>
              <a:gd name="connsiteY211" fmla="*/ 8862 h 10000"/>
              <a:gd name="connsiteX212" fmla="*/ 6813 w 8990"/>
              <a:gd name="connsiteY212" fmla="*/ 9063 h 10000"/>
              <a:gd name="connsiteX213" fmla="*/ 7143 w 8990"/>
              <a:gd name="connsiteY213" fmla="*/ 9063 h 10000"/>
              <a:gd name="connsiteX214" fmla="*/ 7265 w 8990"/>
              <a:gd name="connsiteY214" fmla="*/ 9063 h 10000"/>
              <a:gd name="connsiteX215" fmla="*/ 7265 w 8990"/>
              <a:gd name="connsiteY215" fmla="*/ 9264 h 10000"/>
              <a:gd name="connsiteX216" fmla="*/ 7318 w 8990"/>
              <a:gd name="connsiteY216" fmla="*/ 9264 h 10000"/>
              <a:gd name="connsiteX217" fmla="*/ 7544 w 8990"/>
              <a:gd name="connsiteY217" fmla="*/ 9264 h 10000"/>
              <a:gd name="connsiteX218" fmla="*/ 7544 w 8990"/>
              <a:gd name="connsiteY218" fmla="*/ 9531 h 10000"/>
              <a:gd name="connsiteX219" fmla="*/ 7927 w 8990"/>
              <a:gd name="connsiteY219" fmla="*/ 9531 h 10000"/>
              <a:gd name="connsiteX220" fmla="*/ 7927 w 8990"/>
              <a:gd name="connsiteY220" fmla="*/ 9732 h 10000"/>
              <a:gd name="connsiteX221" fmla="*/ 8014 w 8990"/>
              <a:gd name="connsiteY221" fmla="*/ 9732 h 10000"/>
              <a:gd name="connsiteX222" fmla="*/ 8084 w 8990"/>
              <a:gd name="connsiteY222" fmla="*/ 9732 h 10000"/>
              <a:gd name="connsiteX223" fmla="*/ 8206 w 8990"/>
              <a:gd name="connsiteY223" fmla="*/ 9732 h 10000"/>
              <a:gd name="connsiteX224" fmla="*/ 8206 w 8990"/>
              <a:gd name="connsiteY224" fmla="*/ 10000 h 10000"/>
              <a:gd name="connsiteX225" fmla="*/ 8328 w 8990"/>
              <a:gd name="connsiteY225" fmla="*/ 10000 h 10000"/>
              <a:gd name="connsiteX226" fmla="*/ 8398 w 8990"/>
              <a:gd name="connsiteY226" fmla="*/ 10000 h 10000"/>
              <a:gd name="connsiteX227" fmla="*/ 8502 w 8990"/>
              <a:gd name="connsiteY227" fmla="*/ 10000 h 10000"/>
              <a:gd name="connsiteX228" fmla="*/ 8572 w 8990"/>
              <a:gd name="connsiteY228" fmla="*/ 10000 h 10000"/>
              <a:gd name="connsiteX229" fmla="*/ 8833 w 8990"/>
              <a:gd name="connsiteY229" fmla="*/ 10000 h 10000"/>
              <a:gd name="connsiteX230" fmla="*/ 8885 w 8990"/>
              <a:gd name="connsiteY230" fmla="*/ 10000 h 10000"/>
              <a:gd name="connsiteX231" fmla="*/ 8903 w 8990"/>
              <a:gd name="connsiteY231" fmla="*/ 10000 h 10000"/>
              <a:gd name="connsiteX232" fmla="*/ 8990 w 8990"/>
              <a:gd name="connsiteY232"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8990" h="10000">
                <a:moveTo>
                  <a:pt x="0" y="0"/>
                </a:moveTo>
                <a:lnTo>
                  <a:pt x="0" y="0"/>
                </a:lnTo>
                <a:lnTo>
                  <a:pt x="17" y="0"/>
                </a:lnTo>
                <a:lnTo>
                  <a:pt x="17" y="67"/>
                </a:lnTo>
                <a:lnTo>
                  <a:pt x="17" y="134"/>
                </a:lnTo>
                <a:lnTo>
                  <a:pt x="87" y="134"/>
                </a:lnTo>
                <a:lnTo>
                  <a:pt x="139" y="134"/>
                </a:lnTo>
                <a:lnTo>
                  <a:pt x="139" y="201"/>
                </a:lnTo>
                <a:lnTo>
                  <a:pt x="174" y="201"/>
                </a:lnTo>
                <a:lnTo>
                  <a:pt x="174" y="335"/>
                </a:lnTo>
                <a:lnTo>
                  <a:pt x="192" y="335"/>
                </a:lnTo>
                <a:lnTo>
                  <a:pt x="192" y="402"/>
                </a:lnTo>
                <a:lnTo>
                  <a:pt x="226" y="402"/>
                </a:lnTo>
                <a:lnTo>
                  <a:pt x="226" y="469"/>
                </a:lnTo>
                <a:lnTo>
                  <a:pt x="244" y="469"/>
                </a:lnTo>
                <a:lnTo>
                  <a:pt x="244" y="611"/>
                </a:lnTo>
                <a:lnTo>
                  <a:pt x="279" y="611"/>
                </a:lnTo>
                <a:lnTo>
                  <a:pt x="279" y="678"/>
                </a:lnTo>
                <a:lnTo>
                  <a:pt x="279" y="745"/>
                </a:lnTo>
                <a:lnTo>
                  <a:pt x="296" y="745"/>
                </a:lnTo>
                <a:lnTo>
                  <a:pt x="314" y="745"/>
                </a:lnTo>
                <a:lnTo>
                  <a:pt x="348" y="745"/>
                </a:lnTo>
                <a:lnTo>
                  <a:pt x="348" y="812"/>
                </a:lnTo>
                <a:lnTo>
                  <a:pt x="366" y="812"/>
                </a:lnTo>
                <a:lnTo>
                  <a:pt x="383" y="812"/>
                </a:lnTo>
                <a:lnTo>
                  <a:pt x="383" y="879"/>
                </a:lnTo>
                <a:lnTo>
                  <a:pt x="418" y="879"/>
                </a:lnTo>
                <a:lnTo>
                  <a:pt x="435" y="879"/>
                </a:lnTo>
                <a:lnTo>
                  <a:pt x="453" y="879"/>
                </a:lnTo>
                <a:lnTo>
                  <a:pt x="453" y="946"/>
                </a:lnTo>
                <a:lnTo>
                  <a:pt x="488" y="946"/>
                </a:lnTo>
                <a:lnTo>
                  <a:pt x="488" y="1013"/>
                </a:lnTo>
                <a:lnTo>
                  <a:pt x="488" y="1079"/>
                </a:lnTo>
                <a:lnTo>
                  <a:pt x="540" y="1079"/>
                </a:lnTo>
                <a:lnTo>
                  <a:pt x="540" y="1280"/>
                </a:lnTo>
                <a:lnTo>
                  <a:pt x="575" y="1280"/>
                </a:lnTo>
                <a:lnTo>
                  <a:pt x="575" y="1347"/>
                </a:lnTo>
                <a:lnTo>
                  <a:pt x="575" y="1481"/>
                </a:lnTo>
                <a:lnTo>
                  <a:pt x="644" y="1481"/>
                </a:lnTo>
                <a:lnTo>
                  <a:pt x="644" y="1548"/>
                </a:lnTo>
                <a:lnTo>
                  <a:pt x="662" y="1548"/>
                </a:lnTo>
                <a:lnTo>
                  <a:pt x="662" y="1615"/>
                </a:lnTo>
                <a:lnTo>
                  <a:pt x="679" y="1615"/>
                </a:lnTo>
                <a:lnTo>
                  <a:pt x="679" y="1682"/>
                </a:lnTo>
                <a:lnTo>
                  <a:pt x="697" y="1682"/>
                </a:lnTo>
                <a:lnTo>
                  <a:pt x="697" y="1749"/>
                </a:lnTo>
                <a:lnTo>
                  <a:pt x="714" y="1749"/>
                </a:lnTo>
                <a:lnTo>
                  <a:pt x="714" y="1816"/>
                </a:lnTo>
                <a:lnTo>
                  <a:pt x="784" y="1816"/>
                </a:lnTo>
                <a:lnTo>
                  <a:pt x="784" y="1883"/>
                </a:lnTo>
                <a:lnTo>
                  <a:pt x="801" y="1883"/>
                </a:lnTo>
                <a:lnTo>
                  <a:pt x="801" y="1950"/>
                </a:lnTo>
                <a:lnTo>
                  <a:pt x="819" y="1950"/>
                </a:lnTo>
                <a:lnTo>
                  <a:pt x="819" y="2017"/>
                </a:lnTo>
                <a:lnTo>
                  <a:pt x="836" y="2017"/>
                </a:lnTo>
                <a:lnTo>
                  <a:pt x="836" y="2084"/>
                </a:lnTo>
                <a:lnTo>
                  <a:pt x="941" y="2084"/>
                </a:lnTo>
                <a:lnTo>
                  <a:pt x="958" y="2084"/>
                </a:lnTo>
                <a:lnTo>
                  <a:pt x="993" y="2084"/>
                </a:lnTo>
                <a:lnTo>
                  <a:pt x="993" y="2151"/>
                </a:lnTo>
                <a:lnTo>
                  <a:pt x="1045" y="2151"/>
                </a:lnTo>
                <a:lnTo>
                  <a:pt x="1045" y="2285"/>
                </a:lnTo>
                <a:lnTo>
                  <a:pt x="1045" y="2351"/>
                </a:lnTo>
                <a:lnTo>
                  <a:pt x="1062" y="2351"/>
                </a:lnTo>
                <a:lnTo>
                  <a:pt x="1080" y="2351"/>
                </a:lnTo>
                <a:lnTo>
                  <a:pt x="1080" y="2418"/>
                </a:lnTo>
                <a:lnTo>
                  <a:pt x="1097" y="2418"/>
                </a:lnTo>
                <a:lnTo>
                  <a:pt x="1097" y="2552"/>
                </a:lnTo>
                <a:lnTo>
                  <a:pt x="1097" y="2619"/>
                </a:lnTo>
                <a:lnTo>
                  <a:pt x="1132" y="2619"/>
                </a:lnTo>
                <a:lnTo>
                  <a:pt x="1184" y="2619"/>
                </a:lnTo>
                <a:lnTo>
                  <a:pt x="1184" y="2686"/>
                </a:lnTo>
                <a:lnTo>
                  <a:pt x="1219" y="2686"/>
                </a:lnTo>
                <a:lnTo>
                  <a:pt x="1237" y="2686"/>
                </a:lnTo>
                <a:lnTo>
                  <a:pt x="1237" y="2753"/>
                </a:lnTo>
                <a:lnTo>
                  <a:pt x="1254" y="2753"/>
                </a:lnTo>
                <a:lnTo>
                  <a:pt x="1254" y="2820"/>
                </a:lnTo>
                <a:lnTo>
                  <a:pt x="1272" y="2820"/>
                </a:lnTo>
                <a:lnTo>
                  <a:pt x="1272" y="2887"/>
                </a:lnTo>
                <a:lnTo>
                  <a:pt x="1306" y="2887"/>
                </a:lnTo>
                <a:lnTo>
                  <a:pt x="1306" y="3088"/>
                </a:lnTo>
                <a:lnTo>
                  <a:pt x="1306" y="3155"/>
                </a:lnTo>
                <a:lnTo>
                  <a:pt x="1341" y="3155"/>
                </a:lnTo>
                <a:lnTo>
                  <a:pt x="1341" y="3222"/>
                </a:lnTo>
                <a:lnTo>
                  <a:pt x="1359" y="3222"/>
                </a:lnTo>
                <a:lnTo>
                  <a:pt x="1359" y="3289"/>
                </a:lnTo>
                <a:lnTo>
                  <a:pt x="1359" y="3423"/>
                </a:lnTo>
                <a:lnTo>
                  <a:pt x="1393" y="3423"/>
                </a:lnTo>
                <a:lnTo>
                  <a:pt x="1393" y="3490"/>
                </a:lnTo>
                <a:lnTo>
                  <a:pt x="1411" y="3490"/>
                </a:lnTo>
                <a:lnTo>
                  <a:pt x="1428" y="3490"/>
                </a:lnTo>
                <a:lnTo>
                  <a:pt x="1515" y="3490"/>
                </a:lnTo>
                <a:lnTo>
                  <a:pt x="1515" y="3556"/>
                </a:lnTo>
                <a:lnTo>
                  <a:pt x="1550" y="3556"/>
                </a:lnTo>
                <a:lnTo>
                  <a:pt x="1585" y="3556"/>
                </a:lnTo>
                <a:lnTo>
                  <a:pt x="1637" y="3556"/>
                </a:lnTo>
                <a:lnTo>
                  <a:pt x="1672" y="3556"/>
                </a:lnTo>
                <a:lnTo>
                  <a:pt x="1742" y="3556"/>
                </a:lnTo>
                <a:lnTo>
                  <a:pt x="1742" y="3690"/>
                </a:lnTo>
                <a:lnTo>
                  <a:pt x="1794" y="3690"/>
                </a:lnTo>
                <a:lnTo>
                  <a:pt x="1794" y="3824"/>
                </a:lnTo>
                <a:lnTo>
                  <a:pt x="1811" y="3824"/>
                </a:lnTo>
                <a:lnTo>
                  <a:pt x="1811" y="3891"/>
                </a:lnTo>
                <a:lnTo>
                  <a:pt x="1864" y="3891"/>
                </a:lnTo>
                <a:lnTo>
                  <a:pt x="1864" y="3958"/>
                </a:lnTo>
                <a:lnTo>
                  <a:pt x="1899" y="3958"/>
                </a:lnTo>
                <a:lnTo>
                  <a:pt x="1899" y="4100"/>
                </a:lnTo>
                <a:lnTo>
                  <a:pt x="1951" y="4100"/>
                </a:lnTo>
                <a:lnTo>
                  <a:pt x="2038" y="4100"/>
                </a:lnTo>
                <a:lnTo>
                  <a:pt x="2038" y="4167"/>
                </a:lnTo>
                <a:lnTo>
                  <a:pt x="2073" y="4167"/>
                </a:lnTo>
                <a:lnTo>
                  <a:pt x="2073" y="4435"/>
                </a:lnTo>
                <a:lnTo>
                  <a:pt x="2090" y="4435"/>
                </a:lnTo>
                <a:lnTo>
                  <a:pt x="2090" y="4502"/>
                </a:lnTo>
                <a:lnTo>
                  <a:pt x="2108" y="4502"/>
                </a:lnTo>
                <a:lnTo>
                  <a:pt x="2108" y="4569"/>
                </a:lnTo>
                <a:lnTo>
                  <a:pt x="2160" y="4569"/>
                </a:lnTo>
                <a:lnTo>
                  <a:pt x="2334" y="4569"/>
                </a:lnTo>
                <a:lnTo>
                  <a:pt x="2334" y="4770"/>
                </a:lnTo>
                <a:lnTo>
                  <a:pt x="2334" y="4837"/>
                </a:lnTo>
                <a:lnTo>
                  <a:pt x="2386" y="4837"/>
                </a:lnTo>
                <a:lnTo>
                  <a:pt x="2386" y="4971"/>
                </a:lnTo>
                <a:lnTo>
                  <a:pt x="2421" y="4971"/>
                </a:lnTo>
                <a:lnTo>
                  <a:pt x="2421" y="5038"/>
                </a:lnTo>
                <a:lnTo>
                  <a:pt x="2438" y="5038"/>
                </a:lnTo>
                <a:lnTo>
                  <a:pt x="2456" y="5038"/>
                </a:lnTo>
                <a:lnTo>
                  <a:pt x="2456" y="5172"/>
                </a:lnTo>
                <a:lnTo>
                  <a:pt x="2508" y="5172"/>
                </a:lnTo>
                <a:lnTo>
                  <a:pt x="2578" y="5172"/>
                </a:lnTo>
                <a:lnTo>
                  <a:pt x="2578" y="5238"/>
                </a:lnTo>
                <a:lnTo>
                  <a:pt x="2682" y="5238"/>
                </a:lnTo>
                <a:lnTo>
                  <a:pt x="2682" y="5372"/>
                </a:lnTo>
                <a:lnTo>
                  <a:pt x="2682" y="5439"/>
                </a:lnTo>
                <a:lnTo>
                  <a:pt x="2735" y="5439"/>
                </a:lnTo>
                <a:lnTo>
                  <a:pt x="2735" y="5573"/>
                </a:lnTo>
                <a:lnTo>
                  <a:pt x="2769" y="5573"/>
                </a:lnTo>
                <a:lnTo>
                  <a:pt x="2769" y="5640"/>
                </a:lnTo>
                <a:lnTo>
                  <a:pt x="2804" y="5640"/>
                </a:lnTo>
                <a:lnTo>
                  <a:pt x="2857" y="5640"/>
                </a:lnTo>
                <a:lnTo>
                  <a:pt x="2944" y="5640"/>
                </a:lnTo>
                <a:lnTo>
                  <a:pt x="2978" y="5640"/>
                </a:lnTo>
                <a:lnTo>
                  <a:pt x="2978" y="5774"/>
                </a:lnTo>
                <a:lnTo>
                  <a:pt x="3031" y="5774"/>
                </a:lnTo>
                <a:lnTo>
                  <a:pt x="3031" y="5841"/>
                </a:lnTo>
                <a:lnTo>
                  <a:pt x="3118" y="5841"/>
                </a:lnTo>
                <a:lnTo>
                  <a:pt x="3118" y="5975"/>
                </a:lnTo>
                <a:lnTo>
                  <a:pt x="3153" y="5975"/>
                </a:lnTo>
                <a:lnTo>
                  <a:pt x="3153" y="6042"/>
                </a:lnTo>
                <a:lnTo>
                  <a:pt x="3153" y="6176"/>
                </a:lnTo>
                <a:lnTo>
                  <a:pt x="3187" y="6176"/>
                </a:lnTo>
                <a:lnTo>
                  <a:pt x="3187" y="6310"/>
                </a:lnTo>
                <a:lnTo>
                  <a:pt x="3240" y="6310"/>
                </a:lnTo>
                <a:lnTo>
                  <a:pt x="3240" y="6377"/>
                </a:lnTo>
                <a:lnTo>
                  <a:pt x="3275" y="6377"/>
                </a:lnTo>
                <a:lnTo>
                  <a:pt x="3309" y="6377"/>
                </a:lnTo>
                <a:lnTo>
                  <a:pt x="3362" y="6377"/>
                </a:lnTo>
                <a:lnTo>
                  <a:pt x="3362" y="6510"/>
                </a:lnTo>
                <a:lnTo>
                  <a:pt x="3588" y="6510"/>
                </a:lnTo>
                <a:lnTo>
                  <a:pt x="3640" y="6510"/>
                </a:lnTo>
                <a:lnTo>
                  <a:pt x="3710" y="6510"/>
                </a:lnTo>
                <a:lnTo>
                  <a:pt x="3762" y="6510"/>
                </a:lnTo>
                <a:lnTo>
                  <a:pt x="3762" y="6644"/>
                </a:lnTo>
                <a:lnTo>
                  <a:pt x="3797" y="6644"/>
                </a:lnTo>
                <a:lnTo>
                  <a:pt x="3815" y="6644"/>
                </a:lnTo>
                <a:lnTo>
                  <a:pt x="3815" y="6711"/>
                </a:lnTo>
                <a:lnTo>
                  <a:pt x="3832" y="6711"/>
                </a:lnTo>
                <a:lnTo>
                  <a:pt x="3832" y="6845"/>
                </a:lnTo>
                <a:lnTo>
                  <a:pt x="3902" y="6845"/>
                </a:lnTo>
                <a:lnTo>
                  <a:pt x="3973" y="6845"/>
                </a:lnTo>
                <a:lnTo>
                  <a:pt x="3973" y="6979"/>
                </a:lnTo>
                <a:lnTo>
                  <a:pt x="3991" y="6979"/>
                </a:lnTo>
                <a:lnTo>
                  <a:pt x="3991" y="7113"/>
                </a:lnTo>
                <a:lnTo>
                  <a:pt x="4008" y="7113"/>
                </a:lnTo>
                <a:lnTo>
                  <a:pt x="4008" y="7247"/>
                </a:lnTo>
                <a:lnTo>
                  <a:pt x="4043" y="7247"/>
                </a:lnTo>
                <a:lnTo>
                  <a:pt x="4061" y="7247"/>
                </a:lnTo>
                <a:lnTo>
                  <a:pt x="4078" y="7247"/>
                </a:lnTo>
                <a:lnTo>
                  <a:pt x="4148" y="7247"/>
                </a:lnTo>
                <a:lnTo>
                  <a:pt x="4148" y="7381"/>
                </a:lnTo>
                <a:lnTo>
                  <a:pt x="4182" y="7381"/>
                </a:lnTo>
                <a:lnTo>
                  <a:pt x="4182" y="7515"/>
                </a:lnTo>
                <a:lnTo>
                  <a:pt x="4200" y="7515"/>
                </a:lnTo>
                <a:lnTo>
                  <a:pt x="4304" y="7515"/>
                </a:lnTo>
                <a:lnTo>
                  <a:pt x="4357" y="7515"/>
                </a:lnTo>
                <a:lnTo>
                  <a:pt x="4496" y="7515"/>
                </a:lnTo>
                <a:lnTo>
                  <a:pt x="4548" y="7515"/>
                </a:lnTo>
                <a:lnTo>
                  <a:pt x="4670" y="7515"/>
                </a:lnTo>
                <a:lnTo>
                  <a:pt x="4670" y="7657"/>
                </a:lnTo>
                <a:lnTo>
                  <a:pt x="4722" y="7657"/>
                </a:lnTo>
                <a:lnTo>
                  <a:pt x="4722" y="7791"/>
                </a:lnTo>
                <a:lnTo>
                  <a:pt x="4775" y="7791"/>
                </a:lnTo>
                <a:lnTo>
                  <a:pt x="4775" y="7992"/>
                </a:lnTo>
                <a:lnTo>
                  <a:pt x="5123" y="7992"/>
                </a:lnTo>
                <a:lnTo>
                  <a:pt x="5262" y="7992"/>
                </a:lnTo>
                <a:lnTo>
                  <a:pt x="5262" y="8126"/>
                </a:lnTo>
                <a:lnTo>
                  <a:pt x="5280" y="8126"/>
                </a:lnTo>
                <a:lnTo>
                  <a:pt x="5402" y="8126"/>
                </a:lnTo>
                <a:lnTo>
                  <a:pt x="5402" y="8326"/>
                </a:lnTo>
                <a:lnTo>
                  <a:pt x="5767" y="8326"/>
                </a:lnTo>
                <a:lnTo>
                  <a:pt x="5820" y="8326"/>
                </a:lnTo>
                <a:lnTo>
                  <a:pt x="5907" y="8326"/>
                </a:lnTo>
                <a:lnTo>
                  <a:pt x="6029" y="8326"/>
                </a:lnTo>
                <a:lnTo>
                  <a:pt x="6116" y="8326"/>
                </a:lnTo>
                <a:lnTo>
                  <a:pt x="6116" y="8460"/>
                </a:lnTo>
                <a:lnTo>
                  <a:pt x="6238" y="8460"/>
                </a:lnTo>
                <a:lnTo>
                  <a:pt x="6238" y="8661"/>
                </a:lnTo>
                <a:lnTo>
                  <a:pt x="6377" y="8661"/>
                </a:lnTo>
                <a:lnTo>
                  <a:pt x="6447" y="8661"/>
                </a:lnTo>
                <a:lnTo>
                  <a:pt x="6673" y="8661"/>
                </a:lnTo>
                <a:lnTo>
                  <a:pt x="6673" y="8862"/>
                </a:lnTo>
                <a:lnTo>
                  <a:pt x="6743" y="8862"/>
                </a:lnTo>
                <a:lnTo>
                  <a:pt x="6813" y="8862"/>
                </a:lnTo>
                <a:lnTo>
                  <a:pt x="6813" y="9063"/>
                </a:lnTo>
                <a:lnTo>
                  <a:pt x="7143" y="9063"/>
                </a:lnTo>
                <a:lnTo>
                  <a:pt x="7265" y="9063"/>
                </a:lnTo>
                <a:lnTo>
                  <a:pt x="7265" y="9264"/>
                </a:lnTo>
                <a:lnTo>
                  <a:pt x="7318" y="9264"/>
                </a:lnTo>
                <a:lnTo>
                  <a:pt x="7544" y="9264"/>
                </a:lnTo>
                <a:lnTo>
                  <a:pt x="7544" y="9531"/>
                </a:lnTo>
                <a:lnTo>
                  <a:pt x="7927" y="9531"/>
                </a:lnTo>
                <a:lnTo>
                  <a:pt x="7927" y="9732"/>
                </a:lnTo>
                <a:lnTo>
                  <a:pt x="8014" y="9732"/>
                </a:lnTo>
                <a:lnTo>
                  <a:pt x="8084" y="9732"/>
                </a:lnTo>
                <a:lnTo>
                  <a:pt x="8206" y="9732"/>
                </a:lnTo>
                <a:lnTo>
                  <a:pt x="8206" y="10000"/>
                </a:lnTo>
                <a:lnTo>
                  <a:pt x="8328" y="10000"/>
                </a:lnTo>
                <a:lnTo>
                  <a:pt x="8398" y="10000"/>
                </a:lnTo>
                <a:lnTo>
                  <a:pt x="8502" y="10000"/>
                </a:lnTo>
                <a:lnTo>
                  <a:pt x="8572" y="10000"/>
                </a:lnTo>
                <a:lnTo>
                  <a:pt x="8833" y="10000"/>
                </a:lnTo>
                <a:lnTo>
                  <a:pt x="8885" y="10000"/>
                </a:lnTo>
                <a:lnTo>
                  <a:pt x="8903" y="10000"/>
                </a:lnTo>
                <a:lnTo>
                  <a:pt x="8990" y="10000"/>
                </a:lnTo>
              </a:path>
            </a:pathLst>
          </a:custGeom>
          <a:noFill/>
          <a:ln w="28575">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97300" name="Rectangle 29"/>
          <p:cNvSpPr>
            <a:spLocks noChangeArrowheads="1"/>
          </p:cNvSpPr>
          <p:nvPr/>
        </p:nvSpPr>
        <p:spPr bwMode="auto">
          <a:xfrm>
            <a:off x="1505742" y="4741888"/>
            <a:ext cx="103995"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97301" name="Rectangle 30"/>
          <p:cNvSpPr>
            <a:spLocks noChangeArrowheads="1"/>
          </p:cNvSpPr>
          <p:nvPr/>
        </p:nvSpPr>
        <p:spPr bwMode="auto">
          <a:xfrm>
            <a:off x="1401735" y="4211663"/>
            <a:ext cx="207990"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20</a:t>
            </a:r>
          </a:p>
        </p:txBody>
      </p:sp>
      <p:sp>
        <p:nvSpPr>
          <p:cNvPr id="97302" name="Rectangle 31"/>
          <p:cNvSpPr>
            <a:spLocks noChangeArrowheads="1"/>
          </p:cNvSpPr>
          <p:nvPr/>
        </p:nvSpPr>
        <p:spPr bwMode="auto">
          <a:xfrm>
            <a:off x="1401735" y="3681414"/>
            <a:ext cx="207990"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40</a:t>
            </a:r>
          </a:p>
        </p:txBody>
      </p:sp>
      <p:sp>
        <p:nvSpPr>
          <p:cNvPr id="97303" name="Rectangle 32"/>
          <p:cNvSpPr>
            <a:spLocks noChangeArrowheads="1"/>
          </p:cNvSpPr>
          <p:nvPr/>
        </p:nvSpPr>
        <p:spPr bwMode="auto">
          <a:xfrm>
            <a:off x="1401735" y="3152801"/>
            <a:ext cx="207990"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60</a:t>
            </a:r>
          </a:p>
        </p:txBody>
      </p:sp>
      <p:sp>
        <p:nvSpPr>
          <p:cNvPr id="97304" name="Rectangle 33"/>
          <p:cNvSpPr>
            <a:spLocks noChangeArrowheads="1"/>
          </p:cNvSpPr>
          <p:nvPr/>
        </p:nvSpPr>
        <p:spPr bwMode="auto">
          <a:xfrm>
            <a:off x="1401735" y="2622576"/>
            <a:ext cx="207990"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80</a:t>
            </a:r>
          </a:p>
        </p:txBody>
      </p:sp>
      <p:sp>
        <p:nvSpPr>
          <p:cNvPr id="97305" name="Rectangle 34"/>
          <p:cNvSpPr>
            <a:spLocks noChangeArrowheads="1"/>
          </p:cNvSpPr>
          <p:nvPr/>
        </p:nvSpPr>
        <p:spPr bwMode="auto">
          <a:xfrm>
            <a:off x="1297741" y="2093938"/>
            <a:ext cx="311984" cy="246221"/>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600" dirty="0">
                <a:solidFill>
                  <a:srgbClr val="FFFFFF"/>
                </a:solidFill>
                <a:ea typeface="ＭＳ Ｐゴシック" panose="020B0600070205080204" pitchFamily="34" charset="-128"/>
              </a:rPr>
              <a:t>100</a:t>
            </a:r>
          </a:p>
        </p:txBody>
      </p:sp>
      <p:sp>
        <p:nvSpPr>
          <p:cNvPr id="86043" name="Rectangle 35"/>
          <p:cNvSpPr>
            <a:spLocks noChangeArrowheads="1"/>
          </p:cNvSpPr>
          <p:nvPr/>
        </p:nvSpPr>
        <p:spPr bwMode="auto">
          <a:xfrm>
            <a:off x="1681176" y="4984776"/>
            <a:ext cx="103995" cy="246221"/>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0</a:t>
            </a:r>
          </a:p>
        </p:txBody>
      </p:sp>
      <p:sp>
        <p:nvSpPr>
          <p:cNvPr id="86044" name="Rectangle 36"/>
          <p:cNvSpPr>
            <a:spLocks noChangeArrowheads="1"/>
          </p:cNvSpPr>
          <p:nvPr/>
        </p:nvSpPr>
        <p:spPr bwMode="auto">
          <a:xfrm>
            <a:off x="2633663" y="4984776"/>
            <a:ext cx="311984" cy="246221"/>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120</a:t>
            </a:r>
          </a:p>
        </p:txBody>
      </p:sp>
      <p:sp>
        <p:nvSpPr>
          <p:cNvPr id="86045" name="Rectangle 37"/>
          <p:cNvSpPr>
            <a:spLocks noChangeArrowheads="1"/>
          </p:cNvSpPr>
          <p:nvPr/>
        </p:nvSpPr>
        <p:spPr bwMode="auto">
          <a:xfrm>
            <a:off x="3725863" y="4984776"/>
            <a:ext cx="311984" cy="246221"/>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240</a:t>
            </a:r>
          </a:p>
        </p:txBody>
      </p:sp>
      <p:sp>
        <p:nvSpPr>
          <p:cNvPr id="86046" name="Rectangle 38"/>
          <p:cNvSpPr>
            <a:spLocks noChangeArrowheads="1"/>
          </p:cNvSpPr>
          <p:nvPr/>
        </p:nvSpPr>
        <p:spPr bwMode="auto">
          <a:xfrm>
            <a:off x="4805363" y="4984776"/>
            <a:ext cx="311984" cy="246221"/>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360</a:t>
            </a:r>
          </a:p>
        </p:txBody>
      </p:sp>
      <p:sp>
        <p:nvSpPr>
          <p:cNvPr id="86047" name="Rectangle 39"/>
          <p:cNvSpPr>
            <a:spLocks noChangeArrowheads="1"/>
          </p:cNvSpPr>
          <p:nvPr/>
        </p:nvSpPr>
        <p:spPr bwMode="auto">
          <a:xfrm>
            <a:off x="5884863" y="4984776"/>
            <a:ext cx="311984" cy="246221"/>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480</a:t>
            </a:r>
          </a:p>
        </p:txBody>
      </p:sp>
      <p:sp>
        <p:nvSpPr>
          <p:cNvPr id="86048" name="Rectangle 40"/>
          <p:cNvSpPr>
            <a:spLocks noChangeArrowheads="1"/>
          </p:cNvSpPr>
          <p:nvPr/>
        </p:nvSpPr>
        <p:spPr bwMode="auto">
          <a:xfrm>
            <a:off x="6977063" y="4984776"/>
            <a:ext cx="311984" cy="246221"/>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600</a:t>
            </a:r>
          </a:p>
        </p:txBody>
      </p:sp>
      <p:sp>
        <p:nvSpPr>
          <p:cNvPr id="86049" name="Rectangle 41"/>
          <p:cNvSpPr>
            <a:spLocks noChangeArrowheads="1"/>
          </p:cNvSpPr>
          <p:nvPr/>
        </p:nvSpPr>
        <p:spPr bwMode="auto">
          <a:xfrm>
            <a:off x="8039101" y="4984776"/>
            <a:ext cx="311984" cy="246221"/>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600" dirty="0">
                <a:solidFill>
                  <a:srgbClr val="FFFFFF"/>
                </a:solidFill>
                <a:ea typeface="ＭＳ Ｐゴシック" panose="020B0600070205080204" pitchFamily="34" charset="-128"/>
              </a:rPr>
              <a:t>720</a:t>
            </a:r>
          </a:p>
        </p:txBody>
      </p:sp>
      <p:sp>
        <p:nvSpPr>
          <p:cNvPr id="97313" name="Rectangle 42"/>
          <p:cNvSpPr>
            <a:spLocks noChangeArrowheads="1"/>
          </p:cNvSpPr>
          <p:nvPr/>
        </p:nvSpPr>
        <p:spPr bwMode="auto">
          <a:xfrm>
            <a:off x="1706564" y="5272088"/>
            <a:ext cx="6497637" cy="246062"/>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Days</a:t>
            </a:r>
          </a:p>
        </p:txBody>
      </p:sp>
      <p:sp>
        <p:nvSpPr>
          <p:cNvPr id="86052" name="Rectangle 5"/>
          <p:cNvSpPr>
            <a:spLocks noChangeArrowheads="1"/>
          </p:cNvSpPr>
          <p:nvPr/>
        </p:nvSpPr>
        <p:spPr bwMode="auto">
          <a:xfrm>
            <a:off x="1287463" y="3924300"/>
            <a:ext cx="4811712" cy="812800"/>
          </a:xfrm>
          <a:prstGeom prst="rect">
            <a:avLst/>
          </a:prstGeom>
          <a:noFill/>
          <a:ln w="9525">
            <a:noFill/>
            <a:miter lim="800000"/>
            <a:headEnd/>
            <a:tailEnd/>
          </a:ln>
        </p:spPr>
        <p:txBody>
          <a:bodyPr lIns="0" tIns="0" rIns="0" bIns="0">
            <a:spAutoFit/>
          </a:bodyPr>
          <a:lstStyle/>
          <a:p>
            <a:pPr marL="1825625" lvl="1" defTabSz="914400" fontAlgn="base">
              <a:spcBef>
                <a:spcPct val="0"/>
              </a:spcBef>
              <a:spcAft>
                <a:spcPct val="30000"/>
              </a:spcAft>
              <a:tabLst>
                <a:tab pos="3036888" algn="ctr"/>
                <a:tab pos="4346575" algn="ctr"/>
              </a:tabLst>
              <a:defRPr/>
            </a:pPr>
            <a:r>
              <a:rPr lang="en-US" sz="1600" dirty="0">
                <a:solidFill>
                  <a:srgbClr val="FFCC00"/>
                </a:solidFill>
                <a:ea typeface="ＭＳ Ｐゴシック" panose="020B0600070205080204" pitchFamily="34" charset="-128"/>
              </a:rPr>
              <a:t>	</a:t>
            </a:r>
            <a:r>
              <a:rPr lang="en-US" sz="1600" b="1" dirty="0">
                <a:solidFill>
                  <a:srgbClr val="FFFFFF"/>
                </a:solidFill>
                <a:ea typeface="ＭＳ Ｐゴシック" panose="020B0600070205080204" pitchFamily="34" charset="-128"/>
              </a:rPr>
              <a:t>Median, Days	</a:t>
            </a:r>
            <a:r>
              <a:rPr lang="en-US" sz="1600" b="1" i="1" dirty="0">
                <a:solidFill>
                  <a:srgbClr val="FFFFFF"/>
                </a:solidFill>
                <a:ea typeface="ＭＳ Ｐゴシック" panose="020B0600070205080204" pitchFamily="34" charset="-128"/>
              </a:rPr>
              <a:t>P</a:t>
            </a:r>
            <a:r>
              <a:rPr lang="en-US" sz="1600" b="1" dirty="0">
                <a:solidFill>
                  <a:srgbClr val="FFFFFF"/>
                </a:solidFill>
                <a:ea typeface="ＭＳ Ｐゴシック" panose="020B0600070205080204" pitchFamily="34" charset="-128"/>
              </a:rPr>
              <a:t> Value</a:t>
            </a:r>
          </a:p>
          <a:p>
            <a:pPr marL="1019175" defTabSz="914400" fontAlgn="base">
              <a:spcBef>
                <a:spcPct val="0"/>
              </a:spcBef>
              <a:spcAft>
                <a:spcPct val="0"/>
              </a:spcAft>
              <a:tabLst>
                <a:tab pos="3036888" algn="ctr"/>
                <a:tab pos="4346575" algn="ctr"/>
              </a:tabLst>
              <a:defRPr/>
            </a:pPr>
            <a:r>
              <a:rPr lang="en-US" sz="1600" dirty="0">
                <a:solidFill>
                  <a:srgbClr val="FFFFFF"/>
                </a:solidFill>
                <a:ea typeface="Times New Roman" charset="0"/>
                <a:cs typeface="Times New Roman" charset="0"/>
              </a:rPr>
              <a:t>ZOL</a:t>
            </a:r>
            <a:r>
              <a:rPr lang="en-US" sz="1600" dirty="0">
                <a:solidFill>
                  <a:srgbClr val="FFFFFF"/>
                </a:solidFill>
                <a:ea typeface="ＭＳ Ｐゴシック" panose="020B0600070205080204" pitchFamily="34" charset="-128"/>
              </a:rPr>
              <a:t> 4 mg	488	.009</a:t>
            </a:r>
          </a:p>
          <a:p>
            <a:pPr marL="1019175" defTabSz="914400" fontAlgn="base">
              <a:spcBef>
                <a:spcPct val="0"/>
              </a:spcBef>
              <a:spcAft>
                <a:spcPct val="0"/>
              </a:spcAft>
              <a:tabLst>
                <a:tab pos="3036888" algn="ctr"/>
                <a:tab pos="4346575" algn="ctr"/>
              </a:tabLst>
              <a:defRPr/>
            </a:pPr>
            <a:r>
              <a:rPr lang="en-US" sz="1600" dirty="0">
                <a:solidFill>
                  <a:srgbClr val="FFFFFF"/>
                </a:solidFill>
                <a:ea typeface="ＭＳ Ｐゴシック" panose="020B0600070205080204" pitchFamily="34" charset="-128"/>
              </a:rPr>
              <a:t>Placebo	321</a:t>
            </a:r>
          </a:p>
        </p:txBody>
      </p:sp>
      <p:sp>
        <p:nvSpPr>
          <p:cNvPr id="86054" name="Line 7"/>
          <p:cNvSpPr>
            <a:spLocks noChangeShapeType="1"/>
          </p:cNvSpPr>
          <p:nvPr/>
        </p:nvSpPr>
        <p:spPr bwMode="auto">
          <a:xfrm>
            <a:off x="1989138" y="4614863"/>
            <a:ext cx="258762" cy="0"/>
          </a:xfrm>
          <a:prstGeom prst="line">
            <a:avLst/>
          </a:prstGeom>
          <a:noFill/>
          <a:ln w="28575">
            <a:solidFill>
              <a:schemeClr val="accent3"/>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55" name="Line 8"/>
          <p:cNvSpPr>
            <a:spLocks noChangeShapeType="1"/>
          </p:cNvSpPr>
          <p:nvPr/>
        </p:nvSpPr>
        <p:spPr bwMode="auto">
          <a:xfrm>
            <a:off x="1989138" y="4375150"/>
            <a:ext cx="258762" cy="0"/>
          </a:xfrm>
          <a:prstGeom prst="line">
            <a:avLst/>
          </a:prstGeom>
          <a:noFill/>
          <a:ln w="28575">
            <a:solidFill>
              <a:schemeClr val="accent2"/>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43044" name="Text Box 9"/>
          <p:cNvSpPr txBox="1">
            <a:spLocks noChangeArrowheads="1"/>
          </p:cNvSpPr>
          <p:nvPr/>
        </p:nvSpPr>
        <p:spPr bwMode="auto">
          <a:xfrm>
            <a:off x="76213" y="5524500"/>
            <a:ext cx="83216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1313" eaLnBrk="0" hangingPunct="0">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tabLst>
                <a:tab pos="1660525" algn="ctr"/>
                <a:tab pos="2743200" algn="ctr"/>
                <a:tab pos="3825875" algn="ctr"/>
                <a:tab pos="4860925" algn="ctr"/>
                <a:tab pos="5943600" algn="ctr"/>
                <a:tab pos="7026275" algn="ctr"/>
                <a:tab pos="8123238" algn="ctr"/>
              </a:tabLs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ts val="1000"/>
              </a:spcBef>
              <a:spcAft>
                <a:spcPct val="0"/>
              </a:spcAft>
            </a:pPr>
            <a:r>
              <a:rPr lang="en-US" altLang="es-CO" sz="1600" smtClean="0">
                <a:solidFill>
                  <a:srgbClr val="FFFFFF"/>
                </a:solidFill>
                <a:latin typeface="Arial" panose="020B0604020202020204" pitchFamily="34" charset="0"/>
              </a:rPr>
              <a:t>ZOL 4 mg</a:t>
            </a:r>
            <a:r>
              <a:rPr lang="en-US" altLang="es-CO" sz="1600" b="0" smtClean="0">
                <a:solidFill>
                  <a:srgbClr val="FFFFFF"/>
                </a:solidFill>
                <a:latin typeface="Arial" panose="020B0604020202020204" pitchFamily="34" charset="0"/>
              </a:rPr>
              <a:t>	214	149	97	70	47	35	3</a:t>
            </a:r>
            <a:br>
              <a:rPr lang="en-US" altLang="es-CO" sz="1600" b="0" smtClean="0">
                <a:solidFill>
                  <a:srgbClr val="FFFFFF"/>
                </a:solidFill>
                <a:latin typeface="Arial" panose="020B0604020202020204" pitchFamily="34" charset="0"/>
              </a:rPr>
            </a:br>
            <a:r>
              <a:rPr lang="en-US" altLang="es-CO" sz="1600" smtClean="0">
                <a:solidFill>
                  <a:srgbClr val="FFFFFF"/>
                </a:solidFill>
                <a:latin typeface="Arial" panose="020B0604020202020204" pitchFamily="34" charset="0"/>
              </a:rPr>
              <a:t>Placebo</a:t>
            </a:r>
            <a:r>
              <a:rPr lang="en-US" altLang="es-CO" sz="1600" b="0" smtClean="0">
                <a:solidFill>
                  <a:srgbClr val="FFFFFF"/>
                </a:solidFill>
                <a:latin typeface="Arial" panose="020B0604020202020204" pitchFamily="34" charset="0"/>
              </a:rPr>
              <a:t>	208	128	78	44	32	20	3</a:t>
            </a:r>
          </a:p>
        </p:txBody>
      </p:sp>
      <p:sp>
        <p:nvSpPr>
          <p:cNvPr id="86057" name="Rectangle 10"/>
          <p:cNvSpPr>
            <a:spLocks noChangeArrowheads="1"/>
          </p:cNvSpPr>
          <p:nvPr/>
        </p:nvSpPr>
        <p:spPr bwMode="auto">
          <a:xfrm rot="16200000">
            <a:off x="-249237" y="3390692"/>
            <a:ext cx="2719388" cy="338554"/>
          </a:xfrm>
          <a:prstGeom prst="rect">
            <a:avLst/>
          </a:prstGeom>
          <a:noFill/>
          <a:ln w="12700">
            <a:noFill/>
            <a:miter lim="800000"/>
            <a:headEnd/>
            <a:tailEnd/>
          </a:ln>
        </p:spPr>
        <p:txBody>
          <a:bodyPr>
            <a:spAutoFit/>
          </a:bodyPr>
          <a:lstStyle/>
          <a:p>
            <a:pPr algn="ctr" defTabSz="914400" fontAlgn="base">
              <a:spcBef>
                <a:spcPct val="0"/>
              </a:spcBef>
              <a:spcAft>
                <a:spcPct val="0"/>
              </a:spcAft>
              <a:defRPr/>
            </a:pPr>
            <a:r>
              <a:rPr lang="en-US" sz="1600" b="1" dirty="0">
                <a:solidFill>
                  <a:srgbClr val="FFFFFF"/>
                </a:solidFill>
                <a:ea typeface="ＭＳ Ｐゴシック" panose="020B0600070205080204" pitchFamily="34" charset="-128"/>
              </a:rPr>
              <a:t>Percent Without Event </a:t>
            </a:r>
          </a:p>
        </p:txBody>
      </p:sp>
      <p:sp>
        <p:nvSpPr>
          <p:cNvPr id="43046" name="Text Box 50"/>
          <p:cNvSpPr txBox="1">
            <a:spLocks noChangeArrowheads="1"/>
          </p:cNvSpPr>
          <p:nvPr/>
        </p:nvSpPr>
        <p:spPr bwMode="invGray">
          <a:xfrm>
            <a:off x="284163" y="6145239"/>
            <a:ext cx="8534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ts val="25"/>
              </a:spcBef>
              <a:spcAft>
                <a:spcPts val="700"/>
              </a:spcAft>
            </a:pPr>
            <a:r>
              <a:rPr lang="en-US" altLang="es-CO" sz="1400" b="0" smtClean="0">
                <a:solidFill>
                  <a:srgbClr val="CDCDCF"/>
                </a:solidFill>
                <a:latin typeface="Arial" panose="020B0604020202020204" pitchFamily="34" charset="0"/>
              </a:rPr>
              <a:t>Saad F, et al. J Natl Cancer Inst. 2002;94:1458-1468. Saad F, et al. ASCO 2003. Abstract 1523. Saad F, et al. J Natl Cancer Inst. 2004;96:879-882.</a:t>
            </a:r>
          </a:p>
        </p:txBody>
      </p:sp>
      <p:cxnSp>
        <p:nvCxnSpPr>
          <p:cNvPr id="43047" name="Straight Connector 126"/>
          <p:cNvCxnSpPr>
            <a:cxnSpLocks noChangeShapeType="1"/>
          </p:cNvCxnSpPr>
          <p:nvPr/>
        </p:nvCxnSpPr>
        <p:spPr bwMode="auto">
          <a:xfrm>
            <a:off x="1751013" y="3533775"/>
            <a:ext cx="6496050" cy="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cxnSp>
      <p:sp>
        <p:nvSpPr>
          <p:cNvPr id="86026" name="Line 18"/>
          <p:cNvSpPr>
            <a:spLocks noChangeShapeType="1"/>
          </p:cNvSpPr>
          <p:nvPr/>
        </p:nvSpPr>
        <p:spPr bwMode="auto">
          <a:xfrm>
            <a:off x="1674814" y="2214563"/>
            <a:ext cx="63500" cy="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
        <p:nvSpPr>
          <p:cNvPr id="86020" name="Line 12"/>
          <p:cNvSpPr>
            <a:spLocks noChangeShapeType="1"/>
          </p:cNvSpPr>
          <p:nvPr/>
        </p:nvSpPr>
        <p:spPr bwMode="auto">
          <a:xfrm>
            <a:off x="1738313" y="2214563"/>
            <a:ext cx="1587" cy="2647950"/>
          </a:xfrm>
          <a:prstGeom prst="line">
            <a:avLst/>
          </a:prstGeom>
          <a:noFill/>
          <a:ln w="28575">
            <a:solidFill>
              <a:srgbClr val="E5EBFF"/>
            </a:solidFill>
            <a:round/>
            <a:headEnd/>
            <a:tailEnd/>
          </a:ln>
        </p:spPr>
        <p:txBody>
          <a:bodyPr/>
          <a:lstStyle/>
          <a:p>
            <a:pPr defTabSz="914400" fontAlgn="base">
              <a:spcBef>
                <a:spcPct val="0"/>
              </a:spcBef>
              <a:spcAft>
                <a:spcPct val="0"/>
              </a:spcAft>
              <a:defRPr/>
            </a:pPr>
            <a:endParaRPr lang="en-US" sz="1600" dirty="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167296676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5"/>
          <p:cNvSpPr>
            <a:spLocks noGrp="1" noChangeArrowheads="1"/>
          </p:cNvSpPr>
          <p:nvPr>
            <p:ph type="title"/>
          </p:nvPr>
        </p:nvSpPr>
        <p:spPr/>
        <p:txBody>
          <a:bodyPr>
            <a:normAutofit fontScale="90000"/>
          </a:bodyPr>
          <a:lstStyle/>
          <a:p>
            <a:r>
              <a:rPr lang="en-US" altLang="es-CO" smtClean="0">
                <a:ea typeface="ＭＳ Ｐゴシック" panose="020B0600070205080204" pitchFamily="34" charset="-128"/>
              </a:rPr>
              <a:t>Treatment Guidelines for Zoledronic Acid and Renal Dysfunction</a:t>
            </a:r>
          </a:p>
        </p:txBody>
      </p:sp>
      <p:sp>
        <p:nvSpPr>
          <p:cNvPr id="43012" name="Rectangle 6"/>
          <p:cNvSpPr>
            <a:spLocks noGrp="1" noChangeArrowheads="1"/>
          </p:cNvSpPr>
          <p:nvPr>
            <p:ph idx="1"/>
          </p:nvPr>
        </p:nvSpPr>
        <p:spPr>
          <a:xfrm>
            <a:off x="385776" y="1828826"/>
            <a:ext cx="8455025" cy="1604963"/>
          </a:xfrm>
        </p:spPr>
        <p:txBody>
          <a:bodyPr/>
          <a:lstStyle/>
          <a:p>
            <a:pPr>
              <a:defRPr/>
            </a:pPr>
            <a:r>
              <a:rPr lang="en-US" sz="1600" dirty="0" smtClean="0"/>
              <a:t>Calculate baseline CrCl to determine patient-specific starting dose </a:t>
            </a:r>
          </a:p>
          <a:p>
            <a:pPr>
              <a:defRPr/>
            </a:pPr>
            <a:r>
              <a:rPr lang="en-US" sz="1600" dirty="0" smtClean="0"/>
              <a:t>For patients with CrCl &gt; 60 mL/min, the recommended starting dose is 4 mg infused over no less than 15 mins every 3-4 wks</a:t>
            </a:r>
          </a:p>
          <a:p>
            <a:pPr>
              <a:defRPr/>
            </a:pPr>
            <a:r>
              <a:rPr lang="en-US" sz="1600" dirty="0" smtClean="0"/>
              <a:t>For patients with reduced CrCl the following schedule is recommended</a:t>
            </a:r>
          </a:p>
        </p:txBody>
      </p:sp>
      <p:sp>
        <p:nvSpPr>
          <p:cNvPr id="44036" name="Text Box 7"/>
          <p:cNvSpPr txBox="1">
            <a:spLocks noChangeArrowheads="1"/>
          </p:cNvSpPr>
          <p:nvPr/>
        </p:nvSpPr>
        <p:spPr bwMode="auto">
          <a:xfrm>
            <a:off x="395288" y="5462614"/>
            <a:ext cx="6096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50000"/>
              </a:spcBef>
              <a:spcAft>
                <a:spcPct val="0"/>
              </a:spcAft>
            </a:pPr>
            <a:r>
              <a:rPr lang="en-US" altLang="es-CO" sz="1400" b="0" smtClean="0">
                <a:solidFill>
                  <a:srgbClr val="FFFFFF"/>
                </a:solidFill>
                <a:latin typeface="Arial" panose="020B0604020202020204" pitchFamily="34" charset="0"/>
              </a:rPr>
              <a:t>CrCl calculated using Cockcroft-Gault formula</a:t>
            </a:r>
          </a:p>
        </p:txBody>
      </p:sp>
      <p:sp>
        <p:nvSpPr>
          <p:cNvPr id="44037" name="Text Box 9"/>
          <p:cNvSpPr txBox="1">
            <a:spLocks noChangeArrowheads="1"/>
          </p:cNvSpPr>
          <p:nvPr/>
        </p:nvSpPr>
        <p:spPr bwMode="auto">
          <a:xfrm>
            <a:off x="388940" y="5711851"/>
            <a:ext cx="73358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FFFFFF"/>
                </a:solidFill>
                <a:latin typeface="Arial" panose="020B0604020202020204" pitchFamily="34" charset="0"/>
              </a:rPr>
              <a:t>*Doses calculated assuming target AUC of 0.66 (mg</a:t>
            </a:r>
            <a:r>
              <a:rPr lang="en-US" altLang="es-CO" sz="1400" b="0" baseline="8000" smtClean="0">
                <a:solidFill>
                  <a:srgbClr val="FFFFFF"/>
                </a:solidFill>
                <a:latin typeface="Bookman Old Style" panose="02050604050505020204" pitchFamily="18" charset="0"/>
              </a:rPr>
              <a:t>.</a:t>
            </a:r>
            <a:r>
              <a:rPr lang="en-US" altLang="es-CO" sz="1400" b="0" smtClean="0">
                <a:solidFill>
                  <a:srgbClr val="FFFFFF"/>
                </a:solidFill>
                <a:latin typeface="Arial" panose="020B0604020202020204" pitchFamily="34" charset="0"/>
              </a:rPr>
              <a:t>hr/L) (CrCl = 75 mL/min)</a:t>
            </a:r>
          </a:p>
        </p:txBody>
      </p:sp>
      <p:sp>
        <p:nvSpPr>
          <p:cNvPr id="44038" name="Rectangle 11"/>
          <p:cNvSpPr>
            <a:spLocks noChangeArrowheads="1"/>
          </p:cNvSpPr>
          <p:nvPr/>
        </p:nvSpPr>
        <p:spPr bwMode="auto">
          <a:xfrm>
            <a:off x="381013" y="3367088"/>
            <a:ext cx="84693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20000"/>
              </a:spcBef>
              <a:spcAft>
                <a:spcPct val="0"/>
              </a:spcAft>
              <a:buClr>
                <a:srgbClr val="CCFF33"/>
              </a:buClr>
              <a:buSzPct val="70000"/>
              <a:buFont typeface="Wingdings" panose="05000000000000000000" pitchFamily="2" charset="2"/>
              <a:buNone/>
            </a:pPr>
            <a:r>
              <a:rPr lang="en-US" altLang="es-CO" sz="1600" smtClean="0">
                <a:solidFill>
                  <a:srgbClr val="FFFFFF"/>
                </a:solidFill>
                <a:latin typeface="Arial" panose="020B0604020202020204" pitchFamily="34" charset="0"/>
              </a:rPr>
              <a:t>Starting Dose Recommendations for Patients With Reduced CrCl</a:t>
            </a:r>
          </a:p>
        </p:txBody>
      </p:sp>
      <p:sp>
        <p:nvSpPr>
          <p:cNvPr id="44039" name="Text Box 50"/>
          <p:cNvSpPr txBox="1">
            <a:spLocks noChangeArrowheads="1"/>
          </p:cNvSpPr>
          <p:nvPr/>
        </p:nvSpPr>
        <p:spPr bwMode="invGray">
          <a:xfrm>
            <a:off x="284163" y="6353201"/>
            <a:ext cx="8534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ts val="25"/>
              </a:spcBef>
              <a:spcAft>
                <a:spcPts val="700"/>
              </a:spcAft>
            </a:pPr>
            <a:r>
              <a:rPr lang="en-US" altLang="es-CO" sz="1400" b="0" smtClean="0">
                <a:solidFill>
                  <a:srgbClr val="CDCDCF"/>
                </a:solidFill>
                <a:latin typeface="Arial" panose="020B0604020202020204" pitchFamily="34" charset="0"/>
              </a:rPr>
              <a:t>Zoledronic acid [package insert]. 2012.</a:t>
            </a:r>
          </a:p>
        </p:txBody>
      </p:sp>
      <p:graphicFrame>
        <p:nvGraphicFramePr>
          <p:cNvPr id="22" name="Table 21"/>
          <p:cNvGraphicFramePr>
            <a:graphicFrameLocks noGrp="1"/>
          </p:cNvGraphicFramePr>
          <p:nvPr/>
        </p:nvGraphicFramePr>
        <p:xfrm>
          <a:off x="388951" y="3717925"/>
          <a:ext cx="8461375" cy="1676400"/>
        </p:xfrm>
        <a:graphic>
          <a:graphicData uri="http://schemas.openxmlformats.org/drawingml/2006/table">
            <a:tbl>
              <a:tblPr firstRow="1" bandRow="1">
                <a:tableStyleId>{5C22544A-7EE6-4342-B048-85BDC9FD1C3A}</a:tableStyleId>
              </a:tblPr>
              <a:tblGrid>
                <a:gridCol w="4545370"/>
                <a:gridCol w="3916005"/>
              </a:tblGrid>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rial" pitchFamily="34" charset="0"/>
                        </a:rPr>
                        <a:t>Baseline CrCl,</a:t>
                      </a:r>
                      <a:r>
                        <a:rPr lang="en-US" sz="1600" baseline="0" dirty="0" smtClean="0">
                          <a:latin typeface="Arial" pitchFamily="34" charset="0"/>
                        </a:rPr>
                        <a:t> </a:t>
                      </a:r>
                      <a:r>
                        <a:rPr lang="en-US" sz="1600" dirty="0" smtClean="0">
                          <a:latin typeface="Arial" pitchFamily="34" charset="0"/>
                        </a:rPr>
                        <a:t>mL/min</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rial" pitchFamily="34" charset="0"/>
                        </a:rPr>
                        <a:t>Recommended Dose,* mg</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6"/>
                    </a:solidFill>
                  </a:tcPr>
                </a:tc>
              </a:tr>
              <a:tr h="0">
                <a:tc>
                  <a:txBody>
                    <a:bodyPr/>
                    <a:lstStyle/>
                    <a:p>
                      <a:pPr algn="ctr"/>
                      <a:r>
                        <a:rPr lang="en-US" sz="1600" dirty="0" smtClean="0">
                          <a:solidFill>
                            <a:schemeClr val="bg2">
                              <a:lumMod val="10000"/>
                            </a:schemeClr>
                          </a:solidFill>
                          <a:latin typeface="Arial" pitchFamily="34" charset="0"/>
                        </a:rPr>
                        <a:t>50-60</a:t>
                      </a:r>
                      <a:endParaRPr lang="en-US" sz="1600" dirty="0">
                        <a:solidFill>
                          <a:schemeClr val="bg2">
                            <a:lumMod val="10000"/>
                          </a:schemeClr>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latin typeface="Arial" pitchFamily="34" charset="0"/>
                        </a:rPr>
                        <a:t>3.5 mg</a:t>
                      </a:r>
                      <a:endParaRPr lang="en-US" sz="1600" dirty="0">
                        <a:solidFill>
                          <a:schemeClr val="bg2">
                            <a:lumMod val="10000"/>
                          </a:schemeClr>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r>
              <a:tr h="0">
                <a:tc>
                  <a:txBody>
                    <a:bodyPr/>
                    <a:lstStyle/>
                    <a:p>
                      <a:pPr algn="ctr"/>
                      <a:r>
                        <a:rPr lang="en-US" sz="1600" dirty="0" smtClean="0">
                          <a:solidFill>
                            <a:schemeClr val="bg2">
                              <a:lumMod val="10000"/>
                            </a:schemeClr>
                          </a:solidFill>
                          <a:latin typeface="Arial" pitchFamily="34" charset="0"/>
                        </a:rPr>
                        <a:t>40-49</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600" dirty="0" smtClean="0">
                          <a:solidFill>
                            <a:schemeClr val="bg2">
                              <a:lumMod val="10000"/>
                            </a:schemeClr>
                          </a:solidFill>
                          <a:latin typeface="Arial" pitchFamily="34" charset="0"/>
                        </a:rPr>
                        <a:t>3.3 mg</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0">
                <a:tc>
                  <a:txBody>
                    <a:bodyPr/>
                    <a:lstStyle/>
                    <a:p>
                      <a:pPr algn="ctr"/>
                      <a:r>
                        <a:rPr lang="en-US" sz="1600" dirty="0" smtClean="0">
                          <a:solidFill>
                            <a:schemeClr val="bg2">
                              <a:lumMod val="10000"/>
                            </a:schemeClr>
                          </a:solidFill>
                          <a:latin typeface="Arial" pitchFamily="34" charset="0"/>
                        </a:rPr>
                        <a:t>30-39</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latin typeface="Arial" pitchFamily="34" charset="0"/>
                        </a:rPr>
                        <a:t>3.0 mg</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r h="0">
                <a:tc>
                  <a:txBody>
                    <a:bodyPr/>
                    <a:lstStyle/>
                    <a:p>
                      <a:pPr algn="ctr"/>
                      <a:r>
                        <a:rPr lang="en-US" sz="1600" dirty="0" smtClean="0">
                          <a:solidFill>
                            <a:schemeClr val="bg2">
                              <a:lumMod val="10000"/>
                            </a:schemeClr>
                          </a:solidFill>
                          <a:latin typeface="Arial" pitchFamily="34" charset="0"/>
                        </a:rPr>
                        <a:t>&lt; 30</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600" dirty="0" smtClean="0">
                          <a:solidFill>
                            <a:schemeClr val="bg2">
                              <a:lumMod val="10000"/>
                            </a:schemeClr>
                          </a:solidFill>
                          <a:latin typeface="Arial" pitchFamily="34" charset="0"/>
                        </a:rPr>
                        <a:t>Not recommended</a:t>
                      </a:r>
                      <a:endParaRPr lang="en-US" sz="1600" dirty="0">
                        <a:solidFill>
                          <a:schemeClr val="bg2">
                            <a:lumMod val="1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bl>
          </a:graphicData>
        </a:graphic>
      </p:graphicFrame>
    </p:spTree>
    <p:extLst>
      <p:ext uri="{BB962C8B-B14F-4D97-AF65-F5344CB8AC3E}">
        <p14:creationId xmlns:p14="http://schemas.microsoft.com/office/powerpoint/2010/main" val="385548499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4"/>
          <p:cNvSpPr txBox="1">
            <a:spLocks noChangeArrowheads="1"/>
          </p:cNvSpPr>
          <p:nvPr/>
        </p:nvSpPr>
        <p:spPr bwMode="auto">
          <a:xfrm>
            <a:off x="403226" y="5667375"/>
            <a:ext cx="7629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FFFFFF"/>
                </a:solidFill>
                <a:latin typeface="Arial" panose="020B0604020202020204" pitchFamily="34" charset="0"/>
              </a:rPr>
              <a:t>*An increase of 0.5 mg/dL for patients with normal baseline serum creatinine (&lt; 1.4 mg/dL) or an increase of 1.0 mg/dL for patients with abnormal baseline serum creatinine (≥ 1.4 mg/dL)</a:t>
            </a:r>
          </a:p>
        </p:txBody>
      </p:sp>
      <p:sp>
        <p:nvSpPr>
          <p:cNvPr id="45059" name="Freeform 6"/>
          <p:cNvSpPr>
            <a:spLocks/>
          </p:cNvSpPr>
          <p:nvPr/>
        </p:nvSpPr>
        <p:spPr bwMode="auto">
          <a:xfrm>
            <a:off x="2444751" y="2876550"/>
            <a:ext cx="4021138" cy="261938"/>
          </a:xfrm>
          <a:custGeom>
            <a:avLst/>
            <a:gdLst>
              <a:gd name="T0" fmla="*/ 0 w 2533"/>
              <a:gd name="T1" fmla="*/ 2147483647 h 165"/>
              <a:gd name="T2" fmla="*/ 0 w 2533"/>
              <a:gd name="T3" fmla="*/ 0 h 165"/>
              <a:gd name="T4" fmla="*/ 2147483647 w 2533"/>
              <a:gd name="T5" fmla="*/ 0 h 165"/>
              <a:gd name="T6" fmla="*/ 2147483647 w 2533"/>
              <a:gd name="T7" fmla="*/ 2147483647 h 165"/>
              <a:gd name="T8" fmla="*/ 0 60000 65536"/>
              <a:gd name="T9" fmla="*/ 0 60000 65536"/>
              <a:gd name="T10" fmla="*/ 0 60000 65536"/>
              <a:gd name="T11" fmla="*/ 0 60000 65536"/>
              <a:gd name="T12" fmla="*/ 0 w 2533"/>
              <a:gd name="T13" fmla="*/ 0 h 165"/>
              <a:gd name="T14" fmla="*/ 2533 w 2533"/>
              <a:gd name="T15" fmla="*/ 165 h 165"/>
            </a:gdLst>
            <a:ahLst/>
            <a:cxnLst>
              <a:cxn ang="T8">
                <a:pos x="T0" y="T1"/>
              </a:cxn>
              <a:cxn ang="T9">
                <a:pos x="T2" y="T3"/>
              </a:cxn>
              <a:cxn ang="T10">
                <a:pos x="T4" y="T5"/>
              </a:cxn>
              <a:cxn ang="T11">
                <a:pos x="T6" y="T7"/>
              </a:cxn>
            </a:cxnLst>
            <a:rect l="T12" t="T13" r="T14" b="T15"/>
            <a:pathLst>
              <a:path w="2533" h="165">
                <a:moveTo>
                  <a:pt x="0" y="118"/>
                </a:moveTo>
                <a:lnTo>
                  <a:pt x="0" y="0"/>
                </a:lnTo>
                <a:lnTo>
                  <a:pt x="2533" y="0"/>
                </a:lnTo>
                <a:lnTo>
                  <a:pt x="2533" y="165"/>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5060" name="Line 7"/>
          <p:cNvSpPr>
            <a:spLocks noChangeShapeType="1"/>
          </p:cNvSpPr>
          <p:nvPr/>
        </p:nvSpPr>
        <p:spPr bwMode="auto">
          <a:xfrm flipV="1">
            <a:off x="4465638" y="2559076"/>
            <a:ext cx="0" cy="30797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5061" name="Line 8"/>
          <p:cNvSpPr>
            <a:spLocks noChangeShapeType="1"/>
          </p:cNvSpPr>
          <p:nvPr/>
        </p:nvSpPr>
        <p:spPr bwMode="auto">
          <a:xfrm>
            <a:off x="2449513" y="3184525"/>
            <a:ext cx="0" cy="16002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2" name="Rectangle 9"/>
          <p:cNvSpPr>
            <a:spLocks noChangeArrowheads="1"/>
          </p:cNvSpPr>
          <p:nvPr/>
        </p:nvSpPr>
        <p:spPr bwMode="auto">
          <a:xfrm>
            <a:off x="1176340" y="2279650"/>
            <a:ext cx="6578600"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Measure serum creatinine prior to each q3- to 4-wk dose</a:t>
            </a:r>
          </a:p>
        </p:txBody>
      </p:sp>
      <p:sp>
        <p:nvSpPr>
          <p:cNvPr id="44039" name="Rectangle 10"/>
          <p:cNvSpPr>
            <a:spLocks noChangeArrowheads="1"/>
          </p:cNvSpPr>
          <p:nvPr/>
        </p:nvSpPr>
        <p:spPr bwMode="auto">
          <a:xfrm>
            <a:off x="692150" y="3063875"/>
            <a:ext cx="3514725"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If significant change in creatinine*</a:t>
            </a:r>
          </a:p>
        </p:txBody>
      </p:sp>
      <p:sp>
        <p:nvSpPr>
          <p:cNvPr id="44040" name="Rectangle 11"/>
          <p:cNvSpPr>
            <a:spLocks noChangeArrowheads="1"/>
          </p:cNvSpPr>
          <p:nvPr/>
        </p:nvSpPr>
        <p:spPr bwMode="auto">
          <a:xfrm>
            <a:off x="677863" y="3892550"/>
            <a:ext cx="3543300"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Withhold therapy</a:t>
            </a:r>
          </a:p>
        </p:txBody>
      </p:sp>
      <p:sp>
        <p:nvSpPr>
          <p:cNvPr id="44041" name="Rectangle 12"/>
          <p:cNvSpPr>
            <a:spLocks noChangeArrowheads="1"/>
          </p:cNvSpPr>
          <p:nvPr/>
        </p:nvSpPr>
        <p:spPr bwMode="auto">
          <a:xfrm>
            <a:off x="698500" y="4784725"/>
            <a:ext cx="7073900"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Resume starting dose when creatinine returns to within 10% of baseline</a:t>
            </a:r>
          </a:p>
        </p:txBody>
      </p:sp>
      <p:sp>
        <p:nvSpPr>
          <p:cNvPr id="45066" name="Line 13"/>
          <p:cNvSpPr>
            <a:spLocks noChangeShapeType="1"/>
          </p:cNvSpPr>
          <p:nvPr/>
        </p:nvSpPr>
        <p:spPr bwMode="auto">
          <a:xfrm>
            <a:off x="6467475" y="3178175"/>
            <a:ext cx="0" cy="71913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3" name="Rectangle 14"/>
          <p:cNvSpPr>
            <a:spLocks noChangeArrowheads="1"/>
          </p:cNvSpPr>
          <p:nvPr/>
        </p:nvSpPr>
        <p:spPr bwMode="auto">
          <a:xfrm>
            <a:off x="4695827" y="3063875"/>
            <a:ext cx="3533775"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If no significant change in creatinine</a:t>
            </a:r>
          </a:p>
        </p:txBody>
      </p:sp>
      <p:sp>
        <p:nvSpPr>
          <p:cNvPr id="44044" name="Rectangle 15"/>
          <p:cNvSpPr>
            <a:spLocks noChangeArrowheads="1"/>
          </p:cNvSpPr>
          <p:nvPr/>
        </p:nvSpPr>
        <p:spPr bwMode="auto">
          <a:xfrm>
            <a:off x="4699000" y="3892550"/>
            <a:ext cx="3530600" cy="438150"/>
          </a:xfrm>
          <a:prstGeom prst="rect">
            <a:avLst/>
          </a:prstGeom>
          <a:solidFill>
            <a:schemeClr val="accent2"/>
          </a:solidFill>
          <a:ln w="28575">
            <a:noFill/>
            <a:miter lim="800000"/>
            <a:headEnd/>
            <a:tailEnd/>
          </a:ln>
        </p:spPr>
        <p:txBody>
          <a:bodyPr wrap="none" anchor="ctr"/>
          <a:lstStyle/>
          <a:p>
            <a:pPr algn="ctr" defTabSz="914400" fontAlgn="base">
              <a:spcBef>
                <a:spcPct val="0"/>
              </a:spcBef>
              <a:spcAft>
                <a:spcPct val="0"/>
              </a:spcAft>
              <a:defRPr/>
            </a:pPr>
            <a:r>
              <a:rPr lang="en-US" sz="1600" b="1" dirty="0">
                <a:solidFill>
                  <a:srgbClr val="CDCDCF">
                    <a:lumMod val="10000"/>
                  </a:srgbClr>
                </a:solidFill>
                <a:ea typeface="ＭＳ Ｐゴシック" panose="020B0600070205080204" pitchFamily="34" charset="-128"/>
              </a:rPr>
              <a:t>Give the starting dose</a:t>
            </a:r>
          </a:p>
        </p:txBody>
      </p:sp>
      <p:sp>
        <p:nvSpPr>
          <p:cNvPr id="45069" name="Rectangle 18"/>
          <p:cNvSpPr>
            <a:spLocks noChangeArrowheads="1"/>
          </p:cNvSpPr>
          <p:nvPr/>
        </p:nvSpPr>
        <p:spPr bwMode="auto">
          <a:xfrm>
            <a:off x="2133619" y="1852613"/>
            <a:ext cx="47252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800" smtClean="0">
                <a:solidFill>
                  <a:srgbClr val="FFFFFF"/>
                </a:solidFill>
                <a:latin typeface="Arial" panose="020B0604020202020204" pitchFamily="34" charset="0"/>
              </a:rPr>
              <a:t>For the second and all subsequent doses</a:t>
            </a:r>
          </a:p>
        </p:txBody>
      </p:sp>
      <p:sp>
        <p:nvSpPr>
          <p:cNvPr id="45070" name="Text Box 50"/>
          <p:cNvSpPr txBox="1">
            <a:spLocks noChangeArrowheads="1"/>
          </p:cNvSpPr>
          <p:nvPr/>
        </p:nvSpPr>
        <p:spPr bwMode="invGray">
          <a:xfrm>
            <a:off x="284176" y="6353201"/>
            <a:ext cx="71135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ts val="25"/>
              </a:spcBef>
              <a:spcAft>
                <a:spcPts val="700"/>
              </a:spcAft>
            </a:pPr>
            <a:r>
              <a:rPr lang="en-US" altLang="es-CO" sz="1400" b="0" smtClean="0">
                <a:solidFill>
                  <a:srgbClr val="CDCDCF"/>
                </a:solidFill>
                <a:latin typeface="Arial" panose="020B0604020202020204" pitchFamily="34" charset="0"/>
              </a:rPr>
              <a:t>Zoledronic acid [package insert]. 2012.</a:t>
            </a:r>
          </a:p>
        </p:txBody>
      </p:sp>
      <p:sp>
        <p:nvSpPr>
          <p:cNvPr id="45071" name="Title 17"/>
          <p:cNvSpPr>
            <a:spLocks noGrp="1"/>
          </p:cNvSpPr>
          <p:nvPr>
            <p:ph type="title"/>
          </p:nvPr>
        </p:nvSpPr>
        <p:spPr/>
        <p:txBody>
          <a:bodyPr>
            <a:normAutofit fontScale="90000"/>
          </a:bodyPr>
          <a:lstStyle/>
          <a:p>
            <a:r>
              <a:rPr lang="en-US" altLang="es-CO" smtClean="0">
                <a:ea typeface="ＭＳ Ｐゴシック" panose="020B0600070205080204" pitchFamily="34" charset="-128"/>
              </a:rPr>
              <a:t>Treatment Algorithm for Continuing Zoledronic Acid</a:t>
            </a:r>
          </a:p>
        </p:txBody>
      </p:sp>
    </p:spTree>
    <p:extLst>
      <p:ext uri="{BB962C8B-B14F-4D97-AF65-F5344CB8AC3E}">
        <p14:creationId xmlns:p14="http://schemas.microsoft.com/office/powerpoint/2010/main" val="257490025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Denosumab vs Zoledronic Acid: Double-Blind, Placebo-Controlled Phase III Trial</a:t>
            </a:r>
          </a:p>
        </p:txBody>
      </p:sp>
      <p:sp>
        <p:nvSpPr>
          <p:cNvPr id="15365" name="Rectangle 15"/>
          <p:cNvSpPr>
            <a:spLocks noChangeArrowheads="1"/>
          </p:cNvSpPr>
          <p:nvPr/>
        </p:nvSpPr>
        <p:spPr bwMode="gray">
          <a:xfrm>
            <a:off x="384177" y="1958975"/>
            <a:ext cx="3194050" cy="2300288"/>
          </a:xfrm>
          <a:prstGeom prst="rect">
            <a:avLst/>
          </a:prstGeom>
          <a:noFill/>
          <a:ln w="19050">
            <a:noFill/>
            <a:miter lim="800000"/>
            <a:headEnd/>
            <a:tailEnd/>
          </a:ln>
        </p:spPr>
        <p:txBody>
          <a:bodyPr lIns="86210" tIns="43105" rIns="86210" bIns="43105" anchor="ct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Patients with CRPC and bone metastases, and no </a:t>
            </a:r>
            <a:br>
              <a:rPr lang="en-US" sz="1600" dirty="0">
                <a:solidFill>
                  <a:srgbClr val="FFFFFF"/>
                </a:solidFill>
                <a:ea typeface="ＭＳ Ｐゴシック" panose="020B0600070205080204" pitchFamily="34" charset="-128"/>
              </a:rPr>
            </a:br>
            <a:r>
              <a:rPr lang="en-US" sz="1600" dirty="0">
                <a:solidFill>
                  <a:srgbClr val="FFFFFF"/>
                </a:solidFill>
                <a:ea typeface="ＭＳ Ｐゴシック" panose="020B0600070205080204" pitchFamily="34" charset="-128"/>
              </a:rPr>
              <a:t>current or past IV </a:t>
            </a:r>
            <a:br>
              <a:rPr lang="en-US" sz="1600" dirty="0">
                <a:solidFill>
                  <a:srgbClr val="FFFFFF"/>
                </a:solidFill>
                <a:ea typeface="ＭＳ Ｐゴシック" panose="020B0600070205080204" pitchFamily="34" charset="-128"/>
              </a:rPr>
            </a:br>
            <a:r>
              <a:rPr lang="en-US" sz="1600" dirty="0">
                <a:solidFill>
                  <a:srgbClr val="FFFFFF"/>
                </a:solidFill>
                <a:ea typeface="ＭＳ Ｐゴシック" panose="020B0600070205080204" pitchFamily="34" charset="-128"/>
              </a:rPr>
              <a:t>bisphosphonate treatment</a:t>
            </a:r>
          </a:p>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(N = 1901)</a:t>
            </a:r>
          </a:p>
        </p:txBody>
      </p:sp>
      <p:sp>
        <p:nvSpPr>
          <p:cNvPr id="46084" name="Text Box 16"/>
          <p:cNvSpPr txBox="1">
            <a:spLocks noChangeArrowheads="1"/>
          </p:cNvSpPr>
          <p:nvPr/>
        </p:nvSpPr>
        <p:spPr bwMode="auto">
          <a:xfrm>
            <a:off x="392115" y="5661051"/>
            <a:ext cx="8615362"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eaLnBrk="1" fontAlgn="base" hangingPunct="1">
              <a:lnSpc>
                <a:spcPct val="90000"/>
              </a:lnSpc>
              <a:spcBef>
                <a:spcPct val="0"/>
              </a:spcBef>
              <a:spcAft>
                <a:spcPct val="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*Per protocol and zoledronic acid label, IV product dose adjusted for baseline creatinine clearance and subsequent dose intervals determined by serum creatinine. </a:t>
            </a:r>
          </a:p>
          <a:p>
            <a:pPr eaLnBrk="1" fontAlgn="base" hangingPunct="1">
              <a:lnSpc>
                <a:spcPct val="90000"/>
              </a:lnSpc>
              <a:spcBef>
                <a:spcPct val="0"/>
              </a:spcBef>
              <a:spcAft>
                <a:spcPct val="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No SC dose adjustments made due to increased serum creatinine.</a:t>
            </a:r>
          </a:p>
        </p:txBody>
      </p:sp>
      <p:sp>
        <p:nvSpPr>
          <p:cNvPr id="46085" name="Rectangle 12"/>
          <p:cNvSpPr>
            <a:spLocks noChangeArrowheads="1"/>
          </p:cNvSpPr>
          <p:nvPr/>
        </p:nvSpPr>
        <p:spPr bwMode="auto">
          <a:xfrm>
            <a:off x="4133863" y="2001838"/>
            <a:ext cx="4206875" cy="755650"/>
          </a:xfrm>
          <a:prstGeom prst="rect">
            <a:avLst/>
          </a:prstGeom>
          <a:solidFill>
            <a:schemeClr val="accent2"/>
          </a:solidFill>
          <a:ln>
            <a:noFill/>
          </a:ln>
          <a:extLst>
            <a:ext uri="{91240B29-F687-4f45-9708-019B960494DF}">
              <a14:hiddenLine xmlns:a14="http://schemas.microsoft.com/office/drawing/2010/main" w="19050">
                <a:solidFill>
                  <a:srgbClr val="000000"/>
                </a:solidFill>
                <a:round/>
                <a:headEnd/>
                <a:tailEnd/>
              </a14:hiddenLine>
            </a:ext>
          </a:extLst>
        </p:spPr>
        <p:txBody>
          <a:bodyPr anchor="ctr">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smtClean="0">
                <a:solidFill>
                  <a:srgbClr val="141415"/>
                </a:solidFill>
                <a:latin typeface="Arial" panose="020B0604020202020204" pitchFamily="34" charset="0"/>
              </a:rPr>
              <a:t>Denosumab </a:t>
            </a:r>
            <a:r>
              <a:rPr lang="en-US" altLang="es-CO" sz="1600" b="0" smtClean="0">
                <a:solidFill>
                  <a:srgbClr val="141415"/>
                </a:solidFill>
                <a:latin typeface="Arial" panose="020B0604020202020204" pitchFamily="34" charset="0"/>
              </a:rPr>
              <a:t>120 mg SC +</a:t>
            </a:r>
            <a:br>
              <a:rPr lang="en-US" altLang="es-CO" sz="1600" b="0" smtClean="0">
                <a:solidFill>
                  <a:srgbClr val="141415"/>
                </a:solidFill>
                <a:latin typeface="Arial" panose="020B0604020202020204" pitchFamily="34" charset="0"/>
              </a:rPr>
            </a:br>
            <a:r>
              <a:rPr lang="en-US" altLang="es-CO" sz="1600" smtClean="0">
                <a:solidFill>
                  <a:srgbClr val="141415"/>
                </a:solidFill>
                <a:latin typeface="Arial" panose="020B0604020202020204" pitchFamily="34" charset="0"/>
              </a:rPr>
              <a:t>Placebo </a:t>
            </a:r>
            <a:r>
              <a:rPr lang="en-US" altLang="es-CO" sz="1600" b="0" smtClean="0">
                <a:solidFill>
                  <a:srgbClr val="141415"/>
                </a:solidFill>
                <a:latin typeface="Arial" panose="020B0604020202020204" pitchFamily="34" charset="0"/>
              </a:rPr>
              <a:t>IV* q4w </a:t>
            </a:r>
            <a:br>
              <a:rPr lang="en-US" altLang="es-CO" sz="1600" b="0" smtClean="0">
                <a:solidFill>
                  <a:srgbClr val="141415"/>
                </a:solidFill>
                <a:latin typeface="Arial" panose="020B0604020202020204" pitchFamily="34" charset="0"/>
              </a:rPr>
            </a:br>
            <a:r>
              <a:rPr lang="en-US" altLang="es-CO" sz="1600" b="0" smtClean="0">
                <a:solidFill>
                  <a:srgbClr val="141415"/>
                </a:solidFill>
                <a:latin typeface="Arial" panose="020B0604020202020204" pitchFamily="34" charset="0"/>
              </a:rPr>
              <a:t>(n = 950)</a:t>
            </a:r>
          </a:p>
        </p:txBody>
      </p:sp>
      <p:sp>
        <p:nvSpPr>
          <p:cNvPr id="15368" name="Rectangle 13"/>
          <p:cNvSpPr>
            <a:spLocks noChangeArrowheads="1"/>
          </p:cNvSpPr>
          <p:nvPr/>
        </p:nvSpPr>
        <p:spPr bwMode="auto">
          <a:xfrm>
            <a:off x="4133863" y="3446463"/>
            <a:ext cx="4206875" cy="755650"/>
          </a:xfrm>
          <a:prstGeom prst="rect">
            <a:avLst/>
          </a:prstGeom>
          <a:solidFill>
            <a:schemeClr val="accent3"/>
          </a:solidFill>
          <a:ln w="19050" algn="ctr">
            <a:noFill/>
            <a:round/>
            <a:headEnd/>
            <a:tailEnd/>
          </a:ln>
        </p:spPr>
        <p:txBody>
          <a:bodyPr anchor="ctr">
            <a:spAutoFit/>
          </a:bodyPr>
          <a:lstStyle/>
          <a:p>
            <a:pPr algn="ctr" defTabSz="862013" fontAlgn="base">
              <a:lnSpc>
                <a:spcPct val="90000"/>
              </a:lnSpc>
              <a:spcBef>
                <a:spcPct val="35000"/>
              </a:spcBef>
              <a:spcAft>
                <a:spcPct val="25000"/>
              </a:spcAft>
              <a:buClr>
                <a:srgbClr val="8B3D9A"/>
              </a:buClr>
              <a:buFont typeface="Arial" charset="0"/>
              <a:buNone/>
              <a:defRPr/>
            </a:pPr>
            <a:r>
              <a:rPr lang="en-US" sz="1600" b="1" dirty="0">
                <a:solidFill>
                  <a:srgbClr val="CDCDCF">
                    <a:lumMod val="10000"/>
                  </a:srgbClr>
                </a:solidFill>
                <a:ea typeface="ＭＳ Ｐゴシック" panose="020B0600070205080204" pitchFamily="34" charset="-128"/>
              </a:rPr>
              <a:t>Zoledronic acid </a:t>
            </a:r>
            <a:r>
              <a:rPr lang="en-US" sz="1600" dirty="0">
                <a:solidFill>
                  <a:srgbClr val="CDCDCF">
                    <a:lumMod val="10000"/>
                  </a:srgbClr>
                </a:solidFill>
                <a:ea typeface="ＭＳ Ｐゴシック" panose="020B0600070205080204" pitchFamily="34" charset="-128"/>
              </a:rPr>
              <a:t>4 mg IV* +</a:t>
            </a:r>
            <a:br>
              <a:rPr lang="en-US" sz="1600" dirty="0">
                <a:solidFill>
                  <a:srgbClr val="CDCDCF">
                    <a:lumMod val="10000"/>
                  </a:srgbClr>
                </a:solidFill>
                <a:ea typeface="ＭＳ Ｐゴシック" panose="020B0600070205080204" pitchFamily="34" charset="-128"/>
              </a:rPr>
            </a:br>
            <a:r>
              <a:rPr lang="en-US" sz="1600" b="1" dirty="0">
                <a:solidFill>
                  <a:srgbClr val="CDCDCF">
                    <a:lumMod val="10000"/>
                  </a:srgbClr>
                </a:solidFill>
                <a:ea typeface="ＭＳ Ｐゴシック" panose="020B0600070205080204" pitchFamily="34" charset="-128"/>
              </a:rPr>
              <a:t>Placebo </a:t>
            </a:r>
            <a:r>
              <a:rPr lang="en-US" sz="1600" dirty="0">
                <a:solidFill>
                  <a:srgbClr val="CDCDCF">
                    <a:lumMod val="10000"/>
                  </a:srgbClr>
                </a:solidFill>
                <a:ea typeface="ＭＳ Ｐゴシック" panose="020B0600070205080204" pitchFamily="34" charset="-128"/>
              </a:rPr>
              <a:t>SC</a:t>
            </a:r>
            <a:r>
              <a:rPr lang="en-US" sz="1600" b="1" dirty="0">
                <a:solidFill>
                  <a:srgbClr val="CDCDCF">
                    <a:lumMod val="10000"/>
                  </a:srgbClr>
                </a:solidFill>
                <a:ea typeface="ＭＳ Ｐゴシック" panose="020B0600070205080204" pitchFamily="34" charset="-128"/>
              </a:rPr>
              <a:t> </a:t>
            </a:r>
            <a:r>
              <a:rPr lang="en-US" sz="1600" dirty="0">
                <a:solidFill>
                  <a:srgbClr val="141415"/>
                </a:solidFill>
                <a:ea typeface="ＭＳ Ｐゴシック" panose="020B0600070205080204" pitchFamily="34" charset="-128"/>
              </a:rPr>
              <a:t>q4w</a:t>
            </a:r>
            <a:br>
              <a:rPr lang="en-US" sz="1600" dirty="0">
                <a:solidFill>
                  <a:srgbClr val="141415"/>
                </a:solidFill>
                <a:ea typeface="ＭＳ Ｐゴシック" panose="020B0600070205080204" pitchFamily="34" charset="-128"/>
              </a:rPr>
            </a:br>
            <a:r>
              <a:rPr lang="en-US" sz="1600" dirty="0">
                <a:solidFill>
                  <a:srgbClr val="CDCDCF">
                    <a:lumMod val="10000"/>
                  </a:srgbClr>
                </a:solidFill>
                <a:ea typeface="ＭＳ Ｐゴシック" panose="020B0600070205080204" pitchFamily="34" charset="-128"/>
              </a:rPr>
              <a:t>(n = 951)</a:t>
            </a:r>
          </a:p>
        </p:txBody>
      </p:sp>
      <p:cxnSp>
        <p:nvCxnSpPr>
          <p:cNvPr id="46087" name="Straight Arrow Connector 19"/>
          <p:cNvCxnSpPr>
            <a:cxnSpLocks noChangeShapeType="1"/>
          </p:cNvCxnSpPr>
          <p:nvPr/>
        </p:nvCxnSpPr>
        <p:spPr bwMode="auto">
          <a:xfrm flipV="1">
            <a:off x="3473450" y="2378075"/>
            <a:ext cx="598488" cy="731838"/>
          </a:xfrm>
          <a:prstGeom prst="straightConnector1">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6088" name="Straight Arrow Connector 20"/>
          <p:cNvCxnSpPr>
            <a:cxnSpLocks noChangeShapeType="1"/>
          </p:cNvCxnSpPr>
          <p:nvPr/>
        </p:nvCxnSpPr>
        <p:spPr bwMode="auto">
          <a:xfrm>
            <a:off x="3479802" y="3230563"/>
            <a:ext cx="592138" cy="596900"/>
          </a:xfrm>
          <a:prstGeom prst="straightConnector1">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6089" name="Text Box 14"/>
          <p:cNvSpPr txBox="1">
            <a:spLocks noChangeArrowheads="1"/>
          </p:cNvSpPr>
          <p:nvPr/>
        </p:nvSpPr>
        <p:spPr bwMode="auto">
          <a:xfrm>
            <a:off x="392113" y="4503764"/>
            <a:ext cx="8488362"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210" tIns="43105" rIns="86210" bIns="43105">
            <a:spAutoFit/>
          </a:bodyPr>
          <a:lstStyle>
            <a:lvl1pPr marL="342900" indent="-342900"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eaLnBrk="1" fontAlgn="base" hangingPunct="1">
              <a:lnSpc>
                <a:spcPct val="90000"/>
              </a:lnSpc>
              <a:spcBef>
                <a:spcPts val="700"/>
              </a:spcBef>
              <a:spcAft>
                <a:spcPct val="25000"/>
              </a:spcAft>
              <a:buClr>
                <a:srgbClr val="8B3D9A"/>
              </a:buClr>
              <a:buFont typeface="Wingdings" panose="05000000000000000000" pitchFamily="2" charset="2"/>
              <a:buChar char="§"/>
            </a:pPr>
            <a:r>
              <a:rPr lang="en-US" altLang="es-CO" sz="1800" b="0" smtClean="0">
                <a:solidFill>
                  <a:srgbClr val="FEFDDE"/>
                </a:solidFill>
                <a:latin typeface="Arial" panose="020B0604020202020204" pitchFamily="34" charset="0"/>
              </a:rPr>
              <a:t>Calcium and vitamin D supplemented in both treatment groups</a:t>
            </a:r>
          </a:p>
          <a:p>
            <a:pPr eaLnBrk="1" fontAlgn="base" hangingPunct="1">
              <a:lnSpc>
                <a:spcPct val="90000"/>
              </a:lnSpc>
              <a:spcBef>
                <a:spcPts val="700"/>
              </a:spcBef>
              <a:spcAft>
                <a:spcPct val="25000"/>
              </a:spcAft>
              <a:buClr>
                <a:srgbClr val="8B3D9A"/>
              </a:buClr>
              <a:buFont typeface="Wingdings" panose="05000000000000000000" pitchFamily="2" charset="2"/>
              <a:buChar char="§"/>
            </a:pPr>
            <a:r>
              <a:rPr lang="en-US" altLang="es-CO" sz="1800" b="0" smtClean="0">
                <a:solidFill>
                  <a:srgbClr val="FEFDDE"/>
                </a:solidFill>
                <a:latin typeface="Arial" panose="020B0604020202020204" pitchFamily="34" charset="0"/>
              </a:rPr>
              <a:t>Primary endpoint: time to first on-study SRE (fracture, radiation or surgery to bone, spinal cord compression)</a:t>
            </a:r>
          </a:p>
        </p:txBody>
      </p:sp>
      <p:sp>
        <p:nvSpPr>
          <p:cNvPr id="46090" name="TextBox 1"/>
          <p:cNvSpPr txBox="1">
            <a:spLocks noChangeArrowheads="1"/>
          </p:cNvSpPr>
          <p:nvPr/>
        </p:nvSpPr>
        <p:spPr bwMode="auto">
          <a:xfrm>
            <a:off x="284176" y="6354789"/>
            <a:ext cx="34949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35000"/>
              </a:spcBef>
              <a:spcAft>
                <a:spcPct val="25000"/>
              </a:spcAft>
              <a:buClr>
                <a:srgbClr val="8B3D9A"/>
              </a:buClr>
              <a:buFont typeface="Arial" panose="020B0604020202020204" pitchFamily="34" charset="0"/>
              <a:buNone/>
            </a:pPr>
            <a:r>
              <a:rPr lang="en-US" altLang="es-CO" sz="1400" b="0" smtClean="0">
                <a:solidFill>
                  <a:srgbClr val="CDCDCF"/>
                </a:solidFill>
                <a:latin typeface="Arial" panose="020B0604020202020204" pitchFamily="34" charset="0"/>
              </a:rPr>
              <a:t>Fizazi K, et al. Lancet. 2011;377:813-822.</a:t>
            </a:r>
          </a:p>
        </p:txBody>
      </p:sp>
    </p:spTree>
    <p:extLst>
      <p:ext uri="{BB962C8B-B14F-4D97-AF65-F5344CB8AC3E}">
        <p14:creationId xmlns:p14="http://schemas.microsoft.com/office/powerpoint/2010/main" val="3875830099"/>
      </p:ext>
    </p:extLst>
  </p:cSld>
  <p:clrMapOvr>
    <a:masterClrMapping/>
  </p:clrMapOvr>
  <p:timing>
    <p:tnLst>
      <p:par>
        <p:cTn xmlns:p14="http://schemas.microsoft.com/office/powerpoint/2010/mai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77973" name="Group 309"/>
          <p:cNvGraphicFramePr>
            <a:graphicFrameLocks noGrp="1"/>
          </p:cNvGraphicFramePr>
          <p:nvPr/>
        </p:nvGraphicFramePr>
        <p:xfrm>
          <a:off x="419100" y="5842000"/>
          <a:ext cx="7640638" cy="487364"/>
        </p:xfrm>
        <a:graphic>
          <a:graphicData uri="http://schemas.openxmlformats.org/drawingml/2006/table">
            <a:tbl>
              <a:tblPr/>
              <a:tblGrid>
                <a:gridCol w="1519238"/>
                <a:gridCol w="530225"/>
                <a:gridCol w="641350"/>
                <a:gridCol w="598487"/>
                <a:gridCol w="614363"/>
                <a:gridCol w="628650"/>
                <a:gridCol w="598487"/>
                <a:gridCol w="627063"/>
                <a:gridCol w="612775"/>
                <a:gridCol w="614362"/>
                <a:gridCol w="655638"/>
              </a:tblGrid>
              <a:tr h="243682">
                <a:tc>
                  <a:txBody>
                    <a:bodyPr/>
                    <a:lstStyle/>
                    <a:p>
                      <a:pPr marL="0" marR="0" lvl="0" indent="0" algn="l"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Zoledronic acid</a:t>
                      </a:r>
                    </a:p>
                  </a:txBody>
                  <a:tcPr marT="45653" marB="45653"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951</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733</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544</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407</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299</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207</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140</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93</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64</a:t>
                      </a:r>
                    </a:p>
                  </a:txBody>
                  <a:tcPr marT="45653" marB="45653"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47</a:t>
                      </a:r>
                    </a:p>
                  </a:txBody>
                  <a:tcPr marT="45653" marB="45653" horzOverflow="overflow">
                    <a:lnL>
                      <a:noFill/>
                    </a:lnL>
                    <a:lnR cap="flat">
                      <a:noFill/>
                    </a:lnR>
                    <a:lnT cap="flat">
                      <a:noFill/>
                    </a:lnT>
                    <a:lnB>
                      <a:noFill/>
                    </a:lnB>
                    <a:lnTlToBr>
                      <a:noFill/>
                    </a:lnTlToBr>
                    <a:lnBlToTr>
                      <a:noFill/>
                    </a:lnBlToTr>
                    <a:noFill/>
                  </a:tcPr>
                </a:tc>
              </a:tr>
              <a:tr h="243682">
                <a:tc>
                  <a:txBody>
                    <a:bodyPr/>
                    <a:lstStyle/>
                    <a:p>
                      <a:pPr marL="0" marR="0" lvl="0" indent="0" algn="l"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Denosumab</a:t>
                      </a:r>
                    </a:p>
                  </a:txBody>
                  <a:tcPr marT="45653" marB="45653"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950</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758</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582</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472</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361</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259</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168</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115</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70</a:t>
                      </a:r>
                    </a:p>
                  </a:txBody>
                  <a:tcPr marT="45653" marB="45653"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
                        </a:lnSpc>
                        <a:spcBef>
                          <a:spcPts val="0"/>
                        </a:spcBef>
                        <a:spcAft>
                          <a:spcPct val="0"/>
                        </a:spcAft>
                        <a:buClr>
                          <a:schemeClr val="tx1"/>
                        </a:buClr>
                        <a:buSzTx/>
                        <a:buFontTx/>
                        <a:buNone/>
                        <a:tabLst/>
                      </a:pPr>
                      <a:r>
                        <a:rPr kumimoji="0" lang="en-US" sz="1400" b="0" i="0" u="none" strike="noStrike" cap="none" normalizeH="0" baseline="0" dirty="0" smtClean="0">
                          <a:ln>
                            <a:noFill/>
                          </a:ln>
                          <a:solidFill>
                            <a:schemeClr val="tx1"/>
                          </a:solidFill>
                          <a:effectLst/>
                          <a:latin typeface="Arial" charset="0"/>
                        </a:rPr>
                        <a:t>39</a:t>
                      </a:r>
                    </a:p>
                  </a:txBody>
                  <a:tcPr marT="45653" marB="45653" horzOverflow="overflow">
                    <a:lnL>
                      <a:noFill/>
                    </a:lnL>
                    <a:lnR cap="flat">
                      <a:noFill/>
                    </a:lnR>
                    <a:lnT>
                      <a:noFill/>
                    </a:lnT>
                    <a:lnB cap="flat">
                      <a:noFill/>
                    </a:lnB>
                    <a:lnTlToBr>
                      <a:noFill/>
                    </a:lnTlToBr>
                    <a:lnBlToTr>
                      <a:noFill/>
                    </a:lnBlToTr>
                    <a:noFill/>
                  </a:tcPr>
                </a:tc>
              </a:tr>
            </a:tbl>
          </a:graphicData>
        </a:graphic>
      </p:graphicFrame>
      <p:sp>
        <p:nvSpPr>
          <p:cNvPr id="47129" name="Text Box 253"/>
          <p:cNvSpPr txBox="1">
            <a:spLocks noChangeArrowheads="1"/>
          </p:cNvSpPr>
          <p:nvPr/>
        </p:nvSpPr>
        <p:spPr bwMode="auto">
          <a:xfrm>
            <a:off x="368300" y="5481663"/>
            <a:ext cx="1760538"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latin typeface="Arial" panose="020B0604020202020204" pitchFamily="34" charset="0"/>
              </a:rPr>
              <a:t>Patients at Risk, n</a:t>
            </a:r>
          </a:p>
        </p:txBody>
      </p:sp>
      <p:sp>
        <p:nvSpPr>
          <p:cNvPr id="47130" name="Text Box 1510"/>
          <p:cNvSpPr txBox="1">
            <a:spLocks noChangeArrowheads="1"/>
          </p:cNvSpPr>
          <p:nvPr/>
        </p:nvSpPr>
        <p:spPr bwMode="auto">
          <a:xfrm>
            <a:off x="2203450" y="5376863"/>
            <a:ext cx="5494338"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latin typeface="Arial" panose="020B0604020202020204" pitchFamily="34" charset="0"/>
              </a:rPr>
              <a:t>Study Mo</a:t>
            </a:r>
          </a:p>
        </p:txBody>
      </p:sp>
      <p:sp>
        <p:nvSpPr>
          <p:cNvPr id="47131" name="Line 287"/>
          <p:cNvSpPr>
            <a:spLocks noChangeShapeType="1"/>
          </p:cNvSpPr>
          <p:nvPr/>
        </p:nvSpPr>
        <p:spPr bwMode="auto">
          <a:xfrm flipV="1">
            <a:off x="2193933" y="3481388"/>
            <a:ext cx="5510213" cy="0"/>
          </a:xfrm>
          <a:prstGeom prst="line">
            <a:avLst/>
          </a:prstGeom>
          <a:noFill/>
          <a:ln w="28575" cap="rnd">
            <a:solidFill>
              <a:schemeClr val="tx1"/>
            </a:solidFill>
            <a:prstDash val="sysDot"/>
            <a:round/>
            <a:headEnd/>
            <a:tailEnd/>
          </a:ln>
          <a:extLst>
            <a:ext uri="{909E8E84-426E-40dd-AFC4-6F175D3DCCD1}">
              <a14:hiddenFill xmlns:a14="http://schemas.microsoft.com/office/drawing/2010/main">
                <a:noFill/>
              </a14:hiddenFill>
            </a:ext>
          </a:extLst>
        </p:spPr>
        <p:txBody>
          <a:bodyPr anchor="ctr">
            <a:spAutoFit/>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1257" name="Freeform 1256"/>
          <p:cNvSpPr/>
          <p:nvPr/>
        </p:nvSpPr>
        <p:spPr bwMode="auto">
          <a:xfrm>
            <a:off x="2195526" y="1968500"/>
            <a:ext cx="5527675" cy="1936750"/>
          </a:xfrm>
          <a:custGeom>
            <a:avLst/>
            <a:gdLst>
              <a:gd name="connsiteX0" fmla="*/ 0 w 5527141"/>
              <a:gd name="connsiteY0" fmla="*/ 0 h 2100404"/>
              <a:gd name="connsiteX1" fmla="*/ 203703 w 5527141"/>
              <a:gd name="connsiteY1" fmla="*/ 67901 h 2100404"/>
              <a:gd name="connsiteX2" fmla="*/ 258024 w 5527141"/>
              <a:gd name="connsiteY2" fmla="*/ 117695 h 2100404"/>
              <a:gd name="connsiteX3" fmla="*/ 393826 w 5527141"/>
              <a:gd name="connsiteY3" fmla="*/ 167489 h 2100404"/>
              <a:gd name="connsiteX4" fmla="*/ 443620 w 5527141"/>
              <a:gd name="connsiteY4" fmla="*/ 221810 h 2100404"/>
              <a:gd name="connsiteX5" fmla="*/ 561315 w 5527141"/>
              <a:gd name="connsiteY5" fmla="*/ 298765 h 2100404"/>
              <a:gd name="connsiteX6" fmla="*/ 611109 w 5527141"/>
              <a:gd name="connsiteY6" fmla="*/ 434567 h 2100404"/>
              <a:gd name="connsiteX7" fmla="*/ 737858 w 5527141"/>
              <a:gd name="connsiteY7" fmla="*/ 538681 h 2100404"/>
              <a:gd name="connsiteX8" fmla="*/ 855553 w 5527141"/>
              <a:gd name="connsiteY8" fmla="*/ 615636 h 2100404"/>
              <a:gd name="connsiteX9" fmla="*/ 1004935 w 5527141"/>
              <a:gd name="connsiteY9" fmla="*/ 679010 h 2100404"/>
              <a:gd name="connsiteX10" fmla="*/ 1113577 w 5527141"/>
              <a:gd name="connsiteY10" fmla="*/ 697117 h 2100404"/>
              <a:gd name="connsiteX11" fmla="*/ 1195058 w 5527141"/>
              <a:gd name="connsiteY11" fmla="*/ 796705 h 2100404"/>
              <a:gd name="connsiteX12" fmla="*/ 1362547 w 5527141"/>
              <a:gd name="connsiteY12" fmla="*/ 887240 h 2100404"/>
              <a:gd name="connsiteX13" fmla="*/ 1484769 w 5527141"/>
              <a:gd name="connsiteY13" fmla="*/ 941561 h 2100404"/>
              <a:gd name="connsiteX14" fmla="*/ 1661311 w 5527141"/>
              <a:gd name="connsiteY14" fmla="*/ 1018515 h 2100404"/>
              <a:gd name="connsiteX15" fmla="*/ 1810693 w 5527141"/>
              <a:gd name="connsiteY15" fmla="*/ 1068309 h 2100404"/>
              <a:gd name="connsiteX16" fmla="*/ 2050610 w 5527141"/>
              <a:gd name="connsiteY16" fmla="*/ 1149790 h 2100404"/>
              <a:gd name="connsiteX17" fmla="*/ 2095878 w 5527141"/>
              <a:gd name="connsiteY17" fmla="*/ 1181477 h 2100404"/>
              <a:gd name="connsiteX18" fmla="*/ 2209046 w 5527141"/>
              <a:gd name="connsiteY18" fmla="*/ 1190531 h 2100404"/>
              <a:gd name="connsiteX19" fmla="*/ 2322214 w 5527141"/>
              <a:gd name="connsiteY19" fmla="*/ 1249378 h 2100404"/>
              <a:gd name="connsiteX20" fmla="*/ 2498757 w 5527141"/>
              <a:gd name="connsiteY20" fmla="*/ 1299173 h 2100404"/>
              <a:gd name="connsiteX21" fmla="*/ 2643612 w 5527141"/>
              <a:gd name="connsiteY21" fmla="*/ 1367074 h 2100404"/>
              <a:gd name="connsiteX22" fmla="*/ 2888056 w 5527141"/>
              <a:gd name="connsiteY22" fmla="*/ 1439501 h 2100404"/>
              <a:gd name="connsiteX23" fmla="*/ 3141553 w 5527141"/>
              <a:gd name="connsiteY23" fmla="*/ 1539089 h 2100404"/>
              <a:gd name="connsiteX24" fmla="*/ 3272828 w 5527141"/>
              <a:gd name="connsiteY24" fmla="*/ 1543616 h 2100404"/>
              <a:gd name="connsiteX25" fmla="*/ 3331676 w 5527141"/>
              <a:gd name="connsiteY25" fmla="*/ 1616044 h 2100404"/>
              <a:gd name="connsiteX26" fmla="*/ 3467478 w 5527141"/>
              <a:gd name="connsiteY26" fmla="*/ 1620571 h 2100404"/>
              <a:gd name="connsiteX27" fmla="*/ 3657600 w 5527141"/>
              <a:gd name="connsiteY27" fmla="*/ 1688472 h 2100404"/>
              <a:gd name="connsiteX28" fmla="*/ 3797929 w 5527141"/>
              <a:gd name="connsiteY28" fmla="*/ 1702052 h 2100404"/>
              <a:gd name="connsiteX29" fmla="*/ 3843196 w 5527141"/>
              <a:gd name="connsiteY29" fmla="*/ 1729212 h 2100404"/>
              <a:gd name="connsiteX30" fmla="*/ 3933731 w 5527141"/>
              <a:gd name="connsiteY30" fmla="*/ 1742792 h 2100404"/>
              <a:gd name="connsiteX31" fmla="*/ 4028792 w 5527141"/>
              <a:gd name="connsiteY31" fmla="*/ 1797113 h 2100404"/>
              <a:gd name="connsiteX32" fmla="*/ 4123854 w 5527141"/>
              <a:gd name="connsiteY32" fmla="*/ 1815220 h 2100404"/>
              <a:gd name="connsiteX33" fmla="*/ 4250602 w 5527141"/>
              <a:gd name="connsiteY33" fmla="*/ 1851434 h 2100404"/>
              <a:gd name="connsiteX34" fmla="*/ 4359244 w 5527141"/>
              <a:gd name="connsiteY34" fmla="*/ 1855961 h 2100404"/>
              <a:gd name="connsiteX35" fmla="*/ 4508626 w 5527141"/>
              <a:gd name="connsiteY35" fmla="*/ 1892175 h 2100404"/>
              <a:gd name="connsiteX36" fmla="*/ 4522206 w 5527141"/>
              <a:gd name="connsiteY36" fmla="*/ 1932915 h 2100404"/>
              <a:gd name="connsiteX37" fmla="*/ 4608214 w 5527141"/>
              <a:gd name="connsiteY37" fmla="*/ 1937442 h 2100404"/>
              <a:gd name="connsiteX38" fmla="*/ 4626321 w 5527141"/>
              <a:gd name="connsiteY38" fmla="*/ 1991763 h 2100404"/>
              <a:gd name="connsiteX39" fmla="*/ 4916032 w 5527141"/>
              <a:gd name="connsiteY39" fmla="*/ 1991763 h 2100404"/>
              <a:gd name="connsiteX40" fmla="*/ 4956773 w 5527141"/>
              <a:gd name="connsiteY40" fmla="*/ 2027976 h 2100404"/>
              <a:gd name="connsiteX41" fmla="*/ 5088048 w 5527141"/>
              <a:gd name="connsiteY41" fmla="*/ 2027976 h 2100404"/>
              <a:gd name="connsiteX42" fmla="*/ 5142369 w 5527141"/>
              <a:gd name="connsiteY42" fmla="*/ 2091351 h 2100404"/>
              <a:gd name="connsiteX43" fmla="*/ 5527141 w 5527141"/>
              <a:gd name="connsiteY43" fmla="*/ 2100404 h 210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527141" h="2100404">
                <a:moveTo>
                  <a:pt x="0" y="0"/>
                </a:moveTo>
                <a:lnTo>
                  <a:pt x="203703" y="67901"/>
                </a:lnTo>
                <a:lnTo>
                  <a:pt x="258024" y="117695"/>
                </a:lnTo>
                <a:lnTo>
                  <a:pt x="393826" y="167489"/>
                </a:lnTo>
                <a:lnTo>
                  <a:pt x="443620" y="221810"/>
                </a:lnTo>
                <a:lnTo>
                  <a:pt x="561315" y="298765"/>
                </a:lnTo>
                <a:lnTo>
                  <a:pt x="611109" y="434567"/>
                </a:lnTo>
                <a:lnTo>
                  <a:pt x="737858" y="538681"/>
                </a:lnTo>
                <a:lnTo>
                  <a:pt x="855553" y="615636"/>
                </a:lnTo>
                <a:lnTo>
                  <a:pt x="1004935" y="679010"/>
                </a:lnTo>
                <a:lnTo>
                  <a:pt x="1113577" y="697117"/>
                </a:lnTo>
                <a:lnTo>
                  <a:pt x="1195058" y="796705"/>
                </a:lnTo>
                <a:lnTo>
                  <a:pt x="1362547" y="887240"/>
                </a:lnTo>
                <a:lnTo>
                  <a:pt x="1484769" y="941561"/>
                </a:lnTo>
                <a:lnTo>
                  <a:pt x="1661311" y="1018515"/>
                </a:lnTo>
                <a:lnTo>
                  <a:pt x="1810693" y="1068309"/>
                </a:lnTo>
                <a:lnTo>
                  <a:pt x="2050610" y="1149790"/>
                </a:lnTo>
                <a:lnTo>
                  <a:pt x="2095878" y="1181477"/>
                </a:lnTo>
                <a:lnTo>
                  <a:pt x="2209046" y="1190531"/>
                </a:lnTo>
                <a:lnTo>
                  <a:pt x="2322214" y="1249378"/>
                </a:lnTo>
                <a:lnTo>
                  <a:pt x="2498757" y="1299173"/>
                </a:lnTo>
                <a:lnTo>
                  <a:pt x="2643612" y="1367074"/>
                </a:lnTo>
                <a:lnTo>
                  <a:pt x="2888056" y="1439501"/>
                </a:lnTo>
                <a:lnTo>
                  <a:pt x="3141553" y="1539089"/>
                </a:lnTo>
                <a:lnTo>
                  <a:pt x="3272828" y="1543616"/>
                </a:lnTo>
                <a:lnTo>
                  <a:pt x="3331676" y="1616044"/>
                </a:lnTo>
                <a:lnTo>
                  <a:pt x="3467478" y="1620571"/>
                </a:lnTo>
                <a:lnTo>
                  <a:pt x="3657600" y="1688472"/>
                </a:lnTo>
                <a:lnTo>
                  <a:pt x="3797929" y="1702052"/>
                </a:lnTo>
                <a:lnTo>
                  <a:pt x="3843196" y="1729212"/>
                </a:lnTo>
                <a:lnTo>
                  <a:pt x="3933731" y="1742792"/>
                </a:lnTo>
                <a:lnTo>
                  <a:pt x="4028792" y="1797113"/>
                </a:lnTo>
                <a:lnTo>
                  <a:pt x="4123854" y="1815220"/>
                </a:lnTo>
                <a:lnTo>
                  <a:pt x="4250602" y="1851434"/>
                </a:lnTo>
                <a:lnTo>
                  <a:pt x="4359244" y="1855961"/>
                </a:lnTo>
                <a:lnTo>
                  <a:pt x="4508626" y="1892175"/>
                </a:lnTo>
                <a:lnTo>
                  <a:pt x="4522206" y="1932915"/>
                </a:lnTo>
                <a:lnTo>
                  <a:pt x="4608214" y="1937442"/>
                </a:lnTo>
                <a:lnTo>
                  <a:pt x="4626321" y="1991763"/>
                </a:lnTo>
                <a:lnTo>
                  <a:pt x="4916032" y="1991763"/>
                </a:lnTo>
                <a:lnTo>
                  <a:pt x="4956773" y="2027976"/>
                </a:lnTo>
                <a:lnTo>
                  <a:pt x="5088048" y="2027976"/>
                </a:lnTo>
                <a:lnTo>
                  <a:pt x="5142369" y="2091351"/>
                </a:lnTo>
                <a:lnTo>
                  <a:pt x="5527141" y="2100404"/>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lnSpc>
                <a:spcPct val="90000"/>
              </a:lnSpc>
              <a:spcBef>
                <a:spcPct val="35000"/>
              </a:spcBef>
              <a:spcAft>
                <a:spcPct val="25000"/>
              </a:spcAft>
              <a:buClr>
                <a:srgbClr val="8B3D9A"/>
              </a:buClr>
              <a:buFont typeface="Arial" charset="0"/>
              <a:buNone/>
              <a:defRPr/>
            </a:pPr>
            <a:endParaRPr lang="en-US" b="1" dirty="0">
              <a:solidFill>
                <a:srgbClr val="FFFFFF"/>
              </a:solidFill>
              <a:ea typeface="ＭＳ Ｐゴシック" panose="020B0600070205080204" pitchFamily="34" charset="-128"/>
            </a:endParaRPr>
          </a:p>
        </p:txBody>
      </p:sp>
      <p:sp>
        <p:nvSpPr>
          <p:cNvPr id="47133" name="Freeform 1257"/>
          <p:cNvSpPr>
            <a:spLocks/>
          </p:cNvSpPr>
          <p:nvPr/>
        </p:nvSpPr>
        <p:spPr bwMode="auto">
          <a:xfrm>
            <a:off x="2200288" y="1951038"/>
            <a:ext cx="5535613" cy="1778000"/>
          </a:xfrm>
          <a:custGeom>
            <a:avLst/>
            <a:gdLst>
              <a:gd name="T0" fmla="*/ 0 w 5536194"/>
              <a:gd name="T1" fmla="*/ 0 h 1928388"/>
              <a:gd name="T2" fmla="*/ 260708 w 5536194"/>
              <a:gd name="T3" fmla="*/ 1649 h 1928388"/>
              <a:gd name="T4" fmla="*/ 359555 w 5536194"/>
              <a:gd name="T5" fmla="*/ 2823 h 1928388"/>
              <a:gd name="T6" fmla="*/ 503390 w 5536194"/>
              <a:gd name="T7" fmla="*/ 3924 h 1928388"/>
              <a:gd name="T8" fmla="*/ 570815 w 5536194"/>
              <a:gd name="T9" fmla="*/ 5572 h 1928388"/>
              <a:gd name="T10" fmla="*/ 651718 w 5536194"/>
              <a:gd name="T11" fmla="*/ 8317 h 1928388"/>
              <a:gd name="T12" fmla="*/ 795536 w 5536194"/>
              <a:gd name="T13" fmla="*/ 9101 h 1928388"/>
              <a:gd name="T14" fmla="*/ 961847 w 5536194"/>
              <a:gd name="T15" fmla="*/ 10121 h 1928388"/>
              <a:gd name="T16" fmla="*/ 979822 w 5536194"/>
              <a:gd name="T17" fmla="*/ 10514 h 1928388"/>
              <a:gd name="T18" fmla="*/ 1096692 w 5536194"/>
              <a:gd name="T19" fmla="*/ 10984 h 1928388"/>
              <a:gd name="T20" fmla="*/ 1168603 w 5536194"/>
              <a:gd name="T21" fmla="*/ 11770 h 1928388"/>
              <a:gd name="T22" fmla="*/ 1177591 w 5536194"/>
              <a:gd name="T23" fmla="*/ 12396 h 1928388"/>
              <a:gd name="T24" fmla="*/ 1227032 w 5536194"/>
              <a:gd name="T25" fmla="*/ 12476 h 1928388"/>
              <a:gd name="T26" fmla="*/ 1294450 w 5536194"/>
              <a:gd name="T27" fmla="*/ 13102 h 1928388"/>
              <a:gd name="T28" fmla="*/ 1496704 w 5536194"/>
              <a:gd name="T29" fmla="*/ 13415 h 1928388"/>
              <a:gd name="T30" fmla="*/ 1555132 w 5536194"/>
              <a:gd name="T31" fmla="*/ 14044 h 1928388"/>
              <a:gd name="T32" fmla="*/ 1680981 w 5536194"/>
              <a:gd name="T33" fmla="*/ 14673 h 1928388"/>
              <a:gd name="T34" fmla="*/ 1730423 w 5536194"/>
              <a:gd name="T35" fmla="*/ 15378 h 1928388"/>
              <a:gd name="T36" fmla="*/ 1896717 w 5536194"/>
              <a:gd name="T37" fmla="*/ 16398 h 1928388"/>
              <a:gd name="T38" fmla="*/ 2013576 w 5536194"/>
              <a:gd name="T39" fmla="*/ 16869 h 1928388"/>
              <a:gd name="T40" fmla="*/ 2121440 w 5536194"/>
              <a:gd name="T41" fmla="*/ 17183 h 1928388"/>
              <a:gd name="T42" fmla="*/ 2184356 w 5536194"/>
              <a:gd name="T43" fmla="*/ 18047 h 1928388"/>
              <a:gd name="T44" fmla="*/ 2242784 w 5536194"/>
              <a:gd name="T45" fmla="*/ 18595 h 1928388"/>
              <a:gd name="T46" fmla="*/ 2328193 w 5536194"/>
              <a:gd name="T47" fmla="*/ 19694 h 1928388"/>
              <a:gd name="T48" fmla="*/ 2427070 w 5536194"/>
              <a:gd name="T49" fmla="*/ 19850 h 1928388"/>
              <a:gd name="T50" fmla="*/ 2485494 w 5536194"/>
              <a:gd name="T51" fmla="*/ 20557 h 1928388"/>
              <a:gd name="T52" fmla="*/ 2629323 w 5536194"/>
              <a:gd name="T53" fmla="*/ 20557 h 1928388"/>
              <a:gd name="T54" fmla="*/ 2692246 w 5536194"/>
              <a:gd name="T55" fmla="*/ 21027 h 1928388"/>
              <a:gd name="T56" fmla="*/ 2768650 w 5536194"/>
              <a:gd name="T57" fmla="*/ 21184 h 1928388"/>
              <a:gd name="T58" fmla="*/ 2890006 w 5536194"/>
              <a:gd name="T59" fmla="*/ 21969 h 1928388"/>
              <a:gd name="T60" fmla="*/ 2988883 w 5536194"/>
              <a:gd name="T61" fmla="*/ 22362 h 1928388"/>
              <a:gd name="T62" fmla="*/ 3042820 w 5536194"/>
              <a:gd name="T63" fmla="*/ 22832 h 1928388"/>
              <a:gd name="T64" fmla="*/ 3150688 w 5536194"/>
              <a:gd name="T65" fmla="*/ 22910 h 1928388"/>
              <a:gd name="T66" fmla="*/ 3330467 w 5536194"/>
              <a:gd name="T67" fmla="*/ 24637 h 1928388"/>
              <a:gd name="T68" fmla="*/ 3366424 w 5536194"/>
              <a:gd name="T69" fmla="*/ 25185 h 1928388"/>
              <a:gd name="T70" fmla="*/ 3469803 w 5536194"/>
              <a:gd name="T71" fmla="*/ 26207 h 1928388"/>
              <a:gd name="T72" fmla="*/ 3681047 w 5536194"/>
              <a:gd name="T73" fmla="*/ 26207 h 1928388"/>
              <a:gd name="T74" fmla="*/ 3703524 w 5536194"/>
              <a:gd name="T75" fmla="*/ 26442 h 1928388"/>
              <a:gd name="T76" fmla="*/ 3838360 w 5536194"/>
              <a:gd name="T77" fmla="*/ 26598 h 1928388"/>
              <a:gd name="T78" fmla="*/ 3914766 w 5536194"/>
              <a:gd name="T79" fmla="*/ 27068 h 1928388"/>
              <a:gd name="T80" fmla="*/ 3959703 w 5536194"/>
              <a:gd name="T81" fmla="*/ 28246 h 1928388"/>
              <a:gd name="T82" fmla="*/ 4040611 w 5536194"/>
              <a:gd name="T83" fmla="*/ 28246 h 1928388"/>
              <a:gd name="T84" fmla="*/ 4049598 w 5536194"/>
              <a:gd name="T85" fmla="*/ 28403 h 1928388"/>
              <a:gd name="T86" fmla="*/ 4112517 w 5536194"/>
              <a:gd name="T87" fmla="*/ 28481 h 1928388"/>
              <a:gd name="T88" fmla="*/ 4117017 w 5536194"/>
              <a:gd name="T89" fmla="*/ 28716 h 1928388"/>
              <a:gd name="T90" fmla="*/ 4179952 w 5536194"/>
              <a:gd name="T91" fmla="*/ 28716 h 1928388"/>
              <a:gd name="T92" fmla="*/ 4197925 w 5536194"/>
              <a:gd name="T93" fmla="*/ 29266 h 1928388"/>
              <a:gd name="T94" fmla="*/ 4485571 w 5536194"/>
              <a:gd name="T95" fmla="*/ 29186 h 1928388"/>
              <a:gd name="T96" fmla="*/ 4490079 w 5536194"/>
              <a:gd name="T97" fmla="*/ 29893 h 1928388"/>
              <a:gd name="T98" fmla="*/ 4570974 w 5536194"/>
              <a:gd name="T99" fmla="*/ 30913 h 1928388"/>
              <a:gd name="T100" fmla="*/ 5029414 w 5536194"/>
              <a:gd name="T101" fmla="*/ 30913 h 1928388"/>
              <a:gd name="T102" fmla="*/ 5047400 w 5536194"/>
              <a:gd name="T103" fmla="*/ 32089 h 1928388"/>
              <a:gd name="T104" fmla="*/ 5357516 w 5536194"/>
              <a:gd name="T105" fmla="*/ 32089 h 1928388"/>
              <a:gd name="T106" fmla="*/ 5357516 w 5536194"/>
              <a:gd name="T107" fmla="*/ 32639 h 1928388"/>
              <a:gd name="T108" fmla="*/ 5406959 w 5536194"/>
              <a:gd name="T109" fmla="*/ 32639 h 1928388"/>
              <a:gd name="T110" fmla="*/ 5406959 w 5536194"/>
              <a:gd name="T111" fmla="*/ 33424 h 1928388"/>
              <a:gd name="T112" fmla="*/ 5496845 w 5536194"/>
              <a:gd name="T113" fmla="*/ 33424 h 192838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536194"/>
              <a:gd name="T172" fmla="*/ 0 h 1928388"/>
              <a:gd name="T173" fmla="*/ 5536194 w 5536194"/>
              <a:gd name="T174" fmla="*/ 1928388 h 192838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536194" h="1928388">
                <a:moveTo>
                  <a:pt x="0" y="0"/>
                </a:moveTo>
                <a:lnTo>
                  <a:pt x="262551" y="95062"/>
                </a:lnTo>
                <a:lnTo>
                  <a:pt x="362139" y="162963"/>
                </a:lnTo>
                <a:lnTo>
                  <a:pt x="506994" y="226337"/>
                </a:lnTo>
                <a:lnTo>
                  <a:pt x="574895" y="321398"/>
                </a:lnTo>
                <a:lnTo>
                  <a:pt x="656376" y="479834"/>
                </a:lnTo>
                <a:lnTo>
                  <a:pt x="801232" y="525101"/>
                </a:lnTo>
                <a:lnTo>
                  <a:pt x="968721" y="583949"/>
                </a:lnTo>
                <a:lnTo>
                  <a:pt x="986828" y="606582"/>
                </a:lnTo>
                <a:lnTo>
                  <a:pt x="1104523" y="633743"/>
                </a:lnTo>
                <a:lnTo>
                  <a:pt x="1176951" y="679010"/>
                </a:lnTo>
                <a:lnTo>
                  <a:pt x="1186004" y="715224"/>
                </a:lnTo>
                <a:lnTo>
                  <a:pt x="1235798" y="719751"/>
                </a:lnTo>
                <a:lnTo>
                  <a:pt x="1303699" y="755965"/>
                </a:lnTo>
                <a:lnTo>
                  <a:pt x="1507402" y="774072"/>
                </a:lnTo>
                <a:lnTo>
                  <a:pt x="1566250" y="810285"/>
                </a:lnTo>
                <a:lnTo>
                  <a:pt x="1692998" y="846499"/>
                </a:lnTo>
                <a:lnTo>
                  <a:pt x="1742792" y="887240"/>
                </a:lnTo>
                <a:lnTo>
                  <a:pt x="1910281" y="946087"/>
                </a:lnTo>
                <a:lnTo>
                  <a:pt x="2027976" y="973248"/>
                </a:lnTo>
                <a:lnTo>
                  <a:pt x="2136618" y="991355"/>
                </a:lnTo>
                <a:lnTo>
                  <a:pt x="2199992" y="1041149"/>
                </a:lnTo>
                <a:lnTo>
                  <a:pt x="2258840" y="1072836"/>
                </a:lnTo>
                <a:lnTo>
                  <a:pt x="2344848" y="1136210"/>
                </a:lnTo>
                <a:lnTo>
                  <a:pt x="2444436" y="1145264"/>
                </a:lnTo>
                <a:lnTo>
                  <a:pt x="2503283" y="1186004"/>
                </a:lnTo>
                <a:lnTo>
                  <a:pt x="2648139" y="1186004"/>
                </a:lnTo>
                <a:lnTo>
                  <a:pt x="2711513" y="1213165"/>
                </a:lnTo>
                <a:lnTo>
                  <a:pt x="2788467" y="1222218"/>
                </a:lnTo>
                <a:lnTo>
                  <a:pt x="2910689" y="1267485"/>
                </a:lnTo>
                <a:lnTo>
                  <a:pt x="3010277" y="1290119"/>
                </a:lnTo>
                <a:lnTo>
                  <a:pt x="3064598" y="1317280"/>
                </a:lnTo>
                <a:lnTo>
                  <a:pt x="3173240" y="1321806"/>
                </a:lnTo>
                <a:lnTo>
                  <a:pt x="3354309" y="1421394"/>
                </a:lnTo>
                <a:lnTo>
                  <a:pt x="3390523" y="1453082"/>
                </a:lnTo>
                <a:lnTo>
                  <a:pt x="3494638" y="1511929"/>
                </a:lnTo>
                <a:lnTo>
                  <a:pt x="3707394" y="1511929"/>
                </a:lnTo>
                <a:lnTo>
                  <a:pt x="3730028" y="1525509"/>
                </a:lnTo>
                <a:lnTo>
                  <a:pt x="3865830" y="1534563"/>
                </a:lnTo>
                <a:lnTo>
                  <a:pt x="3942784" y="1561723"/>
                </a:lnTo>
                <a:lnTo>
                  <a:pt x="3988052" y="1629624"/>
                </a:lnTo>
                <a:lnTo>
                  <a:pt x="4069533" y="1629624"/>
                </a:lnTo>
                <a:lnTo>
                  <a:pt x="4078586" y="1638678"/>
                </a:lnTo>
                <a:lnTo>
                  <a:pt x="4141960" y="1643204"/>
                </a:lnTo>
                <a:lnTo>
                  <a:pt x="4146487" y="1656784"/>
                </a:lnTo>
                <a:lnTo>
                  <a:pt x="4209861" y="1656784"/>
                </a:lnTo>
                <a:lnTo>
                  <a:pt x="4227968" y="1688472"/>
                </a:lnTo>
                <a:lnTo>
                  <a:pt x="4517679" y="1683945"/>
                </a:lnTo>
                <a:lnTo>
                  <a:pt x="4522206" y="1724685"/>
                </a:lnTo>
                <a:lnTo>
                  <a:pt x="4603687" y="1783533"/>
                </a:lnTo>
                <a:lnTo>
                  <a:pt x="5065414" y="1783533"/>
                </a:lnTo>
                <a:lnTo>
                  <a:pt x="5083521" y="1851434"/>
                </a:lnTo>
                <a:lnTo>
                  <a:pt x="5395865" y="1851434"/>
                </a:lnTo>
                <a:lnTo>
                  <a:pt x="5395865" y="1883121"/>
                </a:lnTo>
                <a:lnTo>
                  <a:pt x="5445659" y="1883121"/>
                </a:lnTo>
                <a:lnTo>
                  <a:pt x="5445659" y="1928388"/>
                </a:lnTo>
                <a:lnTo>
                  <a:pt x="5536194" y="1928388"/>
                </a:ln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7134" name="Text Box 43"/>
          <p:cNvSpPr txBox="1">
            <a:spLocks noChangeArrowheads="1"/>
          </p:cNvSpPr>
          <p:nvPr/>
        </p:nvSpPr>
        <p:spPr bwMode="auto">
          <a:xfrm>
            <a:off x="1728789" y="4860950"/>
            <a:ext cx="423862"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0</a:t>
            </a:r>
          </a:p>
        </p:txBody>
      </p:sp>
      <p:sp>
        <p:nvSpPr>
          <p:cNvPr id="47135" name="Text Box 48"/>
          <p:cNvSpPr txBox="1">
            <a:spLocks noChangeArrowheads="1"/>
          </p:cNvSpPr>
          <p:nvPr/>
        </p:nvSpPr>
        <p:spPr bwMode="auto">
          <a:xfrm>
            <a:off x="1485900" y="1843092"/>
            <a:ext cx="666750"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1.00</a:t>
            </a:r>
          </a:p>
        </p:txBody>
      </p:sp>
      <p:sp>
        <p:nvSpPr>
          <p:cNvPr id="47136" name="Text Box 49"/>
          <p:cNvSpPr txBox="1">
            <a:spLocks noChangeArrowheads="1"/>
          </p:cNvSpPr>
          <p:nvPr/>
        </p:nvSpPr>
        <p:spPr bwMode="auto">
          <a:xfrm rot="-5400000">
            <a:off x="-201096" y="3342036"/>
            <a:ext cx="3254930"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latin typeface="Arial" panose="020B0604020202020204" pitchFamily="34" charset="0"/>
              </a:rPr>
              <a:t>Proportion of Subjects Without SRE</a:t>
            </a:r>
          </a:p>
        </p:txBody>
      </p:sp>
      <p:sp>
        <p:nvSpPr>
          <p:cNvPr id="47137" name="Text Box 61"/>
          <p:cNvSpPr txBox="1">
            <a:spLocks noChangeArrowheads="1"/>
          </p:cNvSpPr>
          <p:nvPr/>
        </p:nvSpPr>
        <p:spPr bwMode="auto">
          <a:xfrm>
            <a:off x="2057243" y="5087964"/>
            <a:ext cx="284515"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0</a:t>
            </a:r>
          </a:p>
        </p:txBody>
      </p:sp>
      <p:sp>
        <p:nvSpPr>
          <p:cNvPr id="47138" name="Text Box 62"/>
          <p:cNvSpPr txBox="1">
            <a:spLocks noChangeArrowheads="1"/>
          </p:cNvSpPr>
          <p:nvPr/>
        </p:nvSpPr>
        <p:spPr bwMode="auto">
          <a:xfrm>
            <a:off x="2657318" y="5087964"/>
            <a:ext cx="284515"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3</a:t>
            </a:r>
          </a:p>
        </p:txBody>
      </p:sp>
      <p:sp>
        <p:nvSpPr>
          <p:cNvPr id="47139" name="Text Box 63"/>
          <p:cNvSpPr txBox="1">
            <a:spLocks noChangeArrowheads="1"/>
          </p:cNvSpPr>
          <p:nvPr/>
        </p:nvSpPr>
        <p:spPr bwMode="auto">
          <a:xfrm>
            <a:off x="3273425" y="5080000"/>
            <a:ext cx="27622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6</a:t>
            </a:r>
          </a:p>
        </p:txBody>
      </p:sp>
      <p:sp>
        <p:nvSpPr>
          <p:cNvPr id="47140" name="Text Box 64"/>
          <p:cNvSpPr txBox="1">
            <a:spLocks noChangeArrowheads="1"/>
          </p:cNvSpPr>
          <p:nvPr/>
        </p:nvSpPr>
        <p:spPr bwMode="auto">
          <a:xfrm>
            <a:off x="3865406" y="5087964"/>
            <a:ext cx="284515"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9</a:t>
            </a:r>
          </a:p>
        </p:txBody>
      </p:sp>
      <p:sp>
        <p:nvSpPr>
          <p:cNvPr id="47141" name="Text Box 65"/>
          <p:cNvSpPr txBox="1">
            <a:spLocks noChangeArrowheads="1"/>
          </p:cNvSpPr>
          <p:nvPr/>
        </p:nvSpPr>
        <p:spPr bwMode="auto">
          <a:xfrm>
            <a:off x="4440162" y="5087964"/>
            <a:ext cx="384365"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12</a:t>
            </a:r>
          </a:p>
        </p:txBody>
      </p:sp>
      <p:sp>
        <p:nvSpPr>
          <p:cNvPr id="47142" name="Text Box 66"/>
          <p:cNvSpPr txBox="1">
            <a:spLocks noChangeArrowheads="1"/>
          </p:cNvSpPr>
          <p:nvPr/>
        </p:nvSpPr>
        <p:spPr bwMode="auto">
          <a:xfrm>
            <a:off x="5059287" y="5087964"/>
            <a:ext cx="384365"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15</a:t>
            </a:r>
          </a:p>
        </p:txBody>
      </p:sp>
      <p:sp>
        <p:nvSpPr>
          <p:cNvPr id="47143" name="Text Box 67"/>
          <p:cNvSpPr txBox="1">
            <a:spLocks noChangeArrowheads="1"/>
          </p:cNvSpPr>
          <p:nvPr/>
        </p:nvSpPr>
        <p:spPr bwMode="auto">
          <a:xfrm>
            <a:off x="5648250" y="5087964"/>
            <a:ext cx="384365"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18</a:t>
            </a:r>
          </a:p>
        </p:txBody>
      </p:sp>
      <p:sp>
        <p:nvSpPr>
          <p:cNvPr id="47144" name="Text Box 68"/>
          <p:cNvSpPr txBox="1">
            <a:spLocks noChangeArrowheads="1"/>
          </p:cNvSpPr>
          <p:nvPr/>
        </p:nvSpPr>
        <p:spPr bwMode="auto">
          <a:xfrm>
            <a:off x="6264200" y="5087964"/>
            <a:ext cx="384365"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21</a:t>
            </a:r>
          </a:p>
        </p:txBody>
      </p:sp>
      <p:sp>
        <p:nvSpPr>
          <p:cNvPr id="47145" name="Text Box 69"/>
          <p:cNvSpPr txBox="1">
            <a:spLocks noChangeArrowheads="1"/>
          </p:cNvSpPr>
          <p:nvPr/>
        </p:nvSpPr>
        <p:spPr bwMode="auto">
          <a:xfrm>
            <a:off x="6881738" y="5087964"/>
            <a:ext cx="384365"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24</a:t>
            </a:r>
          </a:p>
        </p:txBody>
      </p:sp>
      <p:sp>
        <p:nvSpPr>
          <p:cNvPr id="47146" name="Text Box 70"/>
          <p:cNvSpPr txBox="1">
            <a:spLocks noChangeArrowheads="1"/>
          </p:cNvSpPr>
          <p:nvPr/>
        </p:nvSpPr>
        <p:spPr bwMode="auto">
          <a:xfrm>
            <a:off x="7515150" y="5087964"/>
            <a:ext cx="384365"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27</a:t>
            </a:r>
          </a:p>
        </p:txBody>
      </p:sp>
      <p:sp>
        <p:nvSpPr>
          <p:cNvPr id="47147" name="Text Box 265"/>
          <p:cNvSpPr txBox="1">
            <a:spLocks noChangeArrowheads="1"/>
          </p:cNvSpPr>
          <p:nvPr/>
        </p:nvSpPr>
        <p:spPr bwMode="auto">
          <a:xfrm>
            <a:off x="1398588" y="4086250"/>
            <a:ext cx="754062"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0.25</a:t>
            </a:r>
          </a:p>
        </p:txBody>
      </p:sp>
      <p:sp>
        <p:nvSpPr>
          <p:cNvPr id="47148" name="Text Box 266"/>
          <p:cNvSpPr txBox="1">
            <a:spLocks noChangeArrowheads="1"/>
          </p:cNvSpPr>
          <p:nvPr/>
        </p:nvSpPr>
        <p:spPr bwMode="auto">
          <a:xfrm>
            <a:off x="1398588" y="3344870"/>
            <a:ext cx="754062"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0.50</a:t>
            </a:r>
          </a:p>
        </p:txBody>
      </p:sp>
      <p:sp>
        <p:nvSpPr>
          <p:cNvPr id="47149" name="Text Box 267"/>
          <p:cNvSpPr txBox="1">
            <a:spLocks noChangeArrowheads="1"/>
          </p:cNvSpPr>
          <p:nvPr/>
        </p:nvSpPr>
        <p:spPr bwMode="auto">
          <a:xfrm>
            <a:off x="1398588" y="2570188"/>
            <a:ext cx="754062"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0.75</a:t>
            </a:r>
          </a:p>
        </p:txBody>
      </p:sp>
      <p:sp>
        <p:nvSpPr>
          <p:cNvPr id="47150" name="Line 277"/>
          <p:cNvSpPr>
            <a:spLocks noChangeShapeType="1"/>
          </p:cNvSpPr>
          <p:nvPr/>
        </p:nvSpPr>
        <p:spPr bwMode="auto">
          <a:xfrm>
            <a:off x="2713038" y="4454525"/>
            <a:ext cx="381000"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nchor="ctr">
            <a:spAutoFit/>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47151" name="Text Box 278"/>
          <p:cNvSpPr txBox="1">
            <a:spLocks noChangeArrowheads="1"/>
          </p:cNvSpPr>
          <p:nvPr/>
        </p:nvSpPr>
        <p:spPr bwMode="auto">
          <a:xfrm>
            <a:off x="3979876" y="3903663"/>
            <a:ext cx="1946275" cy="444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8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latin typeface="Arial" panose="020B0604020202020204" pitchFamily="34" charset="0"/>
              </a:rPr>
              <a:t>KM Estimate of</a:t>
            </a:r>
            <a:br>
              <a:rPr lang="en-US" altLang="es-CO" sz="1400" smtClean="0">
                <a:solidFill>
                  <a:srgbClr val="FFFFFF"/>
                </a:solidFill>
                <a:latin typeface="Arial" panose="020B0604020202020204" pitchFamily="34" charset="0"/>
              </a:rPr>
            </a:br>
            <a:r>
              <a:rPr lang="en-US" altLang="es-CO" sz="1400" smtClean="0">
                <a:solidFill>
                  <a:srgbClr val="FFFFFF"/>
                </a:solidFill>
                <a:latin typeface="Arial" panose="020B0604020202020204" pitchFamily="34" charset="0"/>
              </a:rPr>
              <a:t>Median Mos</a:t>
            </a:r>
          </a:p>
        </p:txBody>
      </p:sp>
      <p:sp>
        <p:nvSpPr>
          <p:cNvPr id="47152" name="Text Box 279"/>
          <p:cNvSpPr txBox="1">
            <a:spLocks noChangeArrowheads="1"/>
          </p:cNvSpPr>
          <p:nvPr/>
        </p:nvSpPr>
        <p:spPr bwMode="auto">
          <a:xfrm>
            <a:off x="3097898" y="4318025"/>
            <a:ext cx="1152742"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Denosumab</a:t>
            </a:r>
          </a:p>
        </p:txBody>
      </p:sp>
      <p:sp>
        <p:nvSpPr>
          <p:cNvPr id="47153" name="Text Box 280"/>
          <p:cNvSpPr txBox="1">
            <a:spLocks noChangeArrowheads="1"/>
          </p:cNvSpPr>
          <p:nvPr/>
        </p:nvSpPr>
        <p:spPr bwMode="auto">
          <a:xfrm>
            <a:off x="3097039" y="4530750"/>
            <a:ext cx="1402147"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Zoledronic acid</a:t>
            </a:r>
          </a:p>
        </p:txBody>
      </p:sp>
      <p:sp>
        <p:nvSpPr>
          <p:cNvPr id="47154" name="Text Box 281"/>
          <p:cNvSpPr txBox="1">
            <a:spLocks noChangeArrowheads="1"/>
          </p:cNvSpPr>
          <p:nvPr/>
        </p:nvSpPr>
        <p:spPr bwMode="auto">
          <a:xfrm>
            <a:off x="4684365" y="4316439"/>
            <a:ext cx="534096"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20.7</a:t>
            </a:r>
          </a:p>
        </p:txBody>
      </p:sp>
      <p:sp>
        <p:nvSpPr>
          <p:cNvPr id="47155" name="Text Box 282"/>
          <p:cNvSpPr txBox="1">
            <a:spLocks noChangeArrowheads="1"/>
          </p:cNvSpPr>
          <p:nvPr/>
        </p:nvSpPr>
        <p:spPr bwMode="auto">
          <a:xfrm>
            <a:off x="4684365" y="4529164"/>
            <a:ext cx="534096"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17.1</a:t>
            </a:r>
          </a:p>
        </p:txBody>
      </p:sp>
      <p:sp>
        <p:nvSpPr>
          <p:cNvPr id="16434" name="Line 284"/>
          <p:cNvSpPr>
            <a:spLocks noChangeShapeType="1"/>
          </p:cNvSpPr>
          <p:nvPr/>
        </p:nvSpPr>
        <p:spPr bwMode="auto">
          <a:xfrm>
            <a:off x="2720975" y="4667250"/>
            <a:ext cx="381000" cy="0"/>
          </a:xfrm>
          <a:prstGeom prst="line">
            <a:avLst/>
          </a:prstGeom>
          <a:noFill/>
          <a:ln w="28575">
            <a:solidFill>
              <a:schemeClr val="accent3"/>
            </a:solidFill>
            <a:prstDash val="solid"/>
            <a:round/>
            <a:headEnd/>
            <a:tailEnd/>
          </a:ln>
        </p:spPr>
        <p:txBody>
          <a:bodyPr anchor="ctr">
            <a:spAutoFit/>
          </a:bodyPr>
          <a:lstStyle/>
          <a:p>
            <a:pPr defTabSz="914400" fontAlgn="base">
              <a:lnSpc>
                <a:spcPct val="90000"/>
              </a:lnSpc>
              <a:spcBef>
                <a:spcPct val="35000"/>
              </a:spcBef>
              <a:spcAft>
                <a:spcPct val="25000"/>
              </a:spcAft>
              <a:buClr>
                <a:srgbClr val="8B3D9A"/>
              </a:buClr>
              <a:buFont typeface="Arial" charset="0"/>
              <a:buNone/>
              <a:defRPr/>
            </a:pPr>
            <a:endParaRPr lang="en-US" sz="1400" b="1" dirty="0">
              <a:solidFill>
                <a:srgbClr val="FFFFFF"/>
              </a:solidFill>
              <a:ea typeface="ＭＳ Ｐゴシック" panose="020B0600070205080204" pitchFamily="34" charset="-128"/>
            </a:endParaRPr>
          </a:p>
        </p:txBody>
      </p:sp>
      <p:sp>
        <p:nvSpPr>
          <p:cNvPr id="47157" name="Rectangle 301"/>
          <p:cNvSpPr>
            <a:spLocks noChangeArrowheads="1"/>
          </p:cNvSpPr>
          <p:nvPr/>
        </p:nvSpPr>
        <p:spPr bwMode="auto">
          <a:xfrm>
            <a:off x="3403613" y="1855788"/>
            <a:ext cx="3306763"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0"/>
              </a:spcBef>
              <a:spcAft>
                <a:spcPct val="0"/>
              </a:spcAft>
              <a:buClr>
                <a:srgbClr val="8B3D9A"/>
              </a:buClr>
              <a:buFont typeface="Arial" panose="020B0604020202020204" pitchFamily="34" charset="0"/>
              <a:buNone/>
            </a:pPr>
            <a:r>
              <a:rPr lang="en-US" altLang="es-CO" sz="1400" b="0" smtClean="0">
                <a:solidFill>
                  <a:srgbClr val="FFFFFF"/>
                </a:solidFill>
                <a:latin typeface="Arial" panose="020B0604020202020204" pitchFamily="34" charset="0"/>
              </a:rPr>
              <a:t>HR: 0.82 (95% CI: 0.71-0.95;</a:t>
            </a:r>
            <a:br>
              <a:rPr lang="en-US" altLang="es-CO" sz="1400" b="0" smtClean="0">
                <a:solidFill>
                  <a:srgbClr val="FFFFFF"/>
                </a:solidFill>
                <a:latin typeface="Arial" panose="020B0604020202020204" pitchFamily="34" charset="0"/>
              </a:rPr>
            </a:br>
            <a:r>
              <a:rPr lang="en-US" altLang="es-CO" sz="1400" b="0" i="1" smtClean="0">
                <a:solidFill>
                  <a:srgbClr val="F8F45A"/>
                </a:solidFill>
                <a:latin typeface="Arial" panose="020B0604020202020204" pitchFamily="34" charset="0"/>
              </a:rPr>
              <a:t>P</a:t>
            </a:r>
            <a:r>
              <a:rPr lang="en-US" altLang="es-CO" sz="1400" b="0" smtClean="0">
                <a:solidFill>
                  <a:srgbClr val="F8F45A"/>
                </a:solidFill>
                <a:latin typeface="Arial" panose="020B0604020202020204" pitchFamily="34" charset="0"/>
              </a:rPr>
              <a:t> = .0002, noninferiority;</a:t>
            </a:r>
          </a:p>
          <a:p>
            <a:pPr defTabSz="914400" eaLnBrk="1" fontAlgn="base" hangingPunct="1">
              <a:lnSpc>
                <a:spcPct val="90000"/>
              </a:lnSpc>
              <a:spcBef>
                <a:spcPct val="0"/>
              </a:spcBef>
              <a:spcAft>
                <a:spcPct val="0"/>
              </a:spcAft>
              <a:buClr>
                <a:srgbClr val="8B3D9A"/>
              </a:buClr>
              <a:buFont typeface="Arial" panose="020B0604020202020204" pitchFamily="34" charset="0"/>
              <a:buNone/>
            </a:pPr>
            <a:r>
              <a:rPr lang="en-US" altLang="es-CO" sz="1400" b="0" i="1" smtClean="0">
                <a:solidFill>
                  <a:srgbClr val="F8F45A"/>
                </a:solidFill>
                <a:latin typeface="Arial" panose="020B0604020202020204" pitchFamily="34" charset="0"/>
              </a:rPr>
              <a:t>P</a:t>
            </a:r>
            <a:r>
              <a:rPr lang="en-US" altLang="es-CO" sz="1400" b="0" smtClean="0">
                <a:solidFill>
                  <a:srgbClr val="F8F45A"/>
                </a:solidFill>
                <a:latin typeface="Arial" panose="020B0604020202020204" pitchFamily="34" charset="0"/>
              </a:rPr>
              <a:t> = .008, superiority)</a:t>
            </a:r>
          </a:p>
        </p:txBody>
      </p:sp>
      <p:sp>
        <p:nvSpPr>
          <p:cNvPr id="47158" name="AutoShape 1511"/>
          <p:cNvSpPr>
            <a:spLocks noChangeArrowheads="1"/>
          </p:cNvSpPr>
          <p:nvPr/>
        </p:nvSpPr>
        <p:spPr bwMode="auto">
          <a:xfrm>
            <a:off x="6511925" y="1951038"/>
            <a:ext cx="914400" cy="620712"/>
          </a:xfrm>
          <a:prstGeom prst="downArrow">
            <a:avLst>
              <a:gd name="adj1" fmla="val 50000"/>
              <a:gd name="adj2" fmla="val 25000"/>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80000"/>
              </a:lnSpc>
              <a:spcBef>
                <a:spcPct val="35000"/>
              </a:spcBef>
              <a:spcAft>
                <a:spcPct val="25000"/>
              </a:spcAft>
              <a:buClr>
                <a:srgbClr val="8B3D9A"/>
              </a:buClr>
              <a:buFont typeface="Arial" panose="020B0604020202020204" pitchFamily="34" charset="0"/>
              <a:buNone/>
            </a:pPr>
            <a:r>
              <a:rPr lang="en-US" altLang="es-CO" sz="1400" b="0" smtClean="0">
                <a:solidFill>
                  <a:srgbClr val="F8F45A"/>
                </a:solidFill>
                <a:latin typeface="Arial" panose="020B0604020202020204" pitchFamily="34" charset="0"/>
                <a:cs typeface="Arial" panose="020B0604020202020204" pitchFamily="34" charset="0"/>
              </a:rPr>
              <a:t>18%</a:t>
            </a:r>
          </a:p>
        </p:txBody>
      </p:sp>
      <p:sp>
        <p:nvSpPr>
          <p:cNvPr id="47159" name="Text Box 2497"/>
          <p:cNvSpPr txBox="1">
            <a:spLocks noChangeArrowheads="1"/>
          </p:cNvSpPr>
          <p:nvPr/>
        </p:nvSpPr>
        <p:spPr bwMode="auto">
          <a:xfrm>
            <a:off x="7064375" y="1892326"/>
            <a:ext cx="13430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lnSpc>
                <a:spcPct val="90000"/>
              </a:lnSpc>
              <a:spcBef>
                <a:spcPct val="50000"/>
              </a:spcBef>
              <a:spcAft>
                <a:spcPct val="25000"/>
              </a:spcAft>
              <a:buClr>
                <a:srgbClr val="8B3D9A"/>
              </a:buClr>
              <a:buFont typeface="Arial" panose="020B0604020202020204" pitchFamily="34" charset="0"/>
              <a:buNone/>
            </a:pPr>
            <a:r>
              <a:rPr lang="en-US" altLang="es-CO" sz="1400" b="0" smtClean="0">
                <a:solidFill>
                  <a:srgbClr val="F8F45A"/>
                </a:solidFill>
                <a:latin typeface="Arial" panose="020B0604020202020204" pitchFamily="34" charset="0"/>
                <a:cs typeface="Arial" panose="020B0604020202020204" pitchFamily="34" charset="0"/>
              </a:rPr>
              <a:t>Risk </a:t>
            </a:r>
            <a:br>
              <a:rPr lang="en-US" altLang="es-CO" sz="1400" b="0" smtClean="0">
                <a:solidFill>
                  <a:srgbClr val="F8F45A"/>
                </a:solidFill>
                <a:latin typeface="Arial" panose="020B0604020202020204" pitchFamily="34" charset="0"/>
                <a:cs typeface="Arial" panose="020B0604020202020204" pitchFamily="34" charset="0"/>
              </a:rPr>
            </a:br>
            <a:r>
              <a:rPr lang="en-US" altLang="es-CO" sz="1400" b="0" smtClean="0">
                <a:solidFill>
                  <a:srgbClr val="F8F45A"/>
                </a:solidFill>
                <a:latin typeface="Arial" panose="020B0604020202020204" pitchFamily="34" charset="0"/>
                <a:cs typeface="Arial" panose="020B0604020202020204" pitchFamily="34" charset="0"/>
              </a:rPr>
              <a:t>reduction</a:t>
            </a:r>
          </a:p>
        </p:txBody>
      </p:sp>
      <p:cxnSp>
        <p:nvCxnSpPr>
          <p:cNvPr id="47160" name="Straight Connector 1231"/>
          <p:cNvCxnSpPr>
            <a:cxnSpLocks noChangeShapeType="1"/>
          </p:cNvCxnSpPr>
          <p:nvPr/>
        </p:nvCxnSpPr>
        <p:spPr bwMode="auto">
          <a:xfrm rot="16200000" flipH="1">
            <a:off x="658825" y="3487738"/>
            <a:ext cx="30702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1" name="Straight Connector 1233"/>
          <p:cNvCxnSpPr>
            <a:cxnSpLocks noChangeShapeType="1"/>
          </p:cNvCxnSpPr>
          <p:nvPr/>
        </p:nvCxnSpPr>
        <p:spPr bwMode="auto">
          <a:xfrm flipV="1">
            <a:off x="2186001" y="4999038"/>
            <a:ext cx="55403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2" name="Straight Connector 1237"/>
          <p:cNvCxnSpPr>
            <a:cxnSpLocks noChangeShapeType="1"/>
          </p:cNvCxnSpPr>
          <p:nvPr/>
        </p:nvCxnSpPr>
        <p:spPr bwMode="auto">
          <a:xfrm>
            <a:off x="2122501" y="1966913"/>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3" name="Straight Connector 1238"/>
          <p:cNvCxnSpPr>
            <a:cxnSpLocks noChangeShapeType="1"/>
          </p:cNvCxnSpPr>
          <p:nvPr/>
        </p:nvCxnSpPr>
        <p:spPr bwMode="auto">
          <a:xfrm>
            <a:off x="2122501" y="2705100"/>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4" name="Straight Connector 1239"/>
          <p:cNvCxnSpPr>
            <a:cxnSpLocks noChangeShapeType="1"/>
          </p:cNvCxnSpPr>
          <p:nvPr/>
        </p:nvCxnSpPr>
        <p:spPr bwMode="auto">
          <a:xfrm>
            <a:off x="2122501" y="348138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5" name="Straight Connector 1240"/>
          <p:cNvCxnSpPr>
            <a:cxnSpLocks noChangeShapeType="1"/>
          </p:cNvCxnSpPr>
          <p:nvPr/>
        </p:nvCxnSpPr>
        <p:spPr bwMode="auto">
          <a:xfrm>
            <a:off x="2122501" y="4219575"/>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6" name="Straight Connector 1241"/>
          <p:cNvCxnSpPr>
            <a:cxnSpLocks noChangeShapeType="1"/>
          </p:cNvCxnSpPr>
          <p:nvPr/>
        </p:nvCxnSpPr>
        <p:spPr bwMode="auto">
          <a:xfrm>
            <a:off x="2122501" y="4999038"/>
            <a:ext cx="650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7" name="Straight Connector 1242"/>
          <p:cNvCxnSpPr>
            <a:cxnSpLocks noChangeShapeType="1"/>
          </p:cNvCxnSpPr>
          <p:nvPr/>
        </p:nvCxnSpPr>
        <p:spPr bwMode="auto">
          <a:xfrm rot="5400000">
            <a:off x="2162175"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8" name="Straight Connector 1243"/>
          <p:cNvCxnSpPr>
            <a:cxnSpLocks noChangeShapeType="1"/>
          </p:cNvCxnSpPr>
          <p:nvPr/>
        </p:nvCxnSpPr>
        <p:spPr bwMode="auto">
          <a:xfrm rot="5400000">
            <a:off x="2763838"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69" name="Straight Connector 1244"/>
          <p:cNvCxnSpPr>
            <a:cxnSpLocks noChangeShapeType="1"/>
          </p:cNvCxnSpPr>
          <p:nvPr/>
        </p:nvCxnSpPr>
        <p:spPr bwMode="auto">
          <a:xfrm rot="5400000">
            <a:off x="3371850"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0" name="Straight Connector 1245"/>
          <p:cNvCxnSpPr>
            <a:cxnSpLocks noChangeShapeType="1"/>
          </p:cNvCxnSpPr>
          <p:nvPr/>
        </p:nvCxnSpPr>
        <p:spPr bwMode="auto">
          <a:xfrm rot="5400000">
            <a:off x="3976688"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1" name="Straight Connector 1246"/>
          <p:cNvCxnSpPr>
            <a:cxnSpLocks noChangeShapeType="1"/>
          </p:cNvCxnSpPr>
          <p:nvPr/>
        </p:nvCxnSpPr>
        <p:spPr bwMode="auto">
          <a:xfrm rot="5400000">
            <a:off x="4587875"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2" name="Straight Connector 1247"/>
          <p:cNvCxnSpPr>
            <a:cxnSpLocks noChangeShapeType="1"/>
          </p:cNvCxnSpPr>
          <p:nvPr/>
        </p:nvCxnSpPr>
        <p:spPr bwMode="auto">
          <a:xfrm rot="5400000">
            <a:off x="5216525"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3" name="Straight Connector 1248"/>
          <p:cNvCxnSpPr>
            <a:cxnSpLocks noChangeShapeType="1"/>
          </p:cNvCxnSpPr>
          <p:nvPr/>
        </p:nvCxnSpPr>
        <p:spPr bwMode="auto">
          <a:xfrm rot="5400000">
            <a:off x="5805488"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4" name="Straight Connector 1249"/>
          <p:cNvCxnSpPr>
            <a:cxnSpLocks noChangeShapeType="1"/>
          </p:cNvCxnSpPr>
          <p:nvPr/>
        </p:nvCxnSpPr>
        <p:spPr bwMode="auto">
          <a:xfrm rot="5400000">
            <a:off x="6432550"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5" name="Straight Connector 1250"/>
          <p:cNvCxnSpPr>
            <a:cxnSpLocks noChangeShapeType="1"/>
          </p:cNvCxnSpPr>
          <p:nvPr/>
        </p:nvCxnSpPr>
        <p:spPr bwMode="auto">
          <a:xfrm rot="5400000">
            <a:off x="7037388"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7176" name="Straight Connector 1251"/>
          <p:cNvCxnSpPr>
            <a:cxnSpLocks noChangeShapeType="1"/>
          </p:cNvCxnSpPr>
          <p:nvPr/>
        </p:nvCxnSpPr>
        <p:spPr bwMode="auto">
          <a:xfrm rot="5400000">
            <a:off x="7680325" y="504348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47177" name="Title 53"/>
          <p:cNvSpPr>
            <a:spLocks noGrp="1"/>
          </p:cNvSpPr>
          <p:nvPr>
            <p:ph type="title"/>
          </p:nvPr>
        </p:nvSpPr>
        <p:spPr/>
        <p:txBody>
          <a:bodyPr/>
          <a:lstStyle/>
          <a:p>
            <a:pPr eaLnBrk="1" hangingPunct="1"/>
            <a:r>
              <a:rPr lang="en-US" altLang="es-CO" smtClean="0">
                <a:ea typeface="ＭＳ Ｐゴシック" panose="020B0600070205080204" pitchFamily="34" charset="-128"/>
              </a:rPr>
              <a:t>Time to First On-Study SRE</a:t>
            </a:r>
          </a:p>
        </p:txBody>
      </p:sp>
      <p:sp>
        <p:nvSpPr>
          <p:cNvPr id="47178" name="TextBox 1"/>
          <p:cNvSpPr txBox="1">
            <a:spLocks noChangeArrowheads="1"/>
          </p:cNvSpPr>
          <p:nvPr/>
        </p:nvSpPr>
        <p:spPr bwMode="auto">
          <a:xfrm>
            <a:off x="284176" y="6354789"/>
            <a:ext cx="34949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35000"/>
              </a:spcBef>
              <a:spcAft>
                <a:spcPct val="25000"/>
              </a:spcAft>
              <a:buClr>
                <a:srgbClr val="8B3D9A"/>
              </a:buClr>
              <a:buFont typeface="Arial" panose="020B0604020202020204" pitchFamily="34" charset="0"/>
              <a:buNone/>
            </a:pPr>
            <a:r>
              <a:rPr lang="en-US" altLang="es-CO" sz="1400" b="0" smtClean="0">
                <a:solidFill>
                  <a:srgbClr val="CDCDCF"/>
                </a:solidFill>
                <a:latin typeface="Arial" panose="020B0604020202020204" pitchFamily="34" charset="0"/>
              </a:rPr>
              <a:t>Fizazi K, et al. Lancet. 2011;377:813-822.</a:t>
            </a:r>
          </a:p>
        </p:txBody>
      </p:sp>
    </p:spTree>
    <p:extLst>
      <p:ext uri="{BB962C8B-B14F-4D97-AF65-F5344CB8AC3E}">
        <p14:creationId xmlns:p14="http://schemas.microsoft.com/office/powerpoint/2010/main" val="1495353111"/>
      </p:ext>
    </p:extLst>
  </p:cSld>
  <p:clrMapOvr>
    <a:masterClrMapping/>
  </p:clrMapOvr>
  <p:timing>
    <p:tnLst>
      <p:par>
        <p:cTn xmlns:p14="http://schemas.microsoft.com/office/powerpoint/2010/mai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00"/>
          <p:cNvGraphicFramePr>
            <a:graphicFrameLocks noGrp="1"/>
          </p:cNvGraphicFramePr>
          <p:nvPr/>
        </p:nvGraphicFramePr>
        <p:xfrm>
          <a:off x="385765" y="1909763"/>
          <a:ext cx="8464550" cy="3330574"/>
        </p:xfrm>
        <a:graphic>
          <a:graphicData uri="http://schemas.openxmlformats.org/drawingml/2006/table">
            <a:tbl>
              <a:tblPr/>
              <a:tblGrid>
                <a:gridCol w="4778375"/>
                <a:gridCol w="1930400"/>
                <a:gridCol w="1755775"/>
              </a:tblGrid>
              <a:tr h="530368">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t>Subject Incidence, n (%)</a:t>
                      </a:r>
                    </a:p>
                  </a:txBody>
                  <a:tcPr marT="45728" marB="45728"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t>Zoledronic Acid</a:t>
                      </a:r>
                      <a:b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br>
                      <a: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t> (n = 945)</a:t>
                      </a:r>
                    </a:p>
                  </a:txBody>
                  <a:tcPr marT="45728" marB="45728" horzOverflow="overflow">
                    <a:lnL>
                      <a:noFill/>
                    </a:lnL>
                    <a:lnR>
                      <a:noFill/>
                    </a:lnR>
                    <a:lnT>
                      <a:noFill/>
                    </a:lnT>
                    <a:lnB>
                      <a:noFill/>
                    </a:lnB>
                    <a:lnTlToBr>
                      <a:noFill/>
                    </a:lnTlToBr>
                    <a:lnBlToTr>
                      <a:noFill/>
                    </a:lnBlToTr>
                    <a:solidFill>
                      <a:srgbClr val="8B3D9A"/>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t>Denosumab</a:t>
                      </a:r>
                      <a:b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br>
                      <a:r>
                        <a:rPr kumimoji="0" lang="en-US" sz="1600" b="1" i="0" u="none" strike="noStrike" cap="none" normalizeH="0" baseline="0" dirty="0" smtClean="0">
                          <a:ln>
                            <a:noFill/>
                          </a:ln>
                          <a:solidFill>
                            <a:schemeClr val="tx1"/>
                          </a:solidFill>
                          <a:effectLst/>
                          <a:latin typeface="Arial" pitchFamily="34" charset="0"/>
                          <a:ea typeface="ＭＳ Ｐゴシック" pitchFamily="34" charset="-128"/>
                        </a:rPr>
                        <a:t> (n = 943)</a:t>
                      </a:r>
                    </a:p>
                  </a:txBody>
                  <a:tcPr marT="45728" marB="45728" horzOverflow="overflow">
                    <a:lnL>
                      <a:noFill/>
                    </a:lnL>
                    <a:lnR>
                      <a:noFill/>
                    </a:lnR>
                    <a:lnT>
                      <a:noFill/>
                    </a:lnT>
                    <a:lnB>
                      <a:noFill/>
                    </a:lnB>
                    <a:lnTlToBr>
                      <a:noFill/>
                    </a:lnTlToBr>
                    <a:lnBlToTr>
                      <a:noFill/>
                    </a:lnBlToTr>
                    <a:solidFill>
                      <a:srgbClr val="8B3D9A"/>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Infectious adverse events</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375 (39.7) </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402 (42.6) </a:t>
                      </a:r>
                    </a:p>
                  </a:txBody>
                  <a:tcPr marT="45728" marB="45728" anchor="ctr" horzOverflow="overflow">
                    <a:lnL>
                      <a:noFill/>
                    </a:lnL>
                    <a:lnR>
                      <a:noFill/>
                    </a:lnR>
                    <a:lnT>
                      <a:noFill/>
                    </a:lnT>
                    <a:lnB>
                      <a:noFill/>
                    </a:lnB>
                    <a:lnTlToBr>
                      <a:noFill/>
                    </a:lnTlToBr>
                    <a:lnBlToTr>
                      <a:noFill/>
                    </a:lnBlToTr>
                    <a:solidFill>
                      <a:schemeClr val="bg2"/>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Infectious serious adverse events</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108 (11.4) </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130 (13.8) </a:t>
                      </a:r>
                    </a:p>
                  </a:txBody>
                  <a:tcPr marT="45728" marB="45728" anchor="ctr" horzOverflow="overflow">
                    <a:lnL>
                      <a:noFill/>
                    </a:lnL>
                    <a:lnR>
                      <a:noFill/>
                    </a:lnR>
                    <a:lnT>
                      <a:noFill/>
                    </a:lnT>
                    <a:lnB>
                      <a:noFill/>
                    </a:lnB>
                    <a:lnTlToBr>
                      <a:noFill/>
                    </a:lnTlToBr>
                    <a:lnBlToTr>
                      <a:noFill/>
                    </a:lnBlToTr>
                    <a:solidFill>
                      <a:srgbClr val="F2F2F2"/>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Acute-phase reactions (first 3 days)</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168 (17.8) </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79 (8.4) </a:t>
                      </a:r>
                    </a:p>
                  </a:txBody>
                  <a:tcPr marT="45728" marB="45728" anchor="ctr" horzOverflow="overflow">
                    <a:lnL>
                      <a:noFill/>
                    </a:lnL>
                    <a:lnR>
                      <a:noFill/>
                    </a:lnR>
                    <a:lnT>
                      <a:noFill/>
                    </a:lnT>
                    <a:lnB>
                      <a:noFill/>
                    </a:lnB>
                    <a:lnTlToBr>
                      <a:noFill/>
                    </a:lnTlToBr>
                    <a:lnBlToTr>
                      <a:noFill/>
                    </a:lnBlToTr>
                    <a:solidFill>
                      <a:schemeClr val="bg2"/>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Renal adverse events*</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153 (16.2) </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139 (14.7) </a:t>
                      </a:r>
                    </a:p>
                  </a:txBody>
                  <a:tcPr marT="45728" marB="45728" anchor="ctr" horzOverflow="overflow">
                    <a:lnL>
                      <a:noFill/>
                    </a:lnL>
                    <a:lnR>
                      <a:noFill/>
                    </a:lnR>
                    <a:lnT>
                      <a:noFill/>
                    </a:lnT>
                    <a:lnB>
                      <a:noFill/>
                    </a:lnB>
                    <a:lnTlToBr>
                      <a:noFill/>
                    </a:lnTlToBr>
                    <a:lnBlToTr>
                      <a:noFill/>
                    </a:lnBlToTr>
                    <a:solidFill>
                      <a:srgbClr val="F2F2F2"/>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Cumulative rate of ONJ</a:t>
                      </a:r>
                      <a:r>
                        <a:rPr kumimoji="0" lang="en-US" sz="1600" b="0" i="0" u="none" strike="noStrike" cap="none" normalizeH="0" baseline="30000" dirty="0" smtClean="0">
                          <a:ln>
                            <a:noFill/>
                          </a:ln>
                          <a:solidFill>
                            <a:srgbClr val="141415"/>
                          </a:solidFill>
                          <a:effectLst/>
                          <a:latin typeface="Arial" pitchFamily="34" charset="0"/>
                          <a:ea typeface="ＭＳ Ｐゴシック" pitchFamily="34" charset="-128"/>
                          <a:cs typeface="Arial" pitchFamily="34" charset="0"/>
                        </a:rPr>
                        <a:t>†</a:t>
                      </a:r>
                      <a:endParaRPr kumimoji="0" lang="en-US" sz="1600" b="0" i="0" u="none" strike="noStrike" cap="none" normalizeH="0" baseline="0" dirty="0" smtClean="0">
                        <a:ln>
                          <a:noFill/>
                        </a:ln>
                        <a:solidFill>
                          <a:srgbClr val="141415"/>
                        </a:solidFill>
                        <a:effectLst/>
                        <a:latin typeface="Arial" pitchFamily="34" charset="0"/>
                        <a:ea typeface="ＭＳ Ｐゴシック" pitchFamily="34" charset="-128"/>
                        <a:cs typeface="Arial" pitchFamily="34" charset="0"/>
                      </a:endParaRP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12 (1.3)</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22 (2.3)</a:t>
                      </a:r>
                      <a:endParaRPr kumimoji="0" lang="en-US" sz="1600" b="0" i="0" u="none" strike="noStrike" cap="none" normalizeH="0" baseline="30000" dirty="0" smtClean="0">
                        <a:ln>
                          <a:noFill/>
                        </a:ln>
                        <a:solidFill>
                          <a:srgbClr val="141415"/>
                        </a:solidFill>
                        <a:effectLst/>
                        <a:latin typeface="Arial" pitchFamily="34" charset="0"/>
                        <a:ea typeface="ＭＳ Ｐゴシック" pitchFamily="34" charset="-128"/>
                        <a:cs typeface="Arial" pitchFamily="34" charset="0"/>
                      </a:endParaRPr>
                    </a:p>
                  </a:txBody>
                  <a:tcPr marT="45728" marB="45728" anchor="ctr" horzOverflow="overflow">
                    <a:lnL>
                      <a:noFill/>
                    </a:lnL>
                    <a:lnR>
                      <a:noFill/>
                    </a:lnR>
                    <a:lnT>
                      <a:noFill/>
                    </a:lnT>
                    <a:lnB>
                      <a:noFill/>
                    </a:lnB>
                    <a:lnTlToBr>
                      <a:noFill/>
                    </a:lnTlToBr>
                    <a:lnBlToTr>
                      <a:noFill/>
                    </a:lnBlToTr>
                    <a:solidFill>
                      <a:schemeClr val="bg2"/>
                    </a:solidFill>
                  </a:tcPr>
                </a:tc>
              </a:tr>
              <a:tr h="311134">
                <a:tc>
                  <a:txBody>
                    <a:bodyPr/>
                    <a:lstStyle/>
                    <a:p>
                      <a:pPr marL="111125" marR="0" lvl="0" indent="174625" algn="l" defTabSz="914400" rtl="0" eaLnBrk="1" fontAlgn="base" latinLnBrk="0" hangingPunct="1">
                        <a:lnSpc>
                          <a:spcPct val="90000"/>
                        </a:lnSpc>
                        <a:spcBef>
                          <a:spcPct val="0"/>
                        </a:spcBef>
                        <a:spcAft>
                          <a:spcPct val="0"/>
                        </a:spcAft>
                        <a:buClrTx/>
                        <a:buSzTx/>
                        <a:buFont typeface="Wingdings" pitchFamily="2" charset="2"/>
                        <a:buChar char="§"/>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Yr 1</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3500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 5 (0.5)</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3500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10 (1.1)</a:t>
                      </a:r>
                    </a:p>
                  </a:txBody>
                  <a:tcPr marT="45728" marB="45728" anchor="ctr" horzOverflow="overflow">
                    <a:lnL>
                      <a:noFill/>
                    </a:lnL>
                    <a:lnR>
                      <a:noFill/>
                    </a:lnR>
                    <a:lnT>
                      <a:noFill/>
                    </a:lnT>
                    <a:lnB>
                      <a:noFill/>
                    </a:lnB>
                    <a:lnTlToBr>
                      <a:noFill/>
                    </a:lnTlToBr>
                    <a:lnBlToTr>
                      <a:noFill/>
                    </a:lnBlToTr>
                    <a:solidFill>
                      <a:schemeClr val="bg2"/>
                    </a:solidFill>
                  </a:tcPr>
                </a:tc>
              </a:tr>
              <a:tr h="311134">
                <a:tc>
                  <a:txBody>
                    <a:bodyPr/>
                    <a:lstStyle/>
                    <a:p>
                      <a:pPr marL="111125" marR="0" lvl="0" indent="174625" algn="l" defTabSz="914400" rtl="0" eaLnBrk="1" fontAlgn="base" latinLnBrk="0" hangingPunct="1">
                        <a:lnSpc>
                          <a:spcPct val="90000"/>
                        </a:lnSpc>
                        <a:spcBef>
                          <a:spcPct val="0"/>
                        </a:spcBef>
                        <a:spcAft>
                          <a:spcPct val="0"/>
                        </a:spcAft>
                        <a:buClrTx/>
                        <a:buSzTx/>
                        <a:buFont typeface="Wingdings" pitchFamily="2" charset="2"/>
                        <a:buChar char="§"/>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Yr 2</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3500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 8 (0.8)</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3500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22 (2.3)</a:t>
                      </a:r>
                    </a:p>
                  </a:txBody>
                  <a:tcPr marT="45728" marB="45728" anchor="ctr" horzOverflow="overflow">
                    <a:lnL>
                      <a:noFill/>
                    </a:lnL>
                    <a:lnR>
                      <a:noFill/>
                    </a:lnR>
                    <a:lnT>
                      <a:noFill/>
                    </a:lnT>
                    <a:lnB>
                      <a:noFill/>
                    </a:lnB>
                    <a:lnTlToBr>
                      <a:noFill/>
                    </a:lnTlToBr>
                    <a:lnBlToTr>
                      <a:noFill/>
                    </a:lnBlToTr>
                    <a:solidFill>
                      <a:schemeClr val="bg2"/>
                    </a:solidFill>
                  </a:tcPr>
                </a:tc>
              </a:tr>
              <a:tr h="311134">
                <a:tc>
                  <a:txBody>
                    <a:bodyPr/>
                    <a:lstStyle/>
                    <a:p>
                      <a:pPr marL="228600" marR="0" lvl="0" indent="-22860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Hypocalcemia</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55 (5.8)</a:t>
                      </a:r>
                    </a:p>
                  </a:txBody>
                  <a:tcPr marT="45728" marB="45728"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121 (12.8)</a:t>
                      </a:r>
                      <a:endParaRPr kumimoji="0" lang="en-US" sz="1600" b="0" i="0" u="none" strike="noStrike" cap="none" normalizeH="0" baseline="30000" dirty="0" smtClean="0">
                        <a:ln>
                          <a:noFill/>
                        </a:ln>
                        <a:solidFill>
                          <a:srgbClr val="141415"/>
                        </a:solidFill>
                        <a:effectLst/>
                        <a:latin typeface="Arial" pitchFamily="34" charset="0"/>
                        <a:ea typeface="ＭＳ Ｐゴシック" pitchFamily="34" charset="-128"/>
                        <a:cs typeface="Arial" pitchFamily="34" charset="0"/>
                      </a:endParaRPr>
                    </a:p>
                  </a:txBody>
                  <a:tcPr marT="45728" marB="45728" anchor="ctr" horzOverflow="overflow">
                    <a:lnL>
                      <a:noFill/>
                    </a:lnL>
                    <a:lnR>
                      <a:noFill/>
                    </a:lnR>
                    <a:lnT>
                      <a:noFill/>
                    </a:lnT>
                    <a:lnB>
                      <a:noFill/>
                    </a:lnB>
                    <a:lnTlToBr>
                      <a:noFill/>
                    </a:lnTlToBr>
                    <a:lnBlToTr>
                      <a:noFill/>
                    </a:lnBlToTr>
                    <a:solidFill>
                      <a:srgbClr val="F2F2F2"/>
                    </a:solidFill>
                  </a:tcPr>
                </a:tc>
              </a:tr>
              <a:tr h="311134">
                <a:tc>
                  <a:txBody>
                    <a:bodyPr/>
                    <a:lstStyle/>
                    <a:p>
                      <a:pPr marL="0" marR="0" lvl="0" indent="0" algn="l"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New primary malignancy</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10 (1.1)</a:t>
                      </a:r>
                    </a:p>
                  </a:txBody>
                  <a:tcPr marT="45728" marB="45728"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90000"/>
                        </a:lnSpc>
                        <a:spcBef>
                          <a:spcPct val="0"/>
                        </a:spcBef>
                        <a:spcAft>
                          <a:spcPct val="0"/>
                        </a:spcAft>
                        <a:buClr>
                          <a:schemeClr val="tx1"/>
                        </a:buClr>
                        <a:buSzTx/>
                        <a:buFontTx/>
                        <a:buNone/>
                        <a:tabLst/>
                      </a:pPr>
                      <a:r>
                        <a:rPr kumimoji="0" lang="en-US" sz="1600" b="0" i="0" u="none" strike="noStrike" cap="none" normalizeH="0" baseline="0" dirty="0" smtClean="0">
                          <a:ln>
                            <a:noFill/>
                          </a:ln>
                          <a:solidFill>
                            <a:srgbClr val="141415"/>
                          </a:solidFill>
                          <a:effectLst/>
                          <a:latin typeface="Arial" pitchFamily="34" charset="0"/>
                          <a:ea typeface="ＭＳ Ｐゴシック" pitchFamily="34" charset="-128"/>
                        </a:rPr>
                        <a:t>18 (1.9) </a:t>
                      </a:r>
                    </a:p>
                  </a:txBody>
                  <a:tcPr marT="45728" marB="45728" anchor="ctr" horzOverflow="overflow">
                    <a:lnL>
                      <a:noFill/>
                    </a:lnL>
                    <a:lnR>
                      <a:noFill/>
                    </a:lnR>
                    <a:lnT>
                      <a:noFill/>
                    </a:lnT>
                    <a:lnB>
                      <a:noFill/>
                    </a:lnB>
                    <a:lnTlToBr>
                      <a:noFill/>
                    </a:lnTlToBr>
                    <a:lnBlToTr>
                      <a:noFill/>
                    </a:lnBlToTr>
                    <a:solidFill>
                      <a:schemeClr val="bg2"/>
                    </a:solidFill>
                  </a:tcPr>
                </a:tc>
              </a:tr>
            </a:tbl>
          </a:graphicData>
        </a:graphic>
      </p:graphicFrame>
      <p:sp>
        <p:nvSpPr>
          <p:cNvPr id="48161" name="TextBox 4"/>
          <p:cNvSpPr txBox="1">
            <a:spLocks noChangeArrowheads="1"/>
          </p:cNvSpPr>
          <p:nvPr/>
        </p:nvSpPr>
        <p:spPr bwMode="auto">
          <a:xfrm>
            <a:off x="284163" y="6354788"/>
            <a:ext cx="725724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buFont typeface="Arial" panose="020B0604020202020204" pitchFamily="34" charset="0"/>
              <a:buNone/>
            </a:pPr>
            <a:r>
              <a:rPr lang="en-US" altLang="es-CO" sz="1400" b="0" smtClean="0">
                <a:solidFill>
                  <a:srgbClr val="CDCDCF"/>
                </a:solidFill>
                <a:latin typeface="Arial" panose="020B0604020202020204" pitchFamily="34" charset="0"/>
              </a:rPr>
              <a:t>Fizazi K, et al. ASCO 2010. Abstract LBA4507. Fizazi K, et al. Lancet. 2011;377:813-822.</a:t>
            </a:r>
          </a:p>
        </p:txBody>
      </p:sp>
      <p:sp>
        <p:nvSpPr>
          <p:cNvPr id="48162" name="TextBox 4"/>
          <p:cNvSpPr txBox="1">
            <a:spLocks noChangeArrowheads="1"/>
          </p:cNvSpPr>
          <p:nvPr/>
        </p:nvSpPr>
        <p:spPr bwMode="auto">
          <a:xfrm>
            <a:off x="384176" y="5251475"/>
            <a:ext cx="845661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buClr>
                <a:srgbClr val="FFFFFF"/>
              </a:buClr>
              <a:buFont typeface="Arial" panose="020B0604020202020204" pitchFamily="34" charset="0"/>
              <a:buNone/>
            </a:pPr>
            <a:r>
              <a:rPr lang="en-US" altLang="es-CO" sz="1400" b="0" smtClean="0">
                <a:solidFill>
                  <a:srgbClr val="FFFFFF"/>
                </a:solidFill>
                <a:latin typeface="Arial" panose="020B0604020202020204" pitchFamily="34" charset="0"/>
              </a:rPr>
              <a:t>*Includes renal failure, increased blood creatinine, acute renal failure, renal impairment, increased blood urea, chronic renal failure, oliguria, hypercreatinemia, anuria, azotemia, decreased creatinine renal clearance, decreased urine output, abnormal blood creatinine, proteinuria, decreased glomerular filtration rate, and nephritis.</a:t>
            </a:r>
          </a:p>
          <a:p>
            <a:pPr defTabSz="914400" eaLnBrk="1" fontAlgn="base" hangingPunct="1">
              <a:spcBef>
                <a:spcPct val="0"/>
              </a:spcBef>
              <a:spcAft>
                <a:spcPct val="0"/>
              </a:spcAft>
              <a:buClr>
                <a:srgbClr val="FFFFFF"/>
              </a:buClr>
              <a:buFont typeface="Arial" panose="020B0604020202020204" pitchFamily="34" charset="0"/>
              <a:buNone/>
            </a:pPr>
            <a:r>
              <a:rPr lang="en-US" altLang="es-CO" sz="1400" b="0" baseline="30000" smtClean="0">
                <a:solidFill>
                  <a:srgbClr val="FFFFFF"/>
                </a:solidFill>
                <a:latin typeface="Arial" panose="020B0604020202020204" pitchFamily="34" charset="0"/>
                <a:cs typeface="Arial" panose="020B0604020202020204" pitchFamily="34" charset="0"/>
              </a:rPr>
              <a:t>†</a:t>
            </a:r>
            <a:r>
              <a:rPr lang="en-US" altLang="es-CO" sz="1400" b="0" i="1" smtClean="0">
                <a:solidFill>
                  <a:srgbClr val="FFFFFF"/>
                </a:solidFill>
                <a:latin typeface="Arial" panose="020B0604020202020204" pitchFamily="34" charset="0"/>
                <a:cs typeface="Arial" panose="020B0604020202020204" pitchFamily="34" charset="0"/>
              </a:rPr>
              <a:t>P</a:t>
            </a:r>
            <a:r>
              <a:rPr lang="en-US" altLang="es-CO" sz="1400" b="0" smtClean="0">
                <a:solidFill>
                  <a:srgbClr val="FFFFFF"/>
                </a:solidFill>
                <a:latin typeface="Arial" panose="020B0604020202020204" pitchFamily="34" charset="0"/>
                <a:cs typeface="Arial" panose="020B0604020202020204" pitchFamily="34" charset="0"/>
              </a:rPr>
              <a:t> = .09</a:t>
            </a:r>
          </a:p>
        </p:txBody>
      </p:sp>
      <p:sp>
        <p:nvSpPr>
          <p:cNvPr id="48163" name="Title 5"/>
          <p:cNvSpPr>
            <a:spLocks noGrp="1"/>
          </p:cNvSpPr>
          <p:nvPr>
            <p:ph type="title"/>
          </p:nvPr>
        </p:nvSpPr>
        <p:spPr/>
        <p:txBody>
          <a:bodyPr/>
          <a:lstStyle/>
          <a:p>
            <a:pPr eaLnBrk="1" hangingPunct="1"/>
            <a:r>
              <a:rPr lang="en-US" altLang="es-CO" smtClean="0">
                <a:ea typeface="ＭＳ Ｐゴシック" panose="020B0600070205080204" pitchFamily="34" charset="-128"/>
              </a:rPr>
              <a:t>Adverse Events of Interest</a:t>
            </a:r>
          </a:p>
        </p:txBody>
      </p:sp>
      <p:sp>
        <p:nvSpPr>
          <p:cNvPr id="48164" name="Rectangle 1"/>
          <p:cNvSpPr>
            <a:spLocks noChangeArrowheads="1"/>
          </p:cNvSpPr>
          <p:nvPr/>
        </p:nvSpPr>
        <p:spPr bwMode="auto">
          <a:xfrm>
            <a:off x="5473700" y="3665538"/>
            <a:ext cx="3352800" cy="1289050"/>
          </a:xfrm>
          <a:prstGeom prst="rect">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lang="es-CO" altLang="es-CO" sz="1800" smtClean="0">
              <a:solidFill>
                <a:srgbClr val="FFFFFF"/>
              </a:solidFill>
              <a:latin typeface="Arial" panose="020B0604020202020204" pitchFamily="34" charset="0"/>
            </a:endParaRPr>
          </a:p>
        </p:txBody>
      </p:sp>
    </p:spTree>
    <p:extLst>
      <p:ext uri="{BB962C8B-B14F-4D97-AF65-F5344CB8AC3E}">
        <p14:creationId xmlns:p14="http://schemas.microsoft.com/office/powerpoint/2010/main" val="1604554103"/>
      </p:ext>
    </p:extLst>
  </p:cSld>
  <p:clrMapOvr>
    <a:masterClrMapping/>
  </p:clrMapOvr>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2"/>
          <p:cNvSpPr>
            <a:spLocks noGrp="1"/>
          </p:cNvSpPr>
          <p:nvPr>
            <p:ph type="title"/>
          </p:nvPr>
        </p:nvSpPr>
        <p:spPr>
          <a:xfrm>
            <a:off x="385764" y="330200"/>
            <a:ext cx="8462962" cy="5251450"/>
          </a:xfrm>
        </p:spPr>
        <p:txBody>
          <a:bodyPr/>
          <a:lstStyle/>
          <a:p>
            <a:r>
              <a:rPr lang="en-US" altLang="es-CO" smtClean="0">
                <a:ea typeface="ＭＳ Ｐゴシック" panose="020B0600070205080204" pitchFamily="34" charset="-128"/>
              </a:rPr>
              <a:t>Treatment of Bone Metastases Secondary to Hormone-Sensitive Prostate Cancer</a:t>
            </a:r>
          </a:p>
        </p:txBody>
      </p:sp>
    </p:spTree>
    <p:extLst>
      <p:ext uri="{BB962C8B-B14F-4D97-AF65-F5344CB8AC3E}">
        <p14:creationId xmlns:p14="http://schemas.microsoft.com/office/powerpoint/2010/main" val="225519927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t>Enfoque diagnóstico – Cáncer de Próstata</a:t>
            </a:r>
            <a:endParaRPr lang="es-ES" dirty="0"/>
          </a:p>
        </p:txBody>
      </p:sp>
      <p:sp>
        <p:nvSpPr>
          <p:cNvPr id="3" name="Rectángulo redondeado 2"/>
          <p:cNvSpPr/>
          <p:nvPr/>
        </p:nvSpPr>
        <p:spPr>
          <a:xfrm>
            <a:off x="450863" y="1763513"/>
            <a:ext cx="1456871" cy="11067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Enfoque diagnóstico – cáncer de próstata</a:t>
            </a:r>
            <a:endParaRPr lang="es-ES" sz="1600" dirty="0"/>
          </a:p>
        </p:txBody>
      </p:sp>
      <p:sp>
        <p:nvSpPr>
          <p:cNvPr id="4" name="Rectángulo redondeado 3"/>
          <p:cNvSpPr/>
          <p:nvPr/>
        </p:nvSpPr>
        <p:spPr>
          <a:xfrm>
            <a:off x="457213" y="3150500"/>
            <a:ext cx="1456871" cy="11067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Síntomas urinarios o PSA anormal</a:t>
            </a:r>
            <a:endParaRPr lang="es-ES" sz="1600" dirty="0"/>
          </a:p>
        </p:txBody>
      </p:sp>
      <p:sp>
        <p:nvSpPr>
          <p:cNvPr id="5" name="Rectángulo redondeado 4"/>
          <p:cNvSpPr/>
          <p:nvPr/>
        </p:nvSpPr>
        <p:spPr>
          <a:xfrm>
            <a:off x="463564" y="4517597"/>
            <a:ext cx="1456871" cy="11067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Evaluación rectal digital (DRE) / PSA (si falta)</a:t>
            </a:r>
            <a:endParaRPr lang="es-ES" sz="1600" dirty="0"/>
          </a:p>
        </p:txBody>
      </p:sp>
      <p:sp>
        <p:nvSpPr>
          <p:cNvPr id="6" name="Rectángulo redondeado 5"/>
          <p:cNvSpPr/>
          <p:nvPr/>
        </p:nvSpPr>
        <p:spPr>
          <a:xfrm>
            <a:off x="2950042" y="1763513"/>
            <a:ext cx="1456871" cy="11067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DRE: Normal</a:t>
            </a:r>
          </a:p>
          <a:p>
            <a:pPr algn="ctr"/>
            <a:r>
              <a:rPr lang="es-ES_tradnl" sz="1600" dirty="0" smtClean="0"/>
              <a:t>PSA: Normal</a:t>
            </a:r>
            <a:endParaRPr lang="es-ES" sz="1600" dirty="0"/>
          </a:p>
        </p:txBody>
      </p:sp>
      <p:sp>
        <p:nvSpPr>
          <p:cNvPr id="7" name="Rectángulo redondeado 6"/>
          <p:cNvSpPr/>
          <p:nvPr/>
        </p:nvSpPr>
        <p:spPr>
          <a:xfrm>
            <a:off x="4771584" y="1609277"/>
            <a:ext cx="1456871" cy="61685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PSA de 2, o menos</a:t>
            </a:r>
            <a:endParaRPr lang="es-ES" sz="1600" dirty="0"/>
          </a:p>
        </p:txBody>
      </p:sp>
      <p:sp>
        <p:nvSpPr>
          <p:cNvPr id="8" name="Rectángulo redondeado 7"/>
          <p:cNvSpPr/>
          <p:nvPr/>
        </p:nvSpPr>
        <p:spPr>
          <a:xfrm>
            <a:off x="4771584" y="2540023"/>
            <a:ext cx="1456871" cy="62048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PSA de 2+</a:t>
            </a:r>
            <a:endParaRPr lang="es-ES" sz="1600" dirty="0"/>
          </a:p>
        </p:txBody>
      </p:sp>
      <p:sp>
        <p:nvSpPr>
          <p:cNvPr id="9" name="Rectángulo redondeado 8"/>
          <p:cNvSpPr/>
          <p:nvPr/>
        </p:nvSpPr>
        <p:spPr>
          <a:xfrm>
            <a:off x="6867080" y="2537274"/>
            <a:ext cx="1456871" cy="62229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Velocidad PSA 0.75+/año</a:t>
            </a:r>
            <a:endParaRPr lang="es-ES" sz="1600" dirty="0"/>
          </a:p>
        </p:txBody>
      </p:sp>
      <p:sp>
        <p:nvSpPr>
          <p:cNvPr id="10" name="Rectángulo redondeado 9"/>
          <p:cNvSpPr/>
          <p:nvPr/>
        </p:nvSpPr>
        <p:spPr>
          <a:xfrm>
            <a:off x="6876151" y="3397242"/>
            <a:ext cx="1456871" cy="622298"/>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TRUB</a:t>
            </a:r>
            <a:endParaRPr lang="es-ES" sz="1600" dirty="0"/>
          </a:p>
        </p:txBody>
      </p:sp>
      <p:sp>
        <p:nvSpPr>
          <p:cNvPr id="11" name="Rectángulo redondeado 10"/>
          <p:cNvSpPr/>
          <p:nvPr/>
        </p:nvSpPr>
        <p:spPr>
          <a:xfrm>
            <a:off x="6858009" y="1609273"/>
            <a:ext cx="1456871" cy="622298"/>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Repetir 1-3 años</a:t>
            </a:r>
            <a:endParaRPr lang="es-ES" sz="1600" dirty="0"/>
          </a:p>
        </p:txBody>
      </p:sp>
      <p:sp>
        <p:nvSpPr>
          <p:cNvPr id="12" name="Rectángulo redondeado 11"/>
          <p:cNvSpPr/>
          <p:nvPr/>
        </p:nvSpPr>
        <p:spPr>
          <a:xfrm>
            <a:off x="2950042" y="4517597"/>
            <a:ext cx="1456871" cy="110671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DRE: Anormal o</a:t>
            </a:r>
          </a:p>
          <a:p>
            <a:pPr algn="ctr"/>
            <a:r>
              <a:rPr lang="es-ES_tradnl" sz="1600" dirty="0" smtClean="0"/>
              <a:t>PSA: Anormal</a:t>
            </a:r>
            <a:endParaRPr lang="es-ES" sz="1600" dirty="0"/>
          </a:p>
        </p:txBody>
      </p:sp>
      <p:sp>
        <p:nvSpPr>
          <p:cNvPr id="13" name="Rectángulo redondeado 12"/>
          <p:cNvSpPr/>
          <p:nvPr/>
        </p:nvSpPr>
        <p:spPr>
          <a:xfrm>
            <a:off x="6858009" y="5140788"/>
            <a:ext cx="1456871" cy="622298"/>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TRUB</a:t>
            </a:r>
            <a:endParaRPr lang="es-ES" sz="1600" dirty="0"/>
          </a:p>
        </p:txBody>
      </p:sp>
      <p:sp>
        <p:nvSpPr>
          <p:cNvPr id="14" name="Rectángulo redondeado 13"/>
          <p:cNvSpPr/>
          <p:nvPr/>
        </p:nvSpPr>
        <p:spPr>
          <a:xfrm>
            <a:off x="4771584" y="4760710"/>
            <a:ext cx="1456871" cy="62048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400" dirty="0" smtClean="0"/>
              <a:t>PSA 10, o menos </a:t>
            </a:r>
            <a:r>
              <a:rPr lang="es-ES_tradnl" sz="1400" b="1" i="1" dirty="0" smtClean="0"/>
              <a:t>+</a:t>
            </a:r>
            <a:r>
              <a:rPr lang="es-ES_tradnl" sz="1400" dirty="0" smtClean="0"/>
              <a:t> PSA libre 15% o menos</a:t>
            </a:r>
            <a:endParaRPr lang="es-ES" sz="1400" dirty="0"/>
          </a:p>
        </p:txBody>
      </p:sp>
      <p:sp>
        <p:nvSpPr>
          <p:cNvPr id="15" name="Rectángulo redondeado 14"/>
          <p:cNvSpPr/>
          <p:nvPr/>
        </p:nvSpPr>
        <p:spPr>
          <a:xfrm>
            <a:off x="6858009" y="4397819"/>
            <a:ext cx="1456871" cy="622298"/>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t>Repetir en 6 meses</a:t>
            </a:r>
            <a:endParaRPr lang="es-ES" sz="1600" dirty="0"/>
          </a:p>
        </p:txBody>
      </p:sp>
      <p:sp>
        <p:nvSpPr>
          <p:cNvPr id="16" name="CuadroTexto 15"/>
          <p:cNvSpPr txBox="1"/>
          <p:nvPr/>
        </p:nvSpPr>
        <p:spPr>
          <a:xfrm>
            <a:off x="5597071" y="6223000"/>
            <a:ext cx="3317936" cy="584776"/>
          </a:xfrm>
          <a:prstGeom prst="rect">
            <a:avLst/>
          </a:prstGeom>
          <a:noFill/>
        </p:spPr>
        <p:txBody>
          <a:bodyPr wrap="none" rtlCol="0">
            <a:spAutoFit/>
          </a:bodyPr>
          <a:lstStyle/>
          <a:p>
            <a:r>
              <a:rPr lang="es-ES" sz="1600" dirty="0" smtClean="0"/>
              <a:t>TRUB: Biopsia </a:t>
            </a:r>
            <a:r>
              <a:rPr lang="es-ES" sz="1600" dirty="0" err="1" smtClean="0"/>
              <a:t>transrectal</a:t>
            </a:r>
            <a:r>
              <a:rPr lang="es-ES" sz="1600" dirty="0" smtClean="0"/>
              <a:t> eco-dirigida</a:t>
            </a:r>
          </a:p>
          <a:p>
            <a:r>
              <a:rPr lang="es-ES" sz="1600" dirty="0" smtClean="0"/>
              <a:t>PSA: Antígeno específico de próstata</a:t>
            </a:r>
            <a:endParaRPr lang="es-ES" sz="1600" dirty="0"/>
          </a:p>
        </p:txBody>
      </p:sp>
      <p:cxnSp>
        <p:nvCxnSpPr>
          <p:cNvPr id="18" name="Conector curvado 17"/>
          <p:cNvCxnSpPr>
            <a:stCxn id="3" idx="2"/>
            <a:endCxn id="4" idx="0"/>
          </p:cNvCxnSpPr>
          <p:nvPr/>
        </p:nvCxnSpPr>
        <p:spPr>
          <a:xfrm rot="16200000" flipH="1">
            <a:off x="1042312" y="3007189"/>
            <a:ext cx="280298" cy="635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Conector curvado 19"/>
          <p:cNvCxnSpPr>
            <a:stCxn id="4" idx="2"/>
            <a:endCxn id="5" idx="0"/>
          </p:cNvCxnSpPr>
          <p:nvPr/>
        </p:nvCxnSpPr>
        <p:spPr>
          <a:xfrm rot="16200000" flipH="1">
            <a:off x="1058633" y="4384230"/>
            <a:ext cx="260356" cy="635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Conector curvado 21"/>
          <p:cNvCxnSpPr>
            <a:stCxn id="5" idx="3"/>
            <a:endCxn id="6" idx="1"/>
          </p:cNvCxnSpPr>
          <p:nvPr/>
        </p:nvCxnSpPr>
        <p:spPr>
          <a:xfrm flipV="1">
            <a:off x="1920435" y="2316845"/>
            <a:ext cx="1029607" cy="2754084"/>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Conector curvado 23"/>
          <p:cNvCxnSpPr>
            <a:stCxn id="5" idx="3"/>
            <a:endCxn id="12" idx="1"/>
          </p:cNvCxnSpPr>
          <p:nvPr/>
        </p:nvCxnSpPr>
        <p:spPr>
          <a:xfrm>
            <a:off x="1920435" y="5070929"/>
            <a:ext cx="1029607" cy="1270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Conector curvado 25"/>
          <p:cNvCxnSpPr>
            <a:stCxn id="6" idx="3"/>
            <a:endCxn id="7" idx="1"/>
          </p:cNvCxnSpPr>
          <p:nvPr/>
        </p:nvCxnSpPr>
        <p:spPr>
          <a:xfrm flipV="1">
            <a:off x="4406900" y="1917728"/>
            <a:ext cx="364671" cy="399143"/>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8" name="Conector curvado 27"/>
          <p:cNvCxnSpPr>
            <a:stCxn id="6" idx="3"/>
            <a:endCxn id="8" idx="1"/>
          </p:cNvCxnSpPr>
          <p:nvPr/>
        </p:nvCxnSpPr>
        <p:spPr>
          <a:xfrm>
            <a:off x="4406900" y="2316871"/>
            <a:ext cx="364671" cy="533395"/>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Conector curvado 29"/>
          <p:cNvCxnSpPr>
            <a:stCxn id="7" idx="3"/>
            <a:endCxn id="11" idx="1"/>
          </p:cNvCxnSpPr>
          <p:nvPr/>
        </p:nvCxnSpPr>
        <p:spPr>
          <a:xfrm>
            <a:off x="6228444" y="1917702"/>
            <a:ext cx="629554" cy="272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Conector curvado 31"/>
          <p:cNvCxnSpPr>
            <a:stCxn id="8" idx="3"/>
            <a:endCxn id="9" idx="1"/>
          </p:cNvCxnSpPr>
          <p:nvPr/>
        </p:nvCxnSpPr>
        <p:spPr>
          <a:xfrm flipV="1">
            <a:off x="6228443" y="2848449"/>
            <a:ext cx="638625" cy="1817"/>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4" name="Conector curvado 33"/>
          <p:cNvCxnSpPr>
            <a:stCxn id="9" idx="0"/>
            <a:endCxn id="11" idx="2"/>
          </p:cNvCxnSpPr>
          <p:nvPr/>
        </p:nvCxnSpPr>
        <p:spPr>
          <a:xfrm rot="16200000" flipV="1">
            <a:off x="7438130" y="2379913"/>
            <a:ext cx="305703" cy="907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Conector curvado 35"/>
          <p:cNvCxnSpPr>
            <a:stCxn id="9" idx="2"/>
            <a:endCxn id="10" idx="0"/>
          </p:cNvCxnSpPr>
          <p:nvPr/>
        </p:nvCxnSpPr>
        <p:spPr>
          <a:xfrm rot="16200000" flipH="1">
            <a:off x="7481203" y="3273897"/>
            <a:ext cx="237670" cy="907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0" name="Conector curvado 39"/>
          <p:cNvCxnSpPr>
            <a:stCxn id="12" idx="3"/>
            <a:endCxn id="14" idx="1"/>
          </p:cNvCxnSpPr>
          <p:nvPr/>
        </p:nvCxnSpPr>
        <p:spPr>
          <a:xfrm flipV="1">
            <a:off x="4406900" y="5070927"/>
            <a:ext cx="364671" cy="2"/>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2" name="Conector curvado 41"/>
          <p:cNvCxnSpPr>
            <a:stCxn id="14" idx="3"/>
            <a:endCxn id="13" idx="1"/>
          </p:cNvCxnSpPr>
          <p:nvPr/>
        </p:nvCxnSpPr>
        <p:spPr>
          <a:xfrm>
            <a:off x="6228444" y="5070927"/>
            <a:ext cx="629554" cy="38101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Conector curvado 43"/>
          <p:cNvCxnSpPr>
            <a:stCxn id="14" idx="3"/>
            <a:endCxn id="15" idx="1"/>
          </p:cNvCxnSpPr>
          <p:nvPr/>
        </p:nvCxnSpPr>
        <p:spPr>
          <a:xfrm flipV="1">
            <a:off x="6228444" y="4708994"/>
            <a:ext cx="629554" cy="361959"/>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45" name="CuadroTexto 44"/>
          <p:cNvSpPr txBox="1"/>
          <p:nvPr/>
        </p:nvSpPr>
        <p:spPr>
          <a:xfrm>
            <a:off x="7604574" y="2186216"/>
            <a:ext cx="476300" cy="338554"/>
          </a:xfrm>
          <a:prstGeom prst="rect">
            <a:avLst/>
          </a:prstGeom>
          <a:noFill/>
        </p:spPr>
        <p:txBody>
          <a:bodyPr wrap="none" rtlCol="0">
            <a:spAutoFit/>
          </a:bodyPr>
          <a:lstStyle/>
          <a:p>
            <a:r>
              <a:rPr lang="es-ES" sz="1600" b="1" i="1" dirty="0" smtClean="0"/>
              <a:t>No</a:t>
            </a:r>
            <a:endParaRPr lang="es-ES" sz="1600" b="1" i="1" dirty="0"/>
          </a:p>
        </p:txBody>
      </p:sp>
      <p:sp>
        <p:nvSpPr>
          <p:cNvPr id="46" name="CuadroTexto 45"/>
          <p:cNvSpPr txBox="1"/>
          <p:nvPr/>
        </p:nvSpPr>
        <p:spPr>
          <a:xfrm>
            <a:off x="6228442" y="5113383"/>
            <a:ext cx="379318" cy="338554"/>
          </a:xfrm>
          <a:prstGeom prst="rect">
            <a:avLst/>
          </a:prstGeom>
          <a:noFill/>
        </p:spPr>
        <p:txBody>
          <a:bodyPr wrap="none" rtlCol="0">
            <a:spAutoFit/>
          </a:bodyPr>
          <a:lstStyle/>
          <a:p>
            <a:r>
              <a:rPr lang="es-ES" sz="1600" b="1" i="1" dirty="0" smtClean="0"/>
              <a:t>Si</a:t>
            </a:r>
            <a:endParaRPr lang="es-ES" sz="1600" b="1" i="1" dirty="0"/>
          </a:p>
        </p:txBody>
      </p:sp>
      <p:sp>
        <p:nvSpPr>
          <p:cNvPr id="53" name="CuadroTexto 52"/>
          <p:cNvSpPr txBox="1"/>
          <p:nvPr/>
        </p:nvSpPr>
        <p:spPr>
          <a:xfrm>
            <a:off x="6228442" y="4645833"/>
            <a:ext cx="476300" cy="338554"/>
          </a:xfrm>
          <a:prstGeom prst="rect">
            <a:avLst/>
          </a:prstGeom>
          <a:noFill/>
        </p:spPr>
        <p:txBody>
          <a:bodyPr wrap="none" rtlCol="0">
            <a:spAutoFit/>
          </a:bodyPr>
          <a:lstStyle/>
          <a:p>
            <a:r>
              <a:rPr lang="es-ES" sz="1600" b="1" i="1" dirty="0" smtClean="0"/>
              <a:t>No</a:t>
            </a:r>
            <a:endParaRPr lang="es-ES" sz="1600" b="1" i="1" dirty="0"/>
          </a:p>
        </p:txBody>
      </p:sp>
      <p:sp>
        <p:nvSpPr>
          <p:cNvPr id="54" name="Rectángulo redondeado 53"/>
          <p:cNvSpPr/>
          <p:nvPr/>
        </p:nvSpPr>
        <p:spPr>
          <a:xfrm>
            <a:off x="4771584" y="5451961"/>
            <a:ext cx="1456871" cy="33564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400" dirty="0" smtClean="0"/>
              <a:t>PSA 10+</a:t>
            </a:r>
            <a:endParaRPr lang="es-ES" sz="1400" dirty="0"/>
          </a:p>
        </p:txBody>
      </p:sp>
      <p:cxnSp>
        <p:nvCxnSpPr>
          <p:cNvPr id="56" name="Conector curvado 55"/>
          <p:cNvCxnSpPr>
            <a:stCxn id="54" idx="3"/>
            <a:endCxn id="13" idx="1"/>
          </p:cNvCxnSpPr>
          <p:nvPr/>
        </p:nvCxnSpPr>
        <p:spPr>
          <a:xfrm flipV="1">
            <a:off x="6228444" y="5451963"/>
            <a:ext cx="629554" cy="16782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52685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blinds(horizontal)">
                                      <p:cBhvr>
                                        <p:cTn id="57" dur="500"/>
                                        <p:tgtEl>
                                          <p:spTgt spid="36"/>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blinds(horizontal)">
                                      <p:cBhvr>
                                        <p:cTn id="60" dur="500"/>
                                        <p:tgtEl>
                                          <p:spTgt spid="10"/>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nodeType="click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blinds(horizontal)">
                                      <p:cBhvr>
                                        <p:cTn id="65" dur="500"/>
                                        <p:tgtEl>
                                          <p:spTgt spid="24"/>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blinds(horizontal)">
                                      <p:cBhvr>
                                        <p:cTn id="68" dur="500"/>
                                        <p:tgtEl>
                                          <p:spTgt spid="12"/>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nodeType="click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blinds(horizontal)">
                                      <p:cBhvr>
                                        <p:cTn id="73" dur="500"/>
                                        <p:tgtEl>
                                          <p:spTgt spid="4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blinds(horizontal)">
                                      <p:cBhvr>
                                        <p:cTn id="76" dur="500"/>
                                        <p:tgtEl>
                                          <p:spTgt spid="14"/>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nodeType="click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blinds(horizontal)">
                                      <p:cBhvr>
                                        <p:cTn id="81" dur="500"/>
                                        <p:tgtEl>
                                          <p:spTgt spid="44"/>
                                        </p:tgtEl>
                                      </p:cBhvr>
                                    </p:animEffect>
                                  </p:childTnLst>
                                </p:cTn>
                              </p:par>
                              <p:par>
                                <p:cTn id="82" presetID="3" presetClass="entr" presetSubtype="10" fill="hold" grpId="0" nodeType="with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blinds(horizontal)">
                                      <p:cBhvr>
                                        <p:cTn id="84" dur="500"/>
                                        <p:tgtEl>
                                          <p:spTgt spid="15"/>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blinds(horizontal)">
                                      <p:cBhvr>
                                        <p:cTn id="89" dur="500"/>
                                        <p:tgtEl>
                                          <p:spTgt spid="46"/>
                                        </p:tgtEl>
                                      </p:cBhvr>
                                    </p:animEffect>
                                  </p:childTnLst>
                                </p:cTn>
                              </p:par>
                              <p:par>
                                <p:cTn id="90" presetID="3" presetClass="entr" presetSubtype="10" fill="hold"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blinds(horizontal)">
                                      <p:cBhvr>
                                        <p:cTn id="92" dur="500"/>
                                        <p:tgtEl>
                                          <p:spTgt spid="42"/>
                                        </p:tgtEl>
                                      </p:cBhvr>
                                    </p:animEffect>
                                  </p:childTnLst>
                                </p:cTn>
                              </p:par>
                              <p:par>
                                <p:cTn id="93" presetID="3" presetClass="entr" presetSubtype="10" fill="hold" grpId="0"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blinds(horizontal)">
                                      <p:cBhvr>
                                        <p:cTn id="95" dur="500"/>
                                        <p:tgtEl>
                                          <p:spTgt spid="13"/>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blinds(horizontal)">
                                      <p:cBhvr>
                                        <p:cTn id="100" dur="500"/>
                                        <p:tgtEl>
                                          <p:spTgt spid="53"/>
                                        </p:tgtEl>
                                      </p:cBhvr>
                                    </p:animEffect>
                                  </p:childTnLst>
                                </p:cTn>
                              </p:par>
                            </p:childTnLst>
                          </p:cTn>
                        </p:par>
                      </p:childTnLst>
                    </p:cTn>
                  </p:par>
                  <p:par>
                    <p:cTn id="101" fill="hold">
                      <p:stCondLst>
                        <p:cond delay="indefinite"/>
                      </p:stCondLst>
                      <p:childTnLst>
                        <p:par>
                          <p:cTn id="102" fill="hold">
                            <p:stCondLst>
                              <p:cond delay="0"/>
                            </p:stCondLst>
                            <p:childTnLst>
                              <p:par>
                                <p:cTn id="103" presetID="3" presetClass="entr" presetSubtype="10" fill="hold" grpId="1" nodeType="click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blinds(horizontal)">
                                      <p:cBhvr>
                                        <p:cTn id="105" dur="500"/>
                                        <p:tgtEl>
                                          <p:spTgt spid="54"/>
                                        </p:tgtEl>
                                      </p:cBhvr>
                                    </p:animEffect>
                                  </p:childTnLst>
                                </p:cTn>
                              </p:par>
                              <p:par>
                                <p:cTn id="106" presetID="3" presetClass="entr" presetSubtype="10" fill="hold" nodeType="withEffect">
                                  <p:stCondLst>
                                    <p:cond delay="0"/>
                                  </p:stCondLst>
                                  <p:childTnLst>
                                    <p:set>
                                      <p:cBhvr>
                                        <p:cTn id="107" dur="1" fill="hold">
                                          <p:stCondLst>
                                            <p:cond delay="0"/>
                                          </p:stCondLst>
                                        </p:cTn>
                                        <p:tgtEl>
                                          <p:spTgt spid="56"/>
                                        </p:tgtEl>
                                        <p:attrNameLst>
                                          <p:attrName>style.visibility</p:attrName>
                                        </p:attrNameLst>
                                      </p:cBhvr>
                                      <p:to>
                                        <p:strVal val="visible"/>
                                      </p:to>
                                    </p:set>
                                    <p:animEffect transition="in" filter="blinds(horizontal)">
                                      <p:cBhvr>
                                        <p:cTn id="10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45" grpId="0"/>
      <p:bldP spid="46" grpId="0"/>
      <p:bldP spid="53" grpId="0"/>
      <p:bldP spid="54" grpId="1"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82601" y="666776"/>
            <a:ext cx="8656637" cy="1103313"/>
          </a:xfrm>
        </p:spPr>
        <p:txBody>
          <a:bodyPr>
            <a:normAutofit fontScale="90000"/>
          </a:bodyPr>
          <a:lstStyle/>
          <a:p>
            <a:pPr eaLnBrk="1" hangingPunct="1"/>
            <a:r>
              <a:rPr lang="en-US" altLang="es-CO" smtClean="0">
                <a:ea typeface="ＭＳ Ｐゴシック" panose="020B0600070205080204" pitchFamily="34" charset="-128"/>
              </a:rPr>
              <a:t>CALGB 90202: Zoledronic Acid in Hormone-Sensitive PC With Bone Mets</a:t>
            </a:r>
          </a:p>
        </p:txBody>
      </p:sp>
      <p:sp>
        <p:nvSpPr>
          <p:cNvPr id="19" name="Text Box 16"/>
          <p:cNvSpPr txBox="1">
            <a:spLocks noChangeArrowheads="1"/>
          </p:cNvSpPr>
          <p:nvPr/>
        </p:nvSpPr>
        <p:spPr bwMode="auto">
          <a:xfrm>
            <a:off x="388951" y="5172075"/>
            <a:ext cx="8461375" cy="1200150"/>
          </a:xfrm>
          <a:prstGeom prst="rect">
            <a:avLst/>
          </a:prstGeom>
          <a:noFill/>
          <a:ln w="9525">
            <a:noFill/>
            <a:miter lim="800000"/>
            <a:headEnd/>
            <a:tailEnd/>
          </a:ln>
          <a:effectLst/>
        </p:spPr>
        <p:txBody>
          <a:bodyPr>
            <a:spAutoFit/>
          </a:bodyPr>
          <a:lstStyle/>
          <a:p>
            <a:pPr marL="231775" indent="-231775" defTabSz="914400" fontAlgn="base">
              <a:spcBef>
                <a:spcPct val="50000"/>
              </a:spcBef>
              <a:buClr>
                <a:srgbClr val="8B3D9A"/>
              </a:buClr>
              <a:buFont typeface="Wingdings" pitchFamily="2" charset="2"/>
              <a:buChar char="§"/>
              <a:defRPr/>
            </a:pPr>
            <a:r>
              <a:rPr lang="en-US" dirty="0">
                <a:solidFill>
                  <a:srgbClr val="FFFFFF"/>
                </a:solidFill>
                <a:ea typeface="ＭＳ Ｐゴシック" panose="020B0600070205080204" pitchFamily="34" charset="-128"/>
              </a:rPr>
              <a:t>Currently, there is no proven role for zoledronic acid in this setting</a:t>
            </a:r>
          </a:p>
          <a:p>
            <a:pPr marL="231775" indent="-231775" defTabSz="914400" fontAlgn="base">
              <a:spcBef>
                <a:spcPct val="50000"/>
              </a:spcBef>
              <a:buClr>
                <a:srgbClr val="8B3D9A"/>
              </a:buClr>
              <a:buFont typeface="Wingdings" pitchFamily="2" charset="2"/>
              <a:buChar char="§"/>
              <a:defRPr/>
            </a:pPr>
            <a:r>
              <a:rPr lang="en-US" dirty="0">
                <a:solidFill>
                  <a:srgbClr val="FFFFFF"/>
                </a:solidFill>
                <a:ea typeface="ＭＳ Ｐゴシック" panose="020B0600070205080204" pitchFamily="34" charset="-128"/>
              </a:rPr>
              <a:t>Primary endpoint: time to first SRE</a:t>
            </a:r>
          </a:p>
          <a:p>
            <a:pPr marL="231775" indent="-231775" defTabSz="914400" fontAlgn="base">
              <a:spcBef>
                <a:spcPct val="50000"/>
              </a:spcBef>
              <a:buClr>
                <a:srgbClr val="8B3D9A"/>
              </a:buClr>
              <a:buFont typeface="Wingdings" pitchFamily="2" charset="2"/>
              <a:buChar char="§"/>
              <a:defRPr/>
            </a:pPr>
            <a:r>
              <a:rPr lang="en-US" dirty="0">
                <a:solidFill>
                  <a:srgbClr val="FFFFFF"/>
                </a:solidFill>
                <a:ea typeface="ＭＳ Ｐゴシック" panose="020B0600070205080204" pitchFamily="34" charset="-128"/>
              </a:rPr>
              <a:t>Secondary endpoints: OS, PFS, toxicity</a:t>
            </a:r>
          </a:p>
        </p:txBody>
      </p:sp>
      <p:sp>
        <p:nvSpPr>
          <p:cNvPr id="50180" name="TextBox 1"/>
          <p:cNvSpPr txBox="1">
            <a:spLocks noChangeArrowheads="1"/>
          </p:cNvSpPr>
          <p:nvPr/>
        </p:nvSpPr>
        <p:spPr bwMode="auto">
          <a:xfrm>
            <a:off x="284176" y="6354789"/>
            <a:ext cx="28389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35000"/>
              </a:spcBef>
              <a:spcAft>
                <a:spcPct val="25000"/>
              </a:spcAft>
              <a:buClr>
                <a:srgbClr val="8B3D9A"/>
              </a:buClr>
            </a:pPr>
            <a:r>
              <a:rPr lang="en-US" altLang="es-CO" sz="1400" b="0" smtClean="0">
                <a:solidFill>
                  <a:srgbClr val="CDCDCF"/>
                </a:solidFill>
                <a:latin typeface="Arial" panose="020B0604020202020204" pitchFamily="34" charset="0"/>
              </a:rPr>
              <a:t>ClinicalTrials.gov. NCT00079001.</a:t>
            </a:r>
          </a:p>
        </p:txBody>
      </p:sp>
      <p:sp>
        <p:nvSpPr>
          <p:cNvPr id="50181" name="Rectangle 15"/>
          <p:cNvSpPr>
            <a:spLocks noChangeArrowheads="1"/>
          </p:cNvSpPr>
          <p:nvPr/>
        </p:nvSpPr>
        <p:spPr bwMode="gray">
          <a:xfrm>
            <a:off x="268301" y="2425700"/>
            <a:ext cx="2262187"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86210" tIns="43105" rIns="86210" bIns="43105" anchor="ct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141415"/>
              </a:buClr>
              <a:buFont typeface="Arial" panose="020B0604020202020204" pitchFamily="34" charset="0"/>
              <a:buNone/>
            </a:pPr>
            <a:r>
              <a:rPr lang="en-US" altLang="es-CO" sz="1600" b="0" smtClean="0">
                <a:solidFill>
                  <a:srgbClr val="FFFFFF"/>
                </a:solidFill>
                <a:latin typeface="Arial" panose="020B0604020202020204" pitchFamily="34" charset="0"/>
              </a:rPr>
              <a:t>Patients with prostate cancer metastatic to bone who are receiving ADT</a:t>
            </a:r>
            <a:br>
              <a:rPr lang="en-US" altLang="es-CO" sz="1600" b="0" smtClean="0">
                <a:solidFill>
                  <a:srgbClr val="FFFFFF"/>
                </a:solidFill>
                <a:latin typeface="Arial" panose="020B0604020202020204" pitchFamily="34" charset="0"/>
              </a:rPr>
            </a:br>
            <a:r>
              <a:rPr lang="en-US" altLang="es-CO" sz="1600" b="0" smtClean="0">
                <a:solidFill>
                  <a:srgbClr val="FFFFFF"/>
                </a:solidFill>
                <a:latin typeface="Arial" panose="020B0604020202020204" pitchFamily="34" charset="0"/>
                <a:sym typeface="Symbol" panose="05050102010706020507" pitchFamily="18" charset="2"/>
              </a:rPr>
              <a:t>(Planned N = 680; </a:t>
            </a:r>
            <a:br>
              <a:rPr lang="en-US" altLang="es-CO" sz="1600" b="0" smtClean="0">
                <a:solidFill>
                  <a:srgbClr val="FFFFFF"/>
                </a:solidFill>
                <a:latin typeface="Arial" panose="020B0604020202020204" pitchFamily="34" charset="0"/>
                <a:sym typeface="Symbol" panose="05050102010706020507" pitchFamily="18" charset="2"/>
              </a:rPr>
            </a:br>
            <a:r>
              <a:rPr lang="en-US" altLang="es-CO" sz="1600" b="0" smtClean="0">
                <a:solidFill>
                  <a:srgbClr val="FFFFFF"/>
                </a:solidFill>
                <a:latin typeface="Arial" panose="020B0604020202020204" pitchFamily="34" charset="0"/>
                <a:sym typeface="Symbol" panose="05050102010706020507" pitchFamily="18" charset="2"/>
              </a:rPr>
              <a:t>&gt; 90% accrued as of August 2012)</a:t>
            </a:r>
          </a:p>
        </p:txBody>
      </p:sp>
      <p:sp>
        <p:nvSpPr>
          <p:cNvPr id="50182" name="Rectangle 12"/>
          <p:cNvSpPr>
            <a:spLocks noChangeArrowheads="1"/>
          </p:cNvSpPr>
          <p:nvPr/>
        </p:nvSpPr>
        <p:spPr bwMode="auto">
          <a:xfrm>
            <a:off x="3151190" y="2465784"/>
            <a:ext cx="2257425" cy="761234"/>
          </a:xfrm>
          <a:prstGeom prst="rect">
            <a:avLst/>
          </a:prstGeom>
          <a:solidFill>
            <a:schemeClr val="accent2"/>
          </a:solidFill>
          <a:ln>
            <a:noFill/>
          </a:ln>
          <a:extLst>
            <a:ext uri="{91240B29-F687-4f45-9708-019B960494DF}">
              <a14:hiddenLine xmlns:a14="http://schemas.microsoft.com/office/drawing/2010/main" w="19050">
                <a:solidFill>
                  <a:srgbClr val="000000"/>
                </a:solidFill>
                <a:round/>
                <a:headEnd/>
                <a:tailEnd/>
              </a14:hiddenLine>
            </a:ext>
          </a:extLst>
        </p:spPr>
        <p:txBody>
          <a:bodyPr anchor="ctr">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smtClean="0">
                <a:solidFill>
                  <a:srgbClr val="141415"/>
                </a:solidFill>
                <a:latin typeface="Arial" panose="020B0604020202020204" pitchFamily="34" charset="0"/>
              </a:rPr>
              <a:t>Zoledronic acid IV </a:t>
            </a:r>
            <a:r>
              <a:rPr lang="en-US" altLang="es-CO" sz="1600" b="0" smtClean="0">
                <a:solidFill>
                  <a:srgbClr val="141415"/>
                </a:solidFill>
                <a:latin typeface="Arial" panose="020B0604020202020204" pitchFamily="34" charset="0"/>
              </a:rPr>
              <a:t>over 15 mins, Day 1, q4w + </a:t>
            </a:r>
            <a:r>
              <a:rPr lang="en-US" altLang="es-CO" sz="1600" smtClean="0">
                <a:solidFill>
                  <a:srgbClr val="141415"/>
                </a:solidFill>
                <a:latin typeface="Arial" panose="020B0604020202020204" pitchFamily="34" charset="0"/>
              </a:rPr>
              <a:t>ADT</a:t>
            </a:r>
            <a:endParaRPr lang="en-US" altLang="es-CO" sz="1600" b="0" smtClean="0">
              <a:solidFill>
                <a:srgbClr val="141415"/>
              </a:solidFill>
              <a:latin typeface="Arial" panose="020B0604020202020204" pitchFamily="34" charset="0"/>
            </a:endParaRPr>
          </a:p>
        </p:txBody>
      </p:sp>
      <p:sp>
        <p:nvSpPr>
          <p:cNvPr id="22" name="Rectangle 13"/>
          <p:cNvSpPr>
            <a:spLocks noChangeArrowheads="1"/>
          </p:cNvSpPr>
          <p:nvPr/>
        </p:nvSpPr>
        <p:spPr bwMode="auto">
          <a:xfrm>
            <a:off x="3151190" y="3911600"/>
            <a:ext cx="2257425" cy="757238"/>
          </a:xfrm>
          <a:prstGeom prst="rect">
            <a:avLst/>
          </a:prstGeom>
          <a:solidFill>
            <a:schemeClr val="accent3"/>
          </a:solidFill>
          <a:ln w="19050" algn="ctr">
            <a:noFill/>
            <a:round/>
            <a:headEnd/>
            <a:tailEnd/>
          </a:ln>
        </p:spPr>
        <p:txBody>
          <a:bodyPr anchor="ctr">
            <a:spAutoFit/>
          </a:bodyPr>
          <a:lstStyle/>
          <a:p>
            <a:pPr algn="ctr" defTabSz="862013" fontAlgn="base">
              <a:lnSpc>
                <a:spcPct val="90000"/>
              </a:lnSpc>
              <a:spcBef>
                <a:spcPct val="35000"/>
              </a:spcBef>
              <a:spcAft>
                <a:spcPct val="25000"/>
              </a:spcAft>
              <a:buClr>
                <a:srgbClr val="8B3D9A"/>
              </a:buClr>
              <a:buFont typeface="Arial" charset="0"/>
              <a:buNone/>
              <a:defRPr/>
            </a:pPr>
            <a:r>
              <a:rPr lang="en-US" sz="1600" b="1" dirty="0">
                <a:solidFill>
                  <a:srgbClr val="CDCDCF">
                    <a:lumMod val="10000"/>
                  </a:srgbClr>
                </a:solidFill>
                <a:ea typeface="ＭＳ Ｐゴシック" panose="020B0600070205080204" pitchFamily="34" charset="-128"/>
              </a:rPr>
              <a:t>Placebo IV</a:t>
            </a:r>
            <a:r>
              <a:rPr lang="en-US" sz="1600" dirty="0">
                <a:solidFill>
                  <a:srgbClr val="141415"/>
                </a:solidFill>
                <a:ea typeface="ＭＳ Ｐゴシック" panose="020B0600070205080204" pitchFamily="34" charset="-128"/>
              </a:rPr>
              <a:t> over </a:t>
            </a:r>
            <a:br>
              <a:rPr lang="en-US" sz="1600" dirty="0">
                <a:solidFill>
                  <a:srgbClr val="141415"/>
                </a:solidFill>
                <a:ea typeface="ＭＳ Ｐゴシック" panose="020B0600070205080204" pitchFamily="34" charset="-128"/>
              </a:rPr>
            </a:br>
            <a:r>
              <a:rPr lang="en-US" sz="1600" dirty="0">
                <a:solidFill>
                  <a:srgbClr val="141415"/>
                </a:solidFill>
                <a:ea typeface="ＭＳ Ｐゴシック" panose="020B0600070205080204" pitchFamily="34" charset="-128"/>
              </a:rPr>
              <a:t>15 mins, Day 1, q4w +</a:t>
            </a:r>
            <a:br>
              <a:rPr lang="en-US" sz="1600" dirty="0">
                <a:solidFill>
                  <a:srgbClr val="141415"/>
                </a:solidFill>
                <a:ea typeface="ＭＳ Ｐゴシック" panose="020B0600070205080204" pitchFamily="34" charset="-128"/>
              </a:rPr>
            </a:br>
            <a:r>
              <a:rPr lang="en-US" sz="1600" b="1" dirty="0">
                <a:solidFill>
                  <a:srgbClr val="141415"/>
                </a:solidFill>
                <a:ea typeface="ＭＳ Ｐゴシック" panose="020B0600070205080204" pitchFamily="34" charset="-128"/>
              </a:rPr>
              <a:t>ADT</a:t>
            </a:r>
            <a:r>
              <a:rPr lang="en-US" sz="1600" dirty="0">
                <a:solidFill>
                  <a:srgbClr val="141415"/>
                </a:solidFill>
                <a:ea typeface="ＭＳ Ｐゴシック" panose="020B0600070205080204" pitchFamily="34" charset="-128"/>
              </a:rPr>
              <a:t> </a:t>
            </a:r>
            <a:endParaRPr lang="en-US" sz="1600" dirty="0">
              <a:solidFill>
                <a:srgbClr val="CDCDCF">
                  <a:lumMod val="10000"/>
                </a:srgbClr>
              </a:solidFill>
              <a:ea typeface="ＭＳ Ｐゴシック" panose="020B0600070205080204" pitchFamily="34" charset="-128"/>
            </a:endParaRPr>
          </a:p>
        </p:txBody>
      </p:sp>
      <p:cxnSp>
        <p:nvCxnSpPr>
          <p:cNvPr id="50184" name="Straight Arrow Connector 19"/>
          <p:cNvCxnSpPr>
            <a:cxnSpLocks noChangeShapeType="1"/>
          </p:cNvCxnSpPr>
          <p:nvPr/>
        </p:nvCxnSpPr>
        <p:spPr bwMode="auto">
          <a:xfrm flipV="1">
            <a:off x="2490801" y="2844800"/>
            <a:ext cx="598487" cy="731838"/>
          </a:xfrm>
          <a:prstGeom prst="straightConnector1">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0185" name="Straight Arrow Connector 20"/>
          <p:cNvCxnSpPr>
            <a:cxnSpLocks noChangeShapeType="1"/>
          </p:cNvCxnSpPr>
          <p:nvPr/>
        </p:nvCxnSpPr>
        <p:spPr bwMode="auto">
          <a:xfrm>
            <a:off x="2497139" y="3697288"/>
            <a:ext cx="592137" cy="596900"/>
          </a:xfrm>
          <a:prstGeom prst="straightConnector1">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0186" name="Rectangle 12"/>
          <p:cNvSpPr>
            <a:spLocks noChangeArrowheads="1"/>
          </p:cNvSpPr>
          <p:nvPr/>
        </p:nvSpPr>
        <p:spPr bwMode="auto">
          <a:xfrm>
            <a:off x="6450014" y="3253174"/>
            <a:ext cx="2257425" cy="761234"/>
          </a:xfrm>
          <a:prstGeom prst="rect">
            <a:avLst/>
          </a:prstGeom>
          <a:solidFill>
            <a:schemeClr val="accent1"/>
          </a:solidFill>
          <a:ln>
            <a:noFill/>
          </a:ln>
          <a:extLst>
            <a:ext uri="{91240B29-F687-4f45-9708-019B960494DF}">
              <a14:hiddenLine xmlns:a14="http://schemas.microsoft.com/office/drawing/2010/main" w="19050">
                <a:solidFill>
                  <a:srgbClr val="000000"/>
                </a:solidFill>
                <a:round/>
                <a:headEnd/>
                <a:tailEnd/>
              </a14:hiddenLine>
            </a:ext>
          </a:extLst>
        </p:spPr>
        <p:txBody>
          <a:bodyPr anchor="ctr">
            <a:spAutoFit/>
          </a:bodyP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600" smtClean="0">
                <a:solidFill>
                  <a:srgbClr val="141415"/>
                </a:solidFill>
                <a:latin typeface="Arial" panose="020B0604020202020204" pitchFamily="34" charset="0"/>
              </a:rPr>
              <a:t>Zoledronic acid IV </a:t>
            </a:r>
            <a:r>
              <a:rPr lang="en-US" altLang="es-CO" sz="1600" b="0" smtClean="0">
                <a:solidFill>
                  <a:srgbClr val="141415"/>
                </a:solidFill>
                <a:latin typeface="Arial" panose="020B0604020202020204" pitchFamily="34" charset="0"/>
              </a:rPr>
              <a:t>over 15 mins, Day 1, q4w + </a:t>
            </a:r>
            <a:r>
              <a:rPr lang="en-US" altLang="es-CO" sz="1600" smtClean="0">
                <a:solidFill>
                  <a:srgbClr val="141415"/>
                </a:solidFill>
                <a:latin typeface="Arial" panose="020B0604020202020204" pitchFamily="34" charset="0"/>
              </a:rPr>
              <a:t>ADT</a:t>
            </a:r>
            <a:endParaRPr lang="en-US" altLang="es-CO" sz="1600" b="0" smtClean="0">
              <a:solidFill>
                <a:srgbClr val="141415"/>
              </a:solidFill>
              <a:latin typeface="Arial" panose="020B0604020202020204" pitchFamily="34" charset="0"/>
            </a:endParaRPr>
          </a:p>
        </p:txBody>
      </p:sp>
      <p:cxnSp>
        <p:nvCxnSpPr>
          <p:cNvPr id="50187" name="Straight Arrow Connector 25"/>
          <p:cNvCxnSpPr>
            <a:cxnSpLocks noChangeShapeType="1"/>
          </p:cNvCxnSpPr>
          <p:nvPr/>
        </p:nvCxnSpPr>
        <p:spPr bwMode="auto">
          <a:xfrm>
            <a:off x="5494340" y="2968625"/>
            <a:ext cx="847725" cy="577850"/>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0188" name="Straight Arrow Connector 26"/>
          <p:cNvCxnSpPr>
            <a:cxnSpLocks noChangeShapeType="1"/>
          </p:cNvCxnSpPr>
          <p:nvPr/>
        </p:nvCxnSpPr>
        <p:spPr bwMode="auto">
          <a:xfrm flipV="1">
            <a:off x="5465765" y="3690938"/>
            <a:ext cx="866775" cy="481012"/>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0189" name="Straight Arrow Connector 30"/>
          <p:cNvCxnSpPr>
            <a:cxnSpLocks noChangeShapeType="1"/>
          </p:cNvCxnSpPr>
          <p:nvPr/>
        </p:nvCxnSpPr>
        <p:spPr bwMode="auto">
          <a:xfrm>
            <a:off x="6448425" y="2613051"/>
            <a:ext cx="0" cy="442913"/>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0190" name="Rectangle 15"/>
          <p:cNvSpPr>
            <a:spLocks noChangeArrowheads="1"/>
          </p:cNvSpPr>
          <p:nvPr/>
        </p:nvSpPr>
        <p:spPr bwMode="gray">
          <a:xfrm>
            <a:off x="5322890" y="1895501"/>
            <a:ext cx="2276475" cy="7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86210" tIns="43105" rIns="86210" bIns="43105" anchor="ctr"/>
          <a:lstStyle>
            <a:lvl1pPr defTabSz="862013"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62013"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62013"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62013"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141415"/>
              </a:buClr>
              <a:buFont typeface="Arial" panose="020B0604020202020204" pitchFamily="34" charset="0"/>
              <a:buNone/>
            </a:pPr>
            <a:r>
              <a:rPr lang="en-US" altLang="es-CO" sz="1600" b="0" i="1" smtClean="0">
                <a:solidFill>
                  <a:srgbClr val="FFFFFF"/>
                </a:solidFill>
                <a:latin typeface="Arial" panose="020B0604020202020204" pitchFamily="34" charset="0"/>
              </a:rPr>
              <a:t>Progression to androgen-independent prostate cancer</a:t>
            </a:r>
            <a:endParaRPr lang="en-US" altLang="es-CO" sz="1600" b="0" i="1" smtClean="0">
              <a:solidFill>
                <a:srgbClr val="FFFFFF"/>
              </a:solidFill>
              <a:latin typeface="Arial" panose="020B0604020202020204" pitchFamily="34" charset="0"/>
              <a:sym typeface="Symbol" panose="05050102010706020507" pitchFamily="18" charset="2"/>
            </a:endParaRPr>
          </a:p>
        </p:txBody>
      </p:sp>
    </p:spTree>
    <p:extLst>
      <p:ext uri="{BB962C8B-B14F-4D97-AF65-F5344CB8AC3E}">
        <p14:creationId xmlns:p14="http://schemas.microsoft.com/office/powerpoint/2010/main" val="113320086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Do Bisphosphonates Prolong Survival?</a:t>
            </a:r>
          </a:p>
        </p:txBody>
      </p:sp>
      <p:sp>
        <p:nvSpPr>
          <p:cNvPr id="51203" name="Rectangle 3"/>
          <p:cNvSpPr>
            <a:spLocks noGrp="1" noChangeArrowheads="1"/>
          </p:cNvSpPr>
          <p:nvPr>
            <p:ph idx="1"/>
          </p:nvPr>
        </p:nvSpPr>
        <p:spPr/>
        <p:txBody>
          <a:bodyPr>
            <a:normAutofit fontScale="92500" lnSpcReduction="20000"/>
          </a:bodyPr>
          <a:lstStyle/>
          <a:p>
            <a:pPr eaLnBrk="1" hangingPunct="1">
              <a:spcAft>
                <a:spcPts val="300"/>
              </a:spcAft>
              <a:buClr>
                <a:srgbClr val="8B3D9A"/>
              </a:buClr>
            </a:pPr>
            <a:r>
              <a:rPr lang="en-US" altLang="es-CO" smtClean="0">
                <a:ea typeface="ＭＳ Ｐゴシック" panose="020B0600070205080204" pitchFamily="34" charset="-128"/>
              </a:rPr>
              <a:t>MRC PR05 study</a:t>
            </a:r>
          </a:p>
          <a:p>
            <a:pPr lvl="1" eaLnBrk="1" hangingPunct="1">
              <a:spcAft>
                <a:spcPts val="300"/>
              </a:spcAft>
              <a:buClr>
                <a:srgbClr val="8B3D9A"/>
              </a:buClr>
            </a:pPr>
            <a:r>
              <a:rPr lang="en-US" altLang="es-CO" smtClean="0">
                <a:ea typeface="ＭＳ Ｐゴシック" panose="020B0600070205080204" pitchFamily="34" charset="-128"/>
              </a:rPr>
              <a:t>Hormone-sensitive metastatic prostate cancer</a:t>
            </a:r>
          </a:p>
          <a:p>
            <a:pPr lvl="1" eaLnBrk="1" hangingPunct="1">
              <a:spcAft>
                <a:spcPts val="300"/>
              </a:spcAft>
              <a:buClr>
                <a:srgbClr val="8B3D9A"/>
              </a:buClr>
            </a:pPr>
            <a:r>
              <a:rPr lang="en-US" altLang="es-CO" smtClean="0">
                <a:ea typeface="ＭＳ Ｐゴシック" panose="020B0600070205080204" pitchFamily="34" charset="-128"/>
              </a:rPr>
              <a:t>Clodronate 2080 mg PO QD vs placebo</a:t>
            </a:r>
          </a:p>
          <a:p>
            <a:pPr lvl="1" eaLnBrk="1" hangingPunct="1">
              <a:spcAft>
                <a:spcPts val="300"/>
              </a:spcAft>
              <a:buClr>
                <a:srgbClr val="8B3D9A"/>
              </a:buClr>
            </a:pPr>
            <a:r>
              <a:rPr lang="en-US" altLang="es-CO" smtClean="0">
                <a:ea typeface="ＭＳ Ｐゴシック" panose="020B0600070205080204" pitchFamily="34" charset="-128"/>
              </a:rPr>
              <a:t>Endpoints</a:t>
            </a:r>
          </a:p>
          <a:p>
            <a:pPr lvl="2" eaLnBrk="1" hangingPunct="1">
              <a:spcAft>
                <a:spcPts val="300"/>
              </a:spcAft>
              <a:buClr>
                <a:srgbClr val="8B3D9A"/>
              </a:buClr>
            </a:pPr>
            <a:r>
              <a:rPr lang="en-US" altLang="es-CO" smtClean="0">
                <a:ea typeface="ＭＳ Ｐゴシック" panose="020B0600070205080204" pitchFamily="34" charset="-128"/>
              </a:rPr>
              <a:t>Primary: progression of symptomatic bone metastases or death</a:t>
            </a:r>
          </a:p>
          <a:p>
            <a:pPr lvl="2" eaLnBrk="1" hangingPunct="1">
              <a:spcAft>
                <a:spcPts val="300"/>
              </a:spcAft>
              <a:buClr>
                <a:srgbClr val="8B3D9A"/>
              </a:buClr>
            </a:pPr>
            <a:r>
              <a:rPr lang="en-US" altLang="es-CO" smtClean="0">
                <a:ea typeface="ＭＳ Ｐゴシック" panose="020B0600070205080204" pitchFamily="34" charset="-128"/>
              </a:rPr>
              <a:t>Secondary: OS, safety</a:t>
            </a:r>
          </a:p>
          <a:p>
            <a:pPr eaLnBrk="1" hangingPunct="1">
              <a:spcAft>
                <a:spcPts val="300"/>
              </a:spcAft>
              <a:buClr>
                <a:srgbClr val="8B3D9A"/>
              </a:buClr>
            </a:pPr>
            <a:r>
              <a:rPr lang="en-US" altLang="es-CO" smtClean="0">
                <a:ea typeface="ＭＳ Ｐゴシック" panose="020B0600070205080204" pitchFamily="34" charset="-128"/>
              </a:rPr>
              <a:t>PR05: OS benefit (</a:t>
            </a:r>
            <a:r>
              <a:rPr lang="en-US" altLang="es-CO" i="1" smtClean="0">
                <a:ea typeface="ＭＳ Ｐゴシック" panose="020B0600070205080204" pitchFamily="34" charset="-128"/>
              </a:rPr>
              <a:t>P</a:t>
            </a:r>
            <a:r>
              <a:rPr lang="en-US" altLang="es-CO" smtClean="0">
                <a:ea typeface="ＭＳ Ｐゴシック" panose="020B0600070205080204" pitchFamily="34" charset="-128"/>
              </a:rPr>
              <a:t> = .032) with early separation of curves</a:t>
            </a:r>
          </a:p>
          <a:p>
            <a:pPr eaLnBrk="1" hangingPunct="1">
              <a:spcAft>
                <a:spcPts val="300"/>
              </a:spcAft>
              <a:buClr>
                <a:srgbClr val="8B3D9A"/>
              </a:buClr>
            </a:pPr>
            <a:r>
              <a:rPr lang="en-US" altLang="es-CO" smtClean="0">
                <a:ea typeface="ＭＳ Ｐゴシック" panose="020B0600070205080204" pitchFamily="34" charset="-128"/>
              </a:rPr>
              <a:t>MRC PR04: no benefit in PSA detectable–only disease</a:t>
            </a:r>
          </a:p>
        </p:txBody>
      </p:sp>
      <p:sp>
        <p:nvSpPr>
          <p:cNvPr id="6" name="Text Box 50"/>
          <p:cNvSpPr txBox="1">
            <a:spLocks noChangeArrowheads="1"/>
          </p:cNvSpPr>
          <p:nvPr/>
        </p:nvSpPr>
        <p:spPr bwMode="invGray">
          <a:xfrm>
            <a:off x="284163" y="6354789"/>
            <a:ext cx="4800600" cy="307975"/>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Dearnaley DP, et al. Lancet Oncol. 2009;10:872-876.</a:t>
            </a:r>
          </a:p>
        </p:txBody>
      </p:sp>
    </p:spTree>
    <p:extLst>
      <p:ext uri="{BB962C8B-B14F-4D97-AF65-F5344CB8AC3E}">
        <p14:creationId xmlns:p14="http://schemas.microsoft.com/office/powerpoint/2010/main" val="1879629942"/>
      </p:ext>
    </p:extLst>
  </p:cSld>
  <p:clrMapOvr>
    <a:masterClrMapping/>
  </p:clrMapOvr>
  <p:timing>
    <p:tnLst>
      <p:par>
        <p:cTn xmlns:p14="http://schemas.microsoft.com/office/powerpoint/2010/mai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Denosumab and Zoledronic Acid: Indications in Advanced Prostate Cancer</a:t>
            </a:r>
          </a:p>
        </p:txBody>
      </p:sp>
      <p:graphicFrame>
        <p:nvGraphicFramePr>
          <p:cNvPr id="2" name="Table 1"/>
          <p:cNvGraphicFramePr>
            <a:graphicFrameLocks noGrp="1"/>
          </p:cNvGraphicFramePr>
          <p:nvPr/>
        </p:nvGraphicFramePr>
        <p:xfrm>
          <a:off x="388938" y="1914551"/>
          <a:ext cx="8461374" cy="2195513"/>
        </p:xfrm>
        <a:graphic>
          <a:graphicData uri="http://schemas.openxmlformats.org/drawingml/2006/table">
            <a:tbl>
              <a:tblPr firstRow="1" bandRow="1">
                <a:tableStyleId>{93296810-A885-4BE3-A3E7-6D5BEEA58F35}</a:tableStyleId>
              </a:tblPr>
              <a:tblGrid>
                <a:gridCol w="2425916"/>
                <a:gridCol w="3017729"/>
                <a:gridCol w="3017729"/>
              </a:tblGrid>
              <a:tr h="640358">
                <a:tc>
                  <a:txBody>
                    <a:bodyPr/>
                    <a:lstStyle/>
                    <a:p>
                      <a:r>
                        <a:rPr lang="en-US" sz="1800" dirty="0" smtClean="0"/>
                        <a:t>Indication</a:t>
                      </a:r>
                      <a:endParaRPr lang="en-US" sz="1800" dirty="0"/>
                    </a:p>
                  </a:txBody>
                  <a:tcPr marL="91451" marR="91451" marT="45740" marB="4574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US" sz="1800" dirty="0" smtClean="0"/>
                        <a:t>Denosumab </a:t>
                      </a:r>
                      <a:br>
                        <a:rPr lang="en-US" sz="1800" dirty="0" smtClean="0"/>
                      </a:br>
                      <a:r>
                        <a:rPr lang="en-US" sz="1800" dirty="0" smtClean="0"/>
                        <a:t>120</a:t>
                      </a:r>
                      <a:r>
                        <a:rPr lang="en-US" sz="1800" baseline="0" dirty="0" smtClean="0"/>
                        <a:t> mg SC Monthly</a:t>
                      </a:r>
                      <a:endParaRPr lang="en-US" sz="1800" dirty="0"/>
                    </a:p>
                  </a:txBody>
                  <a:tcPr marL="91451" marR="91451" marT="45740" marB="4574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US" sz="1800" dirty="0" smtClean="0"/>
                        <a:t>Zoledronic Acid</a:t>
                      </a:r>
                      <a:r>
                        <a:rPr lang="en-US" sz="1800" baseline="0" dirty="0" smtClean="0"/>
                        <a:t> </a:t>
                      </a:r>
                      <a:br>
                        <a:rPr lang="en-US" sz="1800" baseline="0" dirty="0" smtClean="0"/>
                      </a:br>
                      <a:r>
                        <a:rPr lang="en-US" sz="1800" baseline="0" dirty="0" smtClean="0"/>
                        <a:t>4 mg IV Monthly</a:t>
                      </a:r>
                      <a:endParaRPr lang="en-US" sz="1800" dirty="0"/>
                    </a:p>
                  </a:txBody>
                  <a:tcPr marL="91451" marR="91451" marT="45740" marB="45740">
                    <a:lnL w="12700" cmpd="sng">
                      <a:noFill/>
                    </a:lnL>
                    <a:lnR w="12700" cmpd="sng">
                      <a:noFill/>
                    </a:lnR>
                    <a:lnT w="12700" cmpd="sng">
                      <a:noFill/>
                    </a:lnT>
                    <a:lnB w="38100" cmpd="sng">
                      <a:noFill/>
                    </a:lnB>
                    <a:lnTlToBr w="12700" cmpd="sng">
                      <a:noFill/>
                      <a:prstDash val="solid"/>
                    </a:lnTlToBr>
                    <a:lnBlToTr w="12700" cmpd="sng">
                      <a:noFill/>
                      <a:prstDash val="solid"/>
                    </a:lnBlToTr>
                  </a:tcPr>
                </a:tc>
              </a:tr>
              <a:tr h="914797">
                <a:tc>
                  <a:txBody>
                    <a:bodyPr/>
                    <a:lstStyle/>
                    <a:p>
                      <a:r>
                        <a:rPr lang="en-US" sz="1800" dirty="0" smtClean="0">
                          <a:solidFill>
                            <a:schemeClr val="bg2">
                              <a:lumMod val="10000"/>
                            </a:schemeClr>
                          </a:solidFill>
                        </a:rPr>
                        <a:t>Bone</a:t>
                      </a:r>
                      <a:r>
                        <a:rPr lang="en-US" sz="1800" baseline="0" dirty="0" smtClean="0">
                          <a:solidFill>
                            <a:schemeClr val="bg2">
                              <a:lumMod val="10000"/>
                            </a:schemeClr>
                          </a:solidFill>
                        </a:rPr>
                        <a:t> metastases from hormone-sensitive disease</a:t>
                      </a:r>
                      <a:endParaRPr lang="en-US" sz="1800" dirty="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800" dirty="0" smtClean="0">
                          <a:solidFill>
                            <a:schemeClr val="bg2">
                              <a:lumMod val="10000"/>
                            </a:schemeClr>
                          </a:solidFill>
                        </a:rPr>
                        <a:t>Yes</a:t>
                      </a:r>
                      <a:endParaRPr lang="en-US" sz="1800" dirty="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800" dirty="0" smtClean="0">
                          <a:solidFill>
                            <a:schemeClr val="bg2">
                              <a:lumMod val="10000"/>
                            </a:schemeClr>
                          </a:solidFill>
                        </a:rPr>
                        <a:t>No</a:t>
                      </a:r>
                      <a:endParaRPr lang="en-US" sz="1800" dirty="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6403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2">
                              <a:lumMod val="10000"/>
                            </a:schemeClr>
                          </a:solidFill>
                        </a:rPr>
                        <a:t>Bone</a:t>
                      </a:r>
                      <a:r>
                        <a:rPr lang="en-US" sz="1800" baseline="0" dirty="0" smtClean="0">
                          <a:solidFill>
                            <a:schemeClr val="bg2">
                              <a:lumMod val="10000"/>
                            </a:schemeClr>
                          </a:solidFill>
                        </a:rPr>
                        <a:t> metastases from CRPC</a:t>
                      </a:r>
                      <a:endParaRPr lang="en-US" sz="1800" dirty="0" smtClean="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800" dirty="0" smtClean="0">
                          <a:solidFill>
                            <a:schemeClr val="bg2">
                              <a:lumMod val="10000"/>
                            </a:schemeClr>
                          </a:solidFill>
                        </a:rPr>
                        <a:t>Yes</a:t>
                      </a:r>
                      <a:endParaRPr lang="en-US" sz="1800" dirty="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800" dirty="0" smtClean="0">
                          <a:solidFill>
                            <a:schemeClr val="bg2">
                              <a:lumMod val="10000"/>
                            </a:schemeClr>
                          </a:solidFill>
                        </a:rPr>
                        <a:t>Yes</a:t>
                      </a:r>
                      <a:endParaRPr lang="en-US" sz="1800" dirty="0">
                        <a:solidFill>
                          <a:schemeClr val="bg2">
                            <a:lumMod val="10000"/>
                          </a:schemeClr>
                        </a:solidFill>
                      </a:endParaRPr>
                    </a:p>
                  </a:txBody>
                  <a:tcPr marL="91451" marR="91451" marT="45740" marB="4574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bl>
          </a:graphicData>
        </a:graphic>
      </p:graphicFrame>
    </p:spTree>
    <p:extLst>
      <p:ext uri="{BB962C8B-B14F-4D97-AF65-F5344CB8AC3E}">
        <p14:creationId xmlns:p14="http://schemas.microsoft.com/office/powerpoint/2010/main" val="818643558"/>
      </p:ext>
    </p:extLst>
  </p:cSld>
  <p:clrMapOvr>
    <a:masterClrMapping/>
  </p:clrMapOvr>
  <p:timing>
    <p:tnLst>
      <p:par>
        <p:cTn xmlns:p14="http://schemas.microsoft.com/office/powerpoint/2010/mai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2"/>
          <p:cNvSpPr>
            <a:spLocks noGrp="1"/>
          </p:cNvSpPr>
          <p:nvPr>
            <p:ph type="title"/>
          </p:nvPr>
        </p:nvSpPr>
        <p:spPr>
          <a:xfrm>
            <a:off x="385764" y="330200"/>
            <a:ext cx="8462962" cy="5251450"/>
          </a:xfrm>
        </p:spPr>
        <p:txBody>
          <a:bodyPr/>
          <a:lstStyle/>
          <a:p>
            <a:r>
              <a:rPr lang="en-US" altLang="es-CO" smtClean="0">
                <a:ea typeface="ＭＳ Ｐゴシック" panose="020B0600070205080204" pitchFamily="34" charset="-128"/>
              </a:rPr>
              <a:t>Novel Agents With </a:t>
            </a:r>
            <a:br>
              <a:rPr lang="en-US" altLang="es-CO" smtClean="0">
                <a:ea typeface="ＭＳ Ｐゴシック" panose="020B0600070205080204" pitchFamily="34" charset="-128"/>
              </a:rPr>
            </a:br>
            <a:r>
              <a:rPr lang="en-US" altLang="es-CO" smtClean="0">
                <a:ea typeface="ＭＳ Ｐゴシック" panose="020B0600070205080204" pitchFamily="34" charset="-128"/>
              </a:rPr>
              <a:t>Bone-Protective Effects</a:t>
            </a:r>
          </a:p>
        </p:txBody>
      </p:sp>
    </p:spTree>
    <p:extLst>
      <p:ext uri="{BB962C8B-B14F-4D97-AF65-F5344CB8AC3E}">
        <p14:creationId xmlns:p14="http://schemas.microsoft.com/office/powerpoint/2010/main" val="3526501364"/>
      </p:ext>
    </p:extLst>
  </p:cSld>
  <p:clrMapOvr>
    <a:masterClrMapping/>
  </p:clrMapOvr>
  <p:timing>
    <p:tnLst>
      <p:par>
        <p:cTn xmlns:p14="http://schemas.microsoft.com/office/powerpoint/2010/mai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Novel Agents With Both Antitumor and Bone-Protective Effects</a:t>
            </a:r>
          </a:p>
        </p:txBody>
      </p:sp>
      <p:sp>
        <p:nvSpPr>
          <p:cNvPr id="54275" name="Content Placeholder 2"/>
          <p:cNvSpPr>
            <a:spLocks noGrp="1"/>
          </p:cNvSpPr>
          <p:nvPr>
            <p:ph idx="1"/>
          </p:nvPr>
        </p:nvSpPr>
        <p:spPr/>
        <p:txBody>
          <a:bodyPr/>
          <a:lstStyle/>
          <a:p>
            <a:pPr>
              <a:buClr>
                <a:srgbClr val="8B3D9A"/>
              </a:buClr>
            </a:pPr>
            <a:r>
              <a:rPr lang="en-US" altLang="es-CO" smtClean="0">
                <a:ea typeface="ＭＳ Ｐゴシック" panose="020B0600070205080204" pitchFamily="34" charset="-128"/>
              </a:rPr>
              <a:t>Recent study reports of benefits of abiraterone,</a:t>
            </a:r>
            <a:r>
              <a:rPr lang="en-US" altLang="es-CO" baseline="30000" smtClean="0">
                <a:ea typeface="ＭＳ Ｐゴシック" panose="020B0600070205080204" pitchFamily="34" charset="-128"/>
              </a:rPr>
              <a:t>[1]</a:t>
            </a:r>
            <a:r>
              <a:rPr lang="en-US" altLang="es-CO" smtClean="0">
                <a:ea typeface="ＭＳ Ｐゴシック" panose="020B0600070205080204" pitchFamily="34" charset="-128"/>
              </a:rPr>
              <a:t> enzalutamide (MDV-3100),</a:t>
            </a:r>
            <a:r>
              <a:rPr lang="en-US" altLang="es-CO" baseline="30000" smtClean="0">
                <a:ea typeface="ＭＳ Ｐゴシック" panose="020B0600070205080204" pitchFamily="34" charset="-128"/>
              </a:rPr>
              <a:t>[2]</a:t>
            </a:r>
            <a:r>
              <a:rPr lang="en-US" altLang="es-CO" smtClean="0">
                <a:ea typeface="ＭＳ Ｐゴシック" panose="020B0600070205080204" pitchFamily="34" charset="-128"/>
              </a:rPr>
              <a:t> and radium-223</a:t>
            </a:r>
            <a:r>
              <a:rPr lang="en-US" altLang="es-CO" baseline="30000" smtClean="0">
                <a:ea typeface="ＭＳ Ｐゴシック" panose="020B0600070205080204" pitchFamily="34" charset="-128"/>
              </a:rPr>
              <a:t>[3]</a:t>
            </a:r>
            <a:r>
              <a:rPr lang="en-US" altLang="es-CO" smtClean="0">
                <a:ea typeface="ＭＳ Ｐゴシック" panose="020B0600070205080204" pitchFamily="34" charset="-128"/>
              </a:rPr>
              <a:t> describe reduction in SREs</a:t>
            </a:r>
          </a:p>
          <a:p>
            <a:pPr>
              <a:buClr>
                <a:srgbClr val="8B3D9A"/>
              </a:buClr>
            </a:pPr>
            <a:r>
              <a:rPr lang="en-US" altLang="es-CO" smtClean="0">
                <a:ea typeface="ＭＳ Ｐゴシック" panose="020B0600070205080204" pitchFamily="34" charset="-128"/>
              </a:rPr>
              <a:t>These studies demonstrate an OS benefit and report SREs as supportive measure of clinical benefit</a:t>
            </a:r>
          </a:p>
          <a:p>
            <a:pPr>
              <a:buClr>
                <a:srgbClr val="8B3D9A"/>
              </a:buClr>
            </a:pPr>
            <a:r>
              <a:rPr lang="en-US" altLang="es-CO" smtClean="0">
                <a:ea typeface="ＭＳ Ｐゴシック" panose="020B0600070205080204" pitchFamily="34" charset="-128"/>
              </a:rPr>
              <a:t>Hypothesized to be related to direct antitumor effects</a:t>
            </a:r>
          </a:p>
        </p:txBody>
      </p:sp>
      <p:sp>
        <p:nvSpPr>
          <p:cNvPr id="63492" name="Text Box 3"/>
          <p:cNvSpPr txBox="1">
            <a:spLocks noChangeArrowheads="1"/>
          </p:cNvSpPr>
          <p:nvPr/>
        </p:nvSpPr>
        <p:spPr bwMode="auto">
          <a:xfrm>
            <a:off x="284176" y="6143625"/>
            <a:ext cx="8491537" cy="522288"/>
          </a:xfrm>
          <a:prstGeom prst="rect">
            <a:avLst/>
          </a:prstGeom>
          <a:noFill/>
          <a:ln w="9525">
            <a:noFill/>
            <a:miter lim="800000"/>
            <a:headEnd/>
            <a:tailEnd/>
          </a:ln>
        </p:spPr>
        <p:txBody>
          <a:bodyPr anchor="b">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1. Logothetis C, et al. ASCO 2011. Abstract 4520. 2. Scher H, et al. 2012 ASCO GU Cancers Symposium. Abstract LBA1. 3. Parker C, et al. 2012 ASCO GU Cancers Symposium. Abstract 8. </a:t>
            </a:r>
          </a:p>
        </p:txBody>
      </p:sp>
    </p:spTree>
    <p:extLst>
      <p:ext uri="{BB962C8B-B14F-4D97-AF65-F5344CB8AC3E}">
        <p14:creationId xmlns:p14="http://schemas.microsoft.com/office/powerpoint/2010/main" val="3128455973"/>
      </p:ext>
    </p:extLst>
  </p:cSld>
  <p:clrMapOvr>
    <a:masterClrMapping/>
  </p:clrMapOvr>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46" name="Group 114"/>
          <p:cNvGraphicFramePr>
            <a:graphicFrameLocks noGrp="1"/>
          </p:cNvGraphicFramePr>
          <p:nvPr/>
        </p:nvGraphicFramePr>
        <p:xfrm>
          <a:off x="828675" y="5572151"/>
          <a:ext cx="6608764" cy="609599"/>
        </p:xfrm>
        <a:graphic>
          <a:graphicData uri="http://schemas.openxmlformats.org/drawingml/2006/table">
            <a:tbl>
              <a:tblPr/>
              <a:tblGrid>
                <a:gridCol w="887708"/>
                <a:gridCol w="715132"/>
                <a:gridCol w="715132"/>
                <a:gridCol w="715132"/>
                <a:gridCol w="715132"/>
                <a:gridCol w="715132"/>
                <a:gridCol w="715132"/>
                <a:gridCol w="715132"/>
                <a:gridCol w="715132"/>
              </a:tblGrid>
              <a:tr h="182426">
                <a:tc>
                  <a:txBody>
                    <a:bodyPr/>
                    <a:lstStyle/>
                    <a:p>
                      <a:pPr marL="0" marR="0" lvl="0" indent="0" algn="l"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AA</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797</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736</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657</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520</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282</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68</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2</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0</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215047">
                <a:tc>
                  <a:txBody>
                    <a:bodyPr/>
                    <a:lstStyle/>
                    <a:p>
                      <a:pPr marL="0" marR="0" lvl="0" indent="0" algn="l"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Placebo</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398</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355</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306</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210</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105</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30</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3</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0"/>
                        </a:spcAft>
                        <a:buClr>
                          <a:srgbClr val="294F2D"/>
                        </a:buClr>
                        <a:buSzPct val="80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ヒラギノ角ゴ Pro W3"/>
                          <a:cs typeface="ヒラギノ角ゴ Pro W3"/>
                        </a:rPr>
                        <a:t>0</a:t>
                      </a:r>
                    </a:p>
                  </a:txBody>
                  <a:tcPr marL="91430" marR="914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bl>
          </a:graphicData>
        </a:graphic>
      </p:graphicFrame>
      <p:sp>
        <p:nvSpPr>
          <p:cNvPr id="54293" name="Text Box 11"/>
          <p:cNvSpPr txBox="1">
            <a:spLocks noChangeArrowheads="1"/>
          </p:cNvSpPr>
          <p:nvPr/>
        </p:nvSpPr>
        <p:spPr bwMode="auto">
          <a:xfrm>
            <a:off x="4575175" y="2120926"/>
            <a:ext cx="3143250" cy="523875"/>
          </a:xfrm>
          <a:prstGeom prst="rect">
            <a:avLst/>
          </a:prstGeom>
          <a:noFill/>
          <a:ln w="9525">
            <a:noFill/>
            <a:miter lim="800000"/>
            <a:headEnd/>
            <a:tailEnd/>
          </a:ln>
        </p:spPr>
        <p:txBody>
          <a:bodyPr>
            <a:spAutoFit/>
          </a:bodyPr>
          <a:lstStyle/>
          <a:p>
            <a:pPr defTabSz="914400" fontAlgn="base">
              <a:spcBef>
                <a:spcPct val="0"/>
              </a:spcBef>
              <a:spcAft>
                <a:spcPct val="0"/>
              </a:spcAft>
              <a:buFont typeface="Arial" pitchFamily="34" charset="0"/>
              <a:buNone/>
              <a:defRPr/>
            </a:pPr>
            <a:r>
              <a:rPr lang="en-GB" sz="1400" dirty="0">
                <a:solidFill>
                  <a:srgbClr val="FFFFFF"/>
                </a:solidFill>
                <a:ea typeface="ＭＳ Ｐゴシック" panose="020B0600070205080204" pitchFamily="34" charset="-128"/>
              </a:rPr>
              <a:t>HR: 0.646 (95% CI: 0.54-0.77; </a:t>
            </a:r>
            <a:br>
              <a:rPr lang="en-GB" sz="1400" dirty="0">
                <a:solidFill>
                  <a:srgbClr val="FFFFFF"/>
                </a:solidFill>
                <a:ea typeface="ＭＳ Ｐゴシック" panose="020B0600070205080204" pitchFamily="34" charset="-128"/>
              </a:rPr>
            </a:br>
            <a:r>
              <a:rPr lang="en-GB" sz="1400" i="1" dirty="0">
                <a:solidFill>
                  <a:srgbClr val="FFFFFF"/>
                </a:solidFill>
                <a:ea typeface="ＭＳ Ｐゴシック" panose="020B0600070205080204" pitchFamily="34" charset="-128"/>
              </a:rPr>
              <a:t>P</a:t>
            </a:r>
            <a:r>
              <a:rPr lang="en-GB" sz="1400" dirty="0">
                <a:solidFill>
                  <a:srgbClr val="FFFFFF"/>
                </a:solidFill>
                <a:ea typeface="ＭＳ Ｐゴシック" panose="020B0600070205080204" pitchFamily="34" charset="-128"/>
              </a:rPr>
              <a:t> &lt; .0001)</a:t>
            </a:r>
            <a:endParaRPr lang="en-US" sz="1400" dirty="0">
              <a:solidFill>
                <a:srgbClr val="FFFFFF"/>
              </a:solidFill>
              <a:ea typeface="ＭＳ Ｐゴシック" panose="020B0600070205080204" pitchFamily="34" charset="-128"/>
            </a:endParaRPr>
          </a:p>
        </p:txBody>
      </p:sp>
      <p:sp>
        <p:nvSpPr>
          <p:cNvPr id="54294" name="Line 179"/>
          <p:cNvSpPr>
            <a:spLocks noChangeShapeType="1"/>
          </p:cNvSpPr>
          <p:nvPr/>
        </p:nvSpPr>
        <p:spPr bwMode="auto">
          <a:xfrm flipV="1">
            <a:off x="3603638" y="3519495"/>
            <a:ext cx="785813" cy="346075"/>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295" name="Line 180"/>
          <p:cNvSpPr>
            <a:spLocks noChangeShapeType="1"/>
          </p:cNvSpPr>
          <p:nvPr/>
        </p:nvSpPr>
        <p:spPr bwMode="auto">
          <a:xfrm flipH="1">
            <a:off x="5235575" y="2962301"/>
            <a:ext cx="571500" cy="250825"/>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296" name="Rectangle 182"/>
          <p:cNvSpPr>
            <a:spLocks noChangeArrowheads="1"/>
          </p:cNvSpPr>
          <p:nvPr/>
        </p:nvSpPr>
        <p:spPr bwMode="auto">
          <a:xfrm>
            <a:off x="2692401" y="3775075"/>
            <a:ext cx="1741144" cy="738664"/>
          </a:xfrm>
          <a:prstGeom prst="rect">
            <a:avLst/>
          </a:prstGeom>
          <a:noFill/>
          <a:ln w="9525">
            <a:noFill/>
            <a:miter lim="800000"/>
            <a:headEnd/>
            <a:tailEnd/>
          </a:ln>
        </p:spPr>
        <p:txBody>
          <a:bodyPr wrap="none">
            <a:spAutoFit/>
          </a:bodyPr>
          <a:lstStyle/>
          <a:p>
            <a:pPr defTabSz="914400" fontAlgn="base">
              <a:spcBef>
                <a:spcPct val="0"/>
              </a:spcBef>
              <a:spcAft>
                <a:spcPct val="0"/>
              </a:spcAft>
              <a:buFont typeface="Arial" pitchFamily="34" charset="0"/>
              <a:buNone/>
              <a:defRPr/>
            </a:pPr>
            <a:r>
              <a:rPr lang="en-GB" sz="1400" dirty="0">
                <a:solidFill>
                  <a:srgbClr val="F6A108"/>
                </a:solidFill>
                <a:ea typeface="ＭＳ Ｐゴシック" panose="020B0600070205080204" pitchFamily="34" charset="-128"/>
              </a:rPr>
              <a:t>Placebo </a:t>
            </a:r>
          </a:p>
          <a:p>
            <a:pPr defTabSz="914400" fontAlgn="base">
              <a:spcBef>
                <a:spcPct val="0"/>
              </a:spcBef>
              <a:spcAft>
                <a:spcPct val="0"/>
              </a:spcAft>
              <a:buFont typeface="Arial" pitchFamily="34" charset="0"/>
              <a:buNone/>
              <a:defRPr/>
            </a:pPr>
            <a:r>
              <a:rPr lang="en-GB" sz="1400" dirty="0">
                <a:solidFill>
                  <a:srgbClr val="F6A108"/>
                </a:solidFill>
                <a:ea typeface="ＭＳ Ｐゴシック" panose="020B0600070205080204" pitchFamily="34" charset="-128"/>
              </a:rPr>
              <a:t>Median OS: 10.9 mos </a:t>
            </a:r>
            <a:br>
              <a:rPr lang="en-GB" sz="1400" dirty="0">
                <a:solidFill>
                  <a:srgbClr val="F6A108"/>
                </a:solidFill>
                <a:ea typeface="ＭＳ Ｐゴシック" panose="020B0600070205080204" pitchFamily="34" charset="-128"/>
              </a:rPr>
            </a:br>
            <a:r>
              <a:rPr lang="en-GB" sz="1400" dirty="0">
                <a:solidFill>
                  <a:srgbClr val="F6A108"/>
                </a:solidFill>
                <a:ea typeface="ＭＳ Ｐゴシック" panose="020B0600070205080204" pitchFamily="34" charset="-128"/>
              </a:rPr>
              <a:t>(95% CI: 10.2-12.0)</a:t>
            </a:r>
            <a:endParaRPr lang="en-US" sz="1400" dirty="0">
              <a:solidFill>
                <a:srgbClr val="F6A108"/>
              </a:solidFill>
              <a:ea typeface="ＭＳ Ｐゴシック" panose="020B0600070205080204" pitchFamily="34" charset="-128"/>
            </a:endParaRPr>
          </a:p>
        </p:txBody>
      </p:sp>
      <p:sp>
        <p:nvSpPr>
          <p:cNvPr id="54297" name="Line 10"/>
          <p:cNvSpPr>
            <a:spLocks noChangeShapeType="1"/>
          </p:cNvSpPr>
          <p:nvPr/>
        </p:nvSpPr>
        <p:spPr bwMode="auto">
          <a:xfrm>
            <a:off x="2049463" y="1973266"/>
            <a:ext cx="0" cy="3051175"/>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298" name="Line 11"/>
          <p:cNvSpPr>
            <a:spLocks noChangeShapeType="1"/>
          </p:cNvSpPr>
          <p:nvPr/>
        </p:nvSpPr>
        <p:spPr bwMode="auto">
          <a:xfrm>
            <a:off x="2041538" y="4989513"/>
            <a:ext cx="4995863"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299" name="Line 12"/>
          <p:cNvSpPr>
            <a:spLocks noChangeShapeType="1"/>
          </p:cNvSpPr>
          <p:nvPr/>
        </p:nvSpPr>
        <p:spPr bwMode="auto">
          <a:xfrm>
            <a:off x="2049463"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0" name="Line 13"/>
          <p:cNvSpPr>
            <a:spLocks noChangeShapeType="1"/>
          </p:cNvSpPr>
          <p:nvPr/>
        </p:nvSpPr>
        <p:spPr bwMode="auto">
          <a:xfrm>
            <a:off x="2767013"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1" name="Line 14"/>
          <p:cNvSpPr>
            <a:spLocks noChangeShapeType="1"/>
          </p:cNvSpPr>
          <p:nvPr/>
        </p:nvSpPr>
        <p:spPr bwMode="auto">
          <a:xfrm>
            <a:off x="3475038"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2" name="Line 15"/>
          <p:cNvSpPr>
            <a:spLocks noChangeShapeType="1"/>
          </p:cNvSpPr>
          <p:nvPr/>
        </p:nvSpPr>
        <p:spPr bwMode="auto">
          <a:xfrm>
            <a:off x="4184650"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3" name="Line 16"/>
          <p:cNvSpPr>
            <a:spLocks noChangeShapeType="1"/>
          </p:cNvSpPr>
          <p:nvPr/>
        </p:nvSpPr>
        <p:spPr bwMode="auto">
          <a:xfrm>
            <a:off x="4894263"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4" name="Line 17"/>
          <p:cNvSpPr>
            <a:spLocks noChangeShapeType="1"/>
          </p:cNvSpPr>
          <p:nvPr/>
        </p:nvSpPr>
        <p:spPr bwMode="auto">
          <a:xfrm>
            <a:off x="5603875"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5" name="Line 18"/>
          <p:cNvSpPr>
            <a:spLocks noChangeShapeType="1"/>
          </p:cNvSpPr>
          <p:nvPr/>
        </p:nvSpPr>
        <p:spPr bwMode="auto">
          <a:xfrm>
            <a:off x="6313488"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6" name="Line 19"/>
          <p:cNvSpPr>
            <a:spLocks noChangeShapeType="1"/>
          </p:cNvSpPr>
          <p:nvPr/>
        </p:nvSpPr>
        <p:spPr bwMode="auto">
          <a:xfrm>
            <a:off x="7021513" y="49942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7" name="Line 20"/>
          <p:cNvSpPr>
            <a:spLocks noChangeShapeType="1"/>
          </p:cNvSpPr>
          <p:nvPr/>
        </p:nvSpPr>
        <p:spPr bwMode="auto">
          <a:xfrm>
            <a:off x="1984377" y="4986338"/>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8" name="Line 21"/>
          <p:cNvSpPr>
            <a:spLocks noChangeShapeType="1"/>
          </p:cNvSpPr>
          <p:nvPr/>
        </p:nvSpPr>
        <p:spPr bwMode="auto">
          <a:xfrm>
            <a:off x="1984377" y="4395788"/>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09" name="Line 22"/>
          <p:cNvSpPr>
            <a:spLocks noChangeShapeType="1"/>
          </p:cNvSpPr>
          <p:nvPr/>
        </p:nvSpPr>
        <p:spPr bwMode="auto">
          <a:xfrm>
            <a:off x="1984377" y="3790950"/>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10" name="Line 23"/>
          <p:cNvSpPr>
            <a:spLocks noChangeShapeType="1"/>
          </p:cNvSpPr>
          <p:nvPr/>
        </p:nvSpPr>
        <p:spPr bwMode="auto">
          <a:xfrm>
            <a:off x="1984377" y="3184525"/>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11" name="Line 24"/>
          <p:cNvSpPr>
            <a:spLocks noChangeShapeType="1"/>
          </p:cNvSpPr>
          <p:nvPr/>
        </p:nvSpPr>
        <p:spPr bwMode="auto">
          <a:xfrm>
            <a:off x="1984377" y="2579688"/>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12" name="Line 25"/>
          <p:cNvSpPr>
            <a:spLocks noChangeShapeType="1"/>
          </p:cNvSpPr>
          <p:nvPr/>
        </p:nvSpPr>
        <p:spPr bwMode="auto">
          <a:xfrm>
            <a:off x="1984377" y="1993900"/>
            <a:ext cx="58738"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13" name="Text Box 26"/>
          <p:cNvSpPr txBox="1">
            <a:spLocks noChangeArrowheads="1"/>
          </p:cNvSpPr>
          <p:nvPr/>
        </p:nvSpPr>
        <p:spPr bwMode="auto">
          <a:xfrm>
            <a:off x="1939938" y="5045101"/>
            <a:ext cx="239713"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0</a:t>
            </a:r>
          </a:p>
        </p:txBody>
      </p:sp>
      <p:sp>
        <p:nvSpPr>
          <p:cNvPr id="54314" name="Text Box 27"/>
          <p:cNvSpPr txBox="1">
            <a:spLocks noChangeArrowheads="1"/>
          </p:cNvSpPr>
          <p:nvPr/>
        </p:nvSpPr>
        <p:spPr bwMode="auto">
          <a:xfrm>
            <a:off x="2497151" y="5064151"/>
            <a:ext cx="549275"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3</a:t>
            </a:r>
          </a:p>
        </p:txBody>
      </p:sp>
      <p:sp>
        <p:nvSpPr>
          <p:cNvPr id="54315" name="Text Box 28"/>
          <p:cNvSpPr txBox="1">
            <a:spLocks noChangeArrowheads="1"/>
          </p:cNvSpPr>
          <p:nvPr/>
        </p:nvSpPr>
        <p:spPr bwMode="auto">
          <a:xfrm>
            <a:off x="3208351" y="5064151"/>
            <a:ext cx="547687"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6</a:t>
            </a:r>
          </a:p>
        </p:txBody>
      </p:sp>
      <p:sp>
        <p:nvSpPr>
          <p:cNvPr id="54316" name="Text Box 29"/>
          <p:cNvSpPr txBox="1">
            <a:spLocks noChangeArrowheads="1"/>
          </p:cNvSpPr>
          <p:nvPr/>
        </p:nvSpPr>
        <p:spPr bwMode="auto">
          <a:xfrm>
            <a:off x="3917963" y="5051451"/>
            <a:ext cx="549275"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9</a:t>
            </a:r>
          </a:p>
        </p:txBody>
      </p:sp>
      <p:sp>
        <p:nvSpPr>
          <p:cNvPr id="54317" name="Text Box 30"/>
          <p:cNvSpPr txBox="1">
            <a:spLocks noChangeArrowheads="1"/>
          </p:cNvSpPr>
          <p:nvPr/>
        </p:nvSpPr>
        <p:spPr bwMode="auto">
          <a:xfrm>
            <a:off x="4629151" y="5053039"/>
            <a:ext cx="547688"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12</a:t>
            </a:r>
          </a:p>
        </p:txBody>
      </p:sp>
      <p:sp>
        <p:nvSpPr>
          <p:cNvPr id="54318" name="Text Box 31"/>
          <p:cNvSpPr txBox="1">
            <a:spLocks noChangeArrowheads="1"/>
          </p:cNvSpPr>
          <p:nvPr/>
        </p:nvSpPr>
        <p:spPr bwMode="auto">
          <a:xfrm>
            <a:off x="5338776" y="5051451"/>
            <a:ext cx="549275"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15</a:t>
            </a:r>
          </a:p>
        </p:txBody>
      </p:sp>
      <p:sp>
        <p:nvSpPr>
          <p:cNvPr id="54319" name="Text Box 32"/>
          <p:cNvSpPr txBox="1">
            <a:spLocks noChangeArrowheads="1"/>
          </p:cNvSpPr>
          <p:nvPr/>
        </p:nvSpPr>
        <p:spPr bwMode="auto">
          <a:xfrm>
            <a:off x="6049976" y="5053039"/>
            <a:ext cx="547687"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18</a:t>
            </a:r>
          </a:p>
        </p:txBody>
      </p:sp>
      <p:sp>
        <p:nvSpPr>
          <p:cNvPr id="54320" name="Text Box 33"/>
          <p:cNvSpPr txBox="1">
            <a:spLocks noChangeArrowheads="1"/>
          </p:cNvSpPr>
          <p:nvPr/>
        </p:nvSpPr>
        <p:spPr bwMode="auto">
          <a:xfrm>
            <a:off x="6759588" y="5053039"/>
            <a:ext cx="549275"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21</a:t>
            </a:r>
          </a:p>
        </p:txBody>
      </p:sp>
      <p:sp>
        <p:nvSpPr>
          <p:cNvPr id="54321" name="Text Box 34"/>
          <p:cNvSpPr txBox="1">
            <a:spLocks noChangeArrowheads="1"/>
          </p:cNvSpPr>
          <p:nvPr/>
        </p:nvSpPr>
        <p:spPr bwMode="auto">
          <a:xfrm>
            <a:off x="1746251" y="4832376"/>
            <a:ext cx="238125"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0</a:t>
            </a:r>
          </a:p>
        </p:txBody>
      </p:sp>
      <p:sp>
        <p:nvSpPr>
          <p:cNvPr id="54322" name="Text Box 35"/>
          <p:cNvSpPr txBox="1">
            <a:spLocks noChangeArrowheads="1"/>
          </p:cNvSpPr>
          <p:nvPr/>
        </p:nvSpPr>
        <p:spPr bwMode="auto">
          <a:xfrm>
            <a:off x="1639888" y="4237064"/>
            <a:ext cx="392112"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20</a:t>
            </a:r>
          </a:p>
        </p:txBody>
      </p:sp>
      <p:sp>
        <p:nvSpPr>
          <p:cNvPr id="54323" name="Text Box 36"/>
          <p:cNvSpPr txBox="1">
            <a:spLocks noChangeArrowheads="1"/>
          </p:cNvSpPr>
          <p:nvPr/>
        </p:nvSpPr>
        <p:spPr bwMode="auto">
          <a:xfrm>
            <a:off x="1638300" y="3627444"/>
            <a:ext cx="393700"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40</a:t>
            </a:r>
          </a:p>
        </p:txBody>
      </p:sp>
      <p:sp>
        <p:nvSpPr>
          <p:cNvPr id="54324" name="Text Box 37"/>
          <p:cNvSpPr txBox="1">
            <a:spLocks noChangeArrowheads="1"/>
          </p:cNvSpPr>
          <p:nvPr/>
        </p:nvSpPr>
        <p:spPr bwMode="auto">
          <a:xfrm>
            <a:off x="1638300" y="3028976"/>
            <a:ext cx="393700"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60</a:t>
            </a:r>
          </a:p>
        </p:txBody>
      </p:sp>
      <p:sp>
        <p:nvSpPr>
          <p:cNvPr id="54325" name="Text Box 38"/>
          <p:cNvSpPr txBox="1">
            <a:spLocks noChangeArrowheads="1"/>
          </p:cNvSpPr>
          <p:nvPr/>
        </p:nvSpPr>
        <p:spPr bwMode="auto">
          <a:xfrm>
            <a:off x="1638300" y="2419376"/>
            <a:ext cx="393700"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80</a:t>
            </a:r>
          </a:p>
        </p:txBody>
      </p:sp>
      <p:sp>
        <p:nvSpPr>
          <p:cNvPr id="54326" name="Text Box 39"/>
          <p:cNvSpPr txBox="1">
            <a:spLocks noChangeArrowheads="1"/>
          </p:cNvSpPr>
          <p:nvPr/>
        </p:nvSpPr>
        <p:spPr bwMode="auto">
          <a:xfrm>
            <a:off x="1350976" y="1844677"/>
            <a:ext cx="681037" cy="307975"/>
          </a:xfrm>
          <a:prstGeom prst="rect">
            <a:avLst/>
          </a:prstGeom>
          <a:noFill/>
          <a:ln w="9525">
            <a:noFill/>
            <a:miter lim="800000"/>
            <a:headEnd/>
            <a:tailEnd/>
          </a:ln>
        </p:spPr>
        <p:txBody>
          <a:bodyPr>
            <a:spAutoFit/>
          </a:bodyPr>
          <a:lstStyle/>
          <a:p>
            <a:pPr algn="r" defTabSz="914400" fontAlgn="base">
              <a:spcBef>
                <a:spcPct val="50000"/>
              </a:spcBef>
              <a:spcAft>
                <a:spcPct val="0"/>
              </a:spcAft>
              <a:buFont typeface="Arial" pitchFamily="34" charset="0"/>
              <a:buNone/>
              <a:defRPr/>
            </a:pPr>
            <a:r>
              <a:rPr lang="en-GB" sz="1400" dirty="0">
                <a:solidFill>
                  <a:srgbClr val="FFFFFF"/>
                </a:solidFill>
                <a:ea typeface="ＭＳ Ｐゴシック" panose="020B0600070205080204" pitchFamily="34" charset="-128"/>
              </a:rPr>
              <a:t>100</a:t>
            </a:r>
          </a:p>
        </p:txBody>
      </p:sp>
      <p:sp>
        <p:nvSpPr>
          <p:cNvPr id="54327" name="Text Box 53"/>
          <p:cNvSpPr txBox="1">
            <a:spLocks noChangeArrowheads="1"/>
          </p:cNvSpPr>
          <p:nvPr/>
        </p:nvSpPr>
        <p:spPr bwMode="auto">
          <a:xfrm rot="16200000">
            <a:off x="608026" y="3362430"/>
            <a:ext cx="1704975" cy="307777"/>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b="1" dirty="0">
                <a:solidFill>
                  <a:srgbClr val="FFFFFF"/>
                </a:solidFill>
                <a:ea typeface="ＭＳ Ｐゴシック" panose="020B0600070205080204" pitchFamily="34" charset="-128"/>
              </a:rPr>
              <a:t>Survival (%)</a:t>
            </a:r>
          </a:p>
        </p:txBody>
      </p:sp>
      <p:sp>
        <p:nvSpPr>
          <p:cNvPr id="54328" name="Text Box 54"/>
          <p:cNvSpPr txBox="1">
            <a:spLocks noChangeArrowheads="1"/>
          </p:cNvSpPr>
          <p:nvPr/>
        </p:nvSpPr>
        <p:spPr bwMode="auto">
          <a:xfrm>
            <a:off x="2798776" y="5337201"/>
            <a:ext cx="3984625" cy="307975"/>
          </a:xfrm>
          <a:prstGeom prst="rect">
            <a:avLst/>
          </a:prstGeom>
          <a:noFill/>
          <a:ln w="9525">
            <a:noFill/>
            <a:miter lim="800000"/>
            <a:headEnd/>
            <a:tailEnd/>
          </a:ln>
        </p:spPr>
        <p:txBody>
          <a:bodyPr>
            <a:spAutoFit/>
          </a:bodyPr>
          <a:lstStyle/>
          <a:p>
            <a:pPr algn="ctr" defTabSz="914400" fontAlgn="base">
              <a:spcBef>
                <a:spcPct val="50000"/>
              </a:spcBef>
              <a:spcAft>
                <a:spcPct val="0"/>
              </a:spcAft>
              <a:buFont typeface="Arial" pitchFamily="34" charset="0"/>
              <a:buNone/>
              <a:defRPr/>
            </a:pPr>
            <a:r>
              <a:rPr lang="en-GB" sz="1400" b="1" dirty="0">
                <a:solidFill>
                  <a:srgbClr val="FFFFFF"/>
                </a:solidFill>
                <a:ea typeface="ＭＳ Ｐゴシック" panose="020B0600070205080204" pitchFamily="34" charset="-128"/>
              </a:rPr>
              <a:t>Mos</a:t>
            </a:r>
          </a:p>
        </p:txBody>
      </p:sp>
      <p:sp>
        <p:nvSpPr>
          <p:cNvPr id="54329" name="Rectangle 182"/>
          <p:cNvSpPr>
            <a:spLocks noChangeArrowheads="1"/>
          </p:cNvSpPr>
          <p:nvPr/>
        </p:nvSpPr>
        <p:spPr bwMode="auto">
          <a:xfrm>
            <a:off x="5759451" y="2608264"/>
            <a:ext cx="1741144" cy="738664"/>
          </a:xfrm>
          <a:prstGeom prst="rect">
            <a:avLst/>
          </a:prstGeom>
          <a:noFill/>
          <a:ln w="9525">
            <a:noFill/>
            <a:miter lim="800000"/>
            <a:headEnd/>
            <a:tailEnd/>
          </a:ln>
        </p:spPr>
        <p:txBody>
          <a:bodyPr wrap="none">
            <a:spAutoFit/>
          </a:bodyPr>
          <a:lstStyle/>
          <a:p>
            <a:pPr defTabSz="914400" fontAlgn="base">
              <a:spcBef>
                <a:spcPct val="0"/>
              </a:spcBef>
              <a:spcAft>
                <a:spcPct val="0"/>
              </a:spcAft>
              <a:buFont typeface="Arial" pitchFamily="34" charset="0"/>
              <a:buNone/>
              <a:defRPr/>
            </a:pPr>
            <a:r>
              <a:rPr lang="en-GB" sz="1400" dirty="0">
                <a:solidFill>
                  <a:srgbClr val="5AAACE"/>
                </a:solidFill>
                <a:ea typeface="ＭＳ Ｐゴシック" panose="020B0600070205080204" pitchFamily="34" charset="-128"/>
              </a:rPr>
              <a:t>Abiraterone acetate </a:t>
            </a:r>
          </a:p>
          <a:p>
            <a:pPr defTabSz="914400" fontAlgn="base">
              <a:spcBef>
                <a:spcPct val="0"/>
              </a:spcBef>
              <a:spcAft>
                <a:spcPct val="0"/>
              </a:spcAft>
              <a:buFont typeface="Arial" pitchFamily="34" charset="0"/>
              <a:buNone/>
              <a:defRPr/>
            </a:pPr>
            <a:r>
              <a:rPr lang="en-GB" sz="1400" dirty="0">
                <a:solidFill>
                  <a:srgbClr val="5AAACE"/>
                </a:solidFill>
                <a:ea typeface="ＭＳ Ｐゴシック" panose="020B0600070205080204" pitchFamily="34" charset="-128"/>
              </a:rPr>
              <a:t>Median OS: 14.8 mos </a:t>
            </a:r>
            <a:br>
              <a:rPr lang="en-GB" sz="1400" dirty="0">
                <a:solidFill>
                  <a:srgbClr val="5AAACE"/>
                </a:solidFill>
                <a:ea typeface="ＭＳ Ｐゴシック" panose="020B0600070205080204" pitchFamily="34" charset="-128"/>
              </a:rPr>
            </a:br>
            <a:r>
              <a:rPr lang="en-GB" sz="1400" dirty="0">
                <a:solidFill>
                  <a:srgbClr val="5AAACE"/>
                </a:solidFill>
                <a:ea typeface="ＭＳ Ｐゴシック" panose="020B0600070205080204" pitchFamily="34" charset="-128"/>
              </a:rPr>
              <a:t>(95% CI: 14.1-15.4)</a:t>
            </a:r>
            <a:endParaRPr lang="en-US" sz="1400" dirty="0">
              <a:solidFill>
                <a:srgbClr val="5AAACE"/>
              </a:solidFill>
              <a:ea typeface="ＭＳ Ｐゴシック" panose="020B0600070205080204" pitchFamily="34" charset="-128"/>
            </a:endParaRPr>
          </a:p>
        </p:txBody>
      </p:sp>
      <p:sp>
        <p:nvSpPr>
          <p:cNvPr id="54330" name="Line 81"/>
          <p:cNvSpPr>
            <a:spLocks noChangeShapeType="1"/>
          </p:cNvSpPr>
          <p:nvPr/>
        </p:nvSpPr>
        <p:spPr bwMode="auto">
          <a:xfrm>
            <a:off x="2057401" y="3482975"/>
            <a:ext cx="5024438" cy="0"/>
          </a:xfrm>
          <a:prstGeom prst="line">
            <a:avLst/>
          </a:prstGeom>
          <a:noFill/>
          <a:ln w="19050">
            <a:solidFill>
              <a:schemeClr val="bg2"/>
            </a:solidFill>
            <a:prstDash val="dash"/>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31" name="Text Box 82"/>
          <p:cNvSpPr txBox="1">
            <a:spLocks noChangeArrowheads="1"/>
          </p:cNvSpPr>
          <p:nvPr/>
        </p:nvSpPr>
        <p:spPr bwMode="auto">
          <a:xfrm>
            <a:off x="2116151" y="4437089"/>
            <a:ext cx="3233737" cy="523875"/>
          </a:xfrm>
          <a:prstGeom prst="rect">
            <a:avLst/>
          </a:prstGeom>
          <a:noFill/>
          <a:ln w="9525">
            <a:noFill/>
            <a:miter lim="800000"/>
            <a:headEnd/>
            <a:tailEnd/>
          </a:ln>
        </p:spPr>
        <p:txBody>
          <a:bodyPr>
            <a:spAutoFit/>
          </a:bodyPr>
          <a:lstStyle/>
          <a:p>
            <a:pPr defTabSz="914400" fontAlgn="base">
              <a:spcBef>
                <a:spcPct val="50000"/>
              </a:spcBef>
              <a:spcAft>
                <a:spcPct val="0"/>
              </a:spcAft>
              <a:buFont typeface="Arial" pitchFamily="34" charset="0"/>
              <a:buNone/>
              <a:defRPr/>
            </a:pPr>
            <a:r>
              <a:rPr lang="pt-BR" sz="1400" b="1" dirty="0">
                <a:solidFill>
                  <a:srgbClr val="FFFFFF"/>
                </a:solidFill>
                <a:ea typeface="ＭＳ Ｐゴシック" panose="020B0600070205080204" pitchFamily="34" charset="-128"/>
              </a:rPr>
              <a:t>Median OS with 2 previous chemos:</a:t>
            </a:r>
            <a:br>
              <a:rPr lang="pt-BR" sz="1400" b="1" dirty="0">
                <a:solidFill>
                  <a:srgbClr val="FFFFFF"/>
                </a:solidFill>
                <a:ea typeface="ＭＳ Ｐゴシック" panose="020B0600070205080204" pitchFamily="34" charset="-128"/>
              </a:rPr>
            </a:br>
            <a:r>
              <a:rPr lang="pt-BR" sz="1400" b="1" dirty="0">
                <a:solidFill>
                  <a:srgbClr val="FFFFFF"/>
                </a:solidFill>
                <a:ea typeface="ＭＳ Ｐゴシック" panose="020B0600070205080204" pitchFamily="34" charset="-128"/>
              </a:rPr>
              <a:t>14.0 mos AA vs 10.3 mos placebo</a:t>
            </a:r>
            <a:endParaRPr lang="en-US" sz="1400" b="1" dirty="0">
              <a:solidFill>
                <a:srgbClr val="FFFFFF"/>
              </a:solidFill>
              <a:ea typeface="ＭＳ Ｐゴシック" panose="020B0600070205080204" pitchFamily="34" charset="-128"/>
            </a:endParaRPr>
          </a:p>
        </p:txBody>
      </p:sp>
      <p:sp>
        <p:nvSpPr>
          <p:cNvPr id="54332" name="Text Box 11"/>
          <p:cNvSpPr txBox="1">
            <a:spLocks noChangeArrowheads="1"/>
          </p:cNvSpPr>
          <p:nvPr/>
        </p:nvSpPr>
        <p:spPr bwMode="auto">
          <a:xfrm>
            <a:off x="284176" y="6353201"/>
            <a:ext cx="8561387" cy="307975"/>
          </a:xfrm>
          <a:prstGeom prst="rect">
            <a:avLst/>
          </a:prstGeom>
          <a:noFill/>
          <a:ln w="9525">
            <a:noFill/>
            <a:miter lim="800000"/>
            <a:headEnd/>
            <a:tailEnd/>
          </a:ln>
        </p:spPr>
        <p:txBody>
          <a:bodyPr anchor="b">
            <a:spAutoFit/>
          </a:bodyPr>
          <a:lstStyle/>
          <a:p>
            <a:pPr defTabSz="914400" fontAlgn="base">
              <a:spcBef>
                <a:spcPct val="0"/>
              </a:spcBef>
              <a:spcAft>
                <a:spcPct val="0"/>
              </a:spcAft>
              <a:buFont typeface="Arial" pitchFamily="34" charset="0"/>
              <a:buNone/>
              <a:defRPr/>
            </a:pPr>
            <a:r>
              <a:rPr lang="en-US" sz="1400" dirty="0">
                <a:solidFill>
                  <a:srgbClr val="CDCDCF"/>
                </a:solidFill>
                <a:ea typeface="ＭＳ Ｐゴシック" panose="020B0600070205080204" pitchFamily="34" charset="-128"/>
              </a:rPr>
              <a:t>de Bono J, et al. N Engl J Med. 2011;364:1995-2005.</a:t>
            </a:r>
          </a:p>
        </p:txBody>
      </p:sp>
      <p:sp>
        <p:nvSpPr>
          <p:cNvPr id="54333" name="Freeform 51"/>
          <p:cNvSpPr>
            <a:spLocks/>
          </p:cNvSpPr>
          <p:nvPr/>
        </p:nvSpPr>
        <p:spPr bwMode="auto">
          <a:xfrm>
            <a:off x="2059001" y="1981200"/>
            <a:ext cx="4645025" cy="1898650"/>
          </a:xfrm>
          <a:custGeom>
            <a:avLst/>
            <a:gdLst>
              <a:gd name="T0" fmla="*/ 153575 w 4645152"/>
              <a:gd name="T1" fmla="*/ 7326 h 1898294"/>
              <a:gd name="T2" fmla="*/ 318112 w 4645152"/>
              <a:gd name="T3" fmla="*/ 62311 h 1898294"/>
              <a:gd name="T4" fmla="*/ 446095 w 4645152"/>
              <a:gd name="T5" fmla="*/ 76964 h 1898294"/>
              <a:gd name="T6" fmla="*/ 577725 w 4645152"/>
              <a:gd name="T7" fmla="*/ 131949 h 1898294"/>
              <a:gd name="T8" fmla="*/ 709365 w 4645152"/>
              <a:gd name="T9" fmla="*/ 186923 h 1898294"/>
              <a:gd name="T10" fmla="*/ 782495 w 4645152"/>
              <a:gd name="T11" fmla="*/ 212581 h 1898294"/>
              <a:gd name="T12" fmla="*/ 921440 w 4645152"/>
              <a:gd name="T13" fmla="*/ 260229 h 1898294"/>
              <a:gd name="T14" fmla="*/ 1053070 w 4645152"/>
              <a:gd name="T15" fmla="*/ 304208 h 1898294"/>
              <a:gd name="T16" fmla="*/ 1151803 w 4645152"/>
              <a:gd name="T17" fmla="*/ 348187 h 1898294"/>
              <a:gd name="T18" fmla="*/ 1243210 w 4645152"/>
              <a:gd name="T19" fmla="*/ 403169 h 1898294"/>
              <a:gd name="T20" fmla="*/ 1312682 w 4645152"/>
              <a:gd name="T21" fmla="*/ 436156 h 1898294"/>
              <a:gd name="T22" fmla="*/ 1393127 w 4645152"/>
              <a:gd name="T23" fmla="*/ 469141 h 1898294"/>
              <a:gd name="T24" fmla="*/ 1506480 w 4645152"/>
              <a:gd name="T25" fmla="*/ 538778 h 1898294"/>
              <a:gd name="T26" fmla="*/ 1645425 w 4645152"/>
              <a:gd name="T27" fmla="*/ 601089 h 1898294"/>
              <a:gd name="T28" fmla="*/ 1725870 w 4645152"/>
              <a:gd name="T29" fmla="*/ 626739 h 1898294"/>
              <a:gd name="T30" fmla="*/ 1809965 w 4645152"/>
              <a:gd name="T31" fmla="*/ 707377 h 1898294"/>
              <a:gd name="T32" fmla="*/ 1879437 w 4645152"/>
              <a:gd name="T33" fmla="*/ 729369 h 1898294"/>
              <a:gd name="T34" fmla="*/ 1985475 w 4645152"/>
              <a:gd name="T35" fmla="*/ 762354 h 1898294"/>
              <a:gd name="T36" fmla="*/ 2062262 w 4645152"/>
              <a:gd name="T37" fmla="*/ 813662 h 1898294"/>
              <a:gd name="T38" fmla="*/ 2135400 w 4645152"/>
              <a:gd name="T39" fmla="*/ 839317 h 1898294"/>
              <a:gd name="T40" fmla="*/ 2270686 w 4645152"/>
              <a:gd name="T41" fmla="*/ 894298 h 1898294"/>
              <a:gd name="T42" fmla="*/ 2376719 w 4645152"/>
              <a:gd name="T43" fmla="*/ 941943 h 1898294"/>
              <a:gd name="T44" fmla="*/ 2420604 w 4645152"/>
              <a:gd name="T45" fmla="*/ 974933 h 1898294"/>
              <a:gd name="T46" fmla="*/ 2512005 w 4645152"/>
              <a:gd name="T47" fmla="*/ 1007919 h 1898294"/>
              <a:gd name="T48" fmla="*/ 2599765 w 4645152"/>
              <a:gd name="T49" fmla="*/ 1055567 h 1898294"/>
              <a:gd name="T50" fmla="*/ 2680211 w 4645152"/>
              <a:gd name="T51" fmla="*/ 1106877 h 1898294"/>
              <a:gd name="T52" fmla="*/ 2760654 w 4645152"/>
              <a:gd name="T53" fmla="*/ 1161857 h 1898294"/>
              <a:gd name="T54" fmla="*/ 2841096 w 4645152"/>
              <a:gd name="T55" fmla="*/ 1209505 h 1898294"/>
              <a:gd name="T56" fmla="*/ 2936157 w 4645152"/>
              <a:gd name="T57" fmla="*/ 1231495 h 1898294"/>
              <a:gd name="T58" fmla="*/ 3001986 w 4645152"/>
              <a:gd name="T59" fmla="*/ 1260811 h 1898294"/>
              <a:gd name="T60" fmla="*/ 3071460 w 4645152"/>
              <a:gd name="T61" fmla="*/ 1279142 h 1898294"/>
              <a:gd name="T62" fmla="*/ 3257935 w 4645152"/>
              <a:gd name="T63" fmla="*/ 1308458 h 1898294"/>
              <a:gd name="T64" fmla="*/ 3353006 w 4645152"/>
              <a:gd name="T65" fmla="*/ 1385431 h 1898294"/>
              <a:gd name="T66" fmla="*/ 3404192 w 4645152"/>
              <a:gd name="T67" fmla="*/ 1462396 h 1898294"/>
              <a:gd name="T68" fmla="*/ 3480980 w 4645152"/>
              <a:gd name="T69" fmla="*/ 1488055 h 1898294"/>
              <a:gd name="T70" fmla="*/ 3535825 w 4645152"/>
              <a:gd name="T71" fmla="*/ 1524707 h 1898294"/>
              <a:gd name="T72" fmla="*/ 3590669 w 4645152"/>
              <a:gd name="T73" fmla="*/ 1568687 h 1898294"/>
              <a:gd name="T74" fmla="*/ 3682085 w 4645152"/>
              <a:gd name="T75" fmla="*/ 1704294 h 1898294"/>
              <a:gd name="T76" fmla="*/ 3795444 w 4645152"/>
              <a:gd name="T77" fmla="*/ 1744615 h 1898294"/>
              <a:gd name="T78" fmla="*/ 3821033 w 4645152"/>
              <a:gd name="T79" fmla="*/ 1788594 h 1898294"/>
              <a:gd name="T80" fmla="*/ 3850288 w 4645152"/>
              <a:gd name="T81" fmla="*/ 1839907 h 1898294"/>
              <a:gd name="T82" fmla="*/ 4011176 w 4645152"/>
              <a:gd name="T83" fmla="*/ 1902213 h 18982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645152"/>
              <a:gd name="T127" fmla="*/ 0 h 1898294"/>
              <a:gd name="T128" fmla="*/ 4645152 w 4645152"/>
              <a:gd name="T129" fmla="*/ 1898294 h 18982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645152" h="1898294">
                <a:moveTo>
                  <a:pt x="0" y="0"/>
                </a:moveTo>
                <a:lnTo>
                  <a:pt x="153619" y="7315"/>
                </a:lnTo>
                <a:lnTo>
                  <a:pt x="270662" y="32918"/>
                </a:lnTo>
                <a:lnTo>
                  <a:pt x="318211" y="62179"/>
                </a:lnTo>
                <a:lnTo>
                  <a:pt x="369417" y="62179"/>
                </a:lnTo>
                <a:lnTo>
                  <a:pt x="446227" y="76810"/>
                </a:lnTo>
                <a:lnTo>
                  <a:pt x="544982" y="135331"/>
                </a:lnTo>
                <a:lnTo>
                  <a:pt x="577901" y="131674"/>
                </a:lnTo>
                <a:lnTo>
                  <a:pt x="643737" y="168250"/>
                </a:lnTo>
                <a:lnTo>
                  <a:pt x="709574" y="186538"/>
                </a:lnTo>
                <a:lnTo>
                  <a:pt x="738835" y="212141"/>
                </a:lnTo>
                <a:lnTo>
                  <a:pt x="782726" y="212141"/>
                </a:lnTo>
                <a:lnTo>
                  <a:pt x="826617" y="241402"/>
                </a:lnTo>
                <a:lnTo>
                  <a:pt x="921715" y="259690"/>
                </a:lnTo>
                <a:lnTo>
                  <a:pt x="983894" y="274320"/>
                </a:lnTo>
                <a:lnTo>
                  <a:pt x="1053389" y="303581"/>
                </a:lnTo>
                <a:lnTo>
                  <a:pt x="1093622" y="303581"/>
                </a:lnTo>
                <a:lnTo>
                  <a:pt x="1152144" y="347472"/>
                </a:lnTo>
                <a:lnTo>
                  <a:pt x="1207008" y="369418"/>
                </a:lnTo>
                <a:lnTo>
                  <a:pt x="1243584" y="402336"/>
                </a:lnTo>
                <a:lnTo>
                  <a:pt x="1280160" y="405994"/>
                </a:lnTo>
                <a:lnTo>
                  <a:pt x="1313078" y="435254"/>
                </a:lnTo>
                <a:lnTo>
                  <a:pt x="1360627" y="446227"/>
                </a:lnTo>
                <a:lnTo>
                  <a:pt x="1393545" y="468173"/>
                </a:lnTo>
                <a:lnTo>
                  <a:pt x="1430121" y="479146"/>
                </a:lnTo>
                <a:lnTo>
                  <a:pt x="1506931" y="537667"/>
                </a:lnTo>
                <a:lnTo>
                  <a:pt x="1609344" y="596189"/>
                </a:lnTo>
                <a:lnTo>
                  <a:pt x="1645920" y="599846"/>
                </a:lnTo>
                <a:lnTo>
                  <a:pt x="1682496" y="625450"/>
                </a:lnTo>
                <a:lnTo>
                  <a:pt x="1726387" y="625450"/>
                </a:lnTo>
                <a:lnTo>
                  <a:pt x="1792224" y="672998"/>
                </a:lnTo>
                <a:lnTo>
                  <a:pt x="1810512" y="705917"/>
                </a:lnTo>
                <a:lnTo>
                  <a:pt x="1865376" y="709574"/>
                </a:lnTo>
                <a:lnTo>
                  <a:pt x="1880006" y="727862"/>
                </a:lnTo>
                <a:lnTo>
                  <a:pt x="1945843" y="738835"/>
                </a:lnTo>
                <a:lnTo>
                  <a:pt x="1986077" y="760781"/>
                </a:lnTo>
                <a:lnTo>
                  <a:pt x="2044598" y="808330"/>
                </a:lnTo>
                <a:lnTo>
                  <a:pt x="2062886" y="811987"/>
                </a:lnTo>
                <a:lnTo>
                  <a:pt x="2099462" y="837590"/>
                </a:lnTo>
                <a:lnTo>
                  <a:pt x="2136038" y="837590"/>
                </a:lnTo>
                <a:lnTo>
                  <a:pt x="2216505" y="877824"/>
                </a:lnTo>
                <a:lnTo>
                  <a:pt x="2271369" y="892454"/>
                </a:lnTo>
                <a:lnTo>
                  <a:pt x="2348179" y="910742"/>
                </a:lnTo>
                <a:lnTo>
                  <a:pt x="2377440" y="940003"/>
                </a:lnTo>
                <a:lnTo>
                  <a:pt x="2395728" y="940003"/>
                </a:lnTo>
                <a:lnTo>
                  <a:pt x="2421331" y="972922"/>
                </a:lnTo>
                <a:lnTo>
                  <a:pt x="2465222" y="972922"/>
                </a:lnTo>
                <a:lnTo>
                  <a:pt x="2512771" y="1005840"/>
                </a:lnTo>
                <a:lnTo>
                  <a:pt x="2556662" y="1016813"/>
                </a:lnTo>
                <a:lnTo>
                  <a:pt x="2600553" y="1053389"/>
                </a:lnTo>
                <a:lnTo>
                  <a:pt x="2640787" y="1064362"/>
                </a:lnTo>
                <a:lnTo>
                  <a:pt x="2681021" y="1104595"/>
                </a:lnTo>
                <a:lnTo>
                  <a:pt x="2735885" y="1126541"/>
                </a:lnTo>
                <a:lnTo>
                  <a:pt x="2761488" y="1159459"/>
                </a:lnTo>
                <a:lnTo>
                  <a:pt x="2801721" y="1170432"/>
                </a:lnTo>
                <a:lnTo>
                  <a:pt x="2841955" y="1207008"/>
                </a:lnTo>
                <a:lnTo>
                  <a:pt x="2907792" y="1214323"/>
                </a:lnTo>
                <a:lnTo>
                  <a:pt x="2937053" y="1228954"/>
                </a:lnTo>
                <a:lnTo>
                  <a:pt x="2991917" y="1228954"/>
                </a:lnTo>
                <a:lnTo>
                  <a:pt x="3002889" y="1258214"/>
                </a:lnTo>
                <a:lnTo>
                  <a:pt x="3039465" y="1258214"/>
                </a:lnTo>
                <a:lnTo>
                  <a:pt x="3072384" y="1276502"/>
                </a:lnTo>
                <a:lnTo>
                  <a:pt x="3182112" y="1280160"/>
                </a:lnTo>
                <a:lnTo>
                  <a:pt x="3258921" y="1305763"/>
                </a:lnTo>
                <a:lnTo>
                  <a:pt x="3313785" y="1331366"/>
                </a:lnTo>
                <a:lnTo>
                  <a:pt x="3354019" y="1382573"/>
                </a:lnTo>
                <a:lnTo>
                  <a:pt x="3386937" y="1426464"/>
                </a:lnTo>
                <a:lnTo>
                  <a:pt x="3405225" y="1459382"/>
                </a:lnTo>
                <a:lnTo>
                  <a:pt x="3460089" y="1459382"/>
                </a:lnTo>
                <a:lnTo>
                  <a:pt x="3482035" y="1484986"/>
                </a:lnTo>
                <a:lnTo>
                  <a:pt x="3522269" y="1503274"/>
                </a:lnTo>
                <a:lnTo>
                  <a:pt x="3536899" y="1521562"/>
                </a:lnTo>
                <a:lnTo>
                  <a:pt x="3569817" y="1521562"/>
                </a:lnTo>
                <a:lnTo>
                  <a:pt x="3591763" y="1565453"/>
                </a:lnTo>
                <a:lnTo>
                  <a:pt x="3617366" y="1565453"/>
                </a:lnTo>
                <a:lnTo>
                  <a:pt x="3683203" y="1700784"/>
                </a:lnTo>
                <a:lnTo>
                  <a:pt x="3792931" y="1700784"/>
                </a:lnTo>
                <a:lnTo>
                  <a:pt x="3796589" y="1741018"/>
                </a:lnTo>
                <a:lnTo>
                  <a:pt x="3818534" y="1737360"/>
                </a:lnTo>
                <a:lnTo>
                  <a:pt x="3822192" y="1784909"/>
                </a:lnTo>
                <a:lnTo>
                  <a:pt x="3851453" y="1781251"/>
                </a:lnTo>
                <a:lnTo>
                  <a:pt x="3851453" y="1836115"/>
                </a:lnTo>
                <a:lnTo>
                  <a:pt x="4008729" y="1836115"/>
                </a:lnTo>
                <a:lnTo>
                  <a:pt x="4012387" y="1898294"/>
                </a:lnTo>
                <a:lnTo>
                  <a:pt x="4645152" y="1898294"/>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334" name="Freeform 52"/>
          <p:cNvSpPr>
            <a:spLocks/>
          </p:cNvSpPr>
          <p:nvPr/>
        </p:nvSpPr>
        <p:spPr bwMode="auto">
          <a:xfrm>
            <a:off x="6697676" y="3865563"/>
            <a:ext cx="3175" cy="1116012"/>
          </a:xfrm>
          <a:custGeom>
            <a:avLst/>
            <a:gdLst>
              <a:gd name="T0" fmla="*/ 583 w 3657"/>
              <a:gd name="T1" fmla="*/ 0 h 1097280"/>
              <a:gd name="T2" fmla="*/ 0 w 3657"/>
              <a:gd name="T3" fmla="*/ 1390157 h 1097280"/>
              <a:gd name="T4" fmla="*/ 0 60000 65536"/>
              <a:gd name="T5" fmla="*/ 0 60000 65536"/>
              <a:gd name="T6" fmla="*/ 0 w 3657"/>
              <a:gd name="T7" fmla="*/ 0 h 1097280"/>
              <a:gd name="T8" fmla="*/ 3657 w 3657"/>
              <a:gd name="T9" fmla="*/ 1097280 h 1097280"/>
            </a:gdLst>
            <a:ahLst/>
            <a:cxnLst>
              <a:cxn ang="T4">
                <a:pos x="T0" y="T1"/>
              </a:cxn>
              <a:cxn ang="T5">
                <a:pos x="T2" y="T3"/>
              </a:cxn>
            </a:cxnLst>
            <a:rect l="T6" t="T7" r="T8" b="T9"/>
            <a:pathLst>
              <a:path w="3657" h="1097280">
                <a:moveTo>
                  <a:pt x="3657" y="0"/>
                </a:moveTo>
                <a:lnTo>
                  <a:pt x="0" y="1097280"/>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4" name="Freeform 53"/>
          <p:cNvSpPr/>
          <p:nvPr/>
        </p:nvSpPr>
        <p:spPr bwMode="auto">
          <a:xfrm>
            <a:off x="2066938" y="1985989"/>
            <a:ext cx="4659313" cy="2263775"/>
          </a:xfrm>
          <a:custGeom>
            <a:avLst/>
            <a:gdLst>
              <a:gd name="connsiteX0" fmla="*/ 0 w 4659782"/>
              <a:gd name="connsiteY0" fmla="*/ 0 h 2264054"/>
              <a:gd name="connsiteX1" fmla="*/ 149962 w 4659782"/>
              <a:gd name="connsiteY1" fmla="*/ 0 h 2264054"/>
              <a:gd name="connsiteX2" fmla="*/ 234086 w 4659782"/>
              <a:gd name="connsiteY2" fmla="*/ 25603 h 2264054"/>
              <a:gd name="connsiteX3" fmla="*/ 296266 w 4659782"/>
              <a:gd name="connsiteY3" fmla="*/ 51206 h 2264054"/>
              <a:gd name="connsiteX4" fmla="*/ 351130 w 4659782"/>
              <a:gd name="connsiteY4" fmla="*/ 98755 h 2264054"/>
              <a:gd name="connsiteX5" fmla="*/ 405994 w 4659782"/>
              <a:gd name="connsiteY5" fmla="*/ 106070 h 2264054"/>
              <a:gd name="connsiteX6" fmla="*/ 464515 w 4659782"/>
              <a:gd name="connsiteY6" fmla="*/ 146304 h 2264054"/>
              <a:gd name="connsiteX7" fmla="*/ 526694 w 4659782"/>
              <a:gd name="connsiteY7" fmla="*/ 186537 h 2264054"/>
              <a:gd name="connsiteX8" fmla="*/ 559613 w 4659782"/>
              <a:gd name="connsiteY8" fmla="*/ 219456 h 2264054"/>
              <a:gd name="connsiteX9" fmla="*/ 603504 w 4659782"/>
              <a:gd name="connsiteY9" fmla="*/ 230428 h 2264054"/>
              <a:gd name="connsiteX10" fmla="*/ 621792 w 4659782"/>
              <a:gd name="connsiteY10" fmla="*/ 245059 h 2264054"/>
              <a:gd name="connsiteX11" fmla="*/ 651053 w 4659782"/>
              <a:gd name="connsiteY11" fmla="*/ 245059 h 2264054"/>
              <a:gd name="connsiteX12" fmla="*/ 683971 w 4659782"/>
              <a:gd name="connsiteY12" fmla="*/ 285292 h 2264054"/>
              <a:gd name="connsiteX13" fmla="*/ 742493 w 4659782"/>
              <a:gd name="connsiteY13" fmla="*/ 292608 h 2264054"/>
              <a:gd name="connsiteX14" fmla="*/ 797357 w 4659782"/>
              <a:gd name="connsiteY14" fmla="*/ 336499 h 2264054"/>
              <a:gd name="connsiteX15" fmla="*/ 815645 w 4659782"/>
              <a:gd name="connsiteY15" fmla="*/ 362102 h 2264054"/>
              <a:gd name="connsiteX16" fmla="*/ 852221 w 4659782"/>
              <a:gd name="connsiteY16" fmla="*/ 365760 h 2264054"/>
              <a:gd name="connsiteX17" fmla="*/ 907085 w 4659782"/>
              <a:gd name="connsiteY17" fmla="*/ 424281 h 2264054"/>
              <a:gd name="connsiteX18" fmla="*/ 940003 w 4659782"/>
              <a:gd name="connsiteY18" fmla="*/ 449884 h 2264054"/>
              <a:gd name="connsiteX19" fmla="*/ 1009498 w 4659782"/>
              <a:gd name="connsiteY19" fmla="*/ 515721 h 2264054"/>
              <a:gd name="connsiteX20" fmla="*/ 1042416 w 4659782"/>
              <a:gd name="connsiteY20" fmla="*/ 534009 h 2264054"/>
              <a:gd name="connsiteX21" fmla="*/ 1141171 w 4659782"/>
              <a:gd name="connsiteY21" fmla="*/ 530352 h 2264054"/>
              <a:gd name="connsiteX22" fmla="*/ 1214323 w 4659782"/>
              <a:gd name="connsiteY22" fmla="*/ 585216 h 2264054"/>
              <a:gd name="connsiteX23" fmla="*/ 1258214 w 4659782"/>
              <a:gd name="connsiteY23" fmla="*/ 588873 h 2264054"/>
              <a:gd name="connsiteX24" fmla="*/ 1324051 w 4659782"/>
              <a:gd name="connsiteY24" fmla="*/ 629107 h 2264054"/>
              <a:gd name="connsiteX25" fmla="*/ 1364285 w 4659782"/>
              <a:gd name="connsiteY25" fmla="*/ 629107 h 2264054"/>
              <a:gd name="connsiteX26" fmla="*/ 1499616 w 4659782"/>
              <a:gd name="connsiteY26" fmla="*/ 705916 h 2264054"/>
              <a:gd name="connsiteX27" fmla="*/ 1569110 w 4659782"/>
              <a:gd name="connsiteY27" fmla="*/ 735177 h 2264054"/>
              <a:gd name="connsiteX28" fmla="*/ 1576426 w 4659782"/>
              <a:gd name="connsiteY28" fmla="*/ 782726 h 2264054"/>
              <a:gd name="connsiteX29" fmla="*/ 1631290 w 4659782"/>
              <a:gd name="connsiteY29" fmla="*/ 808329 h 2264054"/>
              <a:gd name="connsiteX30" fmla="*/ 1664208 w 4659782"/>
              <a:gd name="connsiteY30" fmla="*/ 826617 h 2264054"/>
              <a:gd name="connsiteX31" fmla="*/ 1697126 w 4659782"/>
              <a:gd name="connsiteY31" fmla="*/ 830275 h 2264054"/>
              <a:gd name="connsiteX32" fmla="*/ 1748333 w 4659782"/>
              <a:gd name="connsiteY32" fmla="*/ 892454 h 2264054"/>
              <a:gd name="connsiteX33" fmla="*/ 1843430 w 4659782"/>
              <a:gd name="connsiteY33" fmla="*/ 972921 h 2264054"/>
              <a:gd name="connsiteX34" fmla="*/ 1858061 w 4659782"/>
              <a:gd name="connsiteY34" fmla="*/ 1016812 h 2264054"/>
              <a:gd name="connsiteX35" fmla="*/ 1898294 w 4659782"/>
              <a:gd name="connsiteY35" fmla="*/ 1038758 h 2264054"/>
              <a:gd name="connsiteX36" fmla="*/ 1920240 w 4659782"/>
              <a:gd name="connsiteY36" fmla="*/ 1053388 h 2264054"/>
              <a:gd name="connsiteX37" fmla="*/ 1971446 w 4659782"/>
              <a:gd name="connsiteY37" fmla="*/ 1064361 h 2264054"/>
              <a:gd name="connsiteX38" fmla="*/ 2029968 w 4659782"/>
              <a:gd name="connsiteY38" fmla="*/ 1148486 h 2264054"/>
              <a:gd name="connsiteX39" fmla="*/ 2062886 w 4659782"/>
              <a:gd name="connsiteY39" fmla="*/ 1148486 h 2264054"/>
              <a:gd name="connsiteX40" fmla="*/ 2106778 w 4659782"/>
              <a:gd name="connsiteY40" fmla="*/ 1217980 h 2264054"/>
              <a:gd name="connsiteX41" fmla="*/ 2150669 w 4659782"/>
              <a:gd name="connsiteY41" fmla="*/ 1225296 h 2264054"/>
              <a:gd name="connsiteX42" fmla="*/ 2198218 w 4659782"/>
              <a:gd name="connsiteY42" fmla="*/ 1258214 h 2264054"/>
              <a:gd name="connsiteX43" fmla="*/ 2253082 w 4659782"/>
              <a:gd name="connsiteY43" fmla="*/ 1280160 h 2264054"/>
              <a:gd name="connsiteX44" fmla="*/ 2286000 w 4659782"/>
              <a:gd name="connsiteY44" fmla="*/ 1320393 h 2264054"/>
              <a:gd name="connsiteX45" fmla="*/ 2443277 w 4659782"/>
              <a:gd name="connsiteY45" fmla="*/ 1349654 h 2264054"/>
              <a:gd name="connsiteX46" fmla="*/ 2498141 w 4659782"/>
              <a:gd name="connsiteY46" fmla="*/ 1426464 h 2264054"/>
              <a:gd name="connsiteX47" fmla="*/ 2549347 w 4659782"/>
              <a:gd name="connsiteY47" fmla="*/ 1474012 h 2264054"/>
              <a:gd name="connsiteX48" fmla="*/ 2596896 w 4659782"/>
              <a:gd name="connsiteY48" fmla="*/ 1495958 h 2264054"/>
              <a:gd name="connsiteX49" fmla="*/ 2651760 w 4659782"/>
              <a:gd name="connsiteY49" fmla="*/ 1521561 h 2264054"/>
              <a:gd name="connsiteX50" fmla="*/ 2670048 w 4659782"/>
              <a:gd name="connsiteY50" fmla="*/ 1554480 h 2264054"/>
              <a:gd name="connsiteX51" fmla="*/ 2721254 w 4659782"/>
              <a:gd name="connsiteY51" fmla="*/ 1554480 h 2264054"/>
              <a:gd name="connsiteX52" fmla="*/ 2750515 w 4659782"/>
              <a:gd name="connsiteY52" fmla="*/ 1572768 h 2264054"/>
              <a:gd name="connsiteX53" fmla="*/ 2794406 w 4659782"/>
              <a:gd name="connsiteY53" fmla="*/ 1602028 h 2264054"/>
              <a:gd name="connsiteX54" fmla="*/ 2812694 w 4659782"/>
              <a:gd name="connsiteY54" fmla="*/ 1623974 h 2264054"/>
              <a:gd name="connsiteX55" fmla="*/ 2852928 w 4659782"/>
              <a:gd name="connsiteY55" fmla="*/ 1667865 h 2264054"/>
              <a:gd name="connsiteX56" fmla="*/ 2885846 w 4659782"/>
              <a:gd name="connsiteY56" fmla="*/ 1671523 h 2264054"/>
              <a:gd name="connsiteX57" fmla="*/ 2915107 w 4659782"/>
              <a:gd name="connsiteY57" fmla="*/ 1678838 h 2264054"/>
              <a:gd name="connsiteX58" fmla="*/ 2951683 w 4659782"/>
              <a:gd name="connsiteY58" fmla="*/ 1678838 h 2264054"/>
              <a:gd name="connsiteX59" fmla="*/ 2988259 w 4659782"/>
              <a:gd name="connsiteY59" fmla="*/ 1730044 h 2264054"/>
              <a:gd name="connsiteX60" fmla="*/ 3061411 w 4659782"/>
              <a:gd name="connsiteY60" fmla="*/ 1733702 h 2264054"/>
              <a:gd name="connsiteX61" fmla="*/ 3083357 w 4659782"/>
              <a:gd name="connsiteY61" fmla="*/ 1748332 h 2264054"/>
              <a:gd name="connsiteX62" fmla="*/ 3116275 w 4659782"/>
              <a:gd name="connsiteY62" fmla="*/ 1751990 h 2264054"/>
              <a:gd name="connsiteX63" fmla="*/ 3134563 w 4659782"/>
              <a:gd name="connsiteY63" fmla="*/ 1777593 h 2264054"/>
              <a:gd name="connsiteX64" fmla="*/ 3182112 w 4659782"/>
              <a:gd name="connsiteY64" fmla="*/ 1781251 h 2264054"/>
              <a:gd name="connsiteX65" fmla="*/ 3200400 w 4659782"/>
              <a:gd name="connsiteY65" fmla="*/ 1810512 h 2264054"/>
              <a:gd name="connsiteX66" fmla="*/ 3266237 w 4659782"/>
              <a:gd name="connsiteY66" fmla="*/ 1814169 h 2264054"/>
              <a:gd name="connsiteX67" fmla="*/ 3295498 w 4659782"/>
              <a:gd name="connsiteY67" fmla="*/ 1836115 h 2264054"/>
              <a:gd name="connsiteX68" fmla="*/ 3335731 w 4659782"/>
              <a:gd name="connsiteY68" fmla="*/ 1858060 h 2264054"/>
              <a:gd name="connsiteX69" fmla="*/ 3423514 w 4659782"/>
              <a:gd name="connsiteY69" fmla="*/ 1858060 h 2264054"/>
              <a:gd name="connsiteX70" fmla="*/ 3449117 w 4659782"/>
              <a:gd name="connsiteY70" fmla="*/ 1880006 h 2264054"/>
              <a:gd name="connsiteX71" fmla="*/ 3621024 w 4659782"/>
              <a:gd name="connsiteY71" fmla="*/ 1883664 h 2264054"/>
              <a:gd name="connsiteX72" fmla="*/ 3624682 w 4659782"/>
              <a:gd name="connsiteY72" fmla="*/ 1927555 h 2264054"/>
              <a:gd name="connsiteX73" fmla="*/ 3778301 w 4659782"/>
              <a:gd name="connsiteY73" fmla="*/ 1931212 h 2264054"/>
              <a:gd name="connsiteX74" fmla="*/ 3785616 w 4659782"/>
              <a:gd name="connsiteY74" fmla="*/ 2022652 h 2264054"/>
              <a:gd name="connsiteX75" fmla="*/ 3884371 w 4659782"/>
              <a:gd name="connsiteY75" fmla="*/ 2022652 h 2264054"/>
              <a:gd name="connsiteX76" fmla="*/ 3888029 w 4659782"/>
              <a:gd name="connsiteY76" fmla="*/ 2128723 h 2264054"/>
              <a:gd name="connsiteX77" fmla="*/ 3972154 w 4659782"/>
              <a:gd name="connsiteY77" fmla="*/ 2128723 h 2264054"/>
              <a:gd name="connsiteX78" fmla="*/ 3975811 w 4659782"/>
              <a:gd name="connsiteY78" fmla="*/ 2264054 h 2264054"/>
              <a:gd name="connsiteX79" fmla="*/ 4659782 w 4659782"/>
              <a:gd name="connsiteY79" fmla="*/ 2260396 h 2264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659782" h="2264054">
                <a:moveTo>
                  <a:pt x="0" y="0"/>
                </a:moveTo>
                <a:lnTo>
                  <a:pt x="149962" y="0"/>
                </a:lnTo>
                <a:lnTo>
                  <a:pt x="234086" y="25603"/>
                </a:lnTo>
                <a:lnTo>
                  <a:pt x="296266" y="51206"/>
                </a:lnTo>
                <a:lnTo>
                  <a:pt x="351130" y="98755"/>
                </a:lnTo>
                <a:lnTo>
                  <a:pt x="405994" y="106070"/>
                </a:lnTo>
                <a:lnTo>
                  <a:pt x="464515" y="146304"/>
                </a:lnTo>
                <a:lnTo>
                  <a:pt x="526694" y="186537"/>
                </a:lnTo>
                <a:lnTo>
                  <a:pt x="559613" y="219456"/>
                </a:lnTo>
                <a:lnTo>
                  <a:pt x="603504" y="230428"/>
                </a:lnTo>
                <a:lnTo>
                  <a:pt x="621792" y="245059"/>
                </a:lnTo>
                <a:lnTo>
                  <a:pt x="651053" y="245059"/>
                </a:lnTo>
                <a:lnTo>
                  <a:pt x="683971" y="285292"/>
                </a:lnTo>
                <a:lnTo>
                  <a:pt x="742493" y="292608"/>
                </a:lnTo>
                <a:lnTo>
                  <a:pt x="797357" y="336499"/>
                </a:lnTo>
                <a:lnTo>
                  <a:pt x="815645" y="362102"/>
                </a:lnTo>
                <a:lnTo>
                  <a:pt x="852221" y="365760"/>
                </a:lnTo>
                <a:lnTo>
                  <a:pt x="907085" y="424281"/>
                </a:lnTo>
                <a:lnTo>
                  <a:pt x="940003" y="449884"/>
                </a:lnTo>
                <a:lnTo>
                  <a:pt x="1009498" y="515721"/>
                </a:lnTo>
                <a:lnTo>
                  <a:pt x="1042416" y="534009"/>
                </a:lnTo>
                <a:lnTo>
                  <a:pt x="1141171" y="530352"/>
                </a:lnTo>
                <a:lnTo>
                  <a:pt x="1214323" y="585216"/>
                </a:lnTo>
                <a:lnTo>
                  <a:pt x="1258214" y="588873"/>
                </a:lnTo>
                <a:lnTo>
                  <a:pt x="1324051" y="629107"/>
                </a:lnTo>
                <a:lnTo>
                  <a:pt x="1364285" y="629107"/>
                </a:lnTo>
                <a:lnTo>
                  <a:pt x="1499616" y="705916"/>
                </a:lnTo>
                <a:lnTo>
                  <a:pt x="1569110" y="735177"/>
                </a:lnTo>
                <a:lnTo>
                  <a:pt x="1576426" y="782726"/>
                </a:lnTo>
                <a:lnTo>
                  <a:pt x="1631290" y="808329"/>
                </a:lnTo>
                <a:lnTo>
                  <a:pt x="1664208" y="826617"/>
                </a:lnTo>
                <a:lnTo>
                  <a:pt x="1697126" y="830275"/>
                </a:lnTo>
                <a:lnTo>
                  <a:pt x="1748333" y="892454"/>
                </a:lnTo>
                <a:lnTo>
                  <a:pt x="1843430" y="972921"/>
                </a:lnTo>
                <a:lnTo>
                  <a:pt x="1858061" y="1016812"/>
                </a:lnTo>
                <a:lnTo>
                  <a:pt x="1898294" y="1038758"/>
                </a:lnTo>
                <a:lnTo>
                  <a:pt x="1920240" y="1053388"/>
                </a:lnTo>
                <a:lnTo>
                  <a:pt x="1971446" y="1064361"/>
                </a:lnTo>
                <a:lnTo>
                  <a:pt x="2029968" y="1148486"/>
                </a:lnTo>
                <a:lnTo>
                  <a:pt x="2062886" y="1148486"/>
                </a:lnTo>
                <a:lnTo>
                  <a:pt x="2106778" y="1217980"/>
                </a:lnTo>
                <a:lnTo>
                  <a:pt x="2150669" y="1225296"/>
                </a:lnTo>
                <a:lnTo>
                  <a:pt x="2198218" y="1258214"/>
                </a:lnTo>
                <a:lnTo>
                  <a:pt x="2253082" y="1280160"/>
                </a:lnTo>
                <a:lnTo>
                  <a:pt x="2286000" y="1320393"/>
                </a:lnTo>
                <a:lnTo>
                  <a:pt x="2443277" y="1349654"/>
                </a:lnTo>
                <a:lnTo>
                  <a:pt x="2498141" y="1426464"/>
                </a:lnTo>
                <a:lnTo>
                  <a:pt x="2549347" y="1474012"/>
                </a:lnTo>
                <a:lnTo>
                  <a:pt x="2596896" y="1495958"/>
                </a:lnTo>
                <a:lnTo>
                  <a:pt x="2651760" y="1521561"/>
                </a:lnTo>
                <a:lnTo>
                  <a:pt x="2670048" y="1554480"/>
                </a:lnTo>
                <a:lnTo>
                  <a:pt x="2721254" y="1554480"/>
                </a:lnTo>
                <a:lnTo>
                  <a:pt x="2750515" y="1572768"/>
                </a:lnTo>
                <a:lnTo>
                  <a:pt x="2794406" y="1602028"/>
                </a:lnTo>
                <a:lnTo>
                  <a:pt x="2812694" y="1623974"/>
                </a:lnTo>
                <a:lnTo>
                  <a:pt x="2852928" y="1667865"/>
                </a:lnTo>
                <a:lnTo>
                  <a:pt x="2885846" y="1671523"/>
                </a:lnTo>
                <a:lnTo>
                  <a:pt x="2915107" y="1678838"/>
                </a:lnTo>
                <a:lnTo>
                  <a:pt x="2951683" y="1678838"/>
                </a:lnTo>
                <a:lnTo>
                  <a:pt x="2988259" y="1730044"/>
                </a:lnTo>
                <a:lnTo>
                  <a:pt x="3061411" y="1733702"/>
                </a:lnTo>
                <a:lnTo>
                  <a:pt x="3083357" y="1748332"/>
                </a:lnTo>
                <a:lnTo>
                  <a:pt x="3116275" y="1751990"/>
                </a:lnTo>
                <a:lnTo>
                  <a:pt x="3134563" y="1777593"/>
                </a:lnTo>
                <a:lnTo>
                  <a:pt x="3182112" y="1781251"/>
                </a:lnTo>
                <a:lnTo>
                  <a:pt x="3200400" y="1810512"/>
                </a:lnTo>
                <a:lnTo>
                  <a:pt x="3266237" y="1814169"/>
                </a:lnTo>
                <a:lnTo>
                  <a:pt x="3295498" y="1836115"/>
                </a:lnTo>
                <a:lnTo>
                  <a:pt x="3335731" y="1858060"/>
                </a:lnTo>
                <a:lnTo>
                  <a:pt x="3423514" y="1858060"/>
                </a:lnTo>
                <a:lnTo>
                  <a:pt x="3449117" y="1880006"/>
                </a:lnTo>
                <a:lnTo>
                  <a:pt x="3621024" y="1883664"/>
                </a:lnTo>
                <a:lnTo>
                  <a:pt x="3624682" y="1927555"/>
                </a:lnTo>
                <a:lnTo>
                  <a:pt x="3778301" y="1931212"/>
                </a:lnTo>
                <a:lnTo>
                  <a:pt x="3785616" y="2022652"/>
                </a:lnTo>
                <a:lnTo>
                  <a:pt x="3884371" y="2022652"/>
                </a:lnTo>
                <a:lnTo>
                  <a:pt x="3888029" y="2128723"/>
                </a:lnTo>
                <a:lnTo>
                  <a:pt x="3972154" y="2128723"/>
                </a:lnTo>
                <a:lnTo>
                  <a:pt x="3975811" y="2264054"/>
                </a:lnTo>
                <a:lnTo>
                  <a:pt x="4659782" y="2260396"/>
                </a:lnTo>
              </a:path>
            </a:pathLst>
          </a:custGeom>
          <a:noFill/>
          <a:ln w="28575" cap="flat" cmpd="sng" algn="ctr">
            <a:solidFill>
              <a:schemeClr val="accent3"/>
            </a:solidFill>
            <a:prstDash val="sysDot"/>
            <a:round/>
            <a:headEnd type="none" w="med" len="med"/>
            <a:tailEnd type="none" w="med" len="med"/>
          </a:ln>
          <a:effectLst/>
        </p:spPr>
        <p:txBody>
          <a:bodyPr anchor="ctr"/>
          <a:lstStyle/>
          <a:p>
            <a:pPr algn="ct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sp>
        <p:nvSpPr>
          <p:cNvPr id="54336" name="Text Box 82"/>
          <p:cNvSpPr txBox="1">
            <a:spLocks noChangeArrowheads="1"/>
          </p:cNvSpPr>
          <p:nvPr/>
        </p:nvSpPr>
        <p:spPr bwMode="auto">
          <a:xfrm>
            <a:off x="5272101" y="4437089"/>
            <a:ext cx="3119437" cy="523875"/>
          </a:xfrm>
          <a:prstGeom prst="rect">
            <a:avLst/>
          </a:prstGeom>
          <a:noFill/>
          <a:ln w="9525">
            <a:noFill/>
            <a:miter lim="800000"/>
            <a:headEnd/>
            <a:tailEnd/>
          </a:ln>
        </p:spPr>
        <p:txBody>
          <a:bodyPr>
            <a:spAutoFit/>
          </a:bodyPr>
          <a:lstStyle/>
          <a:p>
            <a:pPr defTabSz="914400" fontAlgn="base">
              <a:spcBef>
                <a:spcPct val="50000"/>
              </a:spcBef>
              <a:spcAft>
                <a:spcPct val="0"/>
              </a:spcAft>
              <a:buFont typeface="Arial" pitchFamily="34" charset="0"/>
              <a:buNone/>
              <a:defRPr/>
            </a:pPr>
            <a:r>
              <a:rPr lang="pt-BR" sz="1400" b="1" dirty="0">
                <a:solidFill>
                  <a:srgbClr val="FFFFFF"/>
                </a:solidFill>
                <a:ea typeface="ＭＳ Ｐゴシック" panose="020B0600070205080204" pitchFamily="34" charset="-128"/>
              </a:rPr>
              <a:t>Median OS with 1 previous chemo: </a:t>
            </a:r>
            <a:br>
              <a:rPr lang="pt-BR" sz="1400" b="1" dirty="0">
                <a:solidFill>
                  <a:srgbClr val="FFFFFF"/>
                </a:solidFill>
                <a:ea typeface="ＭＳ Ｐゴシック" panose="020B0600070205080204" pitchFamily="34" charset="-128"/>
              </a:rPr>
            </a:br>
            <a:r>
              <a:rPr lang="pt-BR" sz="1400" b="1" dirty="0">
                <a:solidFill>
                  <a:srgbClr val="FFFFFF"/>
                </a:solidFill>
                <a:ea typeface="ＭＳ Ｐゴシック" panose="020B0600070205080204" pitchFamily="34" charset="-128"/>
              </a:rPr>
              <a:t>15.4 mos AA vs 11.5 mos placebo</a:t>
            </a:r>
            <a:endParaRPr lang="en-US" sz="1400" b="1" dirty="0">
              <a:solidFill>
                <a:srgbClr val="FFFFFF"/>
              </a:solidFill>
              <a:ea typeface="ＭＳ Ｐゴシック" panose="020B0600070205080204" pitchFamily="34" charset="-128"/>
            </a:endParaRPr>
          </a:p>
        </p:txBody>
      </p:sp>
      <p:sp>
        <p:nvSpPr>
          <p:cNvPr id="55361" name="Title 47"/>
          <p:cNvSpPr>
            <a:spLocks noGrp="1"/>
          </p:cNvSpPr>
          <p:nvPr>
            <p:ph type="title"/>
          </p:nvPr>
        </p:nvSpPr>
        <p:spPr/>
        <p:txBody>
          <a:bodyPr>
            <a:normAutofit fontScale="90000"/>
          </a:bodyPr>
          <a:lstStyle/>
          <a:p>
            <a:r>
              <a:rPr lang="en-US" altLang="es-CO" smtClean="0">
                <a:ea typeface="ＭＳ Ｐゴシック" panose="020B0600070205080204" pitchFamily="34" charset="-128"/>
              </a:rPr>
              <a:t>COU-AA-301: Abiraterone Acetate Improves OS in Metastatic CRPC</a:t>
            </a:r>
          </a:p>
        </p:txBody>
      </p:sp>
      <p:sp>
        <p:nvSpPr>
          <p:cNvPr id="48" name="Text Box 11"/>
          <p:cNvSpPr txBox="1">
            <a:spLocks noChangeArrowheads="1"/>
          </p:cNvSpPr>
          <p:nvPr/>
        </p:nvSpPr>
        <p:spPr bwMode="auto">
          <a:xfrm>
            <a:off x="811213" y="5343551"/>
            <a:ext cx="3143250" cy="307975"/>
          </a:xfrm>
          <a:prstGeom prst="rect">
            <a:avLst/>
          </a:prstGeom>
          <a:noFill/>
          <a:ln w="9525">
            <a:noFill/>
            <a:miter lim="800000"/>
            <a:headEnd/>
            <a:tailEnd/>
          </a:ln>
        </p:spPr>
        <p:txBody>
          <a:bodyPr>
            <a:spAutoFit/>
          </a:bodyPr>
          <a:lstStyle/>
          <a:p>
            <a:pPr defTabSz="914400" fontAlgn="base">
              <a:spcBef>
                <a:spcPct val="0"/>
              </a:spcBef>
              <a:spcAft>
                <a:spcPct val="0"/>
              </a:spcAft>
              <a:buFont typeface="Arial" pitchFamily="34" charset="0"/>
              <a:buNone/>
              <a:defRPr/>
            </a:pPr>
            <a:r>
              <a:rPr lang="en-GB" sz="1400" b="1" dirty="0">
                <a:solidFill>
                  <a:srgbClr val="FFFFFF"/>
                </a:solidFill>
                <a:ea typeface="ＭＳ Ｐゴシック" panose="020B0600070205080204" pitchFamily="34" charset="-128"/>
              </a:rPr>
              <a:t>Patients at Risk, n</a:t>
            </a:r>
            <a:endParaRPr lang="en-US" sz="1400" b="1" dirty="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145636402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normAutofit fontScale="90000"/>
          </a:bodyPr>
          <a:lstStyle/>
          <a:p>
            <a:pPr eaLnBrk="1" hangingPunct="1"/>
            <a:r>
              <a:rPr lang="en-US" altLang="es-CO" smtClean="0">
                <a:ea typeface="ＭＳ Ｐゴシック" panose="020B0600070205080204" pitchFamily="34" charset="-128"/>
              </a:rPr>
              <a:t>COU-AA-301: Effect of Abiraterone Acetate on Pain Palliation and SREs</a:t>
            </a:r>
          </a:p>
        </p:txBody>
      </p:sp>
      <p:sp>
        <p:nvSpPr>
          <p:cNvPr id="26627" name="Content Placeholder 2"/>
          <p:cNvSpPr>
            <a:spLocks noGrp="1"/>
          </p:cNvSpPr>
          <p:nvPr>
            <p:ph idx="1"/>
          </p:nvPr>
        </p:nvSpPr>
        <p:spPr>
          <a:xfrm>
            <a:off x="385776" y="1836738"/>
            <a:ext cx="8455025" cy="441325"/>
          </a:xfrm>
        </p:spPr>
        <p:txBody>
          <a:bodyPr/>
          <a:lstStyle/>
          <a:p>
            <a:pPr eaLnBrk="1" hangingPunct="1">
              <a:defRPr/>
            </a:pPr>
            <a:r>
              <a:rPr lang="en-US" sz="1800" dirty="0" smtClean="0">
                <a:solidFill>
                  <a:schemeClr val="tx2">
                    <a:lumMod val="20000"/>
                    <a:lumOff val="80000"/>
                  </a:schemeClr>
                </a:solidFill>
                <a:latin typeface="+mj-lt"/>
              </a:rPr>
              <a:t>Nearly one half of COU-AA-301 patients report significant pain at baseline</a:t>
            </a:r>
          </a:p>
        </p:txBody>
      </p:sp>
      <p:sp>
        <p:nvSpPr>
          <p:cNvPr id="55300" name="Text Box 11"/>
          <p:cNvSpPr txBox="1">
            <a:spLocks noChangeArrowheads="1"/>
          </p:cNvSpPr>
          <p:nvPr/>
        </p:nvSpPr>
        <p:spPr bwMode="auto">
          <a:xfrm>
            <a:off x="285750" y="6353201"/>
            <a:ext cx="8561388"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Logothetis C, et al. ASCO 2011. Abstract 4520. </a:t>
            </a:r>
          </a:p>
        </p:txBody>
      </p:sp>
      <p:cxnSp>
        <p:nvCxnSpPr>
          <p:cNvPr id="56325" name="Straight Connector 8"/>
          <p:cNvCxnSpPr>
            <a:cxnSpLocks noChangeShapeType="1"/>
          </p:cNvCxnSpPr>
          <p:nvPr/>
        </p:nvCxnSpPr>
        <p:spPr bwMode="auto">
          <a:xfrm rot="5400000">
            <a:off x="386565" y="3158332"/>
            <a:ext cx="176053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26" name="Straight Connector 12"/>
          <p:cNvCxnSpPr>
            <a:cxnSpLocks noChangeShapeType="1"/>
          </p:cNvCxnSpPr>
          <p:nvPr/>
        </p:nvCxnSpPr>
        <p:spPr bwMode="auto">
          <a:xfrm rot="10800000">
            <a:off x="1195388" y="2293938"/>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27" name="Straight Connector 13"/>
          <p:cNvCxnSpPr>
            <a:cxnSpLocks noChangeShapeType="1"/>
          </p:cNvCxnSpPr>
          <p:nvPr/>
        </p:nvCxnSpPr>
        <p:spPr bwMode="auto">
          <a:xfrm rot="10800000">
            <a:off x="1195388" y="2543175"/>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28" name="Straight Connector 14"/>
          <p:cNvCxnSpPr>
            <a:cxnSpLocks noChangeShapeType="1"/>
          </p:cNvCxnSpPr>
          <p:nvPr/>
        </p:nvCxnSpPr>
        <p:spPr bwMode="auto">
          <a:xfrm rot="10800000">
            <a:off x="1195388" y="2792413"/>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29" name="Straight Connector 15"/>
          <p:cNvCxnSpPr>
            <a:cxnSpLocks noChangeShapeType="1"/>
          </p:cNvCxnSpPr>
          <p:nvPr/>
        </p:nvCxnSpPr>
        <p:spPr bwMode="auto">
          <a:xfrm rot="10800000">
            <a:off x="1195388" y="3041650"/>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0" name="Straight Connector 16"/>
          <p:cNvCxnSpPr>
            <a:cxnSpLocks noChangeShapeType="1"/>
          </p:cNvCxnSpPr>
          <p:nvPr/>
        </p:nvCxnSpPr>
        <p:spPr bwMode="auto">
          <a:xfrm rot="10800000">
            <a:off x="1195388" y="3290888"/>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1" name="Straight Connector 17"/>
          <p:cNvCxnSpPr>
            <a:cxnSpLocks noChangeShapeType="1"/>
          </p:cNvCxnSpPr>
          <p:nvPr/>
        </p:nvCxnSpPr>
        <p:spPr bwMode="auto">
          <a:xfrm rot="10800000">
            <a:off x="1195388" y="3540125"/>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2" name="Straight Connector 18"/>
          <p:cNvCxnSpPr>
            <a:cxnSpLocks noChangeShapeType="1"/>
          </p:cNvCxnSpPr>
          <p:nvPr/>
        </p:nvCxnSpPr>
        <p:spPr bwMode="auto">
          <a:xfrm rot="10800000">
            <a:off x="1195388" y="3789363"/>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3" name="Straight Connector 19"/>
          <p:cNvCxnSpPr>
            <a:cxnSpLocks noChangeShapeType="1"/>
          </p:cNvCxnSpPr>
          <p:nvPr/>
        </p:nvCxnSpPr>
        <p:spPr bwMode="auto">
          <a:xfrm rot="10800000">
            <a:off x="1195388" y="4038600"/>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4" name="Straight Connector 21"/>
          <p:cNvCxnSpPr>
            <a:cxnSpLocks noChangeShapeType="1"/>
          </p:cNvCxnSpPr>
          <p:nvPr/>
        </p:nvCxnSpPr>
        <p:spPr bwMode="auto">
          <a:xfrm rot="5400000">
            <a:off x="1235075" y="40735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35" name="Straight Connector 22"/>
          <p:cNvCxnSpPr>
            <a:cxnSpLocks noChangeShapeType="1"/>
          </p:cNvCxnSpPr>
          <p:nvPr/>
        </p:nvCxnSpPr>
        <p:spPr bwMode="auto">
          <a:xfrm rot="5400000">
            <a:off x="4087813" y="40735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4" name="Rectangle 23"/>
          <p:cNvSpPr/>
          <p:nvPr/>
        </p:nvSpPr>
        <p:spPr bwMode="auto">
          <a:xfrm>
            <a:off x="1733552" y="2927354"/>
            <a:ext cx="733425" cy="11096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sp>
        <p:nvSpPr>
          <p:cNvPr id="25" name="Rectangle 24"/>
          <p:cNvSpPr/>
          <p:nvPr/>
        </p:nvSpPr>
        <p:spPr bwMode="auto">
          <a:xfrm>
            <a:off x="2800352" y="3370266"/>
            <a:ext cx="733425" cy="661987"/>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cxnSp>
        <p:nvCxnSpPr>
          <p:cNvPr id="56338" name="Straight Connector 10"/>
          <p:cNvCxnSpPr>
            <a:cxnSpLocks noChangeShapeType="1"/>
          </p:cNvCxnSpPr>
          <p:nvPr/>
        </p:nvCxnSpPr>
        <p:spPr bwMode="auto">
          <a:xfrm>
            <a:off x="1262076" y="4038600"/>
            <a:ext cx="28717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55315" name="TextBox 25"/>
          <p:cNvSpPr txBox="1">
            <a:spLocks noChangeArrowheads="1"/>
          </p:cNvSpPr>
          <p:nvPr/>
        </p:nvSpPr>
        <p:spPr bwMode="auto">
          <a:xfrm>
            <a:off x="1685927" y="2417789"/>
            <a:ext cx="847725" cy="5238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155/349</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(44.4%)</a:t>
            </a:r>
          </a:p>
        </p:txBody>
      </p:sp>
      <p:sp>
        <p:nvSpPr>
          <p:cNvPr id="55316" name="TextBox 26"/>
          <p:cNvSpPr txBox="1">
            <a:spLocks noChangeArrowheads="1"/>
          </p:cNvSpPr>
          <p:nvPr/>
        </p:nvSpPr>
        <p:spPr bwMode="auto">
          <a:xfrm>
            <a:off x="2747963" y="2841651"/>
            <a:ext cx="847725" cy="5238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44/163</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(27.0%)</a:t>
            </a:r>
          </a:p>
        </p:txBody>
      </p:sp>
      <p:sp>
        <p:nvSpPr>
          <p:cNvPr id="55317" name="TextBox 27"/>
          <p:cNvSpPr txBox="1">
            <a:spLocks noChangeArrowheads="1"/>
          </p:cNvSpPr>
          <p:nvPr/>
        </p:nvSpPr>
        <p:spPr bwMode="auto">
          <a:xfrm rot="-5400000">
            <a:off x="-392112" y="2918166"/>
            <a:ext cx="2114550" cy="523220"/>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Pts Experiencing Palliation (%)</a:t>
            </a:r>
          </a:p>
        </p:txBody>
      </p:sp>
      <p:sp>
        <p:nvSpPr>
          <p:cNvPr id="55318" name="TextBox 28"/>
          <p:cNvSpPr txBox="1">
            <a:spLocks noChangeArrowheads="1"/>
          </p:cNvSpPr>
          <p:nvPr/>
        </p:nvSpPr>
        <p:spPr bwMode="auto">
          <a:xfrm>
            <a:off x="642938" y="2138389"/>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70</a:t>
            </a:r>
          </a:p>
        </p:txBody>
      </p:sp>
      <p:sp>
        <p:nvSpPr>
          <p:cNvPr id="55319" name="TextBox 28"/>
          <p:cNvSpPr txBox="1">
            <a:spLocks noChangeArrowheads="1"/>
          </p:cNvSpPr>
          <p:nvPr/>
        </p:nvSpPr>
        <p:spPr bwMode="auto">
          <a:xfrm>
            <a:off x="642938" y="2386039"/>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55320" name="TextBox 28"/>
          <p:cNvSpPr txBox="1">
            <a:spLocks noChangeArrowheads="1"/>
          </p:cNvSpPr>
          <p:nvPr/>
        </p:nvSpPr>
        <p:spPr bwMode="auto">
          <a:xfrm>
            <a:off x="642938" y="2633689"/>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50</a:t>
            </a:r>
          </a:p>
        </p:txBody>
      </p:sp>
      <p:sp>
        <p:nvSpPr>
          <p:cNvPr id="55321" name="TextBox 28"/>
          <p:cNvSpPr txBox="1">
            <a:spLocks noChangeArrowheads="1"/>
          </p:cNvSpPr>
          <p:nvPr/>
        </p:nvSpPr>
        <p:spPr bwMode="auto">
          <a:xfrm>
            <a:off x="642938" y="2881339"/>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55322" name="TextBox 28"/>
          <p:cNvSpPr txBox="1">
            <a:spLocks noChangeArrowheads="1"/>
          </p:cNvSpPr>
          <p:nvPr/>
        </p:nvSpPr>
        <p:spPr bwMode="auto">
          <a:xfrm>
            <a:off x="642938" y="3128989"/>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sp>
        <p:nvSpPr>
          <p:cNvPr id="55323" name="TextBox 28"/>
          <p:cNvSpPr txBox="1">
            <a:spLocks noChangeArrowheads="1"/>
          </p:cNvSpPr>
          <p:nvPr/>
        </p:nvSpPr>
        <p:spPr bwMode="auto">
          <a:xfrm>
            <a:off x="642938" y="3376617"/>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55324" name="TextBox 28"/>
          <p:cNvSpPr txBox="1">
            <a:spLocks noChangeArrowheads="1"/>
          </p:cNvSpPr>
          <p:nvPr/>
        </p:nvSpPr>
        <p:spPr bwMode="auto">
          <a:xfrm>
            <a:off x="642938" y="3624266"/>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sp>
        <p:nvSpPr>
          <p:cNvPr id="55325" name="TextBox 28"/>
          <p:cNvSpPr txBox="1">
            <a:spLocks noChangeArrowheads="1"/>
          </p:cNvSpPr>
          <p:nvPr/>
        </p:nvSpPr>
        <p:spPr bwMode="auto">
          <a:xfrm>
            <a:off x="642938" y="3871914"/>
            <a:ext cx="620712"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55326" name="TextBox 28"/>
          <p:cNvSpPr txBox="1">
            <a:spLocks noChangeArrowheads="1"/>
          </p:cNvSpPr>
          <p:nvPr/>
        </p:nvSpPr>
        <p:spPr bwMode="auto">
          <a:xfrm>
            <a:off x="1457326" y="4105301"/>
            <a:ext cx="1576388"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AA (n = 797)</a:t>
            </a:r>
          </a:p>
        </p:txBody>
      </p:sp>
      <p:sp>
        <p:nvSpPr>
          <p:cNvPr id="55327" name="TextBox 28"/>
          <p:cNvSpPr txBox="1">
            <a:spLocks noChangeArrowheads="1"/>
          </p:cNvSpPr>
          <p:nvPr/>
        </p:nvSpPr>
        <p:spPr bwMode="auto">
          <a:xfrm>
            <a:off x="2805126" y="4105301"/>
            <a:ext cx="1717675"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 (n = 398)</a:t>
            </a:r>
          </a:p>
        </p:txBody>
      </p:sp>
      <p:sp>
        <p:nvSpPr>
          <p:cNvPr id="35" name="Rectangle 34"/>
          <p:cNvSpPr/>
          <p:nvPr/>
        </p:nvSpPr>
        <p:spPr bwMode="auto">
          <a:xfrm>
            <a:off x="1357314" y="4184650"/>
            <a:ext cx="146050" cy="1460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sp>
        <p:nvSpPr>
          <p:cNvPr id="36" name="Rectangle 35"/>
          <p:cNvSpPr/>
          <p:nvPr/>
        </p:nvSpPr>
        <p:spPr bwMode="auto">
          <a:xfrm>
            <a:off x="2709864" y="4184650"/>
            <a:ext cx="146050" cy="1460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cxnSp>
        <p:nvCxnSpPr>
          <p:cNvPr id="56354" name="Straight Connector 37"/>
          <p:cNvCxnSpPr>
            <a:cxnSpLocks noChangeShapeType="1"/>
          </p:cNvCxnSpPr>
          <p:nvPr/>
        </p:nvCxnSpPr>
        <p:spPr bwMode="auto">
          <a:xfrm rot="10800000">
            <a:off x="5413376" y="4040188"/>
            <a:ext cx="29432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55" name="Straight Connector 39"/>
          <p:cNvCxnSpPr>
            <a:cxnSpLocks noChangeShapeType="1"/>
          </p:cNvCxnSpPr>
          <p:nvPr/>
        </p:nvCxnSpPr>
        <p:spPr bwMode="auto">
          <a:xfrm rot="5400000">
            <a:off x="4548188" y="3167063"/>
            <a:ext cx="17462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56" name="Straight Connector 41"/>
          <p:cNvCxnSpPr>
            <a:cxnSpLocks noChangeShapeType="1"/>
          </p:cNvCxnSpPr>
          <p:nvPr/>
        </p:nvCxnSpPr>
        <p:spPr bwMode="auto">
          <a:xfrm>
            <a:off x="5413376" y="3157538"/>
            <a:ext cx="2981325" cy="0"/>
          </a:xfrm>
          <a:prstGeom prst="line">
            <a:avLst/>
          </a:prstGeom>
          <a:noFill/>
          <a:ln w="19050" algn="ctr">
            <a:solidFill>
              <a:schemeClr val="tx1"/>
            </a:solidFill>
            <a:prstDash val="sysDot"/>
            <a:round/>
            <a:headEnd/>
            <a:tailEnd/>
          </a:ln>
          <a:extLst>
            <a:ext uri="{909E8E84-426E-40dd-AFC4-6F175D3DCCD1}">
              <a14:hiddenFill xmlns:a14="http://schemas.microsoft.com/office/drawing/2010/main">
                <a:noFill/>
              </a14:hiddenFill>
            </a:ext>
          </a:extLst>
        </p:spPr>
      </p:cxnSp>
      <p:sp>
        <p:nvSpPr>
          <p:cNvPr id="55333" name="Freeform 43"/>
          <p:cNvSpPr>
            <a:spLocks/>
          </p:cNvSpPr>
          <p:nvPr/>
        </p:nvSpPr>
        <p:spPr bwMode="auto">
          <a:xfrm>
            <a:off x="5426075" y="2298726"/>
            <a:ext cx="2428875" cy="1019175"/>
          </a:xfrm>
          <a:custGeom>
            <a:avLst/>
            <a:gdLst>
              <a:gd name="T0" fmla="*/ 103390 w 3043237"/>
              <a:gd name="T1" fmla="*/ 2288063 h 962025"/>
              <a:gd name="T2" fmla="*/ 103229 w 3043237"/>
              <a:gd name="T3" fmla="*/ 2163467 h 962025"/>
              <a:gd name="T4" fmla="*/ 96110 w 3043237"/>
              <a:gd name="T5" fmla="*/ 2174798 h 962025"/>
              <a:gd name="T6" fmla="*/ 96110 w 3043237"/>
              <a:gd name="T7" fmla="*/ 2106832 h 962025"/>
              <a:gd name="T8" fmla="*/ 85916 w 3043237"/>
              <a:gd name="T9" fmla="*/ 2106832 h 962025"/>
              <a:gd name="T10" fmla="*/ 85916 w 3043237"/>
              <a:gd name="T11" fmla="*/ 2050192 h 962025"/>
              <a:gd name="T12" fmla="*/ 77503 w 3043237"/>
              <a:gd name="T13" fmla="*/ 2072852 h 962025"/>
              <a:gd name="T14" fmla="*/ 77178 w 3043237"/>
              <a:gd name="T15" fmla="*/ 2038871 h 962025"/>
              <a:gd name="T16" fmla="*/ 70546 w 3043237"/>
              <a:gd name="T17" fmla="*/ 2050192 h 962025"/>
              <a:gd name="T18" fmla="*/ 70060 w 3043237"/>
              <a:gd name="T19" fmla="*/ 2004889 h 962025"/>
              <a:gd name="T20" fmla="*/ 60352 w 3043237"/>
              <a:gd name="T21" fmla="*/ 2027545 h 962025"/>
              <a:gd name="T22" fmla="*/ 60352 w 3043237"/>
              <a:gd name="T23" fmla="*/ 1970908 h 962025"/>
              <a:gd name="T24" fmla="*/ 58411 w 3043237"/>
              <a:gd name="T25" fmla="*/ 1970908 h 962025"/>
              <a:gd name="T26" fmla="*/ 57440 w 3043237"/>
              <a:gd name="T27" fmla="*/ 1880288 h 962025"/>
              <a:gd name="T28" fmla="*/ 49187 w 3043237"/>
              <a:gd name="T29" fmla="*/ 1868966 h 962025"/>
              <a:gd name="T30" fmla="*/ 48541 w 3043237"/>
              <a:gd name="T31" fmla="*/ 1834982 h 962025"/>
              <a:gd name="T32" fmla="*/ 40612 w 3043237"/>
              <a:gd name="T33" fmla="*/ 1834982 h 962025"/>
              <a:gd name="T34" fmla="*/ 40126 w 3043237"/>
              <a:gd name="T35" fmla="*/ 1778347 h 962025"/>
              <a:gd name="T36" fmla="*/ 38833 w 3043237"/>
              <a:gd name="T37" fmla="*/ 1778347 h 962025"/>
              <a:gd name="T38" fmla="*/ 38833 w 3043237"/>
              <a:gd name="T39" fmla="*/ 1665078 h 962025"/>
              <a:gd name="T40" fmla="*/ 30742 w 3043237"/>
              <a:gd name="T41" fmla="*/ 1653752 h 962025"/>
              <a:gd name="T42" fmla="*/ 30418 w 3043237"/>
              <a:gd name="T43" fmla="*/ 1619769 h 962025"/>
              <a:gd name="T44" fmla="*/ 29610 w 3043237"/>
              <a:gd name="T45" fmla="*/ 1619769 h 962025"/>
              <a:gd name="T46" fmla="*/ 29286 w 3043237"/>
              <a:gd name="T47" fmla="*/ 1540478 h 962025"/>
              <a:gd name="T48" fmla="*/ 21197 w 3043237"/>
              <a:gd name="T49" fmla="*/ 1540478 h 962025"/>
              <a:gd name="T50" fmla="*/ 20387 w 3043237"/>
              <a:gd name="T51" fmla="*/ 1529153 h 962025"/>
              <a:gd name="T52" fmla="*/ 20225 w 3043237"/>
              <a:gd name="T53" fmla="*/ 1404554 h 962025"/>
              <a:gd name="T54" fmla="*/ 19577 w 3043237"/>
              <a:gd name="T55" fmla="*/ 1370572 h 962025"/>
              <a:gd name="T56" fmla="*/ 19577 w 3043237"/>
              <a:gd name="T57" fmla="*/ 1257303 h 962025"/>
              <a:gd name="T58" fmla="*/ 19254 w 3043237"/>
              <a:gd name="T59" fmla="*/ 1223322 h 962025"/>
              <a:gd name="T60" fmla="*/ 11811 w 3043237"/>
              <a:gd name="T61" fmla="*/ 1223322 h 962025"/>
              <a:gd name="T62" fmla="*/ 11002 w 3043237"/>
              <a:gd name="T63" fmla="*/ 1211993 h 962025"/>
              <a:gd name="T64" fmla="*/ 10679 w 3043237"/>
              <a:gd name="T65" fmla="*/ 1076073 h 962025"/>
              <a:gd name="T66" fmla="*/ 10355 w 3043237"/>
              <a:gd name="T67" fmla="*/ 1076073 h 962025"/>
              <a:gd name="T68" fmla="*/ 10032 w 3043237"/>
              <a:gd name="T69" fmla="*/ 940147 h 962025"/>
              <a:gd name="T70" fmla="*/ 8090 w 3043237"/>
              <a:gd name="T71" fmla="*/ 940147 h 962025"/>
              <a:gd name="T72" fmla="*/ 8090 w 3043237"/>
              <a:gd name="T73" fmla="*/ 872182 h 962025"/>
              <a:gd name="T74" fmla="*/ 6957 w 3043237"/>
              <a:gd name="T75" fmla="*/ 849531 h 962025"/>
              <a:gd name="T76" fmla="*/ 6310 w 3043237"/>
              <a:gd name="T77" fmla="*/ 770240 h 962025"/>
              <a:gd name="T78" fmla="*/ 5987 w 3043237"/>
              <a:gd name="T79" fmla="*/ 566352 h 962025"/>
              <a:gd name="T80" fmla="*/ 5501 w 3043237"/>
              <a:gd name="T81" fmla="*/ 566352 h 962025"/>
              <a:gd name="T82" fmla="*/ 5339 w 3043237"/>
              <a:gd name="T83" fmla="*/ 0 h 962025"/>
              <a:gd name="T84" fmla="*/ 0 w 3043237"/>
              <a:gd name="T85" fmla="*/ 11328 h 96202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043237"/>
              <a:gd name="T130" fmla="*/ 0 h 962025"/>
              <a:gd name="T131" fmla="*/ 3043237 w 3043237"/>
              <a:gd name="T132" fmla="*/ 962025 h 96202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043237" h="962025">
                <a:moveTo>
                  <a:pt x="3043237" y="962025"/>
                </a:moveTo>
                <a:lnTo>
                  <a:pt x="3038475" y="909638"/>
                </a:lnTo>
                <a:lnTo>
                  <a:pt x="2828925" y="914400"/>
                </a:lnTo>
                <a:lnTo>
                  <a:pt x="2828925" y="885825"/>
                </a:lnTo>
                <a:lnTo>
                  <a:pt x="2528887" y="885825"/>
                </a:lnTo>
                <a:lnTo>
                  <a:pt x="2528887" y="862013"/>
                </a:lnTo>
                <a:lnTo>
                  <a:pt x="2281237" y="871538"/>
                </a:lnTo>
                <a:lnTo>
                  <a:pt x="2271712" y="857250"/>
                </a:lnTo>
                <a:lnTo>
                  <a:pt x="2076450" y="862013"/>
                </a:lnTo>
                <a:lnTo>
                  <a:pt x="2062162" y="842963"/>
                </a:lnTo>
                <a:lnTo>
                  <a:pt x="1776412" y="852488"/>
                </a:lnTo>
                <a:lnTo>
                  <a:pt x="1776412" y="828675"/>
                </a:lnTo>
                <a:lnTo>
                  <a:pt x="1719262" y="828675"/>
                </a:lnTo>
                <a:lnTo>
                  <a:pt x="1690687" y="790575"/>
                </a:lnTo>
                <a:lnTo>
                  <a:pt x="1447800" y="785813"/>
                </a:lnTo>
                <a:lnTo>
                  <a:pt x="1428750" y="771525"/>
                </a:lnTo>
                <a:lnTo>
                  <a:pt x="1195387" y="771525"/>
                </a:lnTo>
                <a:lnTo>
                  <a:pt x="1181100" y="747713"/>
                </a:lnTo>
                <a:lnTo>
                  <a:pt x="1143000" y="747713"/>
                </a:lnTo>
                <a:lnTo>
                  <a:pt x="1143000" y="700088"/>
                </a:lnTo>
                <a:lnTo>
                  <a:pt x="904875" y="695325"/>
                </a:lnTo>
                <a:lnTo>
                  <a:pt x="895350" y="681038"/>
                </a:lnTo>
                <a:lnTo>
                  <a:pt x="871537" y="681038"/>
                </a:lnTo>
                <a:lnTo>
                  <a:pt x="862012" y="647700"/>
                </a:lnTo>
                <a:lnTo>
                  <a:pt x="623887" y="647700"/>
                </a:lnTo>
                <a:lnTo>
                  <a:pt x="600075" y="642938"/>
                </a:lnTo>
                <a:lnTo>
                  <a:pt x="595312" y="590550"/>
                </a:lnTo>
                <a:lnTo>
                  <a:pt x="576262" y="576263"/>
                </a:lnTo>
                <a:lnTo>
                  <a:pt x="576262" y="528638"/>
                </a:lnTo>
                <a:lnTo>
                  <a:pt x="566737" y="514350"/>
                </a:lnTo>
                <a:lnTo>
                  <a:pt x="347662" y="514350"/>
                </a:lnTo>
                <a:lnTo>
                  <a:pt x="323850" y="509588"/>
                </a:lnTo>
                <a:lnTo>
                  <a:pt x="314325" y="452438"/>
                </a:lnTo>
                <a:lnTo>
                  <a:pt x="304800" y="452438"/>
                </a:lnTo>
                <a:lnTo>
                  <a:pt x="295275" y="395288"/>
                </a:lnTo>
                <a:lnTo>
                  <a:pt x="238125" y="395288"/>
                </a:lnTo>
                <a:lnTo>
                  <a:pt x="238125" y="366713"/>
                </a:lnTo>
                <a:lnTo>
                  <a:pt x="204787" y="357188"/>
                </a:lnTo>
                <a:lnTo>
                  <a:pt x="185737" y="323850"/>
                </a:lnTo>
                <a:lnTo>
                  <a:pt x="176212" y="238125"/>
                </a:lnTo>
                <a:lnTo>
                  <a:pt x="161925" y="238125"/>
                </a:lnTo>
                <a:cubicBezTo>
                  <a:pt x="160337" y="158750"/>
                  <a:pt x="158750" y="79375"/>
                  <a:pt x="157162" y="0"/>
                </a:cubicBezTo>
                <a:lnTo>
                  <a:pt x="0" y="4763"/>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45" name="Freeform 44"/>
          <p:cNvSpPr/>
          <p:nvPr/>
        </p:nvSpPr>
        <p:spPr bwMode="auto">
          <a:xfrm>
            <a:off x="5443538" y="2293964"/>
            <a:ext cx="2487612" cy="903287"/>
          </a:xfrm>
          <a:custGeom>
            <a:avLst/>
            <a:gdLst>
              <a:gd name="connsiteX0" fmla="*/ 3114675 w 3114675"/>
              <a:gd name="connsiteY0" fmla="*/ 852487 h 852487"/>
              <a:gd name="connsiteX1" fmla="*/ 3114675 w 3114675"/>
              <a:gd name="connsiteY1" fmla="*/ 728662 h 852487"/>
              <a:gd name="connsiteX2" fmla="*/ 2505075 w 3114675"/>
              <a:gd name="connsiteY2" fmla="*/ 719137 h 852487"/>
              <a:gd name="connsiteX3" fmla="*/ 2509838 w 3114675"/>
              <a:gd name="connsiteY3" fmla="*/ 638175 h 852487"/>
              <a:gd name="connsiteX4" fmla="*/ 1647825 w 3114675"/>
              <a:gd name="connsiteY4" fmla="*/ 642937 h 852487"/>
              <a:gd name="connsiteX5" fmla="*/ 1647825 w 3114675"/>
              <a:gd name="connsiteY5" fmla="*/ 590550 h 852487"/>
              <a:gd name="connsiteX6" fmla="*/ 1409700 w 3114675"/>
              <a:gd name="connsiteY6" fmla="*/ 595312 h 852487"/>
              <a:gd name="connsiteX7" fmla="*/ 1409700 w 3114675"/>
              <a:gd name="connsiteY7" fmla="*/ 504825 h 852487"/>
              <a:gd name="connsiteX8" fmla="*/ 1114425 w 3114675"/>
              <a:gd name="connsiteY8" fmla="*/ 509587 h 852487"/>
              <a:gd name="connsiteX9" fmla="*/ 1114425 w 3114675"/>
              <a:gd name="connsiteY9" fmla="*/ 452437 h 852487"/>
              <a:gd name="connsiteX10" fmla="*/ 862013 w 3114675"/>
              <a:gd name="connsiteY10" fmla="*/ 452437 h 852487"/>
              <a:gd name="connsiteX11" fmla="*/ 862013 w 3114675"/>
              <a:gd name="connsiteY11" fmla="*/ 423862 h 852487"/>
              <a:gd name="connsiteX12" fmla="*/ 833438 w 3114675"/>
              <a:gd name="connsiteY12" fmla="*/ 423862 h 852487"/>
              <a:gd name="connsiteX13" fmla="*/ 833438 w 3114675"/>
              <a:gd name="connsiteY13" fmla="*/ 366712 h 852487"/>
              <a:gd name="connsiteX14" fmla="*/ 576263 w 3114675"/>
              <a:gd name="connsiteY14" fmla="*/ 361950 h 852487"/>
              <a:gd name="connsiteX15" fmla="*/ 576263 w 3114675"/>
              <a:gd name="connsiteY15" fmla="*/ 338137 h 852487"/>
              <a:gd name="connsiteX16" fmla="*/ 552450 w 3114675"/>
              <a:gd name="connsiteY16" fmla="*/ 338137 h 852487"/>
              <a:gd name="connsiteX17" fmla="*/ 552450 w 3114675"/>
              <a:gd name="connsiteY17" fmla="*/ 290512 h 852487"/>
              <a:gd name="connsiteX18" fmla="*/ 323850 w 3114675"/>
              <a:gd name="connsiteY18" fmla="*/ 290512 h 852487"/>
              <a:gd name="connsiteX19" fmla="*/ 300038 w 3114675"/>
              <a:gd name="connsiteY19" fmla="*/ 276225 h 852487"/>
              <a:gd name="connsiteX20" fmla="*/ 295275 w 3114675"/>
              <a:gd name="connsiteY20" fmla="*/ 223837 h 852487"/>
              <a:gd name="connsiteX21" fmla="*/ 280988 w 3114675"/>
              <a:gd name="connsiteY21" fmla="*/ 223837 h 852487"/>
              <a:gd name="connsiteX22" fmla="*/ 276225 w 3114675"/>
              <a:gd name="connsiteY22" fmla="*/ 185737 h 852487"/>
              <a:gd name="connsiteX23" fmla="*/ 190500 w 3114675"/>
              <a:gd name="connsiteY23" fmla="*/ 185737 h 852487"/>
              <a:gd name="connsiteX24" fmla="*/ 157163 w 3114675"/>
              <a:gd name="connsiteY24" fmla="*/ 166687 h 852487"/>
              <a:gd name="connsiteX25" fmla="*/ 152400 w 3114675"/>
              <a:gd name="connsiteY25" fmla="*/ 4762 h 852487"/>
              <a:gd name="connsiteX26" fmla="*/ 0 w 3114675"/>
              <a:gd name="connsiteY26" fmla="*/ 0 h 85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14675" h="852487">
                <a:moveTo>
                  <a:pt x="3114675" y="852487"/>
                </a:moveTo>
                <a:lnTo>
                  <a:pt x="3114675" y="728662"/>
                </a:lnTo>
                <a:lnTo>
                  <a:pt x="2505075" y="719137"/>
                </a:lnTo>
                <a:lnTo>
                  <a:pt x="2509838" y="638175"/>
                </a:lnTo>
                <a:lnTo>
                  <a:pt x="1647825" y="642937"/>
                </a:lnTo>
                <a:lnTo>
                  <a:pt x="1647825" y="590550"/>
                </a:lnTo>
                <a:lnTo>
                  <a:pt x="1409700" y="595312"/>
                </a:lnTo>
                <a:lnTo>
                  <a:pt x="1409700" y="504825"/>
                </a:lnTo>
                <a:lnTo>
                  <a:pt x="1114425" y="509587"/>
                </a:lnTo>
                <a:lnTo>
                  <a:pt x="1114425" y="452437"/>
                </a:lnTo>
                <a:lnTo>
                  <a:pt x="862013" y="452437"/>
                </a:lnTo>
                <a:lnTo>
                  <a:pt x="862013" y="423862"/>
                </a:lnTo>
                <a:lnTo>
                  <a:pt x="833438" y="423862"/>
                </a:lnTo>
                <a:lnTo>
                  <a:pt x="833438" y="366712"/>
                </a:lnTo>
                <a:lnTo>
                  <a:pt x="576263" y="361950"/>
                </a:lnTo>
                <a:lnTo>
                  <a:pt x="576263" y="338137"/>
                </a:lnTo>
                <a:lnTo>
                  <a:pt x="552450" y="338137"/>
                </a:lnTo>
                <a:lnTo>
                  <a:pt x="552450" y="290512"/>
                </a:lnTo>
                <a:lnTo>
                  <a:pt x="323850" y="290512"/>
                </a:lnTo>
                <a:lnTo>
                  <a:pt x="300038" y="276225"/>
                </a:lnTo>
                <a:lnTo>
                  <a:pt x="295275" y="223837"/>
                </a:lnTo>
                <a:lnTo>
                  <a:pt x="280988" y="223837"/>
                </a:lnTo>
                <a:lnTo>
                  <a:pt x="276225" y="185737"/>
                </a:lnTo>
                <a:lnTo>
                  <a:pt x="190500" y="185737"/>
                </a:lnTo>
                <a:lnTo>
                  <a:pt x="157163" y="166687"/>
                </a:lnTo>
                <a:lnTo>
                  <a:pt x="152400" y="4762"/>
                </a:lnTo>
                <a:lnTo>
                  <a:pt x="0" y="0"/>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buFont typeface="Arial" charset="0"/>
              <a:buChar char="•"/>
              <a:defRPr/>
            </a:pPr>
            <a:endParaRPr lang="en-US" sz="2400" b="1" dirty="0">
              <a:solidFill>
                <a:srgbClr val="FFFFFF"/>
              </a:solidFill>
              <a:ea typeface="ＭＳ Ｐゴシック" panose="020B0600070205080204" pitchFamily="34" charset="-128"/>
            </a:endParaRPr>
          </a:p>
        </p:txBody>
      </p:sp>
      <p:cxnSp>
        <p:nvCxnSpPr>
          <p:cNvPr id="56359" name="Straight Connector 47"/>
          <p:cNvCxnSpPr>
            <a:cxnSpLocks noChangeShapeType="1"/>
          </p:cNvCxnSpPr>
          <p:nvPr/>
        </p:nvCxnSpPr>
        <p:spPr bwMode="auto">
          <a:xfrm rot="5400000">
            <a:off x="5387182" y="4074319"/>
            <a:ext cx="682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0" name="Straight Connector 48"/>
          <p:cNvCxnSpPr>
            <a:cxnSpLocks noChangeShapeType="1"/>
          </p:cNvCxnSpPr>
          <p:nvPr/>
        </p:nvCxnSpPr>
        <p:spPr bwMode="auto">
          <a:xfrm rot="5400000">
            <a:off x="6117432" y="4074319"/>
            <a:ext cx="682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1" name="Straight Connector 49"/>
          <p:cNvCxnSpPr>
            <a:cxnSpLocks noChangeShapeType="1"/>
          </p:cNvCxnSpPr>
          <p:nvPr/>
        </p:nvCxnSpPr>
        <p:spPr bwMode="auto">
          <a:xfrm rot="5400000">
            <a:off x="6847682" y="4074319"/>
            <a:ext cx="682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2" name="Straight Connector 50"/>
          <p:cNvCxnSpPr>
            <a:cxnSpLocks noChangeShapeType="1"/>
          </p:cNvCxnSpPr>
          <p:nvPr/>
        </p:nvCxnSpPr>
        <p:spPr bwMode="auto">
          <a:xfrm rot="5400000">
            <a:off x="7577932" y="4074319"/>
            <a:ext cx="682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3" name="Straight Connector 51"/>
          <p:cNvCxnSpPr>
            <a:cxnSpLocks noChangeShapeType="1"/>
          </p:cNvCxnSpPr>
          <p:nvPr/>
        </p:nvCxnSpPr>
        <p:spPr bwMode="auto">
          <a:xfrm rot="5400000">
            <a:off x="8314532" y="4074319"/>
            <a:ext cx="682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4" name="Straight Connector 53"/>
          <p:cNvCxnSpPr>
            <a:cxnSpLocks noChangeShapeType="1"/>
          </p:cNvCxnSpPr>
          <p:nvPr/>
        </p:nvCxnSpPr>
        <p:spPr bwMode="auto">
          <a:xfrm rot="10800000">
            <a:off x="5357813" y="23034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5" name="Straight Connector 54"/>
          <p:cNvCxnSpPr>
            <a:cxnSpLocks noChangeShapeType="1"/>
          </p:cNvCxnSpPr>
          <p:nvPr/>
        </p:nvCxnSpPr>
        <p:spPr bwMode="auto">
          <a:xfrm rot="10800000">
            <a:off x="5357813" y="26511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6" name="Straight Connector 55"/>
          <p:cNvCxnSpPr>
            <a:cxnSpLocks noChangeShapeType="1"/>
          </p:cNvCxnSpPr>
          <p:nvPr/>
        </p:nvCxnSpPr>
        <p:spPr bwMode="auto">
          <a:xfrm rot="10800000">
            <a:off x="5357813" y="29987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7" name="Straight Connector 56"/>
          <p:cNvCxnSpPr>
            <a:cxnSpLocks noChangeShapeType="1"/>
          </p:cNvCxnSpPr>
          <p:nvPr/>
        </p:nvCxnSpPr>
        <p:spPr bwMode="auto">
          <a:xfrm rot="10800000">
            <a:off x="5357813" y="33448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8" name="Straight Connector 57"/>
          <p:cNvCxnSpPr>
            <a:cxnSpLocks noChangeShapeType="1"/>
          </p:cNvCxnSpPr>
          <p:nvPr/>
        </p:nvCxnSpPr>
        <p:spPr bwMode="auto">
          <a:xfrm rot="10800000">
            <a:off x="5357813" y="36925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369" name="Straight Connector 58"/>
          <p:cNvCxnSpPr>
            <a:cxnSpLocks noChangeShapeType="1"/>
          </p:cNvCxnSpPr>
          <p:nvPr/>
        </p:nvCxnSpPr>
        <p:spPr bwMode="auto">
          <a:xfrm rot="10800000">
            <a:off x="5357813" y="40401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55346" name="TextBox 28"/>
          <p:cNvSpPr txBox="1">
            <a:spLocks noChangeArrowheads="1"/>
          </p:cNvSpPr>
          <p:nvPr/>
        </p:nvSpPr>
        <p:spPr bwMode="auto">
          <a:xfrm rot="-5400000">
            <a:off x="3655220" y="2942772"/>
            <a:ext cx="2163762" cy="523220"/>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Pts Not Experiencing Palliation (%)</a:t>
            </a:r>
          </a:p>
        </p:txBody>
      </p:sp>
      <p:sp>
        <p:nvSpPr>
          <p:cNvPr id="55347" name="TextBox 28"/>
          <p:cNvSpPr txBox="1">
            <a:spLocks noChangeArrowheads="1"/>
          </p:cNvSpPr>
          <p:nvPr/>
        </p:nvSpPr>
        <p:spPr bwMode="auto">
          <a:xfrm>
            <a:off x="4846640" y="2174901"/>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55348" name="TextBox 28"/>
          <p:cNvSpPr txBox="1">
            <a:spLocks noChangeArrowheads="1"/>
          </p:cNvSpPr>
          <p:nvPr/>
        </p:nvSpPr>
        <p:spPr bwMode="auto">
          <a:xfrm>
            <a:off x="4846640" y="2519389"/>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55349" name="TextBox 28"/>
          <p:cNvSpPr txBox="1">
            <a:spLocks noChangeArrowheads="1"/>
          </p:cNvSpPr>
          <p:nvPr/>
        </p:nvSpPr>
        <p:spPr bwMode="auto">
          <a:xfrm>
            <a:off x="4846640" y="2863876"/>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55350" name="TextBox 28"/>
          <p:cNvSpPr txBox="1">
            <a:spLocks noChangeArrowheads="1"/>
          </p:cNvSpPr>
          <p:nvPr/>
        </p:nvSpPr>
        <p:spPr bwMode="auto">
          <a:xfrm>
            <a:off x="4846640" y="3206776"/>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55351" name="TextBox 28"/>
          <p:cNvSpPr txBox="1">
            <a:spLocks noChangeArrowheads="1"/>
          </p:cNvSpPr>
          <p:nvPr/>
        </p:nvSpPr>
        <p:spPr bwMode="auto">
          <a:xfrm>
            <a:off x="4846640" y="3552832"/>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55352" name="TextBox 28"/>
          <p:cNvSpPr txBox="1">
            <a:spLocks noChangeArrowheads="1"/>
          </p:cNvSpPr>
          <p:nvPr/>
        </p:nvSpPr>
        <p:spPr bwMode="auto">
          <a:xfrm>
            <a:off x="4846640" y="3897320"/>
            <a:ext cx="554037" cy="307975"/>
          </a:xfrm>
          <a:prstGeom prst="rect">
            <a:avLst/>
          </a:prstGeom>
          <a:noFill/>
          <a:ln w="9525" algn="ctr">
            <a:noFill/>
            <a:miter lim="800000"/>
            <a:headEnd/>
            <a:tailEnd/>
          </a:ln>
        </p:spPr>
        <p:txBody>
          <a:bodyPr anchor="b">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55353" name="TextBox 28"/>
          <p:cNvSpPr txBox="1">
            <a:spLocks noChangeArrowheads="1"/>
          </p:cNvSpPr>
          <p:nvPr/>
        </p:nvSpPr>
        <p:spPr bwMode="auto">
          <a:xfrm>
            <a:off x="5238751" y="4068789"/>
            <a:ext cx="376238"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55354" name="TextBox 28"/>
          <p:cNvSpPr txBox="1">
            <a:spLocks noChangeArrowheads="1"/>
          </p:cNvSpPr>
          <p:nvPr/>
        </p:nvSpPr>
        <p:spPr bwMode="auto">
          <a:xfrm>
            <a:off x="5967426" y="4068789"/>
            <a:ext cx="376237"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a:t>
            </a:r>
          </a:p>
        </p:txBody>
      </p:sp>
      <p:sp>
        <p:nvSpPr>
          <p:cNvPr id="55355" name="TextBox 28"/>
          <p:cNvSpPr txBox="1">
            <a:spLocks noChangeArrowheads="1"/>
          </p:cNvSpPr>
          <p:nvPr/>
        </p:nvSpPr>
        <p:spPr bwMode="auto">
          <a:xfrm>
            <a:off x="6697676" y="4068789"/>
            <a:ext cx="376237"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a:t>
            </a:r>
          </a:p>
        </p:txBody>
      </p:sp>
      <p:sp>
        <p:nvSpPr>
          <p:cNvPr id="55356" name="TextBox 28"/>
          <p:cNvSpPr txBox="1">
            <a:spLocks noChangeArrowheads="1"/>
          </p:cNvSpPr>
          <p:nvPr/>
        </p:nvSpPr>
        <p:spPr bwMode="auto">
          <a:xfrm>
            <a:off x="8102613" y="4068789"/>
            <a:ext cx="481013"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12</a:t>
            </a:r>
          </a:p>
        </p:txBody>
      </p:sp>
      <p:sp>
        <p:nvSpPr>
          <p:cNvPr id="55357" name="TextBox 28"/>
          <p:cNvSpPr txBox="1">
            <a:spLocks noChangeArrowheads="1"/>
          </p:cNvSpPr>
          <p:nvPr/>
        </p:nvSpPr>
        <p:spPr bwMode="auto">
          <a:xfrm>
            <a:off x="7426327" y="4068789"/>
            <a:ext cx="376238"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9</a:t>
            </a:r>
          </a:p>
        </p:txBody>
      </p:sp>
      <p:sp>
        <p:nvSpPr>
          <p:cNvPr id="55358" name="TextBox 28"/>
          <p:cNvSpPr txBox="1">
            <a:spLocks noChangeArrowheads="1"/>
          </p:cNvSpPr>
          <p:nvPr/>
        </p:nvSpPr>
        <p:spPr bwMode="auto">
          <a:xfrm>
            <a:off x="5421314" y="4238651"/>
            <a:ext cx="2938462" cy="307975"/>
          </a:xfrm>
          <a:prstGeom prst="rect">
            <a:avLst/>
          </a:prstGeom>
          <a:noFill/>
          <a:ln w="9525" algn="ctr">
            <a:noFill/>
            <a:miter lim="800000"/>
            <a:headEnd/>
            <a:tailEnd/>
          </a:ln>
        </p:spPr>
        <p:txBody>
          <a:bodyPr anchor="b">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Mos</a:t>
            </a:r>
          </a:p>
        </p:txBody>
      </p:sp>
      <p:sp>
        <p:nvSpPr>
          <p:cNvPr id="55359" name="TextBox 28"/>
          <p:cNvSpPr txBox="1">
            <a:spLocks noChangeArrowheads="1"/>
          </p:cNvSpPr>
          <p:nvPr/>
        </p:nvSpPr>
        <p:spPr bwMode="auto">
          <a:xfrm>
            <a:off x="7493013" y="2176489"/>
            <a:ext cx="1185863"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Placebo</a:t>
            </a:r>
          </a:p>
        </p:txBody>
      </p:sp>
      <p:sp>
        <p:nvSpPr>
          <p:cNvPr id="55360" name="TextBox 28"/>
          <p:cNvSpPr txBox="1">
            <a:spLocks noChangeArrowheads="1"/>
          </p:cNvSpPr>
          <p:nvPr/>
        </p:nvSpPr>
        <p:spPr bwMode="auto">
          <a:xfrm>
            <a:off x="6811976" y="2176489"/>
            <a:ext cx="566737"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AA</a:t>
            </a:r>
          </a:p>
        </p:txBody>
      </p:sp>
      <p:cxnSp>
        <p:nvCxnSpPr>
          <p:cNvPr id="56385" name="Straight Connector 75"/>
          <p:cNvCxnSpPr>
            <a:cxnSpLocks noChangeShapeType="1"/>
          </p:cNvCxnSpPr>
          <p:nvPr/>
        </p:nvCxnSpPr>
        <p:spPr bwMode="auto">
          <a:xfrm rot="10800000">
            <a:off x="6659576" y="2327275"/>
            <a:ext cx="185737"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79" name="Straight Connector 78"/>
          <p:cNvCxnSpPr/>
          <p:nvPr/>
        </p:nvCxnSpPr>
        <p:spPr bwMode="auto">
          <a:xfrm rot="10800000">
            <a:off x="7354901" y="2327275"/>
            <a:ext cx="187325" cy="0"/>
          </a:xfrm>
          <a:prstGeom prst="line">
            <a:avLst/>
          </a:prstGeom>
          <a:noFill/>
          <a:ln w="28575" cap="flat" cmpd="sng" algn="ctr">
            <a:solidFill>
              <a:schemeClr val="accent3"/>
            </a:solidFill>
            <a:prstDash val="solid"/>
            <a:round/>
            <a:headEnd type="none" w="med" len="med"/>
            <a:tailEnd type="none" w="med" len="med"/>
          </a:ln>
          <a:effectLst/>
        </p:spPr>
      </p:cxnSp>
      <p:sp>
        <p:nvSpPr>
          <p:cNvPr id="55363" name="TextBox 28"/>
          <p:cNvSpPr txBox="1">
            <a:spLocks noChangeArrowheads="1"/>
          </p:cNvSpPr>
          <p:nvPr/>
        </p:nvSpPr>
        <p:spPr bwMode="auto">
          <a:xfrm>
            <a:off x="6746875" y="2622576"/>
            <a:ext cx="2152650"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Median: 10.25 mos</a:t>
            </a:r>
          </a:p>
        </p:txBody>
      </p:sp>
      <p:sp>
        <p:nvSpPr>
          <p:cNvPr id="55364" name="TextBox 28"/>
          <p:cNvSpPr txBox="1">
            <a:spLocks noChangeArrowheads="1"/>
          </p:cNvSpPr>
          <p:nvPr/>
        </p:nvSpPr>
        <p:spPr bwMode="auto">
          <a:xfrm>
            <a:off x="5440363" y="3716343"/>
            <a:ext cx="2030412"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i="1" dirty="0">
                <a:solidFill>
                  <a:srgbClr val="FFFFFF"/>
                </a:solidFill>
                <a:ea typeface="ＭＳ Ｐゴシック" panose="020B0600070205080204" pitchFamily="34" charset="-128"/>
              </a:rPr>
              <a:t>P</a:t>
            </a:r>
            <a:r>
              <a:rPr lang="en-US" sz="1400" dirty="0">
                <a:solidFill>
                  <a:srgbClr val="FFFFFF"/>
                </a:solidFill>
                <a:ea typeface="ＭＳ Ｐゴシック" panose="020B0600070205080204" pitchFamily="34" charset="-128"/>
              </a:rPr>
              <a:t> = .0010 (log rank)</a:t>
            </a:r>
          </a:p>
        </p:txBody>
      </p:sp>
      <p:sp>
        <p:nvSpPr>
          <p:cNvPr id="55365" name="TextBox 28"/>
          <p:cNvSpPr txBox="1">
            <a:spLocks noChangeArrowheads="1"/>
          </p:cNvSpPr>
          <p:nvPr/>
        </p:nvSpPr>
        <p:spPr bwMode="auto">
          <a:xfrm>
            <a:off x="6738940" y="3352806"/>
            <a:ext cx="2292350" cy="3079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Median: 5.55 mos</a:t>
            </a:r>
          </a:p>
        </p:txBody>
      </p:sp>
      <p:graphicFrame>
        <p:nvGraphicFramePr>
          <p:cNvPr id="71" name="Content Placeholder 3"/>
          <p:cNvGraphicFramePr>
            <a:graphicFrameLocks/>
          </p:cNvGraphicFramePr>
          <p:nvPr/>
        </p:nvGraphicFramePr>
        <p:xfrm>
          <a:off x="388938" y="4545013"/>
          <a:ext cx="8461374" cy="1828800"/>
        </p:xfrm>
        <a:graphic>
          <a:graphicData uri="http://schemas.openxmlformats.org/drawingml/2006/table">
            <a:tbl>
              <a:tblPr firstRow="1" bandRow="1">
                <a:tableStyleId>{93296810-A885-4BE3-A3E7-6D5BEEA58F35}</a:tableStyleId>
              </a:tblPr>
              <a:tblGrid>
                <a:gridCol w="3380166"/>
                <a:gridCol w="1925136"/>
                <a:gridCol w="1943898"/>
                <a:gridCol w="1212174"/>
              </a:tblGrid>
              <a:tr h="579125">
                <a:tc>
                  <a:txBody>
                    <a:bodyPr/>
                    <a:lstStyle/>
                    <a:p>
                      <a:r>
                        <a:rPr lang="en-US" sz="1600" dirty="0" smtClean="0"/>
                        <a:t>Efficacy Measure</a:t>
                      </a:r>
                      <a:endParaRPr lang="en-US" sz="1600" dirty="0"/>
                    </a:p>
                  </a:txBody>
                  <a:tcPr marT="45713" marB="45713">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600" dirty="0">
                          <a:effectLst/>
                        </a:rPr>
                        <a:t>Abiraterone </a:t>
                      </a:r>
                      <a:br>
                        <a:rPr lang="en-US" sz="1600" dirty="0">
                          <a:effectLst/>
                        </a:rPr>
                      </a:br>
                      <a:r>
                        <a:rPr lang="en-US" sz="1600" dirty="0" smtClean="0">
                          <a:effectLst/>
                        </a:rPr>
                        <a:t>(n </a:t>
                      </a:r>
                      <a:r>
                        <a:rPr lang="en-US" sz="1600" dirty="0">
                          <a:effectLst/>
                        </a:rPr>
                        <a:t>= 797)</a:t>
                      </a:r>
                      <a:endParaRPr lang="en-US" sz="1600" dirty="0">
                        <a:effectLst/>
                        <a:latin typeface="Arial"/>
                        <a:ea typeface="Times New Roman"/>
                        <a:cs typeface="Times New Roman"/>
                      </a:endParaRPr>
                    </a:p>
                  </a:txBody>
                  <a:tcPr marT="45713" marB="45713">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600" dirty="0">
                          <a:effectLst/>
                        </a:rPr>
                        <a:t>Placebo </a:t>
                      </a:r>
                      <a:r>
                        <a:rPr lang="en-US" sz="1600" dirty="0" smtClean="0">
                          <a:effectLst/>
                        </a:rPr>
                        <a:t/>
                      </a:r>
                      <a:br>
                        <a:rPr lang="en-US" sz="1600" dirty="0" smtClean="0">
                          <a:effectLst/>
                        </a:rPr>
                      </a:br>
                      <a:r>
                        <a:rPr lang="en-US" sz="1600" dirty="0" smtClean="0">
                          <a:effectLst/>
                        </a:rPr>
                        <a:t>(n </a:t>
                      </a:r>
                      <a:r>
                        <a:rPr lang="en-US" sz="1600" dirty="0">
                          <a:effectLst/>
                        </a:rPr>
                        <a:t>= 398)</a:t>
                      </a:r>
                      <a:endParaRPr lang="en-US" sz="1600" dirty="0">
                        <a:effectLst/>
                        <a:latin typeface="Arial"/>
                        <a:ea typeface="Times New Roman"/>
                        <a:cs typeface="Times New Roman"/>
                      </a:endParaRPr>
                    </a:p>
                  </a:txBody>
                  <a:tcPr marT="45713" marB="45713">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600" i="1" dirty="0">
                          <a:effectLst/>
                        </a:rPr>
                        <a:t>P</a:t>
                      </a:r>
                      <a:r>
                        <a:rPr lang="en-US" sz="1600" dirty="0">
                          <a:effectLst/>
                        </a:rPr>
                        <a:t> Value</a:t>
                      </a:r>
                      <a:endParaRPr lang="en-US" sz="1600" dirty="0">
                        <a:effectLst/>
                        <a:latin typeface="Arial"/>
                        <a:ea typeface="Times New Roman"/>
                        <a:cs typeface="Times New Roman"/>
                      </a:endParaRPr>
                    </a:p>
                  </a:txBody>
                  <a:tcPr marT="45713" marB="45713">
                    <a:lnL w="12700" cmpd="sng">
                      <a:noFill/>
                    </a:lnL>
                    <a:lnR w="12700" cmpd="sng">
                      <a:noFill/>
                    </a:lnR>
                    <a:lnT w="12700" cmpd="sng">
                      <a:noFill/>
                    </a:lnT>
                    <a:lnB w="38100" cmpd="sng">
                      <a:noFill/>
                    </a:lnB>
                    <a:lnTlToBr w="12700" cmpd="sng">
                      <a:noFill/>
                      <a:prstDash val="solid"/>
                    </a:lnTlToBr>
                    <a:lnBlToTr w="12700" cmpd="sng">
                      <a:noFill/>
                      <a:prstDash val="solid"/>
                    </a:lnBlToTr>
                  </a:tcPr>
                </a:tc>
              </a:tr>
              <a:tr h="335275">
                <a:tc>
                  <a:txBody>
                    <a:bodyPr/>
                    <a:lstStyle/>
                    <a:p>
                      <a:r>
                        <a:rPr lang="en-US" sz="1600" dirty="0" smtClean="0">
                          <a:solidFill>
                            <a:schemeClr val="bg2">
                              <a:lumMod val="10000"/>
                            </a:schemeClr>
                          </a:solidFill>
                        </a:rPr>
                        <a:t>Median OS, mos</a:t>
                      </a:r>
                      <a:endParaRPr lang="en-US" sz="1600" dirty="0">
                        <a:solidFill>
                          <a:schemeClr val="bg2">
                            <a:lumMod val="10000"/>
                          </a:schemeClr>
                        </a:solidFill>
                      </a:endParaRPr>
                    </a:p>
                  </a:txBody>
                  <a:tcPr marT="45713" marB="4571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rPr>
                        <a:t>14.8</a:t>
                      </a:r>
                      <a:endParaRPr lang="en-US" sz="1600" dirty="0">
                        <a:solidFill>
                          <a:schemeClr val="bg2">
                            <a:lumMod val="10000"/>
                          </a:schemeClr>
                        </a:solidFill>
                      </a:endParaRPr>
                    </a:p>
                  </a:txBody>
                  <a:tcPr marT="45713" marB="4571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rPr>
                        <a:t>10.9</a:t>
                      </a:r>
                      <a:endParaRPr lang="en-US" sz="1600" dirty="0">
                        <a:solidFill>
                          <a:schemeClr val="bg2">
                            <a:lumMod val="10000"/>
                          </a:schemeClr>
                        </a:solidFill>
                      </a:endParaRPr>
                    </a:p>
                  </a:txBody>
                  <a:tcPr marT="45713" marB="4571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rPr>
                        <a:t>&lt; .0001</a:t>
                      </a:r>
                      <a:endParaRPr lang="en-US" sz="1600" dirty="0">
                        <a:solidFill>
                          <a:schemeClr val="bg2">
                            <a:lumMod val="10000"/>
                          </a:schemeClr>
                        </a:solidFill>
                      </a:endParaRPr>
                    </a:p>
                  </a:txBody>
                  <a:tcPr marT="45713" marB="45713">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solidFill>
                  </a:tcPr>
                </a:tc>
              </a:tr>
              <a:tr h="335275">
                <a:tc>
                  <a:txBody>
                    <a:bodyPr/>
                    <a:lstStyle/>
                    <a:p>
                      <a:r>
                        <a:rPr lang="en-US" sz="1600" dirty="0" smtClean="0">
                          <a:solidFill>
                            <a:schemeClr val="bg2">
                              <a:lumMod val="10000"/>
                            </a:schemeClr>
                          </a:solidFill>
                        </a:rPr>
                        <a:t>Median radiographic PFS, mos</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600" dirty="0" smtClean="0">
                          <a:solidFill>
                            <a:schemeClr val="bg2">
                              <a:lumMod val="10000"/>
                            </a:schemeClr>
                          </a:solidFill>
                        </a:rPr>
                        <a:t>5.6</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algn="ctr"/>
                      <a:r>
                        <a:rPr lang="en-US" sz="1600" dirty="0" smtClean="0">
                          <a:solidFill>
                            <a:schemeClr val="bg2">
                              <a:lumMod val="10000"/>
                            </a:schemeClr>
                          </a:solidFill>
                        </a:rPr>
                        <a:t>3.6</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bg2">
                              <a:lumMod val="10000"/>
                            </a:schemeClr>
                          </a:solidFill>
                        </a:rPr>
                        <a:t>&lt; .0001</a:t>
                      </a: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r>
              <a:tr h="579125">
                <a:tc>
                  <a:txBody>
                    <a:bodyPr/>
                    <a:lstStyle/>
                    <a:p>
                      <a:r>
                        <a:rPr lang="en-US" sz="1600" dirty="0" smtClean="0">
                          <a:solidFill>
                            <a:schemeClr val="bg2">
                              <a:lumMod val="10000"/>
                            </a:schemeClr>
                          </a:solidFill>
                        </a:rPr>
                        <a:t>Time to first SRE* </a:t>
                      </a:r>
                      <a:br>
                        <a:rPr lang="en-US" sz="1600" dirty="0" smtClean="0">
                          <a:solidFill>
                            <a:schemeClr val="bg2">
                              <a:lumMod val="10000"/>
                            </a:schemeClr>
                          </a:solidFill>
                        </a:rPr>
                      </a:br>
                      <a:r>
                        <a:rPr lang="en-US" sz="1600" dirty="0" smtClean="0">
                          <a:solidFill>
                            <a:schemeClr val="bg2">
                              <a:lumMod val="10000"/>
                            </a:schemeClr>
                          </a:solidFill>
                        </a:rPr>
                        <a:t>(25</a:t>
                      </a:r>
                      <a:r>
                        <a:rPr lang="en-US" sz="1600" baseline="0" dirty="0" smtClean="0">
                          <a:solidFill>
                            <a:schemeClr val="bg2">
                              <a:lumMod val="10000"/>
                            </a:schemeClr>
                          </a:solidFill>
                        </a:rPr>
                        <a:t>th</a:t>
                      </a:r>
                      <a:r>
                        <a:rPr lang="en-US" sz="1600" dirty="0" smtClean="0">
                          <a:solidFill>
                            <a:schemeClr val="bg2">
                              <a:lumMod val="10000"/>
                            </a:schemeClr>
                          </a:solidFill>
                        </a:rPr>
                        <a:t> percentile), days</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rPr>
                        <a:t>301</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sz="1600" dirty="0" smtClean="0">
                          <a:solidFill>
                            <a:schemeClr val="bg2">
                              <a:lumMod val="10000"/>
                            </a:schemeClr>
                          </a:solidFill>
                        </a:rPr>
                        <a:t>150</a:t>
                      </a:r>
                      <a:endParaRPr lang="en-US" sz="1600" dirty="0">
                        <a:solidFill>
                          <a:schemeClr val="bg2">
                            <a:lumMod val="10000"/>
                          </a:schemeClr>
                        </a:solidFill>
                      </a:endParaRP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bg2">
                              <a:lumMod val="10000"/>
                            </a:schemeClr>
                          </a:solidFill>
                        </a:rPr>
                        <a:t>&lt; .0001</a:t>
                      </a:r>
                    </a:p>
                  </a:txBody>
                  <a:tcPr marT="45713" marB="45713">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r>
            </a:tbl>
          </a:graphicData>
        </a:graphic>
      </p:graphicFrame>
    </p:spTree>
    <p:extLst>
      <p:ext uri="{BB962C8B-B14F-4D97-AF65-F5344CB8AC3E}">
        <p14:creationId xmlns:p14="http://schemas.microsoft.com/office/powerpoint/2010/main" val="3201524014"/>
      </p:ext>
    </p:extLst>
  </p:cSld>
  <p:clrMapOvr>
    <a:masterClrMapping/>
  </p:clrMapOvr>
  <p:timing>
    <p:tnLst>
      <p:par>
        <p:cTn xmlns:p14="http://schemas.microsoft.com/office/powerpoint/2010/mai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346" name="Straight Connector 65"/>
          <p:cNvCxnSpPr>
            <a:cxnSpLocks noChangeShapeType="1"/>
          </p:cNvCxnSpPr>
          <p:nvPr/>
        </p:nvCxnSpPr>
        <p:spPr bwMode="auto">
          <a:xfrm flipV="1">
            <a:off x="2905125" y="4043363"/>
            <a:ext cx="4268788" cy="0"/>
          </a:xfrm>
          <a:prstGeom prst="line">
            <a:avLst/>
          </a:prstGeom>
          <a:noFill/>
          <a:ln w="28575" algn="ctr">
            <a:solidFill>
              <a:schemeClr val="tx1"/>
            </a:solidFill>
            <a:prstDash val="sysDot"/>
            <a:round/>
            <a:headEnd/>
            <a:tailEnd/>
          </a:ln>
          <a:extLst>
            <a:ext uri="{909E8E84-426E-40dd-AFC4-6F175D3DCCD1}">
              <a14:hiddenFill xmlns:a14="http://schemas.microsoft.com/office/drawing/2010/main">
                <a:noFill/>
              </a14:hiddenFill>
            </a:ext>
          </a:extLst>
        </p:spPr>
      </p:cxnSp>
      <p:sp>
        <p:nvSpPr>
          <p:cNvPr id="56323" name="Freeform 76"/>
          <p:cNvSpPr>
            <a:spLocks/>
          </p:cNvSpPr>
          <p:nvPr/>
        </p:nvSpPr>
        <p:spPr bwMode="auto">
          <a:xfrm>
            <a:off x="2928938" y="2757514"/>
            <a:ext cx="4248150" cy="1341437"/>
          </a:xfrm>
          <a:custGeom>
            <a:avLst/>
            <a:gdLst>
              <a:gd name="T0" fmla="*/ 0 w 4248150"/>
              <a:gd name="T1" fmla="*/ 0 h 1341664"/>
              <a:gd name="T2" fmla="*/ 182336 w 4248150"/>
              <a:gd name="T3" fmla="*/ 5416 h 1341664"/>
              <a:gd name="T4" fmla="*/ 263979 w 4248150"/>
              <a:gd name="T5" fmla="*/ 21664 h 1341664"/>
              <a:gd name="T6" fmla="*/ 312964 w 4248150"/>
              <a:gd name="T7" fmla="*/ 24385 h 1341664"/>
              <a:gd name="T8" fmla="*/ 402772 w 4248150"/>
              <a:gd name="T9" fmla="*/ 56880 h 1341664"/>
              <a:gd name="T10" fmla="*/ 470807 w 4248150"/>
              <a:gd name="T11" fmla="*/ 56880 h 1341664"/>
              <a:gd name="T12" fmla="*/ 530679 w 4248150"/>
              <a:gd name="T13" fmla="*/ 86681 h 1341664"/>
              <a:gd name="T14" fmla="*/ 552450 w 4248150"/>
              <a:gd name="T15" fmla="*/ 97513 h 1341664"/>
              <a:gd name="T16" fmla="*/ 628650 w 4248150"/>
              <a:gd name="T17" fmla="*/ 97513 h 1341664"/>
              <a:gd name="T18" fmla="*/ 704850 w 4248150"/>
              <a:gd name="T19" fmla="*/ 135451 h 1341664"/>
              <a:gd name="T20" fmla="*/ 753836 w 4248150"/>
              <a:gd name="T21" fmla="*/ 151698 h 1341664"/>
              <a:gd name="T22" fmla="*/ 805543 w 4248150"/>
              <a:gd name="T23" fmla="*/ 178804 h 1341664"/>
              <a:gd name="T24" fmla="*/ 859972 w 4248150"/>
              <a:gd name="T25" fmla="*/ 195052 h 1341664"/>
              <a:gd name="T26" fmla="*/ 971550 w 4248150"/>
              <a:gd name="T27" fmla="*/ 273622 h 1341664"/>
              <a:gd name="T28" fmla="*/ 1042307 w 4248150"/>
              <a:gd name="T29" fmla="*/ 316949 h 1341664"/>
              <a:gd name="T30" fmla="*/ 1080431 w 4248150"/>
              <a:gd name="T31" fmla="*/ 319671 h 1341664"/>
              <a:gd name="T32" fmla="*/ 1194731 w 4248150"/>
              <a:gd name="T33" fmla="*/ 395520 h 1341664"/>
              <a:gd name="T34" fmla="*/ 1268210 w 4248150"/>
              <a:gd name="T35" fmla="*/ 409068 h 1341664"/>
              <a:gd name="T36" fmla="*/ 1303588 w 4248150"/>
              <a:gd name="T37" fmla="*/ 425320 h 1341664"/>
              <a:gd name="T38" fmla="*/ 1341688 w 4248150"/>
              <a:gd name="T39" fmla="*/ 436152 h 1341664"/>
              <a:gd name="T40" fmla="*/ 1431496 w 4248150"/>
              <a:gd name="T41" fmla="*/ 482200 h 1341664"/>
              <a:gd name="T42" fmla="*/ 1472317 w 4248150"/>
              <a:gd name="T43" fmla="*/ 503876 h 1341664"/>
              <a:gd name="T44" fmla="*/ 1513138 w 4248150"/>
              <a:gd name="T45" fmla="*/ 533681 h 1341664"/>
              <a:gd name="T46" fmla="*/ 1551238 w 4248150"/>
              <a:gd name="T47" fmla="*/ 533681 h 1341664"/>
              <a:gd name="T48" fmla="*/ 1654653 w 4248150"/>
              <a:gd name="T49" fmla="*/ 593274 h 1341664"/>
              <a:gd name="T50" fmla="*/ 1779838 w 4248150"/>
              <a:gd name="T51" fmla="*/ 663709 h 1341664"/>
              <a:gd name="T52" fmla="*/ 1823381 w 4248150"/>
              <a:gd name="T53" fmla="*/ 685390 h 1341664"/>
              <a:gd name="T54" fmla="*/ 1858760 w 4248150"/>
              <a:gd name="T55" fmla="*/ 707053 h 1341664"/>
              <a:gd name="T56" fmla="*/ 1943124 w 4248150"/>
              <a:gd name="T57" fmla="*/ 763942 h 1341664"/>
              <a:gd name="T58" fmla="*/ 1989388 w 4248150"/>
              <a:gd name="T59" fmla="*/ 774781 h 1341664"/>
              <a:gd name="T60" fmla="*/ 2092803 w 4248150"/>
              <a:gd name="T61" fmla="*/ 831672 h 1341664"/>
              <a:gd name="T62" fmla="*/ 2174423 w 4248150"/>
              <a:gd name="T63" fmla="*/ 853338 h 1341664"/>
              <a:gd name="T64" fmla="*/ 2215243 w 4248150"/>
              <a:gd name="T65" fmla="*/ 885851 h 1341664"/>
              <a:gd name="T66" fmla="*/ 2283279 w 4248150"/>
              <a:gd name="T67" fmla="*/ 915650 h 1341664"/>
              <a:gd name="T68" fmla="*/ 2302329 w 4248150"/>
              <a:gd name="T69" fmla="*/ 934610 h 1341664"/>
              <a:gd name="T70" fmla="*/ 2378529 w 4248150"/>
              <a:gd name="T71" fmla="*/ 942737 h 1341664"/>
              <a:gd name="T72" fmla="*/ 2430237 w 4248150"/>
              <a:gd name="T73" fmla="*/ 988791 h 1341664"/>
              <a:gd name="T74" fmla="*/ 2509157 w 4248150"/>
              <a:gd name="T75" fmla="*/ 991501 h 1341664"/>
              <a:gd name="T76" fmla="*/ 2590801 w 4248150"/>
              <a:gd name="T77" fmla="*/ 991501 h 1341664"/>
              <a:gd name="T78" fmla="*/ 2754087 w 4248150"/>
              <a:gd name="T79" fmla="*/ 1099866 h 1341664"/>
              <a:gd name="T80" fmla="*/ 2873829 w 4248150"/>
              <a:gd name="T81" fmla="*/ 1124247 h 1341664"/>
              <a:gd name="T82" fmla="*/ 2985407 w 4248150"/>
              <a:gd name="T83" fmla="*/ 1132373 h 1341664"/>
              <a:gd name="T84" fmla="*/ 3020787 w 4248150"/>
              <a:gd name="T85" fmla="*/ 1175718 h 1341664"/>
              <a:gd name="T86" fmla="*/ 3056165 w 4248150"/>
              <a:gd name="T87" fmla="*/ 1178425 h 1341664"/>
              <a:gd name="T88" fmla="*/ 3094265 w 4248150"/>
              <a:gd name="T89" fmla="*/ 1221771 h 1341664"/>
              <a:gd name="T90" fmla="*/ 3194957 w 4248150"/>
              <a:gd name="T91" fmla="*/ 1221771 h 1341664"/>
              <a:gd name="T92" fmla="*/ 3252107 w 4248150"/>
              <a:gd name="T93" fmla="*/ 1305750 h 1341664"/>
              <a:gd name="T94" fmla="*/ 3317423 w 4248150"/>
              <a:gd name="T95" fmla="*/ 1305750 h 1341664"/>
              <a:gd name="T96" fmla="*/ 3333751 w 4248150"/>
              <a:gd name="T97" fmla="*/ 1335549 h 1341664"/>
              <a:gd name="T98" fmla="*/ 4248150 w 4248150"/>
              <a:gd name="T99" fmla="*/ 1330131 h 13416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248150"/>
              <a:gd name="T151" fmla="*/ 0 h 1341664"/>
              <a:gd name="T152" fmla="*/ 4248150 w 4248150"/>
              <a:gd name="T153" fmla="*/ 1341664 h 13416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248150" h="1341664">
                <a:moveTo>
                  <a:pt x="0" y="0"/>
                </a:moveTo>
                <a:lnTo>
                  <a:pt x="182336" y="5443"/>
                </a:lnTo>
                <a:lnTo>
                  <a:pt x="263979" y="21772"/>
                </a:lnTo>
                <a:lnTo>
                  <a:pt x="312964" y="24493"/>
                </a:lnTo>
                <a:lnTo>
                  <a:pt x="402772" y="57150"/>
                </a:lnTo>
                <a:lnTo>
                  <a:pt x="470807" y="57150"/>
                </a:lnTo>
                <a:lnTo>
                  <a:pt x="530679" y="87086"/>
                </a:lnTo>
                <a:lnTo>
                  <a:pt x="552450" y="97972"/>
                </a:lnTo>
                <a:lnTo>
                  <a:pt x="628650" y="97972"/>
                </a:lnTo>
                <a:lnTo>
                  <a:pt x="704850" y="136072"/>
                </a:lnTo>
                <a:lnTo>
                  <a:pt x="753836" y="152400"/>
                </a:lnTo>
                <a:lnTo>
                  <a:pt x="805543" y="179614"/>
                </a:lnTo>
                <a:lnTo>
                  <a:pt x="859972" y="195943"/>
                </a:lnTo>
                <a:lnTo>
                  <a:pt x="971550" y="274864"/>
                </a:lnTo>
                <a:lnTo>
                  <a:pt x="1042307" y="318407"/>
                </a:lnTo>
                <a:lnTo>
                  <a:pt x="1080407" y="321129"/>
                </a:lnTo>
                <a:lnTo>
                  <a:pt x="1194707" y="397329"/>
                </a:lnTo>
                <a:lnTo>
                  <a:pt x="1268186" y="410936"/>
                </a:lnTo>
                <a:lnTo>
                  <a:pt x="1303564" y="427264"/>
                </a:lnTo>
                <a:lnTo>
                  <a:pt x="1341664" y="438150"/>
                </a:lnTo>
                <a:lnTo>
                  <a:pt x="1431472" y="484414"/>
                </a:lnTo>
                <a:lnTo>
                  <a:pt x="1472293" y="506186"/>
                </a:lnTo>
                <a:lnTo>
                  <a:pt x="1513114" y="536122"/>
                </a:lnTo>
                <a:lnTo>
                  <a:pt x="1551214" y="536122"/>
                </a:lnTo>
                <a:lnTo>
                  <a:pt x="1654629" y="595993"/>
                </a:lnTo>
                <a:lnTo>
                  <a:pt x="1779814" y="666750"/>
                </a:lnTo>
                <a:lnTo>
                  <a:pt x="1823357" y="688522"/>
                </a:lnTo>
                <a:lnTo>
                  <a:pt x="1858736" y="710293"/>
                </a:lnTo>
                <a:lnTo>
                  <a:pt x="1943100" y="767443"/>
                </a:lnTo>
                <a:lnTo>
                  <a:pt x="1989364" y="778329"/>
                </a:lnTo>
                <a:lnTo>
                  <a:pt x="2092779" y="835479"/>
                </a:lnTo>
                <a:lnTo>
                  <a:pt x="2174422" y="857250"/>
                </a:lnTo>
                <a:lnTo>
                  <a:pt x="2215243" y="889907"/>
                </a:lnTo>
                <a:lnTo>
                  <a:pt x="2283279" y="919843"/>
                </a:lnTo>
                <a:lnTo>
                  <a:pt x="2302329" y="938893"/>
                </a:lnTo>
                <a:lnTo>
                  <a:pt x="2378529" y="947057"/>
                </a:lnTo>
                <a:lnTo>
                  <a:pt x="2430236" y="993322"/>
                </a:lnTo>
                <a:lnTo>
                  <a:pt x="2509157" y="996043"/>
                </a:lnTo>
                <a:lnTo>
                  <a:pt x="2590800" y="996043"/>
                </a:lnTo>
                <a:lnTo>
                  <a:pt x="2754086" y="1104900"/>
                </a:lnTo>
                <a:lnTo>
                  <a:pt x="2873829" y="1129393"/>
                </a:lnTo>
                <a:lnTo>
                  <a:pt x="2985407" y="1137557"/>
                </a:lnTo>
                <a:lnTo>
                  <a:pt x="3020786" y="1181100"/>
                </a:lnTo>
                <a:lnTo>
                  <a:pt x="3056164" y="1183822"/>
                </a:lnTo>
                <a:lnTo>
                  <a:pt x="3094264" y="1227364"/>
                </a:lnTo>
                <a:lnTo>
                  <a:pt x="3194957" y="1227364"/>
                </a:lnTo>
                <a:lnTo>
                  <a:pt x="3252107" y="1311729"/>
                </a:lnTo>
                <a:lnTo>
                  <a:pt x="3317422" y="1311729"/>
                </a:lnTo>
                <a:lnTo>
                  <a:pt x="3333750" y="1341664"/>
                </a:lnTo>
                <a:lnTo>
                  <a:pt x="4248150" y="1336222"/>
                </a:lnTo>
              </a:path>
            </a:pathLst>
          </a:custGeom>
          <a:noFill/>
          <a:ln w="28575" cap="flat" cmpd="sng" algn="ctr">
            <a:solidFill>
              <a:schemeClr val="accent2"/>
            </a:solidFill>
            <a:prstDash val="solid"/>
            <a:round/>
            <a:headEnd type="none" w="med" len="med"/>
            <a:tailEnd type="none" w="med" len="med"/>
          </a:ln>
        </p:spPr>
        <p:txBody>
          <a:bodyPr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56324" name="Text Box 11"/>
          <p:cNvSpPr txBox="1">
            <a:spLocks noChangeArrowheads="1"/>
          </p:cNvSpPr>
          <p:nvPr/>
        </p:nvSpPr>
        <p:spPr bwMode="auto">
          <a:xfrm>
            <a:off x="284176" y="6356350"/>
            <a:ext cx="8561387" cy="306388"/>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Scher HI, et al. ASCO GU 2012. Abstract LBA1.</a:t>
            </a:r>
          </a:p>
        </p:txBody>
      </p:sp>
      <p:sp>
        <p:nvSpPr>
          <p:cNvPr id="56325" name="Content Placeholder 5"/>
          <p:cNvSpPr txBox="1">
            <a:spLocks/>
          </p:cNvSpPr>
          <p:nvPr/>
        </p:nvSpPr>
        <p:spPr bwMode="auto">
          <a:xfrm>
            <a:off x="384175" y="1828800"/>
            <a:ext cx="7772400" cy="992188"/>
          </a:xfrm>
          <a:prstGeom prst="rect">
            <a:avLst/>
          </a:prstGeom>
          <a:noFill/>
          <a:ln w="9525">
            <a:noFill/>
            <a:miter lim="800000"/>
            <a:headEnd/>
            <a:tailEnd/>
          </a:ln>
        </p:spPr>
        <p:txBody>
          <a:bodyPr/>
          <a:lstStyle/>
          <a:p>
            <a:pPr marL="342900" indent="-342900" defTabSz="914400" fontAlgn="base">
              <a:lnSpc>
                <a:spcPct val="90000"/>
              </a:lnSpc>
              <a:spcBef>
                <a:spcPts val="1000"/>
              </a:spcBef>
              <a:buClr>
                <a:srgbClr val="8B3D9A"/>
              </a:buClr>
              <a:buFont typeface="Wingdings" pitchFamily="2" charset="2"/>
              <a:buChar char="§"/>
              <a:defRPr/>
            </a:pPr>
            <a:r>
              <a:rPr lang="en-US" dirty="0">
                <a:solidFill>
                  <a:srgbClr val="F8F45A">
                    <a:lumMod val="20000"/>
                    <a:lumOff val="80000"/>
                  </a:srgbClr>
                </a:solidFill>
                <a:ea typeface="ＭＳ Ｐゴシック" panose="020B0600070205080204" pitchFamily="34" charset="-128"/>
              </a:rPr>
              <a:t>OS improved with enzalutamide vs placebo </a:t>
            </a:r>
          </a:p>
          <a:p>
            <a:pPr marL="342900" indent="-342900" defTabSz="914400" fontAlgn="base">
              <a:lnSpc>
                <a:spcPct val="90000"/>
              </a:lnSpc>
              <a:spcBef>
                <a:spcPts val="1000"/>
              </a:spcBef>
              <a:buClr>
                <a:srgbClr val="8B3D9A"/>
              </a:buClr>
              <a:buFont typeface="Wingdings" pitchFamily="2" charset="2"/>
              <a:buChar char="§"/>
              <a:defRPr/>
            </a:pPr>
            <a:r>
              <a:rPr lang="en-US" dirty="0">
                <a:solidFill>
                  <a:srgbClr val="F8F45A">
                    <a:lumMod val="20000"/>
                    <a:lumOff val="80000"/>
                  </a:srgbClr>
                </a:solidFill>
                <a:ea typeface="ＭＳ Ｐゴシック" panose="020B0600070205080204" pitchFamily="34" charset="-128"/>
              </a:rPr>
              <a:t>Median follow-up: 14.4 mos</a:t>
            </a:r>
          </a:p>
        </p:txBody>
      </p:sp>
      <p:sp>
        <p:nvSpPr>
          <p:cNvPr id="57350" name="Title 5"/>
          <p:cNvSpPr>
            <a:spLocks noGrp="1"/>
          </p:cNvSpPr>
          <p:nvPr>
            <p:ph type="title"/>
          </p:nvPr>
        </p:nvSpPr>
        <p:spPr/>
        <p:txBody>
          <a:bodyPr>
            <a:normAutofit fontScale="90000"/>
          </a:bodyPr>
          <a:lstStyle/>
          <a:p>
            <a:r>
              <a:rPr lang="en-US" altLang="es-CO" smtClean="0">
                <a:ea typeface="ＭＳ Ｐゴシック" panose="020B0600070205080204" pitchFamily="34" charset="-128"/>
              </a:rPr>
              <a:t>Phase III AFFIRM Trial of Enzalutamide (MDV3100) in Post-Docetaxel CRPC: OS</a:t>
            </a:r>
          </a:p>
        </p:txBody>
      </p:sp>
      <p:cxnSp>
        <p:nvCxnSpPr>
          <p:cNvPr id="57351" name="Straight Connector 10"/>
          <p:cNvCxnSpPr>
            <a:cxnSpLocks noChangeShapeType="1"/>
          </p:cNvCxnSpPr>
          <p:nvPr/>
        </p:nvCxnSpPr>
        <p:spPr bwMode="auto">
          <a:xfrm>
            <a:off x="2921000" y="2743200"/>
            <a:ext cx="0" cy="26304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2" name="Straight Connector 12"/>
          <p:cNvCxnSpPr>
            <a:cxnSpLocks noChangeShapeType="1"/>
          </p:cNvCxnSpPr>
          <p:nvPr/>
        </p:nvCxnSpPr>
        <p:spPr bwMode="auto">
          <a:xfrm flipV="1">
            <a:off x="2905125" y="5367338"/>
            <a:ext cx="42687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3" name="Straight Connector 14"/>
          <p:cNvCxnSpPr>
            <a:cxnSpLocks noChangeShapeType="1"/>
          </p:cNvCxnSpPr>
          <p:nvPr/>
        </p:nvCxnSpPr>
        <p:spPr bwMode="auto">
          <a:xfrm flipH="1">
            <a:off x="2921000"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4" name="Straight Connector 16"/>
          <p:cNvCxnSpPr>
            <a:cxnSpLocks noChangeShapeType="1"/>
          </p:cNvCxnSpPr>
          <p:nvPr/>
        </p:nvCxnSpPr>
        <p:spPr bwMode="auto">
          <a:xfrm flipH="1">
            <a:off x="3463925"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5" name="Straight Connector 17"/>
          <p:cNvCxnSpPr>
            <a:cxnSpLocks noChangeShapeType="1"/>
          </p:cNvCxnSpPr>
          <p:nvPr/>
        </p:nvCxnSpPr>
        <p:spPr bwMode="auto">
          <a:xfrm flipH="1">
            <a:off x="3981450"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6" name="Straight Connector 18"/>
          <p:cNvCxnSpPr>
            <a:cxnSpLocks noChangeShapeType="1"/>
          </p:cNvCxnSpPr>
          <p:nvPr/>
        </p:nvCxnSpPr>
        <p:spPr bwMode="auto">
          <a:xfrm flipH="1">
            <a:off x="4518025"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7" name="Straight Connector 19"/>
          <p:cNvCxnSpPr>
            <a:cxnSpLocks noChangeShapeType="1"/>
          </p:cNvCxnSpPr>
          <p:nvPr/>
        </p:nvCxnSpPr>
        <p:spPr bwMode="auto">
          <a:xfrm flipH="1">
            <a:off x="5046663"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8" name="Straight Connector 20"/>
          <p:cNvCxnSpPr>
            <a:cxnSpLocks noChangeShapeType="1"/>
          </p:cNvCxnSpPr>
          <p:nvPr/>
        </p:nvCxnSpPr>
        <p:spPr bwMode="auto">
          <a:xfrm flipH="1">
            <a:off x="5580063"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59" name="Straight Connector 21"/>
          <p:cNvCxnSpPr>
            <a:cxnSpLocks noChangeShapeType="1"/>
          </p:cNvCxnSpPr>
          <p:nvPr/>
        </p:nvCxnSpPr>
        <p:spPr bwMode="auto">
          <a:xfrm flipH="1">
            <a:off x="6103938"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0" name="Straight Connector 22"/>
          <p:cNvCxnSpPr>
            <a:cxnSpLocks noChangeShapeType="1"/>
          </p:cNvCxnSpPr>
          <p:nvPr/>
        </p:nvCxnSpPr>
        <p:spPr bwMode="auto">
          <a:xfrm flipH="1">
            <a:off x="6637338"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1" name="Straight Connector 23"/>
          <p:cNvCxnSpPr>
            <a:cxnSpLocks noChangeShapeType="1"/>
          </p:cNvCxnSpPr>
          <p:nvPr/>
        </p:nvCxnSpPr>
        <p:spPr bwMode="auto">
          <a:xfrm flipH="1">
            <a:off x="7161213" y="5378450"/>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2" name="Straight Connector 24"/>
          <p:cNvCxnSpPr>
            <a:cxnSpLocks noChangeShapeType="1"/>
          </p:cNvCxnSpPr>
          <p:nvPr/>
        </p:nvCxnSpPr>
        <p:spPr bwMode="auto">
          <a:xfrm rot="5400000" flipH="1">
            <a:off x="2882900" y="5335601"/>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3" name="Straight Connector 25"/>
          <p:cNvCxnSpPr>
            <a:cxnSpLocks noChangeShapeType="1"/>
          </p:cNvCxnSpPr>
          <p:nvPr/>
        </p:nvCxnSpPr>
        <p:spPr bwMode="auto">
          <a:xfrm rot="5400000" flipH="1">
            <a:off x="2882900" y="5089538"/>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4" name="Straight Connector 26"/>
          <p:cNvCxnSpPr>
            <a:cxnSpLocks noChangeShapeType="1"/>
          </p:cNvCxnSpPr>
          <p:nvPr/>
        </p:nvCxnSpPr>
        <p:spPr bwMode="auto">
          <a:xfrm rot="5400000" flipH="1">
            <a:off x="2882900" y="4799026"/>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5" name="Straight Connector 27"/>
          <p:cNvCxnSpPr>
            <a:cxnSpLocks noChangeShapeType="1"/>
          </p:cNvCxnSpPr>
          <p:nvPr/>
        </p:nvCxnSpPr>
        <p:spPr bwMode="auto">
          <a:xfrm rot="5400000" flipH="1">
            <a:off x="2882900" y="4548201"/>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6" name="Straight Connector 28"/>
          <p:cNvCxnSpPr>
            <a:cxnSpLocks noChangeShapeType="1"/>
          </p:cNvCxnSpPr>
          <p:nvPr/>
        </p:nvCxnSpPr>
        <p:spPr bwMode="auto">
          <a:xfrm rot="5400000" flipH="1">
            <a:off x="2882900" y="42862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7" name="Straight Connector 29"/>
          <p:cNvCxnSpPr>
            <a:cxnSpLocks noChangeShapeType="1"/>
          </p:cNvCxnSpPr>
          <p:nvPr/>
        </p:nvCxnSpPr>
        <p:spPr bwMode="auto">
          <a:xfrm rot="5400000" flipH="1">
            <a:off x="2882900" y="4011617"/>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8" name="Straight Connector 30"/>
          <p:cNvCxnSpPr>
            <a:cxnSpLocks noChangeShapeType="1"/>
          </p:cNvCxnSpPr>
          <p:nvPr/>
        </p:nvCxnSpPr>
        <p:spPr bwMode="auto">
          <a:xfrm rot="5400000" flipH="1">
            <a:off x="2882900" y="3784602"/>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69" name="Straight Connector 31"/>
          <p:cNvCxnSpPr>
            <a:cxnSpLocks noChangeShapeType="1"/>
          </p:cNvCxnSpPr>
          <p:nvPr/>
        </p:nvCxnSpPr>
        <p:spPr bwMode="auto">
          <a:xfrm rot="5400000" flipH="1">
            <a:off x="2882900" y="3514726"/>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70" name="Straight Connector 32"/>
          <p:cNvCxnSpPr>
            <a:cxnSpLocks noChangeShapeType="1"/>
          </p:cNvCxnSpPr>
          <p:nvPr/>
        </p:nvCxnSpPr>
        <p:spPr bwMode="auto">
          <a:xfrm rot="5400000" flipH="1">
            <a:off x="2882900" y="32448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71" name="Straight Connector 33"/>
          <p:cNvCxnSpPr>
            <a:cxnSpLocks noChangeShapeType="1"/>
          </p:cNvCxnSpPr>
          <p:nvPr/>
        </p:nvCxnSpPr>
        <p:spPr bwMode="auto">
          <a:xfrm rot="5400000" flipH="1">
            <a:off x="2882900" y="29908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7372" name="Straight Connector 34"/>
          <p:cNvCxnSpPr>
            <a:cxnSpLocks noChangeShapeType="1"/>
          </p:cNvCxnSpPr>
          <p:nvPr/>
        </p:nvCxnSpPr>
        <p:spPr bwMode="auto">
          <a:xfrm rot="5400000" flipH="1">
            <a:off x="2882900" y="2727338"/>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56349" name="TextBox 35"/>
          <p:cNvSpPr txBox="1">
            <a:spLocks noChangeArrowheads="1"/>
          </p:cNvSpPr>
          <p:nvPr/>
        </p:nvSpPr>
        <p:spPr bwMode="auto">
          <a:xfrm>
            <a:off x="3519896" y="2495551"/>
            <a:ext cx="3256771"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HR: 0.631 (95% CI: 0.529-0.752; </a:t>
            </a:r>
            <a:r>
              <a:rPr lang="en-US" sz="1400" i="1" dirty="0">
                <a:solidFill>
                  <a:srgbClr val="FFFFFF"/>
                </a:solidFill>
                <a:ea typeface="ＭＳ Ｐゴシック" panose="020B0600070205080204" pitchFamily="34" charset="-128"/>
              </a:rPr>
              <a:t>P</a:t>
            </a:r>
            <a:r>
              <a:rPr lang="en-US" sz="1400" dirty="0">
                <a:solidFill>
                  <a:srgbClr val="FFFFFF"/>
                </a:solidFill>
                <a:ea typeface="ＭＳ Ｐゴシック" panose="020B0600070205080204" pitchFamily="34" charset="-128"/>
              </a:rPr>
              <a:t> &lt; .0001)</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37% reduction in risk of death</a:t>
            </a:r>
          </a:p>
        </p:txBody>
      </p:sp>
      <p:sp>
        <p:nvSpPr>
          <p:cNvPr id="56350" name="TextBox 36"/>
          <p:cNvSpPr txBox="1">
            <a:spLocks noChangeArrowheads="1"/>
          </p:cNvSpPr>
          <p:nvPr/>
        </p:nvSpPr>
        <p:spPr bwMode="auto">
          <a:xfrm>
            <a:off x="4013854" y="4656139"/>
            <a:ext cx="157984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Placebo: 13.6 mos</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(95% CI: 11.3-15.8)</a:t>
            </a:r>
          </a:p>
        </p:txBody>
      </p:sp>
      <p:sp>
        <p:nvSpPr>
          <p:cNvPr id="56351" name="TextBox 37"/>
          <p:cNvSpPr txBox="1">
            <a:spLocks noChangeArrowheads="1"/>
          </p:cNvSpPr>
          <p:nvPr/>
        </p:nvSpPr>
        <p:spPr bwMode="auto">
          <a:xfrm>
            <a:off x="5510080" y="3128964"/>
            <a:ext cx="1967205"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Enzalutamide: 18.4 mos</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(95% CI: 17.3-NYR)</a:t>
            </a:r>
          </a:p>
        </p:txBody>
      </p:sp>
      <p:cxnSp>
        <p:nvCxnSpPr>
          <p:cNvPr id="57376" name="Straight Arrow Connector 39"/>
          <p:cNvCxnSpPr>
            <a:cxnSpLocks noChangeShapeType="1"/>
          </p:cNvCxnSpPr>
          <p:nvPr/>
        </p:nvCxnSpPr>
        <p:spPr bwMode="auto">
          <a:xfrm flipH="1">
            <a:off x="6189664" y="3619500"/>
            <a:ext cx="292100" cy="376238"/>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7377" name="Straight Arrow Connector 42"/>
          <p:cNvCxnSpPr>
            <a:cxnSpLocks noChangeShapeType="1"/>
            <a:stCxn id="56350" idx="0"/>
          </p:cNvCxnSpPr>
          <p:nvPr/>
        </p:nvCxnSpPr>
        <p:spPr bwMode="auto">
          <a:xfrm flipV="1">
            <a:off x="4803775" y="4130677"/>
            <a:ext cx="463550" cy="525462"/>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6354" name="TextBox 43"/>
          <p:cNvSpPr txBox="1">
            <a:spLocks noChangeArrowheads="1"/>
          </p:cNvSpPr>
          <p:nvPr/>
        </p:nvSpPr>
        <p:spPr bwMode="auto">
          <a:xfrm>
            <a:off x="4335895" y="5629301"/>
            <a:ext cx="1762885"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Duration of OS (Mos)</a:t>
            </a:r>
          </a:p>
        </p:txBody>
      </p:sp>
      <p:sp>
        <p:nvSpPr>
          <p:cNvPr id="56355" name="TextBox 44"/>
          <p:cNvSpPr txBox="1">
            <a:spLocks noChangeArrowheads="1"/>
          </p:cNvSpPr>
          <p:nvPr/>
        </p:nvSpPr>
        <p:spPr bwMode="auto">
          <a:xfrm>
            <a:off x="2785564" y="5407051"/>
            <a:ext cx="275661"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56356" name="TextBox 45"/>
          <p:cNvSpPr txBox="1">
            <a:spLocks noChangeArrowheads="1"/>
          </p:cNvSpPr>
          <p:nvPr/>
        </p:nvSpPr>
        <p:spPr bwMode="auto">
          <a:xfrm>
            <a:off x="3330076" y="5407051"/>
            <a:ext cx="275661"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a:t>
            </a:r>
          </a:p>
        </p:txBody>
      </p:sp>
      <p:sp>
        <p:nvSpPr>
          <p:cNvPr id="56357" name="TextBox 46"/>
          <p:cNvSpPr txBox="1">
            <a:spLocks noChangeArrowheads="1"/>
          </p:cNvSpPr>
          <p:nvPr/>
        </p:nvSpPr>
        <p:spPr bwMode="auto">
          <a:xfrm>
            <a:off x="3842839" y="5407051"/>
            <a:ext cx="275661"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a:t>
            </a:r>
          </a:p>
        </p:txBody>
      </p:sp>
      <p:sp>
        <p:nvSpPr>
          <p:cNvPr id="56358" name="TextBox 47"/>
          <p:cNvSpPr txBox="1">
            <a:spLocks noChangeArrowheads="1"/>
          </p:cNvSpPr>
          <p:nvPr/>
        </p:nvSpPr>
        <p:spPr bwMode="auto">
          <a:xfrm>
            <a:off x="4384177" y="5407051"/>
            <a:ext cx="275661"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9</a:t>
            </a:r>
          </a:p>
        </p:txBody>
      </p:sp>
      <p:sp>
        <p:nvSpPr>
          <p:cNvPr id="56359" name="TextBox 48"/>
          <p:cNvSpPr txBox="1">
            <a:spLocks noChangeArrowheads="1"/>
          </p:cNvSpPr>
          <p:nvPr/>
        </p:nvSpPr>
        <p:spPr bwMode="auto">
          <a:xfrm>
            <a:off x="4862543" y="5407051"/>
            <a:ext cx="366657"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12</a:t>
            </a:r>
          </a:p>
        </p:txBody>
      </p:sp>
      <p:sp>
        <p:nvSpPr>
          <p:cNvPr id="56360" name="TextBox 49"/>
          <p:cNvSpPr txBox="1">
            <a:spLocks noChangeArrowheads="1"/>
          </p:cNvSpPr>
          <p:nvPr/>
        </p:nvSpPr>
        <p:spPr bwMode="auto">
          <a:xfrm>
            <a:off x="5395943" y="5407051"/>
            <a:ext cx="366657"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15</a:t>
            </a:r>
          </a:p>
        </p:txBody>
      </p:sp>
      <p:sp>
        <p:nvSpPr>
          <p:cNvPr id="56361" name="TextBox 50"/>
          <p:cNvSpPr txBox="1">
            <a:spLocks noChangeArrowheads="1"/>
          </p:cNvSpPr>
          <p:nvPr/>
        </p:nvSpPr>
        <p:spPr bwMode="auto">
          <a:xfrm>
            <a:off x="5928547" y="5407051"/>
            <a:ext cx="366657"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a:t>
            </a:r>
          </a:p>
        </p:txBody>
      </p:sp>
      <p:sp>
        <p:nvSpPr>
          <p:cNvPr id="56362" name="TextBox 51"/>
          <p:cNvSpPr txBox="1">
            <a:spLocks noChangeArrowheads="1"/>
          </p:cNvSpPr>
          <p:nvPr/>
        </p:nvSpPr>
        <p:spPr bwMode="auto">
          <a:xfrm>
            <a:off x="6453218" y="5407051"/>
            <a:ext cx="366657"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21</a:t>
            </a:r>
          </a:p>
        </p:txBody>
      </p:sp>
      <p:sp>
        <p:nvSpPr>
          <p:cNvPr id="56363" name="TextBox 52"/>
          <p:cNvSpPr txBox="1">
            <a:spLocks noChangeArrowheads="1"/>
          </p:cNvSpPr>
          <p:nvPr/>
        </p:nvSpPr>
        <p:spPr bwMode="auto">
          <a:xfrm>
            <a:off x="6981854" y="5407051"/>
            <a:ext cx="366657"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24</a:t>
            </a:r>
          </a:p>
        </p:txBody>
      </p:sp>
      <p:sp>
        <p:nvSpPr>
          <p:cNvPr id="56364" name="TextBox 53"/>
          <p:cNvSpPr txBox="1">
            <a:spLocks noChangeArrowheads="1"/>
          </p:cNvSpPr>
          <p:nvPr/>
        </p:nvSpPr>
        <p:spPr bwMode="auto">
          <a:xfrm rot="-5400000">
            <a:off x="1829161" y="3920433"/>
            <a:ext cx="1059730"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Survival (%)</a:t>
            </a:r>
          </a:p>
        </p:txBody>
      </p:sp>
      <p:sp>
        <p:nvSpPr>
          <p:cNvPr id="56365" name="TextBox 54"/>
          <p:cNvSpPr txBox="1">
            <a:spLocks noChangeArrowheads="1"/>
          </p:cNvSpPr>
          <p:nvPr/>
        </p:nvSpPr>
        <p:spPr bwMode="auto">
          <a:xfrm>
            <a:off x="2618365" y="5211789"/>
            <a:ext cx="275661"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56366" name="TextBox 55"/>
          <p:cNvSpPr txBox="1">
            <a:spLocks noChangeArrowheads="1"/>
          </p:cNvSpPr>
          <p:nvPr/>
        </p:nvSpPr>
        <p:spPr bwMode="auto">
          <a:xfrm>
            <a:off x="2527369" y="4965726"/>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sp>
        <p:nvSpPr>
          <p:cNvPr id="56367" name="TextBox 56"/>
          <p:cNvSpPr txBox="1">
            <a:spLocks noChangeArrowheads="1"/>
          </p:cNvSpPr>
          <p:nvPr/>
        </p:nvSpPr>
        <p:spPr bwMode="auto">
          <a:xfrm>
            <a:off x="2527369" y="4675214"/>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56368" name="TextBox 57"/>
          <p:cNvSpPr txBox="1">
            <a:spLocks noChangeArrowheads="1"/>
          </p:cNvSpPr>
          <p:nvPr/>
        </p:nvSpPr>
        <p:spPr bwMode="auto">
          <a:xfrm>
            <a:off x="2527369" y="4429151"/>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sp>
        <p:nvSpPr>
          <p:cNvPr id="56369" name="TextBox 58"/>
          <p:cNvSpPr txBox="1">
            <a:spLocks noChangeArrowheads="1"/>
          </p:cNvSpPr>
          <p:nvPr/>
        </p:nvSpPr>
        <p:spPr bwMode="auto">
          <a:xfrm>
            <a:off x="2527369" y="4167214"/>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56370" name="TextBox 59"/>
          <p:cNvSpPr txBox="1">
            <a:spLocks noChangeArrowheads="1"/>
          </p:cNvSpPr>
          <p:nvPr/>
        </p:nvSpPr>
        <p:spPr bwMode="auto">
          <a:xfrm>
            <a:off x="2527369" y="3892558"/>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50</a:t>
            </a:r>
          </a:p>
        </p:txBody>
      </p:sp>
      <p:sp>
        <p:nvSpPr>
          <p:cNvPr id="56371" name="TextBox 60"/>
          <p:cNvSpPr txBox="1">
            <a:spLocks noChangeArrowheads="1"/>
          </p:cNvSpPr>
          <p:nvPr/>
        </p:nvSpPr>
        <p:spPr bwMode="auto">
          <a:xfrm>
            <a:off x="2527369" y="3665543"/>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56372" name="TextBox 61"/>
          <p:cNvSpPr txBox="1">
            <a:spLocks noChangeArrowheads="1"/>
          </p:cNvSpPr>
          <p:nvPr/>
        </p:nvSpPr>
        <p:spPr bwMode="auto">
          <a:xfrm>
            <a:off x="2527369" y="3390905"/>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70</a:t>
            </a:r>
          </a:p>
        </p:txBody>
      </p:sp>
      <p:sp>
        <p:nvSpPr>
          <p:cNvPr id="56373" name="TextBox 62"/>
          <p:cNvSpPr txBox="1">
            <a:spLocks noChangeArrowheads="1"/>
          </p:cNvSpPr>
          <p:nvPr/>
        </p:nvSpPr>
        <p:spPr bwMode="auto">
          <a:xfrm>
            <a:off x="2527369" y="3124226"/>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56374" name="TextBox 63"/>
          <p:cNvSpPr txBox="1">
            <a:spLocks noChangeArrowheads="1"/>
          </p:cNvSpPr>
          <p:nvPr/>
        </p:nvSpPr>
        <p:spPr bwMode="auto">
          <a:xfrm>
            <a:off x="2527369" y="2870226"/>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90</a:t>
            </a:r>
          </a:p>
        </p:txBody>
      </p:sp>
      <p:sp>
        <p:nvSpPr>
          <p:cNvPr id="56375" name="TextBox 64"/>
          <p:cNvSpPr txBox="1">
            <a:spLocks noChangeArrowheads="1"/>
          </p:cNvSpPr>
          <p:nvPr/>
        </p:nvSpPr>
        <p:spPr bwMode="auto">
          <a:xfrm>
            <a:off x="2436361" y="2608289"/>
            <a:ext cx="457652"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56376" name="TextBox 66"/>
          <p:cNvSpPr txBox="1">
            <a:spLocks noChangeArrowheads="1"/>
          </p:cNvSpPr>
          <p:nvPr/>
        </p:nvSpPr>
        <p:spPr bwMode="auto">
          <a:xfrm>
            <a:off x="1763726" y="5888039"/>
            <a:ext cx="915635" cy="523220"/>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MDV3100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Placebo</a:t>
            </a:r>
          </a:p>
        </p:txBody>
      </p:sp>
      <p:sp>
        <p:nvSpPr>
          <p:cNvPr id="56377" name="TextBox 67"/>
          <p:cNvSpPr txBox="1">
            <a:spLocks noChangeArrowheads="1"/>
          </p:cNvSpPr>
          <p:nvPr/>
        </p:nvSpPr>
        <p:spPr bwMode="auto">
          <a:xfrm>
            <a:off x="2694556" y="5888039"/>
            <a:ext cx="45765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800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399</a:t>
            </a:r>
          </a:p>
        </p:txBody>
      </p:sp>
      <p:sp>
        <p:nvSpPr>
          <p:cNvPr id="56378" name="TextBox 68"/>
          <p:cNvSpPr txBox="1">
            <a:spLocks noChangeArrowheads="1"/>
          </p:cNvSpPr>
          <p:nvPr/>
        </p:nvSpPr>
        <p:spPr bwMode="auto">
          <a:xfrm>
            <a:off x="3239069" y="5888039"/>
            <a:ext cx="45765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775</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376</a:t>
            </a:r>
          </a:p>
        </p:txBody>
      </p:sp>
      <p:sp>
        <p:nvSpPr>
          <p:cNvPr id="56379" name="TextBox 69"/>
          <p:cNvSpPr txBox="1">
            <a:spLocks noChangeArrowheads="1"/>
          </p:cNvSpPr>
          <p:nvPr/>
        </p:nvSpPr>
        <p:spPr bwMode="auto">
          <a:xfrm>
            <a:off x="3752625" y="5888039"/>
            <a:ext cx="45765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701</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317</a:t>
            </a:r>
          </a:p>
        </p:txBody>
      </p:sp>
      <p:sp>
        <p:nvSpPr>
          <p:cNvPr id="56380" name="TextBox 70"/>
          <p:cNvSpPr txBox="1">
            <a:spLocks noChangeArrowheads="1"/>
          </p:cNvSpPr>
          <p:nvPr/>
        </p:nvSpPr>
        <p:spPr bwMode="auto">
          <a:xfrm>
            <a:off x="4292374" y="5888039"/>
            <a:ext cx="45765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627</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263</a:t>
            </a:r>
          </a:p>
        </p:txBody>
      </p:sp>
      <p:sp>
        <p:nvSpPr>
          <p:cNvPr id="56381" name="TextBox 71"/>
          <p:cNvSpPr txBox="1">
            <a:spLocks noChangeArrowheads="1"/>
          </p:cNvSpPr>
          <p:nvPr/>
        </p:nvSpPr>
        <p:spPr bwMode="auto">
          <a:xfrm>
            <a:off x="4817838" y="5888039"/>
            <a:ext cx="45765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400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167</a:t>
            </a:r>
          </a:p>
        </p:txBody>
      </p:sp>
      <p:sp>
        <p:nvSpPr>
          <p:cNvPr id="56382" name="TextBox 72"/>
          <p:cNvSpPr txBox="1">
            <a:spLocks noChangeArrowheads="1"/>
          </p:cNvSpPr>
          <p:nvPr/>
        </p:nvSpPr>
        <p:spPr bwMode="auto">
          <a:xfrm>
            <a:off x="5349649" y="5888039"/>
            <a:ext cx="45765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211</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81</a:t>
            </a:r>
          </a:p>
        </p:txBody>
      </p:sp>
      <p:sp>
        <p:nvSpPr>
          <p:cNvPr id="56383" name="TextBox 73"/>
          <p:cNvSpPr txBox="1">
            <a:spLocks noChangeArrowheads="1"/>
          </p:cNvSpPr>
          <p:nvPr/>
        </p:nvSpPr>
        <p:spPr bwMode="auto">
          <a:xfrm>
            <a:off x="5928547" y="5888039"/>
            <a:ext cx="366657"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72</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33</a:t>
            </a:r>
          </a:p>
        </p:txBody>
      </p:sp>
      <p:sp>
        <p:nvSpPr>
          <p:cNvPr id="56384" name="TextBox 74"/>
          <p:cNvSpPr txBox="1">
            <a:spLocks noChangeArrowheads="1"/>
          </p:cNvSpPr>
          <p:nvPr/>
        </p:nvSpPr>
        <p:spPr bwMode="auto">
          <a:xfrm>
            <a:off x="6498727" y="5888039"/>
            <a:ext cx="275661"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7</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a:t>
            </a:r>
          </a:p>
        </p:txBody>
      </p:sp>
      <p:sp>
        <p:nvSpPr>
          <p:cNvPr id="56385" name="TextBox 75"/>
          <p:cNvSpPr txBox="1">
            <a:spLocks noChangeArrowheads="1"/>
          </p:cNvSpPr>
          <p:nvPr/>
        </p:nvSpPr>
        <p:spPr bwMode="auto">
          <a:xfrm>
            <a:off x="7027364" y="5888039"/>
            <a:ext cx="275661"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0</a:t>
            </a:r>
          </a:p>
        </p:txBody>
      </p:sp>
      <p:sp>
        <p:nvSpPr>
          <p:cNvPr id="78" name="Freeform 77"/>
          <p:cNvSpPr/>
          <p:nvPr/>
        </p:nvSpPr>
        <p:spPr bwMode="auto">
          <a:xfrm>
            <a:off x="2928938" y="2759080"/>
            <a:ext cx="4248150" cy="1808163"/>
          </a:xfrm>
          <a:custGeom>
            <a:avLst/>
            <a:gdLst>
              <a:gd name="connsiteX0" fmla="*/ 0 w 4248150"/>
              <a:gd name="connsiteY0" fmla="*/ 0 h 1807028"/>
              <a:gd name="connsiteX1" fmla="*/ 168729 w 4248150"/>
              <a:gd name="connsiteY1" fmla="*/ 0 h 1807028"/>
              <a:gd name="connsiteX2" fmla="*/ 269422 w 4248150"/>
              <a:gd name="connsiteY2" fmla="*/ 24492 h 1807028"/>
              <a:gd name="connsiteX3" fmla="*/ 345622 w 4248150"/>
              <a:gd name="connsiteY3" fmla="*/ 40821 h 1807028"/>
              <a:gd name="connsiteX4" fmla="*/ 408214 w 4248150"/>
              <a:gd name="connsiteY4" fmla="*/ 73478 h 1807028"/>
              <a:gd name="connsiteX5" fmla="*/ 473529 w 4248150"/>
              <a:gd name="connsiteY5" fmla="*/ 76200 h 1807028"/>
              <a:gd name="connsiteX6" fmla="*/ 506186 w 4248150"/>
              <a:gd name="connsiteY6" fmla="*/ 146957 h 1807028"/>
              <a:gd name="connsiteX7" fmla="*/ 557893 w 4248150"/>
              <a:gd name="connsiteY7" fmla="*/ 152400 h 1807028"/>
              <a:gd name="connsiteX8" fmla="*/ 615043 w 4248150"/>
              <a:gd name="connsiteY8" fmla="*/ 174171 h 1807028"/>
              <a:gd name="connsiteX9" fmla="*/ 655864 w 4248150"/>
              <a:gd name="connsiteY9" fmla="*/ 206828 h 1807028"/>
              <a:gd name="connsiteX10" fmla="*/ 713014 w 4248150"/>
              <a:gd name="connsiteY10" fmla="*/ 220435 h 1807028"/>
              <a:gd name="connsiteX11" fmla="*/ 764722 w 4248150"/>
              <a:gd name="connsiteY11" fmla="*/ 280307 h 1807028"/>
              <a:gd name="connsiteX12" fmla="*/ 813707 w 4248150"/>
              <a:gd name="connsiteY12" fmla="*/ 293914 h 1807028"/>
              <a:gd name="connsiteX13" fmla="*/ 862693 w 4248150"/>
              <a:gd name="connsiteY13" fmla="*/ 364671 h 1807028"/>
              <a:gd name="connsiteX14" fmla="*/ 892629 w 4248150"/>
              <a:gd name="connsiteY14" fmla="*/ 375557 h 1807028"/>
              <a:gd name="connsiteX15" fmla="*/ 944336 w 4248150"/>
              <a:gd name="connsiteY15" fmla="*/ 438150 h 1807028"/>
              <a:gd name="connsiteX16" fmla="*/ 985157 w 4248150"/>
              <a:gd name="connsiteY16" fmla="*/ 438150 h 1807028"/>
              <a:gd name="connsiteX17" fmla="*/ 1050472 w 4248150"/>
              <a:gd name="connsiteY17" fmla="*/ 511628 h 1807028"/>
              <a:gd name="connsiteX18" fmla="*/ 1094014 w 4248150"/>
              <a:gd name="connsiteY18" fmla="*/ 582385 h 1807028"/>
              <a:gd name="connsiteX19" fmla="*/ 1172936 w 4248150"/>
              <a:gd name="connsiteY19" fmla="*/ 620485 h 1807028"/>
              <a:gd name="connsiteX20" fmla="*/ 1205593 w 4248150"/>
              <a:gd name="connsiteY20" fmla="*/ 666750 h 1807028"/>
              <a:gd name="connsiteX21" fmla="*/ 1306286 w 4248150"/>
              <a:gd name="connsiteY21" fmla="*/ 732064 h 1807028"/>
              <a:gd name="connsiteX22" fmla="*/ 1336222 w 4248150"/>
              <a:gd name="connsiteY22" fmla="*/ 748392 h 1807028"/>
              <a:gd name="connsiteX23" fmla="*/ 1338943 w 4248150"/>
              <a:gd name="connsiteY23" fmla="*/ 772885 h 1807028"/>
              <a:gd name="connsiteX24" fmla="*/ 1377043 w 4248150"/>
              <a:gd name="connsiteY24" fmla="*/ 772885 h 1807028"/>
              <a:gd name="connsiteX25" fmla="*/ 1504950 w 4248150"/>
              <a:gd name="connsiteY25" fmla="*/ 849085 h 1807028"/>
              <a:gd name="connsiteX26" fmla="*/ 1581150 w 4248150"/>
              <a:gd name="connsiteY26" fmla="*/ 895350 h 1807028"/>
              <a:gd name="connsiteX27" fmla="*/ 1643743 w 4248150"/>
              <a:gd name="connsiteY27" fmla="*/ 930728 h 1807028"/>
              <a:gd name="connsiteX28" fmla="*/ 1687286 w 4248150"/>
              <a:gd name="connsiteY28" fmla="*/ 990600 h 1807028"/>
              <a:gd name="connsiteX29" fmla="*/ 1771650 w 4248150"/>
              <a:gd name="connsiteY29" fmla="*/ 1034142 h 1807028"/>
              <a:gd name="connsiteX30" fmla="*/ 1861457 w 4248150"/>
              <a:gd name="connsiteY30" fmla="*/ 1104900 h 1807028"/>
              <a:gd name="connsiteX31" fmla="*/ 1937657 w 4248150"/>
              <a:gd name="connsiteY31" fmla="*/ 1137557 h 1807028"/>
              <a:gd name="connsiteX32" fmla="*/ 2032907 w 4248150"/>
              <a:gd name="connsiteY32" fmla="*/ 1189264 h 1807028"/>
              <a:gd name="connsiteX33" fmla="*/ 2098222 w 4248150"/>
              <a:gd name="connsiteY33" fmla="*/ 1202871 h 1807028"/>
              <a:gd name="connsiteX34" fmla="*/ 2149929 w 4248150"/>
              <a:gd name="connsiteY34" fmla="*/ 1197428 h 1807028"/>
              <a:gd name="connsiteX35" fmla="*/ 2193472 w 4248150"/>
              <a:gd name="connsiteY35" fmla="*/ 1227364 h 1807028"/>
              <a:gd name="connsiteX36" fmla="*/ 2264229 w 4248150"/>
              <a:gd name="connsiteY36" fmla="*/ 1246414 h 1807028"/>
              <a:gd name="connsiteX37" fmla="*/ 2313214 w 4248150"/>
              <a:gd name="connsiteY37" fmla="*/ 1246414 h 1807028"/>
              <a:gd name="connsiteX38" fmla="*/ 2378529 w 4248150"/>
              <a:gd name="connsiteY38" fmla="*/ 1295400 h 1807028"/>
              <a:gd name="connsiteX39" fmla="*/ 2468336 w 4248150"/>
              <a:gd name="connsiteY39" fmla="*/ 1341664 h 1807028"/>
              <a:gd name="connsiteX40" fmla="*/ 2514600 w 4248150"/>
              <a:gd name="connsiteY40" fmla="*/ 1355271 h 1807028"/>
              <a:gd name="connsiteX41" fmla="*/ 2571750 w 4248150"/>
              <a:gd name="connsiteY41" fmla="*/ 1374321 h 1807028"/>
              <a:gd name="connsiteX42" fmla="*/ 2626179 w 4248150"/>
              <a:gd name="connsiteY42" fmla="*/ 1415142 h 1807028"/>
              <a:gd name="connsiteX43" fmla="*/ 2743200 w 4248150"/>
              <a:gd name="connsiteY43" fmla="*/ 1415142 h 1807028"/>
              <a:gd name="connsiteX44" fmla="*/ 2748643 w 4248150"/>
              <a:gd name="connsiteY44" fmla="*/ 1439635 h 1807028"/>
              <a:gd name="connsiteX45" fmla="*/ 2789464 w 4248150"/>
              <a:gd name="connsiteY45" fmla="*/ 1447800 h 1807028"/>
              <a:gd name="connsiteX46" fmla="*/ 2811236 w 4248150"/>
              <a:gd name="connsiteY46" fmla="*/ 1461407 h 1807028"/>
              <a:gd name="connsiteX47" fmla="*/ 2843893 w 4248150"/>
              <a:gd name="connsiteY47" fmla="*/ 1480457 h 1807028"/>
              <a:gd name="connsiteX48" fmla="*/ 2871107 w 4248150"/>
              <a:gd name="connsiteY48" fmla="*/ 1499507 h 1807028"/>
              <a:gd name="connsiteX49" fmla="*/ 2933700 w 4248150"/>
              <a:gd name="connsiteY49" fmla="*/ 1518557 h 1807028"/>
              <a:gd name="connsiteX50" fmla="*/ 3107872 w 4248150"/>
              <a:gd name="connsiteY50" fmla="*/ 1518557 h 1807028"/>
              <a:gd name="connsiteX51" fmla="*/ 3145972 w 4248150"/>
              <a:gd name="connsiteY51" fmla="*/ 1567542 h 1807028"/>
              <a:gd name="connsiteX52" fmla="*/ 3320143 w 4248150"/>
              <a:gd name="connsiteY52" fmla="*/ 1567542 h 1807028"/>
              <a:gd name="connsiteX53" fmla="*/ 3322864 w 4248150"/>
              <a:gd name="connsiteY53" fmla="*/ 1624692 h 1807028"/>
              <a:gd name="connsiteX54" fmla="*/ 3369129 w 4248150"/>
              <a:gd name="connsiteY54" fmla="*/ 1624692 h 1807028"/>
              <a:gd name="connsiteX55" fmla="*/ 3374572 w 4248150"/>
              <a:gd name="connsiteY55" fmla="*/ 1676400 h 1807028"/>
              <a:gd name="connsiteX56" fmla="*/ 3393622 w 4248150"/>
              <a:gd name="connsiteY56" fmla="*/ 1676400 h 1807028"/>
              <a:gd name="connsiteX57" fmla="*/ 3399064 w 4248150"/>
              <a:gd name="connsiteY57" fmla="*/ 1733550 h 1807028"/>
              <a:gd name="connsiteX58" fmla="*/ 3448050 w 4248150"/>
              <a:gd name="connsiteY58" fmla="*/ 1736271 h 1807028"/>
              <a:gd name="connsiteX59" fmla="*/ 3453493 w 4248150"/>
              <a:gd name="connsiteY59" fmla="*/ 1807028 h 1807028"/>
              <a:gd name="connsiteX60" fmla="*/ 4248150 w 4248150"/>
              <a:gd name="connsiteY60" fmla="*/ 1798864 h 1807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8150" h="1807028">
                <a:moveTo>
                  <a:pt x="0" y="0"/>
                </a:moveTo>
                <a:lnTo>
                  <a:pt x="168729" y="0"/>
                </a:lnTo>
                <a:lnTo>
                  <a:pt x="269422" y="24492"/>
                </a:lnTo>
                <a:lnTo>
                  <a:pt x="345622" y="40821"/>
                </a:lnTo>
                <a:lnTo>
                  <a:pt x="408214" y="73478"/>
                </a:lnTo>
                <a:lnTo>
                  <a:pt x="473529" y="76200"/>
                </a:lnTo>
                <a:lnTo>
                  <a:pt x="506186" y="146957"/>
                </a:lnTo>
                <a:lnTo>
                  <a:pt x="557893" y="152400"/>
                </a:lnTo>
                <a:lnTo>
                  <a:pt x="615043" y="174171"/>
                </a:lnTo>
                <a:lnTo>
                  <a:pt x="655864" y="206828"/>
                </a:lnTo>
                <a:lnTo>
                  <a:pt x="713014" y="220435"/>
                </a:lnTo>
                <a:lnTo>
                  <a:pt x="764722" y="280307"/>
                </a:lnTo>
                <a:lnTo>
                  <a:pt x="813707" y="293914"/>
                </a:lnTo>
                <a:lnTo>
                  <a:pt x="862693" y="364671"/>
                </a:lnTo>
                <a:lnTo>
                  <a:pt x="892629" y="375557"/>
                </a:lnTo>
                <a:lnTo>
                  <a:pt x="944336" y="438150"/>
                </a:lnTo>
                <a:lnTo>
                  <a:pt x="985157" y="438150"/>
                </a:lnTo>
                <a:lnTo>
                  <a:pt x="1050472" y="511628"/>
                </a:lnTo>
                <a:lnTo>
                  <a:pt x="1094014" y="582385"/>
                </a:lnTo>
                <a:lnTo>
                  <a:pt x="1172936" y="620485"/>
                </a:lnTo>
                <a:lnTo>
                  <a:pt x="1205593" y="666750"/>
                </a:lnTo>
                <a:lnTo>
                  <a:pt x="1306286" y="732064"/>
                </a:lnTo>
                <a:lnTo>
                  <a:pt x="1336222" y="748392"/>
                </a:lnTo>
                <a:lnTo>
                  <a:pt x="1338943" y="772885"/>
                </a:lnTo>
                <a:lnTo>
                  <a:pt x="1377043" y="772885"/>
                </a:lnTo>
                <a:lnTo>
                  <a:pt x="1504950" y="849085"/>
                </a:lnTo>
                <a:lnTo>
                  <a:pt x="1581150" y="895350"/>
                </a:lnTo>
                <a:lnTo>
                  <a:pt x="1643743" y="930728"/>
                </a:lnTo>
                <a:lnTo>
                  <a:pt x="1687286" y="990600"/>
                </a:lnTo>
                <a:lnTo>
                  <a:pt x="1771650" y="1034142"/>
                </a:lnTo>
                <a:lnTo>
                  <a:pt x="1861457" y="1104900"/>
                </a:lnTo>
                <a:lnTo>
                  <a:pt x="1937657" y="1137557"/>
                </a:lnTo>
                <a:lnTo>
                  <a:pt x="2032907" y="1189264"/>
                </a:lnTo>
                <a:lnTo>
                  <a:pt x="2098222" y="1202871"/>
                </a:lnTo>
                <a:lnTo>
                  <a:pt x="2149929" y="1197428"/>
                </a:lnTo>
                <a:lnTo>
                  <a:pt x="2193472" y="1227364"/>
                </a:lnTo>
                <a:lnTo>
                  <a:pt x="2264229" y="1246414"/>
                </a:lnTo>
                <a:lnTo>
                  <a:pt x="2313214" y="1246414"/>
                </a:lnTo>
                <a:lnTo>
                  <a:pt x="2378529" y="1295400"/>
                </a:lnTo>
                <a:lnTo>
                  <a:pt x="2468336" y="1341664"/>
                </a:lnTo>
                <a:lnTo>
                  <a:pt x="2514600" y="1355271"/>
                </a:lnTo>
                <a:lnTo>
                  <a:pt x="2571750" y="1374321"/>
                </a:lnTo>
                <a:lnTo>
                  <a:pt x="2626179" y="1415142"/>
                </a:lnTo>
                <a:lnTo>
                  <a:pt x="2743200" y="1415142"/>
                </a:lnTo>
                <a:lnTo>
                  <a:pt x="2748643" y="1439635"/>
                </a:lnTo>
                <a:lnTo>
                  <a:pt x="2789464" y="1447800"/>
                </a:lnTo>
                <a:lnTo>
                  <a:pt x="2811236" y="1461407"/>
                </a:lnTo>
                <a:lnTo>
                  <a:pt x="2843893" y="1480457"/>
                </a:lnTo>
                <a:lnTo>
                  <a:pt x="2871107" y="1499507"/>
                </a:lnTo>
                <a:lnTo>
                  <a:pt x="2933700" y="1518557"/>
                </a:lnTo>
                <a:lnTo>
                  <a:pt x="3107872" y="1518557"/>
                </a:lnTo>
                <a:lnTo>
                  <a:pt x="3145972" y="1567542"/>
                </a:lnTo>
                <a:lnTo>
                  <a:pt x="3320143" y="1567542"/>
                </a:lnTo>
                <a:lnTo>
                  <a:pt x="3322864" y="1624692"/>
                </a:lnTo>
                <a:lnTo>
                  <a:pt x="3369129" y="1624692"/>
                </a:lnTo>
                <a:lnTo>
                  <a:pt x="3374572" y="1676400"/>
                </a:lnTo>
                <a:lnTo>
                  <a:pt x="3393622" y="1676400"/>
                </a:lnTo>
                <a:lnTo>
                  <a:pt x="3399064" y="1733550"/>
                </a:lnTo>
                <a:lnTo>
                  <a:pt x="3448050" y="1736271"/>
                </a:lnTo>
                <a:lnTo>
                  <a:pt x="3453493" y="1807028"/>
                </a:lnTo>
                <a:lnTo>
                  <a:pt x="4248150" y="1798864"/>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7" name="TextBox 37"/>
          <p:cNvSpPr txBox="1">
            <a:spLocks noChangeArrowheads="1"/>
          </p:cNvSpPr>
          <p:nvPr/>
        </p:nvSpPr>
        <p:spPr bwMode="auto">
          <a:xfrm>
            <a:off x="1758950" y="5642001"/>
            <a:ext cx="1132316" cy="307777"/>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Pts at Risk, n</a:t>
            </a:r>
          </a:p>
        </p:txBody>
      </p:sp>
    </p:spTree>
    <p:extLst>
      <p:ext uri="{BB962C8B-B14F-4D97-AF65-F5344CB8AC3E}">
        <p14:creationId xmlns:p14="http://schemas.microsoft.com/office/powerpoint/2010/main" val="1842502633"/>
      </p:ext>
    </p:extLst>
  </p:cSld>
  <p:clrMapOvr>
    <a:masterClrMapping/>
  </p:clrMapOvr>
  <p:timing>
    <p:tnLst>
      <p:par>
        <p:cTn xmlns:p14="http://schemas.microsoft.com/office/powerpoint/2010/mai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AFFIRM Trial of Enzalutamide in Post-Docetaxel CRPC: Time to First SRE</a:t>
            </a:r>
          </a:p>
        </p:txBody>
      </p:sp>
      <p:sp>
        <p:nvSpPr>
          <p:cNvPr id="5" name="Text Box 11"/>
          <p:cNvSpPr txBox="1">
            <a:spLocks noChangeArrowheads="1"/>
          </p:cNvSpPr>
          <p:nvPr/>
        </p:nvSpPr>
        <p:spPr bwMode="auto">
          <a:xfrm>
            <a:off x="284176" y="6356350"/>
            <a:ext cx="8561387" cy="306388"/>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De Bono JS, et al. ASCO 2012. Abstract 4519^.</a:t>
            </a:r>
          </a:p>
        </p:txBody>
      </p:sp>
      <p:cxnSp>
        <p:nvCxnSpPr>
          <p:cNvPr id="58372" name="Straight Connector 10"/>
          <p:cNvCxnSpPr>
            <a:cxnSpLocks noChangeShapeType="1"/>
          </p:cNvCxnSpPr>
          <p:nvPr/>
        </p:nvCxnSpPr>
        <p:spPr bwMode="auto">
          <a:xfrm>
            <a:off x="2300288" y="2416175"/>
            <a:ext cx="0" cy="26304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3" name="Straight Connector 12"/>
          <p:cNvCxnSpPr>
            <a:cxnSpLocks noChangeShapeType="1"/>
          </p:cNvCxnSpPr>
          <p:nvPr/>
        </p:nvCxnSpPr>
        <p:spPr bwMode="auto">
          <a:xfrm flipV="1">
            <a:off x="2284426" y="5022850"/>
            <a:ext cx="47466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4" name="Straight Connector 14"/>
          <p:cNvCxnSpPr>
            <a:cxnSpLocks noChangeShapeType="1"/>
          </p:cNvCxnSpPr>
          <p:nvPr/>
        </p:nvCxnSpPr>
        <p:spPr bwMode="auto">
          <a:xfrm flipH="1">
            <a:off x="2300288"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5" name="Straight Connector 16"/>
          <p:cNvCxnSpPr>
            <a:cxnSpLocks noChangeShapeType="1"/>
          </p:cNvCxnSpPr>
          <p:nvPr/>
        </p:nvCxnSpPr>
        <p:spPr bwMode="auto">
          <a:xfrm flipH="1">
            <a:off x="2886075"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6" name="Straight Connector 17"/>
          <p:cNvCxnSpPr>
            <a:cxnSpLocks noChangeShapeType="1"/>
          </p:cNvCxnSpPr>
          <p:nvPr/>
        </p:nvCxnSpPr>
        <p:spPr bwMode="auto">
          <a:xfrm flipH="1">
            <a:off x="3481388"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7" name="Straight Connector 18"/>
          <p:cNvCxnSpPr>
            <a:cxnSpLocks noChangeShapeType="1"/>
          </p:cNvCxnSpPr>
          <p:nvPr/>
        </p:nvCxnSpPr>
        <p:spPr bwMode="auto">
          <a:xfrm flipH="1">
            <a:off x="4068763"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8" name="Straight Connector 19"/>
          <p:cNvCxnSpPr>
            <a:cxnSpLocks noChangeShapeType="1"/>
          </p:cNvCxnSpPr>
          <p:nvPr/>
        </p:nvCxnSpPr>
        <p:spPr bwMode="auto">
          <a:xfrm flipH="1">
            <a:off x="4657725"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79" name="Straight Connector 20"/>
          <p:cNvCxnSpPr>
            <a:cxnSpLocks noChangeShapeType="1"/>
          </p:cNvCxnSpPr>
          <p:nvPr/>
        </p:nvCxnSpPr>
        <p:spPr bwMode="auto">
          <a:xfrm flipH="1">
            <a:off x="5260975"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0" name="Straight Connector 21"/>
          <p:cNvCxnSpPr>
            <a:cxnSpLocks noChangeShapeType="1"/>
          </p:cNvCxnSpPr>
          <p:nvPr/>
        </p:nvCxnSpPr>
        <p:spPr bwMode="auto">
          <a:xfrm flipH="1">
            <a:off x="5837238"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1" name="Straight Connector 22"/>
          <p:cNvCxnSpPr>
            <a:cxnSpLocks noChangeShapeType="1"/>
          </p:cNvCxnSpPr>
          <p:nvPr/>
        </p:nvCxnSpPr>
        <p:spPr bwMode="auto">
          <a:xfrm flipH="1">
            <a:off x="6438900"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2" name="Straight Connector 23"/>
          <p:cNvCxnSpPr>
            <a:cxnSpLocks noChangeShapeType="1"/>
          </p:cNvCxnSpPr>
          <p:nvPr/>
        </p:nvCxnSpPr>
        <p:spPr bwMode="auto">
          <a:xfrm flipH="1">
            <a:off x="7015163" y="503396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3" name="Straight Connector 24"/>
          <p:cNvCxnSpPr>
            <a:cxnSpLocks noChangeShapeType="1"/>
          </p:cNvCxnSpPr>
          <p:nvPr/>
        </p:nvCxnSpPr>
        <p:spPr bwMode="auto">
          <a:xfrm rot="5400000" flipH="1">
            <a:off x="2262188" y="499111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4" name="Straight Connector 25"/>
          <p:cNvCxnSpPr>
            <a:cxnSpLocks noChangeShapeType="1"/>
          </p:cNvCxnSpPr>
          <p:nvPr/>
        </p:nvCxnSpPr>
        <p:spPr bwMode="auto">
          <a:xfrm rot="5400000" flipH="1">
            <a:off x="2262188" y="4735526"/>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5" name="Straight Connector 26"/>
          <p:cNvCxnSpPr>
            <a:cxnSpLocks noChangeShapeType="1"/>
          </p:cNvCxnSpPr>
          <p:nvPr/>
        </p:nvCxnSpPr>
        <p:spPr bwMode="auto">
          <a:xfrm rot="5400000" flipH="1">
            <a:off x="2262188" y="4472001"/>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6" name="Straight Connector 27"/>
          <p:cNvCxnSpPr>
            <a:cxnSpLocks noChangeShapeType="1"/>
          </p:cNvCxnSpPr>
          <p:nvPr/>
        </p:nvCxnSpPr>
        <p:spPr bwMode="auto">
          <a:xfrm rot="5400000" flipH="1">
            <a:off x="2262188" y="4221176"/>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7" name="Straight Connector 28"/>
          <p:cNvCxnSpPr>
            <a:cxnSpLocks noChangeShapeType="1"/>
          </p:cNvCxnSpPr>
          <p:nvPr/>
        </p:nvCxnSpPr>
        <p:spPr bwMode="auto">
          <a:xfrm rot="5400000" flipH="1">
            <a:off x="2262188" y="3959232"/>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8" name="Straight Connector 29"/>
          <p:cNvCxnSpPr>
            <a:cxnSpLocks noChangeShapeType="1"/>
          </p:cNvCxnSpPr>
          <p:nvPr/>
        </p:nvCxnSpPr>
        <p:spPr bwMode="auto">
          <a:xfrm rot="5400000" flipH="1">
            <a:off x="2262188" y="3684594"/>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89" name="Straight Connector 30"/>
          <p:cNvCxnSpPr>
            <a:cxnSpLocks noChangeShapeType="1"/>
          </p:cNvCxnSpPr>
          <p:nvPr/>
        </p:nvCxnSpPr>
        <p:spPr bwMode="auto">
          <a:xfrm rot="5400000" flipH="1">
            <a:off x="2262188" y="3457579"/>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90" name="Straight Connector 31"/>
          <p:cNvCxnSpPr>
            <a:cxnSpLocks noChangeShapeType="1"/>
          </p:cNvCxnSpPr>
          <p:nvPr/>
        </p:nvCxnSpPr>
        <p:spPr bwMode="auto">
          <a:xfrm rot="5400000" flipH="1">
            <a:off x="2262188" y="318771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91" name="Straight Connector 32"/>
          <p:cNvCxnSpPr>
            <a:cxnSpLocks noChangeShapeType="1"/>
          </p:cNvCxnSpPr>
          <p:nvPr/>
        </p:nvCxnSpPr>
        <p:spPr bwMode="auto">
          <a:xfrm rot="5400000" flipH="1">
            <a:off x="2262188" y="2917838"/>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92" name="Straight Connector 33"/>
          <p:cNvCxnSpPr>
            <a:cxnSpLocks noChangeShapeType="1"/>
          </p:cNvCxnSpPr>
          <p:nvPr/>
        </p:nvCxnSpPr>
        <p:spPr bwMode="auto">
          <a:xfrm rot="5400000" flipH="1">
            <a:off x="2262188" y="2663838"/>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8393" name="Straight Connector 34"/>
          <p:cNvCxnSpPr>
            <a:cxnSpLocks noChangeShapeType="1"/>
          </p:cNvCxnSpPr>
          <p:nvPr/>
        </p:nvCxnSpPr>
        <p:spPr bwMode="auto">
          <a:xfrm rot="5400000" flipH="1">
            <a:off x="2262188" y="2400313"/>
            <a:ext cx="0" cy="635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9" name="TextBox 35"/>
          <p:cNvSpPr txBox="1">
            <a:spLocks noChangeArrowheads="1"/>
          </p:cNvSpPr>
          <p:nvPr/>
        </p:nvSpPr>
        <p:spPr bwMode="auto">
          <a:xfrm>
            <a:off x="5335810" y="2044725"/>
            <a:ext cx="1714056"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HR: 0.621 (</a:t>
            </a:r>
            <a:r>
              <a:rPr lang="en-US" sz="1400" i="1" dirty="0">
                <a:solidFill>
                  <a:srgbClr val="FFFFFF"/>
                </a:solidFill>
                <a:ea typeface="ＭＳ Ｐゴシック" panose="020B0600070205080204" pitchFamily="34" charset="-128"/>
              </a:rPr>
              <a:t>P</a:t>
            </a:r>
            <a:r>
              <a:rPr lang="en-US" sz="1400" dirty="0">
                <a:solidFill>
                  <a:srgbClr val="FFFFFF"/>
                </a:solidFill>
                <a:ea typeface="ＭＳ Ｐゴシック" panose="020B0600070205080204" pitchFamily="34" charset="-128"/>
              </a:rPr>
              <a:t> &lt; .0001)</a:t>
            </a:r>
          </a:p>
        </p:txBody>
      </p:sp>
      <p:sp>
        <p:nvSpPr>
          <p:cNvPr id="30" name="TextBox 36"/>
          <p:cNvSpPr txBox="1">
            <a:spLocks noChangeArrowheads="1"/>
          </p:cNvSpPr>
          <p:nvPr/>
        </p:nvSpPr>
        <p:spPr bwMode="auto">
          <a:xfrm>
            <a:off x="3496782" y="4362451"/>
            <a:ext cx="154401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Placebo: 13.3 mos</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(95% CI: 5.5-NYR)</a:t>
            </a:r>
          </a:p>
        </p:txBody>
      </p:sp>
      <p:sp>
        <p:nvSpPr>
          <p:cNvPr id="31" name="TextBox 37"/>
          <p:cNvSpPr txBox="1">
            <a:spLocks noChangeArrowheads="1"/>
          </p:cNvSpPr>
          <p:nvPr/>
        </p:nvSpPr>
        <p:spPr bwMode="auto">
          <a:xfrm>
            <a:off x="5375143" y="2697164"/>
            <a:ext cx="1967205"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Enzalutamide: 16.7 mos</a:t>
            </a:r>
            <a:br>
              <a:rPr lang="en-US" sz="1400" b="1" dirty="0">
                <a:solidFill>
                  <a:srgbClr val="FFFFFF"/>
                </a:solidFill>
                <a:ea typeface="ＭＳ Ｐゴシック" panose="020B0600070205080204" pitchFamily="34" charset="-128"/>
              </a:rPr>
            </a:br>
            <a:r>
              <a:rPr lang="en-US" sz="1400" b="1" dirty="0">
                <a:solidFill>
                  <a:srgbClr val="FFFFFF"/>
                </a:solidFill>
                <a:ea typeface="ＭＳ Ｐゴシック" panose="020B0600070205080204" pitchFamily="34" charset="-128"/>
              </a:rPr>
              <a:t>(95% CI: 14.6-19.1)</a:t>
            </a:r>
          </a:p>
        </p:txBody>
      </p:sp>
      <p:cxnSp>
        <p:nvCxnSpPr>
          <p:cNvPr id="58397" name="Straight Arrow Connector 39"/>
          <p:cNvCxnSpPr>
            <a:cxnSpLocks noChangeShapeType="1"/>
          </p:cNvCxnSpPr>
          <p:nvPr/>
        </p:nvCxnSpPr>
        <p:spPr bwMode="auto">
          <a:xfrm flipH="1">
            <a:off x="5827715" y="3175026"/>
            <a:ext cx="219075" cy="423863"/>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8398" name="Straight Arrow Connector 42"/>
          <p:cNvCxnSpPr>
            <a:cxnSpLocks noChangeShapeType="1"/>
          </p:cNvCxnSpPr>
          <p:nvPr/>
        </p:nvCxnSpPr>
        <p:spPr bwMode="auto">
          <a:xfrm flipV="1">
            <a:off x="4398963" y="3829050"/>
            <a:ext cx="411162" cy="552450"/>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4" name="TextBox 43"/>
          <p:cNvSpPr txBox="1">
            <a:spLocks noChangeArrowheads="1"/>
          </p:cNvSpPr>
          <p:nvPr/>
        </p:nvSpPr>
        <p:spPr bwMode="auto">
          <a:xfrm>
            <a:off x="3749306" y="5310214"/>
            <a:ext cx="1693017"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Time to Event (Mos)</a:t>
            </a:r>
          </a:p>
        </p:txBody>
      </p:sp>
      <p:sp>
        <p:nvSpPr>
          <p:cNvPr id="35" name="TextBox 44"/>
          <p:cNvSpPr txBox="1">
            <a:spLocks noChangeArrowheads="1"/>
          </p:cNvSpPr>
          <p:nvPr/>
        </p:nvSpPr>
        <p:spPr bwMode="auto">
          <a:xfrm>
            <a:off x="2164852" y="5080026"/>
            <a:ext cx="275661"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36" name="TextBox 45"/>
          <p:cNvSpPr txBox="1">
            <a:spLocks noChangeArrowheads="1"/>
          </p:cNvSpPr>
          <p:nvPr/>
        </p:nvSpPr>
        <p:spPr bwMode="auto">
          <a:xfrm>
            <a:off x="2752227" y="5080026"/>
            <a:ext cx="275661"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a:t>
            </a:r>
          </a:p>
        </p:txBody>
      </p:sp>
      <p:sp>
        <p:nvSpPr>
          <p:cNvPr id="37" name="TextBox 46"/>
          <p:cNvSpPr txBox="1">
            <a:spLocks noChangeArrowheads="1"/>
          </p:cNvSpPr>
          <p:nvPr/>
        </p:nvSpPr>
        <p:spPr bwMode="auto">
          <a:xfrm>
            <a:off x="3342777" y="5080026"/>
            <a:ext cx="275661"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a:t>
            </a:r>
          </a:p>
        </p:txBody>
      </p:sp>
      <p:sp>
        <p:nvSpPr>
          <p:cNvPr id="38" name="TextBox 47"/>
          <p:cNvSpPr txBox="1">
            <a:spLocks noChangeArrowheads="1"/>
          </p:cNvSpPr>
          <p:nvPr/>
        </p:nvSpPr>
        <p:spPr bwMode="auto">
          <a:xfrm>
            <a:off x="3934914" y="5080026"/>
            <a:ext cx="275661"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9</a:t>
            </a:r>
          </a:p>
        </p:txBody>
      </p:sp>
      <p:sp>
        <p:nvSpPr>
          <p:cNvPr id="39" name="TextBox 48"/>
          <p:cNvSpPr txBox="1">
            <a:spLocks noChangeArrowheads="1"/>
          </p:cNvSpPr>
          <p:nvPr/>
        </p:nvSpPr>
        <p:spPr bwMode="auto">
          <a:xfrm>
            <a:off x="4473605" y="5080026"/>
            <a:ext cx="366657"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12</a:t>
            </a:r>
          </a:p>
        </p:txBody>
      </p:sp>
      <p:sp>
        <p:nvSpPr>
          <p:cNvPr id="40" name="TextBox 49"/>
          <p:cNvSpPr txBox="1">
            <a:spLocks noChangeArrowheads="1"/>
          </p:cNvSpPr>
          <p:nvPr/>
        </p:nvSpPr>
        <p:spPr bwMode="auto">
          <a:xfrm>
            <a:off x="5076854" y="5080026"/>
            <a:ext cx="366657"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15</a:t>
            </a:r>
          </a:p>
        </p:txBody>
      </p:sp>
      <p:sp>
        <p:nvSpPr>
          <p:cNvPr id="41" name="TextBox 50"/>
          <p:cNvSpPr txBox="1">
            <a:spLocks noChangeArrowheads="1"/>
          </p:cNvSpPr>
          <p:nvPr/>
        </p:nvSpPr>
        <p:spPr bwMode="auto">
          <a:xfrm>
            <a:off x="5661848" y="5080026"/>
            <a:ext cx="366657"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18</a:t>
            </a:r>
          </a:p>
        </p:txBody>
      </p:sp>
      <p:sp>
        <p:nvSpPr>
          <p:cNvPr id="42" name="TextBox 51"/>
          <p:cNvSpPr txBox="1">
            <a:spLocks noChangeArrowheads="1"/>
          </p:cNvSpPr>
          <p:nvPr/>
        </p:nvSpPr>
        <p:spPr bwMode="auto">
          <a:xfrm>
            <a:off x="6254780" y="5080026"/>
            <a:ext cx="366657"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21</a:t>
            </a:r>
          </a:p>
        </p:txBody>
      </p:sp>
      <p:sp>
        <p:nvSpPr>
          <p:cNvPr id="43" name="TextBox 52"/>
          <p:cNvSpPr txBox="1">
            <a:spLocks noChangeArrowheads="1"/>
          </p:cNvSpPr>
          <p:nvPr/>
        </p:nvSpPr>
        <p:spPr bwMode="auto">
          <a:xfrm>
            <a:off x="6835805" y="5080026"/>
            <a:ext cx="366657"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24</a:t>
            </a:r>
          </a:p>
        </p:txBody>
      </p:sp>
      <p:sp>
        <p:nvSpPr>
          <p:cNvPr id="44" name="TextBox 53"/>
          <p:cNvSpPr txBox="1">
            <a:spLocks noChangeArrowheads="1"/>
          </p:cNvSpPr>
          <p:nvPr/>
        </p:nvSpPr>
        <p:spPr bwMode="auto">
          <a:xfrm rot="16200000">
            <a:off x="1174258" y="3592613"/>
            <a:ext cx="1109085" cy="307777"/>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SRE Free (%)</a:t>
            </a:r>
          </a:p>
        </p:txBody>
      </p:sp>
      <p:sp>
        <p:nvSpPr>
          <p:cNvPr id="45" name="TextBox 54"/>
          <p:cNvSpPr txBox="1">
            <a:spLocks noChangeArrowheads="1"/>
          </p:cNvSpPr>
          <p:nvPr/>
        </p:nvSpPr>
        <p:spPr bwMode="auto">
          <a:xfrm>
            <a:off x="1997652" y="4867301"/>
            <a:ext cx="275661"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46" name="TextBox 55"/>
          <p:cNvSpPr txBox="1">
            <a:spLocks noChangeArrowheads="1"/>
          </p:cNvSpPr>
          <p:nvPr/>
        </p:nvSpPr>
        <p:spPr bwMode="auto">
          <a:xfrm>
            <a:off x="1906656" y="4603776"/>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sp>
        <p:nvSpPr>
          <p:cNvPr id="47" name="TextBox 56"/>
          <p:cNvSpPr txBox="1">
            <a:spLocks noChangeArrowheads="1"/>
          </p:cNvSpPr>
          <p:nvPr/>
        </p:nvSpPr>
        <p:spPr bwMode="auto">
          <a:xfrm>
            <a:off x="1906656" y="4348189"/>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48" name="TextBox 57"/>
          <p:cNvSpPr txBox="1">
            <a:spLocks noChangeArrowheads="1"/>
          </p:cNvSpPr>
          <p:nvPr/>
        </p:nvSpPr>
        <p:spPr bwMode="auto">
          <a:xfrm>
            <a:off x="1906656" y="4102126"/>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sp>
        <p:nvSpPr>
          <p:cNvPr id="49" name="TextBox 58"/>
          <p:cNvSpPr txBox="1">
            <a:spLocks noChangeArrowheads="1"/>
          </p:cNvSpPr>
          <p:nvPr/>
        </p:nvSpPr>
        <p:spPr bwMode="auto">
          <a:xfrm>
            <a:off x="1906656" y="3840164"/>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50" name="TextBox 59"/>
          <p:cNvSpPr txBox="1">
            <a:spLocks noChangeArrowheads="1"/>
          </p:cNvSpPr>
          <p:nvPr/>
        </p:nvSpPr>
        <p:spPr bwMode="auto">
          <a:xfrm>
            <a:off x="1906656" y="3565525"/>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50</a:t>
            </a:r>
          </a:p>
        </p:txBody>
      </p:sp>
      <p:sp>
        <p:nvSpPr>
          <p:cNvPr id="51" name="TextBox 60"/>
          <p:cNvSpPr txBox="1">
            <a:spLocks noChangeArrowheads="1"/>
          </p:cNvSpPr>
          <p:nvPr/>
        </p:nvSpPr>
        <p:spPr bwMode="auto">
          <a:xfrm>
            <a:off x="1906656" y="3338520"/>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52" name="TextBox 61"/>
          <p:cNvSpPr txBox="1">
            <a:spLocks noChangeArrowheads="1"/>
          </p:cNvSpPr>
          <p:nvPr/>
        </p:nvSpPr>
        <p:spPr bwMode="auto">
          <a:xfrm>
            <a:off x="1906656" y="3063901"/>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70</a:t>
            </a:r>
          </a:p>
        </p:txBody>
      </p:sp>
      <p:sp>
        <p:nvSpPr>
          <p:cNvPr id="53" name="TextBox 62"/>
          <p:cNvSpPr txBox="1">
            <a:spLocks noChangeArrowheads="1"/>
          </p:cNvSpPr>
          <p:nvPr/>
        </p:nvSpPr>
        <p:spPr bwMode="auto">
          <a:xfrm>
            <a:off x="1906656" y="2797201"/>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54" name="TextBox 63"/>
          <p:cNvSpPr txBox="1">
            <a:spLocks noChangeArrowheads="1"/>
          </p:cNvSpPr>
          <p:nvPr/>
        </p:nvSpPr>
        <p:spPr bwMode="auto">
          <a:xfrm>
            <a:off x="1906656" y="2543201"/>
            <a:ext cx="366657"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90</a:t>
            </a:r>
          </a:p>
        </p:txBody>
      </p:sp>
      <p:sp>
        <p:nvSpPr>
          <p:cNvPr id="55" name="TextBox 64"/>
          <p:cNvSpPr txBox="1">
            <a:spLocks noChangeArrowheads="1"/>
          </p:cNvSpPr>
          <p:nvPr/>
        </p:nvSpPr>
        <p:spPr bwMode="auto">
          <a:xfrm>
            <a:off x="1815648" y="2281264"/>
            <a:ext cx="457652" cy="307777"/>
          </a:xfrm>
          <a:prstGeom prst="rect">
            <a:avLst/>
          </a:prstGeom>
          <a:noFill/>
          <a:ln w="9525">
            <a:noFill/>
            <a:miter lim="800000"/>
            <a:headEnd/>
            <a:tailEnd/>
          </a:ln>
        </p:spPr>
        <p:txBody>
          <a:bodyPr wrap="none">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56" name="TextBox 66"/>
          <p:cNvSpPr txBox="1">
            <a:spLocks noChangeArrowheads="1"/>
          </p:cNvSpPr>
          <p:nvPr/>
        </p:nvSpPr>
        <p:spPr bwMode="auto">
          <a:xfrm>
            <a:off x="796925" y="5611814"/>
            <a:ext cx="1173518" cy="523220"/>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Enzalutamide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Placebo</a:t>
            </a:r>
          </a:p>
        </p:txBody>
      </p:sp>
      <p:sp>
        <p:nvSpPr>
          <p:cNvPr id="57" name="TextBox 67"/>
          <p:cNvSpPr txBox="1">
            <a:spLocks noChangeArrowheads="1"/>
          </p:cNvSpPr>
          <p:nvPr/>
        </p:nvSpPr>
        <p:spPr bwMode="auto">
          <a:xfrm>
            <a:off x="2073843" y="5611814"/>
            <a:ext cx="45765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800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399</a:t>
            </a:r>
          </a:p>
        </p:txBody>
      </p:sp>
      <p:sp>
        <p:nvSpPr>
          <p:cNvPr id="58" name="TextBox 68"/>
          <p:cNvSpPr txBox="1">
            <a:spLocks noChangeArrowheads="1"/>
          </p:cNvSpPr>
          <p:nvPr/>
        </p:nvSpPr>
        <p:spPr bwMode="auto">
          <a:xfrm>
            <a:off x="2661219" y="5611814"/>
            <a:ext cx="45765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676</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278</a:t>
            </a:r>
          </a:p>
        </p:txBody>
      </p:sp>
      <p:sp>
        <p:nvSpPr>
          <p:cNvPr id="59" name="TextBox 69"/>
          <p:cNvSpPr txBox="1">
            <a:spLocks noChangeArrowheads="1"/>
          </p:cNvSpPr>
          <p:nvPr/>
        </p:nvSpPr>
        <p:spPr bwMode="auto">
          <a:xfrm>
            <a:off x="3252562" y="5611814"/>
            <a:ext cx="45765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548</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196</a:t>
            </a:r>
          </a:p>
        </p:txBody>
      </p:sp>
      <p:sp>
        <p:nvSpPr>
          <p:cNvPr id="60" name="TextBox 70"/>
          <p:cNvSpPr txBox="1">
            <a:spLocks noChangeArrowheads="1"/>
          </p:cNvSpPr>
          <p:nvPr/>
        </p:nvSpPr>
        <p:spPr bwMode="auto">
          <a:xfrm>
            <a:off x="3843906" y="5611814"/>
            <a:ext cx="45765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379</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128</a:t>
            </a:r>
          </a:p>
        </p:txBody>
      </p:sp>
      <p:sp>
        <p:nvSpPr>
          <p:cNvPr id="61" name="TextBox 71"/>
          <p:cNvSpPr txBox="1">
            <a:spLocks noChangeArrowheads="1"/>
          </p:cNvSpPr>
          <p:nvPr/>
        </p:nvSpPr>
        <p:spPr bwMode="auto">
          <a:xfrm>
            <a:off x="4429695" y="5611814"/>
            <a:ext cx="457652"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209</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68</a:t>
            </a:r>
          </a:p>
        </p:txBody>
      </p:sp>
      <p:sp>
        <p:nvSpPr>
          <p:cNvPr id="62" name="TextBox 72"/>
          <p:cNvSpPr txBox="1">
            <a:spLocks noChangeArrowheads="1"/>
          </p:cNvSpPr>
          <p:nvPr/>
        </p:nvSpPr>
        <p:spPr bwMode="auto">
          <a:xfrm>
            <a:off x="5076062" y="5611814"/>
            <a:ext cx="366657"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87</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33</a:t>
            </a:r>
          </a:p>
        </p:txBody>
      </p:sp>
      <p:sp>
        <p:nvSpPr>
          <p:cNvPr id="63" name="TextBox 73"/>
          <p:cNvSpPr txBox="1">
            <a:spLocks noChangeArrowheads="1"/>
          </p:cNvSpPr>
          <p:nvPr/>
        </p:nvSpPr>
        <p:spPr bwMode="auto">
          <a:xfrm>
            <a:off x="5661053" y="5611814"/>
            <a:ext cx="366657"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19</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11</a:t>
            </a:r>
          </a:p>
        </p:txBody>
      </p:sp>
      <p:sp>
        <p:nvSpPr>
          <p:cNvPr id="64" name="TextBox 74"/>
          <p:cNvSpPr txBox="1">
            <a:spLocks noChangeArrowheads="1"/>
          </p:cNvSpPr>
          <p:nvPr/>
        </p:nvSpPr>
        <p:spPr bwMode="auto">
          <a:xfrm>
            <a:off x="6300289" y="5611814"/>
            <a:ext cx="275661"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2</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0</a:t>
            </a:r>
          </a:p>
        </p:txBody>
      </p:sp>
      <p:sp>
        <p:nvSpPr>
          <p:cNvPr id="65" name="TextBox 75"/>
          <p:cNvSpPr txBox="1">
            <a:spLocks noChangeArrowheads="1"/>
          </p:cNvSpPr>
          <p:nvPr/>
        </p:nvSpPr>
        <p:spPr bwMode="auto">
          <a:xfrm>
            <a:off x="6881314" y="5611814"/>
            <a:ext cx="275661" cy="523220"/>
          </a:xfrm>
          <a:prstGeom prst="rect">
            <a:avLst/>
          </a:prstGeom>
          <a:noFill/>
          <a:ln w="9525">
            <a:noFill/>
            <a:miter lim="800000"/>
            <a:headEnd/>
            <a:tailEnd/>
          </a:ln>
        </p:spPr>
        <p:txBody>
          <a:bodyPr wrap="none">
            <a:spAutoFit/>
          </a:bodyPr>
          <a:lstStyle/>
          <a:p>
            <a:pPr algn="ctr" defTabSz="914400" fontAlgn="base">
              <a:spcBef>
                <a:spcPct val="0"/>
              </a:spcBef>
              <a:spcAft>
                <a:spcPct val="0"/>
              </a:spcAft>
              <a:defRPr/>
            </a:pPr>
            <a:r>
              <a:rPr lang="en-US" sz="1400" dirty="0">
                <a:solidFill>
                  <a:srgbClr val="FFFFFF"/>
                </a:solidFill>
                <a:ea typeface="ＭＳ Ｐゴシック" panose="020B0600070205080204" pitchFamily="34" charset="-128"/>
              </a:rPr>
              <a:t>0</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0</a:t>
            </a:r>
          </a:p>
        </p:txBody>
      </p:sp>
      <p:cxnSp>
        <p:nvCxnSpPr>
          <p:cNvPr id="58431" name="Straight Connector 12"/>
          <p:cNvCxnSpPr>
            <a:cxnSpLocks noChangeShapeType="1"/>
          </p:cNvCxnSpPr>
          <p:nvPr/>
        </p:nvCxnSpPr>
        <p:spPr bwMode="auto">
          <a:xfrm flipV="1">
            <a:off x="2284426" y="3719513"/>
            <a:ext cx="4746625" cy="0"/>
          </a:xfrm>
          <a:prstGeom prst="line">
            <a:avLst/>
          </a:prstGeom>
          <a:noFill/>
          <a:ln w="2857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58432" name="Freeform 69"/>
          <p:cNvSpPr>
            <a:spLocks/>
          </p:cNvSpPr>
          <p:nvPr/>
        </p:nvSpPr>
        <p:spPr bwMode="auto">
          <a:xfrm>
            <a:off x="2295527" y="2447929"/>
            <a:ext cx="4543425" cy="2054225"/>
          </a:xfrm>
          <a:custGeom>
            <a:avLst/>
            <a:gdLst>
              <a:gd name="T0" fmla="*/ 0 w 4543425"/>
              <a:gd name="T1" fmla="*/ 0 h 2054225"/>
              <a:gd name="T2" fmla="*/ 190500 w 4543425"/>
              <a:gd name="T3" fmla="*/ 31750 h 2054225"/>
              <a:gd name="T4" fmla="*/ 355600 w 4543425"/>
              <a:gd name="T5" fmla="*/ 130175 h 2054225"/>
              <a:gd name="T6" fmla="*/ 412750 w 4543425"/>
              <a:gd name="T7" fmla="*/ 184150 h 2054225"/>
              <a:gd name="T8" fmla="*/ 542925 w 4543425"/>
              <a:gd name="T9" fmla="*/ 209550 h 2054225"/>
              <a:gd name="T10" fmla="*/ 666750 w 4543425"/>
              <a:gd name="T11" fmla="*/ 285750 h 2054225"/>
              <a:gd name="T12" fmla="*/ 815975 w 4543425"/>
              <a:gd name="T13" fmla="*/ 365125 h 2054225"/>
              <a:gd name="T14" fmla="*/ 1089025 w 4543425"/>
              <a:gd name="T15" fmla="*/ 485775 h 2054225"/>
              <a:gd name="T16" fmla="*/ 1200150 w 4543425"/>
              <a:gd name="T17" fmla="*/ 558800 h 2054225"/>
              <a:gd name="T18" fmla="*/ 1504950 w 4543425"/>
              <a:gd name="T19" fmla="*/ 647700 h 2054225"/>
              <a:gd name="T20" fmla="*/ 1568450 w 4543425"/>
              <a:gd name="T21" fmla="*/ 676275 h 2054225"/>
              <a:gd name="T22" fmla="*/ 1663700 w 4543425"/>
              <a:gd name="T23" fmla="*/ 708025 h 2054225"/>
              <a:gd name="T24" fmla="*/ 1784350 w 4543425"/>
              <a:gd name="T25" fmla="*/ 768350 h 2054225"/>
              <a:gd name="T26" fmla="*/ 1866900 w 4543425"/>
              <a:gd name="T27" fmla="*/ 777875 h 2054225"/>
              <a:gd name="T28" fmla="*/ 1952625 w 4543425"/>
              <a:gd name="T29" fmla="*/ 828675 h 2054225"/>
              <a:gd name="T30" fmla="*/ 2114551 w 4543425"/>
              <a:gd name="T31" fmla="*/ 863600 h 2054225"/>
              <a:gd name="T32" fmla="*/ 2352674 w 4543425"/>
              <a:gd name="T33" fmla="*/ 968375 h 2054225"/>
              <a:gd name="T34" fmla="*/ 2447924 w 4543425"/>
              <a:gd name="T35" fmla="*/ 1000125 h 2054225"/>
              <a:gd name="T36" fmla="*/ 2476500 w 4543425"/>
              <a:gd name="T37" fmla="*/ 1003300 h 2054225"/>
              <a:gd name="T38" fmla="*/ 2530474 w 4543425"/>
              <a:gd name="T39" fmla="*/ 1054100 h 2054225"/>
              <a:gd name="T40" fmla="*/ 2568574 w 4543425"/>
              <a:gd name="T41" fmla="*/ 1050925 h 2054225"/>
              <a:gd name="T42" fmla="*/ 2628900 w 4543425"/>
              <a:gd name="T43" fmla="*/ 1082675 h 2054225"/>
              <a:gd name="T44" fmla="*/ 2663824 w 4543425"/>
              <a:gd name="T45" fmla="*/ 1079500 h 2054225"/>
              <a:gd name="T46" fmla="*/ 2698750 w 4543425"/>
              <a:gd name="T47" fmla="*/ 1123950 h 2054225"/>
              <a:gd name="T48" fmla="*/ 2778124 w 4543425"/>
              <a:gd name="T49" fmla="*/ 1136650 h 2054225"/>
              <a:gd name="T50" fmla="*/ 2867024 w 4543425"/>
              <a:gd name="T51" fmla="*/ 1155700 h 2054225"/>
              <a:gd name="T52" fmla="*/ 2921000 w 4543425"/>
              <a:gd name="T53" fmla="*/ 1196975 h 2054225"/>
              <a:gd name="T54" fmla="*/ 3025774 w 4543425"/>
              <a:gd name="T55" fmla="*/ 1193800 h 2054225"/>
              <a:gd name="T56" fmla="*/ 3079750 w 4543425"/>
              <a:gd name="T57" fmla="*/ 1209675 h 2054225"/>
              <a:gd name="T58" fmla="*/ 3171824 w 4543425"/>
              <a:gd name="T59" fmla="*/ 1238250 h 2054225"/>
              <a:gd name="T60" fmla="*/ 3203574 w 4543425"/>
              <a:gd name="T61" fmla="*/ 1273175 h 2054225"/>
              <a:gd name="T62" fmla="*/ 3305174 w 4543425"/>
              <a:gd name="T63" fmla="*/ 1270000 h 2054225"/>
              <a:gd name="T64" fmla="*/ 3336924 w 4543425"/>
              <a:gd name="T65" fmla="*/ 1285875 h 2054225"/>
              <a:gd name="T66" fmla="*/ 3451224 w 4543425"/>
              <a:gd name="T67" fmla="*/ 1289050 h 2054225"/>
              <a:gd name="T68" fmla="*/ 3451224 w 4543425"/>
              <a:gd name="T69" fmla="*/ 1352550 h 2054225"/>
              <a:gd name="T70" fmla="*/ 3495674 w 4543425"/>
              <a:gd name="T71" fmla="*/ 1352550 h 2054225"/>
              <a:gd name="T72" fmla="*/ 3498850 w 4543425"/>
              <a:gd name="T73" fmla="*/ 1403350 h 2054225"/>
              <a:gd name="T74" fmla="*/ 3683000 w 4543425"/>
              <a:gd name="T75" fmla="*/ 1403350 h 2054225"/>
              <a:gd name="T76" fmla="*/ 3686174 w 4543425"/>
              <a:gd name="T77" fmla="*/ 1466850 h 2054225"/>
              <a:gd name="T78" fmla="*/ 3778250 w 4543425"/>
              <a:gd name="T79" fmla="*/ 1466850 h 2054225"/>
              <a:gd name="T80" fmla="*/ 3778250 w 4543425"/>
              <a:gd name="T81" fmla="*/ 1533525 h 2054225"/>
              <a:gd name="T82" fmla="*/ 4248149 w 4543425"/>
              <a:gd name="T83" fmla="*/ 1536700 h 2054225"/>
              <a:gd name="T84" fmla="*/ 4257673 w 4543425"/>
              <a:gd name="T85" fmla="*/ 2054225 h 2054225"/>
              <a:gd name="T86" fmla="*/ 4543425 w 4543425"/>
              <a:gd name="T87" fmla="*/ 2051050 h 20542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543425"/>
              <a:gd name="T133" fmla="*/ 0 h 2054225"/>
              <a:gd name="T134" fmla="*/ 4543425 w 4543425"/>
              <a:gd name="T135" fmla="*/ 2054225 h 20542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543425" h="2054225">
                <a:moveTo>
                  <a:pt x="0" y="0"/>
                </a:moveTo>
                <a:lnTo>
                  <a:pt x="190500" y="31750"/>
                </a:lnTo>
                <a:lnTo>
                  <a:pt x="355600" y="130175"/>
                </a:lnTo>
                <a:lnTo>
                  <a:pt x="412750" y="184150"/>
                </a:lnTo>
                <a:lnTo>
                  <a:pt x="542925" y="209550"/>
                </a:lnTo>
                <a:lnTo>
                  <a:pt x="666750" y="285750"/>
                </a:lnTo>
                <a:lnTo>
                  <a:pt x="815975" y="365125"/>
                </a:lnTo>
                <a:lnTo>
                  <a:pt x="1089025" y="485775"/>
                </a:lnTo>
                <a:lnTo>
                  <a:pt x="1200150" y="558800"/>
                </a:lnTo>
                <a:lnTo>
                  <a:pt x="1504950" y="647700"/>
                </a:lnTo>
                <a:lnTo>
                  <a:pt x="1568450" y="676275"/>
                </a:lnTo>
                <a:lnTo>
                  <a:pt x="1663700" y="708025"/>
                </a:lnTo>
                <a:lnTo>
                  <a:pt x="1784350" y="768350"/>
                </a:lnTo>
                <a:lnTo>
                  <a:pt x="1866900" y="777875"/>
                </a:lnTo>
                <a:lnTo>
                  <a:pt x="1952625" y="828675"/>
                </a:lnTo>
                <a:lnTo>
                  <a:pt x="2114550" y="863600"/>
                </a:lnTo>
                <a:lnTo>
                  <a:pt x="2352675" y="968375"/>
                </a:lnTo>
                <a:lnTo>
                  <a:pt x="2447925" y="1000125"/>
                </a:lnTo>
                <a:lnTo>
                  <a:pt x="2476500" y="1003300"/>
                </a:lnTo>
                <a:lnTo>
                  <a:pt x="2530475" y="1054100"/>
                </a:lnTo>
                <a:lnTo>
                  <a:pt x="2568575" y="1050925"/>
                </a:lnTo>
                <a:lnTo>
                  <a:pt x="2628900" y="1082675"/>
                </a:lnTo>
                <a:lnTo>
                  <a:pt x="2663825" y="1079500"/>
                </a:lnTo>
                <a:lnTo>
                  <a:pt x="2698750" y="1123950"/>
                </a:lnTo>
                <a:lnTo>
                  <a:pt x="2778125" y="1136650"/>
                </a:lnTo>
                <a:lnTo>
                  <a:pt x="2867025" y="1155700"/>
                </a:lnTo>
                <a:lnTo>
                  <a:pt x="2921000" y="1196975"/>
                </a:lnTo>
                <a:lnTo>
                  <a:pt x="3025775" y="1193800"/>
                </a:lnTo>
                <a:lnTo>
                  <a:pt x="3079750" y="1209675"/>
                </a:lnTo>
                <a:lnTo>
                  <a:pt x="3171825" y="1238250"/>
                </a:lnTo>
                <a:lnTo>
                  <a:pt x="3203575" y="1273175"/>
                </a:lnTo>
                <a:lnTo>
                  <a:pt x="3305175" y="1270000"/>
                </a:lnTo>
                <a:lnTo>
                  <a:pt x="3336925" y="1285875"/>
                </a:lnTo>
                <a:lnTo>
                  <a:pt x="3451225" y="1289050"/>
                </a:lnTo>
                <a:lnTo>
                  <a:pt x="3451225" y="1352550"/>
                </a:lnTo>
                <a:lnTo>
                  <a:pt x="3495675" y="1352550"/>
                </a:lnTo>
                <a:lnTo>
                  <a:pt x="3498850" y="1403350"/>
                </a:lnTo>
                <a:lnTo>
                  <a:pt x="3683000" y="1403350"/>
                </a:lnTo>
                <a:lnTo>
                  <a:pt x="3686175" y="1466850"/>
                </a:lnTo>
                <a:lnTo>
                  <a:pt x="3778250" y="1466850"/>
                </a:lnTo>
                <a:lnTo>
                  <a:pt x="3778250" y="1533525"/>
                </a:lnTo>
                <a:lnTo>
                  <a:pt x="4248150" y="1536700"/>
                </a:lnTo>
                <a:lnTo>
                  <a:pt x="4257675" y="2054225"/>
                </a:lnTo>
                <a:lnTo>
                  <a:pt x="4543425" y="2051050"/>
                </a:lnTo>
              </a:path>
            </a:pathLst>
          </a:custGeom>
          <a:noFill/>
          <a:ln w="28575" cap="flat"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71" name="Freeform 70"/>
          <p:cNvSpPr/>
          <p:nvPr/>
        </p:nvSpPr>
        <p:spPr bwMode="auto">
          <a:xfrm>
            <a:off x="2305051" y="2451126"/>
            <a:ext cx="4540250" cy="1533525"/>
          </a:xfrm>
          <a:custGeom>
            <a:avLst/>
            <a:gdLst>
              <a:gd name="connsiteX0" fmla="*/ 0 w 4540250"/>
              <a:gd name="connsiteY0" fmla="*/ 0 h 1533525"/>
              <a:gd name="connsiteX1" fmla="*/ 120650 w 4540250"/>
              <a:gd name="connsiteY1" fmla="*/ 69850 h 1533525"/>
              <a:gd name="connsiteX2" fmla="*/ 187325 w 4540250"/>
              <a:gd name="connsiteY2" fmla="*/ 95250 h 1533525"/>
              <a:gd name="connsiteX3" fmla="*/ 238125 w 4540250"/>
              <a:gd name="connsiteY3" fmla="*/ 177800 h 1533525"/>
              <a:gd name="connsiteX4" fmla="*/ 298450 w 4540250"/>
              <a:gd name="connsiteY4" fmla="*/ 196850 h 1533525"/>
              <a:gd name="connsiteX5" fmla="*/ 400050 w 4540250"/>
              <a:gd name="connsiteY5" fmla="*/ 298450 h 1533525"/>
              <a:gd name="connsiteX6" fmla="*/ 457200 w 4540250"/>
              <a:gd name="connsiteY6" fmla="*/ 339725 h 1533525"/>
              <a:gd name="connsiteX7" fmla="*/ 606425 w 4540250"/>
              <a:gd name="connsiteY7" fmla="*/ 523875 h 1533525"/>
              <a:gd name="connsiteX8" fmla="*/ 682625 w 4540250"/>
              <a:gd name="connsiteY8" fmla="*/ 603250 h 1533525"/>
              <a:gd name="connsiteX9" fmla="*/ 768350 w 4540250"/>
              <a:gd name="connsiteY9" fmla="*/ 676275 h 1533525"/>
              <a:gd name="connsiteX10" fmla="*/ 815975 w 4540250"/>
              <a:gd name="connsiteY10" fmla="*/ 739775 h 1533525"/>
              <a:gd name="connsiteX11" fmla="*/ 942975 w 4540250"/>
              <a:gd name="connsiteY11" fmla="*/ 784225 h 1533525"/>
              <a:gd name="connsiteX12" fmla="*/ 1069975 w 4540250"/>
              <a:gd name="connsiteY12" fmla="*/ 860425 h 1533525"/>
              <a:gd name="connsiteX13" fmla="*/ 1143000 w 4540250"/>
              <a:gd name="connsiteY13" fmla="*/ 901700 h 1533525"/>
              <a:gd name="connsiteX14" fmla="*/ 1254125 w 4540250"/>
              <a:gd name="connsiteY14" fmla="*/ 927100 h 1533525"/>
              <a:gd name="connsiteX15" fmla="*/ 1346200 w 4540250"/>
              <a:gd name="connsiteY15" fmla="*/ 936625 h 1533525"/>
              <a:gd name="connsiteX16" fmla="*/ 1454150 w 4540250"/>
              <a:gd name="connsiteY16" fmla="*/ 968375 h 1533525"/>
              <a:gd name="connsiteX17" fmla="*/ 1562100 w 4540250"/>
              <a:gd name="connsiteY17" fmla="*/ 981075 h 1533525"/>
              <a:gd name="connsiteX18" fmla="*/ 1647825 w 4540250"/>
              <a:gd name="connsiteY18" fmla="*/ 1000125 h 1533525"/>
              <a:gd name="connsiteX19" fmla="*/ 1692275 w 4540250"/>
              <a:gd name="connsiteY19" fmla="*/ 1003300 h 1533525"/>
              <a:gd name="connsiteX20" fmla="*/ 1739900 w 4540250"/>
              <a:gd name="connsiteY20" fmla="*/ 1041400 h 1533525"/>
              <a:gd name="connsiteX21" fmla="*/ 1755775 w 4540250"/>
              <a:gd name="connsiteY21" fmla="*/ 1050925 h 1533525"/>
              <a:gd name="connsiteX22" fmla="*/ 1838325 w 4540250"/>
              <a:gd name="connsiteY22" fmla="*/ 1063625 h 1533525"/>
              <a:gd name="connsiteX23" fmla="*/ 1946275 w 4540250"/>
              <a:gd name="connsiteY23" fmla="*/ 1133475 h 1533525"/>
              <a:gd name="connsiteX24" fmla="*/ 2082800 w 4540250"/>
              <a:gd name="connsiteY24" fmla="*/ 1139825 h 1533525"/>
              <a:gd name="connsiteX25" fmla="*/ 2257425 w 4540250"/>
              <a:gd name="connsiteY25" fmla="*/ 1146175 h 1533525"/>
              <a:gd name="connsiteX26" fmla="*/ 2298700 w 4540250"/>
              <a:gd name="connsiteY26" fmla="*/ 1168400 h 1533525"/>
              <a:gd name="connsiteX27" fmla="*/ 2339975 w 4540250"/>
              <a:gd name="connsiteY27" fmla="*/ 1177925 h 1533525"/>
              <a:gd name="connsiteX28" fmla="*/ 2393950 w 4540250"/>
              <a:gd name="connsiteY28" fmla="*/ 1225550 h 1533525"/>
              <a:gd name="connsiteX29" fmla="*/ 2466975 w 4540250"/>
              <a:gd name="connsiteY29" fmla="*/ 1238250 h 1533525"/>
              <a:gd name="connsiteX30" fmla="*/ 2546350 w 4540250"/>
              <a:gd name="connsiteY30" fmla="*/ 1266825 h 1533525"/>
              <a:gd name="connsiteX31" fmla="*/ 2724150 w 4540250"/>
              <a:gd name="connsiteY31" fmla="*/ 1289050 h 1533525"/>
              <a:gd name="connsiteX32" fmla="*/ 2784475 w 4540250"/>
              <a:gd name="connsiteY32" fmla="*/ 1314450 h 1533525"/>
              <a:gd name="connsiteX33" fmla="*/ 2844800 w 4540250"/>
              <a:gd name="connsiteY33" fmla="*/ 1317625 h 1533525"/>
              <a:gd name="connsiteX34" fmla="*/ 2841625 w 4540250"/>
              <a:gd name="connsiteY34" fmla="*/ 1349375 h 1533525"/>
              <a:gd name="connsiteX35" fmla="*/ 2943225 w 4540250"/>
              <a:gd name="connsiteY35" fmla="*/ 1349375 h 1533525"/>
              <a:gd name="connsiteX36" fmla="*/ 2946400 w 4540250"/>
              <a:gd name="connsiteY36" fmla="*/ 1387475 h 1533525"/>
              <a:gd name="connsiteX37" fmla="*/ 2990850 w 4540250"/>
              <a:gd name="connsiteY37" fmla="*/ 1387475 h 1533525"/>
              <a:gd name="connsiteX38" fmla="*/ 2990850 w 4540250"/>
              <a:gd name="connsiteY38" fmla="*/ 1422400 h 1533525"/>
              <a:gd name="connsiteX39" fmla="*/ 3571875 w 4540250"/>
              <a:gd name="connsiteY39" fmla="*/ 1422400 h 1533525"/>
              <a:gd name="connsiteX40" fmla="*/ 3575050 w 4540250"/>
              <a:gd name="connsiteY40" fmla="*/ 1533525 h 1533525"/>
              <a:gd name="connsiteX41" fmla="*/ 4540250 w 4540250"/>
              <a:gd name="connsiteY41" fmla="*/ 1533525 h 153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540250" h="1533525">
                <a:moveTo>
                  <a:pt x="0" y="0"/>
                </a:moveTo>
                <a:lnTo>
                  <a:pt x="120650" y="69850"/>
                </a:lnTo>
                <a:lnTo>
                  <a:pt x="187325" y="95250"/>
                </a:lnTo>
                <a:lnTo>
                  <a:pt x="238125" y="177800"/>
                </a:lnTo>
                <a:lnTo>
                  <a:pt x="298450" y="196850"/>
                </a:lnTo>
                <a:lnTo>
                  <a:pt x="400050" y="298450"/>
                </a:lnTo>
                <a:lnTo>
                  <a:pt x="457200" y="339725"/>
                </a:lnTo>
                <a:lnTo>
                  <a:pt x="606425" y="523875"/>
                </a:lnTo>
                <a:lnTo>
                  <a:pt x="682625" y="603250"/>
                </a:lnTo>
                <a:lnTo>
                  <a:pt x="768350" y="676275"/>
                </a:lnTo>
                <a:lnTo>
                  <a:pt x="815975" y="739775"/>
                </a:lnTo>
                <a:lnTo>
                  <a:pt x="942975" y="784225"/>
                </a:lnTo>
                <a:lnTo>
                  <a:pt x="1069975" y="860425"/>
                </a:lnTo>
                <a:lnTo>
                  <a:pt x="1143000" y="901700"/>
                </a:lnTo>
                <a:lnTo>
                  <a:pt x="1254125" y="927100"/>
                </a:lnTo>
                <a:lnTo>
                  <a:pt x="1346200" y="936625"/>
                </a:lnTo>
                <a:lnTo>
                  <a:pt x="1454150" y="968375"/>
                </a:lnTo>
                <a:lnTo>
                  <a:pt x="1562100" y="981075"/>
                </a:lnTo>
                <a:lnTo>
                  <a:pt x="1647825" y="1000125"/>
                </a:lnTo>
                <a:lnTo>
                  <a:pt x="1692275" y="1003300"/>
                </a:lnTo>
                <a:lnTo>
                  <a:pt x="1739900" y="1041400"/>
                </a:lnTo>
                <a:lnTo>
                  <a:pt x="1755775" y="1050925"/>
                </a:lnTo>
                <a:lnTo>
                  <a:pt x="1838325" y="1063625"/>
                </a:lnTo>
                <a:lnTo>
                  <a:pt x="1946275" y="1133475"/>
                </a:lnTo>
                <a:lnTo>
                  <a:pt x="2082800" y="1139825"/>
                </a:lnTo>
                <a:lnTo>
                  <a:pt x="2257425" y="1146175"/>
                </a:lnTo>
                <a:lnTo>
                  <a:pt x="2298700" y="1168400"/>
                </a:lnTo>
                <a:lnTo>
                  <a:pt x="2339975" y="1177925"/>
                </a:lnTo>
                <a:lnTo>
                  <a:pt x="2393950" y="1225550"/>
                </a:lnTo>
                <a:lnTo>
                  <a:pt x="2466975" y="1238250"/>
                </a:lnTo>
                <a:lnTo>
                  <a:pt x="2546350" y="1266825"/>
                </a:lnTo>
                <a:lnTo>
                  <a:pt x="2724150" y="1289050"/>
                </a:lnTo>
                <a:lnTo>
                  <a:pt x="2784475" y="1314450"/>
                </a:lnTo>
                <a:lnTo>
                  <a:pt x="2844800" y="1317625"/>
                </a:lnTo>
                <a:lnTo>
                  <a:pt x="2841625" y="1349375"/>
                </a:lnTo>
                <a:lnTo>
                  <a:pt x="2943225" y="1349375"/>
                </a:lnTo>
                <a:lnTo>
                  <a:pt x="2946400" y="1387475"/>
                </a:lnTo>
                <a:lnTo>
                  <a:pt x="2990850" y="1387475"/>
                </a:lnTo>
                <a:lnTo>
                  <a:pt x="2990850" y="1422400"/>
                </a:lnTo>
                <a:lnTo>
                  <a:pt x="3571875" y="1422400"/>
                </a:lnTo>
                <a:cubicBezTo>
                  <a:pt x="3572933" y="1459442"/>
                  <a:pt x="3573992" y="1496483"/>
                  <a:pt x="3575050" y="1533525"/>
                </a:cubicBezTo>
                <a:lnTo>
                  <a:pt x="4540250" y="1533525"/>
                </a:lnTo>
              </a:path>
            </a:pathLst>
          </a:custGeom>
          <a:noFill/>
          <a:ln w="28575" cap="flat" cmpd="sng" algn="ctr">
            <a:solidFill>
              <a:schemeClr val="accent3"/>
            </a:solidFill>
            <a:prstDash val="solid"/>
            <a:round/>
            <a:headEnd type="none" w="med" len="med"/>
            <a:tailEnd type="non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66" name="TextBox 37"/>
          <p:cNvSpPr txBox="1">
            <a:spLocks noChangeArrowheads="1"/>
          </p:cNvSpPr>
          <p:nvPr/>
        </p:nvSpPr>
        <p:spPr bwMode="auto">
          <a:xfrm>
            <a:off x="803275" y="5410226"/>
            <a:ext cx="1132316" cy="307777"/>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Pts at Risk, n</a:t>
            </a:r>
          </a:p>
        </p:txBody>
      </p:sp>
    </p:spTree>
    <p:extLst>
      <p:ext uri="{BB962C8B-B14F-4D97-AF65-F5344CB8AC3E}">
        <p14:creationId xmlns:p14="http://schemas.microsoft.com/office/powerpoint/2010/main" val="767358225"/>
      </p:ext>
    </p:extLst>
  </p:cSld>
  <p:clrMapOvr>
    <a:masterClrMapping/>
  </p:clrMapOvr>
  <p:timing>
    <p:tnLst>
      <p:par>
        <p:cTn xmlns:p14="http://schemas.microsoft.com/office/powerpoint/2010/mai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Other Novel Agents Targeting Bony Metastases in CRPC</a:t>
            </a:r>
          </a:p>
        </p:txBody>
      </p:sp>
      <p:sp>
        <p:nvSpPr>
          <p:cNvPr id="59395" name="Content Placeholder 2"/>
          <p:cNvSpPr>
            <a:spLocks noGrp="1"/>
          </p:cNvSpPr>
          <p:nvPr>
            <p:ph idx="1"/>
          </p:nvPr>
        </p:nvSpPr>
        <p:spPr/>
        <p:txBody>
          <a:bodyPr/>
          <a:lstStyle/>
          <a:p>
            <a:pPr>
              <a:buClr>
                <a:srgbClr val="8B3D9A"/>
              </a:buClr>
            </a:pPr>
            <a:r>
              <a:rPr lang="en-US" altLang="es-CO" smtClean="0">
                <a:ea typeface="ＭＳ Ｐゴシック" panose="020B0600070205080204" pitchFamily="34" charset="-128"/>
              </a:rPr>
              <a:t>Radium-223</a:t>
            </a:r>
          </a:p>
          <a:p>
            <a:pPr>
              <a:buClr>
                <a:srgbClr val="8B3D9A"/>
              </a:buClr>
            </a:pPr>
            <a:r>
              <a:rPr lang="en-US" altLang="es-CO" smtClean="0">
                <a:ea typeface="ＭＳ Ｐゴシック" panose="020B0600070205080204" pitchFamily="34" charset="-128"/>
              </a:rPr>
              <a:t>Cabozantinib: MET/VEGFR-targeted agent</a:t>
            </a:r>
          </a:p>
          <a:p>
            <a:pPr>
              <a:buClr>
                <a:srgbClr val="8B3D9A"/>
              </a:buClr>
            </a:pPr>
            <a:r>
              <a:rPr lang="en-US" altLang="es-CO" smtClean="0">
                <a:ea typeface="ＭＳ Ｐゴシック" panose="020B0600070205080204" pitchFamily="34" charset="-128"/>
              </a:rPr>
              <a:t>Dasatinib: Src inhibitor</a:t>
            </a:r>
          </a:p>
        </p:txBody>
      </p:sp>
      <p:sp>
        <p:nvSpPr>
          <p:cNvPr id="58372" name="Date Placeholder 3"/>
          <p:cNvSpPr>
            <a:spLocks noGrp="1"/>
          </p:cNvSpPr>
          <p:nvPr>
            <p:ph type="dt" sz="quarter" idx="4294967295"/>
          </p:nvPr>
        </p:nvSpPr>
        <p:spPr bwMode="auto">
          <a:xfrm>
            <a:off x="284163" y="6351588"/>
            <a:ext cx="4800600" cy="304800"/>
          </a:xfrm>
          <a:prstGeom prst="rect">
            <a:avLst/>
          </a:prstGeom>
          <a:ln>
            <a:miter lim="800000"/>
            <a:headEnd/>
            <a:tailEnd/>
          </a:ln>
        </p:spPr>
        <p:txBody>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Saylor PJ, et al. J Clin Oncol. 2011;29:3705-3714.</a:t>
            </a:r>
          </a:p>
        </p:txBody>
      </p:sp>
    </p:spTree>
    <p:extLst>
      <p:ext uri="{BB962C8B-B14F-4D97-AF65-F5344CB8AC3E}">
        <p14:creationId xmlns:p14="http://schemas.microsoft.com/office/powerpoint/2010/main" val="102299981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smtClean="0"/>
              <a:t>Patología de cáncer de próstata</a:t>
            </a:r>
            <a:endParaRPr lang="es-ES" dirty="0"/>
          </a:p>
        </p:txBody>
      </p:sp>
      <p:sp>
        <p:nvSpPr>
          <p:cNvPr id="3" name="Subtítulo 2"/>
          <p:cNvSpPr>
            <a:spLocks noGrp="1"/>
          </p:cNvSpPr>
          <p:nvPr>
            <p:ph type="subTitle" idx="1"/>
          </p:nvPr>
        </p:nvSpPr>
        <p:spPr/>
        <p:txBody>
          <a:bodyPr/>
          <a:lstStyle/>
          <a:p>
            <a:endParaRPr lang="es-ES"/>
          </a:p>
        </p:txBody>
      </p:sp>
    </p:spTree>
    <p:extLst>
      <p:ext uri="{BB962C8B-B14F-4D97-AF65-F5344CB8AC3E}">
        <p14:creationId xmlns:p14="http://schemas.microsoft.com/office/powerpoint/2010/main" val="1670405533"/>
      </p:ext>
    </p:extLst>
  </p:cSld>
  <p:clrMapOvr>
    <a:masterClrMapping/>
  </p:clrMapOvr>
  <p:timing>
    <p:tnLst>
      <p:par>
        <p:cTn xmlns:p14="http://schemas.microsoft.com/office/powerpoint/2010/mai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6"/>
          <p:cNvSpPr>
            <a:spLocks noGrp="1" noChangeArrowheads="1"/>
          </p:cNvSpPr>
          <p:nvPr>
            <p:ph type="title"/>
          </p:nvPr>
        </p:nvSpPr>
        <p:spPr/>
        <p:txBody>
          <a:bodyPr>
            <a:normAutofit fontScale="90000"/>
          </a:bodyPr>
          <a:lstStyle/>
          <a:p>
            <a:r>
              <a:rPr lang="en-US" altLang="es-CO" smtClean="0">
                <a:ea typeface="ＭＳ Ｐゴシック" panose="020B0600070205080204" pitchFamily="34" charset="-128"/>
              </a:rPr>
              <a:t>Radium-223 Targets Bone Metastases</a:t>
            </a:r>
          </a:p>
        </p:txBody>
      </p:sp>
      <p:sp>
        <p:nvSpPr>
          <p:cNvPr id="60419" name="Rectangle 17"/>
          <p:cNvSpPr>
            <a:spLocks noGrp="1" noChangeArrowheads="1"/>
          </p:cNvSpPr>
          <p:nvPr>
            <p:ph idx="1"/>
          </p:nvPr>
        </p:nvSpPr>
        <p:spPr>
          <a:xfrm>
            <a:off x="385776" y="1828800"/>
            <a:ext cx="3195637" cy="4546600"/>
          </a:xfrm>
        </p:spPr>
        <p:txBody>
          <a:bodyPr>
            <a:normAutofit fontScale="92500" lnSpcReduction="10000"/>
          </a:bodyPr>
          <a:lstStyle/>
          <a:p>
            <a:pPr>
              <a:buClr>
                <a:srgbClr val="8B3D9A"/>
              </a:buClr>
            </a:pPr>
            <a:r>
              <a:rPr lang="en-GB" altLang="es-CO" smtClean="0">
                <a:ea typeface="ＭＳ Ｐゴシック" panose="020B0600070205080204" pitchFamily="34" charset="-128"/>
              </a:rPr>
              <a:t>Radium-223 functions as a calcium mimic </a:t>
            </a:r>
          </a:p>
          <a:p>
            <a:pPr>
              <a:buClr>
                <a:srgbClr val="8B3D9A"/>
              </a:buClr>
            </a:pPr>
            <a:r>
              <a:rPr lang="en-GB" altLang="es-CO" smtClean="0">
                <a:ea typeface="ＭＳ Ｐゴシック" panose="020B0600070205080204" pitchFamily="34" charset="-128"/>
              </a:rPr>
              <a:t>Targets sites of new bone growth within and around bone metastases</a:t>
            </a:r>
          </a:p>
          <a:p>
            <a:pPr>
              <a:buClr>
                <a:srgbClr val="8B3D9A"/>
              </a:buClr>
            </a:pPr>
            <a:r>
              <a:rPr lang="en-GB" altLang="es-CO" smtClean="0">
                <a:ea typeface="ＭＳ Ｐゴシック" panose="020B0600070205080204" pitchFamily="34" charset="-128"/>
              </a:rPr>
              <a:t>Excreted by the small intestine</a:t>
            </a:r>
          </a:p>
        </p:txBody>
      </p:sp>
      <p:pic>
        <p:nvPicPr>
          <p:cNvPr id="60420" name="Picture 2" descr="periodic_table1"/>
          <p:cNvPicPr>
            <a:picLocks noChangeAspect="1" noChangeArrowheads="1"/>
          </p:cNvPicPr>
          <p:nvPr/>
        </p:nvPicPr>
        <p:blipFill>
          <a:blip r:embed="rId2">
            <a:extLst>
              <a:ext uri="{28A0092B-C50C-407E-A947-70E740481C1C}">
                <a14:useLocalDpi xmlns:a14="http://schemas.microsoft.com/office/drawing/2010/main" val="0"/>
              </a:ext>
            </a:extLst>
          </a:blip>
          <a:srcRect t="2016" b="2122"/>
          <a:stretch>
            <a:fillRect/>
          </a:stretch>
        </p:blipFill>
        <p:spPr bwMode="auto">
          <a:xfrm>
            <a:off x="3665540" y="2130425"/>
            <a:ext cx="5126037"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Freeform 32"/>
          <p:cNvSpPr>
            <a:spLocks/>
          </p:cNvSpPr>
          <p:nvPr/>
        </p:nvSpPr>
        <p:spPr bwMode="auto">
          <a:xfrm>
            <a:off x="4318001" y="3844951"/>
            <a:ext cx="238125" cy="809625"/>
          </a:xfrm>
          <a:custGeom>
            <a:avLst/>
            <a:gdLst>
              <a:gd name="T0" fmla="*/ 2147483647 w 150"/>
              <a:gd name="T1" fmla="*/ 2147483647 h 510"/>
              <a:gd name="T2" fmla="*/ 2147483647 w 150"/>
              <a:gd name="T3" fmla="*/ 2147483647 h 510"/>
              <a:gd name="T4" fmla="*/ 2147483647 w 150"/>
              <a:gd name="T5" fmla="*/ 0 h 510"/>
              <a:gd name="T6" fmla="*/ 0 w 150"/>
              <a:gd name="T7" fmla="*/ 2147483647 h 510"/>
              <a:gd name="T8" fmla="*/ 2147483647 w 150"/>
              <a:gd name="T9" fmla="*/ 2147483647 h 510"/>
              <a:gd name="T10" fmla="*/ 0 60000 65536"/>
              <a:gd name="T11" fmla="*/ 0 60000 65536"/>
              <a:gd name="T12" fmla="*/ 0 60000 65536"/>
              <a:gd name="T13" fmla="*/ 0 60000 65536"/>
              <a:gd name="T14" fmla="*/ 0 60000 65536"/>
              <a:gd name="T15" fmla="*/ 0 w 150"/>
              <a:gd name="T16" fmla="*/ 0 h 510"/>
              <a:gd name="T17" fmla="*/ 876 w 150"/>
              <a:gd name="T18" fmla="*/ 1948 h 510"/>
            </a:gdLst>
            <a:ahLst/>
            <a:cxnLst>
              <a:cxn ang="T10">
                <a:pos x="T0" y="T1"/>
              </a:cxn>
              <a:cxn ang="T11">
                <a:pos x="T2" y="T3"/>
              </a:cxn>
              <a:cxn ang="T12">
                <a:pos x="T4" y="T5"/>
              </a:cxn>
              <a:cxn ang="T13">
                <a:pos x="T6" y="T7"/>
              </a:cxn>
              <a:cxn ang="T14">
                <a:pos x="T8" y="T9"/>
              </a:cxn>
            </a:cxnLst>
            <a:rect l="T15" t="T16" r="T17" b="T18"/>
            <a:pathLst>
              <a:path w="150" h="510">
                <a:moveTo>
                  <a:pt x="0" y="386"/>
                </a:moveTo>
                <a:lnTo>
                  <a:pt x="145" y="510"/>
                </a:lnTo>
                <a:lnTo>
                  <a:pt x="150" y="0"/>
                </a:lnTo>
                <a:lnTo>
                  <a:pt x="0" y="196"/>
                </a:lnTo>
                <a:lnTo>
                  <a:pt x="0" y="386"/>
                </a:lnTo>
                <a:close/>
              </a:path>
            </a:pathLst>
          </a:custGeom>
          <a:solidFill>
            <a:srgbClr val="CCDAEC">
              <a:alpha val="50195"/>
            </a:srgbClr>
          </a:solidFill>
          <a:ln w="9525">
            <a:solidFill>
              <a:schemeClr val="bg2"/>
            </a:solidFill>
            <a:round/>
            <a:headEnd/>
            <a:tailEnd/>
          </a:ln>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0422" name="Freeform 32"/>
          <p:cNvSpPr>
            <a:spLocks/>
          </p:cNvSpPr>
          <p:nvPr/>
        </p:nvSpPr>
        <p:spPr bwMode="auto">
          <a:xfrm>
            <a:off x="4318000" y="3049588"/>
            <a:ext cx="234950" cy="806450"/>
          </a:xfrm>
          <a:custGeom>
            <a:avLst/>
            <a:gdLst>
              <a:gd name="T0" fmla="*/ 2147483647 w 148"/>
              <a:gd name="T1" fmla="*/ 2147483647 h 508"/>
              <a:gd name="T2" fmla="*/ 2147483647 w 148"/>
              <a:gd name="T3" fmla="*/ 2147483647 h 508"/>
              <a:gd name="T4" fmla="*/ 2147483647 w 148"/>
              <a:gd name="T5" fmla="*/ 0 h 508"/>
              <a:gd name="T6" fmla="*/ 0 w 148"/>
              <a:gd name="T7" fmla="*/ 2147483647 h 508"/>
              <a:gd name="T8" fmla="*/ 2147483647 w 148"/>
              <a:gd name="T9" fmla="*/ 2147483647 h 508"/>
              <a:gd name="T10" fmla="*/ 0 60000 65536"/>
              <a:gd name="T11" fmla="*/ 0 60000 65536"/>
              <a:gd name="T12" fmla="*/ 0 60000 65536"/>
              <a:gd name="T13" fmla="*/ 0 60000 65536"/>
              <a:gd name="T14" fmla="*/ 0 60000 65536"/>
              <a:gd name="T15" fmla="*/ 0 w 148"/>
              <a:gd name="T16" fmla="*/ 0 h 508"/>
              <a:gd name="T17" fmla="*/ 876 w 148"/>
              <a:gd name="T18" fmla="*/ 1948 h 508"/>
            </a:gdLst>
            <a:ahLst/>
            <a:cxnLst>
              <a:cxn ang="T10">
                <a:pos x="T0" y="T1"/>
              </a:cxn>
              <a:cxn ang="T11">
                <a:pos x="T2" y="T3"/>
              </a:cxn>
              <a:cxn ang="T12">
                <a:pos x="T4" y="T5"/>
              </a:cxn>
              <a:cxn ang="T13">
                <a:pos x="T6" y="T7"/>
              </a:cxn>
              <a:cxn ang="T14">
                <a:pos x="T8" y="T9"/>
              </a:cxn>
            </a:cxnLst>
            <a:rect l="T15" t="T16" r="T17" b="T18"/>
            <a:pathLst>
              <a:path w="148" h="508">
                <a:moveTo>
                  <a:pt x="0" y="301"/>
                </a:moveTo>
                <a:lnTo>
                  <a:pt x="148" y="508"/>
                </a:lnTo>
                <a:lnTo>
                  <a:pt x="147" y="0"/>
                </a:lnTo>
                <a:lnTo>
                  <a:pt x="0" y="111"/>
                </a:lnTo>
                <a:lnTo>
                  <a:pt x="0" y="301"/>
                </a:lnTo>
                <a:close/>
              </a:path>
            </a:pathLst>
          </a:custGeom>
          <a:solidFill>
            <a:srgbClr val="CCDAEC">
              <a:alpha val="50195"/>
            </a:srgbClr>
          </a:solidFill>
          <a:ln w="9525">
            <a:solidFill>
              <a:schemeClr val="bg2"/>
            </a:solidFill>
            <a:round/>
            <a:headEnd/>
            <a:tailEnd/>
          </a:ln>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nvGrpSpPr>
          <p:cNvPr id="60423" name="Group 25"/>
          <p:cNvGrpSpPr>
            <a:grpSpLocks/>
          </p:cNvGrpSpPr>
          <p:nvPr/>
        </p:nvGrpSpPr>
        <p:grpSpPr bwMode="auto">
          <a:xfrm>
            <a:off x="4551376" y="3851301"/>
            <a:ext cx="700087" cy="798513"/>
            <a:chOff x="2013" y="2251"/>
            <a:chExt cx="441" cy="503"/>
          </a:xfrm>
        </p:grpSpPr>
        <p:sp>
          <p:nvSpPr>
            <p:cNvPr id="58381" name="Rectangle 31"/>
            <p:cNvSpPr>
              <a:spLocks noChangeArrowheads="1"/>
            </p:cNvSpPr>
            <p:nvPr/>
          </p:nvSpPr>
          <p:spPr bwMode="auto">
            <a:xfrm>
              <a:off x="2013" y="2251"/>
              <a:ext cx="441" cy="503"/>
            </a:xfrm>
            <a:prstGeom prst="rect">
              <a:avLst/>
            </a:prstGeom>
            <a:solidFill>
              <a:srgbClr val="9EB9DA"/>
            </a:solidFill>
            <a:ln w="19050">
              <a:solidFill>
                <a:schemeClr val="bg2"/>
              </a:solidFill>
              <a:miter lim="800000"/>
              <a:headEnd/>
              <a:tailEnd/>
            </a:ln>
          </p:spPr>
          <p:txBody>
            <a:bodyPr wrap="none" anchor="ctr"/>
            <a:lstStyle/>
            <a:p>
              <a:pPr fontAlgn="base">
                <a:spcBef>
                  <a:spcPct val="0"/>
                </a:spcBef>
                <a:spcAft>
                  <a:spcPct val="0"/>
                </a:spcAft>
                <a:defRPr/>
              </a:pPr>
              <a:endParaRPr lang="en-US" sz="2400" b="1" dirty="0">
                <a:solidFill>
                  <a:srgbClr val="000000"/>
                </a:solidFill>
                <a:ea typeface="ＭＳ Ｐゴシック" panose="020B0600070205080204" pitchFamily="34" charset="-128"/>
              </a:endParaRPr>
            </a:p>
          </p:txBody>
        </p:sp>
        <p:sp>
          <p:nvSpPr>
            <p:cNvPr id="58382" name="Text Box 20"/>
            <p:cNvSpPr txBox="1">
              <a:spLocks noChangeArrowheads="1"/>
            </p:cNvSpPr>
            <p:nvPr/>
          </p:nvSpPr>
          <p:spPr bwMode="auto">
            <a:xfrm>
              <a:off x="2061" y="2349"/>
              <a:ext cx="321" cy="291"/>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2400" b="1" dirty="0">
                  <a:solidFill>
                    <a:srgbClr val="000000"/>
                  </a:solidFill>
                  <a:ea typeface="ＭＳ Ｐゴシック" panose="020B0600070205080204" pitchFamily="34" charset="-128"/>
                </a:rPr>
                <a:t>Ra</a:t>
              </a:r>
            </a:p>
          </p:txBody>
        </p:sp>
        <p:sp>
          <p:nvSpPr>
            <p:cNvPr id="58383" name="Text Box 21"/>
            <p:cNvSpPr txBox="1">
              <a:spLocks noChangeArrowheads="1"/>
            </p:cNvSpPr>
            <p:nvPr/>
          </p:nvSpPr>
          <p:spPr bwMode="auto">
            <a:xfrm>
              <a:off x="2227" y="2264"/>
              <a:ext cx="116" cy="213"/>
            </a:xfrm>
            <a:prstGeom prst="rect">
              <a:avLst/>
            </a:prstGeom>
            <a:noFill/>
            <a:ln w="9525">
              <a:noFill/>
              <a:miter lim="800000"/>
              <a:headEnd/>
              <a:tailEnd/>
            </a:ln>
          </p:spPr>
          <p:txBody>
            <a:bodyPr wrap="none">
              <a:spAutoFit/>
            </a:bodyPr>
            <a:lstStyle/>
            <a:p>
              <a:pPr defTabSz="914400" fontAlgn="base">
                <a:spcBef>
                  <a:spcPct val="0"/>
                </a:spcBef>
                <a:spcAft>
                  <a:spcPct val="0"/>
                </a:spcAft>
                <a:defRPr/>
              </a:pPr>
              <a:endParaRPr lang="nb-NO" sz="1600" b="1">
                <a:solidFill>
                  <a:srgbClr val="000000"/>
                </a:solidFill>
                <a:ea typeface="ＭＳ Ｐゴシック" panose="020B0600070205080204" pitchFamily="34" charset="-128"/>
              </a:endParaRPr>
            </a:p>
          </p:txBody>
        </p:sp>
      </p:grpSp>
      <p:grpSp>
        <p:nvGrpSpPr>
          <p:cNvPr id="60424" name="Group 21"/>
          <p:cNvGrpSpPr>
            <a:grpSpLocks/>
          </p:cNvGrpSpPr>
          <p:nvPr/>
        </p:nvGrpSpPr>
        <p:grpSpPr bwMode="auto">
          <a:xfrm>
            <a:off x="4551376" y="3043238"/>
            <a:ext cx="700087" cy="808037"/>
            <a:chOff x="527" y="869"/>
            <a:chExt cx="522" cy="603"/>
          </a:xfrm>
        </p:grpSpPr>
        <p:sp>
          <p:nvSpPr>
            <p:cNvPr id="58378" name="Rectangle 28"/>
            <p:cNvSpPr>
              <a:spLocks noChangeArrowheads="1"/>
            </p:cNvSpPr>
            <p:nvPr/>
          </p:nvSpPr>
          <p:spPr bwMode="auto">
            <a:xfrm>
              <a:off x="527" y="877"/>
              <a:ext cx="522" cy="595"/>
            </a:xfrm>
            <a:prstGeom prst="rect">
              <a:avLst/>
            </a:prstGeom>
            <a:solidFill>
              <a:srgbClr val="9EB9DA"/>
            </a:solidFill>
            <a:ln w="19050">
              <a:solidFill>
                <a:schemeClr val="bg2"/>
              </a:solidFill>
              <a:miter lim="800000"/>
              <a:headEnd/>
              <a:tailEnd/>
            </a:ln>
          </p:spPr>
          <p:txBody>
            <a:bodyPr wrap="none" anchor="ctr"/>
            <a:lstStyle/>
            <a:p>
              <a:pPr fontAlgn="base">
                <a:spcBef>
                  <a:spcPct val="0"/>
                </a:spcBef>
                <a:spcAft>
                  <a:spcPct val="0"/>
                </a:spcAft>
                <a:defRPr/>
              </a:pPr>
              <a:endParaRPr lang="en-US" sz="2400" b="1" dirty="0">
                <a:solidFill>
                  <a:srgbClr val="000000"/>
                </a:solidFill>
                <a:ea typeface="ＭＳ Ｐゴシック" panose="020B0600070205080204" pitchFamily="34" charset="-128"/>
              </a:endParaRPr>
            </a:p>
          </p:txBody>
        </p:sp>
        <p:sp>
          <p:nvSpPr>
            <p:cNvPr id="58379" name="Text Box 26"/>
            <p:cNvSpPr txBox="1">
              <a:spLocks noChangeArrowheads="1"/>
            </p:cNvSpPr>
            <p:nvPr/>
          </p:nvSpPr>
          <p:spPr bwMode="auto">
            <a:xfrm>
              <a:off x="779" y="869"/>
              <a:ext cx="138" cy="253"/>
            </a:xfrm>
            <a:prstGeom prst="rect">
              <a:avLst/>
            </a:prstGeom>
            <a:noFill/>
            <a:ln w="9525">
              <a:noFill/>
              <a:miter lim="800000"/>
              <a:headEnd/>
              <a:tailEnd/>
            </a:ln>
          </p:spPr>
          <p:txBody>
            <a:bodyPr wrap="none">
              <a:spAutoFit/>
            </a:bodyPr>
            <a:lstStyle/>
            <a:p>
              <a:pPr defTabSz="914400" fontAlgn="base">
                <a:spcBef>
                  <a:spcPct val="0"/>
                </a:spcBef>
                <a:spcAft>
                  <a:spcPct val="0"/>
                </a:spcAft>
                <a:defRPr/>
              </a:pPr>
              <a:endParaRPr lang="nb-NO" sz="1600" b="1">
                <a:solidFill>
                  <a:srgbClr val="000000"/>
                </a:solidFill>
                <a:ea typeface="ＭＳ Ｐゴシック" panose="020B0600070205080204" pitchFamily="34" charset="-128"/>
              </a:endParaRPr>
            </a:p>
          </p:txBody>
        </p:sp>
        <p:sp>
          <p:nvSpPr>
            <p:cNvPr id="58380" name="Text Box 27"/>
            <p:cNvSpPr txBox="1">
              <a:spLocks noChangeArrowheads="1"/>
            </p:cNvSpPr>
            <p:nvPr/>
          </p:nvSpPr>
          <p:spPr bwMode="auto">
            <a:xfrm>
              <a:off x="584" y="995"/>
              <a:ext cx="372" cy="345"/>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2400" b="1" dirty="0">
                  <a:solidFill>
                    <a:srgbClr val="000000"/>
                  </a:solidFill>
                  <a:ea typeface="ＭＳ Ｐゴシック" panose="020B0600070205080204" pitchFamily="34" charset="-128"/>
                </a:rPr>
                <a:t>Ca</a:t>
              </a:r>
            </a:p>
          </p:txBody>
        </p:sp>
      </p:grpSp>
      <p:sp>
        <p:nvSpPr>
          <p:cNvPr id="59401" name="Text Box 3"/>
          <p:cNvSpPr txBox="1">
            <a:spLocks noChangeArrowheads="1"/>
          </p:cNvSpPr>
          <p:nvPr/>
        </p:nvSpPr>
        <p:spPr bwMode="auto">
          <a:xfrm>
            <a:off x="284176" y="6351614"/>
            <a:ext cx="8491537" cy="307975"/>
          </a:xfrm>
          <a:prstGeom prst="rect">
            <a:avLst/>
          </a:prstGeom>
          <a:noFill/>
          <a:ln w="9525">
            <a:noFill/>
            <a:miter lim="800000"/>
            <a:headEnd/>
            <a:tailEnd/>
          </a:ln>
        </p:spPr>
        <p:txBody>
          <a:bodyPr anchor="b">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Parker C, et al. 2012 ASCO GU Cancers Symposium. Abstract 8. </a:t>
            </a:r>
          </a:p>
        </p:txBody>
      </p:sp>
    </p:spTree>
    <p:extLst>
      <p:ext uri="{BB962C8B-B14F-4D97-AF65-F5344CB8AC3E}">
        <p14:creationId xmlns:p14="http://schemas.microsoft.com/office/powerpoint/2010/main" val="2807455658"/>
      </p:ext>
    </p:extLst>
  </p:cSld>
  <p:clrMapOvr>
    <a:masterClrMapping/>
  </p:clrMapOvr>
  <p:timing>
    <p:tnLst>
      <p:par>
        <p:cTn xmlns:p14="http://schemas.microsoft.com/office/powerpoint/2010/mai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11"/>
          <p:cNvSpPr txBox="1">
            <a:spLocks noChangeArrowheads="1"/>
          </p:cNvSpPr>
          <p:nvPr/>
        </p:nvSpPr>
        <p:spPr bwMode="auto">
          <a:xfrm>
            <a:off x="284176" y="6348439"/>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Parker C, et al. ASCO GU 2012. Abstract 8.</a:t>
            </a:r>
          </a:p>
        </p:txBody>
      </p:sp>
      <p:cxnSp>
        <p:nvCxnSpPr>
          <p:cNvPr id="61443" name="Straight Arrow Connector 14"/>
          <p:cNvCxnSpPr>
            <a:cxnSpLocks noChangeShapeType="1"/>
          </p:cNvCxnSpPr>
          <p:nvPr/>
        </p:nvCxnSpPr>
        <p:spPr bwMode="auto">
          <a:xfrm flipV="1">
            <a:off x="3275026" y="3302000"/>
            <a:ext cx="833437" cy="438150"/>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1444" name="Rectangle 7"/>
          <p:cNvSpPr>
            <a:spLocks noChangeArrowheads="1"/>
          </p:cNvSpPr>
          <p:nvPr/>
        </p:nvSpPr>
        <p:spPr bwMode="auto">
          <a:xfrm>
            <a:off x="423865" y="2900368"/>
            <a:ext cx="2844800" cy="1842043"/>
          </a:xfrm>
          <a:prstGeom prst="rect">
            <a:avLst/>
          </a:prstGeom>
          <a:noFill/>
          <a:ln w="9525">
            <a:noFill/>
            <a:miter lim="800000"/>
            <a:headEnd/>
            <a:tailEnd/>
          </a:ln>
        </p:spPr>
        <p:txBody>
          <a:bodyPr>
            <a:spAutoFit/>
          </a:bodyPr>
          <a:lstStyle/>
          <a:p>
            <a:pPr algn="ctr" defTabSz="889000" fontAlgn="base">
              <a:lnSpc>
                <a:spcPct val="90000"/>
              </a:lnSpc>
              <a:spcBef>
                <a:spcPct val="0"/>
              </a:spcBef>
              <a:spcAft>
                <a:spcPts val="600"/>
              </a:spcAft>
              <a:defRPr/>
            </a:pPr>
            <a:r>
              <a:rPr lang="en-US" dirty="0">
                <a:solidFill>
                  <a:srgbClr val="FFFFFF"/>
                </a:solidFill>
                <a:ea typeface="ＭＳ Ｐゴシック" panose="020B0600070205080204" pitchFamily="34" charset="-128"/>
              </a:rPr>
              <a:t>Patients with symptomatic CRPC and ≥ 2 bone metastases with no known visceral metastases, either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post-docetaxel or unfit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for docetaxel</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(N = 921)</a:t>
            </a:r>
          </a:p>
        </p:txBody>
      </p:sp>
      <p:sp>
        <p:nvSpPr>
          <p:cNvPr id="29" name="Content Placeholder 5"/>
          <p:cNvSpPr txBox="1">
            <a:spLocks/>
          </p:cNvSpPr>
          <p:nvPr/>
        </p:nvSpPr>
        <p:spPr>
          <a:xfrm>
            <a:off x="384188" y="5305425"/>
            <a:ext cx="8596313" cy="1060450"/>
          </a:xfrm>
          <a:prstGeom prst="rect">
            <a:avLst/>
          </a:prstGeom>
        </p:spPr>
        <p:txBody>
          <a:bodyPr/>
          <a:lstStyle>
            <a:lvl1pPr marL="342900" indent="-342900" algn="l" rtl="0" eaLnBrk="0" fontAlgn="base" hangingPunct="0">
              <a:lnSpc>
                <a:spcPct val="90000"/>
              </a:lnSpc>
              <a:spcBef>
                <a:spcPts val="1000"/>
              </a:spcBef>
              <a:spcAft>
                <a:spcPts val="700"/>
              </a:spcAft>
              <a:buClr>
                <a:srgbClr val="8B3D9A"/>
              </a:buClr>
              <a:buFont typeface="Wingdings" pitchFamily="2" charset="2"/>
              <a:buChar char="§"/>
              <a:defRPr sz="2400">
                <a:solidFill>
                  <a:srgbClr val="FEFDDE"/>
                </a:solidFill>
                <a:latin typeface="+mn-lt"/>
                <a:ea typeface="+mn-ea"/>
                <a:cs typeface="+mn-cs"/>
              </a:defRPr>
            </a:lvl1pPr>
            <a:lvl2pPr marL="742950" indent="-285750" algn="l" rtl="0" eaLnBrk="0" fontAlgn="base" hangingPunct="0">
              <a:lnSpc>
                <a:spcPct val="90000"/>
              </a:lnSpc>
              <a:spcBef>
                <a:spcPts val="1000"/>
              </a:spcBef>
              <a:spcAft>
                <a:spcPts val="700"/>
              </a:spcAft>
              <a:buClr>
                <a:srgbClr val="8B3D9A"/>
              </a:buClr>
              <a:buFont typeface="Arial" pitchFamily="34" charset="0"/>
              <a:buChar char="–"/>
              <a:defRPr sz="2200">
                <a:solidFill>
                  <a:srgbClr val="FEFDDE"/>
                </a:solidFill>
                <a:latin typeface="+mn-lt"/>
              </a:defRPr>
            </a:lvl2pPr>
            <a:lvl3pPr marL="1143000" indent="-228600" algn="l" rtl="0" eaLnBrk="0" fontAlgn="base" hangingPunct="0">
              <a:lnSpc>
                <a:spcPct val="90000"/>
              </a:lnSpc>
              <a:spcBef>
                <a:spcPts val="1000"/>
              </a:spcBef>
              <a:spcAft>
                <a:spcPts val="700"/>
              </a:spcAft>
              <a:buClr>
                <a:srgbClr val="8B3D9A"/>
              </a:buClr>
              <a:buFont typeface="Arial" pitchFamily="34" charset="0"/>
              <a:buChar char="–"/>
              <a:defRPr sz="2000">
                <a:solidFill>
                  <a:srgbClr val="FEFDDE"/>
                </a:solidFill>
                <a:latin typeface="+mn-lt"/>
              </a:defRPr>
            </a:lvl3pPr>
            <a:lvl4pPr marL="1600200" indent="-228600" algn="l" rtl="0" eaLnBrk="0" fontAlgn="base" hangingPunct="0">
              <a:lnSpc>
                <a:spcPct val="90000"/>
              </a:lnSpc>
              <a:spcBef>
                <a:spcPts val="1000"/>
              </a:spcBef>
              <a:spcAft>
                <a:spcPts val="700"/>
              </a:spcAft>
              <a:buClr>
                <a:srgbClr val="8B3D9A"/>
              </a:buClr>
              <a:buFont typeface="Arial" pitchFamily="34" charset="0"/>
              <a:buChar char="–"/>
              <a:defRPr>
                <a:solidFill>
                  <a:srgbClr val="FEFDDE"/>
                </a:solidFill>
                <a:latin typeface="+mn-lt"/>
              </a:defRPr>
            </a:lvl4pPr>
            <a:lvl5pPr marL="2057400" indent="-228600" algn="l" rtl="0" eaLnBrk="0" fontAlgn="base" hangingPunct="0">
              <a:lnSpc>
                <a:spcPct val="90000"/>
              </a:lnSpc>
              <a:spcBef>
                <a:spcPts val="1000"/>
              </a:spcBef>
              <a:spcAft>
                <a:spcPts val="700"/>
              </a:spcAft>
              <a:buClr>
                <a:srgbClr val="8B3D9A"/>
              </a:buClr>
              <a:buFont typeface="Arial" pitchFamily="34" charset="0"/>
              <a:buChar char="–"/>
              <a:defRPr sz="1600">
                <a:solidFill>
                  <a:srgbClr val="FEFDDE"/>
                </a:solidFill>
                <a:latin typeface="+mn-lt"/>
              </a:defRPr>
            </a:lvl5pPr>
            <a:lvl6pPr marL="2514600" indent="-228600" algn="l" rtl="0" fontAlgn="base">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1800" indent="-228600" algn="l" rtl="0" fontAlgn="base">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9000" indent="-228600" algn="l" rtl="0" fontAlgn="base">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6200" indent="-228600" algn="l" rtl="0" fontAlgn="base">
              <a:lnSpc>
                <a:spcPct val="90000"/>
              </a:lnSpc>
              <a:spcBef>
                <a:spcPct val="35000"/>
              </a:spcBef>
              <a:spcAft>
                <a:spcPct val="25000"/>
              </a:spcAft>
              <a:buClr>
                <a:schemeClr val="accent2"/>
              </a:buClr>
              <a:buFont typeface="Arial" charset="0"/>
              <a:buChar char="–"/>
              <a:defRPr sz="1400">
                <a:solidFill>
                  <a:schemeClr val="tx1"/>
                </a:solidFill>
                <a:latin typeface="+mn-lt"/>
              </a:defRPr>
            </a:lvl9pPr>
          </a:lstStyle>
          <a:p>
            <a:pPr defTabSz="914400" eaLnBrk="1" hangingPunct="1">
              <a:defRPr/>
            </a:pPr>
            <a:r>
              <a:rPr lang="en-US" sz="1800" dirty="0" smtClean="0">
                <a:solidFill>
                  <a:srgbClr val="F8F45A">
                    <a:lumMod val="20000"/>
                    <a:lumOff val="80000"/>
                  </a:srgbClr>
                </a:solidFill>
              </a:rPr>
              <a:t>Primary endpoint: OS</a:t>
            </a:r>
          </a:p>
          <a:p>
            <a:pPr defTabSz="914400" eaLnBrk="1" hangingPunct="1">
              <a:defRPr/>
            </a:pPr>
            <a:r>
              <a:rPr lang="en-US" sz="1800" dirty="0" smtClean="0">
                <a:solidFill>
                  <a:srgbClr val="F8F45A">
                    <a:lumMod val="20000"/>
                    <a:lumOff val="80000"/>
                  </a:srgbClr>
                </a:solidFill>
              </a:rPr>
              <a:t>Secondary endpoints: time to first SRE, time to total ALP progression, total ALP response, ALP normalization, time to PSA progression, safety, QoL</a:t>
            </a:r>
          </a:p>
        </p:txBody>
      </p:sp>
      <p:sp>
        <p:nvSpPr>
          <p:cNvPr id="15" name="Rectangle 49"/>
          <p:cNvSpPr>
            <a:spLocks noChangeArrowheads="1"/>
          </p:cNvSpPr>
          <p:nvPr/>
        </p:nvSpPr>
        <p:spPr bwMode="auto">
          <a:xfrm>
            <a:off x="4260851" y="2732088"/>
            <a:ext cx="3827463" cy="1116012"/>
          </a:xfrm>
          <a:prstGeom prst="rect">
            <a:avLst/>
          </a:prstGeom>
          <a:solidFill>
            <a:schemeClr val="accent2"/>
          </a:solidFill>
          <a:ln>
            <a:noFill/>
          </a:ln>
          <a:extLst/>
        </p:spPr>
        <p:txBody>
          <a:bodyPr wrap="none" anchor="ctr" anchorCtr="1"/>
          <a:lstStyle/>
          <a:p>
            <a:pPr algn="ctr" defTabSz="889000" fontAlgn="base">
              <a:spcBef>
                <a:spcPct val="0"/>
              </a:spcBef>
              <a:defRPr/>
            </a:pPr>
            <a:r>
              <a:rPr lang="en-US" b="1" dirty="0">
                <a:solidFill>
                  <a:srgbClr val="CDCDCF">
                    <a:lumMod val="10000"/>
                  </a:srgbClr>
                </a:solidFill>
                <a:ea typeface="ＭＳ Ｐゴシック" panose="020B0600070205080204" pitchFamily="34" charset="-128"/>
              </a:rPr>
              <a:t>Radium-223 </a:t>
            </a:r>
            <a:r>
              <a:rPr lang="en-US" dirty="0">
                <a:solidFill>
                  <a:srgbClr val="CDCDCF">
                    <a:lumMod val="10000"/>
                  </a:srgbClr>
                </a:solidFill>
                <a:ea typeface="ＭＳ Ｐゴシック" panose="020B0600070205080204" pitchFamily="34" charset="-128"/>
              </a:rPr>
              <a:t>50 kBq/kg + </a:t>
            </a:r>
            <a:br>
              <a:rPr lang="en-US" dirty="0">
                <a:solidFill>
                  <a:srgbClr val="CDCDCF">
                    <a:lumMod val="10000"/>
                  </a:srgbClr>
                </a:solidFill>
                <a:ea typeface="ＭＳ Ｐゴシック" panose="020B0600070205080204" pitchFamily="34" charset="-128"/>
              </a:rPr>
            </a:br>
            <a:r>
              <a:rPr lang="en-US" b="1" dirty="0">
                <a:solidFill>
                  <a:srgbClr val="CDCDCF">
                    <a:lumMod val="10000"/>
                  </a:srgbClr>
                </a:solidFill>
                <a:ea typeface="ＭＳ Ｐゴシック" panose="020B0600070205080204" pitchFamily="34" charset="-128"/>
              </a:rPr>
              <a:t>BSC</a:t>
            </a:r>
          </a:p>
        </p:txBody>
      </p:sp>
      <p:sp>
        <p:nvSpPr>
          <p:cNvPr id="16" name="Rectangle 49"/>
          <p:cNvSpPr>
            <a:spLocks noChangeArrowheads="1"/>
          </p:cNvSpPr>
          <p:nvPr/>
        </p:nvSpPr>
        <p:spPr bwMode="auto">
          <a:xfrm>
            <a:off x="4260851" y="4070376"/>
            <a:ext cx="3827463" cy="1044575"/>
          </a:xfrm>
          <a:prstGeom prst="rect">
            <a:avLst/>
          </a:prstGeom>
          <a:solidFill>
            <a:schemeClr val="accent3"/>
          </a:solidFill>
          <a:ln>
            <a:noFill/>
          </a:ln>
          <a:extLst/>
        </p:spPr>
        <p:txBody>
          <a:bodyPr wrap="none" anchor="ctr" anchorCtr="1"/>
          <a:lstStyle/>
          <a:p>
            <a:pPr algn="ctr" defTabSz="889000" fontAlgn="base">
              <a:spcBef>
                <a:spcPct val="0"/>
              </a:spcBef>
              <a:defRPr/>
            </a:pPr>
            <a:r>
              <a:rPr lang="en-US" b="1" dirty="0">
                <a:solidFill>
                  <a:srgbClr val="CDCDCF">
                    <a:lumMod val="10000"/>
                  </a:srgbClr>
                </a:solidFill>
                <a:ea typeface="ＭＳ Ｐゴシック" panose="020B0600070205080204" pitchFamily="34" charset="-128"/>
              </a:rPr>
              <a:t>Placebo</a:t>
            </a:r>
            <a:r>
              <a:rPr lang="en-US" dirty="0">
                <a:solidFill>
                  <a:srgbClr val="CDCDCF">
                    <a:lumMod val="10000"/>
                  </a:srgbClr>
                </a:solidFill>
                <a:ea typeface="ＭＳ Ｐゴシック" panose="020B0600070205080204" pitchFamily="34" charset="-128"/>
              </a:rPr>
              <a:t> (saline) + </a:t>
            </a:r>
          </a:p>
          <a:p>
            <a:pPr algn="ctr" defTabSz="889000" fontAlgn="base">
              <a:spcBef>
                <a:spcPct val="0"/>
              </a:spcBef>
              <a:defRPr/>
            </a:pPr>
            <a:r>
              <a:rPr lang="en-US" b="1" dirty="0">
                <a:solidFill>
                  <a:srgbClr val="CDCDCF">
                    <a:lumMod val="10000"/>
                  </a:srgbClr>
                </a:solidFill>
                <a:ea typeface="ＭＳ Ｐゴシック" panose="020B0600070205080204" pitchFamily="34" charset="-128"/>
              </a:rPr>
              <a:t>BSC</a:t>
            </a:r>
          </a:p>
        </p:txBody>
      </p:sp>
      <p:cxnSp>
        <p:nvCxnSpPr>
          <p:cNvPr id="61448" name="Straight Arrow Connector 14"/>
          <p:cNvCxnSpPr>
            <a:cxnSpLocks noChangeShapeType="1"/>
          </p:cNvCxnSpPr>
          <p:nvPr/>
        </p:nvCxnSpPr>
        <p:spPr bwMode="auto">
          <a:xfrm>
            <a:off x="3316288" y="4244975"/>
            <a:ext cx="792162" cy="300038"/>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449" name="Straight Arrow Connector 14"/>
          <p:cNvCxnSpPr>
            <a:cxnSpLocks noChangeShapeType="1"/>
          </p:cNvCxnSpPr>
          <p:nvPr/>
        </p:nvCxnSpPr>
        <p:spPr bwMode="auto">
          <a:xfrm flipH="1">
            <a:off x="3557588" y="2525713"/>
            <a:ext cx="0" cy="531812"/>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1451" name="TextBox 23"/>
          <p:cNvSpPr txBox="1">
            <a:spLocks noChangeArrowheads="1"/>
          </p:cNvSpPr>
          <p:nvPr/>
        </p:nvSpPr>
        <p:spPr bwMode="auto">
          <a:xfrm>
            <a:off x="1309701" y="1884363"/>
            <a:ext cx="4435475" cy="584200"/>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sz="1600" i="1" dirty="0">
                <a:solidFill>
                  <a:srgbClr val="FFFFFF"/>
                </a:solidFill>
                <a:ea typeface="ＭＳ Ｐゴシック" panose="020B0600070205080204" pitchFamily="34" charset="-128"/>
              </a:rPr>
              <a:t>Stratified by total ALP, previous docetaxel, and bisphosphonate use; randomized 2:1</a:t>
            </a:r>
          </a:p>
        </p:txBody>
      </p:sp>
      <p:sp>
        <p:nvSpPr>
          <p:cNvPr id="61452" name="TextBox 11"/>
          <p:cNvSpPr txBox="1">
            <a:spLocks noChangeArrowheads="1"/>
          </p:cNvSpPr>
          <p:nvPr/>
        </p:nvSpPr>
        <p:spPr bwMode="auto">
          <a:xfrm>
            <a:off x="4368813" y="2393950"/>
            <a:ext cx="3323033" cy="338554"/>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600" b="1" i="1" dirty="0">
                <a:solidFill>
                  <a:srgbClr val="FFFFFF"/>
                </a:solidFill>
                <a:ea typeface="ＭＳ Ｐゴシック" panose="020B0600070205080204" pitchFamily="34" charset="-128"/>
              </a:rPr>
              <a:t>Up to 6 treatments at 4-wk intervals</a:t>
            </a:r>
          </a:p>
        </p:txBody>
      </p:sp>
      <p:sp>
        <p:nvSpPr>
          <p:cNvPr id="2" name="Title 13"/>
          <p:cNvSpPr>
            <a:spLocks noGrp="1"/>
          </p:cNvSpPr>
          <p:nvPr>
            <p:ph type="title"/>
          </p:nvPr>
        </p:nvSpPr>
        <p:spPr/>
        <p:txBody>
          <a:bodyPr>
            <a:normAutofit fontScale="90000"/>
          </a:bodyPr>
          <a:lstStyle/>
          <a:p>
            <a:r>
              <a:rPr lang="en-US" altLang="es-CO" smtClean="0">
                <a:ea typeface="ＭＳ Ｐゴシック" panose="020B0600070205080204" pitchFamily="34" charset="-128"/>
              </a:rPr>
              <a:t>ALSYMPCA: Phase III Trial of Radium-223 in Symptomatic Prostate Cancer</a:t>
            </a:r>
          </a:p>
        </p:txBody>
      </p:sp>
    </p:spTree>
    <p:extLst>
      <p:ext uri="{BB962C8B-B14F-4D97-AF65-F5344CB8AC3E}">
        <p14:creationId xmlns:p14="http://schemas.microsoft.com/office/powerpoint/2010/main" val="3654706363"/>
      </p:ext>
    </p:extLst>
  </p:cSld>
  <p:clrMapOvr>
    <a:masterClrMapping/>
  </p:clrMapOvr>
  <p:timing>
    <p:tnLst>
      <p:par>
        <p:cTn xmlns:p14="http://schemas.microsoft.com/office/powerpoint/2010/mai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altLang="es-CO" smtClean="0">
                <a:ea typeface="ＭＳ Ｐゴシック" panose="020B0600070205080204" pitchFamily="34" charset="-128"/>
              </a:rPr>
              <a:t>ALSYMPCA: Overall Survival</a:t>
            </a:r>
          </a:p>
        </p:txBody>
      </p:sp>
      <p:graphicFrame>
        <p:nvGraphicFramePr>
          <p:cNvPr id="85" name="Group 123"/>
          <p:cNvGraphicFramePr>
            <a:graphicFrameLocks noGrp="1"/>
          </p:cNvGraphicFramePr>
          <p:nvPr/>
        </p:nvGraphicFramePr>
        <p:xfrm>
          <a:off x="219088" y="5953125"/>
          <a:ext cx="8645525" cy="520700"/>
        </p:xfrm>
        <a:graphic>
          <a:graphicData uri="http://schemas.openxmlformats.org/drawingml/2006/table">
            <a:tbl>
              <a:tblPr/>
              <a:tblGrid>
                <a:gridCol w="1143000"/>
                <a:gridCol w="669925"/>
                <a:gridCol w="769937"/>
                <a:gridCol w="747713"/>
                <a:gridCol w="768350"/>
                <a:gridCol w="741362"/>
                <a:gridCol w="776288"/>
                <a:gridCol w="747712"/>
                <a:gridCol w="806450"/>
                <a:gridCol w="698500"/>
                <a:gridCol w="776288"/>
              </a:tblGrid>
              <a:tr h="260350">
                <a:tc>
                  <a:txBody>
                    <a:bodyPr/>
                    <a:lstStyle/>
                    <a:p>
                      <a:pPr marL="0" marR="0" lvl="0" indent="0" algn="l"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Radium-223</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541</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450</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330</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213</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120</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72</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30</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15</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0</a:t>
                      </a:r>
                    </a:p>
                  </a:txBody>
                  <a:tcPr marL="0" marR="0" marT="0" marB="0" horzOverflow="overflow">
                    <a:lnL>
                      <a:noFill/>
                    </a:lnL>
                    <a:lnR>
                      <a:noFill/>
                    </a:lnR>
                    <a:lnT>
                      <a:noFill/>
                    </a:lnT>
                    <a:lnB>
                      <a:noFill/>
                    </a:lnB>
                    <a:lnTlToBr>
                      <a:noFill/>
                    </a:lnTlToBr>
                    <a:lnBlToTr>
                      <a:noFill/>
                    </a:lnBlToTr>
                    <a:noFill/>
                  </a:tcPr>
                </a:tc>
              </a:tr>
              <a:tr h="260350">
                <a:tc>
                  <a:txBody>
                    <a:bodyPr/>
                    <a:lstStyle/>
                    <a:p>
                      <a:pPr marL="0" marR="0" lvl="0" indent="0" algn="l"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Placebo</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268</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218</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147</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89</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49</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28</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15</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7</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0</a:t>
                      </a:r>
                    </a:p>
                  </a:txBody>
                  <a:tcPr marL="0" marR="0" marT="0" marB="0" horzOverflow="overflow">
                    <a:lnL>
                      <a:noFill/>
                    </a:lnL>
                    <a:lnR>
                      <a:noFill/>
                    </a:lnR>
                    <a:lnT>
                      <a:noFill/>
                    </a:lnT>
                    <a:lnB>
                      <a:noFill/>
                    </a:lnB>
                    <a:lnTlToBr>
                      <a:noFill/>
                    </a:lnTlToBr>
                    <a:lnBlToTr>
                      <a:noFill/>
                    </a:lnBlToTr>
                    <a:noFill/>
                  </a:tcPr>
                </a:tc>
              </a:tr>
            </a:tbl>
          </a:graphicData>
        </a:graphic>
      </p:graphicFrame>
      <p:sp>
        <p:nvSpPr>
          <p:cNvPr id="62490" name="Rectangle 59"/>
          <p:cNvSpPr>
            <a:spLocks noChangeArrowheads="1"/>
          </p:cNvSpPr>
          <p:nvPr/>
        </p:nvSpPr>
        <p:spPr bwMode="auto">
          <a:xfrm>
            <a:off x="284163" y="6351614"/>
            <a:ext cx="8126412" cy="307975"/>
          </a:xfrm>
          <a:prstGeom prst="rect">
            <a:avLst/>
          </a:prstGeom>
          <a:noFill/>
          <a:ln w="9525">
            <a:noFill/>
            <a:miter lim="800000"/>
            <a:headEnd/>
            <a:tailEnd/>
          </a:ln>
        </p:spPr>
        <p:txBody>
          <a:bodyPr>
            <a:spAutoFit/>
          </a:bodyPr>
          <a:lstStyle/>
          <a:p>
            <a:pPr fontAlgn="base">
              <a:spcBef>
                <a:spcPct val="0"/>
              </a:spcBef>
              <a:spcAft>
                <a:spcPct val="0"/>
              </a:spcAft>
              <a:defRPr/>
            </a:pPr>
            <a:r>
              <a:rPr lang="en-US" sz="1400" dirty="0">
                <a:solidFill>
                  <a:srgbClr val="CDCDCF"/>
                </a:solidFill>
                <a:ea typeface="ＭＳ Ｐゴシック" panose="020B0600070205080204" pitchFamily="34" charset="-128"/>
              </a:rPr>
              <a:t>Parker C, et al. 2012 ASCO GU Cancers Symposium. Abstract 8. </a:t>
            </a:r>
          </a:p>
        </p:txBody>
      </p:sp>
      <p:sp>
        <p:nvSpPr>
          <p:cNvPr id="44" name="Freeform 98"/>
          <p:cNvSpPr>
            <a:spLocks/>
          </p:cNvSpPr>
          <p:nvPr/>
        </p:nvSpPr>
        <p:spPr bwMode="invGray">
          <a:xfrm>
            <a:off x="1600213" y="2008189"/>
            <a:ext cx="7110413" cy="2903537"/>
          </a:xfrm>
          <a:custGeom>
            <a:avLst/>
            <a:gdLst>
              <a:gd name="T0" fmla="*/ 2147483647 w 4716"/>
              <a:gd name="T1" fmla="*/ 2147483647 h 2118"/>
              <a:gd name="T2" fmla="*/ 2147483647 w 4716"/>
              <a:gd name="T3" fmla="*/ 2147483647 h 2118"/>
              <a:gd name="T4" fmla="*/ 2147483647 w 4716"/>
              <a:gd name="T5" fmla="*/ 2147483647 h 2118"/>
              <a:gd name="T6" fmla="*/ 2147483647 w 4716"/>
              <a:gd name="T7" fmla="*/ 2147483647 h 2118"/>
              <a:gd name="T8" fmla="*/ 2147483647 w 4716"/>
              <a:gd name="T9" fmla="*/ 2147483647 h 2118"/>
              <a:gd name="T10" fmla="*/ 2147483647 w 4716"/>
              <a:gd name="T11" fmla="*/ 2147483647 h 2118"/>
              <a:gd name="T12" fmla="*/ 2147483647 w 4716"/>
              <a:gd name="T13" fmla="*/ 2147483647 h 2118"/>
              <a:gd name="T14" fmla="*/ 2147483647 w 4716"/>
              <a:gd name="T15" fmla="*/ 2147483647 h 2118"/>
              <a:gd name="T16" fmla="*/ 2147483647 w 4716"/>
              <a:gd name="T17" fmla="*/ 2147483647 h 2118"/>
              <a:gd name="T18" fmla="*/ 2147483647 w 4716"/>
              <a:gd name="T19" fmla="*/ 2147483647 h 2118"/>
              <a:gd name="T20" fmla="*/ 2147483647 w 4716"/>
              <a:gd name="T21" fmla="*/ 2147483647 h 2118"/>
              <a:gd name="T22" fmla="*/ 2147483647 w 4716"/>
              <a:gd name="T23" fmla="*/ 2147483647 h 2118"/>
              <a:gd name="T24" fmla="*/ 2147483647 w 4716"/>
              <a:gd name="T25" fmla="*/ 2147483647 h 2118"/>
              <a:gd name="T26" fmla="*/ 2147483647 w 4716"/>
              <a:gd name="T27" fmla="*/ 2147483647 h 2118"/>
              <a:gd name="T28" fmla="*/ 2147483647 w 4716"/>
              <a:gd name="T29" fmla="*/ 2147483647 h 2118"/>
              <a:gd name="T30" fmla="*/ 2147483647 w 4716"/>
              <a:gd name="T31" fmla="*/ 2147483647 h 2118"/>
              <a:gd name="T32" fmla="*/ 2147483647 w 4716"/>
              <a:gd name="T33" fmla="*/ 2147483647 h 2118"/>
              <a:gd name="T34" fmla="*/ 2147483647 w 4716"/>
              <a:gd name="T35" fmla="*/ 2147483647 h 2118"/>
              <a:gd name="T36" fmla="*/ 2147483647 w 4716"/>
              <a:gd name="T37" fmla="*/ 2147483647 h 2118"/>
              <a:gd name="T38" fmla="*/ 2147483647 w 4716"/>
              <a:gd name="T39" fmla="*/ 2147483647 h 2118"/>
              <a:gd name="T40" fmla="*/ 2147483647 w 4716"/>
              <a:gd name="T41" fmla="*/ 2147483647 h 2118"/>
              <a:gd name="T42" fmla="*/ 2147483647 w 4716"/>
              <a:gd name="T43" fmla="*/ 2147483647 h 2118"/>
              <a:gd name="T44" fmla="*/ 2147483647 w 4716"/>
              <a:gd name="T45" fmla="*/ 2147483647 h 2118"/>
              <a:gd name="T46" fmla="*/ 2147483647 w 4716"/>
              <a:gd name="T47" fmla="*/ 2147483647 h 2118"/>
              <a:gd name="T48" fmla="*/ 2147483647 w 4716"/>
              <a:gd name="T49" fmla="*/ 2147483647 h 2118"/>
              <a:gd name="T50" fmla="*/ 2147483647 w 4716"/>
              <a:gd name="T51" fmla="*/ 2147483647 h 2118"/>
              <a:gd name="T52" fmla="*/ 2147483647 w 4716"/>
              <a:gd name="T53" fmla="*/ 2147483647 h 2118"/>
              <a:gd name="T54" fmla="*/ 2147483647 w 4716"/>
              <a:gd name="T55" fmla="*/ 2147483647 h 2118"/>
              <a:gd name="T56" fmla="*/ 2147483647 w 4716"/>
              <a:gd name="T57" fmla="*/ 2147483647 h 2118"/>
              <a:gd name="T58" fmla="*/ 2147483647 w 4716"/>
              <a:gd name="T59" fmla="*/ 2147483647 h 2118"/>
              <a:gd name="T60" fmla="*/ 2147483647 w 4716"/>
              <a:gd name="T61" fmla="*/ 2147483647 h 2118"/>
              <a:gd name="T62" fmla="*/ 2147483647 w 4716"/>
              <a:gd name="T63" fmla="*/ 2147483647 h 2118"/>
              <a:gd name="T64" fmla="*/ 2147483647 w 4716"/>
              <a:gd name="T65" fmla="*/ 2147483647 h 2118"/>
              <a:gd name="T66" fmla="*/ 2147483647 w 4716"/>
              <a:gd name="T67" fmla="*/ 2147483647 h 2118"/>
              <a:gd name="T68" fmla="*/ 2147483647 w 4716"/>
              <a:gd name="T69" fmla="*/ 2147483647 h 2118"/>
              <a:gd name="T70" fmla="*/ 2147483647 w 4716"/>
              <a:gd name="T71" fmla="*/ 2147483647 h 2118"/>
              <a:gd name="T72" fmla="*/ 2147483647 w 4716"/>
              <a:gd name="T73" fmla="*/ 2147483647 h 2118"/>
              <a:gd name="T74" fmla="*/ 2147483647 w 4716"/>
              <a:gd name="T75" fmla="*/ 2147483647 h 2118"/>
              <a:gd name="T76" fmla="*/ 2147483647 w 4716"/>
              <a:gd name="T77" fmla="*/ 2147483647 h 2118"/>
              <a:gd name="T78" fmla="*/ 2147483647 w 4716"/>
              <a:gd name="T79" fmla="*/ 2147483647 h 2118"/>
              <a:gd name="T80" fmla="*/ 2147483647 w 4716"/>
              <a:gd name="T81" fmla="*/ 2147483647 h 2118"/>
              <a:gd name="T82" fmla="*/ 2147483647 w 4716"/>
              <a:gd name="T83" fmla="*/ 2147483647 h 2118"/>
              <a:gd name="T84" fmla="*/ 2147483647 w 4716"/>
              <a:gd name="T85" fmla="*/ 2147483647 h 2118"/>
              <a:gd name="T86" fmla="*/ 2147483647 w 4716"/>
              <a:gd name="T87" fmla="*/ 2147483647 h 2118"/>
              <a:gd name="T88" fmla="*/ 2147483647 w 4716"/>
              <a:gd name="T89" fmla="*/ 2147483647 h 2118"/>
              <a:gd name="T90" fmla="*/ 2147483647 w 4716"/>
              <a:gd name="T91" fmla="*/ 2147483647 h 2118"/>
              <a:gd name="T92" fmla="*/ 2147483647 w 4716"/>
              <a:gd name="T93" fmla="*/ 2147483647 h 2118"/>
              <a:gd name="T94" fmla="*/ 2147483647 w 4716"/>
              <a:gd name="T95" fmla="*/ 2147483647 h 2118"/>
              <a:gd name="T96" fmla="*/ 2147483647 w 4716"/>
              <a:gd name="T97" fmla="*/ 2147483647 h 2118"/>
              <a:gd name="T98" fmla="*/ 2147483647 w 4716"/>
              <a:gd name="T99" fmla="*/ 2147483647 h 2118"/>
              <a:gd name="T100" fmla="*/ 2147483647 w 4716"/>
              <a:gd name="T101" fmla="*/ 2147483647 h 2118"/>
              <a:gd name="T102" fmla="*/ 2147483647 w 4716"/>
              <a:gd name="T103" fmla="*/ 2147483647 h 2118"/>
              <a:gd name="T104" fmla="*/ 2147483647 w 4716"/>
              <a:gd name="T105" fmla="*/ 2147483647 h 2118"/>
              <a:gd name="T106" fmla="*/ 2147483647 w 4716"/>
              <a:gd name="T107" fmla="*/ 2147483647 h 2118"/>
              <a:gd name="T108" fmla="*/ 2147483647 w 4716"/>
              <a:gd name="T109" fmla="*/ 0 h 2118"/>
              <a:gd name="T110" fmla="*/ 0 w 4716"/>
              <a:gd name="T111" fmla="*/ 0 h 211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16"/>
              <a:gd name="T169" fmla="*/ 0 h 2118"/>
              <a:gd name="T170" fmla="*/ 4716 w 4716"/>
              <a:gd name="T171" fmla="*/ 2118 h 211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16" h="2118">
                <a:moveTo>
                  <a:pt x="4716" y="2118"/>
                </a:moveTo>
                <a:lnTo>
                  <a:pt x="4206" y="2118"/>
                </a:lnTo>
                <a:lnTo>
                  <a:pt x="4206" y="1998"/>
                </a:lnTo>
                <a:lnTo>
                  <a:pt x="4038" y="1998"/>
                </a:lnTo>
                <a:lnTo>
                  <a:pt x="4038" y="1902"/>
                </a:lnTo>
                <a:lnTo>
                  <a:pt x="3432" y="1902"/>
                </a:lnTo>
                <a:lnTo>
                  <a:pt x="3432" y="1830"/>
                </a:lnTo>
                <a:lnTo>
                  <a:pt x="3300" y="1830"/>
                </a:lnTo>
                <a:lnTo>
                  <a:pt x="3300" y="1776"/>
                </a:lnTo>
                <a:lnTo>
                  <a:pt x="3234" y="1776"/>
                </a:lnTo>
                <a:lnTo>
                  <a:pt x="3234" y="1734"/>
                </a:lnTo>
                <a:lnTo>
                  <a:pt x="2982" y="1734"/>
                </a:lnTo>
                <a:lnTo>
                  <a:pt x="2946" y="1710"/>
                </a:lnTo>
                <a:lnTo>
                  <a:pt x="2946" y="1662"/>
                </a:lnTo>
                <a:lnTo>
                  <a:pt x="2844" y="1662"/>
                </a:lnTo>
                <a:lnTo>
                  <a:pt x="2844" y="1626"/>
                </a:lnTo>
                <a:lnTo>
                  <a:pt x="2796" y="1626"/>
                </a:lnTo>
                <a:lnTo>
                  <a:pt x="2796" y="1578"/>
                </a:lnTo>
                <a:lnTo>
                  <a:pt x="2724" y="1578"/>
                </a:lnTo>
                <a:lnTo>
                  <a:pt x="2693" y="1524"/>
                </a:lnTo>
                <a:lnTo>
                  <a:pt x="2400" y="1524"/>
                </a:lnTo>
                <a:lnTo>
                  <a:pt x="2320" y="1386"/>
                </a:lnTo>
                <a:lnTo>
                  <a:pt x="2214" y="1386"/>
                </a:lnTo>
                <a:lnTo>
                  <a:pt x="2184" y="1334"/>
                </a:lnTo>
                <a:lnTo>
                  <a:pt x="2184" y="1266"/>
                </a:lnTo>
                <a:lnTo>
                  <a:pt x="2040" y="1266"/>
                </a:lnTo>
                <a:lnTo>
                  <a:pt x="1890" y="1146"/>
                </a:lnTo>
                <a:lnTo>
                  <a:pt x="1818" y="1146"/>
                </a:lnTo>
                <a:lnTo>
                  <a:pt x="1770" y="1122"/>
                </a:lnTo>
                <a:lnTo>
                  <a:pt x="1686" y="1104"/>
                </a:lnTo>
                <a:lnTo>
                  <a:pt x="1644" y="1050"/>
                </a:lnTo>
                <a:lnTo>
                  <a:pt x="1584" y="1050"/>
                </a:lnTo>
                <a:lnTo>
                  <a:pt x="1572" y="1008"/>
                </a:lnTo>
                <a:lnTo>
                  <a:pt x="1350" y="828"/>
                </a:lnTo>
                <a:lnTo>
                  <a:pt x="1296" y="828"/>
                </a:lnTo>
                <a:lnTo>
                  <a:pt x="1206" y="756"/>
                </a:lnTo>
                <a:lnTo>
                  <a:pt x="1206" y="714"/>
                </a:lnTo>
                <a:lnTo>
                  <a:pt x="1170" y="714"/>
                </a:lnTo>
                <a:lnTo>
                  <a:pt x="1170" y="678"/>
                </a:lnTo>
                <a:lnTo>
                  <a:pt x="1128" y="678"/>
                </a:lnTo>
                <a:lnTo>
                  <a:pt x="1128" y="636"/>
                </a:lnTo>
                <a:lnTo>
                  <a:pt x="1086" y="636"/>
                </a:lnTo>
                <a:lnTo>
                  <a:pt x="1062" y="582"/>
                </a:lnTo>
                <a:lnTo>
                  <a:pt x="966" y="522"/>
                </a:lnTo>
                <a:lnTo>
                  <a:pt x="906" y="522"/>
                </a:lnTo>
                <a:lnTo>
                  <a:pt x="810" y="396"/>
                </a:lnTo>
                <a:lnTo>
                  <a:pt x="732" y="324"/>
                </a:lnTo>
                <a:lnTo>
                  <a:pt x="690" y="258"/>
                </a:lnTo>
                <a:lnTo>
                  <a:pt x="642" y="240"/>
                </a:lnTo>
                <a:lnTo>
                  <a:pt x="600" y="216"/>
                </a:lnTo>
                <a:lnTo>
                  <a:pt x="552" y="156"/>
                </a:lnTo>
                <a:lnTo>
                  <a:pt x="462" y="114"/>
                </a:lnTo>
                <a:lnTo>
                  <a:pt x="366" y="60"/>
                </a:lnTo>
                <a:lnTo>
                  <a:pt x="270" y="36"/>
                </a:lnTo>
                <a:lnTo>
                  <a:pt x="222" y="0"/>
                </a:lnTo>
                <a:lnTo>
                  <a:pt x="0" y="0"/>
                </a:lnTo>
              </a:path>
            </a:pathLst>
          </a:custGeom>
          <a:noFill/>
          <a:ln w="28575" cmpd="sng">
            <a:solidFill>
              <a:schemeClr val="accent3"/>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45" name="Freeform 100"/>
          <p:cNvSpPr>
            <a:spLocks/>
          </p:cNvSpPr>
          <p:nvPr/>
        </p:nvSpPr>
        <p:spPr bwMode="gray">
          <a:xfrm>
            <a:off x="1609725" y="2008214"/>
            <a:ext cx="6413500" cy="2187575"/>
          </a:xfrm>
          <a:custGeom>
            <a:avLst/>
            <a:gdLst>
              <a:gd name="T0" fmla="*/ 2147483647 w 4254"/>
              <a:gd name="T1" fmla="*/ 2147483647 h 1596"/>
              <a:gd name="T2" fmla="*/ 2147483647 w 4254"/>
              <a:gd name="T3" fmla="*/ 2147483647 h 1596"/>
              <a:gd name="T4" fmla="*/ 2147483647 w 4254"/>
              <a:gd name="T5" fmla="*/ 2147483647 h 1596"/>
              <a:gd name="T6" fmla="*/ 2147483647 w 4254"/>
              <a:gd name="T7" fmla="*/ 2147483647 h 1596"/>
              <a:gd name="T8" fmla="*/ 2147483647 w 4254"/>
              <a:gd name="T9" fmla="*/ 2147483647 h 1596"/>
              <a:gd name="T10" fmla="*/ 2147483647 w 4254"/>
              <a:gd name="T11" fmla="*/ 2147483647 h 1596"/>
              <a:gd name="T12" fmla="*/ 2147483647 w 4254"/>
              <a:gd name="T13" fmla="*/ 2147483647 h 1596"/>
              <a:gd name="T14" fmla="*/ 2147483647 w 4254"/>
              <a:gd name="T15" fmla="*/ 2147483647 h 1596"/>
              <a:gd name="T16" fmla="*/ 2147483647 w 4254"/>
              <a:gd name="T17" fmla="*/ 2147483647 h 1596"/>
              <a:gd name="T18" fmla="*/ 2147483647 w 4254"/>
              <a:gd name="T19" fmla="*/ 2147483647 h 1596"/>
              <a:gd name="T20" fmla="*/ 2147483647 w 4254"/>
              <a:gd name="T21" fmla="*/ 2147483647 h 1596"/>
              <a:gd name="T22" fmla="*/ 2147483647 w 4254"/>
              <a:gd name="T23" fmla="*/ 2147483647 h 1596"/>
              <a:gd name="T24" fmla="*/ 2147483647 w 4254"/>
              <a:gd name="T25" fmla="*/ 2147483647 h 1596"/>
              <a:gd name="T26" fmla="*/ 2147483647 w 4254"/>
              <a:gd name="T27" fmla="*/ 2147483647 h 1596"/>
              <a:gd name="T28" fmla="*/ 2147483647 w 4254"/>
              <a:gd name="T29" fmla="*/ 2147483647 h 1596"/>
              <a:gd name="T30" fmla="*/ 2147483647 w 4254"/>
              <a:gd name="T31" fmla="*/ 2147483647 h 1596"/>
              <a:gd name="T32" fmla="*/ 2147483647 w 4254"/>
              <a:gd name="T33" fmla="*/ 2147483647 h 1596"/>
              <a:gd name="T34" fmla="*/ 2147483647 w 4254"/>
              <a:gd name="T35" fmla="*/ 2147483647 h 1596"/>
              <a:gd name="T36" fmla="*/ 2147483647 w 4254"/>
              <a:gd name="T37" fmla="*/ 2147483647 h 1596"/>
              <a:gd name="T38" fmla="*/ 2147483647 w 4254"/>
              <a:gd name="T39" fmla="*/ 2147483647 h 1596"/>
              <a:gd name="T40" fmla="*/ 2147483647 w 4254"/>
              <a:gd name="T41" fmla="*/ 2147483647 h 1596"/>
              <a:gd name="T42" fmla="*/ 2147483647 w 4254"/>
              <a:gd name="T43" fmla="*/ 2147483647 h 1596"/>
              <a:gd name="T44" fmla="*/ 2147483647 w 4254"/>
              <a:gd name="T45" fmla="*/ 2147483647 h 1596"/>
              <a:gd name="T46" fmla="*/ 2147483647 w 4254"/>
              <a:gd name="T47" fmla="*/ 2147483647 h 1596"/>
              <a:gd name="T48" fmla="*/ 2147483647 w 4254"/>
              <a:gd name="T49" fmla="*/ 2147483647 h 1596"/>
              <a:gd name="T50" fmla="*/ 2147483647 w 4254"/>
              <a:gd name="T51" fmla="*/ 2147483647 h 1596"/>
              <a:gd name="T52" fmla="*/ 2147483647 w 4254"/>
              <a:gd name="T53" fmla="*/ 2147483647 h 1596"/>
              <a:gd name="T54" fmla="*/ 2147483647 w 4254"/>
              <a:gd name="T55" fmla="*/ 2147483647 h 1596"/>
              <a:gd name="T56" fmla="*/ 2147483647 w 4254"/>
              <a:gd name="T57" fmla="*/ 2147483647 h 1596"/>
              <a:gd name="T58" fmla="*/ 2147483647 w 4254"/>
              <a:gd name="T59" fmla="*/ 2147483647 h 1596"/>
              <a:gd name="T60" fmla="*/ 2147483647 w 4254"/>
              <a:gd name="T61" fmla="*/ 2147483647 h 1596"/>
              <a:gd name="T62" fmla="*/ 2147483647 w 4254"/>
              <a:gd name="T63" fmla="*/ 2147483647 h 1596"/>
              <a:gd name="T64" fmla="*/ 2147483647 w 4254"/>
              <a:gd name="T65" fmla="*/ 2147483647 h 1596"/>
              <a:gd name="T66" fmla="*/ 2147483647 w 4254"/>
              <a:gd name="T67" fmla="*/ 2147483647 h 1596"/>
              <a:gd name="T68" fmla="*/ 2147483647 w 4254"/>
              <a:gd name="T69" fmla="*/ 2147483647 h 1596"/>
              <a:gd name="T70" fmla="*/ 2147483647 w 4254"/>
              <a:gd name="T71" fmla="*/ 2147483647 h 1596"/>
              <a:gd name="T72" fmla="*/ 2147483647 w 4254"/>
              <a:gd name="T73" fmla="*/ 2147483647 h 1596"/>
              <a:gd name="T74" fmla="*/ 2147483647 w 4254"/>
              <a:gd name="T75" fmla="*/ 2147483647 h 1596"/>
              <a:gd name="T76" fmla="*/ 2147483647 w 4254"/>
              <a:gd name="T77" fmla="*/ 0 h 1596"/>
              <a:gd name="T78" fmla="*/ 0 w 4254"/>
              <a:gd name="T79" fmla="*/ 0 h 15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54"/>
              <a:gd name="T121" fmla="*/ 0 h 1596"/>
              <a:gd name="T122" fmla="*/ 4254 w 4254"/>
              <a:gd name="T123" fmla="*/ 1596 h 159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54" h="1596">
                <a:moveTo>
                  <a:pt x="4254" y="1596"/>
                </a:moveTo>
                <a:lnTo>
                  <a:pt x="3078" y="1596"/>
                </a:lnTo>
                <a:lnTo>
                  <a:pt x="3078" y="1548"/>
                </a:lnTo>
                <a:lnTo>
                  <a:pt x="3030" y="1548"/>
                </a:lnTo>
                <a:lnTo>
                  <a:pt x="3030" y="1512"/>
                </a:lnTo>
                <a:lnTo>
                  <a:pt x="2910" y="1518"/>
                </a:lnTo>
                <a:lnTo>
                  <a:pt x="2868" y="1470"/>
                </a:lnTo>
                <a:lnTo>
                  <a:pt x="2808" y="1398"/>
                </a:lnTo>
                <a:lnTo>
                  <a:pt x="2742" y="1344"/>
                </a:lnTo>
                <a:lnTo>
                  <a:pt x="2664" y="1308"/>
                </a:lnTo>
                <a:lnTo>
                  <a:pt x="2580" y="1260"/>
                </a:lnTo>
                <a:lnTo>
                  <a:pt x="2490" y="1230"/>
                </a:lnTo>
                <a:lnTo>
                  <a:pt x="2424" y="1200"/>
                </a:lnTo>
                <a:lnTo>
                  <a:pt x="2394" y="1170"/>
                </a:lnTo>
                <a:lnTo>
                  <a:pt x="2370" y="1122"/>
                </a:lnTo>
                <a:lnTo>
                  <a:pt x="2238" y="1122"/>
                </a:lnTo>
                <a:lnTo>
                  <a:pt x="2214" y="1092"/>
                </a:lnTo>
                <a:lnTo>
                  <a:pt x="2166" y="1092"/>
                </a:lnTo>
                <a:lnTo>
                  <a:pt x="2100" y="1044"/>
                </a:lnTo>
                <a:lnTo>
                  <a:pt x="2004" y="954"/>
                </a:lnTo>
                <a:lnTo>
                  <a:pt x="1944" y="882"/>
                </a:lnTo>
                <a:lnTo>
                  <a:pt x="1806" y="888"/>
                </a:lnTo>
                <a:lnTo>
                  <a:pt x="1686" y="798"/>
                </a:lnTo>
                <a:lnTo>
                  <a:pt x="1632" y="798"/>
                </a:lnTo>
                <a:lnTo>
                  <a:pt x="1608" y="756"/>
                </a:lnTo>
                <a:lnTo>
                  <a:pt x="1560" y="708"/>
                </a:lnTo>
                <a:lnTo>
                  <a:pt x="1470" y="702"/>
                </a:lnTo>
                <a:lnTo>
                  <a:pt x="1314" y="570"/>
                </a:lnTo>
                <a:lnTo>
                  <a:pt x="1206" y="474"/>
                </a:lnTo>
                <a:lnTo>
                  <a:pt x="1164" y="468"/>
                </a:lnTo>
                <a:lnTo>
                  <a:pt x="924" y="276"/>
                </a:lnTo>
                <a:lnTo>
                  <a:pt x="882" y="252"/>
                </a:lnTo>
                <a:lnTo>
                  <a:pt x="810" y="222"/>
                </a:lnTo>
                <a:lnTo>
                  <a:pt x="702" y="174"/>
                </a:lnTo>
                <a:lnTo>
                  <a:pt x="630" y="150"/>
                </a:lnTo>
                <a:lnTo>
                  <a:pt x="516" y="126"/>
                </a:lnTo>
                <a:lnTo>
                  <a:pt x="378" y="36"/>
                </a:lnTo>
                <a:lnTo>
                  <a:pt x="282" y="12"/>
                </a:lnTo>
                <a:lnTo>
                  <a:pt x="240" y="0"/>
                </a:lnTo>
                <a:lnTo>
                  <a:pt x="0" y="0"/>
                </a:lnTo>
              </a:path>
            </a:pathLst>
          </a:custGeom>
          <a:noFill/>
          <a:ln w="28575" cmpd="sng">
            <a:solidFill>
              <a:schemeClr val="accent2"/>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58" name="Text Box 4"/>
          <p:cNvSpPr txBox="1">
            <a:spLocks noChangeArrowheads="1"/>
          </p:cNvSpPr>
          <p:nvPr/>
        </p:nvSpPr>
        <p:spPr bwMode="auto">
          <a:xfrm rot="-5400000">
            <a:off x="650646" y="3425924"/>
            <a:ext cx="714859" cy="307777"/>
          </a:xfrm>
          <a:prstGeom prst="rect">
            <a:avLst/>
          </a:prstGeom>
          <a:noFill/>
          <a:ln>
            <a:noFill/>
          </a:ln>
          <a:effectLst>
            <a:prstShdw prst="shdw17" dist="17961" dir="2700000">
              <a:srgbClr val="007A5C"/>
            </a:prstShdw>
          </a:effectLst>
          <a:extLst/>
        </p:spPr>
        <p:txBody>
          <a:bodyPr wrap="none">
            <a:spAutoFit/>
          </a:bodyPr>
          <a:lstStyle/>
          <a:p>
            <a:pPr algn="ct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 OS (%)</a:t>
            </a:r>
          </a:p>
        </p:txBody>
      </p:sp>
      <p:sp>
        <p:nvSpPr>
          <p:cNvPr id="59" name="Text Box 4"/>
          <p:cNvSpPr txBox="1">
            <a:spLocks noChangeArrowheads="1"/>
          </p:cNvSpPr>
          <p:nvPr/>
        </p:nvSpPr>
        <p:spPr bwMode="auto">
          <a:xfrm>
            <a:off x="5702313" y="3314701"/>
            <a:ext cx="1777525" cy="523220"/>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Radium-223 (n = 541)</a:t>
            </a:r>
          </a:p>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Median OS: 14.0 mos</a:t>
            </a:r>
          </a:p>
        </p:txBody>
      </p:sp>
      <p:sp>
        <p:nvSpPr>
          <p:cNvPr id="60" name="Text Box 4"/>
          <p:cNvSpPr txBox="1">
            <a:spLocks noChangeArrowheads="1"/>
          </p:cNvSpPr>
          <p:nvPr/>
        </p:nvSpPr>
        <p:spPr bwMode="auto">
          <a:xfrm>
            <a:off x="3735401" y="4117976"/>
            <a:ext cx="1774845" cy="523220"/>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Placebo (n = 268)</a:t>
            </a:r>
          </a:p>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Median OS: 11.2 mos</a:t>
            </a:r>
          </a:p>
        </p:txBody>
      </p:sp>
      <p:sp>
        <p:nvSpPr>
          <p:cNvPr id="61" name="Text Box 4"/>
          <p:cNvSpPr txBox="1">
            <a:spLocks noChangeArrowheads="1"/>
          </p:cNvSpPr>
          <p:nvPr/>
        </p:nvSpPr>
        <p:spPr bwMode="auto">
          <a:xfrm>
            <a:off x="4267213" y="2074889"/>
            <a:ext cx="4460875" cy="522287"/>
          </a:xfrm>
          <a:prstGeom prst="rect">
            <a:avLst/>
          </a:prstGeom>
          <a:noFill/>
          <a:ln>
            <a:noFill/>
          </a:ln>
          <a:effectLst>
            <a:prstShdw prst="shdw17" dist="17961" dir="2700000">
              <a:srgbClr val="007A5C"/>
            </a:prstShdw>
          </a:effectLst>
          <a:extLst/>
        </p:spPr>
        <p:txBody>
          <a:bodyPr>
            <a:spAutoFit/>
          </a:bodyPr>
          <a:lstStyle/>
          <a:p>
            <a:pPr defTabSz="914400" fontAlgn="base">
              <a:spcBef>
                <a:spcPct val="0"/>
              </a:spcBef>
              <a:spcAft>
                <a:spcPct val="0"/>
              </a:spcAft>
              <a:defRPr/>
            </a:pPr>
            <a:r>
              <a:rPr lang="en-US" sz="1400" kern="0" dirty="0">
                <a:solidFill>
                  <a:srgbClr val="FFFFFF"/>
                </a:solidFill>
                <a:ea typeface="ＭＳ Ｐゴシック" charset="-128"/>
                <a:cs typeface="ＭＳ Ｐゴシック" charset="-128"/>
              </a:rPr>
              <a:t>HR: 0.695 (95% CI: 0.552-0.875;</a:t>
            </a:r>
            <a:br>
              <a:rPr lang="en-US" sz="1400" kern="0" dirty="0">
                <a:solidFill>
                  <a:srgbClr val="FFFFFF"/>
                </a:solidFill>
                <a:ea typeface="ＭＳ Ｐゴシック" charset="-128"/>
                <a:cs typeface="ＭＳ Ｐゴシック" charset="-128"/>
              </a:rPr>
            </a:br>
            <a:r>
              <a:rPr lang="en-US" sz="1400" i="1" kern="0" dirty="0">
                <a:solidFill>
                  <a:srgbClr val="FFFFFF"/>
                </a:solidFill>
                <a:ea typeface="ＭＳ Ｐゴシック" charset="-128"/>
                <a:cs typeface="ＭＳ Ｐゴシック" charset="-128"/>
              </a:rPr>
              <a:t>P</a:t>
            </a:r>
            <a:r>
              <a:rPr lang="en-US" sz="1400" kern="0" dirty="0">
                <a:solidFill>
                  <a:srgbClr val="FFFFFF"/>
                </a:solidFill>
                <a:ea typeface="ＭＳ Ｐゴシック" charset="-128"/>
                <a:cs typeface="ＭＳ Ｐゴシック" charset="-128"/>
              </a:rPr>
              <a:t> = .00185)</a:t>
            </a:r>
          </a:p>
        </p:txBody>
      </p:sp>
      <p:sp>
        <p:nvSpPr>
          <p:cNvPr id="72" name="Line 26"/>
          <p:cNvSpPr>
            <a:spLocks noChangeShapeType="1"/>
          </p:cNvSpPr>
          <p:nvPr/>
        </p:nvSpPr>
        <p:spPr bwMode="auto">
          <a:xfrm flipH="1">
            <a:off x="1522421" y="5237163"/>
            <a:ext cx="60325"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3" name="Line 27"/>
          <p:cNvSpPr>
            <a:spLocks noChangeShapeType="1"/>
          </p:cNvSpPr>
          <p:nvPr/>
        </p:nvSpPr>
        <p:spPr bwMode="auto">
          <a:xfrm rot="16200000" flipH="1">
            <a:off x="1554969"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4" name="Line 30"/>
          <p:cNvSpPr>
            <a:spLocks noChangeShapeType="1"/>
          </p:cNvSpPr>
          <p:nvPr/>
        </p:nvSpPr>
        <p:spPr bwMode="auto">
          <a:xfrm rot="16200000" flipH="1">
            <a:off x="2374119"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5" name="Line 33"/>
          <p:cNvSpPr>
            <a:spLocks noChangeShapeType="1"/>
          </p:cNvSpPr>
          <p:nvPr/>
        </p:nvSpPr>
        <p:spPr bwMode="auto">
          <a:xfrm rot="16200000" flipH="1">
            <a:off x="3134532"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6" name="Line 36"/>
          <p:cNvSpPr>
            <a:spLocks noChangeShapeType="1"/>
          </p:cNvSpPr>
          <p:nvPr/>
        </p:nvSpPr>
        <p:spPr bwMode="auto">
          <a:xfrm rot="16200000" flipH="1">
            <a:off x="3890182"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7" name="Line 39"/>
          <p:cNvSpPr>
            <a:spLocks noChangeShapeType="1"/>
          </p:cNvSpPr>
          <p:nvPr/>
        </p:nvSpPr>
        <p:spPr bwMode="auto">
          <a:xfrm rot="16200000" flipH="1">
            <a:off x="4658532"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8" name="Line 42"/>
          <p:cNvSpPr>
            <a:spLocks noChangeShapeType="1"/>
          </p:cNvSpPr>
          <p:nvPr/>
        </p:nvSpPr>
        <p:spPr bwMode="auto">
          <a:xfrm rot="16200000" flipH="1">
            <a:off x="5409419"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79" name="Line 45"/>
          <p:cNvSpPr>
            <a:spLocks noChangeShapeType="1"/>
          </p:cNvSpPr>
          <p:nvPr/>
        </p:nvSpPr>
        <p:spPr bwMode="auto">
          <a:xfrm rot="16200000" flipH="1">
            <a:off x="6169832"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80" name="Line 48"/>
          <p:cNvSpPr>
            <a:spLocks noChangeShapeType="1"/>
          </p:cNvSpPr>
          <p:nvPr/>
        </p:nvSpPr>
        <p:spPr bwMode="auto">
          <a:xfrm rot="16200000" flipH="1">
            <a:off x="6933419"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81" name="Line 51"/>
          <p:cNvSpPr>
            <a:spLocks noChangeShapeType="1"/>
          </p:cNvSpPr>
          <p:nvPr/>
        </p:nvSpPr>
        <p:spPr bwMode="auto">
          <a:xfrm rot="16200000" flipH="1">
            <a:off x="7693832"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82" name="Line 54"/>
          <p:cNvSpPr>
            <a:spLocks noChangeShapeType="1"/>
          </p:cNvSpPr>
          <p:nvPr/>
        </p:nvSpPr>
        <p:spPr bwMode="auto">
          <a:xfrm rot="16200000" flipH="1">
            <a:off x="8430432" y="5279232"/>
            <a:ext cx="65087"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88" name="Text Box 4"/>
          <p:cNvSpPr txBox="1">
            <a:spLocks noChangeArrowheads="1"/>
          </p:cNvSpPr>
          <p:nvPr/>
        </p:nvSpPr>
        <p:spPr bwMode="auto">
          <a:xfrm>
            <a:off x="2369642" y="5348288"/>
            <a:ext cx="90995"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3</a:t>
            </a:r>
          </a:p>
        </p:txBody>
      </p:sp>
      <p:sp>
        <p:nvSpPr>
          <p:cNvPr id="89" name="Text Box 4"/>
          <p:cNvSpPr txBox="1">
            <a:spLocks noChangeArrowheads="1"/>
          </p:cNvSpPr>
          <p:nvPr/>
        </p:nvSpPr>
        <p:spPr bwMode="auto">
          <a:xfrm>
            <a:off x="3133231" y="5348288"/>
            <a:ext cx="90995"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6</a:t>
            </a:r>
          </a:p>
        </p:txBody>
      </p:sp>
      <p:sp>
        <p:nvSpPr>
          <p:cNvPr id="90" name="Text Box 4"/>
          <p:cNvSpPr txBox="1">
            <a:spLocks noChangeArrowheads="1"/>
          </p:cNvSpPr>
          <p:nvPr/>
        </p:nvSpPr>
        <p:spPr bwMode="auto">
          <a:xfrm>
            <a:off x="3895231" y="5348288"/>
            <a:ext cx="90995"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9</a:t>
            </a:r>
          </a:p>
        </p:txBody>
      </p:sp>
      <p:sp>
        <p:nvSpPr>
          <p:cNvPr id="91" name="Text Box 4"/>
          <p:cNvSpPr txBox="1">
            <a:spLocks noChangeArrowheads="1"/>
          </p:cNvSpPr>
          <p:nvPr/>
        </p:nvSpPr>
        <p:spPr bwMode="auto">
          <a:xfrm>
            <a:off x="4607509" y="5348288"/>
            <a:ext cx="181991"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12</a:t>
            </a:r>
          </a:p>
        </p:txBody>
      </p:sp>
      <p:sp>
        <p:nvSpPr>
          <p:cNvPr id="92" name="Text Box 4"/>
          <p:cNvSpPr txBox="1">
            <a:spLocks noChangeArrowheads="1"/>
          </p:cNvSpPr>
          <p:nvPr/>
        </p:nvSpPr>
        <p:spPr bwMode="auto">
          <a:xfrm>
            <a:off x="5359984" y="5348288"/>
            <a:ext cx="181991"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15</a:t>
            </a:r>
          </a:p>
        </p:txBody>
      </p:sp>
      <p:sp>
        <p:nvSpPr>
          <p:cNvPr id="93" name="Text Box 4"/>
          <p:cNvSpPr txBox="1">
            <a:spLocks noChangeArrowheads="1"/>
          </p:cNvSpPr>
          <p:nvPr/>
        </p:nvSpPr>
        <p:spPr bwMode="auto">
          <a:xfrm>
            <a:off x="6118810" y="5348288"/>
            <a:ext cx="181991"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18</a:t>
            </a:r>
          </a:p>
        </p:txBody>
      </p:sp>
      <p:sp>
        <p:nvSpPr>
          <p:cNvPr id="94" name="Text Box 4"/>
          <p:cNvSpPr txBox="1">
            <a:spLocks noChangeArrowheads="1"/>
          </p:cNvSpPr>
          <p:nvPr/>
        </p:nvSpPr>
        <p:spPr bwMode="auto">
          <a:xfrm>
            <a:off x="6899860" y="5348288"/>
            <a:ext cx="181991"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21</a:t>
            </a:r>
          </a:p>
        </p:txBody>
      </p:sp>
      <p:sp>
        <p:nvSpPr>
          <p:cNvPr id="95" name="Text Box 4"/>
          <p:cNvSpPr txBox="1">
            <a:spLocks noChangeArrowheads="1"/>
          </p:cNvSpPr>
          <p:nvPr/>
        </p:nvSpPr>
        <p:spPr bwMode="auto">
          <a:xfrm>
            <a:off x="7655509" y="5348288"/>
            <a:ext cx="181991"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24</a:t>
            </a:r>
          </a:p>
        </p:txBody>
      </p:sp>
      <p:sp>
        <p:nvSpPr>
          <p:cNvPr id="96" name="Text Box 4"/>
          <p:cNvSpPr txBox="1">
            <a:spLocks noChangeArrowheads="1"/>
          </p:cNvSpPr>
          <p:nvPr/>
        </p:nvSpPr>
        <p:spPr bwMode="auto">
          <a:xfrm>
            <a:off x="8398459" y="5348288"/>
            <a:ext cx="181991"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27</a:t>
            </a:r>
          </a:p>
        </p:txBody>
      </p:sp>
      <p:sp>
        <p:nvSpPr>
          <p:cNvPr id="97" name="Text Box 4"/>
          <p:cNvSpPr txBox="1">
            <a:spLocks noChangeArrowheads="1"/>
          </p:cNvSpPr>
          <p:nvPr/>
        </p:nvSpPr>
        <p:spPr bwMode="auto">
          <a:xfrm>
            <a:off x="4800613" y="5575326"/>
            <a:ext cx="518091" cy="307777"/>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Mos</a:t>
            </a:r>
          </a:p>
        </p:txBody>
      </p:sp>
      <p:sp>
        <p:nvSpPr>
          <p:cNvPr id="98" name="Text Box 4"/>
          <p:cNvSpPr txBox="1">
            <a:spLocks noChangeArrowheads="1"/>
          </p:cNvSpPr>
          <p:nvPr/>
        </p:nvSpPr>
        <p:spPr bwMode="auto">
          <a:xfrm>
            <a:off x="244475" y="5624539"/>
            <a:ext cx="1132316" cy="307777"/>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Pts at Risk, n</a:t>
            </a:r>
          </a:p>
        </p:txBody>
      </p:sp>
      <p:sp>
        <p:nvSpPr>
          <p:cNvPr id="62519" name="Freeform 13"/>
          <p:cNvSpPr>
            <a:spLocks/>
          </p:cNvSpPr>
          <p:nvPr/>
        </p:nvSpPr>
        <p:spPr bwMode="auto">
          <a:xfrm>
            <a:off x="1587501" y="2003425"/>
            <a:ext cx="7107238" cy="3232150"/>
          </a:xfrm>
          <a:custGeom>
            <a:avLst/>
            <a:gdLst>
              <a:gd name="T0" fmla="*/ 0 w 4718"/>
              <a:gd name="T1" fmla="*/ 0 h 2393"/>
              <a:gd name="T2" fmla="*/ 0 w 4718"/>
              <a:gd name="T3" fmla="*/ 2147483647 h 2393"/>
              <a:gd name="T4" fmla="*/ 2147483647 w 4718"/>
              <a:gd name="T5" fmla="*/ 2147483647 h 2393"/>
              <a:gd name="T6" fmla="*/ 0 60000 65536"/>
              <a:gd name="T7" fmla="*/ 0 60000 65536"/>
              <a:gd name="T8" fmla="*/ 0 60000 65536"/>
              <a:gd name="T9" fmla="*/ 0 w 4718"/>
              <a:gd name="T10" fmla="*/ 0 h 2393"/>
              <a:gd name="T11" fmla="*/ 4718 w 4718"/>
              <a:gd name="T12" fmla="*/ 2393 h 2393"/>
            </a:gdLst>
            <a:ahLst/>
            <a:cxnLst>
              <a:cxn ang="T6">
                <a:pos x="T0" y="T1"/>
              </a:cxn>
              <a:cxn ang="T7">
                <a:pos x="T2" y="T3"/>
              </a:cxn>
              <a:cxn ang="T8">
                <a:pos x="T4" y="T5"/>
              </a:cxn>
            </a:cxnLst>
            <a:rect l="T9" t="T10" r="T11" b="T12"/>
            <a:pathLst>
              <a:path w="4718" h="2393">
                <a:moveTo>
                  <a:pt x="0" y="0"/>
                </a:moveTo>
                <a:lnTo>
                  <a:pt x="0" y="2390"/>
                </a:lnTo>
                <a:lnTo>
                  <a:pt x="4718" y="2393"/>
                </a:lnTo>
              </a:path>
            </a:pathLst>
          </a:cu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20" name="Text Box 4"/>
          <p:cNvSpPr txBox="1">
            <a:spLocks noChangeArrowheads="1"/>
          </p:cNvSpPr>
          <p:nvPr/>
        </p:nvSpPr>
        <p:spPr bwMode="auto">
          <a:xfrm>
            <a:off x="1383806" y="5114925"/>
            <a:ext cx="90995"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62521" name="Text Box 4"/>
          <p:cNvSpPr txBox="1">
            <a:spLocks noChangeArrowheads="1"/>
          </p:cNvSpPr>
          <p:nvPr/>
        </p:nvSpPr>
        <p:spPr bwMode="auto">
          <a:xfrm>
            <a:off x="1292799" y="4803775"/>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sp>
        <p:nvSpPr>
          <p:cNvPr id="62522" name="Text Box 4"/>
          <p:cNvSpPr txBox="1">
            <a:spLocks noChangeArrowheads="1"/>
          </p:cNvSpPr>
          <p:nvPr/>
        </p:nvSpPr>
        <p:spPr bwMode="auto">
          <a:xfrm>
            <a:off x="1292799" y="4479925"/>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62523" name="Text Box 4"/>
          <p:cNvSpPr txBox="1">
            <a:spLocks noChangeArrowheads="1"/>
          </p:cNvSpPr>
          <p:nvPr/>
        </p:nvSpPr>
        <p:spPr bwMode="auto">
          <a:xfrm>
            <a:off x="1292799" y="4156075"/>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sp>
        <p:nvSpPr>
          <p:cNvPr id="62524" name="Text Box 4"/>
          <p:cNvSpPr txBox="1">
            <a:spLocks noChangeArrowheads="1"/>
          </p:cNvSpPr>
          <p:nvPr/>
        </p:nvSpPr>
        <p:spPr bwMode="auto">
          <a:xfrm>
            <a:off x="1292799" y="3830638"/>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62525" name="Text Box 4"/>
          <p:cNvSpPr txBox="1">
            <a:spLocks noChangeArrowheads="1"/>
          </p:cNvSpPr>
          <p:nvPr/>
        </p:nvSpPr>
        <p:spPr bwMode="auto">
          <a:xfrm>
            <a:off x="1292799" y="3517900"/>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50</a:t>
            </a:r>
          </a:p>
        </p:txBody>
      </p:sp>
      <p:sp>
        <p:nvSpPr>
          <p:cNvPr id="62526" name="Text Box 4"/>
          <p:cNvSpPr txBox="1">
            <a:spLocks noChangeArrowheads="1"/>
          </p:cNvSpPr>
          <p:nvPr/>
        </p:nvSpPr>
        <p:spPr bwMode="auto">
          <a:xfrm>
            <a:off x="1292799" y="3189288"/>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62527" name="Text Box 4"/>
          <p:cNvSpPr txBox="1">
            <a:spLocks noChangeArrowheads="1"/>
          </p:cNvSpPr>
          <p:nvPr/>
        </p:nvSpPr>
        <p:spPr bwMode="auto">
          <a:xfrm>
            <a:off x="1292799" y="2878138"/>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70</a:t>
            </a:r>
          </a:p>
        </p:txBody>
      </p:sp>
      <p:sp>
        <p:nvSpPr>
          <p:cNvPr id="62528" name="Text Box 4"/>
          <p:cNvSpPr txBox="1">
            <a:spLocks noChangeArrowheads="1"/>
          </p:cNvSpPr>
          <p:nvPr/>
        </p:nvSpPr>
        <p:spPr bwMode="auto">
          <a:xfrm>
            <a:off x="1292799" y="2549525"/>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62529" name="Text Box 4"/>
          <p:cNvSpPr txBox="1">
            <a:spLocks noChangeArrowheads="1"/>
          </p:cNvSpPr>
          <p:nvPr/>
        </p:nvSpPr>
        <p:spPr bwMode="auto">
          <a:xfrm>
            <a:off x="1292799" y="2239963"/>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90</a:t>
            </a:r>
          </a:p>
        </p:txBody>
      </p:sp>
      <p:sp>
        <p:nvSpPr>
          <p:cNvPr id="62530" name="Text Box 4"/>
          <p:cNvSpPr txBox="1">
            <a:spLocks noChangeArrowheads="1"/>
          </p:cNvSpPr>
          <p:nvPr/>
        </p:nvSpPr>
        <p:spPr bwMode="auto">
          <a:xfrm>
            <a:off x="1201802" y="1909763"/>
            <a:ext cx="272986"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122" name="Text Box 4"/>
          <p:cNvSpPr txBox="1">
            <a:spLocks noChangeArrowheads="1"/>
          </p:cNvSpPr>
          <p:nvPr/>
        </p:nvSpPr>
        <p:spPr bwMode="auto">
          <a:xfrm>
            <a:off x="1566367" y="5348288"/>
            <a:ext cx="90995"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0</a:t>
            </a:r>
          </a:p>
        </p:txBody>
      </p:sp>
      <p:sp>
        <p:nvSpPr>
          <p:cNvPr id="62532" name="Line 14"/>
          <p:cNvSpPr>
            <a:spLocks noChangeShapeType="1"/>
          </p:cNvSpPr>
          <p:nvPr/>
        </p:nvSpPr>
        <p:spPr bwMode="auto">
          <a:xfrm flipH="1">
            <a:off x="1516063" y="2009775"/>
            <a:ext cx="762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3" name="Line 15"/>
          <p:cNvSpPr>
            <a:spLocks noChangeShapeType="1"/>
          </p:cNvSpPr>
          <p:nvPr/>
        </p:nvSpPr>
        <p:spPr bwMode="auto">
          <a:xfrm flipH="1">
            <a:off x="1516076" y="2336800"/>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4" name="Line 16"/>
          <p:cNvSpPr>
            <a:spLocks noChangeShapeType="1"/>
          </p:cNvSpPr>
          <p:nvPr/>
        </p:nvSpPr>
        <p:spPr bwMode="auto">
          <a:xfrm flipH="1">
            <a:off x="1516076" y="2647950"/>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5" name="Line 17"/>
          <p:cNvSpPr>
            <a:spLocks noChangeShapeType="1"/>
          </p:cNvSpPr>
          <p:nvPr/>
        </p:nvSpPr>
        <p:spPr bwMode="auto">
          <a:xfrm flipH="1">
            <a:off x="1516076" y="2976563"/>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6" name="Line 18"/>
          <p:cNvSpPr>
            <a:spLocks noChangeShapeType="1"/>
          </p:cNvSpPr>
          <p:nvPr/>
        </p:nvSpPr>
        <p:spPr bwMode="auto">
          <a:xfrm flipH="1">
            <a:off x="1516076" y="3286125"/>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7" name="Line 19"/>
          <p:cNvSpPr>
            <a:spLocks noChangeShapeType="1"/>
          </p:cNvSpPr>
          <p:nvPr/>
        </p:nvSpPr>
        <p:spPr bwMode="auto">
          <a:xfrm flipH="1">
            <a:off x="1516076" y="3614738"/>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8" name="Line 20"/>
          <p:cNvSpPr>
            <a:spLocks noChangeShapeType="1"/>
          </p:cNvSpPr>
          <p:nvPr/>
        </p:nvSpPr>
        <p:spPr bwMode="auto">
          <a:xfrm flipH="1">
            <a:off x="1516076" y="3929063"/>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39" name="Line 21"/>
          <p:cNvSpPr>
            <a:spLocks noChangeShapeType="1"/>
          </p:cNvSpPr>
          <p:nvPr/>
        </p:nvSpPr>
        <p:spPr bwMode="auto">
          <a:xfrm flipH="1">
            <a:off x="1516076" y="4252913"/>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40" name="Line 22"/>
          <p:cNvSpPr>
            <a:spLocks noChangeShapeType="1"/>
          </p:cNvSpPr>
          <p:nvPr/>
        </p:nvSpPr>
        <p:spPr bwMode="auto">
          <a:xfrm flipH="1">
            <a:off x="1516076" y="4576763"/>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2541" name="Line 23"/>
          <p:cNvSpPr>
            <a:spLocks noChangeShapeType="1"/>
          </p:cNvSpPr>
          <p:nvPr/>
        </p:nvSpPr>
        <p:spPr bwMode="auto">
          <a:xfrm flipH="1">
            <a:off x="1516076" y="4900613"/>
            <a:ext cx="60325"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373723321"/>
      </p:ext>
    </p:extLst>
  </p:cSld>
  <p:clrMapOvr>
    <a:masterClrMapping/>
  </p:clrMapOvr>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altLang="es-CO" smtClean="0">
                <a:ea typeface="ＭＳ Ｐゴシック" panose="020B0600070205080204" pitchFamily="34" charset="-128"/>
              </a:rPr>
              <a:t>ALSYMPCA: Time to First SRE</a:t>
            </a:r>
          </a:p>
        </p:txBody>
      </p:sp>
      <p:graphicFrame>
        <p:nvGraphicFramePr>
          <p:cNvPr id="5" name="Group 99"/>
          <p:cNvGraphicFramePr>
            <a:graphicFrameLocks noGrp="1"/>
          </p:cNvGraphicFramePr>
          <p:nvPr/>
        </p:nvGraphicFramePr>
        <p:xfrm>
          <a:off x="152400" y="5953125"/>
          <a:ext cx="8756650" cy="520700"/>
        </p:xfrm>
        <a:graphic>
          <a:graphicData uri="http://schemas.openxmlformats.org/drawingml/2006/table">
            <a:tbl>
              <a:tblPr/>
              <a:tblGrid>
                <a:gridCol w="1209675"/>
                <a:gridCol w="657225"/>
                <a:gridCol w="1117600"/>
                <a:gridCol w="938213"/>
                <a:gridCol w="960437"/>
                <a:gridCol w="971550"/>
                <a:gridCol w="993775"/>
                <a:gridCol w="903288"/>
                <a:gridCol w="1004887"/>
              </a:tblGrid>
              <a:tr h="260350">
                <a:tc>
                  <a:txBody>
                    <a:bodyPr/>
                    <a:lstStyle/>
                    <a:p>
                      <a:pPr marL="0" marR="0" lvl="0" indent="0" algn="l"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Radium-223</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541</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379</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214</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111</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51</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22</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6</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0</a:t>
                      </a:r>
                    </a:p>
                  </a:txBody>
                  <a:tcPr marL="0" marR="0" marT="0" marB="0" horzOverflow="overflow">
                    <a:lnL>
                      <a:noFill/>
                    </a:lnL>
                    <a:lnR>
                      <a:noFill/>
                    </a:lnR>
                    <a:lnT>
                      <a:noFill/>
                    </a:lnT>
                    <a:lnB>
                      <a:noFill/>
                    </a:lnB>
                    <a:lnTlToBr>
                      <a:noFill/>
                    </a:lnTlToBr>
                    <a:lnBlToTr>
                      <a:noFill/>
                    </a:lnBlToTr>
                    <a:noFill/>
                  </a:tcPr>
                </a:tc>
              </a:tr>
              <a:tr h="260350">
                <a:tc>
                  <a:txBody>
                    <a:bodyPr/>
                    <a:lstStyle/>
                    <a:p>
                      <a:pPr marL="0" marR="0" lvl="0" indent="0" algn="l"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Placebo</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268</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159</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74</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30</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15</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7</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2</a:t>
                      </a:r>
                    </a:p>
                  </a:txBody>
                  <a:tcPr marL="0" marR="0" marT="0" marB="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nb-NO"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0</a:t>
                      </a:r>
                    </a:p>
                  </a:txBody>
                  <a:tcPr marL="0" marR="0" marT="0" marB="0" horzOverflow="overflow">
                    <a:lnL>
                      <a:noFill/>
                    </a:lnL>
                    <a:lnR>
                      <a:noFill/>
                    </a:lnR>
                    <a:lnT>
                      <a:noFill/>
                    </a:lnT>
                    <a:lnB>
                      <a:noFill/>
                    </a:lnB>
                    <a:lnTlToBr>
                      <a:noFill/>
                    </a:lnTlToBr>
                    <a:lnBlToTr>
                      <a:noFill/>
                    </a:lnBlToTr>
                    <a:noFill/>
                  </a:tcPr>
                </a:tc>
              </a:tr>
            </a:tbl>
          </a:graphicData>
        </a:graphic>
      </p:graphicFrame>
      <p:sp>
        <p:nvSpPr>
          <p:cNvPr id="3" name="Freeform 98"/>
          <p:cNvSpPr>
            <a:spLocks/>
          </p:cNvSpPr>
          <p:nvPr/>
        </p:nvSpPr>
        <p:spPr bwMode="gray">
          <a:xfrm>
            <a:off x="1592276" y="2009801"/>
            <a:ext cx="6827837" cy="2347913"/>
          </a:xfrm>
          <a:custGeom>
            <a:avLst/>
            <a:gdLst>
              <a:gd name="T0" fmla="*/ 2147483647 w 4532"/>
              <a:gd name="T1" fmla="*/ 2147483647 h 1720"/>
              <a:gd name="T2" fmla="*/ 2147483647 w 4532"/>
              <a:gd name="T3" fmla="*/ 2147483647 h 1720"/>
              <a:gd name="T4" fmla="*/ 2147483647 w 4532"/>
              <a:gd name="T5" fmla="*/ 2147483647 h 1720"/>
              <a:gd name="T6" fmla="*/ 2147483647 w 4532"/>
              <a:gd name="T7" fmla="*/ 2147483647 h 1720"/>
              <a:gd name="T8" fmla="*/ 2147483647 w 4532"/>
              <a:gd name="T9" fmla="*/ 2147483647 h 1720"/>
              <a:gd name="T10" fmla="*/ 2147483647 w 4532"/>
              <a:gd name="T11" fmla="*/ 2147483647 h 1720"/>
              <a:gd name="T12" fmla="*/ 2147483647 w 4532"/>
              <a:gd name="T13" fmla="*/ 2147483647 h 1720"/>
              <a:gd name="T14" fmla="*/ 2147483647 w 4532"/>
              <a:gd name="T15" fmla="*/ 2147483647 h 1720"/>
              <a:gd name="T16" fmla="*/ 2147483647 w 4532"/>
              <a:gd name="T17" fmla="*/ 2147483647 h 1720"/>
              <a:gd name="T18" fmla="*/ 2147483647 w 4532"/>
              <a:gd name="T19" fmla="*/ 2147483647 h 1720"/>
              <a:gd name="T20" fmla="*/ 2147483647 w 4532"/>
              <a:gd name="T21" fmla="*/ 2147483647 h 1720"/>
              <a:gd name="T22" fmla="*/ 2147483647 w 4532"/>
              <a:gd name="T23" fmla="*/ 2147483647 h 1720"/>
              <a:gd name="T24" fmla="*/ 2147483647 w 4532"/>
              <a:gd name="T25" fmla="*/ 2147483647 h 1720"/>
              <a:gd name="T26" fmla="*/ 2147483647 w 4532"/>
              <a:gd name="T27" fmla="*/ 2147483647 h 1720"/>
              <a:gd name="T28" fmla="*/ 2147483647 w 4532"/>
              <a:gd name="T29" fmla="*/ 2147483647 h 1720"/>
              <a:gd name="T30" fmla="*/ 2147483647 w 4532"/>
              <a:gd name="T31" fmla="*/ 2147483647 h 1720"/>
              <a:gd name="T32" fmla="*/ 2147483647 w 4532"/>
              <a:gd name="T33" fmla="*/ 2147483647 h 1720"/>
              <a:gd name="T34" fmla="*/ 2147483647 w 4532"/>
              <a:gd name="T35" fmla="*/ 2147483647 h 1720"/>
              <a:gd name="T36" fmla="*/ 2147483647 w 4532"/>
              <a:gd name="T37" fmla="*/ 2147483647 h 1720"/>
              <a:gd name="T38" fmla="*/ 2147483647 w 4532"/>
              <a:gd name="T39" fmla="*/ 2147483647 h 1720"/>
              <a:gd name="T40" fmla="*/ 2147483647 w 4532"/>
              <a:gd name="T41" fmla="*/ 2147483647 h 1720"/>
              <a:gd name="T42" fmla="*/ 2147483647 w 4532"/>
              <a:gd name="T43" fmla="*/ 2147483647 h 1720"/>
              <a:gd name="T44" fmla="*/ 2147483647 w 4532"/>
              <a:gd name="T45" fmla="*/ 2147483647 h 1720"/>
              <a:gd name="T46" fmla="*/ 2147483647 w 4532"/>
              <a:gd name="T47" fmla="*/ 2147483647 h 1720"/>
              <a:gd name="T48" fmla="*/ 2147483647 w 4532"/>
              <a:gd name="T49" fmla="*/ 2147483647 h 1720"/>
              <a:gd name="T50" fmla="*/ 2147483647 w 4532"/>
              <a:gd name="T51" fmla="*/ 2147483647 h 1720"/>
              <a:gd name="T52" fmla="*/ 2147483647 w 4532"/>
              <a:gd name="T53" fmla="*/ 2147483647 h 1720"/>
              <a:gd name="T54" fmla="*/ 2147483647 w 4532"/>
              <a:gd name="T55" fmla="*/ 2147483647 h 1720"/>
              <a:gd name="T56" fmla="*/ 2147483647 w 4532"/>
              <a:gd name="T57" fmla="*/ 2147483647 h 1720"/>
              <a:gd name="T58" fmla="*/ 2147483647 w 4532"/>
              <a:gd name="T59" fmla="*/ 2147483647 h 1720"/>
              <a:gd name="T60" fmla="*/ 2147483647 w 4532"/>
              <a:gd name="T61" fmla="*/ 2147483647 h 1720"/>
              <a:gd name="T62" fmla="*/ 2147483647 w 4532"/>
              <a:gd name="T63" fmla="*/ 0 h 17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532"/>
              <a:gd name="T97" fmla="*/ 0 h 1720"/>
              <a:gd name="T98" fmla="*/ 4532 w 4532"/>
              <a:gd name="T99" fmla="*/ 1720 h 17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532" h="1720">
                <a:moveTo>
                  <a:pt x="4532" y="1720"/>
                </a:moveTo>
                <a:lnTo>
                  <a:pt x="4256" y="1720"/>
                </a:lnTo>
                <a:lnTo>
                  <a:pt x="4256" y="1508"/>
                </a:lnTo>
                <a:lnTo>
                  <a:pt x="4016" y="1508"/>
                </a:lnTo>
                <a:lnTo>
                  <a:pt x="4016" y="1344"/>
                </a:lnTo>
                <a:lnTo>
                  <a:pt x="3680" y="1344"/>
                </a:lnTo>
                <a:lnTo>
                  <a:pt x="3680" y="1220"/>
                </a:lnTo>
                <a:lnTo>
                  <a:pt x="2940" y="1220"/>
                </a:lnTo>
                <a:lnTo>
                  <a:pt x="2940" y="1180"/>
                </a:lnTo>
                <a:lnTo>
                  <a:pt x="2832" y="1180"/>
                </a:lnTo>
                <a:lnTo>
                  <a:pt x="2832" y="1128"/>
                </a:lnTo>
                <a:lnTo>
                  <a:pt x="2788" y="1128"/>
                </a:lnTo>
                <a:lnTo>
                  <a:pt x="2788" y="1084"/>
                </a:lnTo>
                <a:lnTo>
                  <a:pt x="2764" y="1058"/>
                </a:lnTo>
                <a:lnTo>
                  <a:pt x="2656" y="1036"/>
                </a:lnTo>
                <a:lnTo>
                  <a:pt x="2656" y="1008"/>
                </a:lnTo>
                <a:lnTo>
                  <a:pt x="2544" y="1008"/>
                </a:lnTo>
                <a:lnTo>
                  <a:pt x="2544" y="984"/>
                </a:lnTo>
                <a:lnTo>
                  <a:pt x="2384" y="984"/>
                </a:lnTo>
                <a:lnTo>
                  <a:pt x="2384" y="944"/>
                </a:lnTo>
                <a:lnTo>
                  <a:pt x="2352" y="944"/>
                </a:lnTo>
                <a:lnTo>
                  <a:pt x="2352" y="912"/>
                </a:lnTo>
                <a:lnTo>
                  <a:pt x="2168" y="912"/>
                </a:lnTo>
                <a:lnTo>
                  <a:pt x="2100" y="892"/>
                </a:lnTo>
                <a:lnTo>
                  <a:pt x="2040" y="876"/>
                </a:lnTo>
                <a:lnTo>
                  <a:pt x="2040" y="840"/>
                </a:lnTo>
                <a:lnTo>
                  <a:pt x="1976" y="840"/>
                </a:lnTo>
                <a:lnTo>
                  <a:pt x="1976" y="796"/>
                </a:lnTo>
                <a:lnTo>
                  <a:pt x="1824" y="796"/>
                </a:lnTo>
                <a:lnTo>
                  <a:pt x="1824" y="772"/>
                </a:lnTo>
                <a:lnTo>
                  <a:pt x="1768" y="772"/>
                </a:lnTo>
                <a:lnTo>
                  <a:pt x="1716" y="742"/>
                </a:lnTo>
                <a:lnTo>
                  <a:pt x="1624" y="734"/>
                </a:lnTo>
                <a:lnTo>
                  <a:pt x="1624" y="692"/>
                </a:lnTo>
                <a:lnTo>
                  <a:pt x="1548" y="692"/>
                </a:lnTo>
                <a:lnTo>
                  <a:pt x="1528" y="662"/>
                </a:lnTo>
                <a:lnTo>
                  <a:pt x="1484" y="637"/>
                </a:lnTo>
                <a:lnTo>
                  <a:pt x="1444" y="568"/>
                </a:lnTo>
                <a:lnTo>
                  <a:pt x="1300" y="568"/>
                </a:lnTo>
                <a:lnTo>
                  <a:pt x="1300" y="544"/>
                </a:lnTo>
                <a:lnTo>
                  <a:pt x="1256" y="544"/>
                </a:lnTo>
                <a:lnTo>
                  <a:pt x="1256" y="520"/>
                </a:lnTo>
                <a:lnTo>
                  <a:pt x="1176" y="520"/>
                </a:lnTo>
                <a:lnTo>
                  <a:pt x="1104" y="448"/>
                </a:lnTo>
                <a:lnTo>
                  <a:pt x="1084" y="428"/>
                </a:lnTo>
                <a:lnTo>
                  <a:pt x="1040" y="428"/>
                </a:lnTo>
                <a:lnTo>
                  <a:pt x="996" y="384"/>
                </a:lnTo>
                <a:lnTo>
                  <a:pt x="936" y="384"/>
                </a:lnTo>
                <a:lnTo>
                  <a:pt x="880" y="352"/>
                </a:lnTo>
                <a:lnTo>
                  <a:pt x="836" y="308"/>
                </a:lnTo>
                <a:lnTo>
                  <a:pt x="756" y="228"/>
                </a:lnTo>
                <a:lnTo>
                  <a:pt x="724" y="228"/>
                </a:lnTo>
                <a:lnTo>
                  <a:pt x="641" y="180"/>
                </a:lnTo>
                <a:lnTo>
                  <a:pt x="593" y="132"/>
                </a:lnTo>
                <a:lnTo>
                  <a:pt x="512" y="132"/>
                </a:lnTo>
                <a:lnTo>
                  <a:pt x="478" y="112"/>
                </a:lnTo>
                <a:lnTo>
                  <a:pt x="452" y="86"/>
                </a:lnTo>
                <a:lnTo>
                  <a:pt x="260" y="86"/>
                </a:lnTo>
                <a:lnTo>
                  <a:pt x="236" y="86"/>
                </a:lnTo>
                <a:lnTo>
                  <a:pt x="236" y="48"/>
                </a:lnTo>
                <a:lnTo>
                  <a:pt x="156" y="48"/>
                </a:lnTo>
                <a:lnTo>
                  <a:pt x="144" y="27"/>
                </a:lnTo>
                <a:lnTo>
                  <a:pt x="80" y="27"/>
                </a:lnTo>
                <a:lnTo>
                  <a:pt x="30" y="0"/>
                </a:lnTo>
                <a:lnTo>
                  <a:pt x="0" y="0"/>
                </a:lnTo>
              </a:path>
            </a:pathLst>
          </a:custGeom>
          <a:noFill/>
          <a:ln w="28575" cmpd="sng">
            <a:solidFill>
              <a:schemeClr val="accent2"/>
            </a:solidFill>
            <a:round/>
            <a:headEnd/>
            <a:tailEnd/>
          </a:ln>
        </p:spPr>
        <p:txBody>
          <a:bodyPr/>
          <a:lstStyle/>
          <a:p>
            <a:pPr defTabSz="914400" fontAlgn="base">
              <a:spcBef>
                <a:spcPct val="0"/>
              </a:spcBef>
              <a:spcAft>
                <a:spcPct val="0"/>
              </a:spcAft>
              <a:defRPr/>
            </a:pPr>
            <a:endParaRPr lang="en-US" sz="1200" b="1" dirty="0">
              <a:solidFill>
                <a:srgbClr val="000000"/>
              </a:solidFill>
              <a:ea typeface="ＭＳ Ｐゴシック" charset="-128"/>
              <a:cs typeface="ＭＳ Ｐゴシック" charset="-128"/>
            </a:endParaRPr>
          </a:p>
        </p:txBody>
      </p:sp>
      <p:sp>
        <p:nvSpPr>
          <p:cNvPr id="29720" name="Freeform 97"/>
          <p:cNvSpPr>
            <a:spLocks/>
          </p:cNvSpPr>
          <p:nvPr/>
        </p:nvSpPr>
        <p:spPr bwMode="invGray">
          <a:xfrm>
            <a:off x="1597026" y="2001838"/>
            <a:ext cx="7088188" cy="2303462"/>
          </a:xfrm>
          <a:custGeom>
            <a:avLst/>
            <a:gdLst>
              <a:gd name="T0" fmla="*/ 2147483647 w 4705"/>
              <a:gd name="T1" fmla="*/ 2147483647 h 1688"/>
              <a:gd name="T2" fmla="*/ 2147483647 w 4705"/>
              <a:gd name="T3" fmla="*/ 2147483647 h 1688"/>
              <a:gd name="T4" fmla="*/ 2147483647 w 4705"/>
              <a:gd name="T5" fmla="*/ 2147483647 h 1688"/>
              <a:gd name="T6" fmla="*/ 2147483647 w 4705"/>
              <a:gd name="T7" fmla="*/ 2147483647 h 1688"/>
              <a:gd name="T8" fmla="*/ 2147483647 w 4705"/>
              <a:gd name="T9" fmla="*/ 2147483647 h 1688"/>
              <a:gd name="T10" fmla="*/ 2147483647 w 4705"/>
              <a:gd name="T11" fmla="*/ 2147483647 h 1688"/>
              <a:gd name="T12" fmla="*/ 2147483647 w 4705"/>
              <a:gd name="T13" fmla="*/ 2147483647 h 1688"/>
              <a:gd name="T14" fmla="*/ 2147483647 w 4705"/>
              <a:gd name="T15" fmla="*/ 2147483647 h 1688"/>
              <a:gd name="T16" fmla="*/ 2147483647 w 4705"/>
              <a:gd name="T17" fmla="*/ 2147483647 h 1688"/>
              <a:gd name="T18" fmla="*/ 2147483647 w 4705"/>
              <a:gd name="T19" fmla="*/ 2147483647 h 1688"/>
              <a:gd name="T20" fmla="*/ 2147483647 w 4705"/>
              <a:gd name="T21" fmla="*/ 2147483647 h 1688"/>
              <a:gd name="T22" fmla="*/ 2147483647 w 4705"/>
              <a:gd name="T23" fmla="*/ 2147483647 h 1688"/>
              <a:gd name="T24" fmla="*/ 2147483647 w 4705"/>
              <a:gd name="T25" fmla="*/ 2147483647 h 1688"/>
              <a:gd name="T26" fmla="*/ 2147483647 w 4705"/>
              <a:gd name="T27" fmla="*/ 2147483647 h 1688"/>
              <a:gd name="T28" fmla="*/ 2147483647 w 4705"/>
              <a:gd name="T29" fmla="*/ 2147483647 h 1688"/>
              <a:gd name="T30" fmla="*/ 2147483647 w 4705"/>
              <a:gd name="T31" fmla="*/ 2147483647 h 1688"/>
              <a:gd name="T32" fmla="*/ 2147483647 w 4705"/>
              <a:gd name="T33" fmla="*/ 2147483647 h 1688"/>
              <a:gd name="T34" fmla="*/ 2147483647 w 4705"/>
              <a:gd name="T35" fmla="*/ 2147483647 h 1688"/>
              <a:gd name="T36" fmla="*/ 2147483647 w 4705"/>
              <a:gd name="T37" fmla="*/ 2147483647 h 1688"/>
              <a:gd name="T38" fmla="*/ 2147483647 w 4705"/>
              <a:gd name="T39" fmla="*/ 2147483647 h 1688"/>
              <a:gd name="T40" fmla="*/ 2147483647 w 4705"/>
              <a:gd name="T41" fmla="*/ 2147483647 h 1688"/>
              <a:gd name="T42" fmla="*/ 2147483647 w 4705"/>
              <a:gd name="T43" fmla="*/ 2147483647 h 1688"/>
              <a:gd name="T44" fmla="*/ 2147483647 w 4705"/>
              <a:gd name="T45" fmla="*/ 2147483647 h 1688"/>
              <a:gd name="T46" fmla="*/ 2147483647 w 4705"/>
              <a:gd name="T47" fmla="*/ 2147483647 h 1688"/>
              <a:gd name="T48" fmla="*/ 2147483647 w 4705"/>
              <a:gd name="T49" fmla="*/ 2147483647 h 1688"/>
              <a:gd name="T50" fmla="*/ 2147483647 w 4705"/>
              <a:gd name="T51" fmla="*/ 2147483647 h 1688"/>
              <a:gd name="T52" fmla="*/ 2147483647 w 4705"/>
              <a:gd name="T53" fmla="*/ 2147483647 h 1688"/>
              <a:gd name="T54" fmla="*/ 2147483647 w 4705"/>
              <a:gd name="T55" fmla="*/ 2147483647 h 1688"/>
              <a:gd name="T56" fmla="*/ 2147483647 w 4705"/>
              <a:gd name="T57" fmla="*/ 2147483647 h 1688"/>
              <a:gd name="T58" fmla="*/ 2147483647 w 4705"/>
              <a:gd name="T59" fmla="*/ 2147483647 h 1688"/>
              <a:gd name="T60" fmla="*/ 2147483647 w 4705"/>
              <a:gd name="T61" fmla="*/ 2147483647 h 1688"/>
              <a:gd name="T62" fmla="*/ 2147483647 w 4705"/>
              <a:gd name="T63" fmla="*/ 2147483647 h 1688"/>
              <a:gd name="T64" fmla="*/ 2147483647 w 4705"/>
              <a:gd name="T65" fmla="*/ 2147483647 h 1688"/>
              <a:gd name="T66" fmla="*/ 2147483647 w 4705"/>
              <a:gd name="T67" fmla="*/ 2147483647 h 1688"/>
              <a:gd name="T68" fmla="*/ 2147483647 w 4705"/>
              <a:gd name="T69" fmla="*/ 2147483647 h 1688"/>
              <a:gd name="T70" fmla="*/ 2147483647 w 4705"/>
              <a:gd name="T71" fmla="*/ 2147483647 h 1688"/>
              <a:gd name="T72" fmla="*/ 2147483647 w 4705"/>
              <a:gd name="T73" fmla="*/ 2147483647 h 1688"/>
              <a:gd name="T74" fmla="*/ 2147483647 w 4705"/>
              <a:gd name="T75" fmla="*/ 2147483647 h 1688"/>
              <a:gd name="T76" fmla="*/ 2147483647 w 4705"/>
              <a:gd name="T77" fmla="*/ 2147483647 h 1688"/>
              <a:gd name="T78" fmla="*/ 2147483647 w 4705"/>
              <a:gd name="T79" fmla="*/ 2147483647 h 1688"/>
              <a:gd name="T80" fmla="*/ 2147483647 w 4705"/>
              <a:gd name="T81" fmla="*/ 2147483647 h 1688"/>
              <a:gd name="T82" fmla="*/ 2147483647 w 4705"/>
              <a:gd name="T83" fmla="*/ 2147483647 h 1688"/>
              <a:gd name="T84" fmla="*/ 2147483647 w 4705"/>
              <a:gd name="T85" fmla="*/ 2147483647 h 1688"/>
              <a:gd name="T86" fmla="*/ 2147483647 w 4705"/>
              <a:gd name="T87" fmla="*/ 2147483647 h 1688"/>
              <a:gd name="T88" fmla="*/ 2147483647 w 4705"/>
              <a:gd name="T89" fmla="*/ 2147483647 h 1688"/>
              <a:gd name="T90" fmla="*/ 2147483647 w 4705"/>
              <a:gd name="T91" fmla="*/ 2147483647 h 1688"/>
              <a:gd name="T92" fmla="*/ 2147483647 w 4705"/>
              <a:gd name="T93" fmla="*/ 2147483647 h 1688"/>
              <a:gd name="T94" fmla="*/ 2147483647 w 4705"/>
              <a:gd name="T95" fmla="*/ 2147483647 h 1688"/>
              <a:gd name="T96" fmla="*/ 2147483647 w 4705"/>
              <a:gd name="T97" fmla="*/ 2147483647 h 1688"/>
              <a:gd name="T98" fmla="*/ 2147483647 w 4705"/>
              <a:gd name="T99" fmla="*/ 2147483647 h 1688"/>
              <a:gd name="T100" fmla="*/ 0 w 4705"/>
              <a:gd name="T101" fmla="*/ 0 h 16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705"/>
              <a:gd name="T154" fmla="*/ 0 h 1688"/>
              <a:gd name="T155" fmla="*/ 4705 w 4705"/>
              <a:gd name="T156" fmla="*/ 1688 h 168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705" h="1688">
                <a:moveTo>
                  <a:pt x="4705" y="1688"/>
                </a:moveTo>
                <a:lnTo>
                  <a:pt x="3785" y="1688"/>
                </a:lnTo>
                <a:lnTo>
                  <a:pt x="3785" y="1360"/>
                </a:lnTo>
                <a:lnTo>
                  <a:pt x="2445" y="1360"/>
                </a:lnTo>
                <a:lnTo>
                  <a:pt x="2445" y="1312"/>
                </a:lnTo>
                <a:lnTo>
                  <a:pt x="2229" y="1312"/>
                </a:lnTo>
                <a:lnTo>
                  <a:pt x="2229" y="1264"/>
                </a:lnTo>
                <a:lnTo>
                  <a:pt x="2141" y="1264"/>
                </a:lnTo>
                <a:lnTo>
                  <a:pt x="2141" y="1220"/>
                </a:lnTo>
                <a:lnTo>
                  <a:pt x="1953" y="1220"/>
                </a:lnTo>
                <a:lnTo>
                  <a:pt x="1953" y="1196"/>
                </a:lnTo>
                <a:lnTo>
                  <a:pt x="1829" y="1196"/>
                </a:lnTo>
                <a:lnTo>
                  <a:pt x="1829" y="1148"/>
                </a:lnTo>
                <a:lnTo>
                  <a:pt x="1749" y="1148"/>
                </a:lnTo>
                <a:lnTo>
                  <a:pt x="1725" y="1124"/>
                </a:lnTo>
                <a:lnTo>
                  <a:pt x="1725" y="1004"/>
                </a:lnTo>
                <a:lnTo>
                  <a:pt x="1697" y="1012"/>
                </a:lnTo>
                <a:lnTo>
                  <a:pt x="1693" y="983"/>
                </a:lnTo>
                <a:lnTo>
                  <a:pt x="1561" y="983"/>
                </a:lnTo>
                <a:lnTo>
                  <a:pt x="1561" y="956"/>
                </a:lnTo>
                <a:lnTo>
                  <a:pt x="1465" y="956"/>
                </a:lnTo>
                <a:lnTo>
                  <a:pt x="1465" y="912"/>
                </a:lnTo>
                <a:lnTo>
                  <a:pt x="1409" y="912"/>
                </a:lnTo>
                <a:lnTo>
                  <a:pt x="1409" y="812"/>
                </a:lnTo>
                <a:lnTo>
                  <a:pt x="1225" y="812"/>
                </a:lnTo>
                <a:lnTo>
                  <a:pt x="1202" y="772"/>
                </a:lnTo>
                <a:lnTo>
                  <a:pt x="1185" y="743"/>
                </a:lnTo>
                <a:lnTo>
                  <a:pt x="1166" y="724"/>
                </a:lnTo>
                <a:lnTo>
                  <a:pt x="1161" y="692"/>
                </a:lnTo>
                <a:lnTo>
                  <a:pt x="1037" y="692"/>
                </a:lnTo>
                <a:lnTo>
                  <a:pt x="917" y="572"/>
                </a:lnTo>
                <a:lnTo>
                  <a:pt x="868" y="544"/>
                </a:lnTo>
                <a:lnTo>
                  <a:pt x="757" y="480"/>
                </a:lnTo>
                <a:lnTo>
                  <a:pt x="677" y="480"/>
                </a:lnTo>
                <a:lnTo>
                  <a:pt x="677" y="432"/>
                </a:lnTo>
                <a:lnTo>
                  <a:pt x="647" y="424"/>
                </a:lnTo>
                <a:lnTo>
                  <a:pt x="597" y="374"/>
                </a:lnTo>
                <a:lnTo>
                  <a:pt x="589" y="343"/>
                </a:lnTo>
                <a:lnTo>
                  <a:pt x="547" y="332"/>
                </a:lnTo>
                <a:lnTo>
                  <a:pt x="525" y="293"/>
                </a:lnTo>
                <a:lnTo>
                  <a:pt x="504" y="256"/>
                </a:lnTo>
                <a:lnTo>
                  <a:pt x="477" y="210"/>
                </a:lnTo>
                <a:lnTo>
                  <a:pt x="438" y="188"/>
                </a:lnTo>
                <a:lnTo>
                  <a:pt x="389" y="160"/>
                </a:lnTo>
                <a:lnTo>
                  <a:pt x="349" y="137"/>
                </a:lnTo>
                <a:lnTo>
                  <a:pt x="337" y="116"/>
                </a:lnTo>
                <a:lnTo>
                  <a:pt x="337" y="68"/>
                </a:lnTo>
                <a:lnTo>
                  <a:pt x="229" y="68"/>
                </a:lnTo>
                <a:lnTo>
                  <a:pt x="229" y="28"/>
                </a:lnTo>
                <a:lnTo>
                  <a:pt x="29" y="28"/>
                </a:lnTo>
                <a:lnTo>
                  <a:pt x="0" y="0"/>
                </a:lnTo>
              </a:path>
            </a:pathLst>
          </a:custGeom>
          <a:noFill/>
          <a:ln w="28575" cmpd="sng">
            <a:solidFill>
              <a:schemeClr val="accent3"/>
            </a:solidFill>
            <a:round/>
            <a:headEnd/>
            <a:tailEnd/>
          </a:ln>
          <a:extLst/>
        </p:spPr>
        <p:txBody>
          <a:bodyPr/>
          <a:lstStyle/>
          <a:p>
            <a:pPr defTabSz="914400" fontAlgn="base">
              <a:spcBef>
                <a:spcPct val="0"/>
              </a:spcBef>
              <a:spcAft>
                <a:spcPct val="0"/>
              </a:spcAft>
              <a:defRPr/>
            </a:pPr>
            <a:endParaRPr lang="en-US" sz="2400" b="1" dirty="0">
              <a:solidFill>
                <a:srgbClr val="FFFFFF"/>
              </a:solidFill>
              <a:ea typeface="ＭＳ Ｐゴシック" charset="-128"/>
              <a:cs typeface="ＭＳ Ｐゴシック" charset="-128"/>
            </a:endParaRPr>
          </a:p>
        </p:txBody>
      </p:sp>
      <p:sp>
        <p:nvSpPr>
          <p:cNvPr id="63512" name="Text Box 4"/>
          <p:cNvSpPr txBox="1">
            <a:spLocks noChangeArrowheads="1"/>
          </p:cNvSpPr>
          <p:nvPr/>
        </p:nvSpPr>
        <p:spPr bwMode="auto">
          <a:xfrm>
            <a:off x="1383806" y="5114925"/>
            <a:ext cx="90995"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63513" name="Text Box 4"/>
          <p:cNvSpPr txBox="1">
            <a:spLocks noChangeArrowheads="1"/>
          </p:cNvSpPr>
          <p:nvPr/>
        </p:nvSpPr>
        <p:spPr bwMode="auto">
          <a:xfrm>
            <a:off x="1292799" y="4803775"/>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a:t>
            </a:r>
          </a:p>
        </p:txBody>
      </p:sp>
      <p:sp>
        <p:nvSpPr>
          <p:cNvPr id="63514" name="Text Box 4"/>
          <p:cNvSpPr txBox="1">
            <a:spLocks noChangeArrowheads="1"/>
          </p:cNvSpPr>
          <p:nvPr/>
        </p:nvSpPr>
        <p:spPr bwMode="auto">
          <a:xfrm>
            <a:off x="1292799" y="4479925"/>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63515" name="Text Box 4"/>
          <p:cNvSpPr txBox="1">
            <a:spLocks noChangeArrowheads="1"/>
          </p:cNvSpPr>
          <p:nvPr/>
        </p:nvSpPr>
        <p:spPr bwMode="auto">
          <a:xfrm>
            <a:off x="1292799" y="4156075"/>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30</a:t>
            </a:r>
          </a:p>
        </p:txBody>
      </p:sp>
      <p:sp>
        <p:nvSpPr>
          <p:cNvPr id="63516" name="Text Box 4"/>
          <p:cNvSpPr txBox="1">
            <a:spLocks noChangeArrowheads="1"/>
          </p:cNvSpPr>
          <p:nvPr/>
        </p:nvSpPr>
        <p:spPr bwMode="auto">
          <a:xfrm>
            <a:off x="1292799" y="3830638"/>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63517" name="Text Box 4"/>
          <p:cNvSpPr txBox="1">
            <a:spLocks noChangeArrowheads="1"/>
          </p:cNvSpPr>
          <p:nvPr/>
        </p:nvSpPr>
        <p:spPr bwMode="auto">
          <a:xfrm>
            <a:off x="1292799" y="3517900"/>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50</a:t>
            </a:r>
          </a:p>
        </p:txBody>
      </p:sp>
      <p:sp>
        <p:nvSpPr>
          <p:cNvPr id="63518" name="Text Box 4"/>
          <p:cNvSpPr txBox="1">
            <a:spLocks noChangeArrowheads="1"/>
          </p:cNvSpPr>
          <p:nvPr/>
        </p:nvSpPr>
        <p:spPr bwMode="auto">
          <a:xfrm>
            <a:off x="1292799" y="3189288"/>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63519" name="Text Box 4"/>
          <p:cNvSpPr txBox="1">
            <a:spLocks noChangeArrowheads="1"/>
          </p:cNvSpPr>
          <p:nvPr/>
        </p:nvSpPr>
        <p:spPr bwMode="auto">
          <a:xfrm>
            <a:off x="1292799" y="2878138"/>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70</a:t>
            </a:r>
          </a:p>
        </p:txBody>
      </p:sp>
      <p:sp>
        <p:nvSpPr>
          <p:cNvPr id="63520" name="Text Box 4"/>
          <p:cNvSpPr txBox="1">
            <a:spLocks noChangeArrowheads="1"/>
          </p:cNvSpPr>
          <p:nvPr/>
        </p:nvSpPr>
        <p:spPr bwMode="auto">
          <a:xfrm>
            <a:off x="1292799" y="2549525"/>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63521" name="Text Box 4"/>
          <p:cNvSpPr txBox="1">
            <a:spLocks noChangeArrowheads="1"/>
          </p:cNvSpPr>
          <p:nvPr/>
        </p:nvSpPr>
        <p:spPr bwMode="auto">
          <a:xfrm>
            <a:off x="1292799" y="2239963"/>
            <a:ext cx="181991"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90</a:t>
            </a:r>
          </a:p>
        </p:txBody>
      </p:sp>
      <p:sp>
        <p:nvSpPr>
          <p:cNvPr id="63522" name="Text Box 4"/>
          <p:cNvSpPr txBox="1">
            <a:spLocks noChangeArrowheads="1"/>
          </p:cNvSpPr>
          <p:nvPr/>
        </p:nvSpPr>
        <p:spPr bwMode="auto">
          <a:xfrm>
            <a:off x="1201802" y="1909763"/>
            <a:ext cx="272986" cy="215444"/>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63523" name="Text Box 4"/>
          <p:cNvSpPr txBox="1">
            <a:spLocks noChangeArrowheads="1"/>
          </p:cNvSpPr>
          <p:nvPr/>
        </p:nvSpPr>
        <p:spPr bwMode="auto">
          <a:xfrm rot="16200000">
            <a:off x="106428" y="3433068"/>
            <a:ext cx="1762021" cy="307777"/>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Pats Without SRE (%)</a:t>
            </a:r>
          </a:p>
        </p:txBody>
      </p:sp>
      <p:sp>
        <p:nvSpPr>
          <p:cNvPr id="63524" name="Text Box 4"/>
          <p:cNvSpPr txBox="1">
            <a:spLocks noChangeArrowheads="1"/>
          </p:cNvSpPr>
          <p:nvPr/>
        </p:nvSpPr>
        <p:spPr bwMode="auto">
          <a:xfrm>
            <a:off x="4373564" y="2022476"/>
            <a:ext cx="2499364" cy="523220"/>
          </a:xfrm>
          <a:prstGeom prst="rect">
            <a:avLst/>
          </a:prstGeom>
          <a:noFill/>
          <a:ln w="9525">
            <a:noFill/>
            <a:miter lim="800000"/>
            <a:headEnd/>
            <a:tailEnd/>
          </a:ln>
          <a:effectLst>
            <a:prstShdw prst="shdw17" dist="17961" dir="2700000">
              <a:srgbClr val="0B681A"/>
            </a:prstShdw>
          </a:effectLst>
        </p:spPr>
        <p:txBody>
          <a:bodyPr wrap="none">
            <a:spAutoFit/>
          </a:bodyPr>
          <a:lstStyle/>
          <a:p>
            <a:pPr defTabSz="914400" fontAlgn="base">
              <a:spcBef>
                <a:spcPct val="0"/>
              </a:spcBef>
              <a:spcAft>
                <a:spcPct val="0"/>
              </a:spcAft>
              <a:defRPr/>
            </a:pPr>
            <a:r>
              <a:rPr lang="en-US" sz="1400" dirty="0">
                <a:solidFill>
                  <a:srgbClr val="FFFFFF"/>
                </a:solidFill>
                <a:ea typeface="ＭＳ Ｐゴシック" panose="020B0600070205080204" pitchFamily="34" charset="-128"/>
              </a:rPr>
              <a:t>HR: 0.610 (95% CI: 0.461-0.807; </a:t>
            </a:r>
            <a:r>
              <a:rPr lang="en-US" sz="1400" i="1" dirty="0">
                <a:solidFill>
                  <a:srgbClr val="FFFFFF"/>
                </a:solidFill>
                <a:ea typeface="ＭＳ Ｐゴシック" panose="020B0600070205080204" pitchFamily="34" charset="-128"/>
              </a:rPr>
              <a:t/>
            </a:r>
            <a:br>
              <a:rPr lang="en-US" sz="1400" i="1" dirty="0">
                <a:solidFill>
                  <a:srgbClr val="FFFFFF"/>
                </a:solidFill>
                <a:ea typeface="ＭＳ Ｐゴシック" panose="020B0600070205080204" pitchFamily="34" charset="-128"/>
              </a:rPr>
            </a:br>
            <a:r>
              <a:rPr lang="en-US" sz="1400" i="1" dirty="0">
                <a:solidFill>
                  <a:srgbClr val="FFFFFF"/>
                </a:solidFill>
                <a:ea typeface="ＭＳ Ｐゴシック" panose="020B0600070205080204" pitchFamily="34" charset="-128"/>
              </a:rPr>
              <a:t>P</a:t>
            </a:r>
            <a:r>
              <a:rPr lang="en-US" sz="1400" dirty="0">
                <a:solidFill>
                  <a:srgbClr val="FFFFFF"/>
                </a:solidFill>
                <a:ea typeface="ＭＳ Ｐゴシック" panose="020B0600070205080204" pitchFamily="34" charset="-128"/>
              </a:rPr>
              <a:t> = .00046)</a:t>
            </a:r>
          </a:p>
        </p:txBody>
      </p:sp>
      <p:sp>
        <p:nvSpPr>
          <p:cNvPr id="19" name="Text Box 4"/>
          <p:cNvSpPr txBox="1">
            <a:spLocks noChangeArrowheads="1"/>
          </p:cNvSpPr>
          <p:nvPr/>
        </p:nvSpPr>
        <p:spPr bwMode="auto">
          <a:xfrm>
            <a:off x="5969013" y="3082926"/>
            <a:ext cx="1777525" cy="523220"/>
          </a:xfrm>
          <a:prstGeom prst="rect">
            <a:avLst/>
          </a:prstGeom>
          <a:noFill/>
          <a:ln>
            <a:noFill/>
          </a:ln>
          <a:effectLst>
            <a:prstShdw prst="shdw17" dist="17961" dir="2700000">
              <a:srgbClr val="0B681A"/>
            </a:prstShdw>
          </a:effectLst>
          <a:extLst/>
        </p:spPr>
        <p:txBody>
          <a:bodyPr wrap="none">
            <a:spAutoFit/>
          </a:bodyPr>
          <a:lstStyle/>
          <a:p>
            <a:pPr defTabSz="914400" fontAlgn="base">
              <a:spcBef>
                <a:spcPct val="0"/>
              </a:spcBef>
              <a:spcAft>
                <a:spcPct val="0"/>
              </a:spcAft>
              <a:defRPr/>
            </a:pPr>
            <a:r>
              <a:rPr lang="en-US" sz="1400" b="1" dirty="0">
                <a:solidFill>
                  <a:srgbClr val="FFFFFF"/>
                </a:solidFill>
                <a:ea typeface="ＭＳ Ｐゴシック" charset="-128"/>
                <a:cs typeface="ＭＳ Ｐゴシック" charset="-128"/>
              </a:rPr>
              <a:t>Radium-223 (n = 541)</a:t>
            </a:r>
          </a:p>
          <a:p>
            <a:pPr defTabSz="914400" fontAlgn="base">
              <a:spcBef>
                <a:spcPct val="0"/>
              </a:spcBef>
              <a:spcAft>
                <a:spcPct val="0"/>
              </a:spcAft>
              <a:defRPr/>
            </a:pPr>
            <a:r>
              <a:rPr lang="en-US" sz="1400" b="1" dirty="0">
                <a:solidFill>
                  <a:srgbClr val="FFFFFF"/>
                </a:solidFill>
                <a:ea typeface="ＭＳ Ｐゴシック" charset="-128"/>
                <a:cs typeface="ＭＳ Ｐゴシック" charset="-128"/>
              </a:rPr>
              <a:t>Median: 13.5 mos</a:t>
            </a:r>
          </a:p>
        </p:txBody>
      </p:sp>
      <p:sp>
        <p:nvSpPr>
          <p:cNvPr id="20" name="Text Box 4"/>
          <p:cNvSpPr txBox="1">
            <a:spLocks noChangeArrowheads="1"/>
          </p:cNvSpPr>
          <p:nvPr/>
        </p:nvSpPr>
        <p:spPr bwMode="auto">
          <a:xfrm>
            <a:off x="4826014" y="3897314"/>
            <a:ext cx="1463687" cy="523220"/>
          </a:xfrm>
          <a:prstGeom prst="rect">
            <a:avLst/>
          </a:prstGeom>
          <a:noFill/>
          <a:ln>
            <a:noFill/>
          </a:ln>
          <a:effectLst>
            <a:prstShdw prst="shdw17" dist="17961" dir="2700000">
              <a:srgbClr val="0B681A"/>
            </a:prstShdw>
          </a:effectLst>
          <a:extLst/>
        </p:spPr>
        <p:txBody>
          <a:bodyPr wrap="none">
            <a:spAutoFit/>
          </a:bodyPr>
          <a:lstStyle/>
          <a:p>
            <a:pPr defTabSz="914400" fontAlgn="base">
              <a:spcBef>
                <a:spcPct val="0"/>
              </a:spcBef>
              <a:spcAft>
                <a:spcPct val="0"/>
              </a:spcAft>
              <a:defRPr/>
            </a:pPr>
            <a:r>
              <a:rPr lang="en-US" sz="1400" b="1" dirty="0">
                <a:solidFill>
                  <a:srgbClr val="FFFFFF"/>
                </a:solidFill>
                <a:ea typeface="ＭＳ Ｐゴシック" charset="-128"/>
                <a:cs typeface="ＭＳ Ｐゴシック" charset="-128"/>
              </a:rPr>
              <a:t>Placebo (n = 268)</a:t>
            </a:r>
          </a:p>
          <a:p>
            <a:pPr defTabSz="914400" fontAlgn="base">
              <a:spcBef>
                <a:spcPct val="0"/>
              </a:spcBef>
              <a:spcAft>
                <a:spcPct val="0"/>
              </a:spcAft>
              <a:defRPr/>
            </a:pPr>
            <a:r>
              <a:rPr lang="en-US" sz="1400" b="1" dirty="0">
                <a:solidFill>
                  <a:srgbClr val="FFFFFF"/>
                </a:solidFill>
                <a:ea typeface="ＭＳ Ｐゴシック" charset="-128"/>
                <a:cs typeface="ＭＳ Ｐゴシック" charset="-128"/>
              </a:rPr>
              <a:t>Median: 8.4 mos</a:t>
            </a:r>
          </a:p>
        </p:txBody>
      </p:sp>
      <p:sp>
        <p:nvSpPr>
          <p:cNvPr id="63527" name="Freeform 13"/>
          <p:cNvSpPr>
            <a:spLocks/>
          </p:cNvSpPr>
          <p:nvPr/>
        </p:nvSpPr>
        <p:spPr bwMode="auto">
          <a:xfrm>
            <a:off x="1595438" y="2003429"/>
            <a:ext cx="7107237" cy="3222625"/>
          </a:xfrm>
          <a:custGeom>
            <a:avLst/>
            <a:gdLst>
              <a:gd name="T0" fmla="*/ 0 w 4718"/>
              <a:gd name="T1" fmla="*/ 0 h 2393"/>
              <a:gd name="T2" fmla="*/ 0 w 4718"/>
              <a:gd name="T3" fmla="*/ 2147483647 h 2393"/>
              <a:gd name="T4" fmla="*/ 2147483647 w 4718"/>
              <a:gd name="T5" fmla="*/ 2147483647 h 2393"/>
              <a:gd name="T6" fmla="*/ 0 60000 65536"/>
              <a:gd name="T7" fmla="*/ 0 60000 65536"/>
              <a:gd name="T8" fmla="*/ 0 60000 65536"/>
              <a:gd name="T9" fmla="*/ 0 w 4718"/>
              <a:gd name="T10" fmla="*/ 0 h 2393"/>
              <a:gd name="T11" fmla="*/ 4718 w 4718"/>
              <a:gd name="T12" fmla="*/ 2393 h 2393"/>
            </a:gdLst>
            <a:ahLst/>
            <a:cxnLst>
              <a:cxn ang="T6">
                <a:pos x="T0" y="T1"/>
              </a:cxn>
              <a:cxn ang="T7">
                <a:pos x="T2" y="T3"/>
              </a:cxn>
              <a:cxn ang="T8">
                <a:pos x="T4" y="T5"/>
              </a:cxn>
            </a:cxnLst>
            <a:rect l="T9" t="T10" r="T11" b="T12"/>
            <a:pathLst>
              <a:path w="4718" h="2393">
                <a:moveTo>
                  <a:pt x="0" y="0"/>
                </a:moveTo>
                <a:lnTo>
                  <a:pt x="0" y="2390"/>
                </a:lnTo>
                <a:lnTo>
                  <a:pt x="4718" y="2393"/>
                </a:lnTo>
              </a:path>
            </a:pathLst>
          </a:cu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28" name="Line 14"/>
          <p:cNvSpPr>
            <a:spLocks noChangeShapeType="1"/>
          </p:cNvSpPr>
          <p:nvPr/>
        </p:nvSpPr>
        <p:spPr bwMode="auto">
          <a:xfrm flipH="1">
            <a:off x="1525588" y="200977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29" name="Line 15"/>
          <p:cNvSpPr>
            <a:spLocks noChangeShapeType="1"/>
          </p:cNvSpPr>
          <p:nvPr/>
        </p:nvSpPr>
        <p:spPr bwMode="auto">
          <a:xfrm flipH="1">
            <a:off x="1525588" y="233680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0" name="Line 16"/>
          <p:cNvSpPr>
            <a:spLocks noChangeShapeType="1"/>
          </p:cNvSpPr>
          <p:nvPr/>
        </p:nvSpPr>
        <p:spPr bwMode="auto">
          <a:xfrm flipH="1">
            <a:off x="1525588" y="264795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1" name="Line 17"/>
          <p:cNvSpPr>
            <a:spLocks noChangeShapeType="1"/>
          </p:cNvSpPr>
          <p:nvPr/>
        </p:nvSpPr>
        <p:spPr bwMode="auto">
          <a:xfrm flipH="1">
            <a:off x="1525588" y="297656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2" name="Line 18"/>
          <p:cNvSpPr>
            <a:spLocks noChangeShapeType="1"/>
          </p:cNvSpPr>
          <p:nvPr/>
        </p:nvSpPr>
        <p:spPr bwMode="auto">
          <a:xfrm flipH="1">
            <a:off x="1525588" y="3286125"/>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3" name="Line 19"/>
          <p:cNvSpPr>
            <a:spLocks noChangeShapeType="1"/>
          </p:cNvSpPr>
          <p:nvPr/>
        </p:nvSpPr>
        <p:spPr bwMode="auto">
          <a:xfrm flipH="1">
            <a:off x="1525588" y="3614738"/>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4" name="Line 20"/>
          <p:cNvSpPr>
            <a:spLocks noChangeShapeType="1"/>
          </p:cNvSpPr>
          <p:nvPr/>
        </p:nvSpPr>
        <p:spPr bwMode="auto">
          <a:xfrm flipH="1">
            <a:off x="1525588" y="392906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5" name="Line 21"/>
          <p:cNvSpPr>
            <a:spLocks noChangeShapeType="1"/>
          </p:cNvSpPr>
          <p:nvPr/>
        </p:nvSpPr>
        <p:spPr bwMode="auto">
          <a:xfrm flipH="1">
            <a:off x="1525588" y="4252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6" name="Line 22"/>
          <p:cNvSpPr>
            <a:spLocks noChangeShapeType="1"/>
          </p:cNvSpPr>
          <p:nvPr/>
        </p:nvSpPr>
        <p:spPr bwMode="auto">
          <a:xfrm flipH="1">
            <a:off x="1525588" y="457676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7" name="Line 23"/>
          <p:cNvSpPr>
            <a:spLocks noChangeShapeType="1"/>
          </p:cNvSpPr>
          <p:nvPr/>
        </p:nvSpPr>
        <p:spPr bwMode="auto">
          <a:xfrm flipH="1">
            <a:off x="1525588" y="49006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8" name="Line 28"/>
          <p:cNvSpPr>
            <a:spLocks noChangeShapeType="1"/>
          </p:cNvSpPr>
          <p:nvPr/>
        </p:nvSpPr>
        <p:spPr bwMode="auto">
          <a:xfrm rot="16200000" flipH="1">
            <a:off x="2566988"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39" name="Line 31"/>
          <p:cNvSpPr>
            <a:spLocks noChangeShapeType="1"/>
          </p:cNvSpPr>
          <p:nvPr/>
        </p:nvSpPr>
        <p:spPr bwMode="auto">
          <a:xfrm rot="16200000" flipH="1">
            <a:off x="3529013"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40" name="Line 34"/>
          <p:cNvSpPr>
            <a:spLocks noChangeShapeType="1"/>
          </p:cNvSpPr>
          <p:nvPr/>
        </p:nvSpPr>
        <p:spPr bwMode="auto">
          <a:xfrm rot="16200000" flipH="1">
            <a:off x="4492625"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41" name="Line 37"/>
          <p:cNvSpPr>
            <a:spLocks noChangeShapeType="1"/>
          </p:cNvSpPr>
          <p:nvPr/>
        </p:nvSpPr>
        <p:spPr bwMode="auto">
          <a:xfrm rot="16200000" flipH="1">
            <a:off x="5445125"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42" name="Line 40"/>
          <p:cNvSpPr>
            <a:spLocks noChangeShapeType="1"/>
          </p:cNvSpPr>
          <p:nvPr/>
        </p:nvSpPr>
        <p:spPr bwMode="auto">
          <a:xfrm rot="16200000" flipH="1">
            <a:off x="6434138" y="5270500"/>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43" name="Line 43"/>
          <p:cNvSpPr>
            <a:spLocks noChangeShapeType="1"/>
          </p:cNvSpPr>
          <p:nvPr/>
        </p:nvSpPr>
        <p:spPr bwMode="auto">
          <a:xfrm rot="16200000" flipH="1">
            <a:off x="7375525"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63544" name="Line 46"/>
          <p:cNvSpPr>
            <a:spLocks noChangeShapeType="1"/>
          </p:cNvSpPr>
          <p:nvPr/>
        </p:nvSpPr>
        <p:spPr bwMode="auto">
          <a:xfrm rot="16200000" flipH="1">
            <a:off x="8332788" y="5268913"/>
            <a:ext cx="63500"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43" name="Text Box 4"/>
          <p:cNvSpPr txBox="1">
            <a:spLocks noChangeArrowheads="1"/>
          </p:cNvSpPr>
          <p:nvPr/>
        </p:nvSpPr>
        <p:spPr bwMode="auto">
          <a:xfrm>
            <a:off x="1566367" y="5348288"/>
            <a:ext cx="90995"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0</a:t>
            </a:r>
          </a:p>
        </p:txBody>
      </p:sp>
      <p:sp>
        <p:nvSpPr>
          <p:cNvPr id="44" name="Text Box 4"/>
          <p:cNvSpPr txBox="1">
            <a:spLocks noChangeArrowheads="1"/>
          </p:cNvSpPr>
          <p:nvPr/>
        </p:nvSpPr>
        <p:spPr bwMode="auto">
          <a:xfrm>
            <a:off x="2566492" y="5348288"/>
            <a:ext cx="90995"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3</a:t>
            </a:r>
          </a:p>
        </p:txBody>
      </p:sp>
      <p:sp>
        <p:nvSpPr>
          <p:cNvPr id="45" name="Text Box 4"/>
          <p:cNvSpPr txBox="1">
            <a:spLocks noChangeArrowheads="1"/>
          </p:cNvSpPr>
          <p:nvPr/>
        </p:nvSpPr>
        <p:spPr bwMode="auto">
          <a:xfrm>
            <a:off x="3518992" y="5348288"/>
            <a:ext cx="90995"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6</a:t>
            </a:r>
          </a:p>
        </p:txBody>
      </p:sp>
      <p:sp>
        <p:nvSpPr>
          <p:cNvPr id="46" name="Text Box 4"/>
          <p:cNvSpPr txBox="1">
            <a:spLocks noChangeArrowheads="1"/>
          </p:cNvSpPr>
          <p:nvPr/>
        </p:nvSpPr>
        <p:spPr bwMode="auto">
          <a:xfrm>
            <a:off x="4485781" y="5348288"/>
            <a:ext cx="90995"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9</a:t>
            </a:r>
          </a:p>
        </p:txBody>
      </p:sp>
      <p:sp>
        <p:nvSpPr>
          <p:cNvPr id="47" name="Text Box 4"/>
          <p:cNvSpPr txBox="1">
            <a:spLocks noChangeArrowheads="1"/>
          </p:cNvSpPr>
          <p:nvPr/>
        </p:nvSpPr>
        <p:spPr bwMode="auto">
          <a:xfrm>
            <a:off x="5388559" y="5348288"/>
            <a:ext cx="181991"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12</a:t>
            </a:r>
          </a:p>
        </p:txBody>
      </p:sp>
      <p:sp>
        <p:nvSpPr>
          <p:cNvPr id="48" name="Text Box 4"/>
          <p:cNvSpPr txBox="1">
            <a:spLocks noChangeArrowheads="1"/>
          </p:cNvSpPr>
          <p:nvPr/>
        </p:nvSpPr>
        <p:spPr bwMode="auto">
          <a:xfrm>
            <a:off x="6383922" y="5348288"/>
            <a:ext cx="181991"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15</a:t>
            </a:r>
          </a:p>
        </p:txBody>
      </p:sp>
      <p:sp>
        <p:nvSpPr>
          <p:cNvPr id="49" name="Text Box 4"/>
          <p:cNvSpPr txBox="1">
            <a:spLocks noChangeArrowheads="1"/>
          </p:cNvSpPr>
          <p:nvPr/>
        </p:nvSpPr>
        <p:spPr bwMode="auto">
          <a:xfrm>
            <a:off x="7333247" y="5348288"/>
            <a:ext cx="181991"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18</a:t>
            </a:r>
          </a:p>
        </p:txBody>
      </p:sp>
      <p:sp>
        <p:nvSpPr>
          <p:cNvPr id="50" name="Text Box 4"/>
          <p:cNvSpPr txBox="1">
            <a:spLocks noChangeArrowheads="1"/>
          </p:cNvSpPr>
          <p:nvPr/>
        </p:nvSpPr>
        <p:spPr bwMode="auto">
          <a:xfrm>
            <a:off x="8285747" y="5348288"/>
            <a:ext cx="181991" cy="215444"/>
          </a:xfrm>
          <a:prstGeom prst="rect">
            <a:avLst/>
          </a:prstGeom>
          <a:noFill/>
          <a:ln>
            <a:noFill/>
          </a:ln>
          <a:effectLst>
            <a:prstShdw prst="shdw17" dist="17961" dir="2700000">
              <a:srgbClr val="007A5C"/>
            </a:prstShdw>
          </a:effectLst>
          <a:extLst/>
        </p:spPr>
        <p:txBody>
          <a:bodyPr wrap="none" lIns="0" tIns="0" rIns="0" bIns="0">
            <a:spAutoFit/>
          </a:bodyPr>
          <a:lstStyle/>
          <a:p>
            <a:pPr algn="r" defTabSz="914400" fontAlgn="base">
              <a:spcBef>
                <a:spcPct val="0"/>
              </a:spcBef>
              <a:spcAft>
                <a:spcPct val="0"/>
              </a:spcAft>
              <a:defRPr/>
            </a:pPr>
            <a:r>
              <a:rPr lang="en-US" sz="1400" kern="0" dirty="0">
                <a:solidFill>
                  <a:srgbClr val="FFFFFF"/>
                </a:solidFill>
                <a:ea typeface="ＭＳ Ｐゴシック" charset="-128"/>
                <a:cs typeface="ＭＳ Ｐゴシック" charset="-128"/>
              </a:rPr>
              <a:t>21</a:t>
            </a:r>
          </a:p>
        </p:txBody>
      </p:sp>
      <p:sp>
        <p:nvSpPr>
          <p:cNvPr id="55" name="Line 26"/>
          <p:cNvSpPr>
            <a:spLocks noChangeShapeType="1"/>
          </p:cNvSpPr>
          <p:nvPr/>
        </p:nvSpPr>
        <p:spPr bwMode="auto">
          <a:xfrm flipH="1">
            <a:off x="1525588" y="5227638"/>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56" name="Line 27"/>
          <p:cNvSpPr>
            <a:spLocks noChangeShapeType="1"/>
          </p:cNvSpPr>
          <p:nvPr/>
        </p:nvSpPr>
        <p:spPr bwMode="auto">
          <a:xfrm rot="16200000" flipH="1">
            <a:off x="1563688" y="5270500"/>
            <a:ext cx="63500" cy="0"/>
          </a:xfrm>
          <a:prstGeom prst="line">
            <a:avLst/>
          </a:prstGeom>
          <a:noFill/>
          <a:ln w="28575">
            <a:solidFill>
              <a:srgbClr val="FFFFFF"/>
            </a:solidFill>
            <a:round/>
            <a:headEnd/>
            <a:tailEnd/>
          </a:ln>
        </p:spPr>
        <p:txBody>
          <a:bodyPr/>
          <a:lstStyle/>
          <a:p>
            <a:pPr defTabSz="914400" fontAlgn="base">
              <a:spcBef>
                <a:spcPct val="0"/>
              </a:spcBef>
              <a:spcAft>
                <a:spcPct val="0"/>
              </a:spcAft>
              <a:defRPr/>
            </a:pPr>
            <a:endParaRPr lang="en-US" sz="1400" b="1" kern="0" dirty="0">
              <a:solidFill>
                <a:srgbClr val="000000"/>
              </a:solidFill>
              <a:ea typeface="ＭＳ Ｐゴシック" charset="-128"/>
              <a:cs typeface="ＭＳ Ｐゴシック" charset="-128"/>
            </a:endParaRPr>
          </a:p>
        </p:txBody>
      </p:sp>
      <p:sp>
        <p:nvSpPr>
          <p:cNvPr id="57" name="Text Box 4"/>
          <p:cNvSpPr txBox="1">
            <a:spLocks noChangeArrowheads="1"/>
          </p:cNvSpPr>
          <p:nvPr/>
        </p:nvSpPr>
        <p:spPr bwMode="auto">
          <a:xfrm>
            <a:off x="244475" y="5624539"/>
            <a:ext cx="1132316" cy="307777"/>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Pts at Risk, n</a:t>
            </a:r>
          </a:p>
        </p:txBody>
      </p:sp>
      <p:sp>
        <p:nvSpPr>
          <p:cNvPr id="58" name="Text Box 4"/>
          <p:cNvSpPr txBox="1">
            <a:spLocks noChangeArrowheads="1"/>
          </p:cNvSpPr>
          <p:nvPr/>
        </p:nvSpPr>
        <p:spPr bwMode="auto">
          <a:xfrm>
            <a:off x="4800613" y="5575326"/>
            <a:ext cx="518091" cy="307777"/>
          </a:xfrm>
          <a:prstGeom prst="rect">
            <a:avLst/>
          </a:prstGeom>
          <a:noFill/>
          <a:ln>
            <a:noFill/>
          </a:ln>
          <a:effectLst>
            <a:prstShdw prst="shdw17" dist="17961" dir="2700000">
              <a:srgbClr val="007A5C"/>
            </a:prstShdw>
          </a:effectLst>
          <a:extLst/>
        </p:spPr>
        <p:txBody>
          <a:bodyPr wrap="none">
            <a:spAutoFit/>
          </a:bodyPr>
          <a:lstStyle/>
          <a:p>
            <a:pPr defTabSz="914400" fontAlgn="base">
              <a:spcBef>
                <a:spcPct val="0"/>
              </a:spcBef>
              <a:spcAft>
                <a:spcPct val="0"/>
              </a:spcAft>
              <a:defRPr/>
            </a:pPr>
            <a:r>
              <a:rPr lang="en-US" sz="1400" b="1" kern="0" dirty="0">
                <a:solidFill>
                  <a:srgbClr val="FFFFFF"/>
                </a:solidFill>
                <a:ea typeface="ＭＳ Ｐゴシック" charset="-128"/>
                <a:cs typeface="ＭＳ Ｐゴシック" charset="-128"/>
              </a:rPr>
              <a:t>Mos</a:t>
            </a:r>
          </a:p>
        </p:txBody>
      </p:sp>
      <p:sp>
        <p:nvSpPr>
          <p:cNvPr id="63557" name="Text Box 11"/>
          <p:cNvSpPr txBox="1">
            <a:spLocks noChangeArrowheads="1"/>
          </p:cNvSpPr>
          <p:nvPr/>
        </p:nvSpPr>
        <p:spPr bwMode="auto">
          <a:xfrm>
            <a:off x="284176" y="6353201"/>
            <a:ext cx="8561387" cy="30797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defRPr/>
            </a:pPr>
            <a:r>
              <a:rPr lang="en-US" sz="1400" dirty="0">
                <a:solidFill>
                  <a:srgbClr val="CDCDCF"/>
                </a:solidFill>
                <a:ea typeface="ＭＳ Ｐゴシック" panose="020B0600070205080204" pitchFamily="34" charset="-128"/>
              </a:rPr>
              <a:t>Sartor O, et al. ASCO GU 2012. Abstract 9.</a:t>
            </a:r>
          </a:p>
        </p:txBody>
      </p:sp>
    </p:spTree>
    <p:extLst>
      <p:ext uri="{BB962C8B-B14F-4D97-AF65-F5344CB8AC3E}">
        <p14:creationId xmlns:p14="http://schemas.microsoft.com/office/powerpoint/2010/main" val="986863235"/>
      </p:ext>
    </p:extLst>
  </p:cSld>
  <p:clrMapOvr>
    <a:masterClrMapping/>
  </p:clrMapOvr>
  <p:timing>
    <p:tnLst>
      <p:par>
        <p:cTn xmlns:p14="http://schemas.microsoft.com/office/powerpoint/2010/mai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7"/>
          <p:cNvSpPr>
            <a:spLocks noGrp="1"/>
          </p:cNvSpPr>
          <p:nvPr>
            <p:ph type="title"/>
          </p:nvPr>
        </p:nvSpPr>
        <p:spPr/>
        <p:txBody>
          <a:bodyPr>
            <a:normAutofit fontScale="90000"/>
          </a:bodyPr>
          <a:lstStyle/>
          <a:p>
            <a:r>
              <a:rPr lang="en-US" altLang="es-CO" smtClean="0">
                <a:ea typeface="ＭＳ Ｐゴシック" panose="020B0600070205080204" pitchFamily="34" charset="-128"/>
              </a:rPr>
              <a:t>Radium-223: Effect on Specific SREs</a:t>
            </a:r>
          </a:p>
        </p:txBody>
      </p:sp>
      <p:graphicFrame>
        <p:nvGraphicFramePr>
          <p:cNvPr id="20514" name="Group 34"/>
          <p:cNvGraphicFramePr>
            <a:graphicFrameLocks noGrp="1"/>
          </p:cNvGraphicFramePr>
          <p:nvPr>
            <p:ph idx="1"/>
          </p:nvPr>
        </p:nvGraphicFramePr>
        <p:xfrm>
          <a:off x="388939" y="2811489"/>
          <a:ext cx="8461376" cy="3108587"/>
        </p:xfrm>
        <a:graphic>
          <a:graphicData uri="http://schemas.openxmlformats.org/drawingml/2006/table">
            <a:tbl>
              <a:tblPr/>
              <a:tblGrid>
                <a:gridCol w="1964220"/>
                <a:gridCol w="1827471"/>
                <a:gridCol w="1650318"/>
                <a:gridCol w="1547756"/>
                <a:gridCol w="1471611"/>
              </a:tblGrid>
              <a:tr h="518054">
                <a:tc rowSpan="2">
                  <a:txBody>
                    <a:bodyPr/>
                    <a:lstStyle/>
                    <a:p>
                      <a:pPr marL="342900" marR="0" lvl="0" indent="-342900" algn="l"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SRE</a:t>
                      </a:r>
                    </a:p>
                  </a:txBody>
                  <a:tcPr marL="89442" marR="89442" marT="45689" marB="45689"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gridSpan="2">
                  <a:txBody>
                    <a:bodyPr/>
                    <a:lstStyle/>
                    <a:p>
                      <a:pPr marL="0" marR="0" lvl="0" indent="635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Patients, n (%)</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Time to First Event </a:t>
                      </a:r>
                      <a:b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b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(Radium-223 vs Placebo)</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hMerge="1">
                  <a:txBody>
                    <a:bodyPr/>
                    <a:lstStyle/>
                    <a:p>
                      <a:endParaRPr lang="en-US"/>
                    </a:p>
                  </a:txBody>
                  <a:tcPr/>
                </a:tc>
              </a:tr>
              <a:tr h="518054">
                <a:tc vMerge="1">
                  <a:txBody>
                    <a:body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endParaRPr kumimoji="0" lang="en-US" sz="1400" b="1" i="0" u="none" strike="noStrike" cap="none" normalizeH="0" baseline="0" dirty="0" smtClean="0">
                        <a:ln>
                          <a:noFill/>
                        </a:ln>
                        <a:solidFill>
                          <a:schemeClr val="tx1"/>
                        </a:solidFill>
                        <a:effectLst/>
                        <a:latin typeface="Arial" pitchFamily="34" charset="0"/>
                        <a:ea typeface="ＭＳ Ｐゴシック" pitchFamily="34" charset="-128"/>
                      </a:endParaRPr>
                    </a:p>
                  </a:txBody>
                  <a:tcPr marT="45727" marB="45727" anchor="ctr" horzOverflow="overflow">
                    <a:lnL w="6350" cap="flat" cmpd="sng" algn="ctr">
                      <a:solidFill>
                        <a:srgbClr val="000000"/>
                      </a:solid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Radium-223</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(n = 541)</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Placebo</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(n = 268)</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a:noFill/>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1" u="none" strike="noStrike" cap="none" normalizeH="0" baseline="0" dirty="0" smtClean="0">
                          <a:ln>
                            <a:noFill/>
                          </a:ln>
                          <a:solidFill>
                            <a:schemeClr val="tx1"/>
                          </a:solidFill>
                          <a:effectLst/>
                          <a:latin typeface="Arial" pitchFamily="34" charset="0"/>
                          <a:ea typeface="ＭＳ Ｐゴシック" pitchFamily="34" charset="-128"/>
                        </a:rPr>
                        <a:t>P</a:t>
                      </a: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 Value*</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HR</a:t>
                      </a:r>
                      <a:b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b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rPr>
                        <a:t>(95%CI)</a:t>
                      </a:r>
                      <a:endParaRPr kumimoji="0" lang="en-US" sz="1400" b="1" i="0" u="none" strike="noStrike" cap="none" normalizeH="0" baseline="0" dirty="0" smtClean="0">
                        <a:ln>
                          <a:noFill/>
                        </a:ln>
                        <a:solidFill>
                          <a:schemeClr val="tx1"/>
                        </a:solidFill>
                        <a:effectLst/>
                        <a:latin typeface="Arial" pitchFamily="34" charset="0"/>
                        <a:ea typeface="MS Mincho" pitchFamily="49" charset="-128"/>
                      </a:endParaRPr>
                    </a:p>
                  </a:txBody>
                  <a:tcPr marL="89442" marR="89442" marT="45689" marB="45689" horzOverflow="overflow">
                    <a:lnL>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6"/>
                    </a:solidFill>
                  </a:tcPr>
                </a:tc>
              </a:tr>
              <a:tr h="518054">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External beam radiotherapy</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6350"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122 (23)</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72 (27)</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.0038</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0.65</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(0.48-0.87)</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r>
              <a:tr h="518054">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Spinal cord compression</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6350"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17 (3)</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16 (6)</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.016</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0.44</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(0.22-0.88)</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tx1">
                        <a:lumMod val="95000"/>
                      </a:schemeClr>
                    </a:solidFill>
                  </a:tcPr>
                </a:tc>
              </a:tr>
              <a:tr h="518054">
                <a:tc>
                  <a:txBody>
                    <a:bodyPr/>
                    <a:lstStyle/>
                    <a:p>
                      <a:pPr marL="0" marR="0" lvl="0" indent="4763" algn="l"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Pathologic </a:t>
                      </a:r>
                      <a:b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b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bone fracture</a:t>
                      </a:r>
                    </a:p>
                  </a:txBody>
                  <a:tcPr marL="89442" marR="89442" marT="45689" marB="45689"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20 (4)</a:t>
                      </a: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18 (7)</a:t>
                      </a:r>
                    </a:p>
                  </a:txBody>
                  <a:tcPr marL="89442" marR="89442" marT="45689" marB="45689" anchor="ctr" horzOverflow="overflow">
                    <a:lnL>
                      <a:noFill/>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.013</a:t>
                      </a:r>
                    </a:p>
                  </a:txBody>
                  <a:tcPr marL="89442" marR="89442" marT="45689" marB="45689" anchor="ctr" horzOverflow="overflow">
                    <a:lnL w="28575"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0.45</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(0.24-0.86)</a:t>
                      </a:r>
                    </a:p>
                  </a:txBody>
                  <a:tcPr marL="89442" marR="89442" marT="45689" marB="45689" anchor="ctr" horzOverflow="overflow">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r>
              <a:tr h="518054">
                <a:tc>
                  <a:txBody>
                    <a:body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Surgical intervention</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9 (2)</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5 (2)</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.69</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w="28575"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0.80</a:t>
                      </a:r>
                    </a:p>
                    <a:p>
                      <a:pPr marL="342900" marR="0" lvl="0" indent="-342900" algn="ctr" defTabSz="914400" rtl="0" eaLnBrk="0" fontAlgn="base" latinLnBrk="0" hangingPunct="0">
                        <a:lnSpc>
                          <a:spcPct val="100000"/>
                        </a:lnSpc>
                        <a:spcBef>
                          <a:spcPct val="0"/>
                        </a:spcBef>
                        <a:spcAft>
                          <a:spcPct val="0"/>
                        </a:spcAft>
                        <a:buClrTx/>
                        <a:buSzTx/>
                        <a:buFont typeface="Arial" pitchFamily="34" charset="0"/>
                        <a:buNone/>
                        <a:tabLst>
                          <a:tab pos="2743200" algn="ctr"/>
                          <a:tab pos="4114800" algn="ctr"/>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(0.27-2.4)</a:t>
                      </a:r>
                      <a:endParaRPr kumimoji="0" lang="en-US" sz="1400" b="0" i="0" u="none" strike="noStrike" cap="none" normalizeH="0" baseline="0" dirty="0" smtClean="0">
                        <a:ln>
                          <a:noFill/>
                        </a:ln>
                        <a:solidFill>
                          <a:schemeClr val="bg2">
                            <a:lumMod val="10000"/>
                          </a:schemeClr>
                        </a:solidFill>
                        <a:effectLst/>
                        <a:latin typeface="Arial" pitchFamily="34" charset="0"/>
                        <a:ea typeface="MS Mincho" pitchFamily="49" charset="-128"/>
                      </a:endParaRPr>
                    </a:p>
                  </a:txBody>
                  <a:tcPr marL="89442" marR="89442" marT="45689" marB="45689" anchor="ctr" horzOverflow="overflow">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bl>
          </a:graphicData>
        </a:graphic>
      </p:graphicFrame>
      <p:sp>
        <p:nvSpPr>
          <p:cNvPr id="64558" name="TextBox 7"/>
          <p:cNvSpPr txBox="1">
            <a:spLocks noChangeArrowheads="1"/>
          </p:cNvSpPr>
          <p:nvPr/>
        </p:nvSpPr>
        <p:spPr bwMode="auto">
          <a:xfrm>
            <a:off x="284164" y="6357964"/>
            <a:ext cx="3339614" cy="307777"/>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Sartor AO, et al. ASCO 2012. Abstract 4551.</a:t>
            </a:r>
          </a:p>
        </p:txBody>
      </p:sp>
      <p:sp>
        <p:nvSpPr>
          <p:cNvPr id="64559" name="Text Box 213"/>
          <p:cNvSpPr txBox="1">
            <a:spLocks noChangeArrowheads="1"/>
          </p:cNvSpPr>
          <p:nvPr/>
        </p:nvSpPr>
        <p:spPr bwMode="auto">
          <a:xfrm>
            <a:off x="384175" y="1828826"/>
            <a:ext cx="8466138" cy="809625"/>
          </a:xfrm>
          <a:prstGeom prst="rect">
            <a:avLst/>
          </a:prstGeom>
          <a:noFill/>
          <a:ln w="9525">
            <a:noFill/>
            <a:miter lim="800000"/>
            <a:headEnd/>
            <a:tailEnd/>
          </a:ln>
        </p:spPr>
        <p:txBody>
          <a:bodyPr>
            <a:spAutoFit/>
          </a:bodyPr>
          <a:lstStyle/>
          <a:p>
            <a:pPr marL="344488" indent="-344488" defTabSz="914400" fontAlgn="base">
              <a:lnSpc>
                <a:spcPct val="90000"/>
              </a:lnSpc>
              <a:spcBef>
                <a:spcPts val="1000"/>
              </a:spcBef>
              <a:spcAft>
                <a:spcPts val="700"/>
              </a:spcAft>
              <a:buClr>
                <a:srgbClr val="8B3D9A"/>
              </a:buClr>
              <a:buFont typeface="Wingdings" pitchFamily="2" charset="2"/>
              <a:buChar char="§"/>
              <a:defRPr/>
            </a:pPr>
            <a:r>
              <a:rPr lang="en-US" dirty="0">
                <a:solidFill>
                  <a:srgbClr val="F8F45A">
                    <a:lumMod val="20000"/>
                    <a:lumOff val="80000"/>
                  </a:srgbClr>
                </a:solidFill>
                <a:ea typeface="ＭＳ Ｐゴシック" panose="020B0600070205080204" pitchFamily="34" charset="-128"/>
              </a:rPr>
              <a:t>Time to first SRE HR: 0.610 (</a:t>
            </a:r>
            <a:r>
              <a:rPr lang="en-US" i="1" dirty="0">
                <a:solidFill>
                  <a:srgbClr val="F8F45A">
                    <a:lumMod val="20000"/>
                    <a:lumOff val="80000"/>
                  </a:srgbClr>
                </a:solidFill>
                <a:ea typeface="ＭＳ Ｐゴシック" panose="020B0600070205080204" pitchFamily="34" charset="-128"/>
              </a:rPr>
              <a:t>P</a:t>
            </a:r>
            <a:r>
              <a:rPr lang="en-US" dirty="0">
                <a:solidFill>
                  <a:srgbClr val="F8F45A">
                    <a:lumMod val="20000"/>
                    <a:lumOff val="80000"/>
                  </a:srgbClr>
                </a:solidFill>
                <a:ea typeface="ＭＳ Ｐゴシック" panose="020B0600070205080204" pitchFamily="34" charset="-128"/>
              </a:rPr>
              <a:t> = .00046) </a:t>
            </a:r>
          </a:p>
          <a:p>
            <a:pPr marL="741363" lvl="1" indent="-284163" defTabSz="914400" fontAlgn="base">
              <a:lnSpc>
                <a:spcPct val="90000"/>
              </a:lnSpc>
              <a:spcBef>
                <a:spcPts val="1000"/>
              </a:spcBef>
              <a:spcAft>
                <a:spcPts val="700"/>
              </a:spcAft>
              <a:buClr>
                <a:srgbClr val="8B3D9A"/>
              </a:buClr>
              <a:buFont typeface="Arial" pitchFamily="34" charset="0"/>
              <a:buChar char="–"/>
              <a:defRPr/>
            </a:pPr>
            <a:r>
              <a:rPr lang="en-US" dirty="0">
                <a:solidFill>
                  <a:srgbClr val="F8F45A">
                    <a:lumMod val="20000"/>
                    <a:lumOff val="80000"/>
                  </a:srgbClr>
                </a:solidFill>
                <a:ea typeface="ＭＳ Ｐゴシック" panose="020B0600070205080204" pitchFamily="34" charset="-128"/>
              </a:rPr>
              <a:t> Median: 13.6 vs 8.4 mos for placebo </a:t>
            </a:r>
          </a:p>
        </p:txBody>
      </p:sp>
      <p:sp>
        <p:nvSpPr>
          <p:cNvPr id="64560" name="Rectangle 5"/>
          <p:cNvSpPr>
            <a:spLocks noChangeArrowheads="1"/>
          </p:cNvSpPr>
          <p:nvPr/>
        </p:nvSpPr>
        <p:spPr bwMode="auto">
          <a:xfrm>
            <a:off x="3283858" y="5913439"/>
            <a:ext cx="3344636" cy="369332"/>
          </a:xfrm>
          <a:prstGeom prst="rect">
            <a:avLst/>
          </a:prstGeom>
          <a:noFill/>
          <a:ln w="9525">
            <a:noFill/>
            <a:miter lim="800000"/>
            <a:headEnd/>
            <a:tailEnd/>
          </a:ln>
        </p:spPr>
        <p:txBody>
          <a:bodyPr wrap="none">
            <a:spAutoFit/>
          </a:bodyPr>
          <a:lstStyle/>
          <a:p>
            <a:pPr algn="ctr" defTabSz="914400" eaLnBrk="0" fontAlgn="base" hangingPunct="0">
              <a:spcBef>
                <a:spcPct val="20000"/>
              </a:spcBef>
              <a:spcAft>
                <a:spcPct val="0"/>
              </a:spcAft>
              <a:defRPr/>
            </a:pPr>
            <a:r>
              <a:rPr lang="en-US" b="1" dirty="0">
                <a:solidFill>
                  <a:srgbClr val="FF0000"/>
                </a:solidFill>
                <a:ea typeface="ＭＳ Ｐゴシック" panose="020B0600070205080204" pitchFamily="34" charset="-128"/>
              </a:rPr>
              <a:t>3 of 4 SRE components improved</a:t>
            </a:r>
          </a:p>
        </p:txBody>
      </p:sp>
    </p:spTree>
    <p:extLst>
      <p:ext uri="{BB962C8B-B14F-4D97-AF65-F5344CB8AC3E}">
        <p14:creationId xmlns:p14="http://schemas.microsoft.com/office/powerpoint/2010/main" val="1928173352"/>
      </p:ext>
    </p:extLst>
  </p:cSld>
  <p:clrMapOvr>
    <a:masterClrMapping/>
  </p:clrMapOvr>
  <p:timing>
    <p:tnLst>
      <p:par>
        <p:cTn xmlns:p14="http://schemas.microsoft.com/office/powerpoint/2010/mai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ALSYMPCA: Adverse Events of Interest</a:t>
            </a:r>
          </a:p>
        </p:txBody>
      </p:sp>
      <p:sp>
        <p:nvSpPr>
          <p:cNvPr id="5" name="Oval 4"/>
          <p:cNvSpPr/>
          <p:nvPr/>
        </p:nvSpPr>
        <p:spPr>
          <a:xfrm>
            <a:off x="6248413" y="3919544"/>
            <a:ext cx="1001713" cy="2825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
        <p:nvSpPr>
          <p:cNvPr id="6" name="Oval 5"/>
          <p:cNvSpPr/>
          <p:nvPr/>
        </p:nvSpPr>
        <p:spPr>
          <a:xfrm>
            <a:off x="6248413" y="3570294"/>
            <a:ext cx="1001713" cy="2825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
        <p:nvSpPr>
          <p:cNvPr id="7" name="Oval 6"/>
          <p:cNvSpPr/>
          <p:nvPr/>
        </p:nvSpPr>
        <p:spPr>
          <a:xfrm>
            <a:off x="3101975" y="5300689"/>
            <a:ext cx="1131888"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
        <p:nvSpPr>
          <p:cNvPr id="65542" name="Rectangle 59"/>
          <p:cNvSpPr>
            <a:spLocks noChangeArrowheads="1"/>
          </p:cNvSpPr>
          <p:nvPr/>
        </p:nvSpPr>
        <p:spPr bwMode="auto">
          <a:xfrm>
            <a:off x="284163" y="6351614"/>
            <a:ext cx="8126412" cy="307975"/>
          </a:xfrm>
          <a:prstGeom prst="rect">
            <a:avLst/>
          </a:prstGeom>
          <a:noFill/>
          <a:ln w="9525">
            <a:noFill/>
            <a:miter lim="800000"/>
            <a:headEnd/>
            <a:tailEnd/>
          </a:ln>
        </p:spPr>
        <p:txBody>
          <a:bodyPr>
            <a:spAutoFit/>
          </a:bodyPr>
          <a:lstStyle/>
          <a:p>
            <a:pPr fontAlgn="base">
              <a:spcBef>
                <a:spcPct val="0"/>
              </a:spcBef>
              <a:spcAft>
                <a:spcPct val="0"/>
              </a:spcAft>
              <a:defRPr/>
            </a:pPr>
            <a:r>
              <a:rPr lang="en-US" sz="1400" dirty="0">
                <a:solidFill>
                  <a:srgbClr val="CDCDCF"/>
                </a:solidFill>
                <a:ea typeface="ＭＳ Ｐゴシック" panose="020B0600070205080204" pitchFamily="34" charset="-128"/>
              </a:rPr>
              <a:t>Parker C, et al. 2012 ASCO GU Cancers Symposium. Abstract 8. </a:t>
            </a:r>
          </a:p>
        </p:txBody>
      </p:sp>
      <p:graphicFrame>
        <p:nvGraphicFramePr>
          <p:cNvPr id="11" name="Group 32"/>
          <p:cNvGraphicFramePr>
            <a:graphicFrameLocks noGrp="1"/>
          </p:cNvGraphicFramePr>
          <p:nvPr/>
        </p:nvGraphicFramePr>
        <p:xfrm>
          <a:off x="384175" y="1909763"/>
          <a:ext cx="8467724" cy="3932237"/>
        </p:xfrm>
        <a:graphic>
          <a:graphicData uri="http://schemas.openxmlformats.org/drawingml/2006/table">
            <a:tbl>
              <a:tblPr/>
              <a:tblGrid>
                <a:gridCol w="2397125"/>
                <a:gridCol w="1628775"/>
                <a:gridCol w="1373590"/>
                <a:gridCol w="1534117"/>
                <a:gridCol w="1534117"/>
              </a:tblGrid>
              <a:tr h="365789">
                <a:tc rowSpan="2">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Adverse Event, n (%)</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gridSpan="2">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All Grades</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hMerge="1">
                  <a:txBody>
                    <a:bodyPr/>
                    <a:lstStyle/>
                    <a:p>
                      <a:pPr marL="0" marR="0" lvl="0" indent="0" algn="ctr" defTabSz="914400" rtl="0" eaLnBrk="1" fontAlgn="base" latinLnBrk="0" hangingPunct="1">
                        <a:lnSpc>
                          <a:spcPct val="100000"/>
                        </a:lnSpc>
                        <a:spcBef>
                          <a:spcPct val="0"/>
                        </a:spcBef>
                        <a:spcAft>
                          <a:spcPct val="25000"/>
                        </a:spcAft>
                        <a:buClrTx/>
                        <a:buSzTx/>
                        <a:buFontTx/>
                        <a:buNone/>
                        <a:tabLst/>
                      </a:pPr>
                      <a:endParaRPr kumimoji="0" lang="en-US" sz="1800" b="1" i="0" u="none" strike="noStrike" cap="none" normalizeH="0" baseline="0" dirty="0" smtClean="0">
                        <a:ln>
                          <a:noFill/>
                        </a:ln>
                        <a:solidFill>
                          <a:schemeClr val="tx1"/>
                        </a:solidFill>
                        <a:effectLst/>
                        <a:latin typeface="Arial"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gridSpan="2">
                  <a:txBody>
                    <a:bodyPr/>
                    <a:lstStyle/>
                    <a:p>
                      <a:pPr marL="0" marR="0" lvl="0" indent="0" algn="ctr" defTabSz="914400" rtl="0" eaLnBrk="1" fontAlgn="base" latinLnBrk="0" hangingPunct="1">
                        <a:lnSpc>
                          <a:spcPct val="100000"/>
                        </a:lnSpc>
                        <a:spcBef>
                          <a:spcPct val="0"/>
                        </a:spcBef>
                        <a:spcAft>
                          <a:spcPct val="25000"/>
                        </a:spcAft>
                        <a:buClrTx/>
                        <a:buSzTx/>
                        <a:buFontTx/>
                        <a:buNone/>
                        <a:tabLst/>
                      </a:pPr>
                      <a:r>
                        <a:rPr kumimoji="0" lang="en-US" sz="1800" b="1" i="0" u="none" strike="noStrike" cap="none" normalizeH="0" baseline="0" dirty="0" smtClean="0">
                          <a:ln>
                            <a:noFill/>
                          </a:ln>
                          <a:solidFill>
                            <a:schemeClr val="tx1"/>
                          </a:solidFill>
                          <a:effectLst/>
                          <a:latin typeface="Arial" charset="0"/>
                        </a:rPr>
                        <a:t>Grade 3/4</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hMerge="1">
                  <a:txBody>
                    <a:bodyPr/>
                    <a:lstStyle/>
                    <a:p>
                      <a:pPr marL="0" marR="0" lvl="0" indent="0" algn="ctr" defTabSz="914400" rtl="0" eaLnBrk="1" fontAlgn="base" latinLnBrk="0" hangingPunct="1">
                        <a:lnSpc>
                          <a:spcPct val="100000"/>
                        </a:lnSpc>
                        <a:spcBef>
                          <a:spcPct val="0"/>
                        </a:spcBef>
                        <a:spcAft>
                          <a:spcPct val="25000"/>
                        </a:spcAft>
                        <a:buClrTx/>
                        <a:buSzTx/>
                        <a:buFontTx/>
                        <a:buNone/>
                        <a:tabLst/>
                      </a:pPr>
                      <a:endParaRPr kumimoji="0" lang="en-US" sz="1800" b="1" i="0" u="none" strike="noStrike" cap="none" normalizeH="0" baseline="0" dirty="0" smtClean="0">
                        <a:ln>
                          <a:noFill/>
                        </a:ln>
                        <a:solidFill>
                          <a:schemeClr val="tx1"/>
                        </a:solidFill>
                        <a:effectLst/>
                        <a:latin typeface="Arial"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r>
              <a:tr h="640132">
                <a:tc vMerge="1">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endParaRPr kumimoji="0" lang="en-US" sz="1800" b="1" i="0" u="none" strike="noStrike" cap="none" normalizeH="0" baseline="0" dirty="0" smtClean="0">
                        <a:ln>
                          <a:noFill/>
                        </a:ln>
                        <a:solidFill>
                          <a:schemeClr val="tx1"/>
                        </a:solidFill>
                        <a:effectLst/>
                        <a:latin typeface="Arial"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Radium-223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(n = 509)</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Placebo</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(n = 253) </a:t>
                      </a:r>
                    </a:p>
                  </a:txBody>
                  <a:tcPr marT="45724" marB="45724" anchor="ctr" horzOverflow="overflow">
                    <a:lnL w="12700" cap="flat" cmpd="sng" algn="ctr">
                      <a:no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Radium-223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(n = 509)</a:t>
                      </a:r>
                    </a:p>
                  </a:txBody>
                  <a:tcPr marT="45724" marB="45724" anchor="ctr" horzOverflow="overflow">
                    <a:lnL w="127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Placebo</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rPr>
                        <a:t>(n = 253) </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r>
              <a:tr h="1188816">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b="0" i="0" u="none" strike="noStrike" cap="none" normalizeH="0" baseline="0" dirty="0" smtClean="0">
                          <a:ln>
                            <a:noFill/>
                          </a:ln>
                          <a:solidFill>
                            <a:schemeClr val="bg2">
                              <a:lumMod val="10000"/>
                            </a:schemeClr>
                          </a:solidFill>
                          <a:effectLst/>
                          <a:latin typeface="Arial" charset="0"/>
                        </a:rPr>
                        <a:t>Hematologic</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Anemia</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Neutropenia</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Thrombocytopenia</a:t>
                      </a:r>
                    </a:p>
                  </a:txBody>
                  <a:tcPr marT="45724" marB="45724"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bg2">
                            <a:lumMod val="10000"/>
                          </a:schemeClr>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rPr>
                        <a:t>136 (27)</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20 (4)</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42 (8)</a:t>
                      </a:r>
                    </a:p>
                  </a:txBody>
                  <a:tcPr marT="45724" marB="45724"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b="0" i="0" u="none" strike="noStrike" cap="none" normalizeH="0" baseline="0" dirty="0" smtClean="0">
                        <a:ln>
                          <a:noFill/>
                        </a:ln>
                        <a:solidFill>
                          <a:schemeClr val="bg2">
                            <a:lumMod val="10000"/>
                          </a:schemeClr>
                        </a:solidFill>
                        <a:effectLst/>
                        <a:latin typeface="Arial"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69 (27)</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2 (1)</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14 (6)</a:t>
                      </a:r>
                    </a:p>
                  </a:txBody>
                  <a:tcPr marT="45724" marB="45724" anchor="ctr" horzOverflow="overflow">
                    <a:lnL w="12700" cap="flat" cmpd="sng" algn="ctr">
                      <a:no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b="0" i="0" u="none" strike="noStrike" cap="none" normalizeH="0" baseline="0" dirty="0" smtClean="0">
                        <a:ln>
                          <a:noFill/>
                        </a:ln>
                        <a:solidFill>
                          <a:schemeClr val="bg2">
                            <a:lumMod val="10000"/>
                          </a:schemeClr>
                        </a:solidFill>
                        <a:effectLst/>
                        <a:latin typeface="Arial"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54 (11)</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9 (2)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22 (4)</a:t>
                      </a:r>
                    </a:p>
                  </a:txBody>
                  <a:tcPr marT="45724" marB="45724" anchor="ctr" horzOverflow="overflow">
                    <a:lnL w="127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b="0" i="0" u="none" strike="noStrike" cap="none" normalizeH="0" baseline="0" dirty="0" smtClean="0">
                        <a:ln>
                          <a:noFill/>
                        </a:ln>
                        <a:solidFill>
                          <a:schemeClr val="bg2">
                            <a:lumMod val="10000"/>
                          </a:schemeClr>
                        </a:solidFill>
                        <a:effectLst/>
                        <a:latin typeface="Arial"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29 (12)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r>
                        <a:rPr kumimoji="0" lang="en-US" sz="1800" b="0" i="0" u="none" strike="noStrike" cap="none" normalizeH="0" baseline="0" dirty="0" smtClean="0">
                          <a:ln>
                            <a:noFill/>
                          </a:ln>
                          <a:solidFill>
                            <a:schemeClr val="bg2">
                              <a:lumMod val="10000"/>
                            </a:schemeClr>
                          </a:solidFill>
                          <a:effectLst/>
                          <a:latin typeface="Arial" pitchFamily="34" charset="0"/>
                        </a:rPr>
                        <a:t>2 (1)</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4 (2)</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r>
              <a:tr h="1737500">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b="0" i="0" u="none" strike="noStrike" cap="none" normalizeH="0" baseline="0" dirty="0" smtClean="0">
                          <a:ln>
                            <a:noFill/>
                          </a:ln>
                          <a:solidFill>
                            <a:schemeClr val="bg2">
                              <a:lumMod val="10000"/>
                            </a:schemeClr>
                          </a:solidFill>
                          <a:effectLst/>
                          <a:latin typeface="Arial" charset="0"/>
                        </a:rPr>
                        <a:t>Nonhematologic</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Bone pain</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Diarrhea</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Nausea</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Vomiting</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b="0" i="0" u="none" strike="noStrike" cap="none" normalizeH="0" baseline="0" dirty="0" smtClean="0">
                          <a:ln>
                            <a:noFill/>
                          </a:ln>
                          <a:solidFill>
                            <a:schemeClr val="bg2">
                              <a:lumMod val="10000"/>
                            </a:schemeClr>
                          </a:solidFill>
                          <a:effectLst/>
                          <a:latin typeface="Arial" charset="0"/>
                        </a:rPr>
                        <a:t>Constipation</a:t>
                      </a:r>
                    </a:p>
                  </a:txBody>
                  <a:tcPr marT="45724" marB="45724"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endParaRPr kumimoji="0" lang="nb-NO" sz="1800" b="0" i="0" u="none" strike="noStrike" cap="none" normalizeH="0" baseline="0" dirty="0" smtClean="0">
                        <a:ln>
                          <a:noFill/>
                        </a:ln>
                        <a:solidFill>
                          <a:schemeClr val="bg2">
                            <a:lumMod val="10000"/>
                          </a:schemeClr>
                        </a:solidFill>
                        <a:effectLst/>
                        <a:latin typeface="Arial" pitchFamily="34"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nb-NO" sz="1800" b="0" i="0" u="none" strike="noStrike" cap="none" normalizeH="0" baseline="0" dirty="0" smtClean="0">
                          <a:ln>
                            <a:noFill/>
                          </a:ln>
                          <a:solidFill>
                            <a:schemeClr val="bg2">
                              <a:lumMod val="10000"/>
                            </a:schemeClr>
                          </a:solidFill>
                          <a:effectLst/>
                          <a:latin typeface="Arial" pitchFamily="34" charset="0"/>
                        </a:rPr>
                        <a:t>217 (43)</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112 (22)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174 (34)</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88 (17)</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89 (18)</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b="0" i="0" u="none" strike="noStrike" cap="none" normalizeH="0" baseline="0" dirty="0" smtClean="0">
                        <a:ln>
                          <a:noFill/>
                        </a:ln>
                        <a:solidFill>
                          <a:schemeClr val="bg2">
                            <a:lumMod val="10000"/>
                          </a:schemeClr>
                        </a:solidFill>
                        <a:effectLst/>
                        <a:latin typeface="Arial"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nb-NO" sz="1800" b="0" i="0" u="none" strike="noStrike" cap="none" normalizeH="0" baseline="0" dirty="0" smtClean="0">
                          <a:ln>
                            <a:noFill/>
                          </a:ln>
                          <a:solidFill>
                            <a:schemeClr val="bg2">
                              <a:lumMod val="10000"/>
                            </a:schemeClr>
                          </a:solidFill>
                          <a:effectLst/>
                          <a:latin typeface="Arial" pitchFamily="34" charset="0"/>
                        </a:rPr>
                        <a:t>147 (58)</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34 (13)</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80 (32)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32 (13)</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46 (18)</a:t>
                      </a:r>
                    </a:p>
                  </a:txBody>
                  <a:tcPr marT="45724" marB="45724" anchor="ctr" horzOverflow="overflow">
                    <a:lnL w="12700" cap="flat" cmpd="sng" algn="ctr">
                      <a:no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b="0" i="0" u="none" strike="noStrike" cap="none" normalizeH="0" baseline="0" dirty="0" smtClean="0">
                        <a:ln>
                          <a:noFill/>
                        </a:ln>
                        <a:solidFill>
                          <a:schemeClr val="bg2">
                            <a:lumMod val="10000"/>
                          </a:schemeClr>
                        </a:solidFill>
                        <a:effectLst/>
                        <a:latin typeface="Arial"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89 (18)</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6 (1)</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8 (2)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10 (2)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6 (1)</a:t>
                      </a:r>
                    </a:p>
                  </a:txBody>
                  <a:tcPr marT="45724" marB="45724" anchor="ctr" horzOverflow="overflow">
                    <a:lnL w="127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endParaRPr kumimoji="0" lang="en-US" sz="1800" b="0" i="0" u="none" strike="noStrike" cap="none" normalizeH="0" baseline="0" dirty="0" smtClean="0">
                        <a:ln>
                          <a:noFill/>
                        </a:ln>
                        <a:solidFill>
                          <a:schemeClr val="bg2">
                            <a:lumMod val="10000"/>
                          </a:schemeClr>
                        </a:solidFill>
                        <a:effectLst/>
                        <a:latin typeface="Arial" pitchFamily="34" charset="0"/>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59 (23)</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3 (1)</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4 (2)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6 (2)</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defRPr/>
                      </a:pPr>
                      <a:r>
                        <a:rPr kumimoji="0" lang="en-US" sz="1800" b="0" i="0" u="none" strike="noStrike" cap="none" normalizeH="0" baseline="0" dirty="0" smtClean="0">
                          <a:ln>
                            <a:noFill/>
                          </a:ln>
                          <a:solidFill>
                            <a:schemeClr val="bg2">
                              <a:lumMod val="10000"/>
                            </a:schemeClr>
                          </a:solidFill>
                          <a:effectLst/>
                          <a:latin typeface="Arial" pitchFamily="34" charset="0"/>
                        </a:rPr>
                        <a:t>2 (1)</a:t>
                      </a:r>
                    </a:p>
                  </a:txBody>
                  <a:tcPr marT="45724" marB="45724"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bl>
          </a:graphicData>
        </a:graphic>
      </p:graphicFrame>
      <p:sp>
        <p:nvSpPr>
          <p:cNvPr id="12" name="Oval 11"/>
          <p:cNvSpPr/>
          <p:nvPr/>
        </p:nvSpPr>
        <p:spPr>
          <a:xfrm>
            <a:off x="6070613" y="3787775"/>
            <a:ext cx="1001713" cy="2825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
        <p:nvSpPr>
          <p:cNvPr id="13" name="Oval 12"/>
          <p:cNvSpPr/>
          <p:nvPr/>
        </p:nvSpPr>
        <p:spPr>
          <a:xfrm>
            <a:off x="6070613" y="3511553"/>
            <a:ext cx="1001713" cy="2825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
        <p:nvSpPr>
          <p:cNvPr id="14" name="Oval 13"/>
          <p:cNvSpPr/>
          <p:nvPr/>
        </p:nvSpPr>
        <p:spPr>
          <a:xfrm>
            <a:off x="3028950" y="4679976"/>
            <a:ext cx="1131888"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1200" b="1" dirty="0">
              <a:solidFill>
                <a:srgbClr val="FFFFFF"/>
              </a:solidFill>
            </a:endParaRPr>
          </a:p>
        </p:txBody>
      </p:sp>
    </p:spTree>
    <p:extLst>
      <p:ext uri="{BB962C8B-B14F-4D97-AF65-F5344CB8AC3E}">
        <p14:creationId xmlns:p14="http://schemas.microsoft.com/office/powerpoint/2010/main" val="1990260336"/>
      </p:ext>
    </p:extLst>
  </p:cSld>
  <p:clrMapOvr>
    <a:masterClrMapping/>
  </p:clrMapOvr>
  <p:timing>
    <p:tnLst>
      <p:par>
        <p:cTn xmlns:p14="http://schemas.microsoft.com/office/powerpoint/2010/mai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itle 23"/>
          <p:cNvSpPr>
            <a:spLocks noGrp="1"/>
          </p:cNvSpPr>
          <p:nvPr>
            <p:ph type="title"/>
          </p:nvPr>
        </p:nvSpPr>
        <p:spPr/>
        <p:txBody>
          <a:bodyPr>
            <a:normAutofit fontScale="90000"/>
          </a:bodyPr>
          <a:lstStyle/>
          <a:p>
            <a:r>
              <a:rPr lang="en-US" altLang="es-CO" smtClean="0">
                <a:ea typeface="ＭＳ Ｐゴシック" panose="020B0600070205080204" pitchFamily="34" charset="-128"/>
              </a:rPr>
              <a:t>Cabozantinib (XL184): Target Profile</a:t>
            </a:r>
          </a:p>
        </p:txBody>
      </p:sp>
      <p:graphicFrame>
        <p:nvGraphicFramePr>
          <p:cNvPr id="8094777" name="Group 57"/>
          <p:cNvGraphicFramePr>
            <a:graphicFrameLocks noGrp="1"/>
          </p:cNvGraphicFramePr>
          <p:nvPr>
            <p:ph idx="4294967295"/>
          </p:nvPr>
        </p:nvGraphicFramePr>
        <p:xfrm>
          <a:off x="388951" y="1914529"/>
          <a:ext cx="3502025" cy="3336921"/>
        </p:xfrm>
        <a:graphic>
          <a:graphicData uri="http://schemas.openxmlformats.org/drawingml/2006/table">
            <a:tbl>
              <a:tblPr/>
              <a:tblGrid>
                <a:gridCol w="1894658"/>
                <a:gridCol w="1607367"/>
              </a:tblGrid>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Kinase</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IC</a:t>
                      </a:r>
                      <a:r>
                        <a:rPr kumimoji="0" lang="en-US" sz="1800" b="1" i="0" u="none" strike="noStrike" cap="none" normalizeH="0" baseline="-25000" dirty="0" smtClean="0">
                          <a:ln>
                            <a:noFill/>
                          </a:ln>
                          <a:solidFill>
                            <a:srgbClr val="FFFFFF"/>
                          </a:solidFill>
                          <a:effectLst/>
                          <a:latin typeface="Arial" pitchFamily="34" charset="0"/>
                          <a:ea typeface="ＭＳ Ｐゴシック" pitchFamily="34" charset="-128"/>
                        </a:rPr>
                        <a:t>50</a:t>
                      </a: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 nM</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MET</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1.8</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VEGFR2</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0.035</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RET</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5.2</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KIT</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4.6</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AXL</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7.0</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TIE2</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14</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FLT3</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14</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r>
              <a:tr h="370769">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S/T Ks (47)</a:t>
                      </a:r>
                    </a:p>
                  </a:txBody>
                  <a:tcPr marL="91452" marR="91452" marT="45693" marB="45693"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20738" rtl="0" eaLnBrk="1" fontAlgn="base" latinLnBrk="0" hangingPunct="1">
                        <a:lnSpc>
                          <a:spcPts val="22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&gt;200</a:t>
                      </a:r>
                    </a:p>
                  </a:txBody>
                  <a:tcPr marL="91452" marR="91452" marT="45693" marB="45693"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chemeClr val="accent2"/>
                    </a:solidFill>
                  </a:tcPr>
                </a:tc>
              </a:tr>
            </a:tbl>
          </a:graphicData>
        </a:graphic>
      </p:graphicFrame>
      <p:sp>
        <p:nvSpPr>
          <p:cNvPr id="2" name="Footer Placeholder 4"/>
          <p:cNvSpPr>
            <a:spLocks noGrp="1"/>
          </p:cNvSpPr>
          <p:nvPr>
            <p:ph type="ftr" sz="quarter" idx="4294967295"/>
          </p:nvPr>
        </p:nvSpPr>
        <p:spPr bwMode="auto">
          <a:xfrm>
            <a:off x="284163" y="6356350"/>
            <a:ext cx="7162800" cy="338138"/>
          </a:xfrm>
          <a:prstGeom prst="rect">
            <a:avLst/>
          </a:prstGeom>
          <a:ln>
            <a:miter lim="800000"/>
            <a:headEnd/>
            <a:tailEnd/>
          </a:ln>
        </p:spPr>
        <p:txBody>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Data courtesy of Ron Weitzman and Dana Aftab.</a:t>
            </a:r>
          </a:p>
        </p:txBody>
      </p:sp>
      <p:sp>
        <p:nvSpPr>
          <p:cNvPr id="122886" name="Text Box 3"/>
          <p:cNvSpPr txBox="1">
            <a:spLocks noChangeArrowheads="1"/>
          </p:cNvSpPr>
          <p:nvPr/>
        </p:nvSpPr>
        <p:spPr bwMode="auto">
          <a:xfrm>
            <a:off x="385775" y="5327651"/>
            <a:ext cx="3126853" cy="400110"/>
          </a:xfrm>
          <a:prstGeom prst="rect">
            <a:avLst/>
          </a:prstGeom>
          <a:solidFill>
            <a:srgbClr val="FF0000"/>
          </a:solidFill>
          <a:ln w="9525">
            <a:noFill/>
            <a:miter lim="800000"/>
            <a:headEnd/>
            <a:tailEnd/>
          </a:ln>
        </p:spPr>
        <p:txBody>
          <a:bodyPr wrap="none">
            <a:spAutoFit/>
          </a:bodyPr>
          <a:lstStyle/>
          <a:p>
            <a:pPr defTabSz="914400" fontAlgn="base">
              <a:spcBef>
                <a:spcPct val="0"/>
              </a:spcBef>
              <a:spcAft>
                <a:spcPct val="0"/>
              </a:spcAft>
              <a:defRPr/>
            </a:pPr>
            <a:r>
              <a:rPr lang="en-US" sz="2000" b="1" dirty="0">
                <a:solidFill>
                  <a:srgbClr val="FFFFFF"/>
                </a:solidFill>
                <a:ea typeface="ＭＳ Ｐゴシック" charset="-128"/>
                <a:cs typeface="ＭＳ Ｐゴシック" charset="-128"/>
              </a:rPr>
              <a:t>ATP competitive, reversible</a:t>
            </a:r>
          </a:p>
        </p:txBody>
      </p:sp>
      <p:graphicFrame>
        <p:nvGraphicFramePr>
          <p:cNvPr id="8094780" name="Group 60"/>
          <p:cNvGraphicFramePr>
            <a:graphicFrameLocks noGrp="1"/>
          </p:cNvGraphicFramePr>
          <p:nvPr/>
        </p:nvGraphicFramePr>
        <p:xfrm>
          <a:off x="4802188" y="1914525"/>
          <a:ext cx="4048125" cy="1290638"/>
        </p:xfrm>
        <a:graphic>
          <a:graphicData uri="http://schemas.openxmlformats.org/drawingml/2006/table">
            <a:tbl>
              <a:tblPr/>
              <a:tblGrid>
                <a:gridCol w="1279096"/>
                <a:gridCol w="2769029"/>
              </a:tblGrid>
              <a:tr h="599588">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RTK</a:t>
                      </a:r>
                    </a:p>
                  </a:txBody>
                  <a:tcPr marT="45731" marB="45731"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Cellular IC</a:t>
                      </a:r>
                      <a:r>
                        <a:rPr kumimoji="0" lang="en-US" sz="1800" b="1" i="0" u="none" strike="noStrike" cap="none" normalizeH="0" baseline="-25000" dirty="0" smtClean="0">
                          <a:ln>
                            <a:noFill/>
                          </a:ln>
                          <a:solidFill>
                            <a:srgbClr val="FFFFFF"/>
                          </a:solidFill>
                          <a:effectLst/>
                          <a:latin typeface="Arial" pitchFamily="34" charset="0"/>
                          <a:ea typeface="ＭＳ Ｐゴシック" pitchFamily="34" charset="-128"/>
                        </a:rPr>
                        <a:t>50</a:t>
                      </a: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 nM, Autophosphorylation</a:t>
                      </a:r>
                    </a:p>
                  </a:txBody>
                  <a:tcPr marT="45731" marB="45731"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r>
              <a:tr h="345525">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MET</a:t>
                      </a:r>
                    </a:p>
                  </a:txBody>
                  <a:tcPr marT="45731" marB="45731" anchor="ctr" anchorCtr="1"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8</a:t>
                      </a:r>
                    </a:p>
                  </a:txBody>
                  <a:tcPr marT="45731" marB="45731" anchor="ctr" anchorCtr="1"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solidFill>
                  </a:tcPr>
                </a:tc>
              </a:tr>
              <a:tr h="345525">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VEGFR2</a:t>
                      </a:r>
                    </a:p>
                  </a:txBody>
                  <a:tcPr marT="45731" marB="45731" anchor="ctr" anchorCtr="1"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820738" rtl="0" eaLnBrk="1" fontAlgn="base" latinLnBrk="0" hangingPunct="1">
                        <a:lnSpc>
                          <a:spcPts val="2000"/>
                        </a:lnSpc>
                        <a:spcBef>
                          <a:spcPct val="35000"/>
                        </a:spcBef>
                        <a:spcAft>
                          <a:spcPct val="20000"/>
                        </a:spcAft>
                        <a:buClr>
                          <a:schemeClr val="tx1"/>
                        </a:buClr>
                        <a:buSzPct val="50000"/>
                        <a:buFontTx/>
                        <a:buNone/>
                        <a:tabLst/>
                      </a:pPr>
                      <a:r>
                        <a:rPr kumimoji="0" lang="en-US" sz="18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4</a:t>
                      </a:r>
                    </a:p>
                  </a:txBody>
                  <a:tcPr marT="45731" marB="45731" anchor="ctr" anchorCtr="1"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chemeClr val="tx1">
                        <a:lumMod val="95000"/>
                      </a:schemeClr>
                    </a:solidFill>
                  </a:tcPr>
                </a:tc>
              </a:tr>
            </a:tbl>
          </a:graphicData>
        </a:graphic>
      </p:graphicFrame>
      <p:grpSp>
        <p:nvGrpSpPr>
          <p:cNvPr id="1057" name="Group 3"/>
          <p:cNvGrpSpPr>
            <a:grpSpLocks/>
          </p:cNvGrpSpPr>
          <p:nvPr/>
        </p:nvGrpSpPr>
        <p:grpSpPr bwMode="auto">
          <a:xfrm>
            <a:off x="4159250" y="3289326"/>
            <a:ext cx="4181475" cy="2682875"/>
            <a:chOff x="468" y="1142"/>
            <a:chExt cx="2634" cy="1690"/>
          </a:xfrm>
        </p:grpSpPr>
        <p:sp>
          <p:nvSpPr>
            <p:cNvPr id="1061" name="Line 4"/>
            <p:cNvSpPr>
              <a:spLocks noChangeShapeType="1"/>
            </p:cNvSpPr>
            <p:nvPr/>
          </p:nvSpPr>
          <p:spPr bwMode="auto">
            <a:xfrm>
              <a:off x="1447" y="1383"/>
              <a:ext cx="1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11" name="Text Box 5"/>
            <p:cNvSpPr txBox="1">
              <a:spLocks noChangeArrowheads="1"/>
            </p:cNvSpPr>
            <p:nvPr/>
          </p:nvSpPr>
          <p:spPr bwMode="auto">
            <a:xfrm>
              <a:off x="1323" y="1142"/>
              <a:ext cx="1639" cy="233"/>
            </a:xfrm>
            <a:prstGeom prst="rect">
              <a:avLst/>
            </a:prstGeom>
            <a:noFill/>
            <a:ln w="12700">
              <a:noFill/>
              <a:miter lim="800000"/>
              <a:headEnd/>
              <a:tailEnd/>
            </a:ln>
            <a:effectLst/>
          </p:spPr>
          <p:txBody>
            <a:bodyPr>
              <a:spAutoFit/>
            </a:bodyPr>
            <a:lstStyle/>
            <a:p>
              <a:pPr algn="ctr" defTabSz="914400" fontAlgn="base">
                <a:spcBef>
                  <a:spcPct val="50000"/>
                </a:spcBef>
                <a:spcAft>
                  <a:spcPct val="0"/>
                </a:spcAft>
                <a:defRPr/>
              </a:pPr>
              <a:r>
                <a:rPr lang="en-US" b="1" dirty="0">
                  <a:solidFill>
                    <a:srgbClr val="FFFFFF"/>
                  </a:solidFill>
                  <a:ea typeface="ＭＳ Ｐゴシック" charset="-128"/>
                  <a:cs typeface="ＭＳ Ｐゴシック" charset="-128"/>
                </a:rPr>
                <a:t>Cabozantinib, mg/kg</a:t>
              </a:r>
            </a:p>
          </p:txBody>
        </p:sp>
        <p:sp>
          <p:nvSpPr>
            <p:cNvPr id="1063" name="Text Box 6"/>
            <p:cNvSpPr txBox="1">
              <a:spLocks noChangeArrowheads="1"/>
            </p:cNvSpPr>
            <p:nvPr/>
          </p:nvSpPr>
          <p:spPr bwMode="auto">
            <a:xfrm>
              <a:off x="694" y="1643"/>
              <a:ext cx="505"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50000"/>
                </a:spcBef>
                <a:spcAft>
                  <a:spcPct val="0"/>
                </a:spcAft>
              </a:pPr>
              <a:r>
                <a:rPr lang="en-US" altLang="es-CO" sz="1600" smtClean="0">
                  <a:solidFill>
                    <a:srgbClr val="FFFFFF"/>
                  </a:solidFill>
                  <a:latin typeface="Franklin Gothic Book" panose="020B0503020102020204" pitchFamily="34" charset="0"/>
                </a:rPr>
                <a:t>pMET</a:t>
              </a:r>
            </a:p>
          </p:txBody>
        </p:sp>
        <p:sp>
          <p:nvSpPr>
            <p:cNvPr id="1064" name="Text Box 7"/>
            <p:cNvSpPr txBox="1">
              <a:spLocks noChangeArrowheads="1"/>
            </p:cNvSpPr>
            <p:nvPr/>
          </p:nvSpPr>
          <p:spPr bwMode="auto">
            <a:xfrm>
              <a:off x="763" y="1952"/>
              <a:ext cx="43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50000"/>
                </a:spcBef>
                <a:spcAft>
                  <a:spcPct val="0"/>
                </a:spcAft>
              </a:pPr>
              <a:r>
                <a:rPr lang="en-US" altLang="es-CO" sz="1600" smtClean="0">
                  <a:solidFill>
                    <a:srgbClr val="FFFFFF"/>
                  </a:solidFill>
                  <a:latin typeface="Franklin Gothic Book" panose="020B0503020102020204" pitchFamily="34" charset="0"/>
                </a:rPr>
                <a:t>MET</a:t>
              </a:r>
            </a:p>
          </p:txBody>
        </p:sp>
        <p:sp>
          <p:nvSpPr>
            <p:cNvPr id="14" name="Text Box 8"/>
            <p:cNvSpPr txBox="1">
              <a:spLocks noChangeArrowheads="1"/>
            </p:cNvSpPr>
            <p:nvPr/>
          </p:nvSpPr>
          <p:spPr bwMode="auto">
            <a:xfrm>
              <a:off x="1186" y="1377"/>
              <a:ext cx="1916" cy="233"/>
            </a:xfrm>
            <a:prstGeom prst="rect">
              <a:avLst/>
            </a:prstGeom>
            <a:noFill/>
            <a:ln w="12700">
              <a:noFill/>
              <a:miter lim="800000"/>
              <a:headEnd/>
              <a:tailEnd/>
            </a:ln>
            <a:effectLst/>
          </p:spPr>
          <p:txBody>
            <a:bodyPr>
              <a:spAutoFit/>
            </a:bodyPr>
            <a:lstStyle/>
            <a:p>
              <a:pPr defTabSz="914400" fontAlgn="base">
                <a:spcBef>
                  <a:spcPct val="50000"/>
                </a:spcBef>
                <a:spcAft>
                  <a:spcPct val="0"/>
                </a:spcAft>
                <a:defRPr/>
              </a:pPr>
              <a:r>
                <a:rPr lang="en-US" b="1" dirty="0">
                  <a:solidFill>
                    <a:srgbClr val="FFFFFF"/>
                  </a:solidFill>
                  <a:ea typeface="ＭＳ Ｐゴシック" charset="-128"/>
                  <a:cs typeface="ＭＳ Ｐゴシック" charset="-128"/>
                </a:rPr>
                <a:t> V       3     10    30   100      </a:t>
              </a:r>
            </a:p>
          </p:txBody>
        </p:sp>
        <p:pic>
          <p:nvPicPr>
            <p:cNvPr id="1066" name="Picture 9" descr="Met_H441_D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4" y="1603"/>
              <a:ext cx="1768" cy="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6" name="Object 2"/>
            <p:cNvGraphicFramePr>
              <a:graphicFrameLocks noChangeAspect="1"/>
            </p:cNvGraphicFramePr>
            <p:nvPr/>
          </p:nvGraphicFramePr>
          <p:xfrm>
            <a:off x="1134" y="2594"/>
            <a:ext cx="1688" cy="218"/>
          </p:xfrm>
          <a:graphic>
            <a:graphicData uri="http://schemas.openxmlformats.org/presentationml/2006/ole">
              <mc:AlternateContent xmlns:mc="http://schemas.openxmlformats.org/markup-compatibility/2006">
                <mc:Choice xmlns:v="urn:schemas-microsoft-com:vml" Requires="v">
                  <p:oleObj spid="_x0000_s1038" name="Image" r:id="rId5" imgW="2323171" imgH="326164" progId="">
                    <p:embed/>
                  </p:oleObj>
                </mc:Choice>
                <mc:Fallback>
                  <p:oleObj name="Image" r:id="rId5" imgW="2323171" imgH="326164" progId="">
                    <p:embed/>
                    <p:pic>
                      <p:nvPicPr>
                        <p:cNvPr id="0" name=""/>
                        <p:cNvPicPr>
                          <a:picLocks noChangeAspect="1" noChangeArrowheads="1"/>
                        </p:cNvPicPr>
                        <p:nvPr/>
                      </p:nvPicPr>
                      <p:blipFill>
                        <a:blip r:embed="rId6">
                          <a:lum contrast="12000"/>
                          <a:extLst>
                            <a:ext uri="{28A0092B-C50C-407E-A947-70E740481C1C}">
                              <a14:useLocalDpi xmlns:a14="http://schemas.microsoft.com/office/drawing/2010/main" val="0"/>
                            </a:ext>
                          </a:extLst>
                        </a:blip>
                        <a:srcRect l="23685" r="21330" b="12509"/>
                        <a:stretch>
                          <a:fillRect/>
                        </a:stretch>
                      </p:blipFill>
                      <p:spPr bwMode="auto">
                        <a:xfrm>
                          <a:off x="1134" y="2594"/>
                          <a:ext cx="1688" cy="218"/>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3"/>
            <p:cNvGraphicFramePr>
              <a:graphicFrameLocks noChangeAspect="1"/>
            </p:cNvGraphicFramePr>
            <p:nvPr/>
          </p:nvGraphicFramePr>
          <p:xfrm>
            <a:off x="1133" y="2329"/>
            <a:ext cx="1690" cy="240"/>
          </p:xfrm>
          <a:graphic>
            <a:graphicData uri="http://schemas.openxmlformats.org/presentationml/2006/ole">
              <mc:AlternateContent xmlns:mc="http://schemas.openxmlformats.org/markup-compatibility/2006">
                <mc:Choice xmlns:v="urn:schemas-microsoft-com:vml" Requires="v">
                  <p:oleObj spid="_x0000_s1039" name="Image" r:id="rId7" imgW="2375000" imgH="393126" progId="">
                    <p:embed/>
                  </p:oleObj>
                </mc:Choice>
                <mc:Fallback>
                  <p:oleObj name="Image" r:id="rId7" imgW="2375000" imgH="393126" progId="">
                    <p:embed/>
                    <p:pic>
                      <p:nvPicPr>
                        <p:cNvPr id="0" name=""/>
                        <p:cNvPicPr>
                          <a:picLocks noChangeAspect="1" noChangeArrowheads="1"/>
                        </p:cNvPicPr>
                        <p:nvPr/>
                      </p:nvPicPr>
                      <p:blipFill>
                        <a:blip r:embed="rId8">
                          <a:lum bright="12000" contrast="18000"/>
                          <a:extLst>
                            <a:ext uri="{28A0092B-C50C-407E-A947-70E740481C1C}">
                              <a14:useLocalDpi xmlns:a14="http://schemas.microsoft.com/office/drawing/2010/main" val="0"/>
                            </a:ext>
                          </a:extLst>
                        </a:blip>
                        <a:srcRect l="24655" t="23660" r="22183" b="21695"/>
                        <a:stretch>
                          <a:fillRect/>
                        </a:stretch>
                      </p:blipFill>
                      <p:spPr bwMode="auto">
                        <a:xfrm>
                          <a:off x="1133" y="2329"/>
                          <a:ext cx="1690" cy="24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67" name="Text Box 12"/>
            <p:cNvSpPr txBox="1">
              <a:spLocks noChangeArrowheads="1"/>
            </p:cNvSpPr>
            <p:nvPr/>
          </p:nvSpPr>
          <p:spPr bwMode="auto">
            <a:xfrm>
              <a:off x="530" y="2605"/>
              <a:ext cx="56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1">
              <a:spAutoFit/>
            </a:bodyPr>
            <a:lstStyle>
              <a:lvl1pPr defTabSz="820738"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20738"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lnSpc>
                  <a:spcPct val="110000"/>
                </a:lnSpc>
                <a:spcBef>
                  <a:spcPct val="10000"/>
                </a:spcBef>
                <a:spcAft>
                  <a:spcPct val="20000"/>
                </a:spcAft>
              </a:pPr>
              <a:r>
                <a:rPr lang="en-US" altLang="es-CO" sz="1600" smtClean="0">
                  <a:solidFill>
                    <a:srgbClr val="FFFFFF"/>
                  </a:solidFill>
                  <a:latin typeface="Franklin Gothic Book" panose="020B0503020102020204" pitchFamily="34" charset="0"/>
                </a:rPr>
                <a:t>VEGFR2</a:t>
              </a:r>
            </a:p>
          </p:txBody>
        </p:sp>
        <p:sp>
          <p:nvSpPr>
            <p:cNvPr id="1068" name="Text Box 13"/>
            <p:cNvSpPr txBox="1">
              <a:spLocks noChangeArrowheads="1"/>
            </p:cNvSpPr>
            <p:nvPr/>
          </p:nvSpPr>
          <p:spPr bwMode="auto">
            <a:xfrm>
              <a:off x="468" y="2323"/>
              <a:ext cx="631"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1">
              <a:spAutoFit/>
            </a:bodyPr>
            <a:lstStyle>
              <a:lvl1pPr defTabSz="820738"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820738"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820738"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820738"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fontAlgn="base">
                <a:lnSpc>
                  <a:spcPct val="110000"/>
                </a:lnSpc>
                <a:spcBef>
                  <a:spcPct val="10000"/>
                </a:spcBef>
                <a:spcAft>
                  <a:spcPct val="20000"/>
                </a:spcAft>
              </a:pPr>
              <a:r>
                <a:rPr lang="en-US" altLang="es-CO" sz="1600" smtClean="0">
                  <a:solidFill>
                    <a:srgbClr val="FFFFFF"/>
                  </a:solidFill>
                  <a:latin typeface="Franklin Gothic Book" panose="020B0503020102020204" pitchFamily="34" charset="0"/>
                </a:rPr>
                <a:t>pVEGFR2</a:t>
              </a:r>
            </a:p>
          </p:txBody>
        </p:sp>
      </p:grpSp>
      <p:sp>
        <p:nvSpPr>
          <p:cNvPr id="20" name="Text Box 15"/>
          <p:cNvSpPr txBox="1">
            <a:spLocks noChangeArrowheads="1"/>
          </p:cNvSpPr>
          <p:nvPr/>
        </p:nvSpPr>
        <p:spPr bwMode="auto">
          <a:xfrm>
            <a:off x="7954976" y="4076726"/>
            <a:ext cx="992579" cy="646331"/>
          </a:xfrm>
          <a:prstGeom prst="rect">
            <a:avLst/>
          </a:prstGeom>
          <a:noFill/>
          <a:ln w="9525">
            <a:noFill/>
            <a:miter lim="800000"/>
            <a:headEnd/>
            <a:tailEnd/>
          </a:ln>
          <a:effectLst/>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H441</a:t>
            </a:r>
          </a:p>
          <a:p>
            <a:pPr defTabSz="914400" fontAlgn="base">
              <a:spcBef>
                <a:spcPct val="0"/>
              </a:spcBef>
              <a:spcAft>
                <a:spcPct val="0"/>
              </a:spcAft>
              <a:defRPr/>
            </a:pPr>
            <a:r>
              <a:rPr lang="en-US" b="1" dirty="0">
                <a:solidFill>
                  <a:srgbClr val="FFFFFF"/>
                </a:solidFill>
                <a:ea typeface="ＭＳ Ｐゴシック" charset="-128"/>
                <a:cs typeface="ＭＳ Ｐゴシック" charset="-128"/>
              </a:rPr>
              <a:t>tumors*</a:t>
            </a:r>
            <a:endParaRPr lang="en-US" b="1" baseline="30000" dirty="0">
              <a:solidFill>
                <a:srgbClr val="FFFFFF"/>
              </a:solidFill>
              <a:ea typeface="ＭＳ Ｐゴシック" charset="-128"/>
              <a:cs typeface="ＭＳ Ｐゴシック" charset="-128"/>
            </a:endParaRPr>
          </a:p>
        </p:txBody>
      </p:sp>
      <p:sp>
        <p:nvSpPr>
          <p:cNvPr id="21" name="Text Box 16"/>
          <p:cNvSpPr txBox="1">
            <a:spLocks noChangeArrowheads="1"/>
          </p:cNvSpPr>
          <p:nvPr/>
        </p:nvSpPr>
        <p:spPr bwMode="auto">
          <a:xfrm>
            <a:off x="7986713" y="5194326"/>
            <a:ext cx="842674" cy="646331"/>
          </a:xfrm>
          <a:prstGeom prst="rect">
            <a:avLst/>
          </a:prstGeom>
          <a:noFill/>
          <a:ln w="9525">
            <a:noFill/>
            <a:miter lim="800000"/>
            <a:headEnd/>
            <a:tailEnd/>
          </a:ln>
          <a:effectLst/>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Mouse</a:t>
            </a:r>
          </a:p>
          <a:p>
            <a:pPr defTabSz="914400" fontAlgn="base">
              <a:spcBef>
                <a:spcPct val="0"/>
              </a:spcBef>
              <a:spcAft>
                <a:spcPct val="0"/>
              </a:spcAft>
              <a:defRPr/>
            </a:pPr>
            <a:r>
              <a:rPr lang="en-US" b="1" dirty="0">
                <a:solidFill>
                  <a:srgbClr val="FFFFFF"/>
                </a:solidFill>
                <a:ea typeface="ＭＳ Ｐゴシック" charset="-128"/>
                <a:cs typeface="ＭＳ Ｐゴシック" charset="-128"/>
              </a:rPr>
              <a:t>lung</a:t>
            </a:r>
            <a:r>
              <a:rPr lang="en-US" b="1" baseline="30000" dirty="0">
                <a:solidFill>
                  <a:srgbClr val="FFFFFF"/>
                </a:solidFill>
                <a:ea typeface="ＭＳ Ｐゴシック" charset="-128"/>
                <a:cs typeface="Arial"/>
              </a:rPr>
              <a:t>†</a:t>
            </a:r>
            <a:endParaRPr lang="en-US" b="1" baseline="30000" dirty="0">
              <a:solidFill>
                <a:srgbClr val="FFFFFF"/>
              </a:solidFill>
              <a:ea typeface="ＭＳ Ｐゴシック" charset="-128"/>
              <a:cs typeface="ＭＳ Ｐゴシック" charset="-128"/>
            </a:endParaRPr>
          </a:p>
        </p:txBody>
      </p:sp>
      <p:sp>
        <p:nvSpPr>
          <p:cNvPr id="22" name="Text Box 26"/>
          <p:cNvSpPr txBox="1">
            <a:spLocks noChangeArrowheads="1"/>
          </p:cNvSpPr>
          <p:nvPr/>
        </p:nvSpPr>
        <p:spPr bwMode="auto">
          <a:xfrm>
            <a:off x="5064138" y="5978551"/>
            <a:ext cx="3076533" cy="461665"/>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none">
            <a:spAutoFit/>
          </a:bodyPr>
          <a:lstStyle/>
          <a:p>
            <a:pPr defTabSz="914400" fontAlgn="base">
              <a:spcBef>
                <a:spcPct val="0"/>
              </a:spcBef>
              <a:spcAft>
                <a:spcPct val="0"/>
              </a:spcAft>
              <a:defRPr/>
            </a:pPr>
            <a:r>
              <a:rPr lang="en-US" sz="1200" dirty="0">
                <a:solidFill>
                  <a:srgbClr val="FFFFFF"/>
                </a:solidFill>
                <a:ea typeface="ＭＳ Ｐゴシック" charset="-128"/>
                <a:cs typeface="ＭＳ Ｐゴシック" charset="-128"/>
              </a:rPr>
              <a:t>*No growth factor stimulation.</a:t>
            </a:r>
          </a:p>
          <a:p>
            <a:pPr defTabSz="914400" fontAlgn="base">
              <a:spcBef>
                <a:spcPct val="0"/>
              </a:spcBef>
              <a:spcAft>
                <a:spcPct val="0"/>
              </a:spcAft>
              <a:defRPr/>
            </a:pPr>
            <a:r>
              <a:rPr lang="en-US" sz="1200" baseline="30000" dirty="0">
                <a:solidFill>
                  <a:srgbClr val="FFFFFF"/>
                </a:solidFill>
                <a:ea typeface="ＭＳ Ｐゴシック" charset="-128"/>
                <a:cs typeface="Arial"/>
              </a:rPr>
              <a:t>†</a:t>
            </a:r>
            <a:r>
              <a:rPr lang="en-US" sz="1200" dirty="0">
                <a:solidFill>
                  <a:srgbClr val="FFFFFF"/>
                </a:solidFill>
                <a:ea typeface="ＭＳ Ｐゴシック" charset="-128"/>
                <a:cs typeface="ＭＳ Ｐゴシック" charset="-128"/>
              </a:rPr>
              <a:t>VEGF-A administered 30 min prior to harvest.</a:t>
            </a:r>
          </a:p>
        </p:txBody>
      </p:sp>
    </p:spTree>
    <p:extLst>
      <p:ext uri="{BB962C8B-B14F-4D97-AF65-F5344CB8AC3E}">
        <p14:creationId xmlns:p14="http://schemas.microsoft.com/office/powerpoint/2010/main" val="25407921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Freeform 27"/>
          <p:cNvSpPr>
            <a:spLocks/>
          </p:cNvSpPr>
          <p:nvPr/>
        </p:nvSpPr>
        <p:spPr bwMode="auto">
          <a:xfrm>
            <a:off x="4656138" y="2282851"/>
            <a:ext cx="2024062" cy="1306513"/>
          </a:xfrm>
          <a:custGeom>
            <a:avLst/>
            <a:gdLst>
              <a:gd name="T0" fmla="*/ 410321 w 2024623"/>
              <a:gd name="T1" fmla="*/ 299504 h 1306464"/>
              <a:gd name="T2" fmla="*/ 615065 w 2024623"/>
              <a:gd name="T3" fmla="*/ 276945 h 1306464"/>
              <a:gd name="T4" fmla="*/ 794844 w 2024623"/>
              <a:gd name="T5" fmla="*/ 249376 h 1306464"/>
              <a:gd name="T6" fmla="*/ 924680 w 2024623"/>
              <a:gd name="T7" fmla="*/ 189227 h 1306464"/>
              <a:gd name="T8" fmla="*/ 1076992 w 2024623"/>
              <a:gd name="T9" fmla="*/ 106519 h 1306464"/>
              <a:gd name="T10" fmla="*/ 1181862 w 2024623"/>
              <a:gd name="T11" fmla="*/ 48875 h 1306464"/>
              <a:gd name="T12" fmla="*/ 1294222 w 2024623"/>
              <a:gd name="T13" fmla="*/ 8768 h 1306464"/>
              <a:gd name="T14" fmla="*/ 1391600 w 2024623"/>
              <a:gd name="T15" fmla="*/ 3758 h 1306464"/>
              <a:gd name="T16" fmla="*/ 1486481 w 2024623"/>
              <a:gd name="T17" fmla="*/ 31327 h 1306464"/>
              <a:gd name="T18" fmla="*/ 1571375 w 2024623"/>
              <a:gd name="T19" fmla="*/ 116540 h 1306464"/>
              <a:gd name="T20" fmla="*/ 1636295 w 2024623"/>
              <a:gd name="T21" fmla="*/ 269429 h 1306464"/>
              <a:gd name="T22" fmla="*/ 1658767 w 2024623"/>
              <a:gd name="T23" fmla="*/ 434845 h 1306464"/>
              <a:gd name="T24" fmla="*/ 1683736 w 2024623"/>
              <a:gd name="T25" fmla="*/ 565176 h 1306464"/>
              <a:gd name="T26" fmla="*/ 1708704 w 2024623"/>
              <a:gd name="T27" fmla="*/ 675453 h 1306464"/>
              <a:gd name="T28" fmla="*/ 1778619 w 2024623"/>
              <a:gd name="T29" fmla="*/ 795763 h 1306464"/>
              <a:gd name="T30" fmla="*/ 1851027 w 2024623"/>
              <a:gd name="T31" fmla="*/ 850901 h 1306464"/>
              <a:gd name="T32" fmla="*/ 1955896 w 2024623"/>
              <a:gd name="T33" fmla="*/ 953662 h 1306464"/>
              <a:gd name="T34" fmla="*/ 2000840 w 2024623"/>
              <a:gd name="T35" fmla="*/ 1028847 h 1306464"/>
              <a:gd name="T36" fmla="*/ 2008330 w 2024623"/>
              <a:gd name="T37" fmla="*/ 1126594 h 1306464"/>
              <a:gd name="T38" fmla="*/ 1943411 w 2024623"/>
              <a:gd name="T39" fmla="*/ 1221839 h 1306464"/>
              <a:gd name="T40" fmla="*/ 1766132 w 2024623"/>
              <a:gd name="T41" fmla="*/ 1281988 h 1306464"/>
              <a:gd name="T42" fmla="*/ 1586357 w 2024623"/>
              <a:gd name="T43" fmla="*/ 1289504 h 1306464"/>
              <a:gd name="T44" fmla="*/ 1421562 w 2024623"/>
              <a:gd name="T45" fmla="*/ 1276978 h 1306464"/>
              <a:gd name="T46" fmla="*/ 1244285 w 2024623"/>
              <a:gd name="T47" fmla="*/ 1224345 h 1306464"/>
              <a:gd name="T48" fmla="*/ 1091975 w 2024623"/>
              <a:gd name="T49" fmla="*/ 1171711 h 1306464"/>
              <a:gd name="T50" fmla="*/ 972121 w 2024623"/>
              <a:gd name="T51" fmla="*/ 1129099 h 1306464"/>
              <a:gd name="T52" fmla="*/ 937166 w 2024623"/>
              <a:gd name="T53" fmla="*/ 1136626 h 1306464"/>
              <a:gd name="T54" fmla="*/ 837291 w 2024623"/>
              <a:gd name="T55" fmla="*/ 1176722 h 1306464"/>
              <a:gd name="T56" fmla="*/ 635045 w 2024623"/>
              <a:gd name="T57" fmla="*/ 1244398 h 1306464"/>
              <a:gd name="T58" fmla="*/ 430299 w 2024623"/>
              <a:gd name="T59" fmla="*/ 1294526 h 1306464"/>
              <a:gd name="T60" fmla="*/ 230546 w 2024623"/>
              <a:gd name="T61" fmla="*/ 1307052 h 1306464"/>
              <a:gd name="T62" fmla="*/ 113197 w 2024623"/>
              <a:gd name="T63" fmla="*/ 1294526 h 1306464"/>
              <a:gd name="T64" fmla="*/ 35788 w 2024623"/>
              <a:gd name="T65" fmla="*/ 1236871 h 1306464"/>
              <a:gd name="T66" fmla="*/ 3328 w 2024623"/>
              <a:gd name="T67" fmla="*/ 1149153 h 1306464"/>
              <a:gd name="T68" fmla="*/ 15818 w 2024623"/>
              <a:gd name="T69" fmla="*/ 1028847 h 1306464"/>
              <a:gd name="T70" fmla="*/ 48278 w 2024623"/>
              <a:gd name="T71" fmla="*/ 908545 h 1306464"/>
              <a:gd name="T72" fmla="*/ 85724 w 2024623"/>
              <a:gd name="T73" fmla="*/ 803278 h 1306464"/>
              <a:gd name="T74" fmla="*/ 105706 w 2024623"/>
              <a:gd name="T75" fmla="*/ 740624 h 1306464"/>
              <a:gd name="T76" fmla="*/ 80738 w 2024623"/>
              <a:gd name="T77" fmla="*/ 657916 h 1306464"/>
              <a:gd name="T78" fmla="*/ 68248 w 2024623"/>
              <a:gd name="T79" fmla="*/ 557660 h 1306464"/>
              <a:gd name="T80" fmla="*/ 75739 w 2024623"/>
              <a:gd name="T81" fmla="*/ 464919 h 1306464"/>
              <a:gd name="T82" fmla="*/ 140659 w 2024623"/>
              <a:gd name="T83" fmla="*/ 384717 h 1306464"/>
              <a:gd name="T84" fmla="*/ 263006 w 2024623"/>
              <a:gd name="T85" fmla="*/ 329578 h 1306464"/>
              <a:gd name="T86" fmla="*/ 410321 w 2024623"/>
              <a:gd name="T87" fmla="*/ 299504 h 13064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24623"/>
              <a:gd name="T133" fmla="*/ 0 h 1306464"/>
              <a:gd name="T134" fmla="*/ 2024623 w 2024623"/>
              <a:gd name="T135" fmla="*/ 1306464 h 130646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24623" h="1306464">
                <a:moveTo>
                  <a:pt x="411689" y="299372"/>
                </a:moveTo>
                <a:cubicBezTo>
                  <a:pt x="470561" y="290604"/>
                  <a:pt x="552816" y="285176"/>
                  <a:pt x="617116" y="276825"/>
                </a:cubicBezTo>
                <a:cubicBezTo>
                  <a:pt x="681416" y="268474"/>
                  <a:pt x="745717" y="263882"/>
                  <a:pt x="797491" y="249268"/>
                </a:cubicBezTo>
                <a:cubicBezTo>
                  <a:pt x="849265" y="234654"/>
                  <a:pt x="880580" y="212942"/>
                  <a:pt x="927761" y="189143"/>
                </a:cubicBezTo>
                <a:cubicBezTo>
                  <a:pt x="974942" y="165344"/>
                  <a:pt x="1080579" y="106471"/>
                  <a:pt x="1080579" y="106471"/>
                </a:cubicBezTo>
                <a:cubicBezTo>
                  <a:pt x="1123585" y="83089"/>
                  <a:pt x="1149472" y="65135"/>
                  <a:pt x="1185797" y="48851"/>
                </a:cubicBezTo>
                <a:cubicBezTo>
                  <a:pt x="1222122" y="32567"/>
                  <a:pt x="1263459" y="16283"/>
                  <a:pt x="1298532" y="8768"/>
                </a:cubicBezTo>
                <a:cubicBezTo>
                  <a:pt x="1333605" y="1253"/>
                  <a:pt x="1364085" y="0"/>
                  <a:pt x="1396235" y="3758"/>
                </a:cubicBezTo>
                <a:cubicBezTo>
                  <a:pt x="1428385" y="7516"/>
                  <a:pt x="1461370" y="12526"/>
                  <a:pt x="1491432" y="31315"/>
                </a:cubicBezTo>
                <a:cubicBezTo>
                  <a:pt x="1521494" y="50104"/>
                  <a:pt x="1551557" y="76826"/>
                  <a:pt x="1576609" y="116492"/>
                </a:cubicBezTo>
                <a:cubicBezTo>
                  <a:pt x="1601661" y="156158"/>
                  <a:pt x="1627131" y="216282"/>
                  <a:pt x="1641745" y="269309"/>
                </a:cubicBezTo>
                <a:cubicBezTo>
                  <a:pt x="1656359" y="322336"/>
                  <a:pt x="1656359" y="385384"/>
                  <a:pt x="1664292" y="434653"/>
                </a:cubicBezTo>
                <a:cubicBezTo>
                  <a:pt x="1672225" y="483922"/>
                  <a:pt x="1680993" y="524841"/>
                  <a:pt x="1689344" y="564924"/>
                </a:cubicBezTo>
                <a:cubicBezTo>
                  <a:pt x="1697695" y="605007"/>
                  <a:pt x="1698530" y="636740"/>
                  <a:pt x="1714396" y="675153"/>
                </a:cubicBezTo>
                <a:cubicBezTo>
                  <a:pt x="1730262" y="713566"/>
                  <a:pt x="1760743" y="766176"/>
                  <a:pt x="1784542" y="795403"/>
                </a:cubicBezTo>
                <a:cubicBezTo>
                  <a:pt x="1808341" y="824630"/>
                  <a:pt x="1827547" y="824213"/>
                  <a:pt x="1857192" y="850517"/>
                </a:cubicBezTo>
                <a:cubicBezTo>
                  <a:pt x="1886837" y="876821"/>
                  <a:pt x="1937359" y="923585"/>
                  <a:pt x="1962411" y="953230"/>
                </a:cubicBezTo>
                <a:cubicBezTo>
                  <a:pt x="1987463" y="982875"/>
                  <a:pt x="1998737" y="999577"/>
                  <a:pt x="2007505" y="1028387"/>
                </a:cubicBezTo>
                <a:cubicBezTo>
                  <a:pt x="2016273" y="1057197"/>
                  <a:pt x="2024623" y="1093940"/>
                  <a:pt x="2015020" y="1126090"/>
                </a:cubicBezTo>
                <a:cubicBezTo>
                  <a:pt x="2005417" y="1158240"/>
                  <a:pt x="1990386" y="1195400"/>
                  <a:pt x="1949885" y="1221287"/>
                </a:cubicBezTo>
                <a:cubicBezTo>
                  <a:pt x="1909384" y="1247174"/>
                  <a:pt x="1831722" y="1270139"/>
                  <a:pt x="1772015" y="1281412"/>
                </a:cubicBezTo>
                <a:cubicBezTo>
                  <a:pt x="1712308" y="1292685"/>
                  <a:pt x="1649261" y="1289763"/>
                  <a:pt x="1591641" y="1288928"/>
                </a:cubicBezTo>
                <a:cubicBezTo>
                  <a:pt x="1534021" y="1288093"/>
                  <a:pt x="1483499" y="1287258"/>
                  <a:pt x="1426297" y="1276402"/>
                </a:cubicBezTo>
                <a:cubicBezTo>
                  <a:pt x="1369095" y="1265546"/>
                  <a:pt x="1303542" y="1241329"/>
                  <a:pt x="1248428" y="1223793"/>
                </a:cubicBezTo>
                <a:cubicBezTo>
                  <a:pt x="1193314" y="1206257"/>
                  <a:pt x="1095610" y="1171183"/>
                  <a:pt x="1095610" y="1171183"/>
                </a:cubicBezTo>
                <a:cubicBezTo>
                  <a:pt x="1050099" y="1155317"/>
                  <a:pt x="1001247" y="1134440"/>
                  <a:pt x="975360" y="1128595"/>
                </a:cubicBezTo>
                <a:cubicBezTo>
                  <a:pt x="949473" y="1122750"/>
                  <a:pt x="962834" y="1128177"/>
                  <a:pt x="940287" y="1136110"/>
                </a:cubicBezTo>
                <a:cubicBezTo>
                  <a:pt x="917740" y="1144043"/>
                  <a:pt x="890601" y="1158240"/>
                  <a:pt x="840079" y="1176194"/>
                </a:cubicBezTo>
                <a:cubicBezTo>
                  <a:pt x="789557" y="1194148"/>
                  <a:pt x="705215" y="1224210"/>
                  <a:pt x="637157" y="1243834"/>
                </a:cubicBezTo>
                <a:cubicBezTo>
                  <a:pt x="569099" y="1263458"/>
                  <a:pt x="499371" y="1283500"/>
                  <a:pt x="431731" y="1293938"/>
                </a:cubicBezTo>
                <a:cubicBezTo>
                  <a:pt x="364091" y="1304376"/>
                  <a:pt x="284341" y="1306464"/>
                  <a:pt x="231314" y="1306464"/>
                </a:cubicBezTo>
                <a:cubicBezTo>
                  <a:pt x="178287" y="1306464"/>
                  <a:pt x="146137" y="1305629"/>
                  <a:pt x="113569" y="1293938"/>
                </a:cubicBezTo>
                <a:cubicBezTo>
                  <a:pt x="81001" y="1282247"/>
                  <a:pt x="54279" y="1260536"/>
                  <a:pt x="35908" y="1236319"/>
                </a:cubicBezTo>
                <a:cubicBezTo>
                  <a:pt x="17537" y="1212102"/>
                  <a:pt x="6680" y="1183292"/>
                  <a:pt x="3340" y="1148637"/>
                </a:cubicBezTo>
                <a:cubicBezTo>
                  <a:pt x="0" y="1113982"/>
                  <a:pt x="8350" y="1068470"/>
                  <a:pt x="15866" y="1028387"/>
                </a:cubicBezTo>
                <a:cubicBezTo>
                  <a:pt x="23382" y="988304"/>
                  <a:pt x="36743" y="945715"/>
                  <a:pt x="48434" y="908137"/>
                </a:cubicBezTo>
                <a:cubicBezTo>
                  <a:pt x="60125" y="870559"/>
                  <a:pt x="76409" y="830893"/>
                  <a:pt x="86012" y="802918"/>
                </a:cubicBezTo>
                <a:cubicBezTo>
                  <a:pt x="95615" y="774943"/>
                  <a:pt x="106889" y="764505"/>
                  <a:pt x="106054" y="740288"/>
                </a:cubicBezTo>
                <a:cubicBezTo>
                  <a:pt x="105219" y="716071"/>
                  <a:pt x="87265" y="688096"/>
                  <a:pt x="81002" y="657616"/>
                </a:cubicBezTo>
                <a:cubicBezTo>
                  <a:pt x="74739" y="627136"/>
                  <a:pt x="69311" y="589558"/>
                  <a:pt x="68476" y="557408"/>
                </a:cubicBezTo>
                <a:cubicBezTo>
                  <a:pt x="67641" y="525258"/>
                  <a:pt x="63883" y="493525"/>
                  <a:pt x="75991" y="464715"/>
                </a:cubicBezTo>
                <a:cubicBezTo>
                  <a:pt x="88099" y="435905"/>
                  <a:pt x="109812" y="407096"/>
                  <a:pt x="141127" y="384549"/>
                </a:cubicBezTo>
                <a:cubicBezTo>
                  <a:pt x="172442" y="362002"/>
                  <a:pt x="216701" y="344048"/>
                  <a:pt x="263882" y="329434"/>
                </a:cubicBezTo>
                <a:cubicBezTo>
                  <a:pt x="311063" y="314820"/>
                  <a:pt x="352817" y="308140"/>
                  <a:pt x="411689" y="299372"/>
                </a:cubicBezTo>
                <a:close/>
              </a:path>
            </a:pathLst>
          </a:custGeom>
          <a:solidFill>
            <a:schemeClr val="accent2"/>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6563" name="Freeform 26"/>
          <p:cNvSpPr>
            <a:spLocks/>
          </p:cNvSpPr>
          <p:nvPr/>
        </p:nvSpPr>
        <p:spPr bwMode="auto">
          <a:xfrm>
            <a:off x="830263" y="2282851"/>
            <a:ext cx="2025650" cy="1306513"/>
          </a:xfrm>
          <a:custGeom>
            <a:avLst/>
            <a:gdLst>
              <a:gd name="T0" fmla="*/ 414202 w 2024623"/>
              <a:gd name="T1" fmla="*/ 299504 h 1306464"/>
              <a:gd name="T2" fmla="*/ 620883 w 2024623"/>
              <a:gd name="T3" fmla="*/ 276945 h 1306464"/>
              <a:gd name="T4" fmla="*/ 802360 w 2024623"/>
              <a:gd name="T5" fmla="*/ 249376 h 1306464"/>
              <a:gd name="T6" fmla="*/ 933425 w 2024623"/>
              <a:gd name="T7" fmla="*/ 189227 h 1306464"/>
              <a:gd name="T8" fmla="*/ 1087176 w 2024623"/>
              <a:gd name="T9" fmla="*/ 106519 h 1306464"/>
              <a:gd name="T10" fmla="*/ 1193037 w 2024623"/>
              <a:gd name="T11" fmla="*/ 48875 h 1306464"/>
              <a:gd name="T12" fmla="*/ 1306461 w 2024623"/>
              <a:gd name="T13" fmla="*/ 8768 h 1306464"/>
              <a:gd name="T14" fmla="*/ 1404757 w 2024623"/>
              <a:gd name="T15" fmla="*/ 3758 h 1306464"/>
              <a:gd name="T16" fmla="*/ 1500537 w 2024623"/>
              <a:gd name="T17" fmla="*/ 31327 h 1306464"/>
              <a:gd name="T18" fmla="*/ 1586233 w 2024623"/>
              <a:gd name="T19" fmla="*/ 116540 h 1306464"/>
              <a:gd name="T20" fmla="*/ 1651768 w 2024623"/>
              <a:gd name="T21" fmla="*/ 269429 h 1306464"/>
              <a:gd name="T22" fmla="*/ 1674452 w 2024623"/>
              <a:gd name="T23" fmla="*/ 434845 h 1306464"/>
              <a:gd name="T24" fmla="*/ 1699656 w 2024623"/>
              <a:gd name="T25" fmla="*/ 565176 h 1306464"/>
              <a:gd name="T26" fmla="*/ 1724862 w 2024623"/>
              <a:gd name="T27" fmla="*/ 675453 h 1306464"/>
              <a:gd name="T28" fmla="*/ 1795435 w 2024623"/>
              <a:gd name="T29" fmla="*/ 795763 h 1306464"/>
              <a:gd name="T30" fmla="*/ 1868529 w 2024623"/>
              <a:gd name="T31" fmla="*/ 850901 h 1306464"/>
              <a:gd name="T32" fmla="*/ 1974388 w 2024623"/>
              <a:gd name="T33" fmla="*/ 953662 h 1306464"/>
              <a:gd name="T34" fmla="*/ 2019757 w 2024623"/>
              <a:gd name="T35" fmla="*/ 1028847 h 1306464"/>
              <a:gd name="T36" fmla="*/ 2027320 w 2024623"/>
              <a:gd name="T37" fmla="*/ 1126594 h 1306464"/>
              <a:gd name="T38" fmla="*/ 1961789 w 2024623"/>
              <a:gd name="T39" fmla="*/ 1221839 h 1306464"/>
              <a:gd name="T40" fmla="*/ 1782832 w 2024623"/>
              <a:gd name="T41" fmla="*/ 1281988 h 1306464"/>
              <a:gd name="T42" fmla="*/ 1601357 w 2024623"/>
              <a:gd name="T43" fmla="*/ 1289504 h 1306464"/>
              <a:gd name="T44" fmla="*/ 1435004 w 2024623"/>
              <a:gd name="T45" fmla="*/ 1276978 h 1306464"/>
              <a:gd name="T46" fmla="*/ 1256049 w 2024623"/>
              <a:gd name="T47" fmla="*/ 1224345 h 1306464"/>
              <a:gd name="T48" fmla="*/ 1102299 w 2024623"/>
              <a:gd name="T49" fmla="*/ 1171711 h 1306464"/>
              <a:gd name="T50" fmla="*/ 981315 w 2024623"/>
              <a:gd name="T51" fmla="*/ 1129099 h 1306464"/>
              <a:gd name="T52" fmla="*/ 946026 w 2024623"/>
              <a:gd name="T53" fmla="*/ 1136626 h 1306464"/>
              <a:gd name="T54" fmla="*/ 845207 w 2024623"/>
              <a:gd name="T55" fmla="*/ 1176722 h 1306464"/>
              <a:gd name="T56" fmla="*/ 641047 w 2024623"/>
              <a:gd name="T57" fmla="*/ 1244398 h 1306464"/>
              <a:gd name="T58" fmla="*/ 434366 w 2024623"/>
              <a:gd name="T59" fmla="*/ 1294526 h 1306464"/>
              <a:gd name="T60" fmla="*/ 232727 w 2024623"/>
              <a:gd name="T61" fmla="*/ 1307052 h 1306464"/>
              <a:gd name="T62" fmla="*/ 114265 w 2024623"/>
              <a:gd name="T63" fmla="*/ 1294526 h 1306464"/>
              <a:gd name="T64" fmla="*/ 36124 w 2024623"/>
              <a:gd name="T65" fmla="*/ 1236871 h 1306464"/>
              <a:gd name="T66" fmla="*/ 3364 w 2024623"/>
              <a:gd name="T67" fmla="*/ 1149153 h 1306464"/>
              <a:gd name="T68" fmla="*/ 15962 w 2024623"/>
              <a:gd name="T69" fmla="*/ 1028847 h 1306464"/>
              <a:gd name="T70" fmla="*/ 48734 w 2024623"/>
              <a:gd name="T71" fmla="*/ 908545 h 1306464"/>
              <a:gd name="T72" fmla="*/ 86540 w 2024623"/>
              <a:gd name="T73" fmla="*/ 803278 h 1306464"/>
              <a:gd name="T74" fmla="*/ 106702 w 2024623"/>
              <a:gd name="T75" fmla="*/ 740624 h 1306464"/>
              <a:gd name="T76" fmla="*/ 81494 w 2024623"/>
              <a:gd name="T77" fmla="*/ 657916 h 1306464"/>
              <a:gd name="T78" fmla="*/ 68896 w 2024623"/>
              <a:gd name="T79" fmla="*/ 557660 h 1306464"/>
              <a:gd name="T80" fmla="*/ 76459 w 2024623"/>
              <a:gd name="T81" fmla="*/ 464919 h 1306464"/>
              <a:gd name="T82" fmla="*/ 141991 w 2024623"/>
              <a:gd name="T83" fmla="*/ 384717 h 1306464"/>
              <a:gd name="T84" fmla="*/ 265492 w 2024623"/>
              <a:gd name="T85" fmla="*/ 329578 h 1306464"/>
              <a:gd name="T86" fmla="*/ 414202 w 2024623"/>
              <a:gd name="T87" fmla="*/ 299504 h 13064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24623"/>
              <a:gd name="T133" fmla="*/ 0 h 1306464"/>
              <a:gd name="T134" fmla="*/ 2024623 w 2024623"/>
              <a:gd name="T135" fmla="*/ 1306464 h 130646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24623" h="1306464">
                <a:moveTo>
                  <a:pt x="411689" y="299372"/>
                </a:moveTo>
                <a:cubicBezTo>
                  <a:pt x="470561" y="290604"/>
                  <a:pt x="552816" y="285176"/>
                  <a:pt x="617116" y="276825"/>
                </a:cubicBezTo>
                <a:cubicBezTo>
                  <a:pt x="681416" y="268474"/>
                  <a:pt x="745717" y="263882"/>
                  <a:pt x="797491" y="249268"/>
                </a:cubicBezTo>
                <a:cubicBezTo>
                  <a:pt x="849265" y="234654"/>
                  <a:pt x="880580" y="212942"/>
                  <a:pt x="927761" y="189143"/>
                </a:cubicBezTo>
                <a:cubicBezTo>
                  <a:pt x="974942" y="165344"/>
                  <a:pt x="1080579" y="106471"/>
                  <a:pt x="1080579" y="106471"/>
                </a:cubicBezTo>
                <a:cubicBezTo>
                  <a:pt x="1123585" y="83089"/>
                  <a:pt x="1149472" y="65135"/>
                  <a:pt x="1185797" y="48851"/>
                </a:cubicBezTo>
                <a:cubicBezTo>
                  <a:pt x="1222122" y="32567"/>
                  <a:pt x="1263459" y="16283"/>
                  <a:pt x="1298532" y="8768"/>
                </a:cubicBezTo>
                <a:cubicBezTo>
                  <a:pt x="1333605" y="1253"/>
                  <a:pt x="1364085" y="0"/>
                  <a:pt x="1396235" y="3758"/>
                </a:cubicBezTo>
                <a:cubicBezTo>
                  <a:pt x="1428385" y="7516"/>
                  <a:pt x="1461370" y="12526"/>
                  <a:pt x="1491432" y="31315"/>
                </a:cubicBezTo>
                <a:cubicBezTo>
                  <a:pt x="1521494" y="50104"/>
                  <a:pt x="1551557" y="76826"/>
                  <a:pt x="1576609" y="116492"/>
                </a:cubicBezTo>
                <a:cubicBezTo>
                  <a:pt x="1601661" y="156158"/>
                  <a:pt x="1627131" y="216282"/>
                  <a:pt x="1641745" y="269309"/>
                </a:cubicBezTo>
                <a:cubicBezTo>
                  <a:pt x="1656359" y="322336"/>
                  <a:pt x="1656359" y="385384"/>
                  <a:pt x="1664292" y="434653"/>
                </a:cubicBezTo>
                <a:cubicBezTo>
                  <a:pt x="1672225" y="483922"/>
                  <a:pt x="1680993" y="524841"/>
                  <a:pt x="1689344" y="564924"/>
                </a:cubicBezTo>
                <a:cubicBezTo>
                  <a:pt x="1697695" y="605007"/>
                  <a:pt x="1698530" y="636740"/>
                  <a:pt x="1714396" y="675153"/>
                </a:cubicBezTo>
                <a:cubicBezTo>
                  <a:pt x="1730262" y="713566"/>
                  <a:pt x="1760743" y="766176"/>
                  <a:pt x="1784542" y="795403"/>
                </a:cubicBezTo>
                <a:cubicBezTo>
                  <a:pt x="1808341" y="824630"/>
                  <a:pt x="1827547" y="824213"/>
                  <a:pt x="1857192" y="850517"/>
                </a:cubicBezTo>
                <a:cubicBezTo>
                  <a:pt x="1886837" y="876821"/>
                  <a:pt x="1937359" y="923585"/>
                  <a:pt x="1962411" y="953230"/>
                </a:cubicBezTo>
                <a:cubicBezTo>
                  <a:pt x="1987463" y="982875"/>
                  <a:pt x="1998737" y="999577"/>
                  <a:pt x="2007505" y="1028387"/>
                </a:cubicBezTo>
                <a:cubicBezTo>
                  <a:pt x="2016273" y="1057197"/>
                  <a:pt x="2024623" y="1093940"/>
                  <a:pt x="2015020" y="1126090"/>
                </a:cubicBezTo>
                <a:cubicBezTo>
                  <a:pt x="2005417" y="1158240"/>
                  <a:pt x="1990386" y="1195400"/>
                  <a:pt x="1949885" y="1221287"/>
                </a:cubicBezTo>
                <a:cubicBezTo>
                  <a:pt x="1909384" y="1247174"/>
                  <a:pt x="1831722" y="1270139"/>
                  <a:pt x="1772015" y="1281412"/>
                </a:cubicBezTo>
                <a:cubicBezTo>
                  <a:pt x="1712308" y="1292685"/>
                  <a:pt x="1649261" y="1289763"/>
                  <a:pt x="1591641" y="1288928"/>
                </a:cubicBezTo>
                <a:cubicBezTo>
                  <a:pt x="1534021" y="1288093"/>
                  <a:pt x="1483499" y="1287258"/>
                  <a:pt x="1426297" y="1276402"/>
                </a:cubicBezTo>
                <a:cubicBezTo>
                  <a:pt x="1369095" y="1265546"/>
                  <a:pt x="1303542" y="1241329"/>
                  <a:pt x="1248428" y="1223793"/>
                </a:cubicBezTo>
                <a:cubicBezTo>
                  <a:pt x="1193314" y="1206257"/>
                  <a:pt x="1095610" y="1171183"/>
                  <a:pt x="1095610" y="1171183"/>
                </a:cubicBezTo>
                <a:cubicBezTo>
                  <a:pt x="1050099" y="1155317"/>
                  <a:pt x="1001247" y="1134440"/>
                  <a:pt x="975360" y="1128595"/>
                </a:cubicBezTo>
                <a:cubicBezTo>
                  <a:pt x="949473" y="1122750"/>
                  <a:pt x="962834" y="1128177"/>
                  <a:pt x="940287" y="1136110"/>
                </a:cubicBezTo>
                <a:cubicBezTo>
                  <a:pt x="917740" y="1144043"/>
                  <a:pt x="890601" y="1158240"/>
                  <a:pt x="840079" y="1176194"/>
                </a:cubicBezTo>
                <a:cubicBezTo>
                  <a:pt x="789557" y="1194148"/>
                  <a:pt x="705215" y="1224210"/>
                  <a:pt x="637157" y="1243834"/>
                </a:cubicBezTo>
                <a:cubicBezTo>
                  <a:pt x="569099" y="1263458"/>
                  <a:pt x="499371" y="1283500"/>
                  <a:pt x="431731" y="1293938"/>
                </a:cubicBezTo>
                <a:cubicBezTo>
                  <a:pt x="364091" y="1304376"/>
                  <a:pt x="284341" y="1306464"/>
                  <a:pt x="231314" y="1306464"/>
                </a:cubicBezTo>
                <a:cubicBezTo>
                  <a:pt x="178287" y="1306464"/>
                  <a:pt x="146137" y="1305629"/>
                  <a:pt x="113569" y="1293938"/>
                </a:cubicBezTo>
                <a:cubicBezTo>
                  <a:pt x="81001" y="1282247"/>
                  <a:pt x="54279" y="1260536"/>
                  <a:pt x="35908" y="1236319"/>
                </a:cubicBezTo>
                <a:cubicBezTo>
                  <a:pt x="17537" y="1212102"/>
                  <a:pt x="6680" y="1183292"/>
                  <a:pt x="3340" y="1148637"/>
                </a:cubicBezTo>
                <a:cubicBezTo>
                  <a:pt x="0" y="1113982"/>
                  <a:pt x="8350" y="1068470"/>
                  <a:pt x="15866" y="1028387"/>
                </a:cubicBezTo>
                <a:cubicBezTo>
                  <a:pt x="23382" y="988304"/>
                  <a:pt x="36743" y="945715"/>
                  <a:pt x="48434" y="908137"/>
                </a:cubicBezTo>
                <a:cubicBezTo>
                  <a:pt x="60125" y="870559"/>
                  <a:pt x="76409" y="830893"/>
                  <a:pt x="86012" y="802918"/>
                </a:cubicBezTo>
                <a:cubicBezTo>
                  <a:pt x="95615" y="774943"/>
                  <a:pt x="106889" y="764505"/>
                  <a:pt x="106054" y="740288"/>
                </a:cubicBezTo>
                <a:cubicBezTo>
                  <a:pt x="105219" y="716071"/>
                  <a:pt x="87265" y="688096"/>
                  <a:pt x="81002" y="657616"/>
                </a:cubicBezTo>
                <a:cubicBezTo>
                  <a:pt x="74739" y="627136"/>
                  <a:pt x="69311" y="589558"/>
                  <a:pt x="68476" y="557408"/>
                </a:cubicBezTo>
                <a:cubicBezTo>
                  <a:pt x="67641" y="525258"/>
                  <a:pt x="63883" y="493525"/>
                  <a:pt x="75991" y="464715"/>
                </a:cubicBezTo>
                <a:cubicBezTo>
                  <a:pt x="88099" y="435905"/>
                  <a:pt x="109812" y="407096"/>
                  <a:pt x="141127" y="384549"/>
                </a:cubicBezTo>
                <a:cubicBezTo>
                  <a:pt x="172442" y="362002"/>
                  <a:pt x="216701" y="344048"/>
                  <a:pt x="263882" y="329434"/>
                </a:cubicBezTo>
                <a:cubicBezTo>
                  <a:pt x="311063" y="314820"/>
                  <a:pt x="352817" y="308140"/>
                  <a:pt x="411689" y="299372"/>
                </a:cubicBezTo>
                <a:close/>
              </a:path>
            </a:pathLst>
          </a:custGeom>
          <a:solidFill>
            <a:schemeClr val="accent2"/>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8104964" name="Text Box 12"/>
          <p:cNvSpPr txBox="1">
            <a:spLocks noChangeArrowheads="1"/>
          </p:cNvSpPr>
          <p:nvPr/>
        </p:nvSpPr>
        <p:spPr bwMode="auto">
          <a:xfrm>
            <a:off x="1365252" y="1854200"/>
            <a:ext cx="6097588" cy="369888"/>
          </a:xfrm>
          <a:prstGeom prst="rect">
            <a:avLst/>
          </a:prstGeom>
          <a:noFill/>
          <a:ln w="9525">
            <a:noFill/>
            <a:miter lim="800000"/>
            <a:headEnd/>
            <a:tailEnd/>
          </a:ln>
        </p:spPr>
        <p:txBody>
          <a:bodyPr>
            <a:spAutoFit/>
          </a:bodyPr>
          <a:lstStyle/>
          <a:p>
            <a:pPr algn="ctr" fontAlgn="base">
              <a:spcBef>
                <a:spcPct val="0"/>
              </a:spcBef>
              <a:spcAft>
                <a:spcPct val="0"/>
              </a:spcAft>
              <a:defRPr/>
            </a:pPr>
            <a:r>
              <a:rPr lang="en-US" b="1" dirty="0">
                <a:solidFill>
                  <a:srgbClr val="FFFFFF"/>
                </a:solidFill>
                <a:ea typeface="ＭＳ Ｐゴシック" charset="-128"/>
                <a:cs typeface="Arial" charset="0"/>
              </a:rPr>
              <a:t>Androgen Deprivation Activates MET Signaling</a:t>
            </a:r>
          </a:p>
        </p:txBody>
      </p:sp>
      <p:sp>
        <p:nvSpPr>
          <p:cNvPr id="8104965" name="Text Box 23"/>
          <p:cNvSpPr txBox="1">
            <a:spLocks noChangeArrowheads="1"/>
          </p:cNvSpPr>
          <p:nvPr/>
        </p:nvSpPr>
        <p:spPr bwMode="auto">
          <a:xfrm>
            <a:off x="6648450" y="2489200"/>
            <a:ext cx="2171700" cy="584200"/>
          </a:xfrm>
          <a:prstGeom prst="rect">
            <a:avLst/>
          </a:prstGeom>
          <a:noFill/>
          <a:ln w="9525">
            <a:noFill/>
            <a:miter lim="800000"/>
            <a:headEnd/>
            <a:tailEnd/>
          </a:ln>
        </p:spPr>
        <p:txBody>
          <a:bodyPr>
            <a:spAutoFit/>
          </a:bodyPr>
          <a:lstStyle/>
          <a:p>
            <a:pPr fontAlgn="base">
              <a:spcBef>
                <a:spcPct val="0"/>
              </a:spcBef>
              <a:spcAft>
                <a:spcPct val="0"/>
              </a:spcAft>
              <a:defRPr/>
            </a:pPr>
            <a:r>
              <a:rPr lang="en-US" b="1" dirty="0">
                <a:solidFill>
                  <a:srgbClr val="FFFFFF"/>
                </a:solidFill>
                <a:ea typeface="ＭＳ Ｐゴシック" charset="-128"/>
                <a:cs typeface="Arial" charset="0"/>
              </a:rPr>
              <a:t>HGF</a:t>
            </a:r>
          </a:p>
          <a:p>
            <a:pPr fontAlgn="base">
              <a:spcBef>
                <a:spcPct val="0"/>
              </a:spcBef>
              <a:spcAft>
                <a:spcPct val="0"/>
              </a:spcAft>
              <a:defRPr/>
            </a:pPr>
            <a:r>
              <a:rPr lang="en-US" sz="1400" b="1" dirty="0">
                <a:solidFill>
                  <a:srgbClr val="FFFFFF"/>
                </a:solidFill>
                <a:ea typeface="ＭＳ Ｐゴシック" charset="-128"/>
                <a:cs typeface="Arial" charset="0"/>
              </a:rPr>
              <a:t>(autocrine + paracrine)</a:t>
            </a:r>
          </a:p>
        </p:txBody>
      </p:sp>
      <p:sp>
        <p:nvSpPr>
          <p:cNvPr id="66566" name="Text Box 5"/>
          <p:cNvSpPr txBox="1">
            <a:spLocks noChangeArrowheads="1"/>
          </p:cNvSpPr>
          <p:nvPr/>
        </p:nvSpPr>
        <p:spPr bwMode="auto">
          <a:xfrm>
            <a:off x="1033463" y="2868639"/>
            <a:ext cx="9445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4572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eaLnBrk="1" fontAlgn="base" hangingPunct="1">
              <a:spcBef>
                <a:spcPct val="0"/>
              </a:spcBef>
              <a:spcAft>
                <a:spcPct val="0"/>
              </a:spcAft>
            </a:pPr>
            <a:r>
              <a:rPr lang="en-US" altLang="es-CO" sz="2000" smtClean="0">
                <a:solidFill>
                  <a:srgbClr val="000000"/>
                </a:solidFill>
                <a:latin typeface="Arial" panose="020B0604020202020204" pitchFamily="34" charset="0"/>
                <a:cs typeface="Arial" panose="020B0604020202020204" pitchFamily="34" charset="0"/>
              </a:rPr>
              <a:t>AR</a:t>
            </a:r>
          </a:p>
        </p:txBody>
      </p:sp>
      <p:sp>
        <p:nvSpPr>
          <p:cNvPr id="8104969" name="Text Box 6"/>
          <p:cNvSpPr txBox="1">
            <a:spLocks noChangeArrowheads="1"/>
          </p:cNvSpPr>
          <p:nvPr/>
        </p:nvSpPr>
        <p:spPr bwMode="auto">
          <a:xfrm>
            <a:off x="2071701" y="2914650"/>
            <a:ext cx="808037" cy="306388"/>
          </a:xfrm>
          <a:prstGeom prst="rect">
            <a:avLst/>
          </a:prstGeom>
          <a:noFill/>
          <a:ln w="9525">
            <a:noFill/>
            <a:miter lim="800000"/>
            <a:headEnd/>
            <a:tailEnd/>
          </a:ln>
        </p:spPr>
        <p:txBody>
          <a:bodyPr>
            <a:spAutoFit/>
          </a:bodyPr>
          <a:lstStyle/>
          <a:p>
            <a:pPr fontAlgn="base">
              <a:spcBef>
                <a:spcPct val="0"/>
              </a:spcBef>
              <a:spcAft>
                <a:spcPct val="0"/>
              </a:spcAft>
              <a:defRPr/>
            </a:pPr>
            <a:r>
              <a:rPr lang="en-US" sz="1400" b="1" dirty="0">
                <a:solidFill>
                  <a:srgbClr val="000000"/>
                </a:solidFill>
                <a:ea typeface="ＭＳ Ｐゴシック" charset="-128"/>
                <a:cs typeface="Arial" charset="0"/>
              </a:rPr>
              <a:t>MET</a:t>
            </a:r>
          </a:p>
        </p:txBody>
      </p:sp>
      <p:sp>
        <p:nvSpPr>
          <p:cNvPr id="8104970" name="Text Box 7"/>
          <p:cNvSpPr txBox="1">
            <a:spLocks noChangeArrowheads="1"/>
          </p:cNvSpPr>
          <p:nvPr/>
        </p:nvSpPr>
        <p:spPr bwMode="auto">
          <a:xfrm>
            <a:off x="4735513" y="2874989"/>
            <a:ext cx="673100" cy="396875"/>
          </a:xfrm>
          <a:prstGeom prst="rect">
            <a:avLst/>
          </a:prstGeom>
          <a:noFill/>
          <a:ln w="9525">
            <a:noFill/>
            <a:miter lim="800000"/>
            <a:headEnd/>
            <a:tailEnd/>
          </a:ln>
        </p:spPr>
        <p:txBody>
          <a:bodyPr>
            <a:spAutoFit/>
          </a:bodyPr>
          <a:lstStyle/>
          <a:p>
            <a:pPr fontAlgn="base">
              <a:spcBef>
                <a:spcPct val="0"/>
              </a:spcBef>
              <a:spcAft>
                <a:spcPct val="0"/>
              </a:spcAft>
              <a:defRPr/>
            </a:pPr>
            <a:r>
              <a:rPr lang="en-US" sz="2000" b="1" dirty="0">
                <a:solidFill>
                  <a:srgbClr val="000000"/>
                </a:solidFill>
                <a:ea typeface="ＭＳ Ｐゴシック" charset="-128"/>
                <a:cs typeface="Arial" charset="0"/>
              </a:rPr>
              <a:t>AR</a:t>
            </a:r>
          </a:p>
        </p:txBody>
      </p:sp>
      <p:sp>
        <p:nvSpPr>
          <p:cNvPr id="8104971" name="Text Box 8"/>
          <p:cNvSpPr txBox="1">
            <a:spLocks noChangeArrowheads="1"/>
          </p:cNvSpPr>
          <p:nvPr/>
        </p:nvSpPr>
        <p:spPr bwMode="auto">
          <a:xfrm>
            <a:off x="5611826" y="2865464"/>
            <a:ext cx="796925" cy="396875"/>
          </a:xfrm>
          <a:prstGeom prst="rect">
            <a:avLst/>
          </a:prstGeom>
          <a:noFill/>
          <a:ln w="9525">
            <a:noFill/>
            <a:miter lim="800000"/>
            <a:headEnd/>
            <a:tailEnd/>
          </a:ln>
        </p:spPr>
        <p:txBody>
          <a:bodyPr>
            <a:spAutoFit/>
          </a:bodyPr>
          <a:lstStyle/>
          <a:p>
            <a:pPr fontAlgn="base">
              <a:spcBef>
                <a:spcPct val="0"/>
              </a:spcBef>
              <a:spcAft>
                <a:spcPct val="0"/>
              </a:spcAft>
              <a:defRPr/>
            </a:pPr>
            <a:r>
              <a:rPr lang="en-US" sz="2000" b="1" dirty="0">
                <a:solidFill>
                  <a:srgbClr val="000000"/>
                </a:solidFill>
                <a:ea typeface="ＭＳ Ｐゴシック" charset="-128"/>
                <a:cs typeface="Arial" charset="0"/>
              </a:rPr>
              <a:t>MET</a:t>
            </a:r>
          </a:p>
        </p:txBody>
      </p:sp>
      <p:sp>
        <p:nvSpPr>
          <p:cNvPr id="8104972" name="Text Box 10"/>
          <p:cNvSpPr txBox="1">
            <a:spLocks noChangeArrowheads="1"/>
          </p:cNvSpPr>
          <p:nvPr/>
        </p:nvSpPr>
        <p:spPr bwMode="auto">
          <a:xfrm>
            <a:off x="2847976" y="2278077"/>
            <a:ext cx="942975" cy="523220"/>
          </a:xfrm>
          <a:prstGeom prst="rect">
            <a:avLst/>
          </a:prstGeom>
          <a:noFill/>
          <a:ln w="9525">
            <a:noFill/>
            <a:miter lim="800000"/>
            <a:headEnd/>
            <a:tailEnd/>
          </a:ln>
        </p:spPr>
        <p:txBody>
          <a:bodyPr>
            <a:spAutoFit/>
          </a:bodyPr>
          <a:lstStyle/>
          <a:p>
            <a:pPr fontAlgn="base">
              <a:spcBef>
                <a:spcPct val="0"/>
              </a:spcBef>
              <a:spcAft>
                <a:spcPct val="0"/>
              </a:spcAft>
              <a:defRPr/>
            </a:pPr>
            <a:r>
              <a:rPr lang="en-US" sz="1400" b="1" dirty="0">
                <a:solidFill>
                  <a:srgbClr val="FFFFFF"/>
                </a:solidFill>
                <a:ea typeface="ＭＳ Ｐゴシック" charset="-128"/>
                <a:cs typeface="Arial" charset="0"/>
              </a:rPr>
              <a:t>Stromal HGF</a:t>
            </a:r>
          </a:p>
        </p:txBody>
      </p:sp>
      <p:sp>
        <p:nvSpPr>
          <p:cNvPr id="124941" name="AutoShape 11"/>
          <p:cNvSpPr>
            <a:spLocks noChangeArrowheads="1"/>
          </p:cNvSpPr>
          <p:nvPr/>
        </p:nvSpPr>
        <p:spPr bwMode="auto">
          <a:xfrm>
            <a:off x="2870200" y="2833714"/>
            <a:ext cx="1752600" cy="371475"/>
          </a:xfrm>
          <a:prstGeom prst="rightArrow">
            <a:avLst>
              <a:gd name="adj1" fmla="val 50000"/>
              <a:gd name="adj2" fmla="val 117949"/>
            </a:avLst>
          </a:prstGeom>
          <a:solidFill>
            <a:schemeClr val="tx1"/>
          </a:solidFill>
          <a:ln w="9525">
            <a:noFill/>
            <a:miter lim="800000"/>
            <a:headEnd/>
            <a:tailEnd/>
          </a:ln>
        </p:spPr>
        <p:txBody>
          <a:bodyPr wrap="none" anchor="ctr"/>
          <a:lstStyle/>
          <a:p>
            <a:pPr algn="ctr" fontAlgn="base">
              <a:spcBef>
                <a:spcPct val="0"/>
              </a:spcBef>
              <a:spcAft>
                <a:spcPct val="0"/>
              </a:spcAft>
              <a:defRPr/>
            </a:pPr>
            <a:r>
              <a:rPr lang="en-US" sz="1100" b="1" dirty="0">
                <a:solidFill>
                  <a:srgbClr val="CDCDCF">
                    <a:lumMod val="10000"/>
                  </a:srgbClr>
                </a:solidFill>
                <a:ea typeface="Arial" charset="0"/>
                <a:cs typeface="Arial" charset="0"/>
              </a:rPr>
              <a:t>Androgen deprivation</a:t>
            </a:r>
          </a:p>
        </p:txBody>
      </p:sp>
      <p:pic>
        <p:nvPicPr>
          <p:cNvPr id="66572"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414" y="4206901"/>
            <a:ext cx="7008812"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6573" name="Group 14"/>
          <p:cNvGrpSpPr>
            <a:grpSpLocks/>
          </p:cNvGrpSpPr>
          <p:nvPr/>
        </p:nvGrpSpPr>
        <p:grpSpPr bwMode="auto">
          <a:xfrm>
            <a:off x="5195889" y="2927376"/>
            <a:ext cx="404812" cy="246063"/>
            <a:chOff x="3664" y="1800"/>
            <a:chExt cx="289" cy="192"/>
          </a:xfrm>
        </p:grpSpPr>
        <p:sp>
          <p:nvSpPr>
            <p:cNvPr id="66584" name="Line 15"/>
            <p:cNvSpPr>
              <a:spLocks noChangeShapeType="1"/>
            </p:cNvSpPr>
            <p:nvPr/>
          </p:nvSpPr>
          <p:spPr bwMode="auto">
            <a:xfrm>
              <a:off x="3664" y="1896"/>
              <a:ext cx="288" cy="1"/>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6585" name="Line 16"/>
            <p:cNvSpPr>
              <a:spLocks noChangeShapeType="1"/>
            </p:cNvSpPr>
            <p:nvPr/>
          </p:nvSpPr>
          <p:spPr bwMode="auto">
            <a:xfrm>
              <a:off x="3952" y="1800"/>
              <a:ext cx="1" cy="192"/>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grpSp>
        <p:nvGrpSpPr>
          <p:cNvPr id="66574" name="Group 17"/>
          <p:cNvGrpSpPr>
            <a:grpSpLocks/>
          </p:cNvGrpSpPr>
          <p:nvPr/>
        </p:nvGrpSpPr>
        <p:grpSpPr bwMode="auto">
          <a:xfrm>
            <a:off x="1584325" y="2906713"/>
            <a:ext cx="406400" cy="246062"/>
            <a:chOff x="3664" y="1800"/>
            <a:chExt cx="289" cy="192"/>
          </a:xfrm>
        </p:grpSpPr>
        <p:sp>
          <p:nvSpPr>
            <p:cNvPr id="66582" name="Line 18"/>
            <p:cNvSpPr>
              <a:spLocks noChangeShapeType="1"/>
            </p:cNvSpPr>
            <p:nvPr/>
          </p:nvSpPr>
          <p:spPr bwMode="auto">
            <a:xfrm>
              <a:off x="3664" y="1896"/>
              <a:ext cx="288" cy="1"/>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6583" name="Line 19"/>
            <p:cNvSpPr>
              <a:spLocks noChangeShapeType="1"/>
            </p:cNvSpPr>
            <p:nvPr/>
          </p:nvSpPr>
          <p:spPr bwMode="auto">
            <a:xfrm>
              <a:off x="3952" y="1800"/>
              <a:ext cx="1" cy="192"/>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grpSp>
      <p:sp>
        <p:nvSpPr>
          <p:cNvPr id="8104981" name="Text Box 20"/>
          <p:cNvSpPr txBox="1">
            <a:spLocks noChangeArrowheads="1"/>
          </p:cNvSpPr>
          <p:nvPr/>
        </p:nvSpPr>
        <p:spPr bwMode="auto">
          <a:xfrm>
            <a:off x="5183201" y="2778126"/>
            <a:ext cx="403225" cy="584776"/>
          </a:xfrm>
          <a:prstGeom prst="rect">
            <a:avLst/>
          </a:prstGeom>
          <a:noFill/>
          <a:ln w="9525">
            <a:noFill/>
            <a:miter lim="800000"/>
            <a:headEnd/>
            <a:tailEnd/>
          </a:ln>
        </p:spPr>
        <p:txBody>
          <a:bodyPr>
            <a:spAutoFit/>
          </a:bodyPr>
          <a:lstStyle/>
          <a:p>
            <a:pPr fontAlgn="base">
              <a:spcBef>
                <a:spcPct val="0"/>
              </a:spcBef>
              <a:spcAft>
                <a:spcPct val="0"/>
              </a:spcAft>
              <a:defRPr/>
            </a:pPr>
            <a:r>
              <a:rPr lang="en-US" sz="3200" b="1" dirty="0">
                <a:solidFill>
                  <a:srgbClr val="FF0000"/>
                </a:solidFill>
                <a:ea typeface="ＭＳ Ｐゴシック" charset="-128"/>
                <a:cs typeface="ＭＳ Ｐゴシック" charset="-128"/>
              </a:rPr>
              <a:t>X</a:t>
            </a:r>
          </a:p>
        </p:txBody>
      </p:sp>
      <p:sp>
        <p:nvSpPr>
          <p:cNvPr id="66576" name="AutoShape 21"/>
          <p:cNvSpPr>
            <a:spLocks noChangeArrowheads="1"/>
          </p:cNvSpPr>
          <p:nvPr/>
        </p:nvSpPr>
        <p:spPr bwMode="auto">
          <a:xfrm>
            <a:off x="6273813" y="2895626"/>
            <a:ext cx="68263" cy="309563"/>
          </a:xfrm>
          <a:prstGeom prst="upArrow">
            <a:avLst>
              <a:gd name="adj1" fmla="val 50000"/>
              <a:gd name="adj2" fmla="val 113371"/>
            </a:avLst>
          </a:prstGeom>
          <a:solidFill>
            <a:srgbClr val="D81E0A"/>
          </a:solidFill>
          <a:ln w="9525">
            <a:solidFill>
              <a:srgbClr val="D81E0A"/>
            </a:solidFill>
            <a:miter lim="800000"/>
            <a:headEnd/>
            <a:tailEnd/>
          </a:ln>
        </p:spPr>
        <p:txBody>
          <a:bodyPr vert="eaVert" wrap="none" anchor="ctr"/>
          <a:lstStyle>
            <a:lvl1pPr defTabSz="4572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4572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spcBef>
                <a:spcPct val="0"/>
              </a:spcBef>
              <a:spcAft>
                <a:spcPct val="0"/>
              </a:spcAft>
            </a:pPr>
            <a:endParaRPr lang="es-CO" altLang="es-CO" sz="1400" smtClean="0">
              <a:solidFill>
                <a:srgbClr val="000000"/>
              </a:solidFill>
            </a:endParaRPr>
          </a:p>
        </p:txBody>
      </p:sp>
      <p:sp>
        <p:nvSpPr>
          <p:cNvPr id="66577" name="Rectangle 22"/>
          <p:cNvSpPr>
            <a:spLocks noChangeArrowheads="1"/>
          </p:cNvSpPr>
          <p:nvPr/>
        </p:nvSpPr>
        <p:spPr bwMode="auto">
          <a:xfrm>
            <a:off x="284176" y="6351614"/>
            <a:ext cx="33289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4572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eaLnBrk="1" fontAlgn="base" hangingPunct="1">
              <a:spcBef>
                <a:spcPct val="0"/>
              </a:spcBef>
              <a:spcAft>
                <a:spcPct val="0"/>
              </a:spcAft>
            </a:pPr>
            <a:r>
              <a:rPr lang="en-US" altLang="es-CO" sz="1400" b="0" smtClean="0">
                <a:solidFill>
                  <a:srgbClr val="CDCDCF"/>
                </a:solidFill>
                <a:latin typeface="Arial" panose="020B0604020202020204" pitchFamily="34" charset="0"/>
                <a:cs typeface="Arial" panose="020B0604020202020204" pitchFamily="34" charset="0"/>
              </a:rPr>
              <a:t>Zhang S, et al. Mol Cancer. 2010;9:9.</a:t>
            </a:r>
          </a:p>
        </p:txBody>
      </p:sp>
      <p:sp>
        <p:nvSpPr>
          <p:cNvPr id="66578" name="AutoShape 24"/>
          <p:cNvSpPr>
            <a:spLocks noChangeArrowheads="1"/>
          </p:cNvSpPr>
          <p:nvPr/>
        </p:nvSpPr>
        <p:spPr bwMode="auto">
          <a:xfrm rot="2154894">
            <a:off x="6753227" y="3143250"/>
            <a:ext cx="333375" cy="450850"/>
          </a:xfrm>
          <a:prstGeom prst="curvedLeftArrow">
            <a:avLst>
              <a:gd name="adj1" fmla="val 12660"/>
              <a:gd name="adj2" fmla="val 64351"/>
              <a:gd name="adj3" fmla="val 39491"/>
            </a:avLst>
          </a:prstGeom>
          <a:solidFill>
            <a:srgbClr val="D81E0A"/>
          </a:solidFill>
          <a:ln w="9525">
            <a:solidFill>
              <a:srgbClr val="D81E0A"/>
            </a:solidFill>
            <a:miter lim="800000"/>
            <a:headEnd/>
            <a:tailEnd/>
          </a:ln>
        </p:spPr>
        <p:txBody>
          <a:bodyPr wrap="none" anchor="ctr"/>
          <a:lstStyle>
            <a:lvl1pPr defTabSz="4572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4572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eaLnBrk="1" fontAlgn="base" hangingPunct="1">
              <a:spcBef>
                <a:spcPct val="0"/>
              </a:spcBef>
              <a:spcAft>
                <a:spcPct val="0"/>
              </a:spcAft>
            </a:pPr>
            <a:endParaRPr lang="es-CO" altLang="es-CO" smtClean="0">
              <a:solidFill>
                <a:srgbClr val="FFFFFF"/>
              </a:solidFill>
            </a:endParaRPr>
          </a:p>
        </p:txBody>
      </p:sp>
      <p:sp>
        <p:nvSpPr>
          <p:cNvPr id="66579" name="AutoShape 25"/>
          <p:cNvSpPr>
            <a:spLocks noChangeArrowheads="1"/>
          </p:cNvSpPr>
          <p:nvPr/>
        </p:nvSpPr>
        <p:spPr bwMode="auto">
          <a:xfrm>
            <a:off x="6570665" y="2547938"/>
            <a:ext cx="66675" cy="309562"/>
          </a:xfrm>
          <a:prstGeom prst="upArrow">
            <a:avLst>
              <a:gd name="adj1" fmla="val 50000"/>
              <a:gd name="adj2" fmla="val 116071"/>
            </a:avLst>
          </a:prstGeom>
          <a:solidFill>
            <a:srgbClr val="D81E0A"/>
          </a:solidFill>
          <a:ln w="9525">
            <a:solidFill>
              <a:srgbClr val="D81E0A"/>
            </a:solidFill>
            <a:miter lim="800000"/>
            <a:headEnd/>
            <a:tailEnd/>
          </a:ln>
        </p:spPr>
        <p:txBody>
          <a:bodyPr vert="eaVert" wrap="none" anchor="ctr"/>
          <a:lstStyle>
            <a:lvl1pPr defTabSz="457200"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defTabSz="45720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defTabSz="4572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defTabSz="4572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eaLnBrk="1" fontAlgn="base" hangingPunct="1">
              <a:spcBef>
                <a:spcPct val="0"/>
              </a:spcBef>
              <a:spcAft>
                <a:spcPct val="0"/>
              </a:spcAft>
            </a:pPr>
            <a:endParaRPr lang="es-CO" altLang="es-CO" sz="1400" smtClean="0">
              <a:solidFill>
                <a:srgbClr val="000000"/>
              </a:solidFill>
            </a:endParaRPr>
          </a:p>
        </p:txBody>
      </p:sp>
      <p:sp>
        <p:nvSpPr>
          <p:cNvPr id="8104986" name="Text Box 9"/>
          <p:cNvSpPr txBox="1">
            <a:spLocks noChangeArrowheads="1"/>
          </p:cNvSpPr>
          <p:nvPr/>
        </p:nvSpPr>
        <p:spPr bwMode="auto">
          <a:xfrm>
            <a:off x="1301751" y="3856042"/>
            <a:ext cx="6249988" cy="369887"/>
          </a:xfrm>
          <a:prstGeom prst="rect">
            <a:avLst/>
          </a:prstGeom>
          <a:noFill/>
          <a:ln w="9525">
            <a:noFill/>
            <a:miter lim="800000"/>
            <a:headEnd/>
            <a:tailEnd/>
          </a:ln>
        </p:spPr>
        <p:txBody>
          <a:bodyPr>
            <a:spAutoFit/>
          </a:bodyPr>
          <a:lstStyle/>
          <a:p>
            <a:pPr algn="ctr" fontAlgn="base">
              <a:spcBef>
                <a:spcPct val="0"/>
              </a:spcBef>
              <a:spcAft>
                <a:spcPct val="0"/>
              </a:spcAft>
              <a:defRPr/>
            </a:pPr>
            <a:r>
              <a:rPr lang="en-US" b="1" dirty="0">
                <a:solidFill>
                  <a:srgbClr val="FFFFFF"/>
                </a:solidFill>
                <a:ea typeface="ＭＳ Ｐゴシック" charset="-128"/>
                <a:cs typeface="Arial" charset="0"/>
              </a:rPr>
              <a:t>Activated MET Is Highly Expressed in Bone Metastases</a:t>
            </a:r>
          </a:p>
        </p:txBody>
      </p:sp>
      <p:sp>
        <p:nvSpPr>
          <p:cNvPr id="66581" name="Title 25"/>
          <p:cNvSpPr>
            <a:spLocks noGrp="1"/>
          </p:cNvSpPr>
          <p:nvPr>
            <p:ph type="title"/>
          </p:nvPr>
        </p:nvSpPr>
        <p:spPr/>
        <p:txBody>
          <a:bodyPr>
            <a:normAutofit fontScale="90000"/>
          </a:bodyPr>
          <a:lstStyle/>
          <a:p>
            <a:r>
              <a:rPr lang="en-US" altLang="es-CO" smtClean="0">
                <a:ea typeface="ＭＳ Ｐゴシック" panose="020B0600070205080204" pitchFamily="34" charset="-128"/>
              </a:rPr>
              <a:t>Role of MET in Prostate Cancer and Bone Metastases</a:t>
            </a:r>
            <a:r>
              <a:rPr lang="en-US" altLang="es-CO" smtClean="0">
                <a:solidFill>
                  <a:srgbClr val="000000"/>
                </a:solidFill>
                <a:ea typeface="ＭＳ Ｐゴシック" panose="020B0600070205080204" pitchFamily="34" charset="-128"/>
              </a:rPr>
              <a:t> </a:t>
            </a:r>
            <a:endParaRPr lang="en-US" altLang="es-CO" smtClean="0">
              <a:ea typeface="ＭＳ Ｐゴシック" panose="020B0600070205080204" pitchFamily="34" charset="-128"/>
            </a:endParaRPr>
          </a:p>
        </p:txBody>
      </p:sp>
    </p:spTree>
    <p:extLst>
      <p:ext uri="{BB962C8B-B14F-4D97-AF65-F5344CB8AC3E}">
        <p14:creationId xmlns:p14="http://schemas.microsoft.com/office/powerpoint/2010/main" val="364071816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7"/>
          <p:cNvSpPr>
            <a:spLocks noGrp="1"/>
          </p:cNvSpPr>
          <p:nvPr>
            <p:ph type="title"/>
          </p:nvPr>
        </p:nvSpPr>
        <p:spPr/>
        <p:txBody>
          <a:bodyPr>
            <a:normAutofit fontScale="90000"/>
          </a:bodyPr>
          <a:lstStyle/>
          <a:p>
            <a:r>
              <a:rPr lang="en-US" altLang="es-CO" smtClean="0">
                <a:ea typeface="ＭＳ Ｐゴシック" panose="020B0600070205080204" pitchFamily="34" charset="-128"/>
              </a:rPr>
              <a:t>Cabozantinib (cMET/VEGFR2 Inhibitor) Demonstrates Significant Bone Effects</a:t>
            </a:r>
          </a:p>
        </p:txBody>
      </p:sp>
      <p:sp>
        <p:nvSpPr>
          <p:cNvPr id="67587" name="Rectangle 3"/>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88" name="Rectangle 4"/>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89" name="Rectangle 5"/>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0" name="Rectangle 6"/>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1" name="Rectangle 7"/>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2" name="Rectangle 8"/>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3" name="Rectangle 9"/>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4" name="Rectangle 10"/>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5" name="Rectangle 11"/>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6" name="Rectangle 12"/>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7" name="Rectangle 13"/>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8" name="Rectangle 14"/>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599" name="Rectangle 15"/>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0" name="Rectangle 16"/>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1" name="Rectangle 17"/>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2" name="Rectangle 18"/>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3" name="Rectangle 19"/>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4" name="Rectangle 20"/>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5" name="Rectangle 21"/>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sp>
        <p:nvSpPr>
          <p:cNvPr id="67606" name="Rectangle 22"/>
          <p:cNvSpPr>
            <a:spLocks noChangeArrowheads="1"/>
          </p:cNvSpPr>
          <p:nvPr/>
        </p:nvSpPr>
        <p:spPr bwMode="auto">
          <a:xfrm>
            <a:off x="50808" y="566738"/>
            <a:ext cx="923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fontAlgn="base">
              <a:spcBef>
                <a:spcPct val="0"/>
              </a:spcBef>
              <a:spcAft>
                <a:spcPct val="0"/>
              </a:spcAft>
            </a:pPr>
            <a:endParaRPr lang="es-CO" altLang="es-CO" sz="1600" smtClean="0">
              <a:solidFill>
                <a:srgbClr val="FFFFFF"/>
              </a:solidFill>
              <a:latin typeface="Arial" panose="020B0604020202020204" pitchFamily="34" charset="0"/>
            </a:endParaRPr>
          </a:p>
        </p:txBody>
      </p:sp>
      <p:grpSp>
        <p:nvGrpSpPr>
          <p:cNvPr id="2" name="Group 62"/>
          <p:cNvGrpSpPr>
            <a:grpSpLocks/>
          </p:cNvGrpSpPr>
          <p:nvPr/>
        </p:nvGrpSpPr>
        <p:grpSpPr bwMode="auto">
          <a:xfrm>
            <a:off x="388939" y="1914531"/>
            <a:ext cx="2554926" cy="4181475"/>
            <a:chOff x="1255" y="726"/>
            <a:chExt cx="1687" cy="2761"/>
          </a:xfrm>
          <a:solidFill>
            <a:srgbClr val="FFFCF8"/>
          </a:solidFill>
        </p:grpSpPr>
        <p:sp>
          <p:nvSpPr>
            <p:cNvPr id="48169" name="Rectangle 57"/>
            <p:cNvSpPr>
              <a:spLocks noChangeArrowheads="1"/>
            </p:cNvSpPr>
            <p:nvPr/>
          </p:nvSpPr>
          <p:spPr bwMode="auto">
            <a:xfrm>
              <a:off x="1255" y="726"/>
              <a:ext cx="1669" cy="2761"/>
            </a:xfrm>
            <a:prstGeom prst="rect">
              <a:avLst/>
            </a:prstGeom>
            <a:grpFill/>
            <a:ln w="9525">
              <a:solidFill>
                <a:schemeClr val="tx1"/>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charset="-128"/>
                <a:cs typeface="ＭＳ Ｐゴシック" charset="-128"/>
              </a:endParaRPr>
            </a:p>
          </p:txBody>
        </p:sp>
        <p:sp>
          <p:nvSpPr>
            <p:cNvPr id="48170" name="Rectangle 123"/>
            <p:cNvSpPr>
              <a:spLocks noChangeArrowheads="1"/>
            </p:cNvSpPr>
            <p:nvPr/>
          </p:nvSpPr>
          <p:spPr bwMode="auto">
            <a:xfrm>
              <a:off x="2252" y="1389"/>
              <a:ext cx="61" cy="224"/>
            </a:xfrm>
            <a:prstGeom prst="rect">
              <a:avLst/>
            </a:prstGeom>
            <a:grpFill/>
            <a:ln w="9525">
              <a:noFill/>
              <a:miter lim="800000"/>
              <a:headEnd/>
              <a:tailEnd/>
            </a:ln>
          </p:spPr>
          <p:txBody>
            <a:bodyPr wrap="none" lIns="0">
              <a:spAutoFit/>
            </a:bodyPr>
            <a:lstStyle/>
            <a:p>
              <a:pPr defTabSz="914400" eaLnBrk="0" fontAlgn="base" hangingPunct="0">
                <a:spcBef>
                  <a:spcPct val="0"/>
                </a:spcBef>
                <a:spcAft>
                  <a:spcPct val="0"/>
                </a:spcAft>
                <a:defRPr/>
              </a:pPr>
              <a:endParaRPr lang="en-US" sz="1600" b="1" dirty="0">
                <a:solidFill>
                  <a:srgbClr val="FFFFFF"/>
                </a:solidFill>
                <a:ea typeface="ＭＳ Ｐゴシック" charset="-128"/>
                <a:cs typeface="ＭＳ Ｐゴシック" charset="-128"/>
              </a:endParaRPr>
            </a:p>
          </p:txBody>
        </p:sp>
        <p:pic>
          <p:nvPicPr>
            <p:cNvPr id="48171" name="Picture 8" descr="1316-2127scr"/>
            <p:cNvPicPr>
              <a:picLocks noChangeAspect="1" noChangeArrowheads="1"/>
            </p:cNvPicPr>
            <p:nvPr/>
          </p:nvPicPr>
          <p:blipFill>
            <a:blip r:embed="rId3"/>
            <a:srcRect t="11562" b="12836"/>
            <a:stretch>
              <a:fillRect/>
            </a:stretch>
          </p:blipFill>
          <p:spPr bwMode="auto">
            <a:xfrm>
              <a:off x="1358" y="968"/>
              <a:ext cx="766" cy="2361"/>
            </a:xfrm>
            <a:prstGeom prst="rect">
              <a:avLst/>
            </a:prstGeom>
            <a:grpFill/>
            <a:ln w="9525">
              <a:noFill/>
              <a:miter lim="800000"/>
              <a:headEnd/>
              <a:tailEnd/>
            </a:ln>
          </p:spPr>
        </p:pic>
        <p:pic>
          <p:nvPicPr>
            <p:cNvPr id="48172" name="Picture 1016" descr="1316-2127w12_alternate"/>
            <p:cNvPicPr>
              <a:picLocks noChangeAspect="1" noChangeArrowheads="1"/>
            </p:cNvPicPr>
            <p:nvPr/>
          </p:nvPicPr>
          <p:blipFill>
            <a:blip r:embed="rId4"/>
            <a:srcRect t="9613" b="15857"/>
            <a:stretch>
              <a:fillRect/>
            </a:stretch>
          </p:blipFill>
          <p:spPr bwMode="auto">
            <a:xfrm>
              <a:off x="2066" y="966"/>
              <a:ext cx="757" cy="2379"/>
            </a:xfrm>
            <a:prstGeom prst="rect">
              <a:avLst/>
            </a:prstGeom>
            <a:grpFill/>
            <a:ln w="9525">
              <a:noFill/>
              <a:miter lim="800000"/>
              <a:headEnd/>
              <a:tailEnd/>
            </a:ln>
          </p:spPr>
        </p:pic>
        <p:sp>
          <p:nvSpPr>
            <p:cNvPr id="48173" name="Text Box 663"/>
            <p:cNvSpPr txBox="1">
              <a:spLocks noChangeArrowheads="1"/>
            </p:cNvSpPr>
            <p:nvPr/>
          </p:nvSpPr>
          <p:spPr bwMode="auto">
            <a:xfrm>
              <a:off x="1255" y="3228"/>
              <a:ext cx="1687" cy="244"/>
            </a:xfrm>
            <a:prstGeom prst="rect">
              <a:avLst/>
            </a:prstGeom>
            <a:noFill/>
            <a:ln w="9525">
              <a:noFill/>
              <a:miter lim="800000"/>
              <a:headEnd/>
              <a:tailEnd/>
            </a:ln>
          </p:spPr>
          <p:txBody>
            <a:bodyPr lIns="0" anchorCtr="1">
              <a:spAutoFit/>
            </a:bodyPr>
            <a:lstStyle/>
            <a:p>
              <a:pPr algn="ctr" defTabSz="914400" eaLnBrk="0" fontAlgn="base" hangingPunct="0">
                <a:spcBef>
                  <a:spcPct val="0"/>
                </a:spcBef>
                <a:spcAft>
                  <a:spcPct val="0"/>
                </a:spcAft>
                <a:defRPr/>
              </a:pPr>
              <a:r>
                <a:rPr lang="en-US" b="1" dirty="0">
                  <a:solidFill>
                    <a:srgbClr val="000000"/>
                  </a:solidFill>
                  <a:ea typeface="ＭＳ Ｐゴシック" charset="-128"/>
                  <a:cs typeface="ＭＳ Ｐゴシック" charset="-128"/>
                </a:rPr>
                <a:t>Docetaxel pretreated</a:t>
              </a:r>
            </a:p>
          </p:txBody>
        </p:sp>
        <p:sp>
          <p:nvSpPr>
            <p:cNvPr id="48174" name="Text Box 60"/>
            <p:cNvSpPr txBox="1">
              <a:spLocks noChangeArrowheads="1"/>
            </p:cNvSpPr>
            <p:nvPr/>
          </p:nvSpPr>
          <p:spPr bwMode="auto">
            <a:xfrm>
              <a:off x="1350" y="749"/>
              <a:ext cx="655" cy="244"/>
            </a:xfrm>
            <a:prstGeom prst="rect">
              <a:avLst/>
            </a:prstGeom>
            <a:grpFill/>
            <a:ln w="9525">
              <a:noFill/>
              <a:miter lim="800000"/>
              <a:headEnd/>
              <a:tailEnd/>
            </a:ln>
          </p:spPr>
          <p:txBody>
            <a:bodyPr wrap="none">
              <a:spAutoFit/>
            </a:bodyPr>
            <a:lstStyle/>
            <a:p>
              <a:pPr defTabSz="914400" fontAlgn="base">
                <a:spcBef>
                  <a:spcPct val="0"/>
                </a:spcBef>
                <a:spcAft>
                  <a:spcPct val="0"/>
                </a:spcAft>
                <a:defRPr/>
              </a:pPr>
              <a:r>
                <a:rPr lang="en-US" b="1" dirty="0">
                  <a:solidFill>
                    <a:srgbClr val="CDCDCF">
                      <a:lumMod val="10000"/>
                    </a:srgbClr>
                  </a:solidFill>
                  <a:ea typeface="ＭＳ Ｐゴシック" charset="-128"/>
                  <a:cs typeface="ＭＳ Ｐゴシック" charset="-128"/>
                </a:rPr>
                <a:t>Baseline</a:t>
              </a:r>
            </a:p>
          </p:txBody>
        </p:sp>
        <p:sp>
          <p:nvSpPr>
            <p:cNvPr id="48175" name="Text Box 61"/>
            <p:cNvSpPr txBox="1">
              <a:spLocks noChangeArrowheads="1"/>
            </p:cNvSpPr>
            <p:nvPr/>
          </p:nvSpPr>
          <p:spPr bwMode="auto">
            <a:xfrm>
              <a:off x="2207" y="745"/>
              <a:ext cx="522" cy="244"/>
            </a:xfrm>
            <a:prstGeom prst="rect">
              <a:avLst/>
            </a:prstGeom>
            <a:grpFill/>
            <a:ln w="9525">
              <a:noFill/>
              <a:miter lim="800000"/>
              <a:headEnd/>
              <a:tailEnd/>
            </a:ln>
          </p:spPr>
          <p:txBody>
            <a:bodyPr wrap="none">
              <a:spAutoFit/>
            </a:bodyPr>
            <a:lstStyle/>
            <a:p>
              <a:pPr algn="ctr" defTabSz="914400" fontAlgn="base">
                <a:spcBef>
                  <a:spcPct val="0"/>
                </a:spcBef>
                <a:spcAft>
                  <a:spcPct val="0"/>
                </a:spcAft>
                <a:defRPr/>
              </a:pPr>
              <a:r>
                <a:rPr lang="en-US" b="1" dirty="0">
                  <a:solidFill>
                    <a:srgbClr val="CDCDCF">
                      <a:lumMod val="10000"/>
                    </a:srgbClr>
                  </a:solidFill>
                  <a:ea typeface="ＭＳ Ｐゴシック" charset="-128"/>
                  <a:cs typeface="ＭＳ Ｐゴシック" charset="-128"/>
                </a:rPr>
                <a:t>Wk 12</a:t>
              </a:r>
            </a:p>
          </p:txBody>
        </p:sp>
      </p:grpSp>
      <p:graphicFrame>
        <p:nvGraphicFramePr>
          <p:cNvPr id="178225" name="Group 49"/>
          <p:cNvGraphicFramePr>
            <a:graphicFrameLocks noGrp="1"/>
          </p:cNvGraphicFramePr>
          <p:nvPr/>
        </p:nvGraphicFramePr>
        <p:xfrm>
          <a:off x="3868739" y="1903439"/>
          <a:ext cx="4981575" cy="1523999"/>
        </p:xfrm>
        <a:graphic>
          <a:graphicData uri="http://schemas.openxmlformats.org/drawingml/2006/table">
            <a:tbl>
              <a:tblPr/>
              <a:tblGrid>
                <a:gridCol w="3846513"/>
                <a:gridCol w="1135062"/>
              </a:tblGrid>
              <a:tr h="141287">
                <a:tc>
                  <a:txBody>
                    <a:bodyPr/>
                    <a:lstStyle/>
                    <a:p>
                      <a:pPr marL="0" marR="0" lvl="0" indent="0" algn="l" defTabSz="914400" rtl="0" eaLnBrk="1" fontAlgn="base" latinLnBrk="0" hangingPunct="1">
                        <a:lnSpc>
                          <a:spcPct val="100000"/>
                        </a:lnSpc>
                        <a:spcBef>
                          <a:spcPct val="0"/>
                        </a:spcBef>
                        <a:spcAft>
                          <a:spcPct val="2000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cs typeface="Times New Roman" pitchFamily="18" charset="0"/>
                        </a:rPr>
                        <a:t>Bone Scan Evaluable (N = 108) </a:t>
                      </a:r>
                    </a:p>
                  </a:txBody>
                  <a:tcPr anchor="ctr" horzOverflow="overflow">
                    <a:lnL>
                      <a:noFill/>
                    </a:lnL>
                    <a:lnR>
                      <a:noFill/>
                    </a:lnR>
                    <a:lnT w="381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ＭＳ Ｐゴシック" pitchFamily="34" charset="-128"/>
                          <a:cs typeface="Times New Roman" pitchFamily="18" charset="0"/>
                        </a:rPr>
                        <a:t>n (%)</a:t>
                      </a:r>
                    </a:p>
                  </a:txBody>
                  <a:tcPr anchor="ctr" horzOverflow="overflow">
                    <a:lnL>
                      <a:noFill/>
                    </a:lnL>
                    <a:lnR>
                      <a:noFill/>
                    </a:lnR>
                    <a:lnT w="381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6"/>
                    </a:solidFill>
                  </a:tcPr>
                </a:tc>
              </a:tr>
              <a:tr h="141287">
                <a:tc>
                  <a:txBody>
                    <a:bodyPr/>
                    <a:lstStyle/>
                    <a:p>
                      <a:pPr marL="0" marR="0" lvl="0" indent="0" algn="l"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Complete resolution</a:t>
                      </a:r>
                      <a:endPar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endParaRPr>
                    </a:p>
                  </a:txBody>
                  <a:tcPr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21 (19)</a:t>
                      </a:r>
                    </a:p>
                  </a:txBody>
                  <a:tcPr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chemeClr val="bg2"/>
                    </a:solidFill>
                  </a:tcPr>
                </a:tc>
              </a:tr>
              <a:tr h="141287">
                <a:tc>
                  <a:txBody>
                    <a:bodyPr/>
                    <a:lstStyle/>
                    <a:p>
                      <a:pPr marL="0" marR="0" lvl="0" indent="0" algn="l"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Partial resolution</a:t>
                      </a:r>
                    </a:p>
                  </a:txBody>
                  <a:tcPr anchor="ctr" horzOverflow="overflow">
                    <a:lnL>
                      <a:noFill/>
                    </a:lnL>
                    <a:lnR>
                      <a:noFill/>
                    </a:lnR>
                    <a:lnT>
                      <a:noFill/>
                    </a:lnT>
                    <a:lnB>
                      <a:noFill/>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61 (56)</a:t>
                      </a:r>
                    </a:p>
                  </a:txBody>
                  <a:tcPr anchor="ctr" horzOverflow="overflow">
                    <a:lnL>
                      <a:noFill/>
                    </a:lnL>
                    <a:lnR>
                      <a:noFill/>
                    </a:lnR>
                    <a:lnT>
                      <a:noFill/>
                    </a:lnT>
                    <a:lnB>
                      <a:noFill/>
                    </a:lnB>
                    <a:lnTlToBr>
                      <a:noFill/>
                    </a:lnTlToBr>
                    <a:lnBlToTr>
                      <a:noFill/>
                    </a:lnBlToTr>
                    <a:solidFill>
                      <a:schemeClr val="tx1">
                        <a:lumMod val="95000"/>
                      </a:schemeClr>
                    </a:solidFill>
                  </a:tcPr>
                </a:tc>
              </a:tr>
              <a:tr h="141287">
                <a:tc>
                  <a:txBody>
                    <a:bodyPr/>
                    <a:lstStyle/>
                    <a:p>
                      <a:pPr marL="0" marR="0" lvl="0" indent="0" algn="l"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Stable </a:t>
                      </a:r>
                    </a:p>
                  </a:txBody>
                  <a:tcPr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23 (21)</a:t>
                      </a:r>
                    </a:p>
                  </a:txBody>
                  <a:tcPr anchor="ctr" horzOverflow="overflow">
                    <a:lnL>
                      <a:noFill/>
                    </a:lnL>
                    <a:lnR>
                      <a:noFill/>
                    </a:lnR>
                    <a:lnT>
                      <a:noFill/>
                    </a:lnT>
                    <a:lnB>
                      <a:noFill/>
                    </a:lnB>
                    <a:lnTlToBr>
                      <a:noFill/>
                    </a:lnTlToBr>
                    <a:lnBlToTr>
                      <a:noFill/>
                    </a:lnBlToTr>
                    <a:solidFill>
                      <a:schemeClr val="bg2"/>
                    </a:solidFill>
                  </a:tcPr>
                </a:tc>
              </a:tr>
              <a:tr h="141287">
                <a:tc>
                  <a:txBody>
                    <a:bodyPr/>
                    <a:lstStyle/>
                    <a:p>
                      <a:pPr marL="0" marR="0" lvl="0" indent="0" algn="l"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Progressive disease</a:t>
                      </a:r>
                    </a:p>
                  </a:txBody>
                  <a:tcPr anchor="ctr" horzOverflow="overflow">
                    <a:lnL>
                      <a:noFill/>
                    </a:lnL>
                    <a:lnR>
                      <a:noFill/>
                    </a:lnR>
                    <a:lnT>
                      <a:noFill/>
                    </a:lnT>
                    <a:lnB w="381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ct val="0"/>
                        </a:spcBef>
                        <a:spcAft>
                          <a:spcPct val="20000"/>
                        </a:spcAft>
                        <a:buClrTx/>
                        <a:buSzTx/>
                        <a:buFontTx/>
                        <a:buNone/>
                        <a:tabLst/>
                      </a:pPr>
                      <a:r>
                        <a:rPr kumimoji="0" lang="en-US" sz="14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3 (3)</a:t>
                      </a:r>
                    </a:p>
                  </a:txBody>
                  <a:tcPr anchor="ctr" horzOverflow="overflow">
                    <a:lnL>
                      <a:noFill/>
                    </a:lnL>
                    <a:lnR>
                      <a:noFill/>
                    </a:lnR>
                    <a:lnT>
                      <a:noFill/>
                    </a:lnT>
                    <a:lnB w="38100" cap="flat" cmpd="sng" algn="ctr">
                      <a:noFill/>
                      <a:prstDash val="solid"/>
                      <a:round/>
                      <a:headEnd type="none" w="med" len="med"/>
                      <a:tailEnd type="none" w="med" len="med"/>
                    </a:lnB>
                    <a:lnTlToBr>
                      <a:noFill/>
                    </a:lnTlToBr>
                    <a:lnBlToTr>
                      <a:noFill/>
                    </a:lnBlToTr>
                    <a:solidFill>
                      <a:schemeClr val="tx1">
                        <a:lumMod val="95000"/>
                      </a:schemeClr>
                    </a:solidFill>
                  </a:tcPr>
                </a:tc>
              </a:tr>
            </a:tbl>
          </a:graphicData>
        </a:graphic>
      </p:graphicFrame>
      <p:sp>
        <p:nvSpPr>
          <p:cNvPr id="67619" name="Text Box 9"/>
          <p:cNvSpPr txBox="1">
            <a:spLocks noChangeArrowheads="1"/>
          </p:cNvSpPr>
          <p:nvPr/>
        </p:nvSpPr>
        <p:spPr bwMode="auto">
          <a:xfrm>
            <a:off x="3584576" y="6032526"/>
            <a:ext cx="2524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Ctr="1">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Pts With Baseline t-ALP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Levels </a:t>
            </a:r>
            <a:r>
              <a:rPr lang="en-US" altLang="es-CO" sz="1200" smtClean="0">
                <a:solidFill>
                  <a:srgbClr val="FFFFFF"/>
                </a:solidFill>
                <a:latin typeface="Arial" panose="020B0604020202020204" pitchFamily="34" charset="0"/>
                <a:cs typeface="Arial" panose="020B0604020202020204" pitchFamily="34" charset="0"/>
              </a:rPr>
              <a:t>≥ 2 x ULN and </a:t>
            </a:r>
            <a:br>
              <a:rPr lang="en-US" altLang="es-CO" sz="1200" smtClean="0">
                <a:solidFill>
                  <a:srgbClr val="FFFFFF"/>
                </a:solidFill>
                <a:latin typeface="Arial" panose="020B0604020202020204" pitchFamily="34" charset="0"/>
                <a:cs typeface="Arial" panose="020B0604020202020204" pitchFamily="34" charset="0"/>
              </a:rPr>
            </a:br>
            <a:r>
              <a:rPr lang="en-US" altLang="es-CO" sz="1200" smtClean="0">
                <a:solidFill>
                  <a:srgbClr val="FFFFFF"/>
                </a:solidFill>
                <a:latin typeface="Arial" panose="020B0604020202020204" pitchFamily="34" charset="0"/>
                <a:cs typeface="Arial" panose="020B0604020202020204" pitchFamily="34" charset="0"/>
              </a:rPr>
              <a:t>≥ 12 Wks of Follow-up (N = 28)</a:t>
            </a:r>
          </a:p>
        </p:txBody>
      </p:sp>
      <p:sp>
        <p:nvSpPr>
          <p:cNvPr id="67620" name="Text Box 10"/>
          <p:cNvSpPr txBox="1">
            <a:spLocks noChangeArrowheads="1"/>
          </p:cNvSpPr>
          <p:nvPr/>
        </p:nvSpPr>
        <p:spPr bwMode="auto">
          <a:xfrm>
            <a:off x="6357951" y="6040438"/>
            <a:ext cx="2492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Ctr="1">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fontAlgn="base">
              <a:spcBef>
                <a:spcPct val="0"/>
              </a:spcBef>
              <a:spcAft>
                <a:spcPct val="0"/>
              </a:spcAft>
            </a:pPr>
            <a:r>
              <a:rPr lang="en-US" altLang="es-CO" sz="1200" smtClean="0">
                <a:solidFill>
                  <a:srgbClr val="FFFFFF"/>
                </a:solidFill>
                <a:latin typeface="Arial" panose="020B0604020202020204" pitchFamily="34" charset="0"/>
              </a:rPr>
              <a:t> Samples From Wk 6 and 12 </a:t>
            </a:r>
            <a:br>
              <a:rPr lang="en-US" altLang="es-CO" sz="1200" smtClean="0">
                <a:solidFill>
                  <a:srgbClr val="FFFFFF"/>
                </a:solidFill>
                <a:latin typeface="Arial" panose="020B0604020202020204" pitchFamily="34" charset="0"/>
              </a:rPr>
            </a:br>
            <a:r>
              <a:rPr lang="en-US" altLang="es-CO" sz="1200" smtClean="0">
                <a:solidFill>
                  <a:srgbClr val="FFFFFF"/>
                </a:solidFill>
                <a:latin typeface="Arial" panose="020B0604020202020204" pitchFamily="34" charset="0"/>
              </a:rPr>
              <a:t>(N = 118</a:t>
            </a:r>
            <a:r>
              <a:rPr lang="en-US" altLang="es-CO" sz="1200" smtClean="0">
                <a:solidFill>
                  <a:srgbClr val="FFFFFF"/>
                </a:solidFill>
                <a:latin typeface="Arial" panose="020B0604020202020204" pitchFamily="34" charset="0"/>
                <a:cs typeface="Arial" panose="020B0604020202020204" pitchFamily="34" charset="0"/>
              </a:rPr>
              <a:t>)</a:t>
            </a:r>
          </a:p>
        </p:txBody>
      </p:sp>
      <p:sp>
        <p:nvSpPr>
          <p:cNvPr id="6186" name="Text Box 11"/>
          <p:cNvSpPr txBox="1">
            <a:spLocks noChangeArrowheads="1"/>
          </p:cNvSpPr>
          <p:nvPr/>
        </p:nvSpPr>
        <p:spPr bwMode="auto">
          <a:xfrm>
            <a:off x="285752" y="6145239"/>
            <a:ext cx="2695575" cy="523875"/>
          </a:xfrm>
          <a:prstGeom prst="rect">
            <a:avLst/>
          </a:prstGeom>
          <a:noFill/>
          <a:ln w="9525" algn="ctr">
            <a:noFill/>
            <a:miter lim="800000"/>
            <a:headEnd/>
            <a:tailEnd/>
          </a:ln>
        </p:spPr>
        <p:txBody>
          <a:bodyPr anchor="b">
            <a:spAutoFit/>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Hussain M, et al. ASCO 2011. </a:t>
            </a:r>
            <a:br>
              <a:rPr lang="en-US" sz="1400" dirty="0">
                <a:solidFill>
                  <a:srgbClr val="CDCDCF"/>
                </a:solidFill>
                <a:ea typeface="ＭＳ Ｐゴシック" panose="020B0600070205080204" pitchFamily="34" charset="-128"/>
              </a:rPr>
            </a:br>
            <a:r>
              <a:rPr lang="en-US" sz="1400" dirty="0">
                <a:solidFill>
                  <a:srgbClr val="CDCDCF"/>
                </a:solidFill>
                <a:ea typeface="ＭＳ Ｐゴシック" panose="020B0600070205080204" pitchFamily="34" charset="-128"/>
              </a:rPr>
              <a:t>Abstract 4516.</a:t>
            </a:r>
          </a:p>
        </p:txBody>
      </p:sp>
      <p:sp>
        <p:nvSpPr>
          <p:cNvPr id="6190" name="Rectangle 46"/>
          <p:cNvSpPr>
            <a:spLocks noChangeArrowheads="1"/>
          </p:cNvSpPr>
          <p:nvPr/>
        </p:nvSpPr>
        <p:spPr bwMode="auto">
          <a:xfrm rot="16200000">
            <a:off x="2192559" y="4827330"/>
            <a:ext cx="187280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b="1" dirty="0">
                <a:solidFill>
                  <a:srgbClr val="FFFFFF"/>
                </a:solidFill>
                <a:ea typeface="ＭＳ Ｐゴシック" panose="020B0600070205080204" pitchFamily="34" charset="-128"/>
              </a:rPr>
              <a:t>% Best Change From Baseline</a:t>
            </a:r>
          </a:p>
        </p:txBody>
      </p:sp>
      <p:grpSp>
        <p:nvGrpSpPr>
          <p:cNvPr id="3" name="Group 267"/>
          <p:cNvGrpSpPr/>
          <p:nvPr/>
        </p:nvGrpSpPr>
        <p:grpSpPr>
          <a:xfrm>
            <a:off x="3698255" y="3879641"/>
            <a:ext cx="2052837" cy="1926402"/>
            <a:chOff x="3760173" y="3879641"/>
            <a:chExt cx="2052837" cy="1926402"/>
          </a:xfrm>
          <a:solidFill>
            <a:schemeClr val="accent2"/>
          </a:solidFill>
        </p:grpSpPr>
        <p:sp>
          <p:nvSpPr>
            <p:cNvPr id="6191" name="Rectangle 47"/>
            <p:cNvSpPr>
              <a:spLocks noChangeArrowheads="1"/>
            </p:cNvSpPr>
            <p:nvPr/>
          </p:nvSpPr>
          <p:spPr bwMode="auto">
            <a:xfrm>
              <a:off x="3760173" y="3879641"/>
              <a:ext cx="78515" cy="1039598"/>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3" name="Rectangle 49"/>
            <p:cNvSpPr>
              <a:spLocks noChangeArrowheads="1"/>
            </p:cNvSpPr>
            <p:nvPr/>
          </p:nvSpPr>
          <p:spPr bwMode="auto">
            <a:xfrm>
              <a:off x="3912296" y="4699036"/>
              <a:ext cx="78515" cy="22020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4" name="Rectangle 50"/>
            <p:cNvSpPr>
              <a:spLocks noChangeArrowheads="1"/>
            </p:cNvSpPr>
            <p:nvPr/>
          </p:nvSpPr>
          <p:spPr bwMode="auto">
            <a:xfrm>
              <a:off x="3990811" y="4919239"/>
              <a:ext cx="73608" cy="43441"/>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9" name="Rectangle 55"/>
            <p:cNvSpPr>
              <a:spLocks noChangeArrowheads="1"/>
            </p:cNvSpPr>
            <p:nvPr/>
          </p:nvSpPr>
          <p:spPr bwMode="auto">
            <a:xfrm>
              <a:off x="4368664" y="4919239"/>
              <a:ext cx="78515" cy="381985"/>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0" name="Rectangle 56"/>
            <p:cNvSpPr>
              <a:spLocks noChangeArrowheads="1"/>
            </p:cNvSpPr>
            <p:nvPr/>
          </p:nvSpPr>
          <p:spPr bwMode="auto">
            <a:xfrm>
              <a:off x="4447179" y="4919239"/>
              <a:ext cx="73608" cy="49433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1" name="Rectangle 57"/>
            <p:cNvSpPr>
              <a:spLocks noChangeArrowheads="1"/>
            </p:cNvSpPr>
            <p:nvPr/>
          </p:nvSpPr>
          <p:spPr bwMode="auto">
            <a:xfrm>
              <a:off x="4520786" y="4919239"/>
              <a:ext cx="78515" cy="50931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4" name="Rectangle 60"/>
            <p:cNvSpPr>
              <a:spLocks noChangeArrowheads="1"/>
            </p:cNvSpPr>
            <p:nvPr/>
          </p:nvSpPr>
          <p:spPr bwMode="auto">
            <a:xfrm>
              <a:off x="4749788" y="4919239"/>
              <a:ext cx="78515" cy="563240"/>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5" name="Rectangle 61"/>
            <p:cNvSpPr>
              <a:spLocks noChangeArrowheads="1"/>
            </p:cNvSpPr>
            <p:nvPr/>
          </p:nvSpPr>
          <p:spPr bwMode="auto">
            <a:xfrm>
              <a:off x="4828303" y="4919239"/>
              <a:ext cx="73608" cy="573726"/>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6" name="Rectangle 62"/>
            <p:cNvSpPr>
              <a:spLocks noChangeArrowheads="1"/>
            </p:cNvSpPr>
            <p:nvPr/>
          </p:nvSpPr>
          <p:spPr bwMode="auto">
            <a:xfrm>
              <a:off x="4901911" y="4919239"/>
              <a:ext cx="78515" cy="587208"/>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7" name="Rectangle 63"/>
            <p:cNvSpPr>
              <a:spLocks noChangeArrowheads="1"/>
            </p:cNvSpPr>
            <p:nvPr/>
          </p:nvSpPr>
          <p:spPr bwMode="auto">
            <a:xfrm>
              <a:off x="4980425" y="4919239"/>
              <a:ext cx="73608" cy="59769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8" name="Rectangle 64"/>
            <p:cNvSpPr>
              <a:spLocks noChangeArrowheads="1"/>
            </p:cNvSpPr>
            <p:nvPr/>
          </p:nvSpPr>
          <p:spPr bwMode="auto">
            <a:xfrm>
              <a:off x="5054033" y="4919239"/>
              <a:ext cx="78515" cy="61267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3" name="Rectangle 69"/>
            <p:cNvSpPr>
              <a:spLocks noChangeArrowheads="1"/>
            </p:cNvSpPr>
            <p:nvPr/>
          </p:nvSpPr>
          <p:spPr bwMode="auto">
            <a:xfrm>
              <a:off x="5436793" y="4919239"/>
              <a:ext cx="73608" cy="787937"/>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5" name="Rectangle 71"/>
            <p:cNvSpPr>
              <a:spLocks noChangeArrowheads="1"/>
            </p:cNvSpPr>
            <p:nvPr/>
          </p:nvSpPr>
          <p:spPr bwMode="auto">
            <a:xfrm>
              <a:off x="5588916" y="4919239"/>
              <a:ext cx="71972" cy="822391"/>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6" name="Rectangle 72"/>
            <p:cNvSpPr>
              <a:spLocks noChangeArrowheads="1"/>
            </p:cNvSpPr>
            <p:nvPr/>
          </p:nvSpPr>
          <p:spPr bwMode="auto">
            <a:xfrm>
              <a:off x="5660888" y="4919239"/>
              <a:ext cx="78515" cy="85684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7" name="Rectangle 73"/>
            <p:cNvSpPr>
              <a:spLocks noChangeArrowheads="1"/>
            </p:cNvSpPr>
            <p:nvPr/>
          </p:nvSpPr>
          <p:spPr bwMode="auto">
            <a:xfrm>
              <a:off x="5739402" y="4919239"/>
              <a:ext cx="73608" cy="88680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grpSp>
        <p:nvGrpSpPr>
          <p:cNvPr id="4" name="Group 268"/>
          <p:cNvGrpSpPr/>
          <p:nvPr/>
        </p:nvGrpSpPr>
        <p:grpSpPr>
          <a:xfrm>
            <a:off x="3776771" y="4188251"/>
            <a:ext cx="2052837" cy="1661259"/>
            <a:chOff x="3838688" y="4188225"/>
            <a:chExt cx="2052837" cy="1661259"/>
          </a:xfrm>
          <a:solidFill>
            <a:schemeClr val="accent3"/>
          </a:solidFill>
        </p:grpSpPr>
        <p:sp>
          <p:nvSpPr>
            <p:cNvPr id="6192" name="Rectangle 48"/>
            <p:cNvSpPr>
              <a:spLocks noChangeArrowheads="1"/>
            </p:cNvSpPr>
            <p:nvPr/>
          </p:nvSpPr>
          <p:spPr bwMode="auto">
            <a:xfrm>
              <a:off x="3838688" y="4188225"/>
              <a:ext cx="73608" cy="73101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5" name="Rectangle 51"/>
            <p:cNvSpPr>
              <a:spLocks noChangeArrowheads="1"/>
            </p:cNvSpPr>
            <p:nvPr/>
          </p:nvSpPr>
          <p:spPr bwMode="auto">
            <a:xfrm>
              <a:off x="4064419" y="4919239"/>
              <a:ext cx="78515" cy="97369"/>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6" name="Rectangle 52"/>
            <p:cNvSpPr>
              <a:spLocks noChangeArrowheads="1"/>
            </p:cNvSpPr>
            <p:nvPr/>
          </p:nvSpPr>
          <p:spPr bwMode="auto">
            <a:xfrm>
              <a:off x="4142933" y="4919239"/>
              <a:ext cx="73608" cy="20522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7" name="Rectangle 53"/>
            <p:cNvSpPr>
              <a:spLocks noChangeArrowheads="1"/>
            </p:cNvSpPr>
            <p:nvPr/>
          </p:nvSpPr>
          <p:spPr bwMode="auto">
            <a:xfrm>
              <a:off x="4216541" y="4919239"/>
              <a:ext cx="78515" cy="304090"/>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198" name="Rectangle 54"/>
            <p:cNvSpPr>
              <a:spLocks noChangeArrowheads="1"/>
            </p:cNvSpPr>
            <p:nvPr/>
          </p:nvSpPr>
          <p:spPr bwMode="auto">
            <a:xfrm>
              <a:off x="4295056" y="4919239"/>
              <a:ext cx="73608" cy="317572"/>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2" name="Rectangle 58"/>
            <p:cNvSpPr>
              <a:spLocks noChangeArrowheads="1"/>
            </p:cNvSpPr>
            <p:nvPr/>
          </p:nvSpPr>
          <p:spPr bwMode="auto">
            <a:xfrm>
              <a:off x="4599301" y="4919239"/>
              <a:ext cx="71972" cy="50931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3" name="Rectangle 59"/>
            <p:cNvSpPr>
              <a:spLocks noChangeArrowheads="1"/>
            </p:cNvSpPr>
            <p:nvPr/>
          </p:nvSpPr>
          <p:spPr bwMode="auto">
            <a:xfrm>
              <a:off x="4671273" y="4919239"/>
              <a:ext cx="78515" cy="552754"/>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09" name="Rectangle 65"/>
            <p:cNvSpPr>
              <a:spLocks noChangeArrowheads="1"/>
            </p:cNvSpPr>
            <p:nvPr/>
          </p:nvSpPr>
          <p:spPr bwMode="auto">
            <a:xfrm>
              <a:off x="5132548" y="4919239"/>
              <a:ext cx="73608" cy="627653"/>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0" name="Rectangle 66"/>
            <p:cNvSpPr>
              <a:spLocks noChangeArrowheads="1"/>
            </p:cNvSpPr>
            <p:nvPr/>
          </p:nvSpPr>
          <p:spPr bwMode="auto">
            <a:xfrm>
              <a:off x="5206156" y="4919239"/>
              <a:ext cx="78515" cy="660609"/>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1" name="Rectangle 67"/>
            <p:cNvSpPr>
              <a:spLocks noChangeArrowheads="1"/>
            </p:cNvSpPr>
            <p:nvPr/>
          </p:nvSpPr>
          <p:spPr bwMode="auto">
            <a:xfrm>
              <a:off x="5284670" y="4919239"/>
              <a:ext cx="73608" cy="671095"/>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2" name="Rectangle 68"/>
            <p:cNvSpPr>
              <a:spLocks noChangeArrowheads="1"/>
            </p:cNvSpPr>
            <p:nvPr/>
          </p:nvSpPr>
          <p:spPr bwMode="auto">
            <a:xfrm>
              <a:off x="5358278" y="4919239"/>
              <a:ext cx="78515" cy="748990"/>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4" name="Rectangle 70"/>
            <p:cNvSpPr>
              <a:spLocks noChangeArrowheads="1"/>
            </p:cNvSpPr>
            <p:nvPr/>
          </p:nvSpPr>
          <p:spPr bwMode="auto">
            <a:xfrm>
              <a:off x="5510401" y="4919239"/>
              <a:ext cx="78515" cy="802917"/>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18" name="Rectangle 74"/>
            <p:cNvSpPr>
              <a:spLocks noChangeArrowheads="1"/>
            </p:cNvSpPr>
            <p:nvPr/>
          </p:nvSpPr>
          <p:spPr bwMode="auto">
            <a:xfrm>
              <a:off x="5813010" y="4919239"/>
              <a:ext cx="78515" cy="930245"/>
            </a:xfrm>
            <a:prstGeom prst="rect">
              <a:avLst/>
            </a:prstGeom>
            <a:grpFill/>
            <a:ln w="4763">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sp>
        <p:nvSpPr>
          <p:cNvPr id="6219" name="Line 75"/>
          <p:cNvSpPr>
            <a:spLocks noChangeShapeType="1"/>
          </p:cNvSpPr>
          <p:nvPr/>
        </p:nvSpPr>
        <p:spPr bwMode="auto">
          <a:xfrm>
            <a:off x="3698875" y="3792564"/>
            <a:ext cx="0" cy="2270125"/>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0" name="Line 76"/>
          <p:cNvSpPr>
            <a:spLocks noChangeShapeType="1"/>
          </p:cNvSpPr>
          <p:nvPr/>
        </p:nvSpPr>
        <p:spPr bwMode="auto">
          <a:xfrm>
            <a:off x="3638551" y="6046788"/>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1" name="Line 77"/>
          <p:cNvSpPr>
            <a:spLocks noChangeShapeType="1"/>
          </p:cNvSpPr>
          <p:nvPr/>
        </p:nvSpPr>
        <p:spPr bwMode="auto">
          <a:xfrm>
            <a:off x="3638551" y="5818188"/>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2" name="Line 78"/>
          <p:cNvSpPr>
            <a:spLocks noChangeShapeType="1"/>
          </p:cNvSpPr>
          <p:nvPr/>
        </p:nvSpPr>
        <p:spPr bwMode="auto">
          <a:xfrm>
            <a:off x="3638551" y="559435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3" name="Line 79"/>
          <p:cNvSpPr>
            <a:spLocks noChangeShapeType="1"/>
          </p:cNvSpPr>
          <p:nvPr/>
        </p:nvSpPr>
        <p:spPr bwMode="auto">
          <a:xfrm>
            <a:off x="3638551" y="537051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4" name="Line 80"/>
          <p:cNvSpPr>
            <a:spLocks noChangeShapeType="1"/>
          </p:cNvSpPr>
          <p:nvPr/>
        </p:nvSpPr>
        <p:spPr bwMode="auto">
          <a:xfrm>
            <a:off x="3638551" y="514826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5" name="Line 81"/>
          <p:cNvSpPr>
            <a:spLocks noChangeShapeType="1"/>
          </p:cNvSpPr>
          <p:nvPr/>
        </p:nvSpPr>
        <p:spPr bwMode="auto">
          <a:xfrm>
            <a:off x="3638551" y="4924425"/>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6" name="Line 82"/>
          <p:cNvSpPr>
            <a:spLocks noChangeShapeType="1"/>
          </p:cNvSpPr>
          <p:nvPr/>
        </p:nvSpPr>
        <p:spPr bwMode="auto">
          <a:xfrm>
            <a:off x="3638551" y="4700588"/>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7" name="Line 83"/>
          <p:cNvSpPr>
            <a:spLocks noChangeShapeType="1"/>
          </p:cNvSpPr>
          <p:nvPr/>
        </p:nvSpPr>
        <p:spPr bwMode="auto">
          <a:xfrm>
            <a:off x="3638551" y="447675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8" name="Line 84"/>
          <p:cNvSpPr>
            <a:spLocks noChangeShapeType="1"/>
          </p:cNvSpPr>
          <p:nvPr/>
        </p:nvSpPr>
        <p:spPr bwMode="auto">
          <a:xfrm>
            <a:off x="3638551" y="425291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29" name="Line 85"/>
          <p:cNvSpPr>
            <a:spLocks noChangeShapeType="1"/>
          </p:cNvSpPr>
          <p:nvPr/>
        </p:nvSpPr>
        <p:spPr bwMode="auto">
          <a:xfrm>
            <a:off x="3638551" y="403066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30" name="Line 86"/>
          <p:cNvSpPr>
            <a:spLocks noChangeShapeType="1"/>
          </p:cNvSpPr>
          <p:nvPr/>
        </p:nvSpPr>
        <p:spPr bwMode="auto">
          <a:xfrm>
            <a:off x="3638551" y="3806825"/>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31" name="Line 87"/>
          <p:cNvSpPr>
            <a:spLocks noChangeShapeType="1"/>
          </p:cNvSpPr>
          <p:nvPr/>
        </p:nvSpPr>
        <p:spPr bwMode="auto">
          <a:xfrm>
            <a:off x="3698888" y="4919689"/>
            <a:ext cx="2130425" cy="1587"/>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32" name="Rectangle 88"/>
          <p:cNvSpPr>
            <a:spLocks noChangeArrowheads="1"/>
          </p:cNvSpPr>
          <p:nvPr/>
        </p:nvSpPr>
        <p:spPr bwMode="auto">
          <a:xfrm>
            <a:off x="3325699" y="5938838"/>
            <a:ext cx="281102" cy="184666"/>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-100</a:t>
            </a:r>
            <a:endParaRPr lang="en-US" sz="1200" b="1" dirty="0">
              <a:solidFill>
                <a:srgbClr val="FFFFFF"/>
              </a:solidFill>
              <a:ea typeface="ＭＳ Ｐゴシック" panose="020B0600070205080204" pitchFamily="34" charset="-128"/>
            </a:endParaRPr>
          </a:p>
        </p:txBody>
      </p:sp>
      <p:sp>
        <p:nvSpPr>
          <p:cNvPr id="6233" name="Rectangle 89"/>
          <p:cNvSpPr>
            <a:spLocks noChangeArrowheads="1"/>
          </p:cNvSpPr>
          <p:nvPr/>
        </p:nvSpPr>
        <p:spPr bwMode="auto">
          <a:xfrm>
            <a:off x="3403713" y="5716588"/>
            <a:ext cx="203105" cy="184666"/>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-80</a:t>
            </a:r>
            <a:endParaRPr lang="en-US" sz="1200" b="1" dirty="0">
              <a:solidFill>
                <a:srgbClr val="FFFFFF"/>
              </a:solidFill>
              <a:ea typeface="ＭＳ Ｐゴシック" panose="020B0600070205080204" pitchFamily="34" charset="-128"/>
            </a:endParaRPr>
          </a:p>
        </p:txBody>
      </p:sp>
      <p:sp>
        <p:nvSpPr>
          <p:cNvPr id="6234" name="Rectangle 90"/>
          <p:cNvSpPr>
            <a:spLocks noChangeArrowheads="1"/>
          </p:cNvSpPr>
          <p:nvPr/>
        </p:nvSpPr>
        <p:spPr bwMode="auto">
          <a:xfrm>
            <a:off x="3403713" y="5494338"/>
            <a:ext cx="203105" cy="184666"/>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-60</a:t>
            </a:r>
            <a:endParaRPr lang="en-US" sz="1200" b="1" dirty="0">
              <a:solidFill>
                <a:srgbClr val="FFFFFF"/>
              </a:solidFill>
              <a:ea typeface="ＭＳ Ｐゴシック" panose="020B0600070205080204" pitchFamily="34" charset="-128"/>
            </a:endParaRPr>
          </a:p>
        </p:txBody>
      </p:sp>
      <p:sp>
        <p:nvSpPr>
          <p:cNvPr id="6235" name="Rectangle 91"/>
          <p:cNvSpPr>
            <a:spLocks noChangeArrowheads="1"/>
          </p:cNvSpPr>
          <p:nvPr/>
        </p:nvSpPr>
        <p:spPr bwMode="auto">
          <a:xfrm>
            <a:off x="3403713" y="5272088"/>
            <a:ext cx="203105" cy="184666"/>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-40</a:t>
            </a:r>
            <a:endParaRPr lang="en-US" sz="1200" b="1" dirty="0">
              <a:solidFill>
                <a:srgbClr val="FFFFFF"/>
              </a:solidFill>
              <a:ea typeface="ＭＳ Ｐゴシック" panose="020B0600070205080204" pitchFamily="34" charset="-128"/>
            </a:endParaRPr>
          </a:p>
        </p:txBody>
      </p:sp>
      <p:sp>
        <p:nvSpPr>
          <p:cNvPr id="6236" name="Rectangle 92"/>
          <p:cNvSpPr>
            <a:spLocks noChangeArrowheads="1"/>
          </p:cNvSpPr>
          <p:nvPr/>
        </p:nvSpPr>
        <p:spPr bwMode="auto">
          <a:xfrm>
            <a:off x="3403713" y="5049838"/>
            <a:ext cx="203105" cy="184666"/>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-20</a:t>
            </a:r>
            <a:endParaRPr lang="en-US" sz="1200" b="1" dirty="0">
              <a:solidFill>
                <a:srgbClr val="FFFFFF"/>
              </a:solidFill>
              <a:ea typeface="ＭＳ Ｐゴシック" panose="020B0600070205080204" pitchFamily="34" charset="-128"/>
            </a:endParaRPr>
          </a:p>
        </p:txBody>
      </p:sp>
      <p:sp>
        <p:nvSpPr>
          <p:cNvPr id="6237" name="Rectangle 93"/>
          <p:cNvSpPr>
            <a:spLocks noChangeArrowheads="1"/>
          </p:cNvSpPr>
          <p:nvPr/>
        </p:nvSpPr>
        <p:spPr bwMode="auto">
          <a:xfrm>
            <a:off x="3528804" y="4826000"/>
            <a:ext cx="77996" cy="184666"/>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0</a:t>
            </a:r>
            <a:endParaRPr lang="en-US" sz="1200" b="1" dirty="0">
              <a:solidFill>
                <a:srgbClr val="FFFFFF"/>
              </a:solidFill>
              <a:ea typeface="ＭＳ Ｐゴシック" panose="020B0600070205080204" pitchFamily="34" charset="-128"/>
            </a:endParaRPr>
          </a:p>
        </p:txBody>
      </p:sp>
      <p:sp>
        <p:nvSpPr>
          <p:cNvPr id="6238" name="Rectangle 94"/>
          <p:cNvSpPr>
            <a:spLocks noChangeArrowheads="1"/>
          </p:cNvSpPr>
          <p:nvPr/>
        </p:nvSpPr>
        <p:spPr bwMode="auto">
          <a:xfrm>
            <a:off x="3450808" y="4603750"/>
            <a:ext cx="155992" cy="184666"/>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20</a:t>
            </a:r>
            <a:endParaRPr lang="en-US" sz="1200" b="1" dirty="0">
              <a:solidFill>
                <a:srgbClr val="FFFFFF"/>
              </a:solidFill>
              <a:ea typeface="ＭＳ Ｐゴシック" panose="020B0600070205080204" pitchFamily="34" charset="-128"/>
            </a:endParaRPr>
          </a:p>
        </p:txBody>
      </p:sp>
      <p:sp>
        <p:nvSpPr>
          <p:cNvPr id="6239" name="Rectangle 95"/>
          <p:cNvSpPr>
            <a:spLocks noChangeArrowheads="1"/>
          </p:cNvSpPr>
          <p:nvPr/>
        </p:nvSpPr>
        <p:spPr bwMode="auto">
          <a:xfrm>
            <a:off x="3450808" y="4381500"/>
            <a:ext cx="155992" cy="184666"/>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40</a:t>
            </a:r>
            <a:endParaRPr lang="en-US" sz="1200" b="1" dirty="0">
              <a:solidFill>
                <a:srgbClr val="FFFFFF"/>
              </a:solidFill>
              <a:ea typeface="ＭＳ Ｐゴシック" panose="020B0600070205080204" pitchFamily="34" charset="-128"/>
            </a:endParaRPr>
          </a:p>
        </p:txBody>
      </p:sp>
      <p:sp>
        <p:nvSpPr>
          <p:cNvPr id="6240" name="Rectangle 96"/>
          <p:cNvSpPr>
            <a:spLocks noChangeArrowheads="1"/>
          </p:cNvSpPr>
          <p:nvPr/>
        </p:nvSpPr>
        <p:spPr bwMode="auto">
          <a:xfrm>
            <a:off x="3450808" y="4159250"/>
            <a:ext cx="155992" cy="184666"/>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60</a:t>
            </a:r>
            <a:endParaRPr lang="en-US" sz="1200" b="1" dirty="0">
              <a:solidFill>
                <a:srgbClr val="FFFFFF"/>
              </a:solidFill>
              <a:ea typeface="ＭＳ Ｐゴシック" panose="020B0600070205080204" pitchFamily="34" charset="-128"/>
            </a:endParaRPr>
          </a:p>
        </p:txBody>
      </p:sp>
      <p:sp>
        <p:nvSpPr>
          <p:cNvPr id="6241" name="Rectangle 97"/>
          <p:cNvSpPr>
            <a:spLocks noChangeArrowheads="1"/>
          </p:cNvSpPr>
          <p:nvPr/>
        </p:nvSpPr>
        <p:spPr bwMode="auto">
          <a:xfrm>
            <a:off x="3450808" y="3937000"/>
            <a:ext cx="155992" cy="184666"/>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80</a:t>
            </a:r>
            <a:endParaRPr lang="en-US" sz="1200" b="1" dirty="0">
              <a:solidFill>
                <a:srgbClr val="FFFFFF"/>
              </a:solidFill>
              <a:ea typeface="ＭＳ Ｐゴシック" panose="020B0600070205080204" pitchFamily="34" charset="-128"/>
            </a:endParaRPr>
          </a:p>
        </p:txBody>
      </p:sp>
      <p:sp>
        <p:nvSpPr>
          <p:cNvPr id="6242" name="Rectangle 98"/>
          <p:cNvSpPr>
            <a:spLocks noChangeArrowheads="1"/>
          </p:cNvSpPr>
          <p:nvPr/>
        </p:nvSpPr>
        <p:spPr bwMode="auto">
          <a:xfrm>
            <a:off x="3372813" y="3714750"/>
            <a:ext cx="233988" cy="184666"/>
          </a:xfrm>
          <a:prstGeom prst="rect">
            <a:avLst/>
          </a:prstGeom>
          <a:noFill/>
          <a:ln w="9525">
            <a:noFill/>
            <a:miter lim="800000"/>
            <a:headEnd/>
            <a:tailEnd/>
          </a:ln>
        </p:spPr>
        <p:txBody>
          <a:bodyPr wrap="none" lIns="0" tIns="0" rIns="0" bIns="0">
            <a:spAutoFit/>
          </a:bodyPr>
          <a:lstStyle/>
          <a:p>
            <a:pPr algn="r" defTabSz="914400" fontAlgn="base">
              <a:spcBef>
                <a:spcPct val="0"/>
              </a:spcBef>
              <a:spcAft>
                <a:spcPct val="0"/>
              </a:spcAft>
              <a:defRPr/>
            </a:pPr>
            <a:r>
              <a:rPr lang="en-US" sz="1200" dirty="0">
                <a:solidFill>
                  <a:srgbClr val="FFFFFF"/>
                </a:solidFill>
                <a:ea typeface="ＭＳ Ｐゴシック" panose="020B0600070205080204" pitchFamily="34" charset="-128"/>
              </a:rPr>
              <a:t>100</a:t>
            </a:r>
            <a:endParaRPr lang="en-US" sz="1200" b="1" dirty="0">
              <a:solidFill>
                <a:srgbClr val="FFFFFF"/>
              </a:solidFill>
              <a:ea typeface="ＭＳ Ｐゴシック" panose="020B0600070205080204" pitchFamily="34" charset="-128"/>
            </a:endParaRPr>
          </a:p>
        </p:txBody>
      </p:sp>
      <p:grpSp>
        <p:nvGrpSpPr>
          <p:cNvPr id="5" name="Group 275"/>
          <p:cNvGrpSpPr/>
          <p:nvPr/>
        </p:nvGrpSpPr>
        <p:grpSpPr>
          <a:xfrm>
            <a:off x="6359343" y="4173245"/>
            <a:ext cx="2440504" cy="1809560"/>
            <a:chOff x="6359342" y="4173245"/>
            <a:chExt cx="2440504" cy="1809560"/>
          </a:xfrm>
          <a:solidFill>
            <a:schemeClr val="accent2"/>
          </a:solidFill>
        </p:grpSpPr>
        <p:grpSp>
          <p:nvGrpSpPr>
            <p:cNvPr id="6" name="Group 274"/>
            <p:cNvGrpSpPr/>
            <p:nvPr/>
          </p:nvGrpSpPr>
          <p:grpSpPr>
            <a:xfrm>
              <a:off x="6359342" y="4173245"/>
              <a:ext cx="2294924" cy="1710693"/>
              <a:chOff x="6359342" y="4173245"/>
              <a:chExt cx="2294924" cy="1710693"/>
            </a:xfrm>
            <a:grpFill/>
          </p:grpSpPr>
          <p:grpSp>
            <p:nvGrpSpPr>
              <p:cNvPr id="7" name="Group 273"/>
              <p:cNvGrpSpPr/>
              <p:nvPr/>
            </p:nvGrpSpPr>
            <p:grpSpPr>
              <a:xfrm>
                <a:off x="6359342" y="4173245"/>
                <a:ext cx="1979230" cy="1553405"/>
                <a:chOff x="6359342" y="4173245"/>
                <a:chExt cx="1979230" cy="1553405"/>
              </a:xfrm>
              <a:grpFill/>
            </p:grpSpPr>
            <p:grpSp>
              <p:nvGrpSpPr>
                <p:cNvPr id="8" name="Group 271"/>
                <p:cNvGrpSpPr/>
                <p:nvPr/>
              </p:nvGrpSpPr>
              <p:grpSpPr>
                <a:xfrm>
                  <a:off x="6359342" y="4173245"/>
                  <a:ext cx="1367467" cy="1397615"/>
                  <a:chOff x="6359342" y="4173245"/>
                  <a:chExt cx="1367467" cy="1397615"/>
                </a:xfrm>
                <a:grpFill/>
              </p:grpSpPr>
              <p:grpSp>
                <p:nvGrpSpPr>
                  <p:cNvPr id="9" name="Group 270"/>
                  <p:cNvGrpSpPr/>
                  <p:nvPr/>
                </p:nvGrpSpPr>
                <p:grpSpPr>
                  <a:xfrm>
                    <a:off x="6359342" y="4173245"/>
                    <a:ext cx="1198988" cy="1339194"/>
                    <a:chOff x="6359342" y="4173245"/>
                    <a:chExt cx="1198988" cy="1339194"/>
                  </a:xfrm>
                  <a:grpFill/>
                </p:grpSpPr>
                <p:grpSp>
                  <p:nvGrpSpPr>
                    <p:cNvPr id="10" name="Group 269"/>
                    <p:cNvGrpSpPr/>
                    <p:nvPr/>
                  </p:nvGrpSpPr>
                  <p:grpSpPr>
                    <a:xfrm>
                      <a:off x="6359342" y="4173245"/>
                      <a:ext cx="696819" cy="1078546"/>
                      <a:chOff x="6359342" y="4173245"/>
                      <a:chExt cx="696819" cy="1078546"/>
                    </a:xfrm>
                    <a:grpFill/>
                  </p:grpSpPr>
                  <p:sp>
                    <p:nvSpPr>
                      <p:cNvPr id="6244" name="Rectangle 100"/>
                      <p:cNvSpPr>
                        <a:spLocks noChangeArrowheads="1"/>
                      </p:cNvSpPr>
                      <p:nvPr/>
                    </p:nvSpPr>
                    <p:spPr bwMode="auto">
                      <a:xfrm>
                        <a:off x="6359342" y="4173245"/>
                        <a:ext cx="21264" cy="75048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45" name="Rectangle 101"/>
                      <p:cNvSpPr>
                        <a:spLocks noChangeArrowheads="1"/>
                      </p:cNvSpPr>
                      <p:nvPr/>
                    </p:nvSpPr>
                    <p:spPr bwMode="auto">
                      <a:xfrm>
                        <a:off x="6380607" y="4257132"/>
                        <a:ext cx="21264" cy="66660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0" name="Rectangle 106"/>
                      <p:cNvSpPr>
                        <a:spLocks noChangeArrowheads="1"/>
                      </p:cNvSpPr>
                      <p:nvPr/>
                    </p:nvSpPr>
                    <p:spPr bwMode="auto">
                      <a:xfrm>
                        <a:off x="6485293" y="4673571"/>
                        <a:ext cx="21264" cy="25016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1" name="Rectangle 107"/>
                      <p:cNvSpPr>
                        <a:spLocks noChangeArrowheads="1"/>
                      </p:cNvSpPr>
                      <p:nvPr/>
                    </p:nvSpPr>
                    <p:spPr bwMode="auto">
                      <a:xfrm>
                        <a:off x="6506558" y="4712518"/>
                        <a:ext cx="21264" cy="21121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3" name="Rectangle 109"/>
                      <p:cNvSpPr>
                        <a:spLocks noChangeArrowheads="1"/>
                      </p:cNvSpPr>
                      <p:nvPr/>
                    </p:nvSpPr>
                    <p:spPr bwMode="auto">
                      <a:xfrm>
                        <a:off x="6549087" y="4718510"/>
                        <a:ext cx="19629" cy="20522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4" name="Rectangle 110"/>
                      <p:cNvSpPr>
                        <a:spLocks noChangeArrowheads="1"/>
                      </p:cNvSpPr>
                      <p:nvPr/>
                    </p:nvSpPr>
                    <p:spPr bwMode="auto">
                      <a:xfrm>
                        <a:off x="6568715" y="4757458"/>
                        <a:ext cx="21264" cy="16627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5" name="Rectangle 111"/>
                      <p:cNvSpPr>
                        <a:spLocks noChangeArrowheads="1"/>
                      </p:cNvSpPr>
                      <p:nvPr/>
                    </p:nvSpPr>
                    <p:spPr bwMode="auto">
                      <a:xfrm>
                        <a:off x="6589980" y="4781425"/>
                        <a:ext cx="21264" cy="14230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6" name="Rectangle 112"/>
                      <p:cNvSpPr>
                        <a:spLocks noChangeArrowheads="1"/>
                      </p:cNvSpPr>
                      <p:nvPr/>
                    </p:nvSpPr>
                    <p:spPr bwMode="auto">
                      <a:xfrm>
                        <a:off x="6611244" y="4785919"/>
                        <a:ext cx="21264" cy="13781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8" name="Rectangle 114"/>
                      <p:cNvSpPr>
                        <a:spLocks noChangeArrowheads="1"/>
                      </p:cNvSpPr>
                      <p:nvPr/>
                    </p:nvSpPr>
                    <p:spPr bwMode="auto">
                      <a:xfrm>
                        <a:off x="6653773" y="4850332"/>
                        <a:ext cx="19629" cy="7340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9" name="Rectangle 115"/>
                      <p:cNvSpPr>
                        <a:spLocks noChangeArrowheads="1"/>
                      </p:cNvSpPr>
                      <p:nvPr/>
                    </p:nvSpPr>
                    <p:spPr bwMode="auto">
                      <a:xfrm>
                        <a:off x="6673402" y="4850332"/>
                        <a:ext cx="21264" cy="7340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0" name="Rectangle 116"/>
                      <p:cNvSpPr>
                        <a:spLocks noChangeArrowheads="1"/>
                      </p:cNvSpPr>
                      <p:nvPr/>
                    </p:nvSpPr>
                    <p:spPr bwMode="auto">
                      <a:xfrm>
                        <a:off x="6694666" y="4854826"/>
                        <a:ext cx="21264" cy="6890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1" name="Rectangle 117"/>
                      <p:cNvSpPr>
                        <a:spLocks noChangeArrowheads="1"/>
                      </p:cNvSpPr>
                      <p:nvPr/>
                    </p:nvSpPr>
                    <p:spPr bwMode="auto">
                      <a:xfrm>
                        <a:off x="6715931" y="4923733"/>
                        <a:ext cx="21264" cy="2396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3" name="Rectangle 119"/>
                      <p:cNvSpPr>
                        <a:spLocks noChangeArrowheads="1"/>
                      </p:cNvSpPr>
                      <p:nvPr/>
                    </p:nvSpPr>
                    <p:spPr bwMode="auto">
                      <a:xfrm>
                        <a:off x="6758460" y="4923733"/>
                        <a:ext cx="19629" cy="9287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6" name="Rectangle 122"/>
                      <p:cNvSpPr>
                        <a:spLocks noChangeArrowheads="1"/>
                      </p:cNvSpPr>
                      <p:nvPr/>
                    </p:nvSpPr>
                    <p:spPr bwMode="auto">
                      <a:xfrm>
                        <a:off x="6820617" y="4923733"/>
                        <a:ext cx="21264" cy="12283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8" name="Rectangle 124"/>
                      <p:cNvSpPr>
                        <a:spLocks noChangeArrowheads="1"/>
                      </p:cNvSpPr>
                      <p:nvPr/>
                    </p:nvSpPr>
                    <p:spPr bwMode="auto">
                      <a:xfrm>
                        <a:off x="6863146" y="4923733"/>
                        <a:ext cx="19629" cy="25915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0" name="Rectangle 126"/>
                      <p:cNvSpPr>
                        <a:spLocks noChangeArrowheads="1"/>
                      </p:cNvSpPr>
                      <p:nvPr/>
                    </p:nvSpPr>
                    <p:spPr bwMode="auto">
                      <a:xfrm>
                        <a:off x="6904039" y="4923733"/>
                        <a:ext cx="21264" cy="26514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1" name="Rectangle 127"/>
                      <p:cNvSpPr>
                        <a:spLocks noChangeArrowheads="1"/>
                      </p:cNvSpPr>
                      <p:nvPr/>
                    </p:nvSpPr>
                    <p:spPr bwMode="auto">
                      <a:xfrm>
                        <a:off x="6925304" y="4923733"/>
                        <a:ext cx="21264" cy="26963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2" name="Rectangle 128"/>
                      <p:cNvSpPr>
                        <a:spLocks noChangeArrowheads="1"/>
                      </p:cNvSpPr>
                      <p:nvPr/>
                    </p:nvSpPr>
                    <p:spPr bwMode="auto">
                      <a:xfrm>
                        <a:off x="6946568" y="4923733"/>
                        <a:ext cx="21264" cy="26963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5" name="Rectangle 131"/>
                      <p:cNvSpPr>
                        <a:spLocks noChangeArrowheads="1"/>
                      </p:cNvSpPr>
                      <p:nvPr/>
                    </p:nvSpPr>
                    <p:spPr bwMode="auto">
                      <a:xfrm>
                        <a:off x="7015269" y="4923733"/>
                        <a:ext cx="19629" cy="32805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6" name="Rectangle 132"/>
                      <p:cNvSpPr>
                        <a:spLocks noChangeArrowheads="1"/>
                      </p:cNvSpPr>
                      <p:nvPr/>
                    </p:nvSpPr>
                    <p:spPr bwMode="auto">
                      <a:xfrm>
                        <a:off x="7034897" y="4923733"/>
                        <a:ext cx="21264" cy="32805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sp>
                  <p:nvSpPr>
                    <p:cNvPr id="6278" name="Rectangle 134"/>
                    <p:cNvSpPr>
                      <a:spLocks noChangeArrowheads="1"/>
                    </p:cNvSpPr>
                    <p:nvPr/>
                  </p:nvSpPr>
                  <p:spPr bwMode="auto">
                    <a:xfrm>
                      <a:off x="7077426" y="4923733"/>
                      <a:ext cx="21264" cy="35352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9" name="Rectangle 135"/>
                    <p:cNvSpPr>
                      <a:spLocks noChangeArrowheads="1"/>
                    </p:cNvSpPr>
                    <p:nvPr/>
                  </p:nvSpPr>
                  <p:spPr bwMode="auto">
                    <a:xfrm>
                      <a:off x="7098691" y="4923733"/>
                      <a:ext cx="21264" cy="37749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0" name="Rectangle 136"/>
                    <p:cNvSpPr>
                      <a:spLocks noChangeArrowheads="1"/>
                    </p:cNvSpPr>
                    <p:nvPr/>
                  </p:nvSpPr>
                  <p:spPr bwMode="auto">
                    <a:xfrm>
                      <a:off x="7119955" y="4923733"/>
                      <a:ext cx="19629" cy="39696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1" name="Rectangle 137"/>
                    <p:cNvSpPr>
                      <a:spLocks noChangeArrowheads="1"/>
                    </p:cNvSpPr>
                    <p:nvPr/>
                  </p:nvSpPr>
                  <p:spPr bwMode="auto">
                    <a:xfrm>
                      <a:off x="7139584" y="4923733"/>
                      <a:ext cx="21264" cy="41643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2" name="Rectangle 138"/>
                    <p:cNvSpPr>
                      <a:spLocks noChangeArrowheads="1"/>
                    </p:cNvSpPr>
                    <p:nvPr/>
                  </p:nvSpPr>
                  <p:spPr bwMode="auto">
                    <a:xfrm>
                      <a:off x="7160848" y="4923733"/>
                      <a:ext cx="21264" cy="42093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3" name="Rectangle 139"/>
                    <p:cNvSpPr>
                      <a:spLocks noChangeArrowheads="1"/>
                    </p:cNvSpPr>
                    <p:nvPr/>
                  </p:nvSpPr>
                  <p:spPr bwMode="auto">
                    <a:xfrm>
                      <a:off x="7182113" y="4923733"/>
                      <a:ext cx="21264" cy="42692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4" name="Rectangle 140"/>
                    <p:cNvSpPr>
                      <a:spLocks noChangeArrowheads="1"/>
                    </p:cNvSpPr>
                    <p:nvPr/>
                  </p:nvSpPr>
                  <p:spPr bwMode="auto">
                    <a:xfrm>
                      <a:off x="7203377" y="4923733"/>
                      <a:ext cx="21264" cy="43141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0" name="Rectangle 146"/>
                    <p:cNvSpPr>
                      <a:spLocks noChangeArrowheads="1"/>
                    </p:cNvSpPr>
                    <p:nvPr/>
                  </p:nvSpPr>
                  <p:spPr bwMode="auto">
                    <a:xfrm>
                      <a:off x="7329328" y="4923733"/>
                      <a:ext cx="19629" cy="48534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2" name="Rectangle 148"/>
                    <p:cNvSpPr>
                      <a:spLocks noChangeArrowheads="1"/>
                    </p:cNvSpPr>
                    <p:nvPr/>
                  </p:nvSpPr>
                  <p:spPr bwMode="auto">
                    <a:xfrm>
                      <a:off x="7370221" y="4923733"/>
                      <a:ext cx="21264" cy="49433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3" name="Rectangle 149"/>
                    <p:cNvSpPr>
                      <a:spLocks noChangeArrowheads="1"/>
                    </p:cNvSpPr>
                    <p:nvPr/>
                  </p:nvSpPr>
                  <p:spPr bwMode="auto">
                    <a:xfrm>
                      <a:off x="7391486" y="4923733"/>
                      <a:ext cx="21264" cy="51979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5" name="Rectangle 151"/>
                    <p:cNvSpPr>
                      <a:spLocks noChangeArrowheads="1"/>
                    </p:cNvSpPr>
                    <p:nvPr/>
                  </p:nvSpPr>
                  <p:spPr bwMode="auto">
                    <a:xfrm>
                      <a:off x="7434015" y="4923733"/>
                      <a:ext cx="19629" cy="53477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8" name="Rectangle 154"/>
                    <p:cNvSpPr>
                      <a:spLocks noChangeArrowheads="1"/>
                    </p:cNvSpPr>
                    <p:nvPr/>
                  </p:nvSpPr>
                  <p:spPr bwMode="auto">
                    <a:xfrm>
                      <a:off x="7496172" y="4923733"/>
                      <a:ext cx="21264" cy="56773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9" name="Rectangle 155"/>
                    <p:cNvSpPr>
                      <a:spLocks noChangeArrowheads="1"/>
                    </p:cNvSpPr>
                    <p:nvPr/>
                  </p:nvSpPr>
                  <p:spPr bwMode="auto">
                    <a:xfrm>
                      <a:off x="7517437" y="4923733"/>
                      <a:ext cx="21264" cy="58271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0" name="Rectangle 156"/>
                    <p:cNvSpPr>
                      <a:spLocks noChangeArrowheads="1"/>
                    </p:cNvSpPr>
                    <p:nvPr/>
                  </p:nvSpPr>
                  <p:spPr bwMode="auto">
                    <a:xfrm>
                      <a:off x="7538701" y="4923733"/>
                      <a:ext cx="19629" cy="58870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sp>
                <p:nvSpPr>
                  <p:cNvPr id="6302" name="Rectangle 158"/>
                  <p:cNvSpPr>
                    <a:spLocks noChangeArrowheads="1"/>
                  </p:cNvSpPr>
                  <p:nvPr/>
                </p:nvSpPr>
                <p:spPr bwMode="auto">
                  <a:xfrm>
                    <a:off x="7579594" y="4923733"/>
                    <a:ext cx="21264" cy="60218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3" name="Rectangle 159"/>
                  <p:cNvSpPr>
                    <a:spLocks noChangeArrowheads="1"/>
                  </p:cNvSpPr>
                  <p:nvPr/>
                </p:nvSpPr>
                <p:spPr bwMode="auto">
                  <a:xfrm>
                    <a:off x="7600859" y="4923733"/>
                    <a:ext cx="21264" cy="61716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4" name="Rectangle 160"/>
                  <p:cNvSpPr>
                    <a:spLocks noChangeArrowheads="1"/>
                  </p:cNvSpPr>
                  <p:nvPr/>
                </p:nvSpPr>
                <p:spPr bwMode="auto">
                  <a:xfrm>
                    <a:off x="7622123" y="4923733"/>
                    <a:ext cx="21264" cy="61716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5" name="Rectangle 161"/>
                  <p:cNvSpPr>
                    <a:spLocks noChangeArrowheads="1"/>
                  </p:cNvSpPr>
                  <p:nvPr/>
                </p:nvSpPr>
                <p:spPr bwMode="auto">
                  <a:xfrm>
                    <a:off x="7643388" y="4923733"/>
                    <a:ext cx="19629" cy="61716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6" name="Rectangle 162"/>
                  <p:cNvSpPr>
                    <a:spLocks noChangeArrowheads="1"/>
                  </p:cNvSpPr>
                  <p:nvPr/>
                </p:nvSpPr>
                <p:spPr bwMode="auto">
                  <a:xfrm>
                    <a:off x="7663016" y="4923733"/>
                    <a:ext cx="21264" cy="63664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7" name="Rectangle 163"/>
                  <p:cNvSpPr>
                    <a:spLocks noChangeArrowheads="1"/>
                  </p:cNvSpPr>
                  <p:nvPr/>
                </p:nvSpPr>
                <p:spPr bwMode="auto">
                  <a:xfrm>
                    <a:off x="7684281" y="4923733"/>
                    <a:ext cx="21264" cy="64263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8" name="Rectangle 164"/>
                  <p:cNvSpPr>
                    <a:spLocks noChangeArrowheads="1"/>
                  </p:cNvSpPr>
                  <p:nvPr/>
                </p:nvSpPr>
                <p:spPr bwMode="auto">
                  <a:xfrm>
                    <a:off x="7705545" y="4923733"/>
                    <a:ext cx="21264" cy="64712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grpSp>
              <p:nvGrpSpPr>
                <p:cNvPr id="11" name="Group 272"/>
                <p:cNvGrpSpPr/>
                <p:nvPr/>
              </p:nvGrpSpPr>
              <p:grpSpPr>
                <a:xfrm>
                  <a:off x="7893654" y="4923733"/>
                  <a:ext cx="444918" cy="802917"/>
                  <a:chOff x="7893654" y="4923733"/>
                  <a:chExt cx="444918" cy="802917"/>
                </a:xfrm>
                <a:grpFill/>
              </p:grpSpPr>
              <p:sp>
                <p:nvSpPr>
                  <p:cNvPr id="6317" name="Rectangle 173"/>
                  <p:cNvSpPr>
                    <a:spLocks noChangeArrowheads="1"/>
                  </p:cNvSpPr>
                  <p:nvPr/>
                </p:nvSpPr>
                <p:spPr bwMode="auto">
                  <a:xfrm>
                    <a:off x="7893654" y="4923733"/>
                    <a:ext cx="21264" cy="70105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8" name="Rectangle 174"/>
                  <p:cNvSpPr>
                    <a:spLocks noChangeArrowheads="1"/>
                  </p:cNvSpPr>
                  <p:nvPr/>
                </p:nvSpPr>
                <p:spPr bwMode="auto">
                  <a:xfrm>
                    <a:off x="7914918" y="4923733"/>
                    <a:ext cx="21264" cy="70554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9" name="Rectangle 175"/>
                  <p:cNvSpPr>
                    <a:spLocks noChangeArrowheads="1"/>
                  </p:cNvSpPr>
                  <p:nvPr/>
                </p:nvSpPr>
                <p:spPr bwMode="auto">
                  <a:xfrm>
                    <a:off x="7936183" y="4923733"/>
                    <a:ext cx="21264" cy="71004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0" name="Rectangle 176"/>
                  <p:cNvSpPr>
                    <a:spLocks noChangeArrowheads="1"/>
                  </p:cNvSpPr>
                  <p:nvPr/>
                </p:nvSpPr>
                <p:spPr bwMode="auto">
                  <a:xfrm>
                    <a:off x="7957447" y="4923733"/>
                    <a:ext cx="21264" cy="71603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1" name="Rectangle 177"/>
                  <p:cNvSpPr>
                    <a:spLocks noChangeArrowheads="1"/>
                  </p:cNvSpPr>
                  <p:nvPr/>
                </p:nvSpPr>
                <p:spPr bwMode="auto">
                  <a:xfrm>
                    <a:off x="7978711" y="4923733"/>
                    <a:ext cx="19629" cy="72052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2" name="Rectangle 178"/>
                  <p:cNvSpPr>
                    <a:spLocks noChangeArrowheads="1"/>
                  </p:cNvSpPr>
                  <p:nvPr/>
                </p:nvSpPr>
                <p:spPr bwMode="auto">
                  <a:xfrm>
                    <a:off x="7998340" y="4923733"/>
                    <a:ext cx="21264" cy="72052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3" name="Rectangle 179"/>
                  <p:cNvSpPr>
                    <a:spLocks noChangeArrowheads="1"/>
                  </p:cNvSpPr>
                  <p:nvPr/>
                </p:nvSpPr>
                <p:spPr bwMode="auto">
                  <a:xfrm>
                    <a:off x="8019605" y="4923733"/>
                    <a:ext cx="21264" cy="73550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4" name="Rectangle 180"/>
                  <p:cNvSpPr>
                    <a:spLocks noChangeArrowheads="1"/>
                  </p:cNvSpPr>
                  <p:nvPr/>
                </p:nvSpPr>
                <p:spPr bwMode="auto">
                  <a:xfrm>
                    <a:off x="8040869" y="4923733"/>
                    <a:ext cx="21264" cy="73550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6" name="Rectangle 182"/>
                  <p:cNvSpPr>
                    <a:spLocks noChangeArrowheads="1"/>
                  </p:cNvSpPr>
                  <p:nvPr/>
                </p:nvSpPr>
                <p:spPr bwMode="auto">
                  <a:xfrm>
                    <a:off x="8083398" y="4923733"/>
                    <a:ext cx="19629" cy="74449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7" name="Rectangle 183"/>
                  <p:cNvSpPr>
                    <a:spLocks noChangeArrowheads="1"/>
                  </p:cNvSpPr>
                  <p:nvPr/>
                </p:nvSpPr>
                <p:spPr bwMode="auto">
                  <a:xfrm>
                    <a:off x="8103027" y="4923733"/>
                    <a:ext cx="21264" cy="75048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9" name="Rectangle 185"/>
                  <p:cNvSpPr>
                    <a:spLocks noChangeArrowheads="1"/>
                  </p:cNvSpPr>
                  <p:nvPr/>
                </p:nvSpPr>
                <p:spPr bwMode="auto">
                  <a:xfrm>
                    <a:off x="8145556" y="4923733"/>
                    <a:ext cx="21264" cy="75498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2" name="Rectangle 188"/>
                  <p:cNvSpPr>
                    <a:spLocks noChangeArrowheads="1"/>
                  </p:cNvSpPr>
                  <p:nvPr/>
                </p:nvSpPr>
                <p:spPr bwMode="auto">
                  <a:xfrm>
                    <a:off x="8207713" y="4923733"/>
                    <a:ext cx="26172" cy="778950"/>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3" name="Rectangle 189"/>
                  <p:cNvSpPr>
                    <a:spLocks noChangeArrowheads="1"/>
                  </p:cNvSpPr>
                  <p:nvPr/>
                </p:nvSpPr>
                <p:spPr bwMode="auto">
                  <a:xfrm>
                    <a:off x="8233885" y="4923733"/>
                    <a:ext cx="21264" cy="78344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4" name="Rectangle 190"/>
                  <p:cNvSpPr>
                    <a:spLocks noChangeArrowheads="1"/>
                  </p:cNvSpPr>
                  <p:nvPr/>
                </p:nvSpPr>
                <p:spPr bwMode="auto">
                  <a:xfrm>
                    <a:off x="8255149" y="4923733"/>
                    <a:ext cx="21264" cy="78943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6" name="Rectangle 192"/>
                  <p:cNvSpPr>
                    <a:spLocks noChangeArrowheads="1"/>
                  </p:cNvSpPr>
                  <p:nvPr/>
                </p:nvSpPr>
                <p:spPr bwMode="auto">
                  <a:xfrm>
                    <a:off x="8297678" y="4923733"/>
                    <a:ext cx="21264" cy="80291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7" name="Rectangle 193"/>
                  <p:cNvSpPr>
                    <a:spLocks noChangeArrowheads="1"/>
                  </p:cNvSpPr>
                  <p:nvPr/>
                </p:nvSpPr>
                <p:spPr bwMode="auto">
                  <a:xfrm>
                    <a:off x="8318943" y="4923733"/>
                    <a:ext cx="19629" cy="80291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grpSp>
          <p:sp>
            <p:nvSpPr>
              <p:cNvPr id="6346" name="Rectangle 202"/>
              <p:cNvSpPr>
                <a:spLocks noChangeArrowheads="1"/>
              </p:cNvSpPr>
              <p:nvPr/>
            </p:nvSpPr>
            <p:spPr bwMode="auto">
              <a:xfrm>
                <a:off x="8507051" y="4923733"/>
                <a:ext cx="21264" cy="897290"/>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8" name="Rectangle 204"/>
              <p:cNvSpPr>
                <a:spLocks noChangeArrowheads="1"/>
              </p:cNvSpPr>
              <p:nvPr/>
            </p:nvSpPr>
            <p:spPr bwMode="auto">
              <a:xfrm>
                <a:off x="8549580" y="4923733"/>
                <a:ext cx="19629" cy="95121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9" name="Rectangle 205"/>
              <p:cNvSpPr>
                <a:spLocks noChangeArrowheads="1"/>
              </p:cNvSpPr>
              <p:nvPr/>
            </p:nvSpPr>
            <p:spPr bwMode="auto">
              <a:xfrm>
                <a:off x="8569209" y="4923733"/>
                <a:ext cx="21264" cy="96020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2" name="Rectangle 208"/>
              <p:cNvSpPr>
                <a:spLocks noChangeArrowheads="1"/>
              </p:cNvSpPr>
              <p:nvPr/>
            </p:nvSpPr>
            <p:spPr bwMode="auto">
              <a:xfrm>
                <a:off x="8633002" y="4923733"/>
                <a:ext cx="21264" cy="96020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sp>
          <p:nvSpPr>
            <p:cNvPr id="6355" name="Rectangle 211"/>
            <p:cNvSpPr>
              <a:spLocks noChangeArrowheads="1"/>
            </p:cNvSpPr>
            <p:nvPr/>
          </p:nvSpPr>
          <p:spPr bwMode="auto">
            <a:xfrm>
              <a:off x="8695160" y="4923733"/>
              <a:ext cx="21264" cy="97518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6" name="Rectangle 212"/>
            <p:cNvSpPr>
              <a:spLocks noChangeArrowheads="1"/>
            </p:cNvSpPr>
            <p:nvPr/>
          </p:nvSpPr>
          <p:spPr bwMode="auto">
            <a:xfrm>
              <a:off x="8716424" y="4923733"/>
              <a:ext cx="21264" cy="99915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7" name="Rectangle 213"/>
            <p:cNvSpPr>
              <a:spLocks noChangeArrowheads="1"/>
            </p:cNvSpPr>
            <p:nvPr/>
          </p:nvSpPr>
          <p:spPr bwMode="auto">
            <a:xfrm>
              <a:off x="8737689" y="4923733"/>
              <a:ext cx="21264" cy="102911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8" name="Rectangle 214"/>
            <p:cNvSpPr>
              <a:spLocks noChangeArrowheads="1"/>
            </p:cNvSpPr>
            <p:nvPr/>
          </p:nvSpPr>
          <p:spPr bwMode="auto">
            <a:xfrm>
              <a:off x="8758953" y="4923733"/>
              <a:ext cx="19629" cy="104409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9" name="Rectangle 215"/>
            <p:cNvSpPr>
              <a:spLocks noChangeArrowheads="1"/>
            </p:cNvSpPr>
            <p:nvPr/>
          </p:nvSpPr>
          <p:spPr bwMode="auto">
            <a:xfrm>
              <a:off x="8778582" y="4923733"/>
              <a:ext cx="21264" cy="105907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grpSp>
        <p:nvGrpSpPr>
          <p:cNvPr id="12" name="Group 276"/>
          <p:cNvGrpSpPr/>
          <p:nvPr/>
        </p:nvGrpSpPr>
        <p:grpSpPr>
          <a:xfrm>
            <a:off x="6401871" y="4326039"/>
            <a:ext cx="2440504" cy="1676240"/>
            <a:chOff x="6401871" y="4326039"/>
            <a:chExt cx="2440504" cy="1676240"/>
          </a:xfrm>
          <a:solidFill>
            <a:schemeClr val="accent3"/>
          </a:solidFill>
        </p:grpSpPr>
        <p:sp>
          <p:nvSpPr>
            <p:cNvPr id="6246" name="Rectangle 102"/>
            <p:cNvSpPr>
              <a:spLocks noChangeArrowheads="1"/>
            </p:cNvSpPr>
            <p:nvPr/>
          </p:nvSpPr>
          <p:spPr bwMode="auto">
            <a:xfrm>
              <a:off x="6401871" y="4326039"/>
              <a:ext cx="21264" cy="59769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47" name="Rectangle 103"/>
            <p:cNvSpPr>
              <a:spLocks noChangeArrowheads="1"/>
            </p:cNvSpPr>
            <p:nvPr/>
          </p:nvSpPr>
          <p:spPr bwMode="auto">
            <a:xfrm>
              <a:off x="6423136" y="4388955"/>
              <a:ext cx="21264" cy="53477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48" name="Rectangle 104"/>
            <p:cNvSpPr>
              <a:spLocks noChangeArrowheads="1"/>
            </p:cNvSpPr>
            <p:nvPr/>
          </p:nvSpPr>
          <p:spPr bwMode="auto">
            <a:xfrm>
              <a:off x="6444400" y="4556728"/>
              <a:ext cx="19629" cy="36700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49" name="Rectangle 105"/>
            <p:cNvSpPr>
              <a:spLocks noChangeArrowheads="1"/>
            </p:cNvSpPr>
            <p:nvPr/>
          </p:nvSpPr>
          <p:spPr bwMode="auto">
            <a:xfrm>
              <a:off x="6464029" y="4591182"/>
              <a:ext cx="21264" cy="33255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2" name="Rectangle 108"/>
            <p:cNvSpPr>
              <a:spLocks noChangeArrowheads="1"/>
            </p:cNvSpPr>
            <p:nvPr/>
          </p:nvSpPr>
          <p:spPr bwMode="auto">
            <a:xfrm>
              <a:off x="6527822" y="4712518"/>
              <a:ext cx="21264" cy="21121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57" name="Rectangle 113"/>
            <p:cNvSpPr>
              <a:spLocks noChangeArrowheads="1"/>
            </p:cNvSpPr>
            <p:nvPr/>
          </p:nvSpPr>
          <p:spPr bwMode="auto">
            <a:xfrm>
              <a:off x="6632509" y="4820373"/>
              <a:ext cx="21264" cy="10336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2" name="Rectangle 118"/>
            <p:cNvSpPr>
              <a:spLocks noChangeArrowheads="1"/>
            </p:cNvSpPr>
            <p:nvPr/>
          </p:nvSpPr>
          <p:spPr bwMode="auto">
            <a:xfrm>
              <a:off x="6737195" y="4923733"/>
              <a:ext cx="21264" cy="6291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4" name="Rectangle 120"/>
            <p:cNvSpPr>
              <a:spLocks noChangeArrowheads="1"/>
            </p:cNvSpPr>
            <p:nvPr/>
          </p:nvSpPr>
          <p:spPr bwMode="auto">
            <a:xfrm>
              <a:off x="6778088" y="4923733"/>
              <a:ext cx="21264" cy="9287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5" name="Rectangle 121"/>
            <p:cNvSpPr>
              <a:spLocks noChangeArrowheads="1"/>
            </p:cNvSpPr>
            <p:nvPr/>
          </p:nvSpPr>
          <p:spPr bwMode="auto">
            <a:xfrm>
              <a:off x="6799353" y="4923733"/>
              <a:ext cx="21264" cy="10336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7" name="Rectangle 123"/>
            <p:cNvSpPr>
              <a:spLocks noChangeArrowheads="1"/>
            </p:cNvSpPr>
            <p:nvPr/>
          </p:nvSpPr>
          <p:spPr bwMode="auto">
            <a:xfrm>
              <a:off x="6841882" y="4923733"/>
              <a:ext cx="21264" cy="22469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69" name="Rectangle 125"/>
            <p:cNvSpPr>
              <a:spLocks noChangeArrowheads="1"/>
            </p:cNvSpPr>
            <p:nvPr/>
          </p:nvSpPr>
          <p:spPr bwMode="auto">
            <a:xfrm>
              <a:off x="6882775" y="4923733"/>
              <a:ext cx="21264" cy="26514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3" name="Rectangle 129"/>
            <p:cNvSpPr>
              <a:spLocks noChangeArrowheads="1"/>
            </p:cNvSpPr>
            <p:nvPr/>
          </p:nvSpPr>
          <p:spPr bwMode="auto">
            <a:xfrm>
              <a:off x="6967833" y="4923733"/>
              <a:ext cx="26172" cy="27862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4" name="Rectangle 130"/>
            <p:cNvSpPr>
              <a:spLocks noChangeArrowheads="1"/>
            </p:cNvSpPr>
            <p:nvPr/>
          </p:nvSpPr>
          <p:spPr bwMode="auto">
            <a:xfrm>
              <a:off x="6994004" y="4923733"/>
              <a:ext cx="21264" cy="31307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77" name="Rectangle 133"/>
            <p:cNvSpPr>
              <a:spLocks noChangeArrowheads="1"/>
            </p:cNvSpPr>
            <p:nvPr/>
          </p:nvSpPr>
          <p:spPr bwMode="auto">
            <a:xfrm>
              <a:off x="7056162" y="4923733"/>
              <a:ext cx="21264" cy="33854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5" name="Rectangle 141"/>
            <p:cNvSpPr>
              <a:spLocks noChangeArrowheads="1"/>
            </p:cNvSpPr>
            <p:nvPr/>
          </p:nvSpPr>
          <p:spPr bwMode="auto">
            <a:xfrm>
              <a:off x="7224642" y="4923733"/>
              <a:ext cx="19629" cy="43591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6" name="Rectangle 142"/>
            <p:cNvSpPr>
              <a:spLocks noChangeArrowheads="1"/>
            </p:cNvSpPr>
            <p:nvPr/>
          </p:nvSpPr>
          <p:spPr bwMode="auto">
            <a:xfrm>
              <a:off x="7244270" y="4923733"/>
              <a:ext cx="21264" cy="44040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7" name="Rectangle 143"/>
            <p:cNvSpPr>
              <a:spLocks noChangeArrowheads="1"/>
            </p:cNvSpPr>
            <p:nvPr/>
          </p:nvSpPr>
          <p:spPr bwMode="auto">
            <a:xfrm>
              <a:off x="7265535" y="4923733"/>
              <a:ext cx="21264" cy="44639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8" name="Rectangle 144"/>
            <p:cNvSpPr>
              <a:spLocks noChangeArrowheads="1"/>
            </p:cNvSpPr>
            <p:nvPr/>
          </p:nvSpPr>
          <p:spPr bwMode="auto">
            <a:xfrm>
              <a:off x="7286799" y="4923733"/>
              <a:ext cx="21264" cy="459880"/>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89" name="Rectangle 145"/>
            <p:cNvSpPr>
              <a:spLocks noChangeArrowheads="1"/>
            </p:cNvSpPr>
            <p:nvPr/>
          </p:nvSpPr>
          <p:spPr bwMode="auto">
            <a:xfrm>
              <a:off x="7308064" y="4923733"/>
              <a:ext cx="21264" cy="48085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1" name="Rectangle 147"/>
            <p:cNvSpPr>
              <a:spLocks noChangeArrowheads="1"/>
            </p:cNvSpPr>
            <p:nvPr/>
          </p:nvSpPr>
          <p:spPr bwMode="auto">
            <a:xfrm>
              <a:off x="7348957" y="4923733"/>
              <a:ext cx="21264" cy="48983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4" name="Rectangle 150"/>
            <p:cNvSpPr>
              <a:spLocks noChangeArrowheads="1"/>
            </p:cNvSpPr>
            <p:nvPr/>
          </p:nvSpPr>
          <p:spPr bwMode="auto">
            <a:xfrm>
              <a:off x="7412750" y="4923733"/>
              <a:ext cx="21264" cy="52878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6" name="Rectangle 152"/>
            <p:cNvSpPr>
              <a:spLocks noChangeArrowheads="1"/>
            </p:cNvSpPr>
            <p:nvPr/>
          </p:nvSpPr>
          <p:spPr bwMode="auto">
            <a:xfrm>
              <a:off x="7453643" y="4923733"/>
              <a:ext cx="21264" cy="53477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297" name="Rectangle 153"/>
            <p:cNvSpPr>
              <a:spLocks noChangeArrowheads="1"/>
            </p:cNvSpPr>
            <p:nvPr/>
          </p:nvSpPr>
          <p:spPr bwMode="auto">
            <a:xfrm>
              <a:off x="7474908" y="4923733"/>
              <a:ext cx="21264" cy="54826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1" name="Rectangle 157"/>
            <p:cNvSpPr>
              <a:spLocks noChangeArrowheads="1"/>
            </p:cNvSpPr>
            <p:nvPr/>
          </p:nvSpPr>
          <p:spPr bwMode="auto">
            <a:xfrm>
              <a:off x="7558330" y="4923733"/>
              <a:ext cx="21264" cy="58870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09" name="Rectangle 165"/>
            <p:cNvSpPr>
              <a:spLocks noChangeArrowheads="1"/>
            </p:cNvSpPr>
            <p:nvPr/>
          </p:nvSpPr>
          <p:spPr bwMode="auto">
            <a:xfrm>
              <a:off x="7726810" y="4923733"/>
              <a:ext cx="21264" cy="64712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0" name="Rectangle 166"/>
            <p:cNvSpPr>
              <a:spLocks noChangeArrowheads="1"/>
            </p:cNvSpPr>
            <p:nvPr/>
          </p:nvSpPr>
          <p:spPr bwMode="auto">
            <a:xfrm>
              <a:off x="7748074" y="4923733"/>
              <a:ext cx="21264" cy="65162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1" name="Rectangle 167"/>
            <p:cNvSpPr>
              <a:spLocks noChangeArrowheads="1"/>
            </p:cNvSpPr>
            <p:nvPr/>
          </p:nvSpPr>
          <p:spPr bwMode="auto">
            <a:xfrm>
              <a:off x="7769339" y="4923733"/>
              <a:ext cx="19629" cy="65162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2" name="Rectangle 168"/>
            <p:cNvSpPr>
              <a:spLocks noChangeArrowheads="1"/>
            </p:cNvSpPr>
            <p:nvPr/>
          </p:nvSpPr>
          <p:spPr bwMode="auto">
            <a:xfrm>
              <a:off x="7788967" y="4923733"/>
              <a:ext cx="21264" cy="65611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3" name="Rectangle 169"/>
            <p:cNvSpPr>
              <a:spLocks noChangeArrowheads="1"/>
            </p:cNvSpPr>
            <p:nvPr/>
          </p:nvSpPr>
          <p:spPr bwMode="auto">
            <a:xfrm>
              <a:off x="7810232" y="4923733"/>
              <a:ext cx="21264" cy="66210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4" name="Rectangle 170"/>
            <p:cNvSpPr>
              <a:spLocks noChangeArrowheads="1"/>
            </p:cNvSpPr>
            <p:nvPr/>
          </p:nvSpPr>
          <p:spPr bwMode="auto">
            <a:xfrm>
              <a:off x="7831496" y="4923733"/>
              <a:ext cx="21264" cy="66660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5" name="Rectangle 171"/>
            <p:cNvSpPr>
              <a:spLocks noChangeArrowheads="1"/>
            </p:cNvSpPr>
            <p:nvPr/>
          </p:nvSpPr>
          <p:spPr bwMode="auto">
            <a:xfrm>
              <a:off x="7852761" y="4923733"/>
              <a:ext cx="21264" cy="67109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16" name="Rectangle 172"/>
            <p:cNvSpPr>
              <a:spLocks noChangeArrowheads="1"/>
            </p:cNvSpPr>
            <p:nvPr/>
          </p:nvSpPr>
          <p:spPr bwMode="auto">
            <a:xfrm>
              <a:off x="7874025" y="4923733"/>
              <a:ext cx="19629" cy="67558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5" name="Rectangle 181"/>
            <p:cNvSpPr>
              <a:spLocks noChangeArrowheads="1"/>
            </p:cNvSpPr>
            <p:nvPr/>
          </p:nvSpPr>
          <p:spPr bwMode="auto">
            <a:xfrm>
              <a:off x="8062134" y="4923733"/>
              <a:ext cx="21264" cy="74000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28" name="Rectangle 184"/>
            <p:cNvSpPr>
              <a:spLocks noChangeArrowheads="1"/>
            </p:cNvSpPr>
            <p:nvPr/>
          </p:nvSpPr>
          <p:spPr bwMode="auto">
            <a:xfrm>
              <a:off x="8124291" y="4923733"/>
              <a:ext cx="21264" cy="750488"/>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0" name="Rectangle 186"/>
            <p:cNvSpPr>
              <a:spLocks noChangeArrowheads="1"/>
            </p:cNvSpPr>
            <p:nvPr/>
          </p:nvSpPr>
          <p:spPr bwMode="auto">
            <a:xfrm>
              <a:off x="8166820" y="4923733"/>
              <a:ext cx="21264" cy="76996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1" name="Rectangle 187"/>
            <p:cNvSpPr>
              <a:spLocks noChangeArrowheads="1"/>
            </p:cNvSpPr>
            <p:nvPr/>
          </p:nvSpPr>
          <p:spPr bwMode="auto">
            <a:xfrm>
              <a:off x="8188084" y="4923733"/>
              <a:ext cx="19629" cy="769962"/>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5" name="Rectangle 191"/>
            <p:cNvSpPr>
              <a:spLocks noChangeArrowheads="1"/>
            </p:cNvSpPr>
            <p:nvPr/>
          </p:nvSpPr>
          <p:spPr bwMode="auto">
            <a:xfrm>
              <a:off x="8276414" y="4923733"/>
              <a:ext cx="21264" cy="80291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8" name="Rectangle 194"/>
            <p:cNvSpPr>
              <a:spLocks noChangeArrowheads="1"/>
            </p:cNvSpPr>
            <p:nvPr/>
          </p:nvSpPr>
          <p:spPr bwMode="auto">
            <a:xfrm>
              <a:off x="8338571" y="4923733"/>
              <a:ext cx="21264" cy="81789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39" name="Rectangle 195"/>
            <p:cNvSpPr>
              <a:spLocks noChangeArrowheads="1"/>
            </p:cNvSpPr>
            <p:nvPr/>
          </p:nvSpPr>
          <p:spPr bwMode="auto">
            <a:xfrm>
              <a:off x="8359836" y="4923733"/>
              <a:ext cx="21264" cy="82388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0" name="Rectangle 196"/>
            <p:cNvSpPr>
              <a:spLocks noChangeArrowheads="1"/>
            </p:cNvSpPr>
            <p:nvPr/>
          </p:nvSpPr>
          <p:spPr bwMode="auto">
            <a:xfrm>
              <a:off x="8381100" y="4923733"/>
              <a:ext cx="21264" cy="82388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1" name="Rectangle 197"/>
            <p:cNvSpPr>
              <a:spLocks noChangeArrowheads="1"/>
            </p:cNvSpPr>
            <p:nvPr/>
          </p:nvSpPr>
          <p:spPr bwMode="auto">
            <a:xfrm>
              <a:off x="8402365" y="4923733"/>
              <a:ext cx="21264" cy="832877"/>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2" name="Rectangle 198"/>
            <p:cNvSpPr>
              <a:spLocks noChangeArrowheads="1"/>
            </p:cNvSpPr>
            <p:nvPr/>
          </p:nvSpPr>
          <p:spPr bwMode="auto">
            <a:xfrm>
              <a:off x="8423629" y="4923733"/>
              <a:ext cx="21264" cy="843363"/>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3" name="Rectangle 199"/>
            <p:cNvSpPr>
              <a:spLocks noChangeArrowheads="1"/>
            </p:cNvSpPr>
            <p:nvPr/>
          </p:nvSpPr>
          <p:spPr bwMode="auto">
            <a:xfrm>
              <a:off x="8444894" y="4923733"/>
              <a:ext cx="19629" cy="87182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4" name="Rectangle 200"/>
            <p:cNvSpPr>
              <a:spLocks noChangeArrowheads="1"/>
            </p:cNvSpPr>
            <p:nvPr/>
          </p:nvSpPr>
          <p:spPr bwMode="auto">
            <a:xfrm>
              <a:off x="8464522" y="4923733"/>
              <a:ext cx="21264" cy="87781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5" name="Rectangle 201"/>
            <p:cNvSpPr>
              <a:spLocks noChangeArrowheads="1"/>
            </p:cNvSpPr>
            <p:nvPr/>
          </p:nvSpPr>
          <p:spPr bwMode="auto">
            <a:xfrm>
              <a:off x="8485787" y="4923733"/>
              <a:ext cx="21264" cy="88680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47" name="Rectangle 203"/>
            <p:cNvSpPr>
              <a:spLocks noChangeArrowheads="1"/>
            </p:cNvSpPr>
            <p:nvPr/>
          </p:nvSpPr>
          <p:spPr bwMode="auto">
            <a:xfrm>
              <a:off x="8528316" y="4923733"/>
              <a:ext cx="21264" cy="94522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0" name="Rectangle 206"/>
            <p:cNvSpPr>
              <a:spLocks noChangeArrowheads="1"/>
            </p:cNvSpPr>
            <p:nvPr/>
          </p:nvSpPr>
          <p:spPr bwMode="auto">
            <a:xfrm>
              <a:off x="8590473" y="4923733"/>
              <a:ext cx="21264" cy="96020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1" name="Rectangle 207"/>
            <p:cNvSpPr>
              <a:spLocks noChangeArrowheads="1"/>
            </p:cNvSpPr>
            <p:nvPr/>
          </p:nvSpPr>
          <p:spPr bwMode="auto">
            <a:xfrm>
              <a:off x="8611738" y="4923733"/>
              <a:ext cx="21264" cy="960205"/>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3" name="Rectangle 209"/>
            <p:cNvSpPr>
              <a:spLocks noChangeArrowheads="1"/>
            </p:cNvSpPr>
            <p:nvPr/>
          </p:nvSpPr>
          <p:spPr bwMode="auto">
            <a:xfrm>
              <a:off x="8654266" y="4923733"/>
              <a:ext cx="19629" cy="964699"/>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54" name="Rectangle 210"/>
            <p:cNvSpPr>
              <a:spLocks noChangeArrowheads="1"/>
            </p:cNvSpPr>
            <p:nvPr/>
          </p:nvSpPr>
          <p:spPr bwMode="auto">
            <a:xfrm>
              <a:off x="8673895" y="4923733"/>
              <a:ext cx="21264" cy="970691"/>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0" name="Rectangle 216"/>
            <p:cNvSpPr>
              <a:spLocks noChangeArrowheads="1"/>
            </p:cNvSpPr>
            <p:nvPr/>
          </p:nvSpPr>
          <p:spPr bwMode="auto">
            <a:xfrm>
              <a:off x="8799846" y="4923733"/>
              <a:ext cx="21264" cy="1072554"/>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1" name="Rectangle 217"/>
            <p:cNvSpPr>
              <a:spLocks noChangeArrowheads="1"/>
            </p:cNvSpPr>
            <p:nvPr/>
          </p:nvSpPr>
          <p:spPr bwMode="auto">
            <a:xfrm>
              <a:off x="8821111" y="4923733"/>
              <a:ext cx="21264" cy="1078546"/>
            </a:xfrm>
            <a:prstGeom prst="rect">
              <a:avLst/>
            </a:prstGeom>
            <a:grpFill/>
            <a:ln w="6350">
              <a:solidFill>
                <a:schemeClr val="bg2">
                  <a:lumMod val="10000"/>
                </a:schemeClr>
              </a:solidFill>
              <a:prstDash val="solid"/>
              <a:miter lim="800000"/>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grpSp>
      <p:sp>
        <p:nvSpPr>
          <p:cNvPr id="6362" name="Line 218"/>
          <p:cNvSpPr>
            <a:spLocks noChangeShapeType="1"/>
          </p:cNvSpPr>
          <p:nvPr/>
        </p:nvSpPr>
        <p:spPr bwMode="auto">
          <a:xfrm>
            <a:off x="6359525" y="3795739"/>
            <a:ext cx="0" cy="2243137"/>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3" name="Line 219"/>
          <p:cNvSpPr>
            <a:spLocks noChangeShapeType="1"/>
          </p:cNvSpPr>
          <p:nvPr/>
        </p:nvSpPr>
        <p:spPr bwMode="auto">
          <a:xfrm>
            <a:off x="6294438" y="603091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4" name="Line 220"/>
          <p:cNvSpPr>
            <a:spLocks noChangeShapeType="1"/>
          </p:cNvSpPr>
          <p:nvPr/>
        </p:nvSpPr>
        <p:spPr bwMode="auto">
          <a:xfrm>
            <a:off x="6294438" y="581025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5" name="Line 221"/>
          <p:cNvSpPr>
            <a:spLocks noChangeShapeType="1"/>
          </p:cNvSpPr>
          <p:nvPr/>
        </p:nvSpPr>
        <p:spPr bwMode="auto">
          <a:xfrm>
            <a:off x="6294438" y="558641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6" name="Line 222"/>
          <p:cNvSpPr>
            <a:spLocks noChangeShapeType="1"/>
          </p:cNvSpPr>
          <p:nvPr/>
        </p:nvSpPr>
        <p:spPr bwMode="auto">
          <a:xfrm>
            <a:off x="6294438" y="536416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7" name="Line 223"/>
          <p:cNvSpPr>
            <a:spLocks noChangeShapeType="1"/>
          </p:cNvSpPr>
          <p:nvPr/>
        </p:nvSpPr>
        <p:spPr bwMode="auto">
          <a:xfrm>
            <a:off x="6294438" y="514350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8" name="Line 224"/>
          <p:cNvSpPr>
            <a:spLocks noChangeShapeType="1"/>
          </p:cNvSpPr>
          <p:nvPr/>
        </p:nvSpPr>
        <p:spPr bwMode="auto">
          <a:xfrm>
            <a:off x="6294438" y="491966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69" name="Line 225"/>
          <p:cNvSpPr>
            <a:spLocks noChangeShapeType="1"/>
          </p:cNvSpPr>
          <p:nvPr/>
        </p:nvSpPr>
        <p:spPr bwMode="auto">
          <a:xfrm>
            <a:off x="6294438" y="4697413"/>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0" name="Line 226"/>
          <p:cNvSpPr>
            <a:spLocks noChangeShapeType="1"/>
          </p:cNvSpPr>
          <p:nvPr/>
        </p:nvSpPr>
        <p:spPr bwMode="auto">
          <a:xfrm>
            <a:off x="6294438" y="447675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1" name="Line 227"/>
          <p:cNvSpPr>
            <a:spLocks noChangeShapeType="1"/>
          </p:cNvSpPr>
          <p:nvPr/>
        </p:nvSpPr>
        <p:spPr bwMode="auto">
          <a:xfrm>
            <a:off x="6294438" y="4257675"/>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2" name="Line 228"/>
          <p:cNvSpPr>
            <a:spLocks noChangeShapeType="1"/>
          </p:cNvSpPr>
          <p:nvPr/>
        </p:nvSpPr>
        <p:spPr bwMode="auto">
          <a:xfrm>
            <a:off x="6294438" y="403225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3" name="Line 229"/>
          <p:cNvSpPr>
            <a:spLocks noChangeShapeType="1"/>
          </p:cNvSpPr>
          <p:nvPr/>
        </p:nvSpPr>
        <p:spPr bwMode="auto">
          <a:xfrm>
            <a:off x="6294438" y="3810000"/>
            <a:ext cx="63500" cy="0"/>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4" name="Line 230"/>
          <p:cNvSpPr>
            <a:spLocks noChangeShapeType="1"/>
          </p:cNvSpPr>
          <p:nvPr/>
        </p:nvSpPr>
        <p:spPr bwMode="auto">
          <a:xfrm>
            <a:off x="6359526" y="4924425"/>
            <a:ext cx="2482850" cy="1588"/>
          </a:xfrm>
          <a:prstGeom prst="line">
            <a:avLst/>
          </a:prstGeom>
          <a:noFill/>
          <a:ln w="28575">
            <a:solidFill>
              <a:srgbClr val="FFFFFF"/>
            </a:solidFill>
            <a:prstDash val="solid"/>
            <a:round/>
            <a:headEnd/>
            <a:tailEnd/>
          </a:ln>
        </p:spPr>
        <p:txBody>
          <a:bodyPr/>
          <a:lstStyle/>
          <a:p>
            <a:pPr defTabSz="914400" fontAlgn="base">
              <a:spcBef>
                <a:spcPct val="0"/>
              </a:spcBef>
              <a:spcAft>
                <a:spcPct val="0"/>
              </a:spcAft>
              <a:defRPr/>
            </a:pPr>
            <a:endParaRPr lang="en-US" sz="1200" b="1" dirty="0">
              <a:solidFill>
                <a:srgbClr val="FFFFFF"/>
              </a:solidFill>
              <a:ea typeface="ＭＳ Ｐゴシック" panose="020B0600070205080204" pitchFamily="34" charset="-128"/>
            </a:endParaRPr>
          </a:p>
        </p:txBody>
      </p:sp>
      <p:sp>
        <p:nvSpPr>
          <p:cNvPr id="6375" name="Rectangle 231"/>
          <p:cNvSpPr>
            <a:spLocks noChangeArrowheads="1"/>
          </p:cNvSpPr>
          <p:nvPr/>
        </p:nvSpPr>
        <p:spPr bwMode="auto">
          <a:xfrm>
            <a:off x="5956300" y="5938838"/>
            <a:ext cx="28110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-100</a:t>
            </a:r>
            <a:endParaRPr lang="en-US" sz="1200" b="1" dirty="0">
              <a:solidFill>
                <a:srgbClr val="FFFFFF"/>
              </a:solidFill>
              <a:ea typeface="ＭＳ Ｐゴシック" panose="020B0600070205080204" pitchFamily="34" charset="-128"/>
            </a:endParaRPr>
          </a:p>
        </p:txBody>
      </p:sp>
      <p:sp>
        <p:nvSpPr>
          <p:cNvPr id="6376" name="Rectangle 232"/>
          <p:cNvSpPr>
            <a:spLocks noChangeArrowheads="1"/>
          </p:cNvSpPr>
          <p:nvPr/>
        </p:nvSpPr>
        <p:spPr bwMode="auto">
          <a:xfrm>
            <a:off x="6045207" y="5716588"/>
            <a:ext cx="203105"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-80</a:t>
            </a:r>
            <a:endParaRPr lang="en-US" sz="1200" b="1" dirty="0">
              <a:solidFill>
                <a:srgbClr val="FFFFFF"/>
              </a:solidFill>
              <a:ea typeface="ＭＳ Ｐゴシック" panose="020B0600070205080204" pitchFamily="34" charset="-128"/>
            </a:endParaRPr>
          </a:p>
        </p:txBody>
      </p:sp>
      <p:sp>
        <p:nvSpPr>
          <p:cNvPr id="6377" name="Rectangle 233"/>
          <p:cNvSpPr>
            <a:spLocks noChangeArrowheads="1"/>
          </p:cNvSpPr>
          <p:nvPr/>
        </p:nvSpPr>
        <p:spPr bwMode="auto">
          <a:xfrm>
            <a:off x="6045207" y="5494338"/>
            <a:ext cx="203105"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-60</a:t>
            </a:r>
            <a:endParaRPr lang="en-US" sz="1200" b="1" dirty="0">
              <a:solidFill>
                <a:srgbClr val="FFFFFF"/>
              </a:solidFill>
              <a:ea typeface="ＭＳ Ｐゴシック" panose="020B0600070205080204" pitchFamily="34" charset="-128"/>
            </a:endParaRPr>
          </a:p>
        </p:txBody>
      </p:sp>
      <p:sp>
        <p:nvSpPr>
          <p:cNvPr id="6378" name="Rectangle 234"/>
          <p:cNvSpPr>
            <a:spLocks noChangeArrowheads="1"/>
          </p:cNvSpPr>
          <p:nvPr/>
        </p:nvSpPr>
        <p:spPr bwMode="auto">
          <a:xfrm>
            <a:off x="6045207" y="5272088"/>
            <a:ext cx="203105"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-40</a:t>
            </a:r>
            <a:endParaRPr lang="en-US" sz="1200" b="1" dirty="0">
              <a:solidFill>
                <a:srgbClr val="FFFFFF"/>
              </a:solidFill>
              <a:ea typeface="ＭＳ Ｐゴシック" panose="020B0600070205080204" pitchFamily="34" charset="-128"/>
            </a:endParaRPr>
          </a:p>
        </p:txBody>
      </p:sp>
      <p:sp>
        <p:nvSpPr>
          <p:cNvPr id="6379" name="Rectangle 235"/>
          <p:cNvSpPr>
            <a:spLocks noChangeArrowheads="1"/>
          </p:cNvSpPr>
          <p:nvPr/>
        </p:nvSpPr>
        <p:spPr bwMode="auto">
          <a:xfrm>
            <a:off x="6045207" y="5049838"/>
            <a:ext cx="203105"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-20</a:t>
            </a:r>
            <a:endParaRPr lang="en-US" sz="1200" b="1" dirty="0">
              <a:solidFill>
                <a:srgbClr val="FFFFFF"/>
              </a:solidFill>
              <a:ea typeface="ＭＳ Ｐゴシック" panose="020B0600070205080204" pitchFamily="34" charset="-128"/>
            </a:endParaRPr>
          </a:p>
        </p:txBody>
      </p:sp>
      <p:sp>
        <p:nvSpPr>
          <p:cNvPr id="6380" name="Rectangle 236"/>
          <p:cNvSpPr>
            <a:spLocks noChangeArrowheads="1"/>
          </p:cNvSpPr>
          <p:nvPr/>
        </p:nvSpPr>
        <p:spPr bwMode="auto">
          <a:xfrm>
            <a:off x="6184901" y="4826000"/>
            <a:ext cx="77996"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0</a:t>
            </a:r>
            <a:endParaRPr lang="en-US" sz="1200" b="1" dirty="0">
              <a:solidFill>
                <a:srgbClr val="FFFFFF"/>
              </a:solidFill>
              <a:ea typeface="ＭＳ Ｐゴシック" panose="020B0600070205080204" pitchFamily="34" charset="-128"/>
            </a:endParaRPr>
          </a:p>
        </p:txBody>
      </p:sp>
      <p:sp>
        <p:nvSpPr>
          <p:cNvPr id="6381" name="Rectangle 237"/>
          <p:cNvSpPr>
            <a:spLocks noChangeArrowheads="1"/>
          </p:cNvSpPr>
          <p:nvPr/>
        </p:nvSpPr>
        <p:spPr bwMode="auto">
          <a:xfrm>
            <a:off x="6097589" y="4603750"/>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20</a:t>
            </a:r>
            <a:endParaRPr lang="en-US" sz="1200" b="1" dirty="0">
              <a:solidFill>
                <a:srgbClr val="FFFFFF"/>
              </a:solidFill>
              <a:ea typeface="ＭＳ Ｐゴシック" panose="020B0600070205080204" pitchFamily="34" charset="-128"/>
            </a:endParaRPr>
          </a:p>
        </p:txBody>
      </p:sp>
      <p:sp>
        <p:nvSpPr>
          <p:cNvPr id="6382" name="Rectangle 238"/>
          <p:cNvSpPr>
            <a:spLocks noChangeArrowheads="1"/>
          </p:cNvSpPr>
          <p:nvPr/>
        </p:nvSpPr>
        <p:spPr bwMode="auto">
          <a:xfrm>
            <a:off x="6097589" y="4381500"/>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40</a:t>
            </a:r>
            <a:endParaRPr lang="en-US" sz="1200" b="1" dirty="0">
              <a:solidFill>
                <a:srgbClr val="FFFFFF"/>
              </a:solidFill>
              <a:ea typeface="ＭＳ Ｐゴシック" panose="020B0600070205080204" pitchFamily="34" charset="-128"/>
            </a:endParaRPr>
          </a:p>
        </p:txBody>
      </p:sp>
      <p:sp>
        <p:nvSpPr>
          <p:cNvPr id="6383" name="Rectangle 239"/>
          <p:cNvSpPr>
            <a:spLocks noChangeArrowheads="1"/>
          </p:cNvSpPr>
          <p:nvPr/>
        </p:nvSpPr>
        <p:spPr bwMode="auto">
          <a:xfrm>
            <a:off x="6097589" y="4159250"/>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60</a:t>
            </a:r>
            <a:endParaRPr lang="en-US" sz="1200" b="1" dirty="0">
              <a:solidFill>
                <a:srgbClr val="FFFFFF"/>
              </a:solidFill>
              <a:ea typeface="ＭＳ Ｐゴシック" panose="020B0600070205080204" pitchFamily="34" charset="-128"/>
            </a:endParaRPr>
          </a:p>
        </p:txBody>
      </p:sp>
      <p:sp>
        <p:nvSpPr>
          <p:cNvPr id="6384" name="Rectangle 240"/>
          <p:cNvSpPr>
            <a:spLocks noChangeArrowheads="1"/>
          </p:cNvSpPr>
          <p:nvPr/>
        </p:nvSpPr>
        <p:spPr bwMode="auto">
          <a:xfrm>
            <a:off x="6097589" y="3937000"/>
            <a:ext cx="155992"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80</a:t>
            </a:r>
            <a:endParaRPr lang="en-US" sz="1200" b="1" dirty="0">
              <a:solidFill>
                <a:srgbClr val="FFFFFF"/>
              </a:solidFill>
              <a:ea typeface="ＭＳ Ｐゴシック" panose="020B0600070205080204" pitchFamily="34" charset="-128"/>
            </a:endParaRPr>
          </a:p>
        </p:txBody>
      </p:sp>
      <p:sp>
        <p:nvSpPr>
          <p:cNvPr id="6385" name="Rectangle 241"/>
          <p:cNvSpPr>
            <a:spLocks noChangeArrowheads="1"/>
          </p:cNvSpPr>
          <p:nvPr/>
        </p:nvSpPr>
        <p:spPr bwMode="auto">
          <a:xfrm>
            <a:off x="6008689" y="3714750"/>
            <a:ext cx="233988" cy="184666"/>
          </a:xfrm>
          <a:prstGeom prst="rect">
            <a:avLst/>
          </a:prstGeom>
          <a:noFill/>
          <a:ln w="9525">
            <a:noFill/>
            <a:miter lim="800000"/>
            <a:headEnd/>
            <a:tailEnd/>
          </a:ln>
        </p:spPr>
        <p:txBody>
          <a:bodyPr wrap="none" lIns="0" tIns="0" rIns="0" bIns="0">
            <a:spAutoFit/>
          </a:bodyPr>
          <a:lstStyle/>
          <a:p>
            <a:pPr defTabSz="914400" fontAlgn="base">
              <a:spcBef>
                <a:spcPct val="0"/>
              </a:spcBef>
              <a:spcAft>
                <a:spcPct val="0"/>
              </a:spcAft>
              <a:defRPr/>
            </a:pPr>
            <a:r>
              <a:rPr lang="en-US" sz="1200" dirty="0">
                <a:solidFill>
                  <a:srgbClr val="FFFFFF"/>
                </a:solidFill>
                <a:ea typeface="ＭＳ Ｐゴシック" panose="020B0600070205080204" pitchFamily="34" charset="-128"/>
              </a:rPr>
              <a:t>100</a:t>
            </a:r>
            <a:endParaRPr lang="en-US" sz="1200" b="1" dirty="0">
              <a:solidFill>
                <a:srgbClr val="FFFFFF"/>
              </a:solidFill>
              <a:ea typeface="ＭＳ Ｐゴシック" panose="020B0600070205080204" pitchFamily="34" charset="-128"/>
            </a:endParaRPr>
          </a:p>
        </p:txBody>
      </p:sp>
      <p:sp>
        <p:nvSpPr>
          <p:cNvPr id="67675" name="Rectangle 257"/>
          <p:cNvSpPr>
            <a:spLocks noChangeArrowheads="1"/>
          </p:cNvSpPr>
          <p:nvPr/>
        </p:nvSpPr>
        <p:spPr bwMode="auto">
          <a:xfrm>
            <a:off x="7023112" y="3732213"/>
            <a:ext cx="16255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Bisphosphonate treated</a:t>
            </a:r>
            <a:endParaRPr lang="en-US" altLang="es-CO" smtClean="0">
              <a:solidFill>
                <a:srgbClr val="FFFFFF"/>
              </a:solidFill>
            </a:endParaRPr>
          </a:p>
        </p:txBody>
      </p:sp>
      <p:sp>
        <p:nvSpPr>
          <p:cNvPr id="6404" name="Rectangle 260"/>
          <p:cNvSpPr>
            <a:spLocks noChangeArrowheads="1"/>
          </p:cNvSpPr>
          <p:nvPr/>
        </p:nvSpPr>
        <p:spPr bwMode="auto">
          <a:xfrm>
            <a:off x="6826251" y="3751263"/>
            <a:ext cx="146050" cy="146050"/>
          </a:xfrm>
          <a:prstGeom prst="rect">
            <a:avLst/>
          </a:prstGeom>
          <a:solidFill>
            <a:schemeClr val="accent3"/>
          </a:solidFill>
          <a:ln w="9525">
            <a:solidFill>
              <a:schemeClr val="bg2">
                <a:lumMod val="10000"/>
              </a:schemeClr>
            </a:solidFill>
            <a:miter lim="800000"/>
            <a:headEnd/>
            <a:tailEnd/>
          </a:ln>
        </p:spPr>
        <p:txBody>
          <a:bodyPr/>
          <a:lstStyle/>
          <a:p>
            <a:pP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6407" name="Rectangle 263"/>
          <p:cNvSpPr>
            <a:spLocks noChangeArrowheads="1"/>
          </p:cNvSpPr>
          <p:nvPr/>
        </p:nvSpPr>
        <p:spPr bwMode="auto">
          <a:xfrm>
            <a:off x="6826251" y="4017963"/>
            <a:ext cx="146050" cy="146050"/>
          </a:xfrm>
          <a:prstGeom prst="rect">
            <a:avLst/>
          </a:prstGeom>
          <a:solidFill>
            <a:schemeClr val="accent2"/>
          </a:solidFill>
          <a:ln w="9525">
            <a:solidFill>
              <a:schemeClr val="bg2">
                <a:lumMod val="10000"/>
              </a:schemeClr>
            </a:solidFill>
            <a:miter lim="800000"/>
            <a:headEnd/>
            <a:tailEnd/>
          </a:ln>
        </p:spPr>
        <p:txBody>
          <a:bodyPr/>
          <a:lstStyle/>
          <a:p>
            <a:pP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67678" name="Rectangle 266"/>
          <p:cNvSpPr>
            <a:spLocks noChangeArrowheads="1"/>
          </p:cNvSpPr>
          <p:nvPr/>
        </p:nvSpPr>
        <p:spPr bwMode="auto">
          <a:xfrm>
            <a:off x="7016763" y="3998913"/>
            <a:ext cx="15143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200" b="0" smtClean="0">
                <a:solidFill>
                  <a:srgbClr val="FFFFFF"/>
                </a:solidFill>
                <a:latin typeface="Arial" panose="020B0604020202020204" pitchFamily="34" charset="0"/>
              </a:rPr>
              <a:t>Bisphosphonate naive</a:t>
            </a:r>
            <a:endParaRPr lang="en-US" altLang="es-CO" smtClean="0">
              <a:solidFill>
                <a:srgbClr val="FFFFFF"/>
              </a:solidFill>
            </a:endParaRPr>
          </a:p>
        </p:txBody>
      </p:sp>
      <p:sp>
        <p:nvSpPr>
          <p:cNvPr id="67679" name="TextBox 264"/>
          <p:cNvSpPr txBox="1">
            <a:spLocks noChangeArrowheads="1"/>
          </p:cNvSpPr>
          <p:nvPr/>
        </p:nvSpPr>
        <p:spPr bwMode="auto">
          <a:xfrm>
            <a:off x="3710001" y="3438531"/>
            <a:ext cx="514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200" smtClean="0">
                <a:solidFill>
                  <a:srgbClr val="FFFFFF"/>
                </a:solidFill>
                <a:latin typeface="Arial" panose="020B0604020202020204" pitchFamily="34" charset="0"/>
              </a:rPr>
              <a:t>Effects on Osteoblast (t-ALP) and Osteoclast (CTx) Activity</a:t>
            </a:r>
            <a:endParaRPr lang="en-US" altLang="es-CO" sz="1200" smtClean="0">
              <a:solidFill>
                <a:srgbClr val="FFFFFF"/>
              </a:solidFill>
            </a:endParaRPr>
          </a:p>
        </p:txBody>
      </p:sp>
    </p:spTree>
    <p:extLst>
      <p:ext uri="{BB962C8B-B14F-4D97-AF65-F5344CB8AC3E}">
        <p14:creationId xmlns:p14="http://schemas.microsoft.com/office/powerpoint/2010/main" val="325627643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p:cNvSpPr>
            <a:spLocks noGrp="1"/>
          </p:cNvSpPr>
          <p:nvPr>
            <p:ph type="title"/>
          </p:nvPr>
        </p:nvSpPr>
        <p:spPr/>
        <p:txBody>
          <a:bodyPr>
            <a:normAutofit fontScale="90000"/>
          </a:bodyPr>
          <a:lstStyle/>
          <a:p>
            <a:r>
              <a:rPr lang="en-US" altLang="es-CO" smtClean="0">
                <a:ea typeface="ＭＳ Ｐゴシック" panose="020B0600070205080204" pitchFamily="34" charset="-128"/>
              </a:rPr>
              <a:t>Cabozantinib: Effects on Bone Pain and Narcotic Use</a:t>
            </a:r>
          </a:p>
        </p:txBody>
      </p:sp>
      <p:graphicFrame>
        <p:nvGraphicFramePr>
          <p:cNvPr id="16472" name="Group 88"/>
          <p:cNvGraphicFramePr>
            <a:graphicFrameLocks noGrp="1"/>
          </p:cNvGraphicFramePr>
          <p:nvPr/>
        </p:nvGraphicFramePr>
        <p:xfrm>
          <a:off x="387363" y="1914525"/>
          <a:ext cx="4397375" cy="3121095"/>
        </p:xfrm>
        <a:graphic>
          <a:graphicData uri="http://schemas.openxmlformats.org/drawingml/2006/table">
            <a:tbl>
              <a:tblPr/>
              <a:tblGrid>
                <a:gridCol w="3511717"/>
                <a:gridCol w="885658"/>
              </a:tblGrid>
              <a:tr h="822927">
                <a:tc>
                  <a:txBody>
                    <a:bodyPr/>
                    <a:lstStyle/>
                    <a:p>
                      <a:pPr algn="l"/>
                      <a:r>
                        <a:rPr lang="en-US" sz="1600" b="1" dirty="0" smtClean="0">
                          <a:solidFill>
                            <a:schemeClr val="tx1"/>
                          </a:solidFill>
                          <a:latin typeface="Arial" charset="0"/>
                          <a:cs typeface="Arial" charset="0"/>
                        </a:rPr>
                        <a:t>Randomized Discontinuation Trial;</a:t>
                      </a:r>
                      <a:r>
                        <a:rPr lang="en-US" sz="1600" b="1" baseline="0" dirty="0" smtClean="0">
                          <a:solidFill>
                            <a:schemeClr val="tx1"/>
                          </a:solidFill>
                          <a:latin typeface="Arial" charset="0"/>
                          <a:cs typeface="Arial" charset="0"/>
                        </a:rPr>
                        <a:t> </a:t>
                      </a:r>
                      <a:r>
                        <a:rPr lang="en-US" sz="1600" b="1" dirty="0" smtClean="0">
                          <a:solidFill>
                            <a:schemeClr val="tx1"/>
                          </a:solidFill>
                          <a:latin typeface="Arial" charset="0"/>
                          <a:cs typeface="Arial" charset="0"/>
                        </a:rPr>
                        <a:t>Post Hoc Investigator Survey</a:t>
                      </a:r>
                    </a:p>
                  </a:txBody>
                  <a:tcPr marL="91426" marR="91426" marT="45713" marB="45713" anchor="b" horzOverflow="overflow">
                    <a:lnL>
                      <a:noFill/>
                    </a:lnL>
                    <a:lnR>
                      <a:noFill/>
                    </a:lnR>
                    <a:lnT w="38100" cap="flat" cmpd="sng" algn="ctr">
                      <a:noFill/>
                      <a:prstDash val="solid"/>
                      <a:round/>
                      <a:headEnd type="none" w="med" len="med"/>
                      <a:tailEnd type="none" w="med" len="med"/>
                    </a:lnT>
                    <a:lnB>
                      <a:noFill/>
                    </a:lnB>
                    <a:lnTlToBr>
                      <a:noFill/>
                    </a:lnTlToBr>
                    <a:lnBlToTr>
                      <a:noFill/>
                    </a:lnBlToTr>
                    <a:solidFill>
                      <a:schemeClr val="accent6"/>
                    </a:solidFill>
                  </a:tcPr>
                </a:tc>
                <a:tc>
                  <a:txBody>
                    <a:bodyPr/>
                    <a:lstStyle/>
                    <a:p>
                      <a:pPr marL="0" marR="0" lvl="0" indent="0" algn="ctr" defTabSz="914400" rtl="0" eaLnBrk="0" fontAlgn="base" latinLnBrk="0" hangingPunct="0">
                        <a:lnSpc>
                          <a:spcPct val="90000"/>
                        </a:lnSpc>
                        <a:spcBef>
                          <a:spcPct val="0"/>
                        </a:spcBef>
                        <a:spcAft>
                          <a:spcPct val="20000"/>
                        </a:spcAft>
                        <a:buClrTx/>
                        <a:buSzTx/>
                        <a:buFontTx/>
                        <a:buNone/>
                        <a:tabLst/>
                        <a:defRPr/>
                      </a:pPr>
                      <a:r>
                        <a:rPr lang="en-US" sz="1600" b="1" dirty="0" smtClean="0">
                          <a:solidFill>
                            <a:schemeClr val="tx1"/>
                          </a:solidFill>
                          <a:latin typeface="Arial" charset="0"/>
                          <a:cs typeface="Arial" charset="0"/>
                        </a:rPr>
                        <a:t>n (%)</a:t>
                      </a:r>
                    </a:p>
                    <a:p>
                      <a:pPr marL="0" marR="0" lvl="0" indent="0" algn="ctr" defTabSz="914400" rtl="0" eaLnBrk="0" fontAlgn="base" latinLnBrk="0" hangingPunct="0">
                        <a:lnSpc>
                          <a:spcPct val="90000"/>
                        </a:lnSpc>
                        <a:spcBef>
                          <a:spcPct val="0"/>
                        </a:spcBef>
                        <a:spcAft>
                          <a:spcPct val="20000"/>
                        </a:spcAft>
                        <a:buClrTx/>
                        <a:buSzTx/>
                        <a:buFontTx/>
                        <a:buNone/>
                        <a:tabLst/>
                      </a:pPr>
                      <a:endParaRPr kumimoji="0" lang="en-US" sz="1600" b="1" i="0" u="none" strike="noStrike" cap="none" normalizeH="0" baseline="0" dirty="0" smtClean="0">
                        <a:ln>
                          <a:noFill/>
                        </a:ln>
                        <a:solidFill>
                          <a:schemeClr val="tx1"/>
                        </a:solidFill>
                        <a:effectLst/>
                        <a:latin typeface="Arial" pitchFamily="34" charset="0"/>
                        <a:ea typeface="ＭＳ Ｐゴシック" pitchFamily="34" charset="-128"/>
                      </a:endParaRPr>
                    </a:p>
                  </a:txBody>
                  <a:tcPr marL="91426" marR="91426" marT="45713" marB="45713" anchor="b" horzOverflow="overflow">
                    <a:lnL>
                      <a:noFill/>
                    </a:lnL>
                    <a:lnR>
                      <a:noFill/>
                    </a:lnR>
                    <a:lnT w="38100" cap="flat" cmpd="sng" algn="ctr">
                      <a:noFill/>
                      <a:prstDash val="solid"/>
                      <a:round/>
                      <a:headEnd type="none" w="med" len="med"/>
                      <a:tailEnd type="none" w="med" len="med"/>
                    </a:lnT>
                    <a:lnB>
                      <a:noFill/>
                    </a:lnB>
                    <a:lnTlToBr>
                      <a:noFill/>
                    </a:lnTlToBr>
                    <a:lnBlToTr>
                      <a:noFill/>
                    </a:lnBlToTr>
                    <a:solidFill>
                      <a:schemeClr val="accent6"/>
                    </a:solidFill>
                  </a:tcPr>
                </a:tc>
              </a:tr>
              <a:tr h="749777">
                <a:tc>
                  <a:txBody>
                    <a:bodyPr/>
                    <a:lstStyle/>
                    <a:p>
                      <a:pPr marL="0" marR="0" lvl="0" indent="0" algn="l" defTabSz="914400" rtl="0" eaLnBrk="1" fontAlgn="base" latinLnBrk="0" hangingPunct="1">
                        <a:lnSpc>
                          <a:spcPct val="90000"/>
                        </a:lnSpc>
                        <a:spcBef>
                          <a:spcPct val="0"/>
                        </a:spcBef>
                        <a:spcAft>
                          <a:spcPct val="20000"/>
                        </a:spcAft>
                        <a:buClrTx/>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Bone metastases and bone pain at baseline (n = 83): pain improvement at Wk 6 or 12</a:t>
                      </a:r>
                      <a:endPar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endParaRPr>
                    </a:p>
                  </a:txBody>
                  <a:tcPr marL="91426" marR="91426" marT="45713" marB="45713" anchor="b" horzOverflow="overflow">
                    <a:lnL>
                      <a:noFill/>
                    </a:lnL>
                    <a:lnR>
                      <a:noFill/>
                    </a:lnR>
                    <a:lnT w="38100" cap="flat" cmpd="sng" algn="ctr">
                      <a:noFill/>
                      <a:prstDash val="solid"/>
                      <a:round/>
                      <a:headEnd type="none" w="med" len="med"/>
                      <a:tailEnd type="none" w="med" len="med"/>
                    </a:lnT>
                    <a:lnB>
                      <a:noFill/>
                    </a:lnB>
                    <a:lnTlToBr>
                      <a:noFill/>
                    </a:lnTlToBr>
                    <a:lnBlToTr>
                      <a:noFill/>
                    </a:lnBlToTr>
                    <a:solidFill>
                      <a:schemeClr val="bg2"/>
                    </a:solidFill>
                  </a:tcPr>
                </a:tc>
                <a:tc>
                  <a:txBody>
                    <a:bodyPr/>
                    <a:lstStyle/>
                    <a:p>
                      <a:pPr marL="0" marR="0" lvl="0" indent="0" algn="ctr" defTabSz="914400" rtl="0" eaLnBrk="0" fontAlgn="base" latinLnBrk="0" hangingPunct="0">
                        <a:lnSpc>
                          <a:spcPct val="90000"/>
                        </a:lnSpc>
                        <a:spcBef>
                          <a:spcPct val="0"/>
                        </a:spcBef>
                        <a:spcAft>
                          <a:spcPct val="20000"/>
                        </a:spcAft>
                        <a:buClrTx/>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56 (67)</a:t>
                      </a:r>
                    </a:p>
                  </a:txBody>
                  <a:tcPr marL="91426" marR="91426" marT="45713" marB="45713" anchor="b" horzOverflow="overflow">
                    <a:lnL>
                      <a:noFill/>
                    </a:lnL>
                    <a:lnR>
                      <a:noFill/>
                    </a:lnR>
                    <a:lnT w="38100" cap="flat" cmpd="sng" algn="ctr">
                      <a:noFill/>
                      <a:prstDash val="solid"/>
                      <a:round/>
                      <a:headEnd type="none" w="med" len="med"/>
                      <a:tailEnd type="none" w="med" len="med"/>
                    </a:lnT>
                    <a:lnB>
                      <a:noFill/>
                    </a:lnB>
                    <a:lnTlToBr>
                      <a:noFill/>
                    </a:lnTlToBr>
                    <a:lnBlToTr>
                      <a:noFill/>
                    </a:lnBlToTr>
                    <a:solidFill>
                      <a:schemeClr val="bg2"/>
                    </a:solidFill>
                  </a:tcPr>
                </a:tc>
              </a:tr>
              <a:tr h="749777">
                <a:tc>
                  <a:txBody>
                    <a:bodyPr/>
                    <a:lstStyle/>
                    <a:p>
                      <a:pPr marL="0" marR="0" lvl="0" indent="0" algn="l" defTabSz="914400" rtl="0" eaLnBrk="1" fontAlgn="base" latinLnBrk="0" hangingPunct="1">
                        <a:lnSpc>
                          <a:spcPct val="90000"/>
                        </a:lnSpc>
                        <a:spcBef>
                          <a:spcPct val="0"/>
                        </a:spcBef>
                        <a:spcAft>
                          <a:spcPct val="20000"/>
                        </a:spcAft>
                        <a:buClrTx/>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Narcotics for bone pain at baseline (n = 67): </a:t>
                      </a: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pain improvement at Wk 6 or 12</a:t>
                      </a:r>
                    </a:p>
                  </a:txBody>
                  <a:tcPr marL="91426" marR="91426" marT="45713" marB="45713" anchor="b" horzOverflow="overflow">
                    <a:lnL>
                      <a:noFill/>
                    </a:lnL>
                    <a:lnR>
                      <a:noFill/>
                    </a:lnR>
                    <a:lnT>
                      <a:noFill/>
                    </a:lnT>
                    <a:lnB>
                      <a:noFill/>
                    </a:lnB>
                    <a:lnTlToBr>
                      <a:noFill/>
                    </a:lnTlToBr>
                    <a:lnBlToTr>
                      <a:noFill/>
                    </a:lnBlToTr>
                    <a:solidFill>
                      <a:schemeClr val="tx1">
                        <a:lumMod val="95000"/>
                      </a:schemeClr>
                    </a:solidFill>
                  </a:tcPr>
                </a:tc>
                <a:tc>
                  <a:txBody>
                    <a:bodyPr/>
                    <a:lstStyle/>
                    <a:p>
                      <a:pPr marL="0" marR="0" lvl="0" indent="0" algn="ctr" defTabSz="914400" rtl="0" eaLnBrk="0" fontAlgn="base" latinLnBrk="0" hangingPunct="0">
                        <a:lnSpc>
                          <a:spcPct val="90000"/>
                        </a:lnSpc>
                        <a:spcBef>
                          <a:spcPct val="0"/>
                        </a:spcBef>
                        <a:spcAft>
                          <a:spcPct val="20000"/>
                        </a:spcAft>
                        <a:buClrTx/>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47 (70)</a:t>
                      </a:r>
                    </a:p>
                  </a:txBody>
                  <a:tcPr marL="91426" marR="91426" marT="45713" marB="45713" anchor="b" horzOverflow="overflow">
                    <a:lnL>
                      <a:noFill/>
                    </a:lnL>
                    <a:lnR>
                      <a:noFill/>
                    </a:lnR>
                    <a:lnT>
                      <a:noFill/>
                    </a:lnT>
                    <a:lnB>
                      <a:noFill/>
                    </a:lnB>
                    <a:lnTlToBr>
                      <a:noFill/>
                    </a:lnTlToBr>
                    <a:lnBlToTr>
                      <a:noFill/>
                    </a:lnBlToTr>
                    <a:solidFill>
                      <a:schemeClr val="tx1">
                        <a:lumMod val="95000"/>
                      </a:schemeClr>
                    </a:solidFill>
                  </a:tcPr>
                </a:tc>
              </a:tr>
              <a:tr h="798544">
                <a:tc>
                  <a:txBody>
                    <a:bodyPr/>
                    <a:lstStyle/>
                    <a:p>
                      <a:pPr marL="0" marR="0" lvl="0" indent="0" algn="l" defTabSz="914400" rtl="0" eaLnBrk="1" fontAlgn="base" latinLnBrk="0" hangingPunct="1">
                        <a:lnSpc>
                          <a:spcPct val="90000"/>
                        </a:lnSpc>
                        <a:spcBef>
                          <a:spcPct val="0"/>
                        </a:spcBef>
                        <a:spcAft>
                          <a:spcPct val="20000"/>
                        </a:spcAft>
                        <a:buClr>
                          <a:schemeClr val="tx1"/>
                        </a:buClr>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Evaluable for narcotics change</a:t>
                      </a:r>
                    </a:p>
                    <a:p>
                      <a:pPr marL="0" marR="0" lvl="0" indent="0" algn="l" defTabSz="914400" rtl="0" eaLnBrk="1" fontAlgn="base" latinLnBrk="0" hangingPunct="1">
                        <a:lnSpc>
                          <a:spcPct val="90000"/>
                        </a:lnSpc>
                        <a:spcBef>
                          <a:spcPct val="0"/>
                        </a:spcBef>
                        <a:spcAft>
                          <a:spcPct val="20000"/>
                        </a:spcAft>
                        <a:buClr>
                          <a:schemeClr val="tx1"/>
                        </a:buClr>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cs typeface="Times New Roman" pitchFamily="18" charset="0"/>
                        </a:rPr>
                        <a:t>(n = 55): decrease or discontinuation of narcotics</a:t>
                      </a:r>
                    </a:p>
                  </a:txBody>
                  <a:tcPr marL="91426" marR="91426" marT="45713" marB="45713" anchor="b" horzOverflow="overflow">
                    <a:lnL>
                      <a:noFill/>
                    </a:lnL>
                    <a:lnR>
                      <a:noFill/>
                    </a:lnR>
                    <a:lnT>
                      <a:noFill/>
                    </a:lnT>
                    <a:lnB w="38100" cap="flat" cmpd="sng" algn="ctr">
                      <a:no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90000"/>
                        </a:lnSpc>
                        <a:spcBef>
                          <a:spcPct val="0"/>
                        </a:spcBef>
                        <a:spcAft>
                          <a:spcPct val="20000"/>
                        </a:spcAft>
                        <a:buClrTx/>
                        <a:buSzTx/>
                        <a:buFontTx/>
                        <a:buNone/>
                        <a:tabLst/>
                      </a:pPr>
                      <a:r>
                        <a:rPr kumimoji="0" lang="en-US" sz="1600" b="0" i="0" u="none" strike="noStrike" cap="none" normalizeH="0" baseline="0" dirty="0" smtClean="0">
                          <a:ln>
                            <a:noFill/>
                          </a:ln>
                          <a:solidFill>
                            <a:schemeClr val="bg2">
                              <a:lumMod val="10000"/>
                            </a:schemeClr>
                          </a:solidFill>
                          <a:effectLst/>
                          <a:latin typeface="Arial" pitchFamily="34" charset="0"/>
                          <a:ea typeface="ＭＳ Ｐゴシック" pitchFamily="34" charset="-128"/>
                        </a:rPr>
                        <a:t>31 (56)</a:t>
                      </a:r>
                    </a:p>
                  </a:txBody>
                  <a:tcPr marL="91426" marR="91426" marT="45713" marB="45713" anchor="b" horzOverflow="overflow">
                    <a:lnL>
                      <a:noFill/>
                    </a:lnL>
                    <a:lnR>
                      <a:noFill/>
                    </a:lnR>
                    <a:lnT>
                      <a:noFill/>
                    </a:lnT>
                    <a:lnB w="38100" cap="flat" cmpd="sng" algn="ctr">
                      <a:noFill/>
                      <a:prstDash val="solid"/>
                      <a:round/>
                      <a:headEnd type="none" w="med" len="med"/>
                      <a:tailEnd type="none" w="med" len="med"/>
                    </a:lnB>
                    <a:lnTlToBr>
                      <a:noFill/>
                    </a:lnTlToBr>
                    <a:lnBlToTr>
                      <a:noFill/>
                    </a:lnBlToTr>
                    <a:solidFill>
                      <a:schemeClr val="bg2"/>
                    </a:solidFill>
                  </a:tcPr>
                </a:tc>
              </a:tr>
            </a:tbl>
          </a:graphicData>
        </a:graphic>
      </p:graphicFrame>
      <p:sp>
        <p:nvSpPr>
          <p:cNvPr id="68620" name="Text Box 25"/>
          <p:cNvSpPr txBox="1">
            <a:spLocks noChangeArrowheads="1"/>
          </p:cNvSpPr>
          <p:nvPr/>
        </p:nvSpPr>
        <p:spPr bwMode="auto">
          <a:xfrm>
            <a:off x="1287470" y="4497413"/>
            <a:ext cx="923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1">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FFFFFF"/>
              </a:solidFill>
            </a:endParaRPr>
          </a:p>
        </p:txBody>
      </p:sp>
      <p:sp>
        <p:nvSpPr>
          <p:cNvPr id="68621" name="TextBox 5"/>
          <p:cNvSpPr txBox="1">
            <a:spLocks noChangeArrowheads="1"/>
          </p:cNvSpPr>
          <p:nvPr/>
        </p:nvSpPr>
        <p:spPr bwMode="auto">
          <a:xfrm>
            <a:off x="5480051" y="1323975"/>
            <a:ext cx="32670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400" smtClean="0">
                <a:solidFill>
                  <a:srgbClr val="FFFFFF"/>
                </a:solidFill>
                <a:latin typeface="Arial" panose="020B0604020202020204" pitchFamily="34" charset="0"/>
                <a:cs typeface="Arial" panose="020B0604020202020204" pitchFamily="34" charset="0"/>
              </a:rPr>
              <a:t>Nonrandomized Expansion Trial Prospective: Pts With Average </a:t>
            </a:r>
          </a:p>
          <a:p>
            <a:pPr algn="ctr" defTabSz="914400" eaLnBrk="1" fontAlgn="base" hangingPunct="1">
              <a:spcBef>
                <a:spcPct val="0"/>
              </a:spcBef>
              <a:spcAft>
                <a:spcPct val="0"/>
              </a:spcAft>
            </a:pPr>
            <a:r>
              <a:rPr lang="en-US" altLang="es-CO" sz="1400" smtClean="0">
                <a:solidFill>
                  <a:srgbClr val="FFFFFF"/>
                </a:solidFill>
                <a:latin typeface="Arial" panose="020B0604020202020204" pitchFamily="34" charset="0"/>
                <a:cs typeface="Arial" panose="020B0604020202020204" pitchFamily="34" charset="0"/>
              </a:rPr>
              <a:t>Worst Pain ≥ 4 at Baseline</a:t>
            </a:r>
          </a:p>
        </p:txBody>
      </p:sp>
      <p:sp>
        <p:nvSpPr>
          <p:cNvPr id="7186" name="TextBox 18"/>
          <p:cNvSpPr txBox="1">
            <a:spLocks noChangeArrowheads="1"/>
          </p:cNvSpPr>
          <p:nvPr/>
        </p:nvSpPr>
        <p:spPr bwMode="auto">
          <a:xfrm>
            <a:off x="284164" y="6357964"/>
            <a:ext cx="8570912" cy="307975"/>
          </a:xfrm>
          <a:prstGeom prst="rect">
            <a:avLst/>
          </a:prstGeom>
          <a:noFill/>
          <a:ln w="9525">
            <a:noFill/>
            <a:miter lim="800000"/>
            <a:headEnd/>
            <a:tailEnd/>
          </a:ln>
        </p:spPr>
        <p:txBody>
          <a:bodyPr>
            <a:spAutoFit/>
          </a:bodyPr>
          <a:lstStyle/>
          <a:p>
            <a:pPr defTabSz="914400" fontAlgn="base">
              <a:spcBef>
                <a:spcPct val="0"/>
              </a:spcBef>
              <a:spcAft>
                <a:spcPct val="0"/>
              </a:spcAft>
              <a:defRPr/>
            </a:pPr>
            <a:r>
              <a:rPr lang="en-US" sz="1400" dirty="0" err="1">
                <a:solidFill>
                  <a:srgbClr val="CDCDCF"/>
                </a:solidFill>
                <a:ea typeface="ＭＳ Ｐゴシック" panose="020B0600070205080204" pitchFamily="34" charset="-128"/>
              </a:rPr>
              <a:t>Hussain</a:t>
            </a:r>
            <a:r>
              <a:rPr lang="en-US" sz="1400" dirty="0">
                <a:solidFill>
                  <a:srgbClr val="CDCDCF"/>
                </a:solidFill>
                <a:ea typeface="ＭＳ Ｐゴシック" panose="020B0600070205080204" pitchFamily="34" charset="-128"/>
              </a:rPr>
              <a:t> M, et al. ASCO 2011. Abstract 4516. </a:t>
            </a:r>
            <a:r>
              <a:rPr lang="en-US" sz="1400" dirty="0" err="1">
                <a:solidFill>
                  <a:srgbClr val="CDCDCF"/>
                </a:solidFill>
                <a:ea typeface="ＭＳ Ｐゴシック" panose="020B0600070205080204" pitchFamily="34" charset="-128"/>
              </a:rPr>
              <a:t>Basch</a:t>
            </a:r>
            <a:r>
              <a:rPr lang="en-US" sz="1400" dirty="0">
                <a:solidFill>
                  <a:srgbClr val="CDCDCF"/>
                </a:solidFill>
                <a:ea typeface="ＭＳ Ｐゴシック" panose="020B0600070205080204" pitchFamily="34" charset="-128"/>
              </a:rPr>
              <a:t> EM, et al. 2011 AACR-NCI-EORTC Abstract B57.</a:t>
            </a:r>
          </a:p>
        </p:txBody>
      </p:sp>
      <p:sp>
        <p:nvSpPr>
          <p:cNvPr id="68623" name="TextBox 19"/>
          <p:cNvSpPr txBox="1">
            <a:spLocks noChangeArrowheads="1"/>
          </p:cNvSpPr>
          <p:nvPr/>
        </p:nvSpPr>
        <p:spPr bwMode="auto">
          <a:xfrm>
            <a:off x="1566863" y="5522939"/>
            <a:ext cx="34020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600" smtClean="0">
                <a:solidFill>
                  <a:srgbClr val="FFFFFF"/>
                </a:solidFill>
                <a:latin typeface="Arial" panose="020B0604020202020204" pitchFamily="34" charset="0"/>
                <a:cs typeface="Arial" panose="020B0604020202020204" pitchFamily="34" charset="0"/>
              </a:rPr>
              <a:t>7/27 (26%) patients discontinued</a:t>
            </a:r>
          </a:p>
          <a:p>
            <a:pPr defTabSz="914400" eaLnBrk="1" fontAlgn="base" hangingPunct="1">
              <a:spcBef>
                <a:spcPct val="0"/>
              </a:spcBef>
              <a:spcAft>
                <a:spcPct val="0"/>
              </a:spcAft>
            </a:pPr>
            <a:r>
              <a:rPr lang="en-US" altLang="es-CO" sz="1600" smtClean="0">
                <a:solidFill>
                  <a:srgbClr val="FFFFFF"/>
                </a:solidFill>
                <a:latin typeface="Arial" panose="020B0604020202020204" pitchFamily="34" charset="0"/>
                <a:cs typeface="Arial" panose="020B0604020202020204" pitchFamily="34" charset="0"/>
              </a:rPr>
              <a:t>narcotics entirely</a:t>
            </a:r>
          </a:p>
        </p:txBody>
      </p:sp>
      <p:sp>
        <p:nvSpPr>
          <p:cNvPr id="21" name="Line 732"/>
          <p:cNvSpPr>
            <a:spLocks noChangeShapeType="1"/>
          </p:cNvSpPr>
          <p:nvPr/>
        </p:nvSpPr>
        <p:spPr bwMode="auto">
          <a:xfrm rot="5399988" flipH="1" flipV="1">
            <a:off x="5171551" y="4576324"/>
            <a:ext cx="741867" cy="1233579"/>
          </a:xfrm>
          <a:prstGeom prst="line">
            <a:avLst/>
          </a:prstGeom>
          <a:noFill/>
          <a:ln w="50800">
            <a:solidFill>
              <a:schemeClr val="tx2"/>
            </a:solidFill>
            <a:round/>
            <a:headEnd/>
            <a:tailEnd type="triangle" w="med" len="med"/>
          </a:ln>
          <a:scene3d>
            <a:camera prst="obliqueTopLeft"/>
            <a:lightRig rig="threePt" dir="t"/>
          </a:scene3d>
        </p:spPr>
        <p:txBody>
          <a:bodyPr wrap="none" anchor="ctr"/>
          <a:lstStyle/>
          <a:p>
            <a:pPr defTabSz="914400" fontAlgn="base">
              <a:spcBef>
                <a:spcPct val="0"/>
              </a:spcBef>
              <a:spcAft>
                <a:spcPct val="0"/>
              </a:spcAft>
              <a:defRPr/>
            </a:pPr>
            <a:endParaRPr lang="en-US" sz="2400" b="1" dirty="0">
              <a:solidFill>
                <a:srgbClr val="FFFFFF"/>
              </a:solidFill>
              <a:ea typeface="ＭＳ Ｐゴシック" charset="-128"/>
              <a:cs typeface="ＭＳ Ｐゴシック" charset="-128"/>
            </a:endParaRPr>
          </a:p>
        </p:txBody>
      </p:sp>
      <p:grpSp>
        <p:nvGrpSpPr>
          <p:cNvPr id="68625" name="Group 15"/>
          <p:cNvGrpSpPr>
            <a:grpSpLocks/>
          </p:cNvGrpSpPr>
          <p:nvPr/>
        </p:nvGrpSpPr>
        <p:grpSpPr bwMode="auto">
          <a:xfrm>
            <a:off x="8462976" y="2208213"/>
            <a:ext cx="396875" cy="1104900"/>
            <a:chOff x="8462518" y="2208362"/>
            <a:chExt cx="396815" cy="1104181"/>
          </a:xfrm>
        </p:grpSpPr>
        <p:sp>
          <p:nvSpPr>
            <p:cNvPr id="68681" name="Down Arrow 13"/>
            <p:cNvSpPr>
              <a:spLocks noChangeArrowheads="1"/>
            </p:cNvSpPr>
            <p:nvPr/>
          </p:nvSpPr>
          <p:spPr bwMode="auto">
            <a:xfrm>
              <a:off x="8462518" y="2208362"/>
              <a:ext cx="396815" cy="1104181"/>
            </a:xfrm>
            <a:prstGeom prst="downArrow">
              <a:avLst>
                <a:gd name="adj1" fmla="val 50000"/>
                <a:gd name="adj2" fmla="val 49997"/>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lang="es-CO" altLang="es-CO" sz="1800" smtClean="0">
                <a:solidFill>
                  <a:srgbClr val="FFFFFF"/>
                </a:solidFill>
                <a:latin typeface="Arial" panose="020B0604020202020204" pitchFamily="34" charset="0"/>
              </a:endParaRPr>
            </a:p>
          </p:txBody>
        </p:sp>
        <p:sp>
          <p:nvSpPr>
            <p:cNvPr id="15" name="TextBox 14"/>
            <p:cNvSpPr txBox="1"/>
            <p:nvPr/>
          </p:nvSpPr>
          <p:spPr>
            <a:xfrm rot="16200000">
              <a:off x="8202435" y="2529165"/>
              <a:ext cx="909046" cy="276957"/>
            </a:xfrm>
            <a:prstGeom prst="rect">
              <a:avLst/>
            </a:prstGeom>
            <a:noFill/>
          </p:spPr>
          <p:txBody>
            <a:bodyPr>
              <a:spAutoFit/>
            </a:bodyPr>
            <a:lstStyle/>
            <a:p>
              <a:pPr algn="ctr" defTabSz="914400" fontAlgn="base">
                <a:spcBef>
                  <a:spcPct val="0"/>
                </a:spcBef>
                <a:spcAft>
                  <a:spcPct val="0"/>
                </a:spcAft>
                <a:defRPr/>
              </a:pPr>
              <a:r>
                <a:rPr lang="en-US" sz="1200" dirty="0">
                  <a:solidFill>
                    <a:srgbClr val="FFFFFF"/>
                  </a:solidFill>
                  <a:ea typeface="ＭＳ Ｐゴシック" panose="020B0600070205080204" pitchFamily="34" charset="-128"/>
                </a:rPr>
                <a:t>Improved</a:t>
              </a:r>
            </a:p>
          </p:txBody>
        </p:sp>
      </p:grpSp>
      <p:cxnSp>
        <p:nvCxnSpPr>
          <p:cNvPr id="68626" name="Straight Connector 17"/>
          <p:cNvCxnSpPr>
            <a:cxnSpLocks noChangeShapeType="1"/>
          </p:cNvCxnSpPr>
          <p:nvPr/>
        </p:nvCxnSpPr>
        <p:spPr bwMode="auto">
          <a:xfrm>
            <a:off x="5538788" y="1622451"/>
            <a:ext cx="0" cy="34845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27" name="Straight Connector 19"/>
          <p:cNvCxnSpPr>
            <a:cxnSpLocks noChangeShapeType="1"/>
          </p:cNvCxnSpPr>
          <p:nvPr/>
        </p:nvCxnSpPr>
        <p:spPr bwMode="auto">
          <a:xfrm flipH="1">
            <a:off x="5476877" y="1638300"/>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28" name="Straight Connector 21"/>
          <p:cNvCxnSpPr>
            <a:cxnSpLocks noChangeShapeType="1"/>
          </p:cNvCxnSpPr>
          <p:nvPr/>
        </p:nvCxnSpPr>
        <p:spPr bwMode="auto">
          <a:xfrm flipH="1">
            <a:off x="5476877" y="2214563"/>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29" name="Straight Connector 22"/>
          <p:cNvCxnSpPr>
            <a:cxnSpLocks noChangeShapeType="1"/>
          </p:cNvCxnSpPr>
          <p:nvPr/>
        </p:nvCxnSpPr>
        <p:spPr bwMode="auto">
          <a:xfrm flipH="1">
            <a:off x="5476877" y="2790825"/>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30" name="Straight Connector 23"/>
          <p:cNvCxnSpPr>
            <a:cxnSpLocks noChangeShapeType="1"/>
          </p:cNvCxnSpPr>
          <p:nvPr/>
        </p:nvCxnSpPr>
        <p:spPr bwMode="auto">
          <a:xfrm flipH="1">
            <a:off x="5476877" y="3367088"/>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31" name="Straight Connector 24"/>
          <p:cNvCxnSpPr>
            <a:cxnSpLocks noChangeShapeType="1"/>
          </p:cNvCxnSpPr>
          <p:nvPr/>
        </p:nvCxnSpPr>
        <p:spPr bwMode="auto">
          <a:xfrm flipH="1">
            <a:off x="5476877" y="3943350"/>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32" name="Straight Connector 25"/>
          <p:cNvCxnSpPr>
            <a:cxnSpLocks noChangeShapeType="1"/>
          </p:cNvCxnSpPr>
          <p:nvPr/>
        </p:nvCxnSpPr>
        <p:spPr bwMode="auto">
          <a:xfrm flipH="1">
            <a:off x="5476877" y="4519613"/>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33" name="Straight Connector 26"/>
          <p:cNvCxnSpPr>
            <a:cxnSpLocks noChangeShapeType="1"/>
          </p:cNvCxnSpPr>
          <p:nvPr/>
        </p:nvCxnSpPr>
        <p:spPr bwMode="auto">
          <a:xfrm flipH="1">
            <a:off x="5476877" y="5095875"/>
            <a:ext cx="66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8" name="TextBox 27"/>
          <p:cNvSpPr txBox="1"/>
          <p:nvPr/>
        </p:nvSpPr>
        <p:spPr>
          <a:xfrm>
            <a:off x="5119688" y="1482751"/>
            <a:ext cx="428625"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29" name="TextBox 28"/>
          <p:cNvSpPr txBox="1"/>
          <p:nvPr/>
        </p:nvSpPr>
        <p:spPr>
          <a:xfrm>
            <a:off x="5119688" y="2060601"/>
            <a:ext cx="428625"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0</a:t>
            </a:r>
          </a:p>
        </p:txBody>
      </p:sp>
      <p:sp>
        <p:nvSpPr>
          <p:cNvPr id="30" name="TextBox 29"/>
          <p:cNvSpPr txBox="1"/>
          <p:nvPr/>
        </p:nvSpPr>
        <p:spPr>
          <a:xfrm>
            <a:off x="5019676" y="2638451"/>
            <a:ext cx="528638"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-20</a:t>
            </a:r>
          </a:p>
        </p:txBody>
      </p:sp>
      <p:sp>
        <p:nvSpPr>
          <p:cNvPr id="31" name="TextBox 30"/>
          <p:cNvSpPr txBox="1"/>
          <p:nvPr/>
        </p:nvSpPr>
        <p:spPr>
          <a:xfrm>
            <a:off x="5089526" y="3217889"/>
            <a:ext cx="458788" cy="306387"/>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-40</a:t>
            </a:r>
          </a:p>
        </p:txBody>
      </p:sp>
      <p:sp>
        <p:nvSpPr>
          <p:cNvPr id="32" name="TextBox 31"/>
          <p:cNvSpPr txBox="1"/>
          <p:nvPr/>
        </p:nvSpPr>
        <p:spPr>
          <a:xfrm>
            <a:off x="5089526" y="3795718"/>
            <a:ext cx="458788"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-60</a:t>
            </a:r>
          </a:p>
        </p:txBody>
      </p:sp>
      <p:sp>
        <p:nvSpPr>
          <p:cNvPr id="33" name="TextBox 32"/>
          <p:cNvSpPr txBox="1"/>
          <p:nvPr/>
        </p:nvSpPr>
        <p:spPr>
          <a:xfrm>
            <a:off x="5089526" y="4373589"/>
            <a:ext cx="458788"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-80</a:t>
            </a:r>
          </a:p>
        </p:txBody>
      </p:sp>
      <p:sp>
        <p:nvSpPr>
          <p:cNvPr id="34" name="TextBox 33"/>
          <p:cNvSpPr txBox="1"/>
          <p:nvPr/>
        </p:nvSpPr>
        <p:spPr>
          <a:xfrm>
            <a:off x="4938713" y="4951439"/>
            <a:ext cx="609600" cy="307975"/>
          </a:xfrm>
          <a:prstGeom prst="rect">
            <a:avLst/>
          </a:prstGeom>
          <a:noFill/>
        </p:spPr>
        <p:txBody>
          <a:bodyPr>
            <a:spAutoFit/>
          </a:bodyPr>
          <a:lstStyle/>
          <a:p>
            <a:pPr algn="r" defTabSz="914400" fontAlgn="base">
              <a:spcBef>
                <a:spcPct val="0"/>
              </a:spcBef>
              <a:spcAft>
                <a:spcPct val="0"/>
              </a:spcAft>
              <a:defRPr/>
            </a:pPr>
            <a:r>
              <a:rPr lang="en-US" sz="1400" dirty="0">
                <a:solidFill>
                  <a:srgbClr val="FFFFFF"/>
                </a:solidFill>
                <a:ea typeface="ＭＳ Ｐゴシック" panose="020B0600070205080204" pitchFamily="34" charset="-128"/>
              </a:rPr>
              <a:t>-100</a:t>
            </a:r>
          </a:p>
        </p:txBody>
      </p:sp>
      <p:sp>
        <p:nvSpPr>
          <p:cNvPr id="35" name="TextBox 34"/>
          <p:cNvSpPr txBox="1"/>
          <p:nvPr/>
        </p:nvSpPr>
        <p:spPr>
          <a:xfrm rot="16200000">
            <a:off x="2799570" y="3258469"/>
            <a:ext cx="4300537" cy="307777"/>
          </a:xfrm>
          <a:prstGeom prst="rect">
            <a:avLst/>
          </a:prstGeom>
          <a:noFill/>
        </p:spPr>
        <p:txBody>
          <a:bodyPr>
            <a:spAutoFit/>
          </a:bodyPr>
          <a:lstStyle/>
          <a:p>
            <a:pPr algn="ctr" defTabSz="914400" fontAlgn="base">
              <a:spcBef>
                <a:spcPct val="0"/>
              </a:spcBef>
              <a:spcAft>
                <a:spcPct val="0"/>
              </a:spcAft>
              <a:defRPr/>
            </a:pPr>
            <a:r>
              <a:rPr lang="en-US" sz="1400" b="1" dirty="0">
                <a:solidFill>
                  <a:srgbClr val="FFFFFF"/>
                </a:solidFill>
                <a:ea typeface="ＭＳ Ｐゴシック" panose="020B0600070205080204" pitchFamily="34" charset="-128"/>
              </a:rPr>
              <a:t>% Change in Average Worst Pain From Baseline</a:t>
            </a:r>
          </a:p>
        </p:txBody>
      </p:sp>
      <p:grpSp>
        <p:nvGrpSpPr>
          <p:cNvPr id="68642" name="Group 41"/>
          <p:cNvGrpSpPr>
            <a:grpSpLocks/>
          </p:cNvGrpSpPr>
          <p:nvPr/>
        </p:nvGrpSpPr>
        <p:grpSpPr bwMode="auto">
          <a:xfrm>
            <a:off x="7116776" y="2016125"/>
            <a:ext cx="1227137" cy="338138"/>
            <a:chOff x="7117246" y="2025830"/>
            <a:chExt cx="1226652" cy="338554"/>
          </a:xfrm>
        </p:grpSpPr>
        <p:sp>
          <p:nvSpPr>
            <p:cNvPr id="39" name="TextBox 38"/>
            <p:cNvSpPr txBox="1"/>
            <p:nvPr/>
          </p:nvSpPr>
          <p:spPr>
            <a:xfrm>
              <a:off x="7117246" y="2025830"/>
              <a:ext cx="218988" cy="338554"/>
            </a:xfrm>
            <a:prstGeom prst="rect">
              <a:avLst/>
            </a:prstGeom>
            <a:noFill/>
          </p:spPr>
          <p:txBody>
            <a:bodyPr>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a:t>
              </a:r>
            </a:p>
          </p:txBody>
        </p:sp>
        <p:sp>
          <p:nvSpPr>
            <p:cNvPr id="40" name="TextBox 39"/>
            <p:cNvSpPr txBox="1"/>
            <p:nvPr/>
          </p:nvSpPr>
          <p:spPr>
            <a:xfrm>
              <a:off x="7209285" y="2025830"/>
              <a:ext cx="218988" cy="338554"/>
            </a:xfrm>
            <a:prstGeom prst="rect">
              <a:avLst/>
            </a:prstGeom>
            <a:noFill/>
          </p:spPr>
          <p:txBody>
            <a:bodyPr>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a:t>
              </a:r>
            </a:p>
          </p:txBody>
        </p:sp>
        <p:sp>
          <p:nvSpPr>
            <p:cNvPr id="41" name="TextBox 40"/>
            <p:cNvSpPr txBox="1"/>
            <p:nvPr/>
          </p:nvSpPr>
          <p:spPr>
            <a:xfrm>
              <a:off x="8124910" y="2025830"/>
              <a:ext cx="218988" cy="338554"/>
            </a:xfrm>
            <a:prstGeom prst="rect">
              <a:avLst/>
            </a:prstGeom>
            <a:noFill/>
          </p:spPr>
          <p:txBody>
            <a:bodyPr>
              <a:spAutoFit/>
            </a:bodyPr>
            <a:lstStyle/>
            <a:p>
              <a:pPr algn="ctr" defTabSz="914400" fontAlgn="base">
                <a:spcBef>
                  <a:spcPct val="0"/>
                </a:spcBef>
                <a:spcAft>
                  <a:spcPct val="0"/>
                </a:spcAft>
                <a:defRPr/>
              </a:pPr>
              <a:r>
                <a:rPr lang="en-US" sz="1600" dirty="0">
                  <a:solidFill>
                    <a:srgbClr val="FFFFFF"/>
                  </a:solidFill>
                  <a:ea typeface="ＭＳ Ｐゴシック" panose="020B0600070205080204" pitchFamily="34" charset="-128"/>
                </a:rPr>
                <a:t>*</a:t>
              </a:r>
            </a:p>
          </p:txBody>
        </p:sp>
      </p:grpSp>
      <p:sp>
        <p:nvSpPr>
          <p:cNvPr id="43" name="Rectangle 42"/>
          <p:cNvSpPr/>
          <p:nvPr/>
        </p:nvSpPr>
        <p:spPr bwMode="auto">
          <a:xfrm>
            <a:off x="6007101" y="5057775"/>
            <a:ext cx="146050" cy="1460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44" name="Rectangle 43"/>
          <p:cNvSpPr/>
          <p:nvPr/>
        </p:nvSpPr>
        <p:spPr bwMode="auto">
          <a:xfrm>
            <a:off x="6007101" y="5248275"/>
            <a:ext cx="146050" cy="1460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47" name="TextBox 46"/>
          <p:cNvSpPr txBox="1"/>
          <p:nvPr/>
        </p:nvSpPr>
        <p:spPr>
          <a:xfrm>
            <a:off x="6107115" y="4957789"/>
            <a:ext cx="2747962" cy="954087"/>
          </a:xfrm>
          <a:prstGeom prst="rect">
            <a:avLst/>
          </a:prstGeom>
          <a:noFill/>
        </p:spPr>
        <p:txBody>
          <a:bodyPr>
            <a:spAutoFit/>
          </a:bodyPr>
          <a:lstStyle/>
          <a:p>
            <a:pPr defTabSz="914400" fontAlgn="base">
              <a:spcBef>
                <a:spcPct val="0"/>
              </a:spcBef>
              <a:defRPr/>
            </a:pPr>
            <a:r>
              <a:rPr lang="en-US" sz="1400" dirty="0">
                <a:solidFill>
                  <a:srgbClr val="FFFFFF"/>
                </a:solidFill>
                <a:ea typeface="ＭＳ Ｐゴシック" panose="020B0600070205080204" pitchFamily="34" charset="-128"/>
              </a:rPr>
              <a:t>Previous docetaxel</a:t>
            </a:r>
          </a:p>
          <a:p>
            <a:pPr defTabSz="914400" fontAlgn="base">
              <a:spcBef>
                <a:spcPct val="0"/>
              </a:spcBef>
              <a:defRPr/>
            </a:pPr>
            <a:r>
              <a:rPr lang="en-US" sz="1400" dirty="0">
                <a:solidFill>
                  <a:srgbClr val="FFFFFF"/>
                </a:solidFill>
                <a:ea typeface="ＭＳ Ｐゴシック" panose="020B0600070205080204" pitchFamily="34" charset="-128"/>
              </a:rPr>
              <a:t>Previous docetaxel + abiraterone and/or cabazitaxel</a:t>
            </a:r>
          </a:p>
          <a:p>
            <a:pPr defTabSz="914400" fontAlgn="base">
              <a:spcBef>
                <a:spcPct val="0"/>
              </a:spcBef>
              <a:defRPr/>
            </a:pPr>
            <a:r>
              <a:rPr lang="en-US" sz="1400" dirty="0">
                <a:solidFill>
                  <a:srgbClr val="FFFFFF"/>
                </a:solidFill>
                <a:ea typeface="ＭＳ Ｐゴシック" panose="020B0600070205080204" pitchFamily="34" charset="-128"/>
              </a:rPr>
              <a:t>*Previous radionuclide therapy</a:t>
            </a:r>
          </a:p>
        </p:txBody>
      </p:sp>
      <p:sp>
        <p:nvSpPr>
          <p:cNvPr id="48" name="TextBox 47"/>
          <p:cNvSpPr txBox="1"/>
          <p:nvPr/>
        </p:nvSpPr>
        <p:spPr>
          <a:xfrm>
            <a:off x="5434013" y="5873776"/>
            <a:ext cx="3457575" cy="276225"/>
          </a:xfrm>
          <a:prstGeom prst="rect">
            <a:avLst/>
          </a:prstGeom>
          <a:noFill/>
        </p:spPr>
        <p:txBody>
          <a:bodyPr>
            <a:spAutoFit/>
          </a:bodyPr>
          <a:lstStyle/>
          <a:p>
            <a:pPr defTabSz="914400" fontAlgn="base">
              <a:spcBef>
                <a:spcPct val="0"/>
              </a:spcBef>
              <a:defRPr/>
            </a:pPr>
            <a:r>
              <a:rPr lang="en-US" sz="1200" dirty="0">
                <a:solidFill>
                  <a:srgbClr val="FFFFFF"/>
                </a:solidFill>
                <a:ea typeface="ＭＳ Ｐゴシック" panose="020B0600070205080204" pitchFamily="34" charset="-128"/>
              </a:rPr>
              <a:t>Median best pain reduction from baseline: 46%</a:t>
            </a:r>
          </a:p>
        </p:txBody>
      </p:sp>
      <p:sp>
        <p:nvSpPr>
          <p:cNvPr id="49" name="Rectangle 48"/>
          <p:cNvSpPr/>
          <p:nvPr/>
        </p:nvSpPr>
        <p:spPr bwMode="auto">
          <a:xfrm>
            <a:off x="5562600" y="2090764"/>
            <a:ext cx="76200" cy="1174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0" name="Rectangle 49"/>
          <p:cNvSpPr/>
          <p:nvPr/>
        </p:nvSpPr>
        <p:spPr bwMode="auto">
          <a:xfrm>
            <a:off x="5765800" y="2214563"/>
            <a:ext cx="76200" cy="3619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1" name="Rectangle 50"/>
          <p:cNvSpPr/>
          <p:nvPr/>
        </p:nvSpPr>
        <p:spPr bwMode="auto">
          <a:xfrm>
            <a:off x="5867400" y="2219325"/>
            <a:ext cx="76200" cy="35718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2" name="Rectangle 51"/>
          <p:cNvSpPr/>
          <p:nvPr/>
        </p:nvSpPr>
        <p:spPr bwMode="auto">
          <a:xfrm>
            <a:off x="6069013" y="2217764"/>
            <a:ext cx="76200" cy="4921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3" name="Rectangle 52"/>
          <p:cNvSpPr/>
          <p:nvPr/>
        </p:nvSpPr>
        <p:spPr bwMode="auto">
          <a:xfrm>
            <a:off x="6170613" y="2208239"/>
            <a:ext cx="76200" cy="5111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4" name="Rectangle 53"/>
          <p:cNvSpPr/>
          <p:nvPr/>
        </p:nvSpPr>
        <p:spPr bwMode="auto">
          <a:xfrm>
            <a:off x="7283450" y="2214589"/>
            <a:ext cx="76200" cy="1576387"/>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5" name="Rectangle 54"/>
          <p:cNvSpPr/>
          <p:nvPr/>
        </p:nvSpPr>
        <p:spPr bwMode="auto">
          <a:xfrm>
            <a:off x="6575425" y="2219351"/>
            <a:ext cx="76200" cy="74771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6" name="Rectangle 55"/>
          <p:cNvSpPr/>
          <p:nvPr/>
        </p:nvSpPr>
        <p:spPr bwMode="auto">
          <a:xfrm>
            <a:off x="6878638" y="2212975"/>
            <a:ext cx="76200" cy="133508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7" name="Rectangle 56"/>
          <p:cNvSpPr/>
          <p:nvPr/>
        </p:nvSpPr>
        <p:spPr bwMode="auto">
          <a:xfrm>
            <a:off x="6980238" y="2217738"/>
            <a:ext cx="76200" cy="1344612"/>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8" name="Rectangle 57"/>
          <p:cNvSpPr/>
          <p:nvPr/>
        </p:nvSpPr>
        <p:spPr bwMode="auto">
          <a:xfrm>
            <a:off x="7385050" y="2219351"/>
            <a:ext cx="76200" cy="16478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9" name="Rectangle 58"/>
          <p:cNvSpPr/>
          <p:nvPr/>
        </p:nvSpPr>
        <p:spPr bwMode="auto">
          <a:xfrm>
            <a:off x="8093075" y="2211388"/>
            <a:ext cx="76200" cy="2665412"/>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0" name="Rectangle 59"/>
          <p:cNvSpPr/>
          <p:nvPr/>
        </p:nvSpPr>
        <p:spPr bwMode="auto">
          <a:xfrm>
            <a:off x="8294688" y="2212983"/>
            <a:ext cx="76200" cy="29114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1" name="Rectangle 60"/>
          <p:cNvSpPr/>
          <p:nvPr/>
        </p:nvSpPr>
        <p:spPr bwMode="auto">
          <a:xfrm>
            <a:off x="5664200" y="2214589"/>
            <a:ext cx="76200" cy="2762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2" name="Rectangle 61"/>
          <p:cNvSpPr/>
          <p:nvPr/>
        </p:nvSpPr>
        <p:spPr bwMode="auto">
          <a:xfrm>
            <a:off x="5967413" y="2219351"/>
            <a:ext cx="76200" cy="4048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3" name="Rectangle 62"/>
          <p:cNvSpPr/>
          <p:nvPr/>
        </p:nvSpPr>
        <p:spPr bwMode="auto">
          <a:xfrm>
            <a:off x="6372225" y="2219325"/>
            <a:ext cx="76200" cy="5905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4" name="Rectangle 63"/>
          <p:cNvSpPr/>
          <p:nvPr/>
        </p:nvSpPr>
        <p:spPr bwMode="auto">
          <a:xfrm>
            <a:off x="6272213" y="2220939"/>
            <a:ext cx="76200" cy="5222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5" name="Rectangle 64"/>
          <p:cNvSpPr/>
          <p:nvPr/>
        </p:nvSpPr>
        <p:spPr bwMode="auto">
          <a:xfrm>
            <a:off x="6473825" y="2219325"/>
            <a:ext cx="76200" cy="6286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6" name="Rectangle 65"/>
          <p:cNvSpPr/>
          <p:nvPr/>
        </p:nvSpPr>
        <p:spPr bwMode="auto">
          <a:xfrm>
            <a:off x="6675438" y="2219351"/>
            <a:ext cx="76200" cy="8286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7" name="Rectangle 66"/>
          <p:cNvSpPr/>
          <p:nvPr/>
        </p:nvSpPr>
        <p:spPr bwMode="auto">
          <a:xfrm>
            <a:off x="6777038" y="2217764"/>
            <a:ext cx="76200" cy="10874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8" name="Rectangle 67"/>
          <p:cNvSpPr/>
          <p:nvPr/>
        </p:nvSpPr>
        <p:spPr bwMode="auto">
          <a:xfrm>
            <a:off x="7080250" y="2214589"/>
            <a:ext cx="76200" cy="15001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9" name="Rectangle 68"/>
          <p:cNvSpPr/>
          <p:nvPr/>
        </p:nvSpPr>
        <p:spPr bwMode="auto">
          <a:xfrm>
            <a:off x="7181850" y="2217738"/>
            <a:ext cx="76200" cy="15430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0" name="Rectangle 69"/>
          <p:cNvSpPr/>
          <p:nvPr/>
        </p:nvSpPr>
        <p:spPr bwMode="auto">
          <a:xfrm>
            <a:off x="7485063" y="2219351"/>
            <a:ext cx="76200" cy="19478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1" name="Rectangle 70"/>
          <p:cNvSpPr/>
          <p:nvPr/>
        </p:nvSpPr>
        <p:spPr bwMode="auto">
          <a:xfrm>
            <a:off x="7586663" y="2211388"/>
            <a:ext cx="76200" cy="19558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2" name="Rectangle 71"/>
          <p:cNvSpPr/>
          <p:nvPr/>
        </p:nvSpPr>
        <p:spPr bwMode="auto">
          <a:xfrm>
            <a:off x="7688263" y="2214589"/>
            <a:ext cx="76200" cy="20907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3" name="Rectangle 72"/>
          <p:cNvSpPr/>
          <p:nvPr/>
        </p:nvSpPr>
        <p:spPr bwMode="auto">
          <a:xfrm>
            <a:off x="7789863" y="2211414"/>
            <a:ext cx="76200" cy="21605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4" name="Rectangle 73"/>
          <p:cNvSpPr/>
          <p:nvPr/>
        </p:nvSpPr>
        <p:spPr bwMode="auto">
          <a:xfrm>
            <a:off x="7889875" y="2217738"/>
            <a:ext cx="76200" cy="21780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5" name="Rectangle 74"/>
          <p:cNvSpPr/>
          <p:nvPr/>
        </p:nvSpPr>
        <p:spPr bwMode="auto">
          <a:xfrm>
            <a:off x="7991475" y="2217764"/>
            <a:ext cx="76200" cy="23018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6" name="Rectangle 75"/>
          <p:cNvSpPr/>
          <p:nvPr/>
        </p:nvSpPr>
        <p:spPr bwMode="auto">
          <a:xfrm>
            <a:off x="8194675" y="2217738"/>
            <a:ext cx="76200" cy="26733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7" name="Rectangle 76"/>
          <p:cNvSpPr/>
          <p:nvPr/>
        </p:nvSpPr>
        <p:spPr bwMode="auto">
          <a:xfrm>
            <a:off x="8396288" y="2212975"/>
            <a:ext cx="76200" cy="29162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68676" name="Straight Connector 36"/>
          <p:cNvCxnSpPr>
            <a:cxnSpLocks noChangeShapeType="1"/>
          </p:cNvCxnSpPr>
          <p:nvPr/>
        </p:nvCxnSpPr>
        <p:spPr bwMode="auto">
          <a:xfrm>
            <a:off x="5538788" y="3081338"/>
            <a:ext cx="29432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8677" name="Straight Connector 37"/>
          <p:cNvCxnSpPr>
            <a:cxnSpLocks noChangeShapeType="1"/>
          </p:cNvCxnSpPr>
          <p:nvPr/>
        </p:nvCxnSpPr>
        <p:spPr bwMode="auto">
          <a:xfrm>
            <a:off x="5538788" y="2214563"/>
            <a:ext cx="294322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4307357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610241" y="342499"/>
            <a:ext cx="6141299" cy="6141299"/>
          </a:xfrm>
          <a:prstGeom prst="rect">
            <a:avLst/>
          </a:prstGeom>
        </p:spPr>
      </p:pic>
      <p:sp>
        <p:nvSpPr>
          <p:cNvPr id="5" name="CuadroTexto 4"/>
          <p:cNvSpPr txBox="1"/>
          <p:nvPr/>
        </p:nvSpPr>
        <p:spPr>
          <a:xfrm>
            <a:off x="249472" y="342473"/>
            <a:ext cx="1183750" cy="369332"/>
          </a:xfrm>
          <a:prstGeom prst="rect">
            <a:avLst/>
          </a:prstGeom>
          <a:noFill/>
        </p:spPr>
        <p:txBody>
          <a:bodyPr wrap="none" rtlCol="0">
            <a:spAutoFit/>
          </a:bodyPr>
          <a:lstStyle/>
          <a:p>
            <a:r>
              <a:rPr lang="es-ES" b="1" i="1" dirty="0" err="1" smtClean="0"/>
              <a:t>Gleason</a:t>
            </a:r>
            <a:r>
              <a:rPr lang="es-ES" b="1" i="1" dirty="0"/>
              <a:t> </a:t>
            </a:r>
            <a:r>
              <a:rPr lang="es-ES" b="1" i="1" dirty="0" smtClean="0"/>
              <a:t>6</a:t>
            </a:r>
            <a:endParaRPr lang="es-ES" b="1" i="1" dirty="0"/>
          </a:p>
        </p:txBody>
      </p:sp>
      <p:sp>
        <p:nvSpPr>
          <p:cNvPr id="6" name="CuadroTexto 5"/>
          <p:cNvSpPr txBox="1"/>
          <p:nvPr/>
        </p:nvSpPr>
        <p:spPr>
          <a:xfrm>
            <a:off x="5511074" y="6205135"/>
            <a:ext cx="3610446" cy="276999"/>
          </a:xfrm>
          <a:prstGeom prst="rect">
            <a:avLst/>
          </a:prstGeom>
          <a:noFill/>
        </p:spPr>
        <p:txBody>
          <a:bodyPr wrap="none" rtlCol="0">
            <a:spAutoFit/>
          </a:bodyPr>
          <a:lstStyle/>
          <a:p>
            <a:r>
              <a:rPr lang="es-ES" sz="1200" i="1" dirty="0" smtClean="0">
                <a:hlinkClick r:id="rId3"/>
              </a:rPr>
              <a:t>www.cancernetwork.com</a:t>
            </a:r>
            <a:r>
              <a:rPr lang="es-ES" sz="1200" i="1" dirty="0" smtClean="0"/>
              <a:t> </a:t>
            </a:r>
            <a:r>
              <a:rPr lang="es-ES" sz="1200" dirty="0" smtClean="0"/>
              <a:t>- Cesar A Moran, 07.02.2014</a:t>
            </a:r>
            <a:endParaRPr lang="es-ES" sz="1200" dirty="0"/>
          </a:p>
        </p:txBody>
      </p:sp>
    </p:spTree>
    <p:extLst>
      <p:ext uri="{BB962C8B-B14F-4D97-AF65-F5344CB8AC3E}">
        <p14:creationId xmlns:p14="http://schemas.microsoft.com/office/powerpoint/2010/main" val="1697029187"/>
      </p:ext>
    </p:extLst>
  </p:cSld>
  <p:clrMapOvr>
    <a:masterClrMapping/>
  </p:clrMapOvr>
  <p:timing>
    <p:tnLst>
      <p:par>
        <p:cTn xmlns:p14="http://schemas.microsoft.com/office/powerpoint/2010/mai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Freeform 69"/>
          <p:cNvSpPr>
            <a:spLocks/>
          </p:cNvSpPr>
          <p:nvPr/>
        </p:nvSpPr>
        <p:spPr bwMode="auto">
          <a:xfrm>
            <a:off x="5629277" y="3081338"/>
            <a:ext cx="1057275" cy="336550"/>
          </a:xfrm>
          <a:custGeom>
            <a:avLst/>
            <a:gdLst>
              <a:gd name="T0" fmla="*/ 0 w 1073944"/>
              <a:gd name="T1" fmla="*/ 0 h 335756"/>
              <a:gd name="T2" fmla="*/ 189476 w 1073944"/>
              <a:gd name="T3" fmla="*/ 29328 h 335756"/>
              <a:gd name="T4" fmla="*/ 412500 w 1073944"/>
              <a:gd name="T5" fmla="*/ 63541 h 335756"/>
              <a:gd name="T6" fmla="*/ 562504 w 1073944"/>
              <a:gd name="T7" fmla="*/ 102645 h 335756"/>
              <a:gd name="T8" fmla="*/ 753951 w 1073944"/>
              <a:gd name="T9" fmla="*/ 175960 h 335756"/>
              <a:gd name="T10" fmla="*/ 852636 w 1073944"/>
              <a:gd name="T11" fmla="*/ 246837 h 335756"/>
              <a:gd name="T12" fmla="*/ 890138 w 1073944"/>
              <a:gd name="T13" fmla="*/ 344594 h 335756"/>
              <a:gd name="T14" fmla="*/ 0 60000 65536"/>
              <a:gd name="T15" fmla="*/ 0 60000 65536"/>
              <a:gd name="T16" fmla="*/ 0 60000 65536"/>
              <a:gd name="T17" fmla="*/ 0 60000 65536"/>
              <a:gd name="T18" fmla="*/ 0 60000 65536"/>
              <a:gd name="T19" fmla="*/ 0 60000 65536"/>
              <a:gd name="T20" fmla="*/ 0 60000 65536"/>
              <a:gd name="T21" fmla="*/ 0 w 1073944"/>
              <a:gd name="T22" fmla="*/ 0 h 335756"/>
              <a:gd name="T23" fmla="*/ 1073944 w 1073944"/>
              <a:gd name="T24" fmla="*/ 335756 h 3357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3944" h="335756">
                <a:moveTo>
                  <a:pt x="0" y="0"/>
                </a:moveTo>
                <a:lnTo>
                  <a:pt x="228600" y="28575"/>
                </a:lnTo>
                <a:cubicBezTo>
                  <a:pt x="311547" y="38894"/>
                  <a:pt x="422672" y="50006"/>
                  <a:pt x="497681" y="61912"/>
                </a:cubicBezTo>
                <a:cubicBezTo>
                  <a:pt x="572690" y="73818"/>
                  <a:pt x="609997" y="81756"/>
                  <a:pt x="678656" y="100012"/>
                </a:cubicBezTo>
                <a:cubicBezTo>
                  <a:pt x="747315" y="118268"/>
                  <a:pt x="851297" y="148034"/>
                  <a:pt x="909638" y="171450"/>
                </a:cubicBezTo>
                <a:cubicBezTo>
                  <a:pt x="967979" y="194866"/>
                  <a:pt x="1001316" y="213122"/>
                  <a:pt x="1028700" y="240506"/>
                </a:cubicBezTo>
                <a:cubicBezTo>
                  <a:pt x="1056084" y="267890"/>
                  <a:pt x="1065014" y="301823"/>
                  <a:pt x="1073944" y="335756"/>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9635" name="Freeform 74"/>
          <p:cNvSpPr>
            <a:spLocks/>
          </p:cNvSpPr>
          <p:nvPr/>
        </p:nvSpPr>
        <p:spPr bwMode="auto">
          <a:xfrm>
            <a:off x="5738826" y="3629025"/>
            <a:ext cx="968375" cy="474663"/>
          </a:xfrm>
          <a:custGeom>
            <a:avLst/>
            <a:gdLst>
              <a:gd name="T0" fmla="*/ 0 w 969168"/>
              <a:gd name="T1" fmla="*/ 482676 h 473869"/>
              <a:gd name="T2" fmla="*/ 221830 w 969168"/>
              <a:gd name="T3" fmla="*/ 455995 h 473869"/>
              <a:gd name="T4" fmla="*/ 474341 w 969168"/>
              <a:gd name="T5" fmla="*/ 390507 h 473869"/>
              <a:gd name="T6" fmla="*/ 627736 w 969168"/>
              <a:gd name="T7" fmla="*/ 341996 h 473869"/>
              <a:gd name="T8" fmla="*/ 809447 w 969168"/>
              <a:gd name="T9" fmla="*/ 242551 h 473869"/>
              <a:gd name="T10" fmla="*/ 908563 w 969168"/>
              <a:gd name="T11" fmla="*/ 152807 h 473869"/>
              <a:gd name="T12" fmla="*/ 951041 w 969168"/>
              <a:gd name="T13" fmla="*/ 80042 h 473869"/>
              <a:gd name="T14" fmla="*/ 960481 w 969168"/>
              <a:gd name="T15" fmla="*/ 0 h 473869"/>
              <a:gd name="T16" fmla="*/ 0 60000 65536"/>
              <a:gd name="T17" fmla="*/ 0 60000 65536"/>
              <a:gd name="T18" fmla="*/ 0 60000 65536"/>
              <a:gd name="T19" fmla="*/ 0 60000 65536"/>
              <a:gd name="T20" fmla="*/ 0 60000 65536"/>
              <a:gd name="T21" fmla="*/ 0 60000 65536"/>
              <a:gd name="T22" fmla="*/ 0 60000 65536"/>
              <a:gd name="T23" fmla="*/ 0 60000 65536"/>
              <a:gd name="T24" fmla="*/ 0 w 969168"/>
              <a:gd name="T25" fmla="*/ 0 h 473869"/>
              <a:gd name="T26" fmla="*/ 969168 w 969168"/>
              <a:gd name="T27" fmla="*/ 473869 h 4738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69168" h="473869">
                <a:moveTo>
                  <a:pt x="0" y="473869"/>
                </a:moveTo>
                <a:cubicBezTo>
                  <a:pt x="72032" y="468312"/>
                  <a:pt x="144065" y="462756"/>
                  <a:pt x="223837" y="447675"/>
                </a:cubicBezTo>
                <a:cubicBezTo>
                  <a:pt x="303609" y="432594"/>
                  <a:pt x="410369" y="402034"/>
                  <a:pt x="478631" y="383381"/>
                </a:cubicBezTo>
                <a:cubicBezTo>
                  <a:pt x="546893" y="364728"/>
                  <a:pt x="577056" y="359965"/>
                  <a:pt x="633412" y="335756"/>
                </a:cubicBezTo>
                <a:cubicBezTo>
                  <a:pt x="689768" y="311547"/>
                  <a:pt x="769540" y="269081"/>
                  <a:pt x="816768" y="238125"/>
                </a:cubicBezTo>
                <a:cubicBezTo>
                  <a:pt x="863996" y="207169"/>
                  <a:pt x="892969" y="176610"/>
                  <a:pt x="916781" y="150019"/>
                </a:cubicBezTo>
                <a:cubicBezTo>
                  <a:pt x="940594" y="123428"/>
                  <a:pt x="950912" y="103584"/>
                  <a:pt x="959643" y="78581"/>
                </a:cubicBezTo>
                <a:cubicBezTo>
                  <a:pt x="968374" y="53578"/>
                  <a:pt x="968771" y="26789"/>
                  <a:pt x="969168" y="0"/>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78" name="Freeform 77"/>
          <p:cNvSpPr/>
          <p:nvPr/>
        </p:nvSpPr>
        <p:spPr bwMode="auto">
          <a:xfrm>
            <a:off x="4862513" y="4029101"/>
            <a:ext cx="1476375" cy="1228725"/>
          </a:xfrm>
          <a:custGeom>
            <a:avLst/>
            <a:gdLst>
              <a:gd name="connsiteX0" fmla="*/ 9922 w 1476771"/>
              <a:gd name="connsiteY0" fmla="*/ 775891 h 1228725"/>
              <a:gd name="connsiteX1" fmla="*/ 31353 w 1476771"/>
              <a:gd name="connsiteY1" fmla="*/ 602059 h 1228725"/>
              <a:gd name="connsiteX2" fmla="*/ 67072 w 1476771"/>
              <a:gd name="connsiteY2" fmla="*/ 430609 h 1228725"/>
              <a:gd name="connsiteX3" fmla="*/ 145653 w 1476771"/>
              <a:gd name="connsiteY3" fmla="*/ 275828 h 1228725"/>
              <a:gd name="connsiteX4" fmla="*/ 314722 w 1476771"/>
              <a:gd name="connsiteY4" fmla="*/ 113903 h 1228725"/>
              <a:gd name="connsiteX5" fmla="*/ 524272 w 1476771"/>
              <a:gd name="connsiteY5" fmla="*/ 30559 h 1228725"/>
              <a:gd name="connsiteX6" fmla="*/ 752872 w 1476771"/>
              <a:gd name="connsiteY6" fmla="*/ 9128 h 1228725"/>
              <a:gd name="connsiteX7" fmla="*/ 1002903 w 1476771"/>
              <a:gd name="connsiteY7" fmla="*/ 85328 h 1228725"/>
              <a:gd name="connsiteX8" fmla="*/ 1202928 w 1476771"/>
              <a:gd name="connsiteY8" fmla="*/ 218678 h 1228725"/>
              <a:gd name="connsiteX9" fmla="*/ 1321990 w 1476771"/>
              <a:gd name="connsiteY9" fmla="*/ 409178 h 1228725"/>
              <a:gd name="connsiteX10" fmla="*/ 1381522 w 1476771"/>
              <a:gd name="connsiteY10" fmla="*/ 542528 h 1228725"/>
              <a:gd name="connsiteX11" fmla="*/ 1448197 w 1476771"/>
              <a:gd name="connsiteY11" fmla="*/ 785416 h 1228725"/>
              <a:gd name="connsiteX12" fmla="*/ 1474390 w 1476771"/>
              <a:gd name="connsiteY12" fmla="*/ 944959 h 1228725"/>
              <a:gd name="connsiteX13" fmla="*/ 1462484 w 1476771"/>
              <a:gd name="connsiteY13" fmla="*/ 1049734 h 1228725"/>
              <a:gd name="connsiteX14" fmla="*/ 1436290 w 1476771"/>
              <a:gd name="connsiteY14" fmla="*/ 1059259 h 1228725"/>
              <a:gd name="connsiteX15" fmla="*/ 1369615 w 1476771"/>
              <a:gd name="connsiteY15" fmla="*/ 1018778 h 1228725"/>
              <a:gd name="connsiteX16" fmla="*/ 1329134 w 1476771"/>
              <a:gd name="connsiteY16" fmla="*/ 978297 h 1228725"/>
              <a:gd name="connsiteX17" fmla="*/ 1291034 w 1476771"/>
              <a:gd name="connsiteY17" fmla="*/ 968772 h 1228725"/>
              <a:gd name="connsiteX18" fmla="*/ 1267222 w 1476771"/>
              <a:gd name="connsiteY18" fmla="*/ 1002109 h 1228725"/>
              <a:gd name="connsiteX19" fmla="*/ 1252934 w 1476771"/>
              <a:gd name="connsiteY19" fmla="*/ 1087834 h 1228725"/>
              <a:gd name="connsiteX20" fmla="*/ 1214834 w 1476771"/>
              <a:gd name="connsiteY20" fmla="*/ 1123553 h 1228725"/>
              <a:gd name="connsiteX21" fmla="*/ 1167209 w 1476771"/>
              <a:gd name="connsiteY21" fmla="*/ 1133078 h 1228725"/>
              <a:gd name="connsiteX22" fmla="*/ 1119584 w 1476771"/>
              <a:gd name="connsiteY22" fmla="*/ 1109266 h 1228725"/>
              <a:gd name="connsiteX23" fmla="*/ 1102915 w 1476771"/>
              <a:gd name="connsiteY23" fmla="*/ 1054497 h 1228725"/>
              <a:gd name="connsiteX24" fmla="*/ 1081484 w 1476771"/>
              <a:gd name="connsiteY24" fmla="*/ 1011634 h 1228725"/>
              <a:gd name="connsiteX25" fmla="*/ 1064815 w 1476771"/>
              <a:gd name="connsiteY25" fmla="*/ 1004491 h 1228725"/>
              <a:gd name="connsiteX26" fmla="*/ 1012428 w 1476771"/>
              <a:gd name="connsiteY26" fmla="*/ 1049734 h 1228725"/>
              <a:gd name="connsiteX27" fmla="*/ 952897 w 1476771"/>
              <a:gd name="connsiteY27" fmla="*/ 1125934 h 1228725"/>
              <a:gd name="connsiteX28" fmla="*/ 905272 w 1476771"/>
              <a:gd name="connsiteY28" fmla="*/ 1166416 h 1228725"/>
              <a:gd name="connsiteX29" fmla="*/ 845740 w 1476771"/>
              <a:gd name="connsiteY29" fmla="*/ 1152128 h 1228725"/>
              <a:gd name="connsiteX30" fmla="*/ 807640 w 1476771"/>
              <a:gd name="connsiteY30" fmla="*/ 1125934 h 1228725"/>
              <a:gd name="connsiteX31" fmla="*/ 771922 w 1476771"/>
              <a:gd name="connsiteY31" fmla="*/ 1071166 h 1228725"/>
              <a:gd name="connsiteX32" fmla="*/ 752872 w 1476771"/>
              <a:gd name="connsiteY32" fmla="*/ 1016397 h 1228725"/>
              <a:gd name="connsiteX33" fmla="*/ 733822 w 1476771"/>
              <a:gd name="connsiteY33" fmla="*/ 997347 h 1228725"/>
              <a:gd name="connsiteX34" fmla="*/ 707628 w 1476771"/>
              <a:gd name="connsiteY34" fmla="*/ 992584 h 1228725"/>
              <a:gd name="connsiteX35" fmla="*/ 660003 w 1476771"/>
              <a:gd name="connsiteY35" fmla="*/ 1030684 h 1228725"/>
              <a:gd name="connsiteX36" fmla="*/ 640953 w 1476771"/>
              <a:gd name="connsiteY36" fmla="*/ 1080691 h 1228725"/>
              <a:gd name="connsiteX37" fmla="*/ 609997 w 1476771"/>
              <a:gd name="connsiteY37" fmla="*/ 1149747 h 1228725"/>
              <a:gd name="connsiteX38" fmla="*/ 583803 w 1476771"/>
              <a:gd name="connsiteY38" fmla="*/ 1178322 h 1228725"/>
              <a:gd name="connsiteX39" fmla="*/ 512365 w 1476771"/>
              <a:gd name="connsiteY39" fmla="*/ 1166416 h 1228725"/>
              <a:gd name="connsiteX40" fmla="*/ 455215 w 1476771"/>
              <a:gd name="connsiteY40" fmla="*/ 1111647 h 1228725"/>
              <a:gd name="connsiteX41" fmla="*/ 433784 w 1476771"/>
              <a:gd name="connsiteY41" fmla="*/ 1087834 h 1228725"/>
              <a:gd name="connsiteX42" fmla="*/ 417115 w 1476771"/>
              <a:gd name="connsiteY42" fmla="*/ 1064022 h 1228725"/>
              <a:gd name="connsiteX43" fmla="*/ 386159 w 1476771"/>
              <a:gd name="connsiteY43" fmla="*/ 1064022 h 1228725"/>
              <a:gd name="connsiteX44" fmla="*/ 371872 w 1476771"/>
              <a:gd name="connsiteY44" fmla="*/ 1102122 h 1228725"/>
              <a:gd name="connsiteX45" fmla="*/ 357584 w 1476771"/>
              <a:gd name="connsiteY45" fmla="*/ 1171178 h 1228725"/>
              <a:gd name="connsiteX46" fmla="*/ 336153 w 1476771"/>
              <a:gd name="connsiteY46" fmla="*/ 1211659 h 1228725"/>
              <a:gd name="connsiteX47" fmla="*/ 264715 w 1476771"/>
              <a:gd name="connsiteY47" fmla="*/ 1223566 h 1228725"/>
              <a:gd name="connsiteX48" fmla="*/ 167084 w 1476771"/>
              <a:gd name="connsiteY48" fmla="*/ 1180703 h 1228725"/>
              <a:gd name="connsiteX49" fmla="*/ 83740 w 1476771"/>
              <a:gd name="connsiteY49" fmla="*/ 1104503 h 1228725"/>
              <a:gd name="connsiteX50" fmla="*/ 12303 w 1476771"/>
              <a:gd name="connsiteY50" fmla="*/ 902097 h 1228725"/>
              <a:gd name="connsiteX51" fmla="*/ 9922 w 1476771"/>
              <a:gd name="connsiteY51" fmla="*/ 775891 h 122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76771" h="1228725">
                <a:moveTo>
                  <a:pt x="9922" y="775891"/>
                </a:moveTo>
                <a:cubicBezTo>
                  <a:pt x="13097" y="725885"/>
                  <a:pt x="21828" y="659606"/>
                  <a:pt x="31353" y="602059"/>
                </a:cubicBezTo>
                <a:cubicBezTo>
                  <a:pt x="40878" y="544512"/>
                  <a:pt x="48022" y="484981"/>
                  <a:pt x="67072" y="430609"/>
                </a:cubicBezTo>
                <a:cubicBezTo>
                  <a:pt x="86122" y="376237"/>
                  <a:pt x="104378" y="328612"/>
                  <a:pt x="145653" y="275828"/>
                </a:cubicBezTo>
                <a:cubicBezTo>
                  <a:pt x="186928" y="223044"/>
                  <a:pt x="251619" y="154781"/>
                  <a:pt x="314722" y="113903"/>
                </a:cubicBezTo>
                <a:cubicBezTo>
                  <a:pt x="377825" y="73025"/>
                  <a:pt x="451247" y="48021"/>
                  <a:pt x="524272" y="30559"/>
                </a:cubicBezTo>
                <a:cubicBezTo>
                  <a:pt x="597297" y="13097"/>
                  <a:pt x="673100" y="0"/>
                  <a:pt x="752872" y="9128"/>
                </a:cubicBezTo>
                <a:cubicBezTo>
                  <a:pt x="832644" y="18256"/>
                  <a:pt x="927894" y="50403"/>
                  <a:pt x="1002903" y="85328"/>
                </a:cubicBezTo>
                <a:cubicBezTo>
                  <a:pt x="1077912" y="120253"/>
                  <a:pt x="1149747" y="164703"/>
                  <a:pt x="1202928" y="218678"/>
                </a:cubicBezTo>
                <a:cubicBezTo>
                  <a:pt x="1256109" y="272653"/>
                  <a:pt x="1292224" y="355203"/>
                  <a:pt x="1321990" y="409178"/>
                </a:cubicBezTo>
                <a:cubicBezTo>
                  <a:pt x="1351756" y="463153"/>
                  <a:pt x="1360488" y="479822"/>
                  <a:pt x="1381522" y="542528"/>
                </a:cubicBezTo>
                <a:cubicBezTo>
                  <a:pt x="1402556" y="605234"/>
                  <a:pt x="1432719" y="718344"/>
                  <a:pt x="1448197" y="785416"/>
                </a:cubicBezTo>
                <a:cubicBezTo>
                  <a:pt x="1463675" y="852488"/>
                  <a:pt x="1472009" y="900906"/>
                  <a:pt x="1474390" y="944959"/>
                </a:cubicBezTo>
                <a:cubicBezTo>
                  <a:pt x="1476771" y="989012"/>
                  <a:pt x="1468834" y="1030684"/>
                  <a:pt x="1462484" y="1049734"/>
                </a:cubicBezTo>
                <a:cubicBezTo>
                  <a:pt x="1456134" y="1068784"/>
                  <a:pt x="1451768" y="1064418"/>
                  <a:pt x="1436290" y="1059259"/>
                </a:cubicBezTo>
                <a:cubicBezTo>
                  <a:pt x="1420812" y="1054100"/>
                  <a:pt x="1387474" y="1032272"/>
                  <a:pt x="1369615" y="1018778"/>
                </a:cubicBezTo>
                <a:cubicBezTo>
                  <a:pt x="1351756" y="1005284"/>
                  <a:pt x="1342231" y="986631"/>
                  <a:pt x="1329134" y="978297"/>
                </a:cubicBezTo>
                <a:cubicBezTo>
                  <a:pt x="1316037" y="969963"/>
                  <a:pt x="1301353" y="964803"/>
                  <a:pt x="1291034" y="968772"/>
                </a:cubicBezTo>
                <a:cubicBezTo>
                  <a:pt x="1280715" y="972741"/>
                  <a:pt x="1273572" y="982265"/>
                  <a:pt x="1267222" y="1002109"/>
                </a:cubicBezTo>
                <a:cubicBezTo>
                  <a:pt x="1260872" y="1021953"/>
                  <a:pt x="1261665" y="1067593"/>
                  <a:pt x="1252934" y="1087834"/>
                </a:cubicBezTo>
                <a:cubicBezTo>
                  <a:pt x="1244203" y="1108075"/>
                  <a:pt x="1229122" y="1116012"/>
                  <a:pt x="1214834" y="1123553"/>
                </a:cubicBezTo>
                <a:cubicBezTo>
                  <a:pt x="1200547" y="1131094"/>
                  <a:pt x="1183084" y="1135459"/>
                  <a:pt x="1167209" y="1133078"/>
                </a:cubicBezTo>
                <a:cubicBezTo>
                  <a:pt x="1151334" y="1130697"/>
                  <a:pt x="1130300" y="1122363"/>
                  <a:pt x="1119584" y="1109266"/>
                </a:cubicBezTo>
                <a:cubicBezTo>
                  <a:pt x="1108868" y="1096169"/>
                  <a:pt x="1109265" y="1070769"/>
                  <a:pt x="1102915" y="1054497"/>
                </a:cubicBezTo>
                <a:cubicBezTo>
                  <a:pt x="1096565" y="1038225"/>
                  <a:pt x="1087834" y="1019968"/>
                  <a:pt x="1081484" y="1011634"/>
                </a:cubicBezTo>
                <a:cubicBezTo>
                  <a:pt x="1075134" y="1003300"/>
                  <a:pt x="1076324" y="998141"/>
                  <a:pt x="1064815" y="1004491"/>
                </a:cubicBezTo>
                <a:cubicBezTo>
                  <a:pt x="1053306" y="1010841"/>
                  <a:pt x="1031081" y="1029494"/>
                  <a:pt x="1012428" y="1049734"/>
                </a:cubicBezTo>
                <a:cubicBezTo>
                  <a:pt x="993775" y="1069975"/>
                  <a:pt x="970756" y="1106487"/>
                  <a:pt x="952897" y="1125934"/>
                </a:cubicBezTo>
                <a:cubicBezTo>
                  <a:pt x="935038" y="1145381"/>
                  <a:pt x="923131" y="1162050"/>
                  <a:pt x="905272" y="1166416"/>
                </a:cubicBezTo>
                <a:cubicBezTo>
                  <a:pt x="887413" y="1170782"/>
                  <a:pt x="862012" y="1158875"/>
                  <a:pt x="845740" y="1152128"/>
                </a:cubicBezTo>
                <a:cubicBezTo>
                  <a:pt x="829468" y="1145381"/>
                  <a:pt x="819943" y="1139428"/>
                  <a:pt x="807640" y="1125934"/>
                </a:cubicBezTo>
                <a:cubicBezTo>
                  <a:pt x="795337" y="1112440"/>
                  <a:pt x="781050" y="1089422"/>
                  <a:pt x="771922" y="1071166"/>
                </a:cubicBezTo>
                <a:cubicBezTo>
                  <a:pt x="762794" y="1052910"/>
                  <a:pt x="759222" y="1028700"/>
                  <a:pt x="752872" y="1016397"/>
                </a:cubicBezTo>
                <a:cubicBezTo>
                  <a:pt x="746522" y="1004094"/>
                  <a:pt x="741363" y="1001316"/>
                  <a:pt x="733822" y="997347"/>
                </a:cubicBezTo>
                <a:cubicBezTo>
                  <a:pt x="726281" y="993378"/>
                  <a:pt x="719931" y="987028"/>
                  <a:pt x="707628" y="992584"/>
                </a:cubicBezTo>
                <a:cubicBezTo>
                  <a:pt x="695325" y="998140"/>
                  <a:pt x="671115" y="1016000"/>
                  <a:pt x="660003" y="1030684"/>
                </a:cubicBezTo>
                <a:cubicBezTo>
                  <a:pt x="648891" y="1045368"/>
                  <a:pt x="649287" y="1060847"/>
                  <a:pt x="640953" y="1080691"/>
                </a:cubicBezTo>
                <a:cubicBezTo>
                  <a:pt x="632619" y="1100535"/>
                  <a:pt x="619522" y="1133475"/>
                  <a:pt x="609997" y="1149747"/>
                </a:cubicBezTo>
                <a:cubicBezTo>
                  <a:pt x="600472" y="1166019"/>
                  <a:pt x="600075" y="1175544"/>
                  <a:pt x="583803" y="1178322"/>
                </a:cubicBezTo>
                <a:cubicBezTo>
                  <a:pt x="567531" y="1181100"/>
                  <a:pt x="533796" y="1177528"/>
                  <a:pt x="512365" y="1166416"/>
                </a:cubicBezTo>
                <a:cubicBezTo>
                  <a:pt x="490934" y="1155304"/>
                  <a:pt x="468312" y="1124744"/>
                  <a:pt x="455215" y="1111647"/>
                </a:cubicBezTo>
                <a:cubicBezTo>
                  <a:pt x="442118" y="1098550"/>
                  <a:pt x="440134" y="1095771"/>
                  <a:pt x="433784" y="1087834"/>
                </a:cubicBezTo>
                <a:cubicBezTo>
                  <a:pt x="427434" y="1079897"/>
                  <a:pt x="425052" y="1067991"/>
                  <a:pt x="417115" y="1064022"/>
                </a:cubicBezTo>
                <a:cubicBezTo>
                  <a:pt x="409178" y="1060053"/>
                  <a:pt x="393699" y="1057672"/>
                  <a:pt x="386159" y="1064022"/>
                </a:cubicBezTo>
                <a:cubicBezTo>
                  <a:pt x="378619" y="1070372"/>
                  <a:pt x="376634" y="1084263"/>
                  <a:pt x="371872" y="1102122"/>
                </a:cubicBezTo>
                <a:cubicBezTo>
                  <a:pt x="367110" y="1119981"/>
                  <a:pt x="363537" y="1152922"/>
                  <a:pt x="357584" y="1171178"/>
                </a:cubicBezTo>
                <a:cubicBezTo>
                  <a:pt x="351631" y="1189434"/>
                  <a:pt x="351631" y="1202928"/>
                  <a:pt x="336153" y="1211659"/>
                </a:cubicBezTo>
                <a:cubicBezTo>
                  <a:pt x="320675" y="1220390"/>
                  <a:pt x="292893" y="1228725"/>
                  <a:pt x="264715" y="1223566"/>
                </a:cubicBezTo>
                <a:cubicBezTo>
                  <a:pt x="236537" y="1218407"/>
                  <a:pt x="197247" y="1200547"/>
                  <a:pt x="167084" y="1180703"/>
                </a:cubicBezTo>
                <a:cubicBezTo>
                  <a:pt x="136922" y="1160859"/>
                  <a:pt x="109537" y="1150937"/>
                  <a:pt x="83740" y="1104503"/>
                </a:cubicBezTo>
                <a:cubicBezTo>
                  <a:pt x="57943" y="1058069"/>
                  <a:pt x="24606" y="959247"/>
                  <a:pt x="12303" y="902097"/>
                </a:cubicBezTo>
                <a:cubicBezTo>
                  <a:pt x="0" y="844947"/>
                  <a:pt x="6747" y="825897"/>
                  <a:pt x="9922" y="775891"/>
                </a:cubicBezTo>
                <a:close/>
              </a:path>
            </a:pathLst>
          </a:custGeom>
          <a:solidFill>
            <a:schemeClr val="bg2"/>
          </a:solidFill>
          <a:ln w="9525" cap="flat" cmpd="sng" algn="ctr">
            <a:solidFill>
              <a:schemeClr val="bg2">
                <a:lumMod val="5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9" name="Freeform 78"/>
          <p:cNvSpPr/>
          <p:nvPr/>
        </p:nvSpPr>
        <p:spPr bwMode="auto">
          <a:xfrm>
            <a:off x="7112013" y="3462338"/>
            <a:ext cx="1395413" cy="1117600"/>
          </a:xfrm>
          <a:custGeom>
            <a:avLst/>
            <a:gdLst>
              <a:gd name="connsiteX0" fmla="*/ 219868 w 1394618"/>
              <a:gd name="connsiteY0" fmla="*/ 697706 h 1117600"/>
              <a:gd name="connsiteX1" fmla="*/ 136524 w 1394618"/>
              <a:gd name="connsiteY1" fmla="*/ 645318 h 1117600"/>
              <a:gd name="connsiteX2" fmla="*/ 69849 w 1394618"/>
              <a:gd name="connsiteY2" fmla="*/ 581025 h 1117600"/>
              <a:gd name="connsiteX3" fmla="*/ 12699 w 1394618"/>
              <a:gd name="connsiteY3" fmla="*/ 466725 h 1117600"/>
              <a:gd name="connsiteX4" fmla="*/ 17462 w 1394618"/>
              <a:gd name="connsiteY4" fmla="*/ 333375 h 1117600"/>
              <a:gd name="connsiteX5" fmla="*/ 117474 w 1394618"/>
              <a:gd name="connsiteY5" fmla="*/ 233362 h 1117600"/>
              <a:gd name="connsiteX6" fmla="*/ 303212 w 1394618"/>
              <a:gd name="connsiteY6" fmla="*/ 216693 h 1117600"/>
              <a:gd name="connsiteX7" fmla="*/ 400843 w 1394618"/>
              <a:gd name="connsiteY7" fmla="*/ 207168 h 1117600"/>
              <a:gd name="connsiteX8" fmla="*/ 517524 w 1394618"/>
              <a:gd name="connsiteY8" fmla="*/ 140493 h 1117600"/>
              <a:gd name="connsiteX9" fmla="*/ 567530 w 1394618"/>
              <a:gd name="connsiteY9" fmla="*/ 71437 h 1117600"/>
              <a:gd name="connsiteX10" fmla="*/ 672305 w 1394618"/>
              <a:gd name="connsiteY10" fmla="*/ 11906 h 1117600"/>
              <a:gd name="connsiteX11" fmla="*/ 838993 w 1394618"/>
              <a:gd name="connsiteY11" fmla="*/ 11906 h 1117600"/>
              <a:gd name="connsiteX12" fmla="*/ 993774 w 1394618"/>
              <a:gd name="connsiteY12" fmla="*/ 83343 h 1117600"/>
              <a:gd name="connsiteX13" fmla="*/ 1069974 w 1394618"/>
              <a:gd name="connsiteY13" fmla="*/ 211931 h 1117600"/>
              <a:gd name="connsiteX14" fmla="*/ 1139030 w 1394618"/>
              <a:gd name="connsiteY14" fmla="*/ 333375 h 1117600"/>
              <a:gd name="connsiteX15" fmla="*/ 1253330 w 1394618"/>
              <a:gd name="connsiteY15" fmla="*/ 452437 h 1117600"/>
              <a:gd name="connsiteX16" fmla="*/ 1341437 w 1394618"/>
              <a:gd name="connsiteY16" fmla="*/ 566737 h 1117600"/>
              <a:gd name="connsiteX17" fmla="*/ 1374774 w 1394618"/>
              <a:gd name="connsiteY17" fmla="*/ 654843 h 1117600"/>
              <a:gd name="connsiteX18" fmla="*/ 1381918 w 1394618"/>
              <a:gd name="connsiteY18" fmla="*/ 745331 h 1117600"/>
              <a:gd name="connsiteX19" fmla="*/ 1298574 w 1394618"/>
              <a:gd name="connsiteY19" fmla="*/ 878681 h 1117600"/>
              <a:gd name="connsiteX20" fmla="*/ 1162843 w 1394618"/>
              <a:gd name="connsiteY20" fmla="*/ 942975 h 1117600"/>
              <a:gd name="connsiteX21" fmla="*/ 965199 w 1394618"/>
              <a:gd name="connsiteY21" fmla="*/ 950118 h 1117600"/>
              <a:gd name="connsiteX22" fmla="*/ 877093 w 1394618"/>
              <a:gd name="connsiteY22" fmla="*/ 940593 h 1117600"/>
              <a:gd name="connsiteX23" fmla="*/ 800893 w 1394618"/>
              <a:gd name="connsiteY23" fmla="*/ 992981 h 1117600"/>
              <a:gd name="connsiteX24" fmla="*/ 715168 w 1394618"/>
              <a:gd name="connsiteY24" fmla="*/ 1081087 h 1117600"/>
              <a:gd name="connsiteX25" fmla="*/ 605630 w 1394618"/>
              <a:gd name="connsiteY25" fmla="*/ 1116806 h 1117600"/>
              <a:gd name="connsiteX26" fmla="*/ 491330 w 1394618"/>
              <a:gd name="connsiteY26" fmla="*/ 1076325 h 1117600"/>
              <a:gd name="connsiteX27" fmla="*/ 422274 w 1394618"/>
              <a:gd name="connsiteY27" fmla="*/ 1009650 h 1117600"/>
              <a:gd name="connsiteX28" fmla="*/ 410368 w 1394618"/>
              <a:gd name="connsiteY28" fmla="*/ 904875 h 1117600"/>
              <a:gd name="connsiteX29" fmla="*/ 365124 w 1394618"/>
              <a:gd name="connsiteY29" fmla="*/ 812006 h 1117600"/>
              <a:gd name="connsiteX30" fmla="*/ 269874 w 1394618"/>
              <a:gd name="connsiteY30" fmla="*/ 723900 h 1117600"/>
              <a:gd name="connsiteX31" fmla="*/ 219868 w 1394618"/>
              <a:gd name="connsiteY31" fmla="*/ 697706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94618" h="1117600">
                <a:moveTo>
                  <a:pt x="219868" y="697706"/>
                </a:moveTo>
                <a:cubicBezTo>
                  <a:pt x="197643" y="684609"/>
                  <a:pt x="161527" y="664765"/>
                  <a:pt x="136524" y="645318"/>
                </a:cubicBezTo>
                <a:cubicBezTo>
                  <a:pt x="111521" y="625871"/>
                  <a:pt x="90487" y="610791"/>
                  <a:pt x="69849" y="581025"/>
                </a:cubicBezTo>
                <a:cubicBezTo>
                  <a:pt x="49212" y="551260"/>
                  <a:pt x="21430" y="508000"/>
                  <a:pt x="12699" y="466725"/>
                </a:cubicBezTo>
                <a:cubicBezTo>
                  <a:pt x="3968" y="425450"/>
                  <a:pt x="0" y="372269"/>
                  <a:pt x="17462" y="333375"/>
                </a:cubicBezTo>
                <a:cubicBezTo>
                  <a:pt x="34924" y="294481"/>
                  <a:pt x="69849" y="252809"/>
                  <a:pt x="117474" y="233362"/>
                </a:cubicBezTo>
                <a:cubicBezTo>
                  <a:pt x="165099" y="213915"/>
                  <a:pt x="303212" y="216693"/>
                  <a:pt x="303212" y="216693"/>
                </a:cubicBezTo>
                <a:cubicBezTo>
                  <a:pt x="350440" y="212327"/>
                  <a:pt x="365124" y="219868"/>
                  <a:pt x="400843" y="207168"/>
                </a:cubicBezTo>
                <a:cubicBezTo>
                  <a:pt x="436562" y="194468"/>
                  <a:pt x="489743" y="163115"/>
                  <a:pt x="517524" y="140493"/>
                </a:cubicBezTo>
                <a:cubicBezTo>
                  <a:pt x="545305" y="117871"/>
                  <a:pt x="541733" y="92868"/>
                  <a:pt x="567530" y="71437"/>
                </a:cubicBezTo>
                <a:cubicBezTo>
                  <a:pt x="593327" y="50006"/>
                  <a:pt x="627061" y="21828"/>
                  <a:pt x="672305" y="11906"/>
                </a:cubicBezTo>
                <a:cubicBezTo>
                  <a:pt x="717549" y="1984"/>
                  <a:pt x="785415" y="0"/>
                  <a:pt x="838993" y="11906"/>
                </a:cubicBezTo>
                <a:cubicBezTo>
                  <a:pt x="892571" y="23812"/>
                  <a:pt x="955277" y="50006"/>
                  <a:pt x="993774" y="83343"/>
                </a:cubicBezTo>
                <a:cubicBezTo>
                  <a:pt x="1032271" y="116680"/>
                  <a:pt x="1045765" y="170259"/>
                  <a:pt x="1069974" y="211931"/>
                </a:cubicBezTo>
                <a:cubicBezTo>
                  <a:pt x="1094183" y="253603"/>
                  <a:pt x="1108471" y="293291"/>
                  <a:pt x="1139030" y="333375"/>
                </a:cubicBezTo>
                <a:cubicBezTo>
                  <a:pt x="1169589" y="373459"/>
                  <a:pt x="1219596" y="413543"/>
                  <a:pt x="1253330" y="452437"/>
                </a:cubicBezTo>
                <a:cubicBezTo>
                  <a:pt x="1287064" y="491331"/>
                  <a:pt x="1321196" y="533003"/>
                  <a:pt x="1341437" y="566737"/>
                </a:cubicBezTo>
                <a:cubicBezTo>
                  <a:pt x="1361678" y="600471"/>
                  <a:pt x="1368027" y="625077"/>
                  <a:pt x="1374774" y="654843"/>
                </a:cubicBezTo>
                <a:cubicBezTo>
                  <a:pt x="1381521" y="684609"/>
                  <a:pt x="1394618" y="708025"/>
                  <a:pt x="1381918" y="745331"/>
                </a:cubicBezTo>
                <a:cubicBezTo>
                  <a:pt x="1369218" y="782637"/>
                  <a:pt x="1335086" y="845740"/>
                  <a:pt x="1298574" y="878681"/>
                </a:cubicBezTo>
                <a:cubicBezTo>
                  <a:pt x="1262062" y="911622"/>
                  <a:pt x="1218406" y="931069"/>
                  <a:pt x="1162843" y="942975"/>
                </a:cubicBezTo>
                <a:cubicBezTo>
                  <a:pt x="1107281" y="954881"/>
                  <a:pt x="1012824" y="950515"/>
                  <a:pt x="965199" y="950118"/>
                </a:cubicBezTo>
                <a:cubicBezTo>
                  <a:pt x="917574" y="949721"/>
                  <a:pt x="904477" y="933449"/>
                  <a:pt x="877093" y="940593"/>
                </a:cubicBezTo>
                <a:cubicBezTo>
                  <a:pt x="849709" y="947737"/>
                  <a:pt x="827881" y="969565"/>
                  <a:pt x="800893" y="992981"/>
                </a:cubicBezTo>
                <a:cubicBezTo>
                  <a:pt x="773906" y="1016397"/>
                  <a:pt x="747712" y="1060450"/>
                  <a:pt x="715168" y="1081087"/>
                </a:cubicBezTo>
                <a:cubicBezTo>
                  <a:pt x="682624" y="1101724"/>
                  <a:pt x="642936" y="1117600"/>
                  <a:pt x="605630" y="1116806"/>
                </a:cubicBezTo>
                <a:cubicBezTo>
                  <a:pt x="568324" y="1116012"/>
                  <a:pt x="521889" y="1094184"/>
                  <a:pt x="491330" y="1076325"/>
                </a:cubicBezTo>
                <a:cubicBezTo>
                  <a:pt x="460771" y="1058466"/>
                  <a:pt x="435768" y="1038225"/>
                  <a:pt x="422274" y="1009650"/>
                </a:cubicBezTo>
                <a:cubicBezTo>
                  <a:pt x="408780" y="981075"/>
                  <a:pt x="419893" y="937816"/>
                  <a:pt x="410368" y="904875"/>
                </a:cubicBezTo>
                <a:cubicBezTo>
                  <a:pt x="400843" y="871934"/>
                  <a:pt x="388540" y="842168"/>
                  <a:pt x="365124" y="812006"/>
                </a:cubicBezTo>
                <a:cubicBezTo>
                  <a:pt x="341708" y="781844"/>
                  <a:pt x="295274" y="743744"/>
                  <a:pt x="269874" y="723900"/>
                </a:cubicBezTo>
                <a:cubicBezTo>
                  <a:pt x="244474" y="704056"/>
                  <a:pt x="242093" y="710803"/>
                  <a:pt x="219868" y="697706"/>
                </a:cubicBezTo>
                <a:close/>
              </a:path>
            </a:pathLst>
          </a:custGeom>
          <a:solidFill>
            <a:schemeClr val="accent2"/>
          </a:solidFill>
          <a:ln w="9525" cap="flat" cmpd="sng" algn="ctr">
            <a:solidFill>
              <a:schemeClr val="accent2">
                <a:lumMod val="75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51" name="Rounded Rectangle 50"/>
          <p:cNvSpPr/>
          <p:nvPr/>
        </p:nvSpPr>
        <p:spPr bwMode="auto">
          <a:xfrm>
            <a:off x="4635501" y="2459038"/>
            <a:ext cx="1216025" cy="679450"/>
          </a:xfrm>
          <a:prstGeom prst="roundRect">
            <a:avLst/>
          </a:prstGeom>
          <a:solidFill>
            <a:schemeClr val="bg2"/>
          </a:solidFill>
          <a:ln w="9525" cap="flat" cmpd="sng" algn="ctr">
            <a:solidFill>
              <a:schemeClr val="bg2">
                <a:lumMod val="75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69639" name="Rectangle 5"/>
          <p:cNvSpPr>
            <a:spLocks noGrp="1" noChangeArrowheads="1"/>
          </p:cNvSpPr>
          <p:nvPr>
            <p:ph type="title"/>
          </p:nvPr>
        </p:nvSpPr>
        <p:spPr/>
        <p:txBody>
          <a:bodyPr>
            <a:normAutofit fontScale="90000"/>
          </a:bodyPr>
          <a:lstStyle/>
          <a:p>
            <a:r>
              <a:rPr lang="en-US" altLang="es-CO" smtClean="0">
                <a:ea typeface="ＭＳ Ｐゴシック" panose="020B0600070205080204" pitchFamily="34" charset="-128"/>
              </a:rPr>
              <a:t>MET and VEGFR Interactions in Bone Tumors</a:t>
            </a:r>
          </a:p>
        </p:txBody>
      </p:sp>
      <p:sp>
        <p:nvSpPr>
          <p:cNvPr id="69636" name="Rectangle 48"/>
          <p:cNvSpPr>
            <a:spLocks noGrp="1" noChangeArrowheads="1"/>
          </p:cNvSpPr>
          <p:nvPr>
            <p:ph idx="1"/>
          </p:nvPr>
        </p:nvSpPr>
        <p:spPr>
          <a:xfrm>
            <a:off x="385764" y="1828800"/>
            <a:ext cx="4184650" cy="4546600"/>
          </a:xfrm>
        </p:spPr>
        <p:txBody>
          <a:bodyPr/>
          <a:lstStyle/>
          <a:p>
            <a:pPr>
              <a:defRPr/>
            </a:pPr>
            <a:r>
              <a:rPr lang="en-US" sz="2200" dirty="0" smtClean="0"/>
              <a:t>MET is activated in bone metastases</a:t>
            </a:r>
          </a:p>
          <a:p>
            <a:pPr lvl="1">
              <a:defRPr/>
            </a:pPr>
            <a:r>
              <a:rPr lang="en-US" sz="2000" dirty="0" smtClean="0"/>
              <a:t>Tumor cells express MET </a:t>
            </a:r>
          </a:p>
          <a:p>
            <a:pPr lvl="1">
              <a:defRPr/>
            </a:pPr>
            <a:r>
              <a:rPr lang="en-US" sz="2000" dirty="0" smtClean="0"/>
              <a:t>Autocrine and paracrine activation of MET by HGF </a:t>
            </a:r>
          </a:p>
          <a:p>
            <a:pPr lvl="1">
              <a:defRPr/>
            </a:pPr>
            <a:r>
              <a:rPr lang="en-US" sz="2000" dirty="0" smtClean="0"/>
              <a:t>VEGF activation of MET </a:t>
            </a:r>
            <a:br>
              <a:rPr lang="en-US" sz="2000" dirty="0" smtClean="0"/>
            </a:br>
            <a:r>
              <a:rPr lang="en-US" sz="2000" dirty="0" smtClean="0"/>
              <a:t>via neuropilin-1</a:t>
            </a:r>
          </a:p>
          <a:p>
            <a:pPr>
              <a:defRPr/>
            </a:pPr>
            <a:r>
              <a:rPr lang="en-US" sz="2200" dirty="0" smtClean="0"/>
              <a:t>Osteoblasts and osteoclasts</a:t>
            </a:r>
          </a:p>
          <a:p>
            <a:pPr lvl="1">
              <a:defRPr/>
            </a:pPr>
            <a:r>
              <a:rPr lang="en-US" sz="2000" dirty="0" smtClean="0"/>
              <a:t>Express MET and VEGFRs</a:t>
            </a:r>
          </a:p>
        </p:txBody>
      </p:sp>
      <p:sp>
        <p:nvSpPr>
          <p:cNvPr id="69637" name="Footer Placeholder 4"/>
          <p:cNvSpPr txBox="1">
            <a:spLocks/>
          </p:cNvSpPr>
          <p:nvPr/>
        </p:nvSpPr>
        <p:spPr bwMode="auto">
          <a:xfrm>
            <a:off x="284163" y="6356376"/>
            <a:ext cx="7162800" cy="328613"/>
          </a:xfrm>
          <a:prstGeom prst="rect">
            <a:avLst/>
          </a:prstGeom>
          <a:noFill/>
          <a:ln w="9525">
            <a:noFill/>
            <a:miter lim="800000"/>
            <a:headEnd/>
            <a:tailEnd/>
          </a:ln>
        </p:spPr>
        <p:txBody>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Zhang S, et al. Mol Cancer. 2010;9:9.</a:t>
            </a:r>
          </a:p>
        </p:txBody>
      </p:sp>
      <p:sp>
        <p:nvSpPr>
          <p:cNvPr id="6" name="Rectangle 5"/>
          <p:cNvSpPr/>
          <p:nvPr/>
        </p:nvSpPr>
        <p:spPr bwMode="auto">
          <a:xfrm>
            <a:off x="6380176" y="1947889"/>
            <a:ext cx="765175" cy="314325"/>
          </a:xfrm>
          <a:prstGeom prst="rect">
            <a:avLst/>
          </a:prstGeom>
          <a:solidFill>
            <a:schemeClr val="bg2"/>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defRPr/>
            </a:pPr>
            <a:r>
              <a:rPr lang="en-US" sz="1400" dirty="0">
                <a:solidFill>
                  <a:srgbClr val="CDCDCF">
                    <a:lumMod val="10000"/>
                  </a:srgbClr>
                </a:solidFill>
                <a:ea typeface="ＭＳ Ｐゴシック" panose="020B0600070205080204" pitchFamily="34" charset="-128"/>
              </a:rPr>
              <a:t>Stroma</a:t>
            </a:r>
          </a:p>
        </p:txBody>
      </p:sp>
      <p:sp>
        <p:nvSpPr>
          <p:cNvPr id="7" name="Rectangle 6"/>
          <p:cNvSpPr/>
          <p:nvPr/>
        </p:nvSpPr>
        <p:spPr bwMode="auto">
          <a:xfrm>
            <a:off x="7521575" y="2259039"/>
            <a:ext cx="1255713" cy="314325"/>
          </a:xfrm>
          <a:prstGeom prst="rect">
            <a:avLst/>
          </a:prstGeom>
          <a:solidFill>
            <a:srgbClr val="FF0000"/>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defRPr/>
            </a:pPr>
            <a:r>
              <a:rPr lang="en-US" sz="1400" dirty="0">
                <a:solidFill>
                  <a:srgbClr val="CDCDCF">
                    <a:lumMod val="10000"/>
                  </a:srgbClr>
                </a:solidFill>
                <a:ea typeface="ＭＳ Ｐゴシック" panose="020B0600070205080204" pitchFamily="34" charset="-128"/>
              </a:rPr>
              <a:t>Angiogenesis</a:t>
            </a:r>
          </a:p>
        </p:txBody>
      </p:sp>
      <p:sp>
        <p:nvSpPr>
          <p:cNvPr id="8" name="Rectangle 7"/>
          <p:cNvSpPr/>
          <p:nvPr/>
        </p:nvSpPr>
        <p:spPr bwMode="auto">
          <a:xfrm rot="21100060">
            <a:off x="5640389" y="2560638"/>
            <a:ext cx="344487" cy="61912"/>
          </a:xfrm>
          <a:prstGeom prst="rect">
            <a:avLst/>
          </a:prstGeom>
          <a:solidFill>
            <a:schemeClr val="bg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9" name="Rectangle 8"/>
          <p:cNvSpPr/>
          <p:nvPr/>
        </p:nvSpPr>
        <p:spPr bwMode="auto">
          <a:xfrm rot="21100060">
            <a:off x="5653088" y="2632075"/>
            <a:ext cx="344487" cy="63500"/>
          </a:xfrm>
          <a:prstGeom prst="rect">
            <a:avLst/>
          </a:prstGeom>
          <a:solidFill>
            <a:schemeClr val="bg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0" name="Rectangle 9"/>
          <p:cNvSpPr/>
          <p:nvPr/>
        </p:nvSpPr>
        <p:spPr bwMode="auto">
          <a:xfrm rot="21100060">
            <a:off x="5721351" y="2806700"/>
            <a:ext cx="344488" cy="635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1" name="Rectangle 10"/>
          <p:cNvSpPr/>
          <p:nvPr/>
        </p:nvSpPr>
        <p:spPr bwMode="auto">
          <a:xfrm rot="21100060">
            <a:off x="5734050" y="2879751"/>
            <a:ext cx="344488" cy="619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 name="Rectangle 11"/>
          <p:cNvSpPr/>
          <p:nvPr/>
        </p:nvSpPr>
        <p:spPr bwMode="auto">
          <a:xfrm rot="21100060">
            <a:off x="5883275" y="4270401"/>
            <a:ext cx="344488" cy="619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 name="Rectangle 12"/>
          <p:cNvSpPr/>
          <p:nvPr/>
        </p:nvSpPr>
        <p:spPr bwMode="auto">
          <a:xfrm rot="21100060">
            <a:off x="5895975" y="4341813"/>
            <a:ext cx="344488" cy="635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 name="Rectangle 13"/>
          <p:cNvSpPr/>
          <p:nvPr/>
        </p:nvSpPr>
        <p:spPr bwMode="auto">
          <a:xfrm rot="21100060">
            <a:off x="6045201" y="4533900"/>
            <a:ext cx="344488" cy="63500"/>
          </a:xfrm>
          <a:prstGeom prst="rect">
            <a:avLst/>
          </a:prstGeom>
          <a:solidFill>
            <a:schemeClr val="bg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 name="Rectangle 14"/>
          <p:cNvSpPr/>
          <p:nvPr/>
        </p:nvSpPr>
        <p:spPr bwMode="auto">
          <a:xfrm rot="21100060">
            <a:off x="6057900" y="4605338"/>
            <a:ext cx="344488" cy="63500"/>
          </a:xfrm>
          <a:prstGeom prst="rect">
            <a:avLst/>
          </a:prstGeom>
          <a:solidFill>
            <a:schemeClr val="bg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 name="Rectangle 15"/>
          <p:cNvSpPr/>
          <p:nvPr/>
        </p:nvSpPr>
        <p:spPr bwMode="auto">
          <a:xfrm rot="4598781">
            <a:off x="7367588" y="3636967"/>
            <a:ext cx="344488" cy="619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 name="Rectangle 16"/>
          <p:cNvSpPr/>
          <p:nvPr/>
        </p:nvSpPr>
        <p:spPr bwMode="auto">
          <a:xfrm rot="4598781">
            <a:off x="7439832" y="3615532"/>
            <a:ext cx="344487" cy="635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 name="Rectangle 17"/>
          <p:cNvSpPr/>
          <p:nvPr/>
        </p:nvSpPr>
        <p:spPr bwMode="auto">
          <a:xfrm rot="5400000">
            <a:off x="7622394" y="3567908"/>
            <a:ext cx="344487" cy="63500"/>
          </a:xfrm>
          <a:prstGeom prst="rect">
            <a:avLst/>
          </a:prstGeom>
          <a:solidFill>
            <a:schemeClr val="bg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grpSp>
        <p:nvGrpSpPr>
          <p:cNvPr id="69655" name="Group 21"/>
          <p:cNvGrpSpPr>
            <a:grpSpLocks/>
          </p:cNvGrpSpPr>
          <p:nvPr/>
        </p:nvGrpSpPr>
        <p:grpSpPr bwMode="auto">
          <a:xfrm>
            <a:off x="5886451" y="2471764"/>
            <a:ext cx="463550" cy="246221"/>
            <a:chOff x="5886184" y="2471007"/>
            <a:chExt cx="464164" cy="246380"/>
          </a:xfrm>
        </p:grpSpPr>
        <p:sp>
          <p:nvSpPr>
            <p:cNvPr id="19" name="Oval 18"/>
            <p:cNvSpPr/>
            <p:nvPr/>
          </p:nvSpPr>
          <p:spPr bwMode="auto">
            <a:xfrm>
              <a:off x="5937051" y="2475772"/>
              <a:ext cx="413297" cy="228748"/>
            </a:xfrm>
            <a:prstGeom prst="ellipse">
              <a:avLst/>
            </a:prstGeom>
            <a:solidFill>
              <a:schemeClr val="accent1"/>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21" name="TextBox 20"/>
            <p:cNvSpPr txBox="1"/>
            <p:nvPr/>
          </p:nvSpPr>
          <p:spPr>
            <a:xfrm>
              <a:off x="5886184" y="2471007"/>
              <a:ext cx="460478" cy="246380"/>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VEGF</a:t>
              </a:r>
            </a:p>
          </p:txBody>
        </p:sp>
      </p:grpSp>
      <p:grpSp>
        <p:nvGrpSpPr>
          <p:cNvPr id="69656" name="Group 28"/>
          <p:cNvGrpSpPr>
            <a:grpSpLocks/>
          </p:cNvGrpSpPr>
          <p:nvPr/>
        </p:nvGrpSpPr>
        <p:grpSpPr bwMode="auto">
          <a:xfrm>
            <a:off x="5924548" y="2717827"/>
            <a:ext cx="430214" cy="246221"/>
            <a:chOff x="5924461" y="2717682"/>
            <a:chExt cx="430177" cy="246379"/>
          </a:xfrm>
        </p:grpSpPr>
        <p:sp>
          <p:nvSpPr>
            <p:cNvPr id="24" name="Oval 23"/>
            <p:cNvSpPr/>
            <p:nvPr/>
          </p:nvSpPr>
          <p:spPr bwMode="auto">
            <a:xfrm>
              <a:off x="5941923" y="2722448"/>
              <a:ext cx="412715" cy="228747"/>
            </a:xfrm>
            <a:prstGeom prst="ellipse">
              <a:avLst/>
            </a:prstGeom>
            <a:solidFill>
              <a:schemeClr val="accent6"/>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25" name="TextBox 24"/>
            <p:cNvSpPr txBox="1"/>
            <p:nvPr/>
          </p:nvSpPr>
          <p:spPr>
            <a:xfrm>
              <a:off x="5924461" y="2717682"/>
              <a:ext cx="404355" cy="246379"/>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HGF</a:t>
              </a:r>
            </a:p>
          </p:txBody>
        </p:sp>
      </p:grpSp>
      <p:grpSp>
        <p:nvGrpSpPr>
          <p:cNvPr id="69657" name="Group 25"/>
          <p:cNvGrpSpPr>
            <a:grpSpLocks/>
          </p:cNvGrpSpPr>
          <p:nvPr/>
        </p:nvGrpSpPr>
        <p:grpSpPr bwMode="auto">
          <a:xfrm>
            <a:off x="6264274" y="3406777"/>
            <a:ext cx="465138" cy="246221"/>
            <a:chOff x="5886184" y="2471007"/>
            <a:chExt cx="464369" cy="246379"/>
          </a:xfrm>
        </p:grpSpPr>
        <p:sp>
          <p:nvSpPr>
            <p:cNvPr id="27" name="Oval 26"/>
            <p:cNvSpPr/>
            <p:nvPr/>
          </p:nvSpPr>
          <p:spPr bwMode="auto">
            <a:xfrm>
              <a:off x="5936900" y="2475773"/>
              <a:ext cx="413653" cy="228747"/>
            </a:xfrm>
            <a:prstGeom prst="ellipse">
              <a:avLst/>
            </a:prstGeom>
            <a:solidFill>
              <a:schemeClr val="accent1"/>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28" name="TextBox 27"/>
            <p:cNvSpPr txBox="1"/>
            <p:nvPr/>
          </p:nvSpPr>
          <p:spPr>
            <a:xfrm>
              <a:off x="5886184" y="2471007"/>
              <a:ext cx="459109" cy="246379"/>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VEGF</a:t>
              </a:r>
            </a:p>
          </p:txBody>
        </p:sp>
      </p:grpSp>
      <p:grpSp>
        <p:nvGrpSpPr>
          <p:cNvPr id="69658" name="Group 29"/>
          <p:cNvGrpSpPr>
            <a:grpSpLocks/>
          </p:cNvGrpSpPr>
          <p:nvPr/>
        </p:nvGrpSpPr>
        <p:grpSpPr bwMode="auto">
          <a:xfrm>
            <a:off x="6737347" y="3398846"/>
            <a:ext cx="430214" cy="246221"/>
            <a:chOff x="5924461" y="2717682"/>
            <a:chExt cx="430177" cy="246380"/>
          </a:xfrm>
        </p:grpSpPr>
        <p:sp>
          <p:nvSpPr>
            <p:cNvPr id="31" name="Oval 30"/>
            <p:cNvSpPr/>
            <p:nvPr/>
          </p:nvSpPr>
          <p:spPr bwMode="auto">
            <a:xfrm>
              <a:off x="5941923" y="2722447"/>
              <a:ext cx="412715" cy="228748"/>
            </a:xfrm>
            <a:prstGeom prst="ellipse">
              <a:avLst/>
            </a:prstGeom>
            <a:solidFill>
              <a:schemeClr val="accent6"/>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32" name="TextBox 31"/>
            <p:cNvSpPr txBox="1"/>
            <p:nvPr/>
          </p:nvSpPr>
          <p:spPr>
            <a:xfrm>
              <a:off x="5924461" y="2717682"/>
              <a:ext cx="404355" cy="246380"/>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HGF</a:t>
              </a:r>
            </a:p>
          </p:txBody>
        </p:sp>
      </p:grpSp>
      <p:grpSp>
        <p:nvGrpSpPr>
          <p:cNvPr id="69659" name="Group 32"/>
          <p:cNvGrpSpPr>
            <a:grpSpLocks/>
          </p:cNvGrpSpPr>
          <p:nvPr/>
        </p:nvGrpSpPr>
        <p:grpSpPr bwMode="auto">
          <a:xfrm>
            <a:off x="7254871" y="3321055"/>
            <a:ext cx="430214" cy="246221"/>
            <a:chOff x="5924461" y="2717682"/>
            <a:chExt cx="430177" cy="246379"/>
          </a:xfrm>
        </p:grpSpPr>
        <p:sp>
          <p:nvSpPr>
            <p:cNvPr id="34" name="Oval 33"/>
            <p:cNvSpPr/>
            <p:nvPr/>
          </p:nvSpPr>
          <p:spPr bwMode="auto">
            <a:xfrm>
              <a:off x="5941923" y="2722448"/>
              <a:ext cx="412715" cy="228747"/>
            </a:xfrm>
            <a:prstGeom prst="ellipse">
              <a:avLst/>
            </a:prstGeom>
            <a:solidFill>
              <a:schemeClr val="accent6"/>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35" name="TextBox 34"/>
            <p:cNvSpPr txBox="1"/>
            <p:nvPr/>
          </p:nvSpPr>
          <p:spPr>
            <a:xfrm>
              <a:off x="5924461" y="2717682"/>
              <a:ext cx="404355" cy="246379"/>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HGF</a:t>
              </a:r>
            </a:p>
          </p:txBody>
        </p:sp>
      </p:grpSp>
      <p:grpSp>
        <p:nvGrpSpPr>
          <p:cNvPr id="69660" name="Group 35"/>
          <p:cNvGrpSpPr>
            <a:grpSpLocks/>
          </p:cNvGrpSpPr>
          <p:nvPr/>
        </p:nvGrpSpPr>
        <p:grpSpPr bwMode="auto">
          <a:xfrm>
            <a:off x="6124573" y="4171977"/>
            <a:ext cx="430214" cy="246221"/>
            <a:chOff x="5924461" y="2717682"/>
            <a:chExt cx="430177" cy="246379"/>
          </a:xfrm>
        </p:grpSpPr>
        <p:sp>
          <p:nvSpPr>
            <p:cNvPr id="37" name="Oval 36"/>
            <p:cNvSpPr/>
            <p:nvPr/>
          </p:nvSpPr>
          <p:spPr bwMode="auto">
            <a:xfrm>
              <a:off x="5941923" y="2722448"/>
              <a:ext cx="412715" cy="228747"/>
            </a:xfrm>
            <a:prstGeom prst="ellipse">
              <a:avLst/>
            </a:prstGeom>
            <a:solidFill>
              <a:schemeClr val="accent6"/>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38" name="TextBox 37"/>
            <p:cNvSpPr txBox="1"/>
            <p:nvPr/>
          </p:nvSpPr>
          <p:spPr>
            <a:xfrm>
              <a:off x="5924461" y="2717682"/>
              <a:ext cx="404355" cy="246379"/>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HGF</a:t>
              </a:r>
            </a:p>
          </p:txBody>
        </p:sp>
      </p:grpSp>
      <p:grpSp>
        <p:nvGrpSpPr>
          <p:cNvPr id="69661" name="Group 38"/>
          <p:cNvGrpSpPr>
            <a:grpSpLocks/>
          </p:cNvGrpSpPr>
          <p:nvPr/>
        </p:nvGrpSpPr>
        <p:grpSpPr bwMode="auto">
          <a:xfrm>
            <a:off x="6273802" y="4448202"/>
            <a:ext cx="463550" cy="246221"/>
            <a:chOff x="5886184" y="2471007"/>
            <a:chExt cx="464164" cy="246379"/>
          </a:xfrm>
        </p:grpSpPr>
        <p:sp>
          <p:nvSpPr>
            <p:cNvPr id="40" name="Oval 39"/>
            <p:cNvSpPr/>
            <p:nvPr/>
          </p:nvSpPr>
          <p:spPr bwMode="auto">
            <a:xfrm>
              <a:off x="5937051" y="2475773"/>
              <a:ext cx="413297" cy="228747"/>
            </a:xfrm>
            <a:prstGeom prst="ellipse">
              <a:avLst/>
            </a:prstGeom>
            <a:solidFill>
              <a:schemeClr val="accent1"/>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41" name="TextBox 40"/>
            <p:cNvSpPr txBox="1"/>
            <p:nvPr/>
          </p:nvSpPr>
          <p:spPr>
            <a:xfrm>
              <a:off x="5886184" y="2471007"/>
              <a:ext cx="460478" cy="246379"/>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VEGF</a:t>
              </a:r>
            </a:p>
          </p:txBody>
        </p:sp>
      </p:grpSp>
      <p:grpSp>
        <p:nvGrpSpPr>
          <p:cNvPr id="69662" name="Group 41"/>
          <p:cNvGrpSpPr>
            <a:grpSpLocks/>
          </p:cNvGrpSpPr>
          <p:nvPr/>
        </p:nvGrpSpPr>
        <p:grpSpPr bwMode="auto">
          <a:xfrm>
            <a:off x="7608883" y="3219477"/>
            <a:ext cx="463550" cy="246221"/>
            <a:chOff x="5886184" y="2471007"/>
            <a:chExt cx="464165" cy="246379"/>
          </a:xfrm>
        </p:grpSpPr>
        <p:sp>
          <p:nvSpPr>
            <p:cNvPr id="43" name="Oval 42"/>
            <p:cNvSpPr/>
            <p:nvPr/>
          </p:nvSpPr>
          <p:spPr bwMode="auto">
            <a:xfrm>
              <a:off x="5937051" y="2475773"/>
              <a:ext cx="413298" cy="228747"/>
            </a:xfrm>
            <a:prstGeom prst="ellipse">
              <a:avLst/>
            </a:prstGeom>
            <a:solidFill>
              <a:schemeClr val="accent1"/>
            </a:solidFill>
            <a:ln w="9525" cap="flat" cmpd="sng" algn="ctr">
              <a:no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44" name="TextBox 43"/>
            <p:cNvSpPr txBox="1"/>
            <p:nvPr/>
          </p:nvSpPr>
          <p:spPr>
            <a:xfrm>
              <a:off x="5886184" y="2471007"/>
              <a:ext cx="460479" cy="246379"/>
            </a:xfrm>
            <a:prstGeom prst="rect">
              <a:avLst/>
            </a:prstGeom>
            <a:noFill/>
          </p:spPr>
          <p:txBody>
            <a:bodyPr wrap="none">
              <a:spAutoFit/>
            </a:bodyPr>
            <a:lstStyle/>
            <a:p>
              <a:pPr defTabSz="914400" fontAlgn="base">
                <a:spcBef>
                  <a:spcPct val="0"/>
                </a:spcBef>
                <a:spcAft>
                  <a:spcPct val="0"/>
                </a:spcAft>
                <a:defRPr/>
              </a:pPr>
              <a:r>
                <a:rPr lang="en-US" sz="1000" dirty="0">
                  <a:solidFill>
                    <a:srgbClr val="CDCDCF">
                      <a:lumMod val="10000"/>
                    </a:srgbClr>
                  </a:solidFill>
                  <a:ea typeface="ＭＳ Ｐゴシック" panose="020B0600070205080204" pitchFamily="34" charset="-128"/>
                </a:rPr>
                <a:t>VEGF</a:t>
              </a:r>
            </a:p>
          </p:txBody>
        </p:sp>
      </p:grpSp>
      <p:sp>
        <p:nvSpPr>
          <p:cNvPr id="46" name="Oval 45"/>
          <p:cNvSpPr/>
          <p:nvPr/>
        </p:nvSpPr>
        <p:spPr bwMode="auto">
          <a:xfrm>
            <a:off x="4988795" y="2505527"/>
            <a:ext cx="412545" cy="229191"/>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a:ln w="9525" cap="flat" cmpd="sng" algn="ctr">
            <a:solidFill>
              <a:schemeClr val="accent2"/>
            </a:solid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48" name="Oval 47"/>
          <p:cNvSpPr/>
          <p:nvPr/>
        </p:nvSpPr>
        <p:spPr bwMode="auto">
          <a:xfrm>
            <a:off x="5056844" y="4244989"/>
            <a:ext cx="310473" cy="172484"/>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a:ln w="9525" cap="flat" cmpd="sng" algn="ctr">
            <a:solidFill>
              <a:schemeClr val="accent2"/>
            </a:solid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49" name="Oval 48"/>
          <p:cNvSpPr/>
          <p:nvPr/>
        </p:nvSpPr>
        <p:spPr bwMode="auto">
          <a:xfrm>
            <a:off x="5392832" y="4185446"/>
            <a:ext cx="310473" cy="172484"/>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a:ln w="9525" cap="flat" cmpd="sng" algn="ctr">
            <a:solidFill>
              <a:schemeClr val="accent2"/>
            </a:solid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50" name="Oval 49"/>
          <p:cNvSpPr/>
          <p:nvPr/>
        </p:nvSpPr>
        <p:spPr bwMode="auto">
          <a:xfrm>
            <a:off x="5303518" y="4385338"/>
            <a:ext cx="310473" cy="172484"/>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a:ln w="9525" cap="flat" cmpd="sng" algn="ctr">
            <a:solidFill>
              <a:schemeClr val="accent2"/>
            </a:solidFill>
            <a:prstDash val="solid"/>
            <a:round/>
            <a:headEnd type="none" w="med" len="med"/>
            <a:tailEnd type="none" w="med" len="med"/>
          </a:ln>
          <a:effectLst/>
        </p:spPr>
        <p:txBody>
          <a:bodyPr/>
          <a:lstStyle/>
          <a:p>
            <a:pPr algn="ctr" defTabSz="914400" fontAlgn="base">
              <a:lnSpc>
                <a:spcPct val="90000"/>
              </a:lnSpc>
              <a:spcBef>
                <a:spcPct val="35000"/>
              </a:spcBef>
              <a:spcAft>
                <a:spcPct val="25000"/>
              </a:spcAft>
              <a:buClr>
                <a:srgbClr val="8B3D9A"/>
              </a:buClr>
              <a:defRPr/>
            </a:pPr>
            <a:endParaRPr lang="en-US" sz="1000" b="1" dirty="0">
              <a:solidFill>
                <a:srgbClr val="CDCDCF">
                  <a:lumMod val="10000"/>
                </a:srgbClr>
              </a:solidFill>
              <a:ea typeface="ＭＳ Ｐゴシック" panose="020B0600070205080204" pitchFamily="34" charset="-128"/>
            </a:endParaRPr>
          </a:p>
        </p:txBody>
      </p:sp>
      <p:sp>
        <p:nvSpPr>
          <p:cNvPr id="52" name="TextBox 51"/>
          <p:cNvSpPr txBox="1"/>
          <p:nvPr/>
        </p:nvSpPr>
        <p:spPr>
          <a:xfrm>
            <a:off x="4818076" y="3138514"/>
            <a:ext cx="992579" cy="307777"/>
          </a:xfrm>
          <a:prstGeom prst="rect">
            <a:avLst/>
          </a:prstGeom>
          <a:noFill/>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Osteoblast</a:t>
            </a:r>
          </a:p>
        </p:txBody>
      </p:sp>
      <p:sp>
        <p:nvSpPr>
          <p:cNvPr id="53" name="TextBox 52"/>
          <p:cNvSpPr txBox="1"/>
          <p:nvPr/>
        </p:nvSpPr>
        <p:spPr>
          <a:xfrm>
            <a:off x="7902592" y="4419625"/>
            <a:ext cx="990475" cy="307777"/>
          </a:xfrm>
          <a:prstGeom prst="rect">
            <a:avLst/>
          </a:prstGeom>
          <a:noFill/>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Tumor Cell</a:t>
            </a:r>
          </a:p>
        </p:txBody>
      </p:sp>
      <p:sp>
        <p:nvSpPr>
          <p:cNvPr id="54" name="TextBox 53"/>
          <p:cNvSpPr txBox="1"/>
          <p:nvPr/>
        </p:nvSpPr>
        <p:spPr>
          <a:xfrm>
            <a:off x="5189551" y="5187976"/>
            <a:ext cx="968559" cy="307777"/>
          </a:xfrm>
          <a:prstGeom prst="rect">
            <a:avLst/>
          </a:prstGeom>
          <a:noFill/>
        </p:spPr>
        <p:txBody>
          <a:bodyPr wrap="none">
            <a:spAutoFit/>
          </a:bodyPr>
          <a:lstStyle/>
          <a:p>
            <a:pPr defTabSz="914400" fontAlgn="base">
              <a:spcBef>
                <a:spcPct val="0"/>
              </a:spcBef>
              <a:spcAft>
                <a:spcPct val="0"/>
              </a:spcAft>
              <a:defRPr/>
            </a:pPr>
            <a:r>
              <a:rPr lang="en-US" sz="1400" b="1" dirty="0">
                <a:solidFill>
                  <a:srgbClr val="FFFFFF"/>
                </a:solidFill>
                <a:ea typeface="ＭＳ Ｐゴシック" panose="020B0600070205080204" pitchFamily="34" charset="-128"/>
              </a:rPr>
              <a:t>Osteoclast</a:t>
            </a:r>
          </a:p>
        </p:txBody>
      </p:sp>
      <p:sp>
        <p:nvSpPr>
          <p:cNvPr id="55" name="TextBox 54"/>
          <p:cNvSpPr txBox="1"/>
          <p:nvPr/>
        </p:nvSpPr>
        <p:spPr>
          <a:xfrm>
            <a:off x="4927788" y="4495825"/>
            <a:ext cx="969586" cy="594009"/>
          </a:xfrm>
          <a:prstGeom prst="rect">
            <a:avLst/>
          </a:prstGeom>
          <a:noFill/>
        </p:spPr>
        <p:txBody>
          <a:bodyPr wrap="none">
            <a:spAutoFit/>
          </a:bodyPr>
          <a:lstStyle/>
          <a:p>
            <a:pPr algn="ctr" defTabSz="914400" fontAlgn="base">
              <a:lnSpc>
                <a:spcPct val="90000"/>
              </a:lnSpc>
              <a:spcBef>
                <a:spcPct val="0"/>
              </a:spcBef>
              <a:spcAft>
                <a:spcPct val="0"/>
              </a:spcAft>
              <a:defRPr/>
            </a:pPr>
            <a:r>
              <a:rPr lang="en-US" sz="1200" dirty="0">
                <a:solidFill>
                  <a:srgbClr val="CDCDCF">
                    <a:lumMod val="10000"/>
                  </a:srgbClr>
                </a:solidFill>
                <a:ea typeface="ＭＳ Ｐゴシック" panose="020B0600070205080204" pitchFamily="34" charset="-128"/>
              </a:rPr>
              <a:t>Migration</a:t>
            </a:r>
            <a:br>
              <a:rPr lang="en-US" sz="1200" dirty="0">
                <a:solidFill>
                  <a:srgbClr val="CDCDCF">
                    <a:lumMod val="10000"/>
                  </a:srgbClr>
                </a:solidFill>
                <a:ea typeface="ＭＳ Ｐゴシック" panose="020B0600070205080204" pitchFamily="34" charset="-128"/>
              </a:rPr>
            </a:br>
            <a:r>
              <a:rPr lang="en-US" sz="1200" dirty="0">
                <a:solidFill>
                  <a:srgbClr val="CDCDCF">
                    <a:lumMod val="10000"/>
                  </a:srgbClr>
                </a:solidFill>
                <a:ea typeface="ＭＳ Ｐゴシック" panose="020B0600070205080204" pitchFamily="34" charset="-128"/>
              </a:rPr>
              <a:t>proliferation</a:t>
            </a:r>
            <a:br>
              <a:rPr lang="en-US" sz="1200" dirty="0">
                <a:solidFill>
                  <a:srgbClr val="CDCDCF">
                    <a:lumMod val="10000"/>
                  </a:srgbClr>
                </a:solidFill>
                <a:ea typeface="ＭＳ Ｐゴシック" panose="020B0600070205080204" pitchFamily="34" charset="-128"/>
              </a:rPr>
            </a:br>
            <a:r>
              <a:rPr lang="en-US" sz="1200" dirty="0">
                <a:solidFill>
                  <a:srgbClr val="CDCDCF">
                    <a:lumMod val="10000"/>
                  </a:srgbClr>
                </a:solidFill>
                <a:ea typeface="ＭＳ Ｐゴシック" panose="020B0600070205080204" pitchFamily="34" charset="-128"/>
              </a:rPr>
              <a:t>survival</a:t>
            </a:r>
          </a:p>
        </p:txBody>
      </p:sp>
      <p:sp>
        <p:nvSpPr>
          <p:cNvPr id="56" name="TextBox 55"/>
          <p:cNvSpPr txBox="1"/>
          <p:nvPr/>
        </p:nvSpPr>
        <p:spPr>
          <a:xfrm>
            <a:off x="4679015" y="2670175"/>
            <a:ext cx="935322" cy="510396"/>
          </a:xfrm>
          <a:prstGeom prst="rect">
            <a:avLst/>
          </a:prstGeom>
          <a:noFill/>
        </p:spPr>
        <p:txBody>
          <a:bodyPr wrap="none">
            <a:spAutoFit/>
          </a:bodyPr>
          <a:lstStyle/>
          <a:p>
            <a:pPr algn="ctr" defTabSz="914400" fontAlgn="base">
              <a:lnSpc>
                <a:spcPct val="90000"/>
              </a:lnSpc>
              <a:spcBef>
                <a:spcPct val="0"/>
              </a:spcBef>
              <a:spcAft>
                <a:spcPct val="0"/>
              </a:spcAft>
              <a:defRPr/>
            </a:pPr>
            <a:r>
              <a:rPr lang="en-US" sz="1000" dirty="0">
                <a:solidFill>
                  <a:srgbClr val="CDCDCF">
                    <a:lumMod val="10000"/>
                  </a:srgbClr>
                </a:solidFill>
                <a:ea typeface="ＭＳ Ｐゴシック" panose="020B0600070205080204" pitchFamily="34" charset="-128"/>
              </a:rPr>
              <a:t>Proliferation</a:t>
            </a:r>
            <a:br>
              <a:rPr lang="en-US" sz="1000" dirty="0">
                <a:solidFill>
                  <a:srgbClr val="CDCDCF">
                    <a:lumMod val="10000"/>
                  </a:srgbClr>
                </a:solidFill>
                <a:ea typeface="ＭＳ Ｐゴシック" panose="020B0600070205080204" pitchFamily="34" charset="-128"/>
              </a:rPr>
            </a:br>
            <a:r>
              <a:rPr lang="en-US" sz="1000" dirty="0">
                <a:solidFill>
                  <a:srgbClr val="CDCDCF">
                    <a:lumMod val="10000"/>
                  </a:srgbClr>
                </a:solidFill>
                <a:ea typeface="ＭＳ Ｐゴシック" panose="020B0600070205080204" pitchFamily="34" charset="-128"/>
              </a:rPr>
              <a:t>differentiation</a:t>
            </a:r>
            <a:br>
              <a:rPr lang="en-US" sz="1000" dirty="0">
                <a:solidFill>
                  <a:srgbClr val="CDCDCF">
                    <a:lumMod val="10000"/>
                  </a:srgbClr>
                </a:solidFill>
                <a:ea typeface="ＭＳ Ｐゴシック" panose="020B0600070205080204" pitchFamily="34" charset="-128"/>
              </a:rPr>
            </a:br>
            <a:r>
              <a:rPr lang="en-US" sz="1000" dirty="0">
                <a:solidFill>
                  <a:srgbClr val="CDCDCF">
                    <a:lumMod val="10000"/>
                  </a:srgbClr>
                </a:solidFill>
                <a:ea typeface="ＭＳ Ｐゴシック" panose="020B0600070205080204" pitchFamily="34" charset="-128"/>
              </a:rPr>
              <a:t>survival</a:t>
            </a:r>
          </a:p>
        </p:txBody>
      </p:sp>
      <p:sp>
        <p:nvSpPr>
          <p:cNvPr id="57" name="TextBox 56"/>
          <p:cNvSpPr txBox="1"/>
          <p:nvPr/>
        </p:nvSpPr>
        <p:spPr>
          <a:xfrm>
            <a:off x="7510974" y="3933825"/>
            <a:ext cx="838766" cy="510396"/>
          </a:xfrm>
          <a:prstGeom prst="rect">
            <a:avLst/>
          </a:prstGeom>
          <a:noFill/>
        </p:spPr>
        <p:txBody>
          <a:bodyPr wrap="none">
            <a:spAutoFit/>
          </a:bodyPr>
          <a:lstStyle/>
          <a:p>
            <a:pPr algn="ctr" defTabSz="914400" fontAlgn="base">
              <a:lnSpc>
                <a:spcPct val="90000"/>
              </a:lnSpc>
              <a:spcBef>
                <a:spcPct val="0"/>
              </a:spcBef>
              <a:spcAft>
                <a:spcPct val="0"/>
              </a:spcAft>
              <a:defRPr/>
            </a:pPr>
            <a:r>
              <a:rPr lang="en-US" sz="1000" dirty="0">
                <a:solidFill>
                  <a:srgbClr val="CDCDCF">
                    <a:lumMod val="10000"/>
                  </a:srgbClr>
                </a:solidFill>
                <a:ea typeface="ＭＳ Ｐゴシック" panose="020B0600070205080204" pitchFamily="34" charset="-128"/>
              </a:rPr>
              <a:t>Migration</a:t>
            </a:r>
            <a:br>
              <a:rPr lang="en-US" sz="1000" dirty="0">
                <a:solidFill>
                  <a:srgbClr val="CDCDCF">
                    <a:lumMod val="10000"/>
                  </a:srgbClr>
                </a:solidFill>
                <a:ea typeface="ＭＳ Ｐゴシック" panose="020B0600070205080204" pitchFamily="34" charset="-128"/>
              </a:rPr>
            </a:br>
            <a:r>
              <a:rPr lang="en-US" sz="1000" dirty="0">
                <a:solidFill>
                  <a:srgbClr val="CDCDCF">
                    <a:lumMod val="10000"/>
                  </a:srgbClr>
                </a:solidFill>
                <a:ea typeface="ＭＳ Ｐゴシック" panose="020B0600070205080204" pitchFamily="34" charset="-128"/>
              </a:rPr>
              <a:t>proliferation</a:t>
            </a:r>
            <a:br>
              <a:rPr lang="en-US" sz="1000" dirty="0">
                <a:solidFill>
                  <a:srgbClr val="CDCDCF">
                    <a:lumMod val="10000"/>
                  </a:srgbClr>
                </a:solidFill>
                <a:ea typeface="ＭＳ Ｐゴシック" panose="020B0600070205080204" pitchFamily="34" charset="-128"/>
              </a:rPr>
            </a:br>
            <a:r>
              <a:rPr lang="en-US" sz="1000" dirty="0">
                <a:solidFill>
                  <a:srgbClr val="CDCDCF">
                    <a:lumMod val="10000"/>
                  </a:srgbClr>
                </a:solidFill>
                <a:ea typeface="ＭＳ Ｐゴシック" panose="020B0600070205080204" pitchFamily="34" charset="-128"/>
              </a:rPr>
              <a:t>survival</a:t>
            </a:r>
          </a:p>
        </p:txBody>
      </p:sp>
      <p:sp>
        <p:nvSpPr>
          <p:cNvPr id="58" name="TextBox 57"/>
          <p:cNvSpPr txBox="1"/>
          <p:nvPr/>
        </p:nvSpPr>
        <p:spPr>
          <a:xfrm>
            <a:off x="7180898" y="3759201"/>
            <a:ext cx="419418" cy="233397"/>
          </a:xfrm>
          <a:prstGeom prst="rect">
            <a:avLst/>
          </a:prstGeom>
          <a:noFill/>
        </p:spPr>
        <p:txBody>
          <a:bodyPr wrap="none">
            <a:spAutoFit/>
          </a:bodyPr>
          <a:lstStyle/>
          <a:p>
            <a:pPr algn="ctr" defTabSz="914400" fontAlgn="base">
              <a:lnSpc>
                <a:spcPct val="90000"/>
              </a:lnSpc>
              <a:spcBef>
                <a:spcPct val="0"/>
              </a:spcBef>
              <a:spcAft>
                <a:spcPct val="0"/>
              </a:spcAft>
              <a:defRPr/>
            </a:pPr>
            <a:r>
              <a:rPr lang="en-US" sz="1000" dirty="0">
                <a:solidFill>
                  <a:srgbClr val="CDCDCF">
                    <a:lumMod val="10000"/>
                  </a:srgbClr>
                </a:solidFill>
                <a:ea typeface="ＭＳ Ｐゴシック" panose="020B0600070205080204" pitchFamily="34" charset="-128"/>
              </a:rPr>
              <a:t>MET</a:t>
            </a:r>
          </a:p>
        </p:txBody>
      </p:sp>
      <p:sp>
        <p:nvSpPr>
          <p:cNvPr id="59" name="TextBox 58"/>
          <p:cNvSpPr txBox="1"/>
          <p:nvPr/>
        </p:nvSpPr>
        <p:spPr>
          <a:xfrm>
            <a:off x="7783623" y="3563939"/>
            <a:ext cx="437953" cy="233397"/>
          </a:xfrm>
          <a:prstGeom prst="rect">
            <a:avLst/>
          </a:prstGeom>
          <a:noFill/>
        </p:spPr>
        <p:txBody>
          <a:bodyPr wrap="none">
            <a:spAutoFit/>
          </a:bodyPr>
          <a:lstStyle/>
          <a:p>
            <a:pPr algn="ctr" defTabSz="914400" fontAlgn="base">
              <a:lnSpc>
                <a:spcPct val="90000"/>
              </a:lnSpc>
              <a:spcBef>
                <a:spcPct val="0"/>
              </a:spcBef>
              <a:spcAft>
                <a:spcPct val="0"/>
              </a:spcAft>
              <a:defRPr/>
            </a:pPr>
            <a:r>
              <a:rPr lang="en-US" sz="1000" dirty="0">
                <a:solidFill>
                  <a:srgbClr val="CDCDCF">
                    <a:lumMod val="10000"/>
                  </a:srgbClr>
                </a:solidFill>
                <a:ea typeface="ＭＳ Ｐゴシック" panose="020B0600070205080204" pitchFamily="34" charset="-128"/>
              </a:rPr>
              <a:t>NP-1</a:t>
            </a:r>
          </a:p>
        </p:txBody>
      </p:sp>
      <p:cxnSp>
        <p:nvCxnSpPr>
          <p:cNvPr id="61" name="Straight Arrow Connector 60"/>
          <p:cNvCxnSpPr/>
          <p:nvPr/>
        </p:nvCxnSpPr>
        <p:spPr bwMode="auto">
          <a:xfrm flipH="1">
            <a:off x="5494340" y="2781300"/>
            <a:ext cx="153987" cy="25400"/>
          </a:xfrm>
          <a:prstGeom prst="straightConnector1">
            <a:avLst/>
          </a:prstGeom>
          <a:noFill/>
          <a:ln w="28575" cap="flat" cmpd="sng" algn="ctr">
            <a:solidFill>
              <a:schemeClr val="bg2">
                <a:lumMod val="10000"/>
              </a:schemeClr>
            </a:solidFill>
            <a:prstDash val="solid"/>
            <a:round/>
            <a:headEnd type="none" w="med" len="med"/>
            <a:tailEnd type="triangle" w="med" len="med"/>
          </a:ln>
          <a:effectLst/>
        </p:spPr>
      </p:cxnSp>
      <p:cxnSp>
        <p:nvCxnSpPr>
          <p:cNvPr id="62" name="Straight Arrow Connector 61"/>
          <p:cNvCxnSpPr/>
          <p:nvPr/>
        </p:nvCxnSpPr>
        <p:spPr bwMode="auto">
          <a:xfrm flipH="1">
            <a:off x="5775338" y="4525989"/>
            <a:ext cx="144463" cy="53975"/>
          </a:xfrm>
          <a:prstGeom prst="straightConnector1">
            <a:avLst/>
          </a:prstGeom>
          <a:noFill/>
          <a:ln w="28575" cap="flat" cmpd="sng" algn="ctr">
            <a:solidFill>
              <a:schemeClr val="bg2">
                <a:lumMod val="10000"/>
              </a:schemeClr>
            </a:solidFill>
            <a:prstDash val="solid"/>
            <a:round/>
            <a:headEnd type="none" w="med" len="med"/>
            <a:tailEnd type="triangle" w="med" len="med"/>
          </a:ln>
          <a:effectLst/>
        </p:spPr>
      </p:cxnSp>
      <p:cxnSp>
        <p:nvCxnSpPr>
          <p:cNvPr id="64" name="Straight Arrow Connector 63"/>
          <p:cNvCxnSpPr/>
          <p:nvPr/>
        </p:nvCxnSpPr>
        <p:spPr bwMode="auto">
          <a:xfrm>
            <a:off x="7631115" y="3870328"/>
            <a:ext cx="88900" cy="119063"/>
          </a:xfrm>
          <a:prstGeom prst="straightConnector1">
            <a:avLst/>
          </a:prstGeom>
          <a:noFill/>
          <a:ln w="28575" cap="flat" cmpd="sng" algn="ctr">
            <a:solidFill>
              <a:schemeClr val="bg2">
                <a:lumMod val="10000"/>
              </a:schemeClr>
            </a:solidFill>
            <a:prstDash val="solid"/>
            <a:round/>
            <a:headEnd type="none" w="med" len="med"/>
            <a:tailEnd type="triangle" w="med" len="med"/>
          </a:ln>
          <a:effectLst/>
        </p:spPr>
      </p:cxnSp>
      <p:cxnSp>
        <p:nvCxnSpPr>
          <p:cNvPr id="69686" name="Straight Arrow Connector 67"/>
          <p:cNvCxnSpPr>
            <a:cxnSpLocks noChangeShapeType="1"/>
          </p:cNvCxnSpPr>
          <p:nvPr/>
        </p:nvCxnSpPr>
        <p:spPr bwMode="auto">
          <a:xfrm>
            <a:off x="6748463" y="2330476"/>
            <a:ext cx="0" cy="919163"/>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9" name="Freeform 68"/>
          <p:cNvSpPr/>
          <p:nvPr/>
        </p:nvSpPr>
        <p:spPr bwMode="auto">
          <a:xfrm>
            <a:off x="7675563" y="3810000"/>
            <a:ext cx="152400" cy="71438"/>
          </a:xfrm>
          <a:custGeom>
            <a:avLst/>
            <a:gdLst>
              <a:gd name="connsiteX0" fmla="*/ 152400 w 152400"/>
              <a:gd name="connsiteY0" fmla="*/ 0 h 71835"/>
              <a:gd name="connsiteX1" fmla="*/ 128587 w 152400"/>
              <a:gd name="connsiteY1" fmla="*/ 57150 h 71835"/>
              <a:gd name="connsiteX2" fmla="*/ 88106 w 152400"/>
              <a:gd name="connsiteY2" fmla="*/ 71438 h 71835"/>
              <a:gd name="connsiteX3" fmla="*/ 42862 w 152400"/>
              <a:gd name="connsiteY3" fmla="*/ 59531 h 71835"/>
              <a:gd name="connsiteX4" fmla="*/ 0 w 152400"/>
              <a:gd name="connsiteY4" fmla="*/ 35719 h 71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71835">
                <a:moveTo>
                  <a:pt x="152400" y="0"/>
                </a:moveTo>
                <a:cubicBezTo>
                  <a:pt x="145851" y="22622"/>
                  <a:pt x="139303" y="45244"/>
                  <a:pt x="128587" y="57150"/>
                </a:cubicBezTo>
                <a:cubicBezTo>
                  <a:pt x="117871" y="69056"/>
                  <a:pt x="102393" y="71041"/>
                  <a:pt x="88106" y="71438"/>
                </a:cubicBezTo>
                <a:cubicBezTo>
                  <a:pt x="73819" y="71835"/>
                  <a:pt x="57546" y="65484"/>
                  <a:pt x="42862" y="59531"/>
                </a:cubicBezTo>
                <a:cubicBezTo>
                  <a:pt x="28178" y="53578"/>
                  <a:pt x="14089" y="44648"/>
                  <a:pt x="0" y="35719"/>
                </a:cubicBezTo>
              </a:path>
            </a:pathLst>
          </a:custGeom>
          <a:noFill/>
          <a:ln w="28575" cap="flat" cmpd="sng" algn="ctr">
            <a:solidFill>
              <a:schemeClr val="bg2">
                <a:lumMod val="10000"/>
              </a:schemeClr>
            </a:solidFill>
            <a:prstDash val="solid"/>
            <a:round/>
            <a:headEnd type="none" w="med" len="med"/>
            <a:tailEnd type="triangle" w="med" len="med"/>
          </a:ln>
          <a:effectLst/>
        </p:spPr>
        <p:txBody>
          <a:bodyPr anchor="ctr"/>
          <a:lstStyle/>
          <a:p>
            <a:pPr algn="ctr" defTabSz="914400" fontAlgn="base">
              <a:spcBef>
                <a:spcPct val="0"/>
              </a:spcBef>
              <a:spcAft>
                <a:spcPct val="0"/>
              </a:spcAft>
              <a:defRPr/>
            </a:pPr>
            <a:endParaRPr lang="en-US" sz="2400" b="1" dirty="0">
              <a:solidFill>
                <a:srgbClr val="FFFFFF"/>
              </a:solidFill>
              <a:latin typeface="Times New Roman" panose="02020603050405020304" pitchFamily="18" charset="0"/>
              <a:ea typeface="ＭＳ Ｐゴシック" panose="020B0600070205080204" pitchFamily="34" charset="-128"/>
            </a:endParaRPr>
          </a:p>
        </p:txBody>
      </p:sp>
      <p:sp>
        <p:nvSpPr>
          <p:cNvPr id="69688" name="Freeform 70"/>
          <p:cNvSpPr>
            <a:spLocks/>
          </p:cNvSpPr>
          <p:nvPr/>
        </p:nvSpPr>
        <p:spPr bwMode="auto">
          <a:xfrm>
            <a:off x="6361114" y="2703513"/>
            <a:ext cx="344487" cy="620712"/>
          </a:xfrm>
          <a:custGeom>
            <a:avLst/>
            <a:gdLst>
              <a:gd name="T0" fmla="*/ 336646 w 345281"/>
              <a:gd name="T1" fmla="*/ 612827 h 621506"/>
              <a:gd name="T2" fmla="*/ 332003 w 345281"/>
              <a:gd name="T3" fmla="*/ 521256 h 621506"/>
              <a:gd name="T4" fmla="*/ 311108 w 345281"/>
              <a:gd name="T5" fmla="*/ 399158 h 621506"/>
              <a:gd name="T6" fmla="*/ 271639 w 345281"/>
              <a:gd name="T7" fmla="*/ 277063 h 621506"/>
              <a:gd name="T8" fmla="*/ 213597 w 345281"/>
              <a:gd name="T9" fmla="*/ 147925 h 621506"/>
              <a:gd name="T10" fmla="*/ 153232 w 345281"/>
              <a:gd name="T11" fmla="*/ 65744 h 621506"/>
              <a:gd name="T12" fmla="*/ 78938 w 345281"/>
              <a:gd name="T13" fmla="*/ 18786 h 621506"/>
              <a:gd name="T14" fmla="*/ 0 w 345281"/>
              <a:gd name="T15" fmla="*/ 0 h 621506"/>
              <a:gd name="T16" fmla="*/ 0 60000 65536"/>
              <a:gd name="T17" fmla="*/ 0 60000 65536"/>
              <a:gd name="T18" fmla="*/ 0 60000 65536"/>
              <a:gd name="T19" fmla="*/ 0 60000 65536"/>
              <a:gd name="T20" fmla="*/ 0 60000 65536"/>
              <a:gd name="T21" fmla="*/ 0 60000 65536"/>
              <a:gd name="T22" fmla="*/ 0 60000 65536"/>
              <a:gd name="T23" fmla="*/ 0 60000 65536"/>
              <a:gd name="T24" fmla="*/ 0 w 345281"/>
              <a:gd name="T25" fmla="*/ 0 h 621506"/>
              <a:gd name="T26" fmla="*/ 345281 w 345281"/>
              <a:gd name="T27" fmla="*/ 621506 h 6215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5281" h="621506">
                <a:moveTo>
                  <a:pt x="345281" y="621506"/>
                </a:moveTo>
                <a:cubicBezTo>
                  <a:pt x="345082" y="593129"/>
                  <a:pt x="344884" y="564753"/>
                  <a:pt x="340518" y="528637"/>
                </a:cubicBezTo>
                <a:cubicBezTo>
                  <a:pt x="336152" y="492521"/>
                  <a:pt x="329406" y="446087"/>
                  <a:pt x="319087" y="404812"/>
                </a:cubicBezTo>
                <a:cubicBezTo>
                  <a:pt x="308768" y="363537"/>
                  <a:pt x="295275" y="323453"/>
                  <a:pt x="278606" y="280987"/>
                </a:cubicBezTo>
                <a:cubicBezTo>
                  <a:pt x="261937" y="238522"/>
                  <a:pt x="239316" y="185738"/>
                  <a:pt x="219075" y="150019"/>
                </a:cubicBezTo>
                <a:cubicBezTo>
                  <a:pt x="198834" y="114300"/>
                  <a:pt x="180181" y="88503"/>
                  <a:pt x="157162" y="66675"/>
                </a:cubicBezTo>
                <a:cubicBezTo>
                  <a:pt x="134143" y="44847"/>
                  <a:pt x="107156" y="30162"/>
                  <a:pt x="80962" y="19050"/>
                </a:cubicBezTo>
                <a:cubicBezTo>
                  <a:pt x="54768" y="7938"/>
                  <a:pt x="27384" y="3969"/>
                  <a:pt x="0" y="0"/>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9689" name="Freeform 72"/>
          <p:cNvSpPr>
            <a:spLocks/>
          </p:cNvSpPr>
          <p:nvPr/>
        </p:nvSpPr>
        <p:spPr bwMode="auto">
          <a:xfrm>
            <a:off x="6799276" y="2417789"/>
            <a:ext cx="693737" cy="917575"/>
          </a:xfrm>
          <a:custGeom>
            <a:avLst/>
            <a:gdLst>
              <a:gd name="T0" fmla="*/ 3550 w 694134"/>
              <a:gd name="T1" fmla="*/ 901854 h 919162"/>
              <a:gd name="T2" fmla="*/ 5920 w 694134"/>
              <a:gd name="T3" fmla="*/ 749989 h 919162"/>
              <a:gd name="T4" fmla="*/ 39048 w 694134"/>
              <a:gd name="T5" fmla="*/ 579430 h 919162"/>
              <a:gd name="T6" fmla="*/ 107665 w 694134"/>
              <a:gd name="T7" fmla="*/ 385508 h 919162"/>
              <a:gd name="T8" fmla="*/ 204686 w 694134"/>
              <a:gd name="T9" fmla="*/ 254669 h 919162"/>
              <a:gd name="T10" fmla="*/ 308803 w 694134"/>
              <a:gd name="T11" fmla="*/ 137849 h 919162"/>
              <a:gd name="T12" fmla="*/ 446049 w 694134"/>
              <a:gd name="T13" fmla="*/ 56074 h 919162"/>
              <a:gd name="T14" fmla="*/ 554901 w 694134"/>
              <a:gd name="T15" fmla="*/ 14019 h 919162"/>
              <a:gd name="T16" fmla="*/ 689779 w 694134"/>
              <a:gd name="T17" fmla="*/ 0 h 919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4134"/>
              <a:gd name="T28" fmla="*/ 0 h 919162"/>
              <a:gd name="T29" fmla="*/ 694134 w 694134"/>
              <a:gd name="T30" fmla="*/ 919162 h 919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4134" h="919162">
                <a:moveTo>
                  <a:pt x="3572" y="919162"/>
                </a:moveTo>
                <a:cubicBezTo>
                  <a:pt x="1786" y="869156"/>
                  <a:pt x="0" y="819150"/>
                  <a:pt x="5953" y="764381"/>
                </a:cubicBezTo>
                <a:cubicBezTo>
                  <a:pt x="11906" y="709612"/>
                  <a:pt x="22224" y="652462"/>
                  <a:pt x="39290" y="590550"/>
                </a:cubicBezTo>
                <a:cubicBezTo>
                  <a:pt x="56356" y="528638"/>
                  <a:pt x="80566" y="448072"/>
                  <a:pt x="108347" y="392906"/>
                </a:cubicBezTo>
                <a:cubicBezTo>
                  <a:pt x="136128" y="337740"/>
                  <a:pt x="172244" y="301625"/>
                  <a:pt x="205978" y="259556"/>
                </a:cubicBezTo>
                <a:cubicBezTo>
                  <a:pt x="239712" y="217487"/>
                  <a:pt x="270272" y="174228"/>
                  <a:pt x="310753" y="140494"/>
                </a:cubicBezTo>
                <a:cubicBezTo>
                  <a:pt x="351234" y="106760"/>
                  <a:pt x="407590" y="78185"/>
                  <a:pt x="448865" y="57150"/>
                </a:cubicBezTo>
                <a:cubicBezTo>
                  <a:pt x="490140" y="36116"/>
                  <a:pt x="517525" y="23812"/>
                  <a:pt x="558403" y="14287"/>
                </a:cubicBezTo>
                <a:cubicBezTo>
                  <a:pt x="599281" y="4762"/>
                  <a:pt x="646707" y="2381"/>
                  <a:pt x="694134" y="0"/>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9690" name="Freeform 73"/>
          <p:cNvSpPr>
            <a:spLocks/>
          </p:cNvSpPr>
          <p:nvPr/>
        </p:nvSpPr>
        <p:spPr bwMode="auto">
          <a:xfrm>
            <a:off x="6992940" y="3243263"/>
            <a:ext cx="393700" cy="171450"/>
          </a:xfrm>
          <a:custGeom>
            <a:avLst/>
            <a:gdLst>
              <a:gd name="T0" fmla="*/ 0 w 392907"/>
              <a:gd name="T1" fmla="*/ 171450 h 171450"/>
              <a:gd name="T2" fmla="*/ 75474 w 392907"/>
              <a:gd name="T3" fmla="*/ 88106 h 171450"/>
              <a:gd name="T4" fmla="*/ 141210 w 392907"/>
              <a:gd name="T5" fmla="*/ 26193 h 171450"/>
              <a:gd name="T6" fmla="*/ 211816 w 392907"/>
              <a:gd name="T7" fmla="*/ 2381 h 171450"/>
              <a:gd name="T8" fmla="*/ 311635 w 392907"/>
              <a:gd name="T9" fmla="*/ 11906 h 171450"/>
              <a:gd name="T10" fmla="*/ 360329 w 392907"/>
              <a:gd name="T11" fmla="*/ 40481 h 171450"/>
              <a:gd name="T12" fmla="*/ 401719 w 392907"/>
              <a:gd name="T13" fmla="*/ 85725 h 171450"/>
              <a:gd name="T14" fmla="*/ 0 60000 65536"/>
              <a:gd name="T15" fmla="*/ 0 60000 65536"/>
              <a:gd name="T16" fmla="*/ 0 60000 65536"/>
              <a:gd name="T17" fmla="*/ 0 60000 65536"/>
              <a:gd name="T18" fmla="*/ 0 60000 65536"/>
              <a:gd name="T19" fmla="*/ 0 60000 65536"/>
              <a:gd name="T20" fmla="*/ 0 60000 65536"/>
              <a:gd name="T21" fmla="*/ 0 w 392907"/>
              <a:gd name="T22" fmla="*/ 0 h 171450"/>
              <a:gd name="T23" fmla="*/ 392907 w 392907"/>
              <a:gd name="T24" fmla="*/ 171450 h 1714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2907" h="171450">
                <a:moveTo>
                  <a:pt x="0" y="171450"/>
                </a:moveTo>
                <a:cubicBezTo>
                  <a:pt x="25400" y="141883"/>
                  <a:pt x="50800" y="112316"/>
                  <a:pt x="73819" y="88106"/>
                </a:cubicBezTo>
                <a:cubicBezTo>
                  <a:pt x="96838" y="63896"/>
                  <a:pt x="115888" y="40481"/>
                  <a:pt x="138113" y="26193"/>
                </a:cubicBezTo>
                <a:cubicBezTo>
                  <a:pt x="160338" y="11905"/>
                  <a:pt x="179388" y="4762"/>
                  <a:pt x="207169" y="2381"/>
                </a:cubicBezTo>
                <a:cubicBezTo>
                  <a:pt x="234950" y="0"/>
                  <a:pt x="280591" y="5556"/>
                  <a:pt x="304800" y="11906"/>
                </a:cubicBezTo>
                <a:cubicBezTo>
                  <a:pt x="329009" y="18256"/>
                  <a:pt x="337741" y="28178"/>
                  <a:pt x="352425" y="40481"/>
                </a:cubicBezTo>
                <a:cubicBezTo>
                  <a:pt x="367110" y="52784"/>
                  <a:pt x="380008" y="69254"/>
                  <a:pt x="392907" y="85725"/>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9691" name="Freeform 75"/>
          <p:cNvSpPr>
            <a:spLocks/>
          </p:cNvSpPr>
          <p:nvPr/>
        </p:nvSpPr>
        <p:spPr bwMode="auto">
          <a:xfrm>
            <a:off x="6811976" y="3617913"/>
            <a:ext cx="422275" cy="284162"/>
          </a:xfrm>
          <a:custGeom>
            <a:avLst/>
            <a:gdLst>
              <a:gd name="T0" fmla="*/ 426265 w 421878"/>
              <a:gd name="T1" fmla="*/ 250908 h 284559"/>
              <a:gd name="T2" fmla="*/ 303559 w 421878"/>
              <a:gd name="T3" fmla="*/ 279051 h 284559"/>
              <a:gd name="T4" fmla="*/ 144761 w 421878"/>
              <a:gd name="T5" fmla="*/ 257947 h 284559"/>
              <a:gd name="T6" fmla="*/ 48519 w 421878"/>
              <a:gd name="T7" fmla="*/ 173527 h 284559"/>
              <a:gd name="T8" fmla="*/ 7617 w 421878"/>
              <a:gd name="T9" fmla="*/ 84419 h 284559"/>
              <a:gd name="T10" fmla="*/ 2811 w 421878"/>
              <a:gd name="T11" fmla="*/ 0 h 284559"/>
              <a:gd name="T12" fmla="*/ 0 60000 65536"/>
              <a:gd name="T13" fmla="*/ 0 60000 65536"/>
              <a:gd name="T14" fmla="*/ 0 60000 65536"/>
              <a:gd name="T15" fmla="*/ 0 60000 65536"/>
              <a:gd name="T16" fmla="*/ 0 60000 65536"/>
              <a:gd name="T17" fmla="*/ 0 60000 65536"/>
              <a:gd name="T18" fmla="*/ 0 w 421878"/>
              <a:gd name="T19" fmla="*/ 0 h 284559"/>
              <a:gd name="T20" fmla="*/ 421878 w 421878"/>
              <a:gd name="T21" fmla="*/ 284559 h 284559"/>
            </a:gdLst>
            <a:ahLst/>
            <a:cxnLst>
              <a:cxn ang="T12">
                <a:pos x="T0" y="T1"/>
              </a:cxn>
              <a:cxn ang="T13">
                <a:pos x="T2" y="T3"/>
              </a:cxn>
              <a:cxn ang="T14">
                <a:pos x="T4" y="T5"/>
              </a:cxn>
              <a:cxn ang="T15">
                <a:pos x="T6" y="T7"/>
              </a:cxn>
              <a:cxn ang="T16">
                <a:pos x="T8" y="T9"/>
              </a:cxn>
              <a:cxn ang="T17">
                <a:pos x="T10" y="T11"/>
              </a:cxn>
            </a:cxnLst>
            <a:rect l="T18" t="T19" r="T20" b="T21"/>
            <a:pathLst>
              <a:path w="421878" h="284559">
                <a:moveTo>
                  <a:pt x="421878" y="254794"/>
                </a:moveTo>
                <a:cubicBezTo>
                  <a:pt x="384373" y="268486"/>
                  <a:pt x="346868" y="282179"/>
                  <a:pt x="300434" y="283369"/>
                </a:cubicBezTo>
                <a:cubicBezTo>
                  <a:pt x="254000" y="284559"/>
                  <a:pt x="185340" y="279796"/>
                  <a:pt x="143271" y="261937"/>
                </a:cubicBezTo>
                <a:cubicBezTo>
                  <a:pt x="101202" y="244078"/>
                  <a:pt x="70643" y="205581"/>
                  <a:pt x="48021" y="176212"/>
                </a:cubicBezTo>
                <a:cubicBezTo>
                  <a:pt x="25399" y="146843"/>
                  <a:pt x="15081" y="115094"/>
                  <a:pt x="7540" y="85725"/>
                </a:cubicBezTo>
                <a:cubicBezTo>
                  <a:pt x="0" y="56356"/>
                  <a:pt x="1389" y="28178"/>
                  <a:pt x="2778" y="0"/>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
        <p:nvSpPr>
          <p:cNvPr id="69692" name="Freeform 76"/>
          <p:cNvSpPr>
            <a:spLocks/>
          </p:cNvSpPr>
          <p:nvPr/>
        </p:nvSpPr>
        <p:spPr bwMode="auto">
          <a:xfrm>
            <a:off x="6596076" y="3646488"/>
            <a:ext cx="166687" cy="685800"/>
          </a:xfrm>
          <a:custGeom>
            <a:avLst/>
            <a:gdLst>
              <a:gd name="T0" fmla="*/ 168662 w 166291"/>
              <a:gd name="T1" fmla="*/ 0 h 685800"/>
              <a:gd name="T2" fmla="*/ 166217 w 166291"/>
              <a:gd name="T3" fmla="*/ 192881 h 685800"/>
              <a:gd name="T4" fmla="*/ 141773 w 166291"/>
              <a:gd name="T5" fmla="*/ 411956 h 685800"/>
              <a:gd name="T6" fmla="*/ 85551 w 166291"/>
              <a:gd name="T7" fmla="*/ 571500 h 685800"/>
              <a:gd name="T8" fmla="*/ 43999 w 166291"/>
              <a:gd name="T9" fmla="*/ 657225 h 685800"/>
              <a:gd name="T10" fmla="*/ 0 w 166291"/>
              <a:gd name="T11" fmla="*/ 685800 h 685800"/>
              <a:gd name="T12" fmla="*/ 0 60000 65536"/>
              <a:gd name="T13" fmla="*/ 0 60000 65536"/>
              <a:gd name="T14" fmla="*/ 0 60000 65536"/>
              <a:gd name="T15" fmla="*/ 0 60000 65536"/>
              <a:gd name="T16" fmla="*/ 0 60000 65536"/>
              <a:gd name="T17" fmla="*/ 0 60000 65536"/>
              <a:gd name="T18" fmla="*/ 0 w 166291"/>
              <a:gd name="T19" fmla="*/ 0 h 685800"/>
              <a:gd name="T20" fmla="*/ 166291 w 166291"/>
              <a:gd name="T21" fmla="*/ 685800 h 685800"/>
            </a:gdLst>
            <a:ahLst/>
            <a:cxnLst>
              <a:cxn ang="T12">
                <a:pos x="T0" y="T1"/>
              </a:cxn>
              <a:cxn ang="T13">
                <a:pos x="T2" y="T3"/>
              </a:cxn>
              <a:cxn ang="T14">
                <a:pos x="T4" y="T5"/>
              </a:cxn>
              <a:cxn ang="T15">
                <a:pos x="T6" y="T7"/>
              </a:cxn>
              <a:cxn ang="T16">
                <a:pos x="T8" y="T9"/>
              </a:cxn>
              <a:cxn ang="T17">
                <a:pos x="T10" y="T11"/>
              </a:cxn>
            </a:cxnLst>
            <a:rect l="T18" t="T19" r="T20" b="T21"/>
            <a:pathLst>
              <a:path w="166291" h="685800">
                <a:moveTo>
                  <a:pt x="164306" y="0"/>
                </a:moveTo>
                <a:cubicBezTo>
                  <a:pt x="165298" y="62111"/>
                  <a:pt x="166291" y="124222"/>
                  <a:pt x="161925" y="192881"/>
                </a:cubicBezTo>
                <a:cubicBezTo>
                  <a:pt x="157559" y="261540"/>
                  <a:pt x="151209" y="348853"/>
                  <a:pt x="138112" y="411956"/>
                </a:cubicBezTo>
                <a:cubicBezTo>
                  <a:pt x="125015" y="475059"/>
                  <a:pt x="99218" y="530622"/>
                  <a:pt x="83343" y="571500"/>
                </a:cubicBezTo>
                <a:cubicBezTo>
                  <a:pt x="67468" y="612378"/>
                  <a:pt x="56752" y="638175"/>
                  <a:pt x="42862" y="657225"/>
                </a:cubicBezTo>
                <a:cubicBezTo>
                  <a:pt x="28972" y="676275"/>
                  <a:pt x="14486" y="681037"/>
                  <a:pt x="0" y="685800"/>
                </a:cubicBezTo>
              </a:path>
            </a:pathLst>
          </a:custGeom>
          <a:noFill/>
          <a:ln w="2857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914400" fontAlgn="base">
              <a:spcBef>
                <a:spcPct val="0"/>
              </a:spcBef>
              <a:spcAft>
                <a:spcPct val="0"/>
              </a:spcAft>
            </a:pPr>
            <a:endParaRPr lang="es-CO" sz="2400" b="1" smtClean="0">
              <a:solidFill>
                <a:srgbClr val="FFFFFF"/>
              </a:solidFill>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351474554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7"/>
          <p:cNvSpPr>
            <a:spLocks noChangeArrowheads="1"/>
          </p:cNvSpPr>
          <p:nvPr/>
        </p:nvSpPr>
        <p:spPr bwMode="auto">
          <a:xfrm>
            <a:off x="220664" y="1738326"/>
            <a:ext cx="2763837" cy="1569660"/>
          </a:xfrm>
          <a:prstGeom prst="rect">
            <a:avLst/>
          </a:prstGeom>
          <a:noFill/>
          <a:ln w="9525">
            <a:noFill/>
            <a:miter lim="800000"/>
            <a:headEnd/>
            <a:tailEnd/>
          </a:ln>
        </p:spPr>
        <p:txBody>
          <a:bodyPr>
            <a:spAutoFit/>
          </a:bodyPr>
          <a:lstStyle/>
          <a:p>
            <a:pPr algn="ctr" defTabSz="889000" fontAlgn="base">
              <a:spcBef>
                <a:spcPct val="0"/>
              </a:spcBef>
              <a:spcAft>
                <a:spcPct val="0"/>
              </a:spcAft>
              <a:defRPr/>
            </a:pPr>
            <a:r>
              <a:rPr lang="en-US" sz="1600" dirty="0">
                <a:solidFill>
                  <a:srgbClr val="FFFFFF"/>
                </a:solidFill>
                <a:ea typeface="ＭＳ Ｐゴシック" panose="020B0600070205080204" pitchFamily="34" charset="-128"/>
              </a:rPr>
              <a:t>Patients with bone-metastatic CRPC, moderate to severe bone pain, and previous treatment with docetaxel, abiraterone, or enzalutamide</a:t>
            </a:r>
          </a:p>
          <a:p>
            <a:pPr algn="ctr" defTabSz="889000" fontAlgn="base">
              <a:spcBef>
                <a:spcPct val="0"/>
              </a:spcBef>
              <a:spcAft>
                <a:spcPct val="0"/>
              </a:spcAft>
              <a:defRPr/>
            </a:pPr>
            <a:r>
              <a:rPr lang="en-US" sz="1600" dirty="0">
                <a:solidFill>
                  <a:srgbClr val="FFFFFF"/>
                </a:solidFill>
                <a:ea typeface="ＭＳ Ｐゴシック" panose="020B0600070205080204" pitchFamily="34" charset="-128"/>
              </a:rPr>
              <a:t>(Planned N = 246)</a:t>
            </a:r>
          </a:p>
        </p:txBody>
      </p:sp>
      <p:sp>
        <p:nvSpPr>
          <p:cNvPr id="34" name="Content Placeholder 5"/>
          <p:cNvSpPr txBox="1">
            <a:spLocks/>
          </p:cNvSpPr>
          <p:nvPr/>
        </p:nvSpPr>
        <p:spPr bwMode="auto">
          <a:xfrm>
            <a:off x="5880101" y="2008188"/>
            <a:ext cx="2970213" cy="1408112"/>
          </a:xfrm>
          <a:prstGeom prst="rect">
            <a:avLst/>
          </a:prstGeom>
          <a:noFill/>
          <a:ln w="9525">
            <a:noFill/>
            <a:miter lim="800000"/>
            <a:headEnd/>
            <a:tailEnd/>
          </a:ln>
        </p:spPr>
        <p:txBody>
          <a:bodyPr/>
          <a:lstStyle/>
          <a:p>
            <a:pPr marL="342900" indent="-342900" defTabSz="914400" fontAlgn="base">
              <a:lnSpc>
                <a:spcPct val="90000"/>
              </a:lnSpc>
              <a:spcBef>
                <a:spcPts val="900"/>
              </a:spcBef>
              <a:spcAft>
                <a:spcPct val="0"/>
              </a:spcAft>
              <a:buClr>
                <a:srgbClr val="8B3D9A"/>
              </a:buClr>
              <a:buFont typeface="Wingdings" pitchFamily="2" charset="2"/>
              <a:buChar char="§"/>
              <a:defRPr/>
            </a:pPr>
            <a:r>
              <a:rPr lang="en-US" sz="1600" b="1" dirty="0">
                <a:solidFill>
                  <a:srgbClr val="FFFFFF"/>
                </a:solidFill>
                <a:ea typeface="ＭＳ Ｐゴシック" panose="020B0600070205080204" pitchFamily="34" charset="-128"/>
              </a:rPr>
              <a:t>Pain Endpoint Trial</a:t>
            </a:r>
            <a:r>
              <a:rPr lang="en-US" sz="1600" b="1" baseline="30000" dirty="0">
                <a:solidFill>
                  <a:srgbClr val="FFFFFF"/>
                </a:solidFill>
                <a:ea typeface="ＭＳ Ｐゴシック" panose="020B0600070205080204" pitchFamily="34" charset="-128"/>
              </a:rPr>
              <a:t>[1]</a:t>
            </a:r>
            <a:endParaRPr lang="en-US" sz="1600" b="1" dirty="0">
              <a:solidFill>
                <a:srgbClr val="FFFFFF"/>
              </a:solidFill>
              <a:ea typeface="ＭＳ Ｐゴシック" panose="020B0600070205080204" pitchFamily="34" charset="-128"/>
            </a:endParaRPr>
          </a:p>
          <a:p>
            <a:pPr marL="800100" lvl="1" indent="-342900" defTabSz="914400" fontAlgn="base">
              <a:lnSpc>
                <a:spcPct val="90000"/>
              </a:lnSpc>
              <a:spcBef>
                <a:spcPts val="900"/>
              </a:spcBef>
              <a:spcAft>
                <a:spcPct val="0"/>
              </a:spcAft>
              <a:buClr>
                <a:srgbClr val="8B3D9A"/>
              </a:buClr>
              <a:buFont typeface="Wingdings" pitchFamily="2" charset="2"/>
              <a:buChar char="§"/>
              <a:defRPr/>
            </a:pPr>
            <a:r>
              <a:rPr lang="en-US" sz="1400" dirty="0">
                <a:solidFill>
                  <a:srgbClr val="FFFFFF"/>
                </a:solidFill>
                <a:ea typeface="ＭＳ Ｐゴシック" panose="020B0600070205080204" pitchFamily="34" charset="-128"/>
              </a:rPr>
              <a:t>Primary endpoint: durable pain response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at Wk 12</a:t>
            </a:r>
          </a:p>
          <a:p>
            <a:pPr marL="800100" lvl="1" indent="-342900" defTabSz="914400" fontAlgn="base">
              <a:lnSpc>
                <a:spcPct val="90000"/>
              </a:lnSpc>
              <a:spcBef>
                <a:spcPts val="900"/>
              </a:spcBef>
              <a:spcAft>
                <a:spcPct val="0"/>
              </a:spcAft>
              <a:buClr>
                <a:srgbClr val="8B3D9A"/>
              </a:buClr>
              <a:buFont typeface="Wingdings" pitchFamily="2" charset="2"/>
              <a:buChar char="§"/>
              <a:defRPr/>
            </a:pPr>
            <a:r>
              <a:rPr lang="en-US" sz="1400" dirty="0">
                <a:solidFill>
                  <a:srgbClr val="FFFFFF"/>
                </a:solidFill>
                <a:ea typeface="ＭＳ Ｐゴシック" panose="020B0600070205080204" pitchFamily="34" charset="-128"/>
              </a:rPr>
              <a:t>Secondary endpoints: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bone scan response by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IRF, OS</a:t>
            </a:r>
          </a:p>
        </p:txBody>
      </p:sp>
      <p:sp>
        <p:nvSpPr>
          <p:cNvPr id="35" name="Line 52"/>
          <p:cNvSpPr>
            <a:spLocks noChangeShapeType="1"/>
          </p:cNvSpPr>
          <p:nvPr/>
        </p:nvSpPr>
        <p:spPr bwMode="auto">
          <a:xfrm rot="5400000" flipH="1" flipV="1">
            <a:off x="3058319" y="1943894"/>
            <a:ext cx="274638" cy="704850"/>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6" name="Line 52"/>
          <p:cNvSpPr>
            <a:spLocks noChangeShapeType="1"/>
          </p:cNvSpPr>
          <p:nvPr/>
        </p:nvSpPr>
        <p:spPr bwMode="auto">
          <a:xfrm rot="5400000" flipV="1">
            <a:off x="2986101" y="2922614"/>
            <a:ext cx="376237" cy="661987"/>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37" name="Rectangle 49"/>
          <p:cNvSpPr>
            <a:spLocks noChangeArrowheads="1"/>
          </p:cNvSpPr>
          <p:nvPr/>
        </p:nvSpPr>
        <p:spPr bwMode="auto">
          <a:xfrm>
            <a:off x="3589340" y="1766888"/>
            <a:ext cx="2668587" cy="793750"/>
          </a:xfrm>
          <a:prstGeom prst="rect">
            <a:avLst/>
          </a:prstGeom>
          <a:solidFill>
            <a:schemeClr val="accent2"/>
          </a:solidFill>
          <a:ln>
            <a:noFill/>
          </a:ln>
          <a:extLst/>
        </p:spPr>
        <p:txBody>
          <a:bodyPr wrap="none" anchor="ctr" anchorCtr="1"/>
          <a:lstStyle/>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Cabozantinib </a:t>
            </a:r>
            <a:r>
              <a:rPr lang="en-US" sz="1600" dirty="0">
                <a:solidFill>
                  <a:srgbClr val="CDCDCF">
                    <a:lumMod val="10000"/>
                  </a:srgbClr>
                </a:solidFill>
                <a:ea typeface="ＭＳ Ｐゴシック" panose="020B0600070205080204" pitchFamily="34" charset="-128"/>
              </a:rPr>
              <a:t>60 mg QD +</a:t>
            </a:r>
          </a:p>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Mitoxantrone Placebo</a:t>
            </a:r>
          </a:p>
        </p:txBody>
      </p:sp>
      <p:sp>
        <p:nvSpPr>
          <p:cNvPr id="38" name="Rectangle 49"/>
          <p:cNvSpPr>
            <a:spLocks noChangeArrowheads="1"/>
          </p:cNvSpPr>
          <p:nvPr/>
        </p:nvSpPr>
        <p:spPr bwMode="auto">
          <a:xfrm>
            <a:off x="3589340" y="3051175"/>
            <a:ext cx="2668587" cy="795338"/>
          </a:xfrm>
          <a:prstGeom prst="rect">
            <a:avLst/>
          </a:prstGeom>
          <a:solidFill>
            <a:schemeClr val="accent3"/>
          </a:solidFill>
          <a:ln>
            <a:noFill/>
          </a:ln>
          <a:extLst/>
        </p:spPr>
        <p:txBody>
          <a:bodyPr wrap="none" anchor="ctr" anchorCtr="1"/>
          <a:lstStyle/>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Mitoxantrone/Prednisone </a:t>
            </a:r>
            <a:r>
              <a:rPr lang="en-US" sz="1600" dirty="0">
                <a:solidFill>
                  <a:srgbClr val="CDCDCF">
                    <a:lumMod val="10000"/>
                  </a:srgbClr>
                </a:solidFill>
                <a:ea typeface="ＭＳ Ｐゴシック" panose="020B0600070205080204" pitchFamily="34" charset="-128"/>
              </a:rPr>
              <a:t>+</a:t>
            </a:r>
          </a:p>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Cabozantinib Placebo</a:t>
            </a:r>
          </a:p>
        </p:txBody>
      </p:sp>
      <p:sp>
        <p:nvSpPr>
          <p:cNvPr id="39" name="Rectangle 7"/>
          <p:cNvSpPr>
            <a:spLocks noChangeArrowheads="1"/>
          </p:cNvSpPr>
          <p:nvPr/>
        </p:nvSpPr>
        <p:spPr bwMode="auto">
          <a:xfrm>
            <a:off x="220676" y="4489462"/>
            <a:ext cx="2682875" cy="1323439"/>
          </a:xfrm>
          <a:prstGeom prst="rect">
            <a:avLst/>
          </a:prstGeom>
          <a:noFill/>
          <a:ln w="9525">
            <a:noFill/>
            <a:miter lim="800000"/>
            <a:headEnd/>
            <a:tailEnd/>
          </a:ln>
        </p:spPr>
        <p:txBody>
          <a:bodyPr>
            <a:spAutoFit/>
          </a:bodyPr>
          <a:lstStyle/>
          <a:p>
            <a:pPr algn="ctr" defTabSz="889000" fontAlgn="base">
              <a:spcBef>
                <a:spcPct val="0"/>
              </a:spcBef>
              <a:spcAft>
                <a:spcPct val="0"/>
              </a:spcAft>
              <a:defRPr/>
            </a:pPr>
            <a:r>
              <a:rPr lang="en-US" sz="1600" dirty="0">
                <a:solidFill>
                  <a:srgbClr val="FFFFFF"/>
                </a:solidFill>
                <a:ea typeface="ＭＳ Ｐゴシック" panose="020B0600070205080204" pitchFamily="34" charset="-128"/>
              </a:rPr>
              <a:t>Patients with bone-metastatic CRPC, and previous treatment with docetaxel, abiraterone, or enzalutamide</a:t>
            </a:r>
          </a:p>
          <a:p>
            <a:pPr algn="ctr" defTabSz="889000" fontAlgn="base">
              <a:spcBef>
                <a:spcPct val="0"/>
              </a:spcBef>
              <a:spcAft>
                <a:spcPct val="0"/>
              </a:spcAft>
              <a:defRPr/>
            </a:pPr>
            <a:r>
              <a:rPr lang="en-US" sz="1600" dirty="0">
                <a:solidFill>
                  <a:srgbClr val="FFFFFF"/>
                </a:solidFill>
                <a:ea typeface="ＭＳ Ｐゴシック" panose="020B0600070205080204" pitchFamily="34" charset="-128"/>
              </a:rPr>
              <a:t>(Planned N = 246)</a:t>
            </a:r>
          </a:p>
        </p:txBody>
      </p:sp>
      <p:sp>
        <p:nvSpPr>
          <p:cNvPr id="40" name="Content Placeholder 5"/>
          <p:cNvSpPr txBox="1">
            <a:spLocks/>
          </p:cNvSpPr>
          <p:nvPr/>
        </p:nvSpPr>
        <p:spPr bwMode="auto">
          <a:xfrm>
            <a:off x="5880101" y="4508500"/>
            <a:ext cx="2970213" cy="1339850"/>
          </a:xfrm>
          <a:prstGeom prst="rect">
            <a:avLst/>
          </a:prstGeom>
          <a:noFill/>
          <a:ln w="9525">
            <a:noFill/>
            <a:miter lim="800000"/>
            <a:headEnd/>
            <a:tailEnd/>
          </a:ln>
        </p:spPr>
        <p:txBody>
          <a:bodyPr/>
          <a:lstStyle/>
          <a:p>
            <a:pPr marL="342900" indent="-342900" defTabSz="914400" fontAlgn="base">
              <a:lnSpc>
                <a:spcPct val="90000"/>
              </a:lnSpc>
              <a:spcBef>
                <a:spcPts val="900"/>
              </a:spcBef>
              <a:spcAft>
                <a:spcPct val="0"/>
              </a:spcAft>
              <a:buClr>
                <a:srgbClr val="8B3D9A"/>
              </a:buClr>
              <a:buFont typeface="Wingdings" pitchFamily="2" charset="2"/>
              <a:buChar char="§"/>
              <a:defRPr/>
            </a:pPr>
            <a:r>
              <a:rPr lang="en-US" sz="1600" b="1" dirty="0">
                <a:solidFill>
                  <a:srgbClr val="FFFFFF"/>
                </a:solidFill>
                <a:ea typeface="ＭＳ Ｐゴシック" panose="020B0600070205080204" pitchFamily="34" charset="-128"/>
              </a:rPr>
              <a:t>OS Endpoint Trial</a:t>
            </a:r>
            <a:r>
              <a:rPr lang="en-US" sz="1600" b="1" baseline="30000" dirty="0">
                <a:solidFill>
                  <a:srgbClr val="FFFFFF"/>
                </a:solidFill>
                <a:ea typeface="ＭＳ Ｐゴシック" panose="020B0600070205080204" pitchFamily="34" charset="-128"/>
              </a:rPr>
              <a:t>[2]</a:t>
            </a:r>
            <a:endParaRPr lang="en-US" sz="1600" b="1" dirty="0">
              <a:solidFill>
                <a:srgbClr val="FFFFFF"/>
              </a:solidFill>
              <a:ea typeface="ＭＳ Ｐゴシック" panose="020B0600070205080204" pitchFamily="34" charset="-128"/>
            </a:endParaRPr>
          </a:p>
          <a:p>
            <a:pPr marL="800100" lvl="1" indent="-342900" defTabSz="914400" fontAlgn="base">
              <a:lnSpc>
                <a:spcPct val="90000"/>
              </a:lnSpc>
              <a:spcBef>
                <a:spcPts val="900"/>
              </a:spcBef>
              <a:spcAft>
                <a:spcPct val="0"/>
              </a:spcAft>
              <a:buClr>
                <a:srgbClr val="8B3D9A"/>
              </a:buClr>
              <a:buFont typeface="Wingdings" pitchFamily="2" charset="2"/>
              <a:buChar char="§"/>
              <a:defRPr/>
            </a:pPr>
            <a:r>
              <a:rPr lang="en-US" sz="1400" dirty="0">
                <a:solidFill>
                  <a:srgbClr val="FFFFFF"/>
                </a:solidFill>
                <a:ea typeface="ＭＳ Ｐゴシック" panose="020B0600070205080204" pitchFamily="34" charset="-128"/>
              </a:rPr>
              <a:t>Primary endpoint: OS</a:t>
            </a:r>
          </a:p>
          <a:p>
            <a:pPr marL="800100" lvl="1" indent="-342900" defTabSz="914400" fontAlgn="base">
              <a:lnSpc>
                <a:spcPct val="90000"/>
              </a:lnSpc>
              <a:spcBef>
                <a:spcPts val="900"/>
              </a:spcBef>
              <a:spcAft>
                <a:spcPct val="0"/>
              </a:spcAft>
              <a:buClr>
                <a:srgbClr val="8B3D9A"/>
              </a:buClr>
              <a:buFont typeface="Wingdings" pitchFamily="2" charset="2"/>
              <a:buChar char="§"/>
              <a:defRPr/>
            </a:pPr>
            <a:r>
              <a:rPr lang="en-US" sz="1400" dirty="0">
                <a:solidFill>
                  <a:srgbClr val="FFFFFF"/>
                </a:solidFill>
                <a:ea typeface="ＭＳ Ｐゴシック" panose="020B0600070205080204" pitchFamily="34" charset="-128"/>
              </a:rPr>
              <a:t>Secondary endpoints: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bone scan response by </a:t>
            </a:r>
            <a:br>
              <a:rPr lang="en-US" sz="1400" dirty="0">
                <a:solidFill>
                  <a:srgbClr val="FFFFFF"/>
                </a:solidFill>
                <a:ea typeface="ＭＳ Ｐゴシック" panose="020B0600070205080204" pitchFamily="34" charset="-128"/>
              </a:rPr>
            </a:br>
            <a:r>
              <a:rPr lang="en-US" sz="1400" dirty="0">
                <a:solidFill>
                  <a:srgbClr val="FFFFFF"/>
                </a:solidFill>
                <a:ea typeface="ＭＳ Ｐゴシック" panose="020B0600070205080204" pitchFamily="34" charset="-128"/>
              </a:rPr>
              <a:t>IRF</a:t>
            </a:r>
          </a:p>
        </p:txBody>
      </p:sp>
      <p:sp>
        <p:nvSpPr>
          <p:cNvPr id="41" name="Line 52"/>
          <p:cNvSpPr>
            <a:spLocks noChangeShapeType="1"/>
          </p:cNvSpPr>
          <p:nvPr/>
        </p:nvSpPr>
        <p:spPr bwMode="auto">
          <a:xfrm rot="5400000" flipH="1" flipV="1">
            <a:off x="3058332" y="4444207"/>
            <a:ext cx="274637" cy="704850"/>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42" name="Line 52"/>
          <p:cNvSpPr>
            <a:spLocks noChangeShapeType="1"/>
          </p:cNvSpPr>
          <p:nvPr/>
        </p:nvSpPr>
        <p:spPr bwMode="auto">
          <a:xfrm rot="5400000" flipV="1">
            <a:off x="2986088" y="5422926"/>
            <a:ext cx="376238" cy="661987"/>
          </a:xfrm>
          <a:prstGeom prst="line">
            <a:avLst/>
          </a:prstGeom>
          <a:noFill/>
          <a:ln w="28575">
            <a:solidFill>
              <a:schemeClr val="tx1"/>
            </a:solidFill>
            <a:round/>
            <a:headEnd/>
            <a:tailEnd type="triangle" w="med" len="med"/>
          </a:ln>
        </p:spPr>
        <p:txBody>
          <a:bodyP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43" name="Rectangle 49"/>
          <p:cNvSpPr>
            <a:spLocks noChangeArrowheads="1"/>
          </p:cNvSpPr>
          <p:nvPr/>
        </p:nvSpPr>
        <p:spPr bwMode="auto">
          <a:xfrm>
            <a:off x="3589340" y="4267200"/>
            <a:ext cx="2668587" cy="793750"/>
          </a:xfrm>
          <a:prstGeom prst="rect">
            <a:avLst/>
          </a:prstGeom>
          <a:solidFill>
            <a:schemeClr val="accent2"/>
          </a:solidFill>
          <a:ln>
            <a:noFill/>
          </a:ln>
          <a:extLst/>
        </p:spPr>
        <p:txBody>
          <a:bodyPr wrap="none" anchor="ctr" anchorCtr="1"/>
          <a:lstStyle/>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Cabozantinib </a:t>
            </a:r>
            <a:r>
              <a:rPr lang="en-US" sz="1600" dirty="0">
                <a:solidFill>
                  <a:srgbClr val="CDCDCF">
                    <a:lumMod val="10000"/>
                  </a:srgbClr>
                </a:solidFill>
                <a:ea typeface="ＭＳ Ｐゴシック" panose="020B0600070205080204" pitchFamily="34" charset="-128"/>
              </a:rPr>
              <a:t>60 mg QD +</a:t>
            </a:r>
          </a:p>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Placebo</a:t>
            </a:r>
          </a:p>
        </p:txBody>
      </p:sp>
      <p:sp>
        <p:nvSpPr>
          <p:cNvPr id="44" name="Rectangle 49"/>
          <p:cNvSpPr>
            <a:spLocks noChangeArrowheads="1"/>
          </p:cNvSpPr>
          <p:nvPr/>
        </p:nvSpPr>
        <p:spPr bwMode="auto">
          <a:xfrm>
            <a:off x="3589340" y="5559425"/>
            <a:ext cx="2668587" cy="795338"/>
          </a:xfrm>
          <a:prstGeom prst="rect">
            <a:avLst/>
          </a:prstGeom>
          <a:solidFill>
            <a:schemeClr val="accent3"/>
          </a:solidFill>
          <a:ln>
            <a:noFill/>
          </a:ln>
          <a:extLst/>
        </p:spPr>
        <p:txBody>
          <a:bodyPr wrap="none" anchor="ctr" anchorCtr="1"/>
          <a:lstStyle/>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Prednisone </a:t>
            </a:r>
            <a:r>
              <a:rPr lang="en-US" sz="1600" dirty="0">
                <a:solidFill>
                  <a:srgbClr val="CDCDCF">
                    <a:lumMod val="10000"/>
                  </a:srgbClr>
                </a:solidFill>
                <a:ea typeface="ＭＳ Ｐゴシック" panose="020B0600070205080204" pitchFamily="34" charset="-128"/>
              </a:rPr>
              <a:t>5 mg BID +</a:t>
            </a:r>
          </a:p>
          <a:p>
            <a:pPr algn="ctr" defTabSz="889000" fontAlgn="base">
              <a:spcBef>
                <a:spcPct val="0"/>
              </a:spcBef>
              <a:defRPr/>
            </a:pPr>
            <a:r>
              <a:rPr lang="en-US" sz="1600" b="1" dirty="0">
                <a:solidFill>
                  <a:srgbClr val="CDCDCF">
                    <a:lumMod val="10000"/>
                  </a:srgbClr>
                </a:solidFill>
                <a:ea typeface="ＭＳ Ｐゴシック" panose="020B0600070205080204" pitchFamily="34" charset="-128"/>
              </a:rPr>
              <a:t>Placebo</a:t>
            </a:r>
          </a:p>
        </p:txBody>
      </p:sp>
      <p:sp>
        <p:nvSpPr>
          <p:cNvPr id="70671" name="Footer Placeholder 4"/>
          <p:cNvSpPr txBox="1">
            <a:spLocks/>
          </p:cNvSpPr>
          <p:nvPr/>
        </p:nvSpPr>
        <p:spPr bwMode="auto">
          <a:xfrm>
            <a:off x="284163" y="6148388"/>
            <a:ext cx="7162800" cy="381000"/>
          </a:xfrm>
          <a:prstGeom prst="rect">
            <a:avLst/>
          </a:prstGeom>
          <a:noFill/>
          <a:ln w="9525">
            <a:noFill/>
            <a:miter lim="800000"/>
            <a:headEnd/>
            <a:tailEnd/>
          </a:ln>
        </p:spPr>
        <p:txBody>
          <a:bodyPr/>
          <a:lstStyle/>
          <a:p>
            <a:pPr defTabSz="914400" fontAlgn="base">
              <a:spcBef>
                <a:spcPct val="0"/>
              </a:spcBef>
              <a:spcAft>
                <a:spcPct val="0"/>
              </a:spcAft>
              <a:defRPr/>
            </a:pPr>
            <a:r>
              <a:rPr lang="en-US" sz="1400" dirty="0">
                <a:solidFill>
                  <a:srgbClr val="CDCDCF"/>
                </a:solidFill>
                <a:ea typeface="ＭＳ Ｐゴシック" panose="020B0600070205080204" pitchFamily="34" charset="-128"/>
              </a:rPr>
              <a:t>1. ClinicalTrials.gov. NCT01522443.</a:t>
            </a:r>
            <a:br>
              <a:rPr lang="en-US" sz="1400" dirty="0">
                <a:solidFill>
                  <a:srgbClr val="CDCDCF"/>
                </a:solidFill>
                <a:ea typeface="ＭＳ Ｐゴシック" panose="020B0600070205080204" pitchFamily="34" charset="-128"/>
              </a:rPr>
            </a:br>
            <a:r>
              <a:rPr lang="en-US" sz="1400" dirty="0">
                <a:solidFill>
                  <a:srgbClr val="CDCDCF"/>
                </a:solidFill>
                <a:ea typeface="ＭＳ Ｐゴシック" panose="020B0600070205080204" pitchFamily="34" charset="-128"/>
              </a:rPr>
              <a:t>2. ClinicalTrials.gov. NCT01605227.</a:t>
            </a:r>
          </a:p>
        </p:txBody>
      </p:sp>
      <p:sp>
        <p:nvSpPr>
          <p:cNvPr id="2" name="Title 15"/>
          <p:cNvSpPr>
            <a:spLocks noGrp="1"/>
          </p:cNvSpPr>
          <p:nvPr>
            <p:ph type="title"/>
          </p:nvPr>
        </p:nvSpPr>
        <p:spPr/>
        <p:txBody>
          <a:bodyPr>
            <a:normAutofit fontScale="90000"/>
          </a:bodyPr>
          <a:lstStyle/>
          <a:p>
            <a:r>
              <a:rPr lang="en-US" altLang="es-CO" smtClean="0">
                <a:ea typeface="ＭＳ Ｐゴシック" panose="020B0600070205080204" pitchFamily="34" charset="-128"/>
              </a:rPr>
              <a:t>Cabozantinib: Randomized Phase III Trials</a:t>
            </a:r>
          </a:p>
        </p:txBody>
      </p:sp>
    </p:spTree>
    <p:extLst>
      <p:ext uri="{BB962C8B-B14F-4D97-AF65-F5344CB8AC3E}">
        <p14:creationId xmlns:p14="http://schemas.microsoft.com/office/powerpoint/2010/main" val="311975563"/>
      </p:ext>
    </p:extLst>
  </p:cSld>
  <p:clrMapOvr>
    <a:masterClrMapping/>
  </p:clrMapOvr>
  <p:timing>
    <p:tnLst>
      <p:par>
        <p:cTn xmlns:p14="http://schemas.microsoft.com/office/powerpoint/2010/mai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2"/>
          <p:cNvSpPr>
            <a:spLocks noGrp="1"/>
          </p:cNvSpPr>
          <p:nvPr>
            <p:ph type="title"/>
          </p:nvPr>
        </p:nvSpPr>
        <p:spPr/>
        <p:txBody>
          <a:bodyPr/>
          <a:lstStyle/>
          <a:p>
            <a:r>
              <a:rPr lang="en-US" altLang="es-CO" smtClean="0">
                <a:ea typeface="ＭＳ Ｐゴシック" panose="020B0600070205080204" pitchFamily="34" charset="-128"/>
              </a:rPr>
              <a:t>Dasatinib: Src Inhibition</a:t>
            </a:r>
          </a:p>
        </p:txBody>
      </p:sp>
      <p:sp>
        <p:nvSpPr>
          <p:cNvPr id="71683" name="Content Placeholder 3"/>
          <p:cNvSpPr>
            <a:spLocks noGrp="1"/>
          </p:cNvSpPr>
          <p:nvPr>
            <p:ph idx="1"/>
          </p:nvPr>
        </p:nvSpPr>
        <p:spPr/>
        <p:txBody>
          <a:bodyPr/>
          <a:lstStyle/>
          <a:p>
            <a:pPr>
              <a:buClr>
                <a:srgbClr val="8B3D9A"/>
              </a:buClr>
            </a:pPr>
            <a:r>
              <a:rPr lang="en-US" altLang="es-CO" smtClean="0">
                <a:ea typeface="ＭＳ Ｐゴシック" panose="020B0600070205080204" pitchFamily="34" charset="-128"/>
              </a:rPr>
              <a:t>Src and related kinases are overexpressed in prostate cancer tumor cells</a:t>
            </a:r>
          </a:p>
          <a:p>
            <a:pPr>
              <a:buClr>
                <a:srgbClr val="8B3D9A"/>
              </a:buClr>
            </a:pPr>
            <a:r>
              <a:rPr lang="en-US" altLang="es-CO" smtClean="0">
                <a:ea typeface="ＭＳ Ｐゴシック" panose="020B0600070205080204" pitchFamily="34" charset="-128"/>
              </a:rPr>
              <a:t>Normal osteoclast function depends on Src kinase</a:t>
            </a:r>
          </a:p>
          <a:p>
            <a:pPr>
              <a:buClr>
                <a:srgbClr val="8B3D9A"/>
              </a:buClr>
            </a:pPr>
            <a:r>
              <a:rPr lang="en-US" altLang="es-CO" smtClean="0">
                <a:ea typeface="ＭＳ Ｐゴシック" panose="020B0600070205080204" pitchFamily="34" charset="-128"/>
              </a:rPr>
              <a:t>Src inhibition blocks</a:t>
            </a:r>
          </a:p>
          <a:p>
            <a:pPr lvl="1">
              <a:buClr>
                <a:srgbClr val="8B3D9A"/>
              </a:buClr>
            </a:pPr>
            <a:r>
              <a:rPr lang="en-US" altLang="es-CO" smtClean="0">
                <a:ea typeface="ＭＳ Ｐゴシック" panose="020B0600070205080204" pitchFamily="34" charset="-128"/>
              </a:rPr>
              <a:t>Tumor cell proliferation</a:t>
            </a:r>
          </a:p>
          <a:p>
            <a:pPr lvl="1">
              <a:buClr>
                <a:srgbClr val="8B3D9A"/>
              </a:buClr>
            </a:pPr>
            <a:r>
              <a:rPr lang="en-US" altLang="es-CO" smtClean="0">
                <a:ea typeface="ＭＳ Ｐゴシック" panose="020B0600070205080204" pitchFamily="34" charset="-128"/>
              </a:rPr>
              <a:t>Osteoclast proliferation</a:t>
            </a:r>
          </a:p>
          <a:p>
            <a:pPr lvl="1">
              <a:buClr>
                <a:srgbClr val="8B3D9A"/>
              </a:buClr>
            </a:pPr>
            <a:r>
              <a:rPr lang="en-US" altLang="es-CO" smtClean="0">
                <a:ea typeface="ＭＳ Ｐゴシック" panose="020B0600070205080204" pitchFamily="34" charset="-128"/>
              </a:rPr>
              <a:t>Osteoclast activity/osteolysis</a:t>
            </a:r>
          </a:p>
        </p:txBody>
      </p:sp>
    </p:spTree>
    <p:extLst>
      <p:ext uri="{BB962C8B-B14F-4D97-AF65-F5344CB8AC3E}">
        <p14:creationId xmlns:p14="http://schemas.microsoft.com/office/powerpoint/2010/main" val="1044132943"/>
      </p:ext>
    </p:extLst>
  </p:cSld>
  <p:clrMapOvr>
    <a:masterClrMapping/>
  </p:clrMapOvr>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2706" name="Straight Connector 18"/>
          <p:cNvCxnSpPr>
            <a:cxnSpLocks noChangeShapeType="1"/>
          </p:cNvCxnSpPr>
          <p:nvPr/>
        </p:nvCxnSpPr>
        <p:spPr bwMode="auto">
          <a:xfrm>
            <a:off x="1050938" y="3443288"/>
            <a:ext cx="3241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8" name="TextBox 7"/>
          <p:cNvSpPr txBox="1"/>
          <p:nvPr/>
        </p:nvSpPr>
        <p:spPr>
          <a:xfrm>
            <a:off x="1346200" y="1827214"/>
            <a:ext cx="2373742" cy="369332"/>
          </a:xfrm>
          <a:prstGeom prst="rect">
            <a:avLst/>
          </a:prstGeom>
          <a:noFill/>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Tumor Size (by RECIST)</a:t>
            </a:r>
          </a:p>
        </p:txBody>
      </p:sp>
      <p:sp>
        <p:nvSpPr>
          <p:cNvPr id="9" name="TextBox 8"/>
          <p:cNvSpPr txBox="1"/>
          <p:nvPr/>
        </p:nvSpPr>
        <p:spPr>
          <a:xfrm>
            <a:off x="2255851" y="4117975"/>
            <a:ext cx="556563" cy="369332"/>
          </a:xfrm>
          <a:prstGeom prst="rect">
            <a:avLst/>
          </a:prstGeom>
          <a:noFill/>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PSA</a:t>
            </a:r>
          </a:p>
        </p:txBody>
      </p:sp>
      <p:sp>
        <p:nvSpPr>
          <p:cNvPr id="10" name="TextBox 9"/>
          <p:cNvSpPr txBox="1"/>
          <p:nvPr/>
        </p:nvSpPr>
        <p:spPr>
          <a:xfrm>
            <a:off x="5899151" y="1827214"/>
            <a:ext cx="2139528" cy="369332"/>
          </a:xfrm>
          <a:prstGeom prst="rect">
            <a:avLst/>
          </a:prstGeom>
          <a:noFill/>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Urine N-Telopeptide</a:t>
            </a:r>
          </a:p>
        </p:txBody>
      </p:sp>
      <p:sp>
        <p:nvSpPr>
          <p:cNvPr id="11" name="TextBox 10"/>
          <p:cNvSpPr txBox="1"/>
          <p:nvPr/>
        </p:nvSpPr>
        <p:spPr>
          <a:xfrm>
            <a:off x="5532457" y="4117975"/>
            <a:ext cx="2787943" cy="369332"/>
          </a:xfrm>
          <a:prstGeom prst="rect">
            <a:avLst/>
          </a:prstGeom>
          <a:noFill/>
        </p:spPr>
        <p:txBody>
          <a:bodyPr wrap="none">
            <a:spAutoFit/>
          </a:bodyPr>
          <a:lstStyle/>
          <a:p>
            <a:pPr defTabSz="914400" fontAlgn="base">
              <a:spcBef>
                <a:spcPct val="0"/>
              </a:spcBef>
              <a:spcAft>
                <a:spcPct val="0"/>
              </a:spcAft>
              <a:defRPr/>
            </a:pPr>
            <a:r>
              <a:rPr lang="en-US" b="1" dirty="0">
                <a:solidFill>
                  <a:srgbClr val="FFFFFF"/>
                </a:solidFill>
                <a:ea typeface="ＭＳ Ｐゴシック" charset="-128"/>
                <a:cs typeface="ＭＳ Ｐゴシック" charset="-128"/>
              </a:rPr>
              <a:t>Bone Alkaline Phosphatase</a:t>
            </a:r>
          </a:p>
        </p:txBody>
      </p:sp>
      <p:sp>
        <p:nvSpPr>
          <p:cNvPr id="72711" name="TextBox 13"/>
          <p:cNvSpPr txBox="1">
            <a:spLocks noChangeArrowheads="1"/>
          </p:cNvSpPr>
          <p:nvPr/>
        </p:nvSpPr>
        <p:spPr bwMode="auto">
          <a:xfrm>
            <a:off x="414338" y="1733550"/>
            <a:ext cx="363537" cy="461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FFFFFF"/>
              </a:solidFill>
            </a:endParaRPr>
          </a:p>
        </p:txBody>
      </p:sp>
      <p:sp>
        <p:nvSpPr>
          <p:cNvPr id="72712" name="TextBox 14"/>
          <p:cNvSpPr txBox="1">
            <a:spLocks noChangeArrowheads="1"/>
          </p:cNvSpPr>
          <p:nvPr/>
        </p:nvSpPr>
        <p:spPr bwMode="auto">
          <a:xfrm>
            <a:off x="338138" y="4067201"/>
            <a:ext cx="363537" cy="461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FFFFFF"/>
              </a:solidFill>
            </a:endParaRPr>
          </a:p>
        </p:txBody>
      </p:sp>
      <p:cxnSp>
        <p:nvCxnSpPr>
          <p:cNvPr id="72713" name="Straight Connector 14"/>
          <p:cNvCxnSpPr>
            <a:cxnSpLocks noChangeShapeType="1"/>
          </p:cNvCxnSpPr>
          <p:nvPr/>
        </p:nvCxnSpPr>
        <p:spPr bwMode="auto">
          <a:xfrm>
            <a:off x="1047750" y="2008188"/>
            <a:ext cx="0" cy="179705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4" name="Straight Connector 20"/>
          <p:cNvCxnSpPr>
            <a:cxnSpLocks noChangeShapeType="1"/>
          </p:cNvCxnSpPr>
          <p:nvPr/>
        </p:nvCxnSpPr>
        <p:spPr bwMode="auto">
          <a:xfrm>
            <a:off x="977902" y="20224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5" name="Straight Connector 21"/>
          <p:cNvCxnSpPr>
            <a:cxnSpLocks noChangeShapeType="1"/>
          </p:cNvCxnSpPr>
          <p:nvPr/>
        </p:nvCxnSpPr>
        <p:spPr bwMode="auto">
          <a:xfrm>
            <a:off x="977902" y="21955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6" name="Straight Connector 22"/>
          <p:cNvCxnSpPr>
            <a:cxnSpLocks noChangeShapeType="1"/>
          </p:cNvCxnSpPr>
          <p:nvPr/>
        </p:nvCxnSpPr>
        <p:spPr bwMode="auto">
          <a:xfrm>
            <a:off x="977902" y="23701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7" name="Straight Connector 23"/>
          <p:cNvCxnSpPr>
            <a:cxnSpLocks noChangeShapeType="1"/>
          </p:cNvCxnSpPr>
          <p:nvPr/>
        </p:nvCxnSpPr>
        <p:spPr bwMode="auto">
          <a:xfrm>
            <a:off x="977902" y="25447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8" name="Straight Connector 24"/>
          <p:cNvCxnSpPr>
            <a:cxnSpLocks noChangeShapeType="1"/>
          </p:cNvCxnSpPr>
          <p:nvPr/>
        </p:nvCxnSpPr>
        <p:spPr bwMode="auto">
          <a:xfrm>
            <a:off x="977902" y="27289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19" name="Straight Connector 25"/>
          <p:cNvCxnSpPr>
            <a:cxnSpLocks noChangeShapeType="1"/>
          </p:cNvCxnSpPr>
          <p:nvPr/>
        </p:nvCxnSpPr>
        <p:spPr bwMode="auto">
          <a:xfrm>
            <a:off x="977902" y="29098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20" name="Straight Connector 26"/>
          <p:cNvCxnSpPr>
            <a:cxnSpLocks noChangeShapeType="1"/>
          </p:cNvCxnSpPr>
          <p:nvPr/>
        </p:nvCxnSpPr>
        <p:spPr bwMode="auto">
          <a:xfrm>
            <a:off x="977902" y="30749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21" name="Straight Connector 27"/>
          <p:cNvCxnSpPr>
            <a:cxnSpLocks noChangeShapeType="1"/>
          </p:cNvCxnSpPr>
          <p:nvPr/>
        </p:nvCxnSpPr>
        <p:spPr bwMode="auto">
          <a:xfrm>
            <a:off x="977902" y="32654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22" name="Straight Connector 28"/>
          <p:cNvCxnSpPr>
            <a:cxnSpLocks noChangeShapeType="1"/>
          </p:cNvCxnSpPr>
          <p:nvPr/>
        </p:nvCxnSpPr>
        <p:spPr bwMode="auto">
          <a:xfrm>
            <a:off x="977902" y="34432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23" name="Straight Connector 29"/>
          <p:cNvCxnSpPr>
            <a:cxnSpLocks noChangeShapeType="1"/>
          </p:cNvCxnSpPr>
          <p:nvPr/>
        </p:nvCxnSpPr>
        <p:spPr bwMode="auto">
          <a:xfrm>
            <a:off x="977902" y="36147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24" name="Straight Connector 30"/>
          <p:cNvCxnSpPr>
            <a:cxnSpLocks noChangeShapeType="1"/>
          </p:cNvCxnSpPr>
          <p:nvPr/>
        </p:nvCxnSpPr>
        <p:spPr bwMode="auto">
          <a:xfrm>
            <a:off x="977902" y="37909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32" name="TextBox 31"/>
          <p:cNvSpPr txBox="1"/>
          <p:nvPr/>
        </p:nvSpPr>
        <p:spPr>
          <a:xfrm>
            <a:off x="714054" y="1900241"/>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50</a:t>
            </a:r>
          </a:p>
        </p:txBody>
      </p:sp>
      <p:sp>
        <p:nvSpPr>
          <p:cNvPr id="33" name="TextBox 32"/>
          <p:cNvSpPr txBox="1"/>
          <p:nvPr/>
        </p:nvSpPr>
        <p:spPr>
          <a:xfrm>
            <a:off x="714054" y="2074888"/>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sp>
        <p:nvSpPr>
          <p:cNvPr id="34" name="TextBox 33"/>
          <p:cNvSpPr txBox="1"/>
          <p:nvPr/>
        </p:nvSpPr>
        <p:spPr>
          <a:xfrm>
            <a:off x="714054" y="2249513"/>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30</a:t>
            </a:r>
          </a:p>
        </p:txBody>
      </p:sp>
      <p:sp>
        <p:nvSpPr>
          <p:cNvPr id="35" name="TextBox 34"/>
          <p:cNvSpPr txBox="1"/>
          <p:nvPr/>
        </p:nvSpPr>
        <p:spPr>
          <a:xfrm>
            <a:off x="714054" y="2420963"/>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36" name="TextBox 35"/>
          <p:cNvSpPr txBox="1"/>
          <p:nvPr/>
        </p:nvSpPr>
        <p:spPr>
          <a:xfrm>
            <a:off x="714054" y="2608288"/>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a:t>
            </a:r>
          </a:p>
        </p:txBody>
      </p:sp>
      <p:sp>
        <p:nvSpPr>
          <p:cNvPr id="37" name="TextBox 36"/>
          <p:cNvSpPr txBox="1"/>
          <p:nvPr/>
        </p:nvSpPr>
        <p:spPr>
          <a:xfrm>
            <a:off x="779039" y="2786088"/>
            <a:ext cx="249663"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0</a:t>
            </a:r>
          </a:p>
        </p:txBody>
      </p:sp>
      <p:sp>
        <p:nvSpPr>
          <p:cNvPr id="38" name="TextBox 37"/>
          <p:cNvSpPr txBox="1"/>
          <p:nvPr/>
        </p:nvSpPr>
        <p:spPr>
          <a:xfrm>
            <a:off x="674798" y="2954363"/>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a:t>
            </a:r>
          </a:p>
        </p:txBody>
      </p:sp>
      <p:sp>
        <p:nvSpPr>
          <p:cNvPr id="39" name="TextBox 38"/>
          <p:cNvSpPr txBox="1"/>
          <p:nvPr/>
        </p:nvSpPr>
        <p:spPr>
          <a:xfrm>
            <a:off x="674798" y="3141688"/>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40" name="TextBox 39"/>
          <p:cNvSpPr txBox="1"/>
          <p:nvPr/>
        </p:nvSpPr>
        <p:spPr>
          <a:xfrm>
            <a:off x="674798" y="3319471"/>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-30</a:t>
            </a:r>
          </a:p>
        </p:txBody>
      </p:sp>
      <p:sp>
        <p:nvSpPr>
          <p:cNvPr id="41" name="TextBox 40"/>
          <p:cNvSpPr txBox="1"/>
          <p:nvPr/>
        </p:nvSpPr>
        <p:spPr>
          <a:xfrm>
            <a:off x="674798" y="3492507"/>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sp>
        <p:nvSpPr>
          <p:cNvPr id="42" name="TextBox 41"/>
          <p:cNvSpPr txBox="1"/>
          <p:nvPr/>
        </p:nvSpPr>
        <p:spPr>
          <a:xfrm>
            <a:off x="674798" y="3667127"/>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-50</a:t>
            </a:r>
          </a:p>
        </p:txBody>
      </p:sp>
      <p:sp>
        <p:nvSpPr>
          <p:cNvPr id="43" name="TextBox 42"/>
          <p:cNvSpPr txBox="1"/>
          <p:nvPr/>
        </p:nvSpPr>
        <p:spPr>
          <a:xfrm rot="16200000">
            <a:off x="-247106" y="2709052"/>
            <a:ext cx="1564188" cy="400110"/>
          </a:xfrm>
          <a:prstGeom prst="rect">
            <a:avLst/>
          </a:prstGeom>
          <a:noFill/>
        </p:spPr>
        <p:txBody>
          <a:bodyPr wrap="none">
            <a:spAutoFit/>
          </a:bodyPr>
          <a:lstStyle/>
          <a:p>
            <a:pPr algn="ctr" defTabSz="914400" fontAlgn="base">
              <a:spcBef>
                <a:spcPct val="0"/>
              </a:spcBef>
              <a:spcAft>
                <a:spcPct val="0"/>
              </a:spcAft>
              <a:defRPr/>
            </a:pPr>
            <a:r>
              <a:rPr lang="en-US" sz="1000" b="1" dirty="0">
                <a:solidFill>
                  <a:srgbClr val="FFFFFF"/>
                </a:solidFill>
                <a:ea typeface="ＭＳ Ｐゴシック" panose="020B0600070205080204" pitchFamily="34" charset="-128"/>
              </a:rPr>
              <a:t>Maximum Tumor Size</a:t>
            </a:r>
            <a:br>
              <a:rPr lang="en-US" sz="1000" b="1" dirty="0">
                <a:solidFill>
                  <a:srgbClr val="FFFFFF"/>
                </a:solidFill>
                <a:ea typeface="ＭＳ Ｐゴシック" panose="020B0600070205080204" pitchFamily="34" charset="-128"/>
              </a:rPr>
            </a:br>
            <a:r>
              <a:rPr lang="en-US" sz="1000" b="1" dirty="0">
                <a:solidFill>
                  <a:srgbClr val="FFFFFF"/>
                </a:solidFill>
                <a:ea typeface="ＭＳ Ｐゴシック" panose="020B0600070205080204" pitchFamily="34" charset="-128"/>
              </a:rPr>
              <a:t>Change From Baseline (%)</a:t>
            </a:r>
          </a:p>
        </p:txBody>
      </p:sp>
      <p:sp>
        <p:nvSpPr>
          <p:cNvPr id="44" name="Rectangle 43"/>
          <p:cNvSpPr/>
          <p:nvPr/>
        </p:nvSpPr>
        <p:spPr bwMode="auto">
          <a:xfrm>
            <a:off x="1401764" y="2705126"/>
            <a:ext cx="66675" cy="2000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738" name="Straight Connector 44"/>
          <p:cNvCxnSpPr>
            <a:cxnSpLocks noChangeShapeType="1"/>
          </p:cNvCxnSpPr>
          <p:nvPr/>
        </p:nvCxnSpPr>
        <p:spPr bwMode="auto">
          <a:xfrm flipH="1">
            <a:off x="1049338" y="4283101"/>
            <a:ext cx="0" cy="180181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39" name="Straight Connector 46"/>
          <p:cNvCxnSpPr>
            <a:cxnSpLocks noChangeShapeType="1"/>
          </p:cNvCxnSpPr>
          <p:nvPr/>
        </p:nvCxnSpPr>
        <p:spPr bwMode="auto">
          <a:xfrm>
            <a:off x="977902" y="42957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0" name="Straight Connector 47"/>
          <p:cNvCxnSpPr>
            <a:cxnSpLocks noChangeShapeType="1"/>
          </p:cNvCxnSpPr>
          <p:nvPr/>
        </p:nvCxnSpPr>
        <p:spPr bwMode="auto">
          <a:xfrm>
            <a:off x="977902" y="45466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1" name="Straight Connector 48"/>
          <p:cNvCxnSpPr>
            <a:cxnSpLocks noChangeShapeType="1"/>
          </p:cNvCxnSpPr>
          <p:nvPr/>
        </p:nvCxnSpPr>
        <p:spPr bwMode="auto">
          <a:xfrm>
            <a:off x="977902" y="47990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2" name="Straight Connector 50"/>
          <p:cNvCxnSpPr>
            <a:cxnSpLocks noChangeShapeType="1"/>
          </p:cNvCxnSpPr>
          <p:nvPr/>
        </p:nvCxnSpPr>
        <p:spPr bwMode="auto">
          <a:xfrm>
            <a:off x="977902" y="50561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3" name="Straight Connector 51"/>
          <p:cNvCxnSpPr>
            <a:cxnSpLocks noChangeShapeType="1"/>
          </p:cNvCxnSpPr>
          <p:nvPr/>
        </p:nvCxnSpPr>
        <p:spPr bwMode="auto">
          <a:xfrm>
            <a:off x="977902" y="53086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4" name="Straight Connector 53"/>
          <p:cNvCxnSpPr>
            <a:cxnSpLocks noChangeShapeType="1"/>
          </p:cNvCxnSpPr>
          <p:nvPr/>
        </p:nvCxnSpPr>
        <p:spPr bwMode="auto">
          <a:xfrm>
            <a:off x="977902" y="55626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5" name="Straight Connector 54"/>
          <p:cNvCxnSpPr>
            <a:cxnSpLocks noChangeShapeType="1"/>
          </p:cNvCxnSpPr>
          <p:nvPr/>
        </p:nvCxnSpPr>
        <p:spPr bwMode="auto">
          <a:xfrm>
            <a:off x="977902" y="58213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46" name="Straight Connector 55"/>
          <p:cNvCxnSpPr>
            <a:cxnSpLocks noChangeShapeType="1"/>
          </p:cNvCxnSpPr>
          <p:nvPr/>
        </p:nvCxnSpPr>
        <p:spPr bwMode="auto">
          <a:xfrm>
            <a:off x="977902" y="60690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58" name="TextBox 57"/>
          <p:cNvSpPr txBox="1"/>
          <p:nvPr/>
        </p:nvSpPr>
        <p:spPr>
          <a:xfrm>
            <a:off x="649045" y="4175151"/>
            <a:ext cx="379656"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200</a:t>
            </a:r>
          </a:p>
        </p:txBody>
      </p:sp>
      <p:sp>
        <p:nvSpPr>
          <p:cNvPr id="59" name="TextBox 58"/>
          <p:cNvSpPr txBox="1"/>
          <p:nvPr/>
        </p:nvSpPr>
        <p:spPr>
          <a:xfrm>
            <a:off x="649045" y="4425976"/>
            <a:ext cx="379656"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150</a:t>
            </a:r>
          </a:p>
        </p:txBody>
      </p:sp>
      <p:sp>
        <p:nvSpPr>
          <p:cNvPr id="60" name="TextBox 59"/>
          <p:cNvSpPr txBox="1"/>
          <p:nvPr/>
        </p:nvSpPr>
        <p:spPr>
          <a:xfrm>
            <a:off x="649045" y="4678388"/>
            <a:ext cx="379656"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100</a:t>
            </a:r>
          </a:p>
        </p:txBody>
      </p:sp>
      <p:sp>
        <p:nvSpPr>
          <p:cNvPr id="62" name="TextBox 61"/>
          <p:cNvSpPr txBox="1"/>
          <p:nvPr/>
        </p:nvSpPr>
        <p:spPr>
          <a:xfrm>
            <a:off x="714054" y="4935563"/>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50</a:t>
            </a:r>
          </a:p>
        </p:txBody>
      </p:sp>
      <p:sp>
        <p:nvSpPr>
          <p:cNvPr id="63" name="TextBox 62"/>
          <p:cNvSpPr txBox="1"/>
          <p:nvPr/>
        </p:nvSpPr>
        <p:spPr>
          <a:xfrm>
            <a:off x="779039" y="5184801"/>
            <a:ext cx="249663"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0</a:t>
            </a:r>
          </a:p>
        </p:txBody>
      </p:sp>
      <p:sp>
        <p:nvSpPr>
          <p:cNvPr id="65" name="TextBox 64"/>
          <p:cNvSpPr txBox="1"/>
          <p:nvPr/>
        </p:nvSpPr>
        <p:spPr>
          <a:xfrm>
            <a:off x="674798" y="5438800"/>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-50</a:t>
            </a:r>
          </a:p>
        </p:txBody>
      </p:sp>
      <p:sp>
        <p:nvSpPr>
          <p:cNvPr id="66" name="TextBox 65"/>
          <p:cNvSpPr txBox="1"/>
          <p:nvPr/>
        </p:nvSpPr>
        <p:spPr>
          <a:xfrm>
            <a:off x="609795" y="5697563"/>
            <a:ext cx="418917"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-100</a:t>
            </a:r>
          </a:p>
        </p:txBody>
      </p:sp>
      <p:sp>
        <p:nvSpPr>
          <p:cNvPr id="67" name="TextBox 66"/>
          <p:cNvSpPr txBox="1"/>
          <p:nvPr/>
        </p:nvSpPr>
        <p:spPr>
          <a:xfrm>
            <a:off x="609795" y="5951563"/>
            <a:ext cx="418917"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-150</a:t>
            </a:r>
          </a:p>
        </p:txBody>
      </p:sp>
      <p:sp>
        <p:nvSpPr>
          <p:cNvPr id="69" name="TextBox 68"/>
          <p:cNvSpPr txBox="1"/>
          <p:nvPr/>
        </p:nvSpPr>
        <p:spPr>
          <a:xfrm rot="16200000">
            <a:off x="-267745" y="4987115"/>
            <a:ext cx="1564188" cy="400110"/>
          </a:xfrm>
          <a:prstGeom prst="rect">
            <a:avLst/>
          </a:prstGeom>
          <a:noFill/>
        </p:spPr>
        <p:txBody>
          <a:bodyPr wrap="none">
            <a:spAutoFit/>
          </a:bodyPr>
          <a:lstStyle/>
          <a:p>
            <a:pPr algn="ctr" defTabSz="914400" fontAlgn="base">
              <a:spcBef>
                <a:spcPct val="0"/>
              </a:spcBef>
              <a:spcAft>
                <a:spcPct val="0"/>
              </a:spcAft>
              <a:defRPr/>
            </a:pPr>
            <a:r>
              <a:rPr lang="en-US" sz="1000" b="1" dirty="0">
                <a:solidFill>
                  <a:srgbClr val="FFFFFF"/>
                </a:solidFill>
                <a:ea typeface="ＭＳ Ｐゴシック" panose="020B0600070205080204" pitchFamily="34" charset="-128"/>
              </a:rPr>
              <a:t>Maximum PSA</a:t>
            </a:r>
            <a:br>
              <a:rPr lang="en-US" sz="1000" b="1" dirty="0">
                <a:solidFill>
                  <a:srgbClr val="FFFFFF"/>
                </a:solidFill>
                <a:ea typeface="ＭＳ Ｐゴシック" panose="020B0600070205080204" pitchFamily="34" charset="-128"/>
              </a:rPr>
            </a:br>
            <a:r>
              <a:rPr lang="en-US" sz="1000" b="1" dirty="0">
                <a:solidFill>
                  <a:srgbClr val="FFFFFF"/>
                </a:solidFill>
                <a:ea typeface="ＭＳ Ｐゴシック" panose="020B0600070205080204" pitchFamily="34" charset="-128"/>
              </a:rPr>
              <a:t>Change From Baseline (%)</a:t>
            </a:r>
          </a:p>
        </p:txBody>
      </p:sp>
      <p:sp>
        <p:nvSpPr>
          <p:cNvPr id="70" name="Rectangle 69"/>
          <p:cNvSpPr/>
          <p:nvPr/>
        </p:nvSpPr>
        <p:spPr bwMode="auto">
          <a:xfrm>
            <a:off x="1393825" y="5038751"/>
            <a:ext cx="63500" cy="271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72757" name="TextBox 14"/>
          <p:cNvSpPr txBox="1">
            <a:spLocks noChangeArrowheads="1"/>
          </p:cNvSpPr>
          <p:nvPr/>
        </p:nvSpPr>
        <p:spPr bwMode="auto">
          <a:xfrm>
            <a:off x="4640264" y="4067201"/>
            <a:ext cx="363537" cy="461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endParaRPr lang="es-CO" altLang="es-CO" smtClean="0">
              <a:solidFill>
                <a:srgbClr val="FFFFFF"/>
              </a:solidFill>
            </a:endParaRPr>
          </a:p>
        </p:txBody>
      </p:sp>
      <p:cxnSp>
        <p:nvCxnSpPr>
          <p:cNvPr id="72758" name="Straight Connector 75"/>
          <p:cNvCxnSpPr>
            <a:cxnSpLocks noChangeShapeType="1"/>
          </p:cNvCxnSpPr>
          <p:nvPr/>
        </p:nvCxnSpPr>
        <p:spPr bwMode="auto">
          <a:xfrm>
            <a:off x="5349875" y="2008188"/>
            <a:ext cx="0" cy="179705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59" name="Straight Connector 78"/>
          <p:cNvCxnSpPr>
            <a:cxnSpLocks noChangeShapeType="1"/>
          </p:cNvCxnSpPr>
          <p:nvPr/>
        </p:nvCxnSpPr>
        <p:spPr bwMode="auto">
          <a:xfrm>
            <a:off x="5353063" y="3365500"/>
            <a:ext cx="3241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0" name="Straight Connector 79"/>
          <p:cNvCxnSpPr>
            <a:cxnSpLocks noChangeShapeType="1"/>
          </p:cNvCxnSpPr>
          <p:nvPr/>
        </p:nvCxnSpPr>
        <p:spPr bwMode="auto">
          <a:xfrm>
            <a:off x="5280025" y="20224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1" name="Straight Connector 80"/>
          <p:cNvCxnSpPr>
            <a:cxnSpLocks noChangeShapeType="1"/>
          </p:cNvCxnSpPr>
          <p:nvPr/>
        </p:nvCxnSpPr>
        <p:spPr bwMode="auto">
          <a:xfrm>
            <a:off x="5280025" y="21605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2" name="Straight Connector 81"/>
          <p:cNvCxnSpPr>
            <a:cxnSpLocks noChangeShapeType="1"/>
          </p:cNvCxnSpPr>
          <p:nvPr/>
        </p:nvCxnSpPr>
        <p:spPr bwMode="auto">
          <a:xfrm>
            <a:off x="5280025" y="22923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3" name="Straight Connector 82"/>
          <p:cNvCxnSpPr>
            <a:cxnSpLocks noChangeShapeType="1"/>
          </p:cNvCxnSpPr>
          <p:nvPr/>
        </p:nvCxnSpPr>
        <p:spPr bwMode="auto">
          <a:xfrm>
            <a:off x="5280025" y="24304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4" name="Straight Connector 83"/>
          <p:cNvCxnSpPr>
            <a:cxnSpLocks noChangeShapeType="1"/>
          </p:cNvCxnSpPr>
          <p:nvPr/>
        </p:nvCxnSpPr>
        <p:spPr bwMode="auto">
          <a:xfrm>
            <a:off x="5280025" y="26987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5" name="Straight Connector 84"/>
          <p:cNvCxnSpPr>
            <a:cxnSpLocks noChangeShapeType="1"/>
          </p:cNvCxnSpPr>
          <p:nvPr/>
        </p:nvCxnSpPr>
        <p:spPr bwMode="auto">
          <a:xfrm>
            <a:off x="5280025" y="28336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6" name="Straight Connector 85"/>
          <p:cNvCxnSpPr>
            <a:cxnSpLocks noChangeShapeType="1"/>
          </p:cNvCxnSpPr>
          <p:nvPr/>
        </p:nvCxnSpPr>
        <p:spPr bwMode="auto">
          <a:xfrm>
            <a:off x="5280025" y="29733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7" name="Straight Connector 86"/>
          <p:cNvCxnSpPr>
            <a:cxnSpLocks noChangeShapeType="1"/>
          </p:cNvCxnSpPr>
          <p:nvPr/>
        </p:nvCxnSpPr>
        <p:spPr bwMode="auto">
          <a:xfrm>
            <a:off x="5280025" y="32400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8" name="Straight Connector 87"/>
          <p:cNvCxnSpPr>
            <a:cxnSpLocks noChangeShapeType="1"/>
          </p:cNvCxnSpPr>
          <p:nvPr/>
        </p:nvCxnSpPr>
        <p:spPr bwMode="auto">
          <a:xfrm>
            <a:off x="5280025" y="33639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69" name="Straight Connector 88"/>
          <p:cNvCxnSpPr>
            <a:cxnSpLocks noChangeShapeType="1"/>
          </p:cNvCxnSpPr>
          <p:nvPr/>
        </p:nvCxnSpPr>
        <p:spPr bwMode="auto">
          <a:xfrm>
            <a:off x="5280025" y="36449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70" name="Straight Connector 89"/>
          <p:cNvCxnSpPr>
            <a:cxnSpLocks noChangeShapeType="1"/>
          </p:cNvCxnSpPr>
          <p:nvPr/>
        </p:nvCxnSpPr>
        <p:spPr bwMode="auto">
          <a:xfrm>
            <a:off x="5280025" y="379095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91" name="TextBox 90"/>
          <p:cNvSpPr txBox="1"/>
          <p:nvPr/>
        </p:nvSpPr>
        <p:spPr>
          <a:xfrm>
            <a:off x="4952758" y="1900241"/>
            <a:ext cx="379656"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160</a:t>
            </a:r>
          </a:p>
        </p:txBody>
      </p:sp>
      <p:sp>
        <p:nvSpPr>
          <p:cNvPr id="92" name="TextBox 91"/>
          <p:cNvSpPr txBox="1"/>
          <p:nvPr/>
        </p:nvSpPr>
        <p:spPr>
          <a:xfrm>
            <a:off x="4952758" y="2039963"/>
            <a:ext cx="379656"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140</a:t>
            </a:r>
          </a:p>
        </p:txBody>
      </p:sp>
      <p:sp>
        <p:nvSpPr>
          <p:cNvPr id="93" name="TextBox 92"/>
          <p:cNvSpPr txBox="1"/>
          <p:nvPr/>
        </p:nvSpPr>
        <p:spPr>
          <a:xfrm>
            <a:off x="4952758" y="2170138"/>
            <a:ext cx="379656"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120</a:t>
            </a:r>
          </a:p>
        </p:txBody>
      </p:sp>
      <p:sp>
        <p:nvSpPr>
          <p:cNvPr id="94" name="TextBox 93"/>
          <p:cNvSpPr txBox="1"/>
          <p:nvPr/>
        </p:nvSpPr>
        <p:spPr>
          <a:xfrm>
            <a:off x="4952758" y="2306663"/>
            <a:ext cx="379656"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100</a:t>
            </a:r>
          </a:p>
        </p:txBody>
      </p:sp>
      <p:sp>
        <p:nvSpPr>
          <p:cNvPr id="95" name="TextBox 94"/>
          <p:cNvSpPr txBox="1"/>
          <p:nvPr/>
        </p:nvSpPr>
        <p:spPr>
          <a:xfrm>
            <a:off x="5017766" y="2578126"/>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60</a:t>
            </a:r>
          </a:p>
        </p:txBody>
      </p:sp>
      <p:sp>
        <p:nvSpPr>
          <p:cNvPr id="96" name="TextBox 95"/>
          <p:cNvSpPr txBox="1"/>
          <p:nvPr/>
        </p:nvSpPr>
        <p:spPr>
          <a:xfrm>
            <a:off x="5017766" y="2709888"/>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sp>
        <p:nvSpPr>
          <p:cNvPr id="97" name="TextBox 96"/>
          <p:cNvSpPr txBox="1"/>
          <p:nvPr/>
        </p:nvSpPr>
        <p:spPr>
          <a:xfrm>
            <a:off x="5017766" y="2851176"/>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98" name="TextBox 97"/>
          <p:cNvSpPr txBox="1"/>
          <p:nvPr/>
        </p:nvSpPr>
        <p:spPr>
          <a:xfrm>
            <a:off x="4978508" y="3116288"/>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99" name="TextBox 98"/>
          <p:cNvSpPr txBox="1"/>
          <p:nvPr/>
        </p:nvSpPr>
        <p:spPr>
          <a:xfrm>
            <a:off x="4978508" y="3240113"/>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sp>
        <p:nvSpPr>
          <p:cNvPr id="100" name="TextBox 99"/>
          <p:cNvSpPr txBox="1"/>
          <p:nvPr/>
        </p:nvSpPr>
        <p:spPr>
          <a:xfrm>
            <a:off x="4978508" y="3524250"/>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-80</a:t>
            </a:r>
          </a:p>
        </p:txBody>
      </p:sp>
      <p:sp>
        <p:nvSpPr>
          <p:cNvPr id="101" name="TextBox 100"/>
          <p:cNvSpPr txBox="1"/>
          <p:nvPr/>
        </p:nvSpPr>
        <p:spPr>
          <a:xfrm>
            <a:off x="4913509" y="3667127"/>
            <a:ext cx="418917"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-100</a:t>
            </a:r>
          </a:p>
        </p:txBody>
      </p:sp>
      <p:sp>
        <p:nvSpPr>
          <p:cNvPr id="102" name="TextBox 101"/>
          <p:cNvSpPr txBox="1"/>
          <p:nvPr/>
        </p:nvSpPr>
        <p:spPr>
          <a:xfrm rot="16200000">
            <a:off x="4043906" y="2709052"/>
            <a:ext cx="1564188" cy="400110"/>
          </a:xfrm>
          <a:prstGeom prst="rect">
            <a:avLst/>
          </a:prstGeom>
          <a:noFill/>
        </p:spPr>
        <p:txBody>
          <a:bodyPr wrap="none">
            <a:spAutoFit/>
          </a:bodyPr>
          <a:lstStyle/>
          <a:p>
            <a:pPr algn="ctr" defTabSz="914400" fontAlgn="base">
              <a:spcBef>
                <a:spcPct val="0"/>
              </a:spcBef>
              <a:spcAft>
                <a:spcPct val="0"/>
              </a:spcAft>
              <a:defRPr/>
            </a:pPr>
            <a:r>
              <a:rPr lang="en-US" sz="1000" b="1" dirty="0">
                <a:solidFill>
                  <a:srgbClr val="FFFFFF"/>
                </a:solidFill>
                <a:ea typeface="ＭＳ Ｐゴシック" panose="020B0600070205080204" pitchFamily="34" charset="-128"/>
              </a:rPr>
              <a:t>Maximum uNTx</a:t>
            </a:r>
            <a:br>
              <a:rPr lang="en-US" sz="1000" b="1" dirty="0">
                <a:solidFill>
                  <a:srgbClr val="FFFFFF"/>
                </a:solidFill>
                <a:ea typeface="ＭＳ Ｐゴシック" panose="020B0600070205080204" pitchFamily="34" charset="-128"/>
              </a:rPr>
            </a:br>
            <a:r>
              <a:rPr lang="en-US" sz="1000" b="1" dirty="0">
                <a:solidFill>
                  <a:srgbClr val="FFFFFF"/>
                </a:solidFill>
                <a:ea typeface="ＭＳ Ｐゴシック" panose="020B0600070205080204" pitchFamily="34" charset="-128"/>
              </a:rPr>
              <a:t>Change From Baseline (%)</a:t>
            </a:r>
          </a:p>
        </p:txBody>
      </p:sp>
      <p:sp>
        <p:nvSpPr>
          <p:cNvPr id="103" name="Rectangle 102"/>
          <p:cNvSpPr/>
          <p:nvPr/>
        </p:nvSpPr>
        <p:spPr bwMode="auto">
          <a:xfrm>
            <a:off x="5727700" y="3008313"/>
            <a:ext cx="65088" cy="809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784" name="Straight Connector 103"/>
          <p:cNvCxnSpPr>
            <a:cxnSpLocks noChangeShapeType="1"/>
          </p:cNvCxnSpPr>
          <p:nvPr/>
        </p:nvCxnSpPr>
        <p:spPr bwMode="auto">
          <a:xfrm flipH="1">
            <a:off x="5351463" y="4283101"/>
            <a:ext cx="0" cy="180181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85" name="Straight Connector 105"/>
          <p:cNvCxnSpPr>
            <a:cxnSpLocks noChangeShapeType="1"/>
          </p:cNvCxnSpPr>
          <p:nvPr/>
        </p:nvCxnSpPr>
        <p:spPr bwMode="auto">
          <a:xfrm>
            <a:off x="5280025" y="42957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86" name="Straight Connector 106"/>
          <p:cNvCxnSpPr>
            <a:cxnSpLocks noChangeShapeType="1"/>
          </p:cNvCxnSpPr>
          <p:nvPr/>
        </p:nvCxnSpPr>
        <p:spPr bwMode="auto">
          <a:xfrm>
            <a:off x="5280025" y="44878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87" name="Straight Connector 107"/>
          <p:cNvCxnSpPr>
            <a:cxnSpLocks noChangeShapeType="1"/>
          </p:cNvCxnSpPr>
          <p:nvPr/>
        </p:nvCxnSpPr>
        <p:spPr bwMode="auto">
          <a:xfrm>
            <a:off x="5280025" y="46847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88" name="Straight Connector 108"/>
          <p:cNvCxnSpPr>
            <a:cxnSpLocks noChangeShapeType="1"/>
          </p:cNvCxnSpPr>
          <p:nvPr/>
        </p:nvCxnSpPr>
        <p:spPr bwMode="auto">
          <a:xfrm>
            <a:off x="5280025" y="50831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89" name="Straight Connector 109"/>
          <p:cNvCxnSpPr>
            <a:cxnSpLocks noChangeShapeType="1"/>
          </p:cNvCxnSpPr>
          <p:nvPr/>
        </p:nvCxnSpPr>
        <p:spPr bwMode="auto">
          <a:xfrm>
            <a:off x="5280025" y="52832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90" name="Straight Connector 110"/>
          <p:cNvCxnSpPr>
            <a:cxnSpLocks noChangeShapeType="1"/>
          </p:cNvCxnSpPr>
          <p:nvPr/>
        </p:nvCxnSpPr>
        <p:spPr bwMode="auto">
          <a:xfrm>
            <a:off x="5280025" y="547846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91" name="Straight Connector 111"/>
          <p:cNvCxnSpPr>
            <a:cxnSpLocks noChangeShapeType="1"/>
          </p:cNvCxnSpPr>
          <p:nvPr/>
        </p:nvCxnSpPr>
        <p:spPr bwMode="auto">
          <a:xfrm>
            <a:off x="5280025" y="588168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792" name="Straight Connector 112"/>
          <p:cNvCxnSpPr>
            <a:cxnSpLocks noChangeShapeType="1"/>
          </p:cNvCxnSpPr>
          <p:nvPr/>
        </p:nvCxnSpPr>
        <p:spPr bwMode="auto">
          <a:xfrm>
            <a:off x="5280025" y="6069013"/>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14" name="TextBox 113"/>
          <p:cNvSpPr txBox="1"/>
          <p:nvPr/>
        </p:nvSpPr>
        <p:spPr>
          <a:xfrm>
            <a:off x="4952758" y="4175151"/>
            <a:ext cx="379656"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100</a:t>
            </a:r>
          </a:p>
        </p:txBody>
      </p:sp>
      <p:sp>
        <p:nvSpPr>
          <p:cNvPr id="115" name="TextBox 114"/>
          <p:cNvSpPr txBox="1"/>
          <p:nvPr/>
        </p:nvSpPr>
        <p:spPr>
          <a:xfrm>
            <a:off x="5017766" y="4365651"/>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80</a:t>
            </a:r>
          </a:p>
        </p:txBody>
      </p:sp>
      <p:sp>
        <p:nvSpPr>
          <p:cNvPr id="116" name="TextBox 115"/>
          <p:cNvSpPr txBox="1"/>
          <p:nvPr/>
        </p:nvSpPr>
        <p:spPr>
          <a:xfrm>
            <a:off x="5017766" y="4562500"/>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60</a:t>
            </a:r>
          </a:p>
        </p:txBody>
      </p:sp>
      <p:sp>
        <p:nvSpPr>
          <p:cNvPr id="117" name="TextBox 116"/>
          <p:cNvSpPr txBox="1"/>
          <p:nvPr/>
        </p:nvSpPr>
        <p:spPr>
          <a:xfrm>
            <a:off x="5017766" y="4960963"/>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118" name="TextBox 117"/>
          <p:cNvSpPr txBox="1"/>
          <p:nvPr/>
        </p:nvSpPr>
        <p:spPr>
          <a:xfrm>
            <a:off x="5082762" y="5159401"/>
            <a:ext cx="249663"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0</a:t>
            </a:r>
          </a:p>
        </p:txBody>
      </p:sp>
      <p:sp>
        <p:nvSpPr>
          <p:cNvPr id="119" name="TextBox 118"/>
          <p:cNvSpPr txBox="1"/>
          <p:nvPr/>
        </p:nvSpPr>
        <p:spPr>
          <a:xfrm>
            <a:off x="4978508" y="5354663"/>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-20</a:t>
            </a:r>
          </a:p>
        </p:txBody>
      </p:sp>
      <p:sp>
        <p:nvSpPr>
          <p:cNvPr id="120" name="TextBox 119"/>
          <p:cNvSpPr txBox="1"/>
          <p:nvPr/>
        </p:nvSpPr>
        <p:spPr>
          <a:xfrm>
            <a:off x="4978508" y="5757888"/>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-60</a:t>
            </a:r>
          </a:p>
        </p:txBody>
      </p:sp>
      <p:sp>
        <p:nvSpPr>
          <p:cNvPr id="121" name="TextBox 120"/>
          <p:cNvSpPr txBox="1"/>
          <p:nvPr/>
        </p:nvSpPr>
        <p:spPr>
          <a:xfrm>
            <a:off x="4978508" y="5951563"/>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-80</a:t>
            </a:r>
          </a:p>
        </p:txBody>
      </p:sp>
      <p:sp>
        <p:nvSpPr>
          <p:cNvPr id="122" name="TextBox 121"/>
          <p:cNvSpPr txBox="1"/>
          <p:nvPr/>
        </p:nvSpPr>
        <p:spPr>
          <a:xfrm rot="16200000">
            <a:off x="4034381" y="4987115"/>
            <a:ext cx="1564188" cy="400110"/>
          </a:xfrm>
          <a:prstGeom prst="rect">
            <a:avLst/>
          </a:prstGeom>
          <a:noFill/>
        </p:spPr>
        <p:txBody>
          <a:bodyPr wrap="none">
            <a:spAutoFit/>
          </a:bodyPr>
          <a:lstStyle/>
          <a:p>
            <a:pPr algn="ctr" defTabSz="914400" fontAlgn="base">
              <a:spcBef>
                <a:spcPct val="0"/>
              </a:spcBef>
              <a:spcAft>
                <a:spcPct val="0"/>
              </a:spcAft>
              <a:defRPr/>
            </a:pPr>
            <a:r>
              <a:rPr lang="en-US" sz="1000" b="1" dirty="0">
                <a:solidFill>
                  <a:srgbClr val="FFFFFF"/>
                </a:solidFill>
                <a:ea typeface="ＭＳ Ｐゴシック" panose="020B0600070205080204" pitchFamily="34" charset="-128"/>
              </a:rPr>
              <a:t>Maximum BAP</a:t>
            </a:r>
            <a:br>
              <a:rPr lang="en-US" sz="1000" b="1" dirty="0">
                <a:solidFill>
                  <a:srgbClr val="FFFFFF"/>
                </a:solidFill>
                <a:ea typeface="ＭＳ Ｐゴシック" panose="020B0600070205080204" pitchFamily="34" charset="-128"/>
              </a:rPr>
            </a:br>
            <a:r>
              <a:rPr lang="en-US" sz="1000" b="1" dirty="0">
                <a:solidFill>
                  <a:srgbClr val="FFFFFF"/>
                </a:solidFill>
                <a:ea typeface="ＭＳ Ｐゴシック" panose="020B0600070205080204" pitchFamily="34" charset="-128"/>
              </a:rPr>
              <a:t>Change From Baseline (%)</a:t>
            </a:r>
          </a:p>
        </p:txBody>
      </p:sp>
      <p:sp>
        <p:nvSpPr>
          <p:cNvPr id="123" name="Rectangle 122"/>
          <p:cNvSpPr/>
          <p:nvPr/>
        </p:nvSpPr>
        <p:spPr bwMode="auto">
          <a:xfrm>
            <a:off x="5680075" y="4981601"/>
            <a:ext cx="63500" cy="2968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6" name="Rectangle 125"/>
          <p:cNvSpPr/>
          <p:nvPr/>
        </p:nvSpPr>
        <p:spPr bwMode="auto">
          <a:xfrm>
            <a:off x="1241438" y="2449513"/>
            <a:ext cx="68263" cy="4556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7" name="Rectangle 126"/>
          <p:cNvSpPr/>
          <p:nvPr/>
        </p:nvSpPr>
        <p:spPr bwMode="auto">
          <a:xfrm>
            <a:off x="1093788" y="2266976"/>
            <a:ext cx="68262" cy="6381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8" name="Rectangle 127"/>
          <p:cNvSpPr/>
          <p:nvPr/>
        </p:nvSpPr>
        <p:spPr bwMode="auto">
          <a:xfrm>
            <a:off x="1849439" y="2878164"/>
            <a:ext cx="66675" cy="269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29" name="Rectangle 128"/>
          <p:cNvSpPr/>
          <p:nvPr/>
        </p:nvSpPr>
        <p:spPr bwMode="auto">
          <a:xfrm>
            <a:off x="1546238" y="2786063"/>
            <a:ext cx="68263" cy="1190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0" name="Rectangle 129"/>
          <p:cNvSpPr/>
          <p:nvPr/>
        </p:nvSpPr>
        <p:spPr bwMode="auto">
          <a:xfrm>
            <a:off x="1697039" y="2838476"/>
            <a:ext cx="66675" cy="666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1" name="Rectangle 130"/>
          <p:cNvSpPr/>
          <p:nvPr/>
        </p:nvSpPr>
        <p:spPr bwMode="auto">
          <a:xfrm>
            <a:off x="2787650" y="2909914"/>
            <a:ext cx="66675" cy="666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2" name="Rectangle 131"/>
          <p:cNvSpPr/>
          <p:nvPr/>
        </p:nvSpPr>
        <p:spPr bwMode="auto">
          <a:xfrm>
            <a:off x="2940050" y="2909914"/>
            <a:ext cx="66675" cy="777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3" name="Rectangle 132"/>
          <p:cNvSpPr/>
          <p:nvPr/>
        </p:nvSpPr>
        <p:spPr bwMode="auto">
          <a:xfrm>
            <a:off x="3084513" y="2909888"/>
            <a:ext cx="68262" cy="2349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4" name="Rectangle 133"/>
          <p:cNvSpPr/>
          <p:nvPr/>
        </p:nvSpPr>
        <p:spPr bwMode="auto">
          <a:xfrm>
            <a:off x="3246438" y="2909888"/>
            <a:ext cx="68262" cy="2714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5" name="Rectangle 134"/>
          <p:cNvSpPr/>
          <p:nvPr/>
        </p:nvSpPr>
        <p:spPr bwMode="auto">
          <a:xfrm>
            <a:off x="3397250" y="2909914"/>
            <a:ext cx="66675" cy="4333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6" name="Rectangle 135"/>
          <p:cNvSpPr/>
          <p:nvPr/>
        </p:nvSpPr>
        <p:spPr bwMode="auto">
          <a:xfrm>
            <a:off x="3554414" y="2909888"/>
            <a:ext cx="66675" cy="5000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7" name="Rectangle 136"/>
          <p:cNvSpPr/>
          <p:nvPr/>
        </p:nvSpPr>
        <p:spPr bwMode="auto">
          <a:xfrm>
            <a:off x="3706814" y="2909888"/>
            <a:ext cx="66675" cy="6858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8" name="Rectangle 137"/>
          <p:cNvSpPr/>
          <p:nvPr/>
        </p:nvSpPr>
        <p:spPr bwMode="auto">
          <a:xfrm>
            <a:off x="3865563" y="2909888"/>
            <a:ext cx="68262" cy="8001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39" name="Rectangle 138"/>
          <p:cNvSpPr/>
          <p:nvPr/>
        </p:nvSpPr>
        <p:spPr bwMode="auto">
          <a:xfrm>
            <a:off x="2962276" y="5308626"/>
            <a:ext cx="63500" cy="17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0" name="Rectangle 139"/>
          <p:cNvSpPr/>
          <p:nvPr/>
        </p:nvSpPr>
        <p:spPr bwMode="auto">
          <a:xfrm>
            <a:off x="3036889" y="5308626"/>
            <a:ext cx="63500" cy="17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1" name="Rectangle 140"/>
          <p:cNvSpPr/>
          <p:nvPr/>
        </p:nvSpPr>
        <p:spPr bwMode="auto">
          <a:xfrm>
            <a:off x="3111502" y="5308626"/>
            <a:ext cx="63500" cy="17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2" name="Rectangle 141"/>
          <p:cNvSpPr/>
          <p:nvPr/>
        </p:nvSpPr>
        <p:spPr bwMode="auto">
          <a:xfrm>
            <a:off x="3186115" y="5308626"/>
            <a:ext cx="63500" cy="17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3" name="Rectangle 142"/>
          <p:cNvSpPr/>
          <p:nvPr/>
        </p:nvSpPr>
        <p:spPr bwMode="auto">
          <a:xfrm>
            <a:off x="3260725" y="5308600"/>
            <a:ext cx="65088" cy="269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4" name="Rectangle 143"/>
          <p:cNvSpPr/>
          <p:nvPr/>
        </p:nvSpPr>
        <p:spPr bwMode="auto">
          <a:xfrm>
            <a:off x="2887663" y="5289576"/>
            <a:ext cx="63500" cy="174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5" name="Rectangle 144"/>
          <p:cNvSpPr/>
          <p:nvPr/>
        </p:nvSpPr>
        <p:spPr bwMode="auto">
          <a:xfrm>
            <a:off x="2813050" y="5281639"/>
            <a:ext cx="63500" cy="269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6" name="Rectangle 145"/>
          <p:cNvSpPr/>
          <p:nvPr/>
        </p:nvSpPr>
        <p:spPr bwMode="auto">
          <a:xfrm>
            <a:off x="2738438" y="5262589"/>
            <a:ext cx="63500" cy="460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7" name="Rectangle 146"/>
          <p:cNvSpPr/>
          <p:nvPr/>
        </p:nvSpPr>
        <p:spPr bwMode="auto">
          <a:xfrm>
            <a:off x="2663827" y="5257800"/>
            <a:ext cx="63500" cy="508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8" name="Rectangle 147"/>
          <p:cNvSpPr/>
          <p:nvPr/>
        </p:nvSpPr>
        <p:spPr bwMode="auto">
          <a:xfrm>
            <a:off x="2589214" y="5237189"/>
            <a:ext cx="63500" cy="714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49" name="Rectangle 148"/>
          <p:cNvSpPr/>
          <p:nvPr/>
        </p:nvSpPr>
        <p:spPr bwMode="auto">
          <a:xfrm>
            <a:off x="2514601" y="5213350"/>
            <a:ext cx="63500" cy="952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0" name="Rectangle 149"/>
          <p:cNvSpPr/>
          <p:nvPr/>
        </p:nvSpPr>
        <p:spPr bwMode="auto">
          <a:xfrm>
            <a:off x="2439988" y="5199089"/>
            <a:ext cx="63500" cy="1095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1" name="Rectangle 150"/>
          <p:cNvSpPr/>
          <p:nvPr/>
        </p:nvSpPr>
        <p:spPr bwMode="auto">
          <a:xfrm>
            <a:off x="2363801" y="5184801"/>
            <a:ext cx="65087" cy="1238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2" name="Rectangle 151"/>
          <p:cNvSpPr/>
          <p:nvPr/>
        </p:nvSpPr>
        <p:spPr bwMode="auto">
          <a:xfrm>
            <a:off x="2289175" y="5156200"/>
            <a:ext cx="65088" cy="1524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3" name="Rectangle 152"/>
          <p:cNvSpPr/>
          <p:nvPr/>
        </p:nvSpPr>
        <p:spPr bwMode="auto">
          <a:xfrm>
            <a:off x="2214576" y="5156200"/>
            <a:ext cx="65087" cy="1524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4" name="Rectangle 153"/>
          <p:cNvSpPr/>
          <p:nvPr/>
        </p:nvSpPr>
        <p:spPr bwMode="auto">
          <a:xfrm>
            <a:off x="2139950" y="5146701"/>
            <a:ext cx="65088" cy="1619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5" name="Rectangle 154"/>
          <p:cNvSpPr/>
          <p:nvPr/>
        </p:nvSpPr>
        <p:spPr bwMode="auto">
          <a:xfrm>
            <a:off x="2065351" y="5146701"/>
            <a:ext cx="65087" cy="1619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6" name="Rectangle 155"/>
          <p:cNvSpPr/>
          <p:nvPr/>
        </p:nvSpPr>
        <p:spPr bwMode="auto">
          <a:xfrm>
            <a:off x="1990725" y="5124450"/>
            <a:ext cx="63500" cy="1841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7" name="Rectangle 156"/>
          <p:cNvSpPr/>
          <p:nvPr/>
        </p:nvSpPr>
        <p:spPr bwMode="auto">
          <a:xfrm>
            <a:off x="1916113" y="5119688"/>
            <a:ext cx="63500" cy="1889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8" name="Rectangle 157"/>
          <p:cNvSpPr/>
          <p:nvPr/>
        </p:nvSpPr>
        <p:spPr bwMode="auto">
          <a:xfrm>
            <a:off x="1841500" y="5110189"/>
            <a:ext cx="63500" cy="1984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59" name="Rectangle 158"/>
          <p:cNvSpPr/>
          <p:nvPr/>
        </p:nvSpPr>
        <p:spPr bwMode="auto">
          <a:xfrm>
            <a:off x="1766890" y="5100638"/>
            <a:ext cx="63500" cy="2079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0" name="Rectangle 159"/>
          <p:cNvSpPr/>
          <p:nvPr/>
        </p:nvSpPr>
        <p:spPr bwMode="auto">
          <a:xfrm>
            <a:off x="1692277" y="5100638"/>
            <a:ext cx="63500" cy="2079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1" name="Rectangle 160"/>
          <p:cNvSpPr/>
          <p:nvPr/>
        </p:nvSpPr>
        <p:spPr bwMode="auto">
          <a:xfrm>
            <a:off x="1617664" y="5100638"/>
            <a:ext cx="63500" cy="2079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2" name="Rectangle 161"/>
          <p:cNvSpPr/>
          <p:nvPr/>
        </p:nvSpPr>
        <p:spPr bwMode="auto">
          <a:xfrm>
            <a:off x="1543051" y="5072089"/>
            <a:ext cx="63500" cy="2365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3" name="Rectangle 162"/>
          <p:cNvSpPr/>
          <p:nvPr/>
        </p:nvSpPr>
        <p:spPr bwMode="auto">
          <a:xfrm>
            <a:off x="1468438" y="5057801"/>
            <a:ext cx="63500" cy="2508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4" name="Rectangle 163"/>
          <p:cNvSpPr/>
          <p:nvPr/>
        </p:nvSpPr>
        <p:spPr bwMode="auto">
          <a:xfrm>
            <a:off x="1319215" y="4972050"/>
            <a:ext cx="63500" cy="3365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5" name="Rectangle 164"/>
          <p:cNvSpPr/>
          <p:nvPr/>
        </p:nvSpPr>
        <p:spPr bwMode="auto">
          <a:xfrm>
            <a:off x="1243026" y="4627589"/>
            <a:ext cx="65087" cy="6810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6" name="Rectangle 165"/>
          <p:cNvSpPr/>
          <p:nvPr/>
        </p:nvSpPr>
        <p:spPr bwMode="auto">
          <a:xfrm>
            <a:off x="1168400" y="4570439"/>
            <a:ext cx="65088" cy="7381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7" name="Rectangle 166"/>
          <p:cNvSpPr/>
          <p:nvPr/>
        </p:nvSpPr>
        <p:spPr bwMode="auto">
          <a:xfrm>
            <a:off x="1093801" y="4479951"/>
            <a:ext cx="65087" cy="8286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8" name="Rectangle 167"/>
          <p:cNvSpPr/>
          <p:nvPr/>
        </p:nvSpPr>
        <p:spPr bwMode="auto">
          <a:xfrm>
            <a:off x="3335351" y="5310214"/>
            <a:ext cx="65087" cy="285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69" name="Rectangle 168"/>
          <p:cNvSpPr/>
          <p:nvPr/>
        </p:nvSpPr>
        <p:spPr bwMode="auto">
          <a:xfrm>
            <a:off x="3409950" y="5310214"/>
            <a:ext cx="65088" cy="650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0" name="Rectangle 169"/>
          <p:cNvSpPr/>
          <p:nvPr/>
        </p:nvSpPr>
        <p:spPr bwMode="auto">
          <a:xfrm>
            <a:off x="3484576" y="5310188"/>
            <a:ext cx="65087" cy="619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1" name="Rectangle 170"/>
          <p:cNvSpPr/>
          <p:nvPr/>
        </p:nvSpPr>
        <p:spPr bwMode="auto">
          <a:xfrm>
            <a:off x="3560764" y="5310188"/>
            <a:ext cx="63500" cy="698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2" name="Rectangle 171"/>
          <p:cNvSpPr/>
          <p:nvPr/>
        </p:nvSpPr>
        <p:spPr bwMode="auto">
          <a:xfrm>
            <a:off x="3635377" y="5310214"/>
            <a:ext cx="63500" cy="714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3" name="Rectangle 172"/>
          <p:cNvSpPr/>
          <p:nvPr/>
        </p:nvSpPr>
        <p:spPr bwMode="auto">
          <a:xfrm>
            <a:off x="3709990" y="5310214"/>
            <a:ext cx="63500" cy="666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 name="Rectangle 173"/>
          <p:cNvSpPr/>
          <p:nvPr/>
        </p:nvSpPr>
        <p:spPr bwMode="auto">
          <a:xfrm>
            <a:off x="3784600" y="5310188"/>
            <a:ext cx="63500" cy="1000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5" name="Rectangle 174"/>
          <p:cNvSpPr/>
          <p:nvPr/>
        </p:nvSpPr>
        <p:spPr bwMode="auto">
          <a:xfrm>
            <a:off x="3859213" y="5310188"/>
            <a:ext cx="63500" cy="1000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6" name="Rectangle 175"/>
          <p:cNvSpPr/>
          <p:nvPr/>
        </p:nvSpPr>
        <p:spPr bwMode="auto">
          <a:xfrm>
            <a:off x="3933826" y="5310188"/>
            <a:ext cx="63500" cy="11271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7" name="Rectangle 176"/>
          <p:cNvSpPr/>
          <p:nvPr/>
        </p:nvSpPr>
        <p:spPr bwMode="auto">
          <a:xfrm>
            <a:off x="4008439" y="5310188"/>
            <a:ext cx="63500" cy="1190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8" name="Rectangle 177"/>
          <p:cNvSpPr/>
          <p:nvPr/>
        </p:nvSpPr>
        <p:spPr bwMode="auto">
          <a:xfrm>
            <a:off x="4083052" y="5310188"/>
            <a:ext cx="63500" cy="1460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9" name="Rectangle 178"/>
          <p:cNvSpPr/>
          <p:nvPr/>
        </p:nvSpPr>
        <p:spPr bwMode="auto">
          <a:xfrm>
            <a:off x="4157665" y="5310214"/>
            <a:ext cx="63500" cy="22383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0" name="Rectangle 179"/>
          <p:cNvSpPr/>
          <p:nvPr/>
        </p:nvSpPr>
        <p:spPr bwMode="auto">
          <a:xfrm>
            <a:off x="4232275" y="5310214"/>
            <a:ext cx="63500" cy="255587"/>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1" name="Rectangle 180"/>
          <p:cNvSpPr/>
          <p:nvPr/>
        </p:nvSpPr>
        <p:spPr bwMode="auto">
          <a:xfrm>
            <a:off x="4306888" y="5310214"/>
            <a:ext cx="63500" cy="4794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859" name="Straight Connector 16"/>
          <p:cNvCxnSpPr>
            <a:cxnSpLocks noChangeShapeType="1"/>
          </p:cNvCxnSpPr>
          <p:nvPr/>
        </p:nvCxnSpPr>
        <p:spPr bwMode="auto">
          <a:xfrm>
            <a:off x="1050938" y="2544763"/>
            <a:ext cx="3241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860" name="Straight Connector 17"/>
          <p:cNvCxnSpPr>
            <a:cxnSpLocks noChangeShapeType="1"/>
          </p:cNvCxnSpPr>
          <p:nvPr/>
        </p:nvCxnSpPr>
        <p:spPr bwMode="auto">
          <a:xfrm>
            <a:off x="1050938" y="2909888"/>
            <a:ext cx="3241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861" name="Straight Connector 45"/>
          <p:cNvCxnSpPr>
            <a:cxnSpLocks noChangeShapeType="1"/>
          </p:cNvCxnSpPr>
          <p:nvPr/>
        </p:nvCxnSpPr>
        <p:spPr bwMode="auto">
          <a:xfrm>
            <a:off x="1050938" y="5308600"/>
            <a:ext cx="3336925"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182" name="Footer Placeholder 4"/>
          <p:cNvSpPr txBox="1">
            <a:spLocks/>
          </p:cNvSpPr>
          <p:nvPr/>
        </p:nvSpPr>
        <p:spPr bwMode="auto">
          <a:xfrm>
            <a:off x="284163" y="6373813"/>
            <a:ext cx="7162800" cy="328612"/>
          </a:xfrm>
          <a:prstGeom prst="rect">
            <a:avLst/>
          </a:prstGeom>
          <a:noFill/>
          <a:ln w="9525">
            <a:noFill/>
            <a:miter lim="800000"/>
            <a:headEnd/>
            <a:tailEnd/>
          </a:ln>
        </p:spPr>
        <p:txBody>
          <a:bodyPr/>
          <a:lstStyle/>
          <a:p>
            <a:pPr fontAlgn="base" hangingPunct="0">
              <a:lnSpc>
                <a:spcPct val="93000"/>
              </a:lnSpc>
              <a:spcBef>
                <a:spcPct val="0"/>
              </a:spcBef>
              <a:spcAft>
                <a:spcPct val="0"/>
              </a:spcAft>
              <a:buClr>
                <a:srgbClr val="000000"/>
              </a:buClr>
              <a:buSzPct val="45000"/>
              <a:buFont typeface="Wingdings" charset="2"/>
              <a:buNone/>
              <a:tabLst>
                <a:tab pos="723900" algn="l"/>
                <a:tab pos="1447800" algn="l"/>
                <a:tab pos="2171700" algn="l"/>
                <a:tab pos="2895600" algn="l"/>
                <a:tab pos="3619500" algn="l"/>
              </a:tabLst>
              <a:defRPr/>
            </a:pPr>
            <a:r>
              <a:rPr lang="en-GB" sz="1400" dirty="0">
                <a:solidFill>
                  <a:srgbClr val="CDCDCF"/>
                </a:solidFill>
                <a:ea typeface="ＭＳ Ｐゴシック" charset="-128"/>
                <a:cs typeface="ＭＳ Ｐゴシック" charset="-128"/>
              </a:rPr>
              <a:t>Yu EY, et al. Clin Cancer Res. 2009;15:7421-7428.</a:t>
            </a:r>
          </a:p>
        </p:txBody>
      </p:sp>
      <p:sp>
        <p:nvSpPr>
          <p:cNvPr id="183" name="Rectangle 182"/>
          <p:cNvSpPr/>
          <p:nvPr/>
        </p:nvSpPr>
        <p:spPr bwMode="auto">
          <a:xfrm>
            <a:off x="5810251" y="3043238"/>
            <a:ext cx="63500" cy="444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4" name="Rectangle 183"/>
          <p:cNvSpPr/>
          <p:nvPr/>
        </p:nvSpPr>
        <p:spPr bwMode="auto">
          <a:xfrm>
            <a:off x="5805501" y="3689355"/>
            <a:ext cx="92075" cy="920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5" name="Rectangle 184"/>
          <p:cNvSpPr/>
          <p:nvPr/>
        </p:nvSpPr>
        <p:spPr bwMode="auto">
          <a:xfrm>
            <a:off x="6983426" y="3689355"/>
            <a:ext cx="92075" cy="920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6" name="Rectangle 185"/>
          <p:cNvSpPr/>
          <p:nvPr/>
        </p:nvSpPr>
        <p:spPr bwMode="auto">
          <a:xfrm>
            <a:off x="6137275" y="3100388"/>
            <a:ext cx="63500" cy="1143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7" name="Rectangle 186"/>
          <p:cNvSpPr/>
          <p:nvPr/>
        </p:nvSpPr>
        <p:spPr bwMode="auto">
          <a:xfrm>
            <a:off x="5892802" y="3095651"/>
            <a:ext cx="63500" cy="365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8" name="Rectangle 187"/>
          <p:cNvSpPr/>
          <p:nvPr/>
        </p:nvSpPr>
        <p:spPr bwMode="auto">
          <a:xfrm>
            <a:off x="5973763" y="3095651"/>
            <a:ext cx="63500" cy="492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89" name="Rectangle 188"/>
          <p:cNvSpPr/>
          <p:nvPr/>
        </p:nvSpPr>
        <p:spPr bwMode="auto">
          <a:xfrm>
            <a:off x="6056314" y="3095651"/>
            <a:ext cx="63500" cy="492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0" name="Rectangle 189"/>
          <p:cNvSpPr/>
          <p:nvPr/>
        </p:nvSpPr>
        <p:spPr bwMode="auto">
          <a:xfrm>
            <a:off x="6219826" y="3095651"/>
            <a:ext cx="63500" cy="1301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1" name="Rectangle 190"/>
          <p:cNvSpPr/>
          <p:nvPr/>
        </p:nvSpPr>
        <p:spPr bwMode="auto">
          <a:xfrm>
            <a:off x="6300790" y="3095625"/>
            <a:ext cx="63500" cy="1476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2" name="Rectangle 191"/>
          <p:cNvSpPr/>
          <p:nvPr/>
        </p:nvSpPr>
        <p:spPr bwMode="auto">
          <a:xfrm>
            <a:off x="6383338" y="3095625"/>
            <a:ext cx="63500" cy="1603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3" name="Rectangle 192"/>
          <p:cNvSpPr/>
          <p:nvPr/>
        </p:nvSpPr>
        <p:spPr bwMode="auto">
          <a:xfrm>
            <a:off x="6464302" y="3095651"/>
            <a:ext cx="63500" cy="2016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4" name="Rectangle 193"/>
          <p:cNvSpPr/>
          <p:nvPr/>
        </p:nvSpPr>
        <p:spPr bwMode="auto">
          <a:xfrm>
            <a:off x="6546850" y="3095625"/>
            <a:ext cx="63500" cy="2095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5" name="Rectangle 194"/>
          <p:cNvSpPr/>
          <p:nvPr/>
        </p:nvSpPr>
        <p:spPr bwMode="auto">
          <a:xfrm>
            <a:off x="6954838" y="3095651"/>
            <a:ext cx="63500" cy="3095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6" name="Rectangle 195"/>
          <p:cNvSpPr/>
          <p:nvPr/>
        </p:nvSpPr>
        <p:spPr bwMode="auto">
          <a:xfrm>
            <a:off x="7037389" y="3095625"/>
            <a:ext cx="63500" cy="3508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7" name="Rectangle 196"/>
          <p:cNvSpPr/>
          <p:nvPr/>
        </p:nvSpPr>
        <p:spPr bwMode="auto">
          <a:xfrm>
            <a:off x="7364413" y="3095651"/>
            <a:ext cx="63500" cy="3857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8" name="Rectangle 197"/>
          <p:cNvSpPr/>
          <p:nvPr/>
        </p:nvSpPr>
        <p:spPr bwMode="auto">
          <a:xfrm>
            <a:off x="7445375" y="3095651"/>
            <a:ext cx="65088" cy="3968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99" name="Rectangle 198"/>
          <p:cNvSpPr/>
          <p:nvPr/>
        </p:nvSpPr>
        <p:spPr bwMode="auto">
          <a:xfrm>
            <a:off x="7691440" y="3095651"/>
            <a:ext cx="63500" cy="4159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0" name="Rectangle 199"/>
          <p:cNvSpPr/>
          <p:nvPr/>
        </p:nvSpPr>
        <p:spPr bwMode="auto">
          <a:xfrm>
            <a:off x="7772400" y="3095651"/>
            <a:ext cx="65088" cy="4159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1" name="Rectangle 200"/>
          <p:cNvSpPr/>
          <p:nvPr/>
        </p:nvSpPr>
        <p:spPr bwMode="auto">
          <a:xfrm>
            <a:off x="7854951" y="3095651"/>
            <a:ext cx="63500" cy="41592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2" name="Rectangle 201"/>
          <p:cNvSpPr/>
          <p:nvPr/>
        </p:nvSpPr>
        <p:spPr bwMode="auto">
          <a:xfrm>
            <a:off x="8099425" y="3095625"/>
            <a:ext cx="65088" cy="4524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3" name="Rectangle 202"/>
          <p:cNvSpPr/>
          <p:nvPr/>
        </p:nvSpPr>
        <p:spPr bwMode="auto">
          <a:xfrm>
            <a:off x="8345488" y="3095625"/>
            <a:ext cx="63500" cy="4524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4" name="Rectangle 203"/>
          <p:cNvSpPr/>
          <p:nvPr/>
        </p:nvSpPr>
        <p:spPr bwMode="auto">
          <a:xfrm>
            <a:off x="6627814" y="3100388"/>
            <a:ext cx="63500" cy="233362"/>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5" name="Rectangle 204"/>
          <p:cNvSpPr/>
          <p:nvPr/>
        </p:nvSpPr>
        <p:spPr bwMode="auto">
          <a:xfrm>
            <a:off x="6710365" y="3100414"/>
            <a:ext cx="63500" cy="242887"/>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6" name="Rectangle 205"/>
          <p:cNvSpPr/>
          <p:nvPr/>
        </p:nvSpPr>
        <p:spPr bwMode="auto">
          <a:xfrm>
            <a:off x="6791326" y="3100388"/>
            <a:ext cx="63500" cy="2603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7" name="Rectangle 206"/>
          <p:cNvSpPr/>
          <p:nvPr/>
        </p:nvSpPr>
        <p:spPr bwMode="auto">
          <a:xfrm>
            <a:off x="6873877" y="3100388"/>
            <a:ext cx="63500" cy="2921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8" name="Rectangle 207"/>
          <p:cNvSpPr/>
          <p:nvPr/>
        </p:nvSpPr>
        <p:spPr bwMode="auto">
          <a:xfrm>
            <a:off x="7118350" y="3100414"/>
            <a:ext cx="65088" cy="3397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09" name="Rectangle 208"/>
          <p:cNvSpPr/>
          <p:nvPr/>
        </p:nvSpPr>
        <p:spPr bwMode="auto">
          <a:xfrm>
            <a:off x="7200901" y="3100414"/>
            <a:ext cx="63500" cy="3524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0" name="Rectangle 209"/>
          <p:cNvSpPr/>
          <p:nvPr/>
        </p:nvSpPr>
        <p:spPr bwMode="auto">
          <a:xfrm>
            <a:off x="7281876" y="3100414"/>
            <a:ext cx="65087" cy="3714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1" name="Rectangle 210"/>
          <p:cNvSpPr/>
          <p:nvPr/>
        </p:nvSpPr>
        <p:spPr bwMode="auto">
          <a:xfrm>
            <a:off x="7527925" y="3100388"/>
            <a:ext cx="63500" cy="3937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2" name="Rectangle 211"/>
          <p:cNvSpPr/>
          <p:nvPr/>
        </p:nvSpPr>
        <p:spPr bwMode="auto">
          <a:xfrm>
            <a:off x="7608901" y="3100414"/>
            <a:ext cx="65087" cy="395287"/>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3" name="Rectangle 212"/>
          <p:cNvSpPr/>
          <p:nvPr/>
        </p:nvSpPr>
        <p:spPr bwMode="auto">
          <a:xfrm>
            <a:off x="7935926" y="3100388"/>
            <a:ext cx="65087" cy="423862"/>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4" name="Rectangle 213"/>
          <p:cNvSpPr/>
          <p:nvPr/>
        </p:nvSpPr>
        <p:spPr bwMode="auto">
          <a:xfrm>
            <a:off x="8018464" y="3100388"/>
            <a:ext cx="63500" cy="423862"/>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5" name="Rectangle 214"/>
          <p:cNvSpPr/>
          <p:nvPr/>
        </p:nvSpPr>
        <p:spPr bwMode="auto">
          <a:xfrm>
            <a:off x="8181976" y="3100414"/>
            <a:ext cx="63500" cy="439737"/>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6" name="Rectangle 215"/>
          <p:cNvSpPr/>
          <p:nvPr/>
        </p:nvSpPr>
        <p:spPr bwMode="auto">
          <a:xfrm>
            <a:off x="8262951" y="3100388"/>
            <a:ext cx="65087" cy="4508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7" name="Rectangle 216"/>
          <p:cNvSpPr/>
          <p:nvPr/>
        </p:nvSpPr>
        <p:spPr bwMode="auto">
          <a:xfrm>
            <a:off x="8426450" y="3100388"/>
            <a:ext cx="65088" cy="5080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8" name="Rectangle 217"/>
          <p:cNvSpPr/>
          <p:nvPr/>
        </p:nvSpPr>
        <p:spPr bwMode="auto">
          <a:xfrm>
            <a:off x="5646739" y="2765425"/>
            <a:ext cx="63500" cy="3238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19" name="Rectangle 218"/>
          <p:cNvSpPr/>
          <p:nvPr/>
        </p:nvSpPr>
        <p:spPr bwMode="auto">
          <a:xfrm>
            <a:off x="5483227" y="2574925"/>
            <a:ext cx="63500" cy="5143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20" name="Rectangle 219"/>
          <p:cNvSpPr/>
          <p:nvPr/>
        </p:nvSpPr>
        <p:spPr bwMode="auto">
          <a:xfrm>
            <a:off x="5400675" y="2205038"/>
            <a:ext cx="65088" cy="88265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21" name="Rectangle 220"/>
          <p:cNvSpPr/>
          <p:nvPr/>
        </p:nvSpPr>
        <p:spPr bwMode="auto">
          <a:xfrm>
            <a:off x="5564199" y="2652713"/>
            <a:ext cx="65087" cy="436562"/>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22" name="Rectangle 221"/>
          <p:cNvSpPr/>
          <p:nvPr/>
        </p:nvSpPr>
        <p:spPr bwMode="auto">
          <a:xfrm>
            <a:off x="8509000" y="3095651"/>
            <a:ext cx="63500" cy="59531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903" name="Straight Connector 222"/>
          <p:cNvCxnSpPr>
            <a:cxnSpLocks noChangeShapeType="1"/>
          </p:cNvCxnSpPr>
          <p:nvPr/>
        </p:nvCxnSpPr>
        <p:spPr bwMode="auto">
          <a:xfrm>
            <a:off x="5280025" y="25606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24" name="TextBox 223"/>
          <p:cNvSpPr txBox="1"/>
          <p:nvPr/>
        </p:nvSpPr>
        <p:spPr>
          <a:xfrm>
            <a:off x="5017766" y="2440013"/>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80</a:t>
            </a:r>
          </a:p>
        </p:txBody>
      </p:sp>
      <p:cxnSp>
        <p:nvCxnSpPr>
          <p:cNvPr id="72905" name="Straight Connector 224"/>
          <p:cNvCxnSpPr>
            <a:cxnSpLocks noChangeShapeType="1"/>
          </p:cNvCxnSpPr>
          <p:nvPr/>
        </p:nvCxnSpPr>
        <p:spPr bwMode="auto">
          <a:xfrm>
            <a:off x="5280025" y="310197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26" name="TextBox 225"/>
          <p:cNvSpPr txBox="1"/>
          <p:nvPr/>
        </p:nvSpPr>
        <p:spPr>
          <a:xfrm>
            <a:off x="5082762" y="2979763"/>
            <a:ext cx="249663"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0</a:t>
            </a:r>
          </a:p>
        </p:txBody>
      </p:sp>
      <p:cxnSp>
        <p:nvCxnSpPr>
          <p:cNvPr id="72907" name="Straight Connector 226"/>
          <p:cNvCxnSpPr>
            <a:cxnSpLocks noChangeShapeType="1"/>
          </p:cNvCxnSpPr>
          <p:nvPr/>
        </p:nvCxnSpPr>
        <p:spPr bwMode="auto">
          <a:xfrm>
            <a:off x="5280025" y="3514725"/>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28" name="TextBox 227"/>
          <p:cNvSpPr txBox="1"/>
          <p:nvPr/>
        </p:nvSpPr>
        <p:spPr>
          <a:xfrm>
            <a:off x="4978508" y="3392489"/>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-60</a:t>
            </a:r>
          </a:p>
        </p:txBody>
      </p:sp>
      <p:sp>
        <p:nvSpPr>
          <p:cNvPr id="229" name="TextBox 228"/>
          <p:cNvSpPr txBox="1"/>
          <p:nvPr/>
        </p:nvSpPr>
        <p:spPr>
          <a:xfrm>
            <a:off x="5842013" y="3611564"/>
            <a:ext cx="1024489"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FFFFFF"/>
                </a:solidFill>
                <a:ea typeface="ＭＳ Ｐゴシック" panose="020B0600070205080204" pitchFamily="34" charset="-128"/>
              </a:rPr>
              <a:t>Bisphosphonate</a:t>
            </a:r>
          </a:p>
        </p:txBody>
      </p:sp>
      <p:sp>
        <p:nvSpPr>
          <p:cNvPr id="230" name="TextBox 229"/>
          <p:cNvSpPr txBox="1"/>
          <p:nvPr/>
        </p:nvSpPr>
        <p:spPr>
          <a:xfrm>
            <a:off x="7032626" y="3611564"/>
            <a:ext cx="1201508"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FFFFFF"/>
                </a:solidFill>
                <a:ea typeface="ＭＳ Ｐゴシック" panose="020B0600070205080204" pitchFamily="34" charset="-128"/>
              </a:rPr>
              <a:t>No bisphosphonate</a:t>
            </a:r>
          </a:p>
        </p:txBody>
      </p:sp>
      <p:cxnSp>
        <p:nvCxnSpPr>
          <p:cNvPr id="72911" name="Straight Connector 77"/>
          <p:cNvCxnSpPr>
            <a:cxnSpLocks noChangeShapeType="1"/>
          </p:cNvCxnSpPr>
          <p:nvPr/>
        </p:nvCxnSpPr>
        <p:spPr bwMode="auto">
          <a:xfrm>
            <a:off x="5353063" y="3098800"/>
            <a:ext cx="324167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31" name="Rectangle 230"/>
          <p:cNvSpPr/>
          <p:nvPr/>
        </p:nvSpPr>
        <p:spPr bwMode="auto">
          <a:xfrm>
            <a:off x="5805501" y="6024589"/>
            <a:ext cx="92075" cy="920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32" name="Rectangle 231"/>
          <p:cNvSpPr/>
          <p:nvPr/>
        </p:nvSpPr>
        <p:spPr bwMode="auto">
          <a:xfrm>
            <a:off x="6983426" y="6024589"/>
            <a:ext cx="92075" cy="920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33" name="TextBox 232"/>
          <p:cNvSpPr txBox="1"/>
          <p:nvPr/>
        </p:nvSpPr>
        <p:spPr>
          <a:xfrm>
            <a:off x="5842013" y="5948388"/>
            <a:ext cx="1024489"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FFFFFF"/>
                </a:solidFill>
                <a:ea typeface="ＭＳ Ｐゴシック" panose="020B0600070205080204" pitchFamily="34" charset="-128"/>
              </a:rPr>
              <a:t>Bisphosphonate</a:t>
            </a:r>
          </a:p>
        </p:txBody>
      </p:sp>
      <p:sp>
        <p:nvSpPr>
          <p:cNvPr id="234" name="TextBox 233"/>
          <p:cNvSpPr txBox="1"/>
          <p:nvPr/>
        </p:nvSpPr>
        <p:spPr>
          <a:xfrm>
            <a:off x="7032626" y="5948388"/>
            <a:ext cx="1201508" cy="246221"/>
          </a:xfrm>
          <a:prstGeom prst="rect">
            <a:avLst/>
          </a:prstGeom>
          <a:noFill/>
        </p:spPr>
        <p:txBody>
          <a:bodyPr wrap="none">
            <a:spAutoFit/>
          </a:bodyPr>
          <a:lstStyle/>
          <a:p>
            <a:pPr defTabSz="914400" fontAlgn="base">
              <a:spcBef>
                <a:spcPct val="0"/>
              </a:spcBef>
              <a:spcAft>
                <a:spcPct val="0"/>
              </a:spcAft>
              <a:defRPr/>
            </a:pPr>
            <a:r>
              <a:rPr lang="en-US" sz="1000" dirty="0">
                <a:solidFill>
                  <a:srgbClr val="FFFFFF"/>
                </a:solidFill>
                <a:ea typeface="ＭＳ Ｐゴシック" panose="020B0600070205080204" pitchFamily="34" charset="-128"/>
              </a:rPr>
              <a:t>No bisphosphonate</a:t>
            </a:r>
          </a:p>
        </p:txBody>
      </p:sp>
      <p:sp>
        <p:nvSpPr>
          <p:cNvPr id="235" name="Rectangle 234"/>
          <p:cNvSpPr/>
          <p:nvPr/>
        </p:nvSpPr>
        <p:spPr bwMode="auto">
          <a:xfrm>
            <a:off x="5591175" y="4841901"/>
            <a:ext cx="63500" cy="43656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917" name="Straight Connector 235"/>
          <p:cNvCxnSpPr>
            <a:cxnSpLocks noChangeShapeType="1"/>
          </p:cNvCxnSpPr>
          <p:nvPr/>
        </p:nvCxnSpPr>
        <p:spPr bwMode="auto">
          <a:xfrm>
            <a:off x="5280025" y="4889500"/>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37" name="TextBox 236"/>
          <p:cNvSpPr txBox="1"/>
          <p:nvPr/>
        </p:nvSpPr>
        <p:spPr>
          <a:xfrm>
            <a:off x="5017766" y="4767288"/>
            <a:ext cx="314659"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cxnSp>
        <p:nvCxnSpPr>
          <p:cNvPr id="72919" name="Straight Connector 237"/>
          <p:cNvCxnSpPr>
            <a:cxnSpLocks noChangeShapeType="1"/>
          </p:cNvCxnSpPr>
          <p:nvPr/>
        </p:nvCxnSpPr>
        <p:spPr bwMode="auto">
          <a:xfrm>
            <a:off x="5280025" y="5684838"/>
            <a:ext cx="6350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39" name="TextBox 238"/>
          <p:cNvSpPr txBox="1"/>
          <p:nvPr/>
        </p:nvSpPr>
        <p:spPr>
          <a:xfrm>
            <a:off x="4978508" y="5561038"/>
            <a:ext cx="353921" cy="246221"/>
          </a:xfrm>
          <a:prstGeom prst="rect">
            <a:avLst/>
          </a:prstGeom>
          <a:noFill/>
        </p:spPr>
        <p:txBody>
          <a:bodyPr wrap="none">
            <a:spAutoFit/>
          </a:bodyPr>
          <a:lstStyle/>
          <a:p>
            <a:pPr algn="r" defTabSz="914400" fontAlgn="base">
              <a:spcBef>
                <a:spcPct val="0"/>
              </a:spcBef>
              <a:spcAft>
                <a:spcPct val="0"/>
              </a:spcAft>
              <a:defRPr/>
            </a:pPr>
            <a:r>
              <a:rPr lang="en-US" sz="1000" dirty="0">
                <a:solidFill>
                  <a:srgbClr val="FFFFFF"/>
                </a:solidFill>
                <a:ea typeface="ＭＳ Ｐゴシック" panose="020B0600070205080204" pitchFamily="34" charset="-128"/>
              </a:rPr>
              <a:t>-40</a:t>
            </a:r>
          </a:p>
        </p:txBody>
      </p:sp>
      <p:sp>
        <p:nvSpPr>
          <p:cNvPr id="240" name="Rectangle 239"/>
          <p:cNvSpPr/>
          <p:nvPr/>
        </p:nvSpPr>
        <p:spPr bwMode="auto">
          <a:xfrm>
            <a:off x="6667501" y="5281639"/>
            <a:ext cx="63500" cy="285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1" name="Rectangle 240"/>
          <p:cNvSpPr/>
          <p:nvPr/>
        </p:nvSpPr>
        <p:spPr bwMode="auto">
          <a:xfrm>
            <a:off x="6577015" y="5281639"/>
            <a:ext cx="63500" cy="2857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2" name="Rectangle 241"/>
          <p:cNvSpPr/>
          <p:nvPr/>
        </p:nvSpPr>
        <p:spPr bwMode="auto">
          <a:xfrm>
            <a:off x="5770564" y="5003800"/>
            <a:ext cx="63500" cy="2746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3" name="Rectangle 242"/>
          <p:cNvSpPr/>
          <p:nvPr/>
        </p:nvSpPr>
        <p:spPr bwMode="auto">
          <a:xfrm>
            <a:off x="6308725" y="5162550"/>
            <a:ext cx="63500" cy="1158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4" name="Rectangle 243"/>
          <p:cNvSpPr/>
          <p:nvPr/>
        </p:nvSpPr>
        <p:spPr bwMode="auto">
          <a:xfrm>
            <a:off x="6397627" y="5214938"/>
            <a:ext cx="63500" cy="635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5" name="Rectangle 244"/>
          <p:cNvSpPr/>
          <p:nvPr/>
        </p:nvSpPr>
        <p:spPr bwMode="auto">
          <a:xfrm>
            <a:off x="6488113" y="5232400"/>
            <a:ext cx="63500" cy="460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6" name="Rectangle 245"/>
          <p:cNvSpPr/>
          <p:nvPr/>
        </p:nvSpPr>
        <p:spPr bwMode="auto">
          <a:xfrm>
            <a:off x="6038851" y="5100638"/>
            <a:ext cx="63500" cy="1778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7" name="Rectangle 246"/>
          <p:cNvSpPr/>
          <p:nvPr/>
        </p:nvSpPr>
        <p:spPr bwMode="auto">
          <a:xfrm>
            <a:off x="5411788" y="4381500"/>
            <a:ext cx="63500" cy="89693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8" name="Rectangle 247"/>
          <p:cNvSpPr/>
          <p:nvPr/>
        </p:nvSpPr>
        <p:spPr bwMode="auto">
          <a:xfrm>
            <a:off x="5500688" y="4800600"/>
            <a:ext cx="63500" cy="47783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49" name="Rectangle 248"/>
          <p:cNvSpPr/>
          <p:nvPr/>
        </p:nvSpPr>
        <p:spPr bwMode="auto">
          <a:xfrm>
            <a:off x="5859463" y="5086350"/>
            <a:ext cx="63500" cy="19208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0" name="Rectangle 249"/>
          <p:cNvSpPr/>
          <p:nvPr/>
        </p:nvSpPr>
        <p:spPr bwMode="auto">
          <a:xfrm>
            <a:off x="5949952" y="5095901"/>
            <a:ext cx="63500" cy="18256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1" name="Rectangle 250"/>
          <p:cNvSpPr/>
          <p:nvPr/>
        </p:nvSpPr>
        <p:spPr bwMode="auto">
          <a:xfrm>
            <a:off x="6129339" y="5100638"/>
            <a:ext cx="63500" cy="1778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2" name="Rectangle 251"/>
          <p:cNvSpPr/>
          <p:nvPr/>
        </p:nvSpPr>
        <p:spPr bwMode="auto">
          <a:xfrm>
            <a:off x="6218239" y="5113338"/>
            <a:ext cx="63500" cy="1651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3" name="Rectangle 252"/>
          <p:cNvSpPr/>
          <p:nvPr/>
        </p:nvSpPr>
        <p:spPr bwMode="auto">
          <a:xfrm>
            <a:off x="6846889" y="5289576"/>
            <a:ext cx="63500" cy="1111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4" name="Rectangle 253"/>
          <p:cNvSpPr/>
          <p:nvPr/>
        </p:nvSpPr>
        <p:spPr bwMode="auto">
          <a:xfrm>
            <a:off x="7026277" y="5289550"/>
            <a:ext cx="63500" cy="1397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5" name="Rectangle 254"/>
          <p:cNvSpPr/>
          <p:nvPr/>
        </p:nvSpPr>
        <p:spPr bwMode="auto">
          <a:xfrm>
            <a:off x="7205665" y="5289550"/>
            <a:ext cx="63500" cy="1397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6" name="Rectangle 255"/>
          <p:cNvSpPr/>
          <p:nvPr/>
        </p:nvSpPr>
        <p:spPr bwMode="auto">
          <a:xfrm>
            <a:off x="7294563" y="5289576"/>
            <a:ext cx="63500" cy="15716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7" name="Rectangle 256"/>
          <p:cNvSpPr/>
          <p:nvPr/>
        </p:nvSpPr>
        <p:spPr bwMode="auto">
          <a:xfrm>
            <a:off x="7385050" y="5289576"/>
            <a:ext cx="63500" cy="161925"/>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8" name="Rectangle 257"/>
          <p:cNvSpPr/>
          <p:nvPr/>
        </p:nvSpPr>
        <p:spPr bwMode="auto">
          <a:xfrm>
            <a:off x="7562850" y="5289576"/>
            <a:ext cx="65088" cy="18256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59" name="Rectangle 258"/>
          <p:cNvSpPr/>
          <p:nvPr/>
        </p:nvSpPr>
        <p:spPr bwMode="auto">
          <a:xfrm>
            <a:off x="7653340" y="5289550"/>
            <a:ext cx="63500" cy="1778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0" name="Rectangle 259"/>
          <p:cNvSpPr/>
          <p:nvPr/>
        </p:nvSpPr>
        <p:spPr bwMode="auto">
          <a:xfrm>
            <a:off x="7742251" y="5289550"/>
            <a:ext cx="65087" cy="215900"/>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1" name="Rectangle 260"/>
          <p:cNvSpPr/>
          <p:nvPr/>
        </p:nvSpPr>
        <p:spPr bwMode="auto">
          <a:xfrm>
            <a:off x="8012113" y="5289550"/>
            <a:ext cx="63500" cy="23018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2" name="Rectangle 261"/>
          <p:cNvSpPr/>
          <p:nvPr/>
        </p:nvSpPr>
        <p:spPr bwMode="auto">
          <a:xfrm>
            <a:off x="8101026" y="5289550"/>
            <a:ext cx="65087" cy="319088"/>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3" name="Rectangle 262"/>
          <p:cNvSpPr/>
          <p:nvPr/>
        </p:nvSpPr>
        <p:spPr bwMode="auto">
          <a:xfrm>
            <a:off x="8191501" y="5289576"/>
            <a:ext cx="63500" cy="328613"/>
          </a:xfrm>
          <a:prstGeom prst="rect">
            <a:avLst/>
          </a:prstGeom>
          <a:solidFill>
            <a:schemeClr val="accent3"/>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4" name="Rectangle 263"/>
          <p:cNvSpPr/>
          <p:nvPr/>
        </p:nvSpPr>
        <p:spPr bwMode="auto">
          <a:xfrm>
            <a:off x="6756400" y="5286375"/>
            <a:ext cx="63500" cy="904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5" name="Rectangle 264"/>
          <p:cNvSpPr/>
          <p:nvPr/>
        </p:nvSpPr>
        <p:spPr bwMode="auto">
          <a:xfrm>
            <a:off x="6935788" y="5286375"/>
            <a:ext cx="63500" cy="1222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6" name="Rectangle 265"/>
          <p:cNvSpPr/>
          <p:nvPr/>
        </p:nvSpPr>
        <p:spPr bwMode="auto">
          <a:xfrm>
            <a:off x="7115176" y="5286401"/>
            <a:ext cx="63500" cy="142875"/>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7" name="Rectangle 266"/>
          <p:cNvSpPr/>
          <p:nvPr/>
        </p:nvSpPr>
        <p:spPr bwMode="auto">
          <a:xfrm>
            <a:off x="7473952" y="5286375"/>
            <a:ext cx="63500" cy="1666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8" name="Rectangle 267"/>
          <p:cNvSpPr/>
          <p:nvPr/>
        </p:nvSpPr>
        <p:spPr bwMode="auto">
          <a:xfrm>
            <a:off x="7832725" y="5286375"/>
            <a:ext cx="63500" cy="2238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69" name="Rectangle 268"/>
          <p:cNvSpPr/>
          <p:nvPr/>
        </p:nvSpPr>
        <p:spPr bwMode="auto">
          <a:xfrm>
            <a:off x="7921625" y="5286375"/>
            <a:ext cx="65088" cy="2238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0" name="Rectangle 269"/>
          <p:cNvSpPr/>
          <p:nvPr/>
        </p:nvSpPr>
        <p:spPr bwMode="auto">
          <a:xfrm>
            <a:off x="8280400" y="5286375"/>
            <a:ext cx="65088" cy="3317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1" name="Rectangle 270"/>
          <p:cNvSpPr/>
          <p:nvPr/>
        </p:nvSpPr>
        <p:spPr bwMode="auto">
          <a:xfrm>
            <a:off x="8370889" y="5286401"/>
            <a:ext cx="63500" cy="360363"/>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2" name="Rectangle 271"/>
          <p:cNvSpPr/>
          <p:nvPr/>
        </p:nvSpPr>
        <p:spPr bwMode="auto">
          <a:xfrm>
            <a:off x="8459801" y="5286375"/>
            <a:ext cx="65087" cy="41433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4" name="Rectangle 273"/>
          <p:cNvSpPr/>
          <p:nvPr/>
        </p:nvSpPr>
        <p:spPr bwMode="auto">
          <a:xfrm>
            <a:off x="8550277" y="5286375"/>
            <a:ext cx="63500" cy="43180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5" name="Rectangle 274"/>
          <p:cNvSpPr/>
          <p:nvPr/>
        </p:nvSpPr>
        <p:spPr bwMode="auto">
          <a:xfrm>
            <a:off x="8639175" y="5286375"/>
            <a:ext cx="65088" cy="450850"/>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276" name="Rectangle 275"/>
          <p:cNvSpPr/>
          <p:nvPr/>
        </p:nvSpPr>
        <p:spPr bwMode="auto">
          <a:xfrm>
            <a:off x="8729665" y="5286375"/>
            <a:ext cx="63500" cy="598488"/>
          </a:xfrm>
          <a:prstGeom prst="rect">
            <a:avLst/>
          </a:prstGeom>
          <a:solidFill>
            <a:schemeClr val="accent2"/>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cxnSp>
        <p:nvCxnSpPr>
          <p:cNvPr id="72957" name="Straight Connector 104"/>
          <p:cNvCxnSpPr>
            <a:cxnSpLocks noChangeShapeType="1"/>
          </p:cNvCxnSpPr>
          <p:nvPr/>
        </p:nvCxnSpPr>
        <p:spPr bwMode="auto">
          <a:xfrm>
            <a:off x="5353051" y="5283200"/>
            <a:ext cx="34813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72958" name="Title 277"/>
          <p:cNvSpPr>
            <a:spLocks noGrp="1"/>
          </p:cNvSpPr>
          <p:nvPr>
            <p:ph type="title"/>
          </p:nvPr>
        </p:nvSpPr>
        <p:spPr/>
        <p:txBody>
          <a:bodyPr>
            <a:normAutofit fontScale="90000"/>
          </a:bodyPr>
          <a:lstStyle/>
          <a:p>
            <a:r>
              <a:rPr lang="en-US" altLang="es-CO" smtClean="0">
                <a:ea typeface="ＭＳ Ｐゴシック" panose="020B0600070205080204" pitchFamily="34" charset="-128"/>
              </a:rPr>
              <a:t>Phase II Study: Dasatinib Monotherapy in Metastatic CRPC With No Previous Chemo</a:t>
            </a:r>
          </a:p>
        </p:txBody>
      </p:sp>
    </p:spTree>
    <p:extLst>
      <p:ext uri="{BB962C8B-B14F-4D97-AF65-F5344CB8AC3E}">
        <p14:creationId xmlns:p14="http://schemas.microsoft.com/office/powerpoint/2010/main" val="3453313641"/>
      </p:ext>
    </p:extLst>
  </p:cSld>
  <p:clrMapOvr>
    <a:masterClrMapping/>
  </p:clrMapOvr>
  <p:timing>
    <p:tnLst>
      <p:par>
        <p:cTn xmlns:p14="http://schemas.microsoft.com/office/powerpoint/2010/mai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5"/>
          <p:cNvSpPr>
            <a:spLocks noGrp="1" noChangeArrowheads="1"/>
          </p:cNvSpPr>
          <p:nvPr>
            <p:ph type="title"/>
          </p:nvPr>
        </p:nvSpPr>
        <p:spPr/>
        <p:txBody>
          <a:bodyPr>
            <a:normAutofit fontScale="90000"/>
          </a:bodyPr>
          <a:lstStyle/>
          <a:p>
            <a:r>
              <a:rPr lang="en-US" altLang="es-CO" smtClean="0">
                <a:ea typeface="ＭＳ Ｐゴシック" panose="020B0600070205080204" pitchFamily="34" charset="-128"/>
              </a:rPr>
              <a:t>Phase I/II Study: Dasatinib Plus Docetaxel in CRPC</a:t>
            </a:r>
          </a:p>
        </p:txBody>
      </p:sp>
      <p:sp>
        <p:nvSpPr>
          <p:cNvPr id="73731" name="Rectangle 6"/>
          <p:cNvSpPr>
            <a:spLocks noGrp="1" noChangeArrowheads="1"/>
          </p:cNvSpPr>
          <p:nvPr>
            <p:ph idx="1"/>
          </p:nvPr>
        </p:nvSpPr>
        <p:spPr/>
        <p:txBody>
          <a:bodyPr/>
          <a:lstStyle/>
          <a:p>
            <a:pPr>
              <a:defRPr/>
            </a:pPr>
            <a:r>
              <a:rPr lang="en-US" sz="2200" dirty="0" smtClean="0"/>
              <a:t>N = 46 patients with CRPC </a:t>
            </a:r>
          </a:p>
          <a:p>
            <a:pPr>
              <a:defRPr/>
            </a:pPr>
            <a:r>
              <a:rPr lang="en-US" sz="2200" dirty="0" smtClean="0"/>
              <a:t>Responses</a:t>
            </a:r>
          </a:p>
          <a:p>
            <a:pPr lvl="1">
              <a:defRPr/>
            </a:pPr>
            <a:r>
              <a:rPr lang="en-US" sz="2000" dirty="0" smtClean="0"/>
              <a:t>Durable 50% PSA declines in 26/46 (57%) patients</a:t>
            </a:r>
          </a:p>
          <a:p>
            <a:pPr lvl="1">
              <a:defRPr/>
            </a:pPr>
            <a:r>
              <a:rPr lang="en-US" sz="2000" dirty="0" smtClean="0"/>
              <a:t>18/30 (60%) RECIST-evaluable patients had a PR</a:t>
            </a:r>
          </a:p>
          <a:p>
            <a:pPr lvl="1">
              <a:defRPr/>
            </a:pPr>
            <a:r>
              <a:rPr lang="en-US" sz="2000" dirty="0" smtClean="0"/>
              <a:t>14 (30%) patients had disappearance of a lesion on bone scan</a:t>
            </a:r>
          </a:p>
          <a:p>
            <a:pPr>
              <a:defRPr/>
            </a:pPr>
            <a:r>
              <a:rPr lang="en-US" sz="2200" dirty="0" smtClean="0"/>
              <a:t>Bone markers</a:t>
            </a:r>
          </a:p>
          <a:p>
            <a:pPr lvl="1">
              <a:defRPr/>
            </a:pPr>
            <a:r>
              <a:rPr lang="en-US" sz="2000" dirty="0" smtClean="0"/>
              <a:t>33/38 (87%) had decrease in uNTx </a:t>
            </a:r>
          </a:p>
          <a:p>
            <a:pPr lvl="1">
              <a:defRPr/>
            </a:pPr>
            <a:r>
              <a:rPr lang="en-US" sz="2000" dirty="0" smtClean="0"/>
              <a:t>26/34 (76%) had a decrease in BAP</a:t>
            </a:r>
          </a:p>
          <a:p>
            <a:pPr>
              <a:defRPr/>
            </a:pPr>
            <a:r>
              <a:rPr lang="en-US" sz="2200" dirty="0" smtClean="0"/>
              <a:t>Toxicity: grade 3/4 in 13/46 (28%)</a:t>
            </a:r>
          </a:p>
        </p:txBody>
      </p:sp>
      <p:sp>
        <p:nvSpPr>
          <p:cNvPr id="138244" name="Rectangle 4"/>
          <p:cNvSpPr>
            <a:spLocks noChangeArrowheads="1"/>
          </p:cNvSpPr>
          <p:nvPr/>
        </p:nvSpPr>
        <p:spPr bwMode="auto">
          <a:xfrm>
            <a:off x="284180" y="6356475"/>
            <a:ext cx="3042607" cy="307777"/>
          </a:xfrm>
          <a:prstGeom prst="rect">
            <a:avLst/>
          </a:prstGeom>
          <a:noFill/>
          <a:ln w="9525">
            <a:noFill/>
            <a:miter lim="800000"/>
            <a:headEnd/>
            <a:tailEnd/>
          </a:ln>
          <a:effectLst/>
        </p:spPr>
        <p:txBody>
          <a:bodyPr wrap="none" anchor="ctr">
            <a:spAutoFit/>
          </a:bodyPr>
          <a:lstStyle/>
          <a:p>
            <a:pPr defTabSz="914400" fontAlgn="base">
              <a:spcBef>
                <a:spcPct val="0"/>
              </a:spcBef>
              <a:spcAft>
                <a:spcPct val="0"/>
              </a:spcAft>
              <a:defRPr/>
            </a:pPr>
            <a:r>
              <a:rPr lang="en-US" sz="1400" dirty="0">
                <a:solidFill>
                  <a:srgbClr val="CDCDCF"/>
                </a:solidFill>
                <a:ea typeface="ＭＳ Ｐゴシック" charset="-128"/>
                <a:cs typeface="ＭＳ Ｐゴシック" charset="-128"/>
              </a:rPr>
              <a:t>Araujo J, et al. Cancer. 2011;118:63-71.</a:t>
            </a:r>
          </a:p>
        </p:txBody>
      </p:sp>
    </p:spTree>
    <p:extLst>
      <p:ext uri="{BB962C8B-B14F-4D97-AF65-F5344CB8AC3E}">
        <p14:creationId xmlns:p14="http://schemas.microsoft.com/office/powerpoint/2010/main" val="402220368"/>
      </p:ext>
    </p:extLst>
  </p:cSld>
  <p:clrMapOvr>
    <a:masterClrMapping/>
  </p:clrMapOvr>
  <p:timing>
    <p:tnLst>
      <p:par>
        <p:cTn xmlns:p14="http://schemas.microsoft.com/office/powerpoint/2010/mai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normAutofit fontScale="90000"/>
          </a:bodyPr>
          <a:lstStyle/>
          <a:p>
            <a:pPr eaLnBrk="1" hangingPunct="1"/>
            <a:r>
              <a:rPr lang="en-US" altLang="es-CO" smtClean="0">
                <a:ea typeface="ＭＳ Ｐゴシック" panose="020B0600070205080204" pitchFamily="34" charset="-128"/>
              </a:rPr>
              <a:t>Docetaxel/Prednisone </a:t>
            </a:r>
            <a:r>
              <a:rPr lang="en-US" altLang="es-CO" smtClean="0">
                <a:ea typeface="ＭＳ Ｐゴシック" panose="020B0600070205080204" pitchFamily="34" charset="-128"/>
                <a:cs typeface="Arial" panose="020B0604020202020204" pitchFamily="34" charset="0"/>
              </a:rPr>
              <a:t>± Dasatinib in </a:t>
            </a:r>
            <a:br>
              <a:rPr lang="en-US" altLang="es-CO" smtClean="0">
                <a:ea typeface="ＭＳ Ｐゴシック" panose="020B0600070205080204" pitchFamily="34" charset="-128"/>
                <a:cs typeface="Arial" panose="020B0604020202020204" pitchFamily="34" charset="0"/>
              </a:rPr>
            </a:br>
            <a:r>
              <a:rPr lang="en-US" altLang="es-CO" smtClean="0">
                <a:ea typeface="ＭＳ Ｐゴシック" panose="020B0600070205080204" pitchFamily="34" charset="-128"/>
                <a:cs typeface="Arial" panose="020B0604020202020204" pitchFamily="34" charset="0"/>
              </a:rPr>
              <a:t>CRPC: </a:t>
            </a:r>
            <a:r>
              <a:rPr lang="en-US" altLang="es-CO" smtClean="0">
                <a:ea typeface="ＭＳ Ｐゴシック" panose="020B0600070205080204" pitchFamily="34" charset="-128"/>
              </a:rPr>
              <a:t>Phase III Study </a:t>
            </a:r>
          </a:p>
        </p:txBody>
      </p:sp>
      <p:sp>
        <p:nvSpPr>
          <p:cNvPr id="74755" name="Text Box 3"/>
          <p:cNvSpPr txBox="1">
            <a:spLocks noChangeArrowheads="1"/>
          </p:cNvSpPr>
          <p:nvPr/>
        </p:nvSpPr>
        <p:spPr bwMode="auto">
          <a:xfrm>
            <a:off x="284163" y="6353175"/>
            <a:ext cx="6667500" cy="304800"/>
          </a:xfrm>
          <a:prstGeom prst="rect">
            <a:avLst/>
          </a:prstGeom>
          <a:noFill/>
          <a:ln w="9525">
            <a:noFill/>
            <a:miter lim="800000"/>
            <a:headEnd/>
            <a:tailEnd/>
          </a:ln>
        </p:spPr>
        <p:txBody>
          <a:bodyPr>
            <a:spAutoFit/>
          </a:bodyPr>
          <a:lstStyle/>
          <a:p>
            <a:pPr defTabSz="914400" fontAlgn="base">
              <a:spcBef>
                <a:spcPct val="50000"/>
              </a:spcBef>
              <a:spcAft>
                <a:spcPct val="0"/>
              </a:spcAft>
              <a:defRPr/>
            </a:pPr>
            <a:r>
              <a:rPr lang="en-US" sz="1400" dirty="0">
                <a:solidFill>
                  <a:srgbClr val="CDCDCF"/>
                </a:solidFill>
                <a:ea typeface="ＭＳ Ｐゴシック" panose="020B0600070205080204" pitchFamily="34" charset="-128"/>
              </a:rPr>
              <a:t>ClinicalTrials.gov. NCT00744497</a:t>
            </a:r>
          </a:p>
        </p:txBody>
      </p:sp>
      <p:sp>
        <p:nvSpPr>
          <p:cNvPr id="74756" name="Rectangle 6"/>
          <p:cNvSpPr>
            <a:spLocks noChangeArrowheads="1"/>
          </p:cNvSpPr>
          <p:nvPr/>
        </p:nvSpPr>
        <p:spPr bwMode="auto">
          <a:xfrm>
            <a:off x="3767138" y="2284439"/>
            <a:ext cx="4457700" cy="1055687"/>
          </a:xfrm>
          <a:prstGeom prst="rect">
            <a:avLst/>
          </a:prstGeom>
          <a:solidFill>
            <a:schemeClr val="accent2"/>
          </a:solidFill>
          <a:ln w="9525">
            <a:noFill/>
            <a:miter lim="800000"/>
            <a:headEnd/>
            <a:tailEnd/>
          </a:ln>
        </p:spPr>
        <p:txBody>
          <a:bodyPr wrap="none" anchor="ctr"/>
          <a:lstStyle/>
          <a:p>
            <a:pPr algn="ctr" defTabSz="914400" fontAlgn="base">
              <a:spcBef>
                <a:spcPct val="0"/>
              </a:spcBef>
              <a:spcAft>
                <a:spcPct val="0"/>
              </a:spcAft>
              <a:defRPr/>
            </a:pPr>
            <a:r>
              <a:rPr lang="en-US" b="1" dirty="0">
                <a:solidFill>
                  <a:srgbClr val="141415"/>
                </a:solidFill>
                <a:ea typeface="ＭＳ Ｐゴシック" panose="020B0600070205080204" pitchFamily="34" charset="-128"/>
              </a:rPr>
              <a:t>Docetaxel </a:t>
            </a:r>
            <a:r>
              <a:rPr lang="en-US" dirty="0">
                <a:solidFill>
                  <a:srgbClr val="141415"/>
                </a:solidFill>
                <a:ea typeface="ＭＳ Ｐゴシック" panose="020B0600070205080204" pitchFamily="34" charset="-128"/>
              </a:rPr>
              <a:t>+</a:t>
            </a:r>
            <a:r>
              <a:rPr lang="en-US" b="1" dirty="0">
                <a:solidFill>
                  <a:srgbClr val="141415"/>
                </a:solidFill>
                <a:ea typeface="ＭＳ Ｐゴシック" panose="020B0600070205080204" pitchFamily="34" charset="-128"/>
              </a:rPr>
              <a:t/>
            </a:r>
            <a:br>
              <a:rPr lang="en-US" b="1" dirty="0">
                <a:solidFill>
                  <a:srgbClr val="141415"/>
                </a:solidFill>
                <a:ea typeface="ＭＳ Ｐゴシック" panose="020B0600070205080204" pitchFamily="34" charset="-128"/>
              </a:rPr>
            </a:br>
            <a:r>
              <a:rPr lang="en-US" b="1" dirty="0">
                <a:solidFill>
                  <a:srgbClr val="141415"/>
                </a:solidFill>
                <a:ea typeface="ＭＳ Ｐゴシック" panose="020B0600070205080204" pitchFamily="34" charset="-128"/>
              </a:rPr>
              <a:t>Prednisone </a:t>
            </a:r>
            <a:r>
              <a:rPr lang="en-US" dirty="0">
                <a:solidFill>
                  <a:srgbClr val="141415"/>
                </a:solidFill>
                <a:ea typeface="ＭＳ Ｐゴシック" panose="020B0600070205080204" pitchFamily="34" charset="-128"/>
              </a:rPr>
              <a:t>+</a:t>
            </a:r>
          </a:p>
          <a:p>
            <a:pPr algn="ctr" defTabSz="914400" fontAlgn="base">
              <a:spcBef>
                <a:spcPct val="0"/>
              </a:spcBef>
              <a:spcAft>
                <a:spcPct val="0"/>
              </a:spcAft>
              <a:defRPr/>
            </a:pPr>
            <a:r>
              <a:rPr lang="en-US" b="1" dirty="0">
                <a:solidFill>
                  <a:srgbClr val="141415"/>
                </a:solidFill>
                <a:ea typeface="ＭＳ Ｐゴシック" panose="020B0600070205080204" pitchFamily="34" charset="-128"/>
              </a:rPr>
              <a:t>Placebo </a:t>
            </a:r>
            <a:r>
              <a:rPr lang="en-US" dirty="0">
                <a:solidFill>
                  <a:srgbClr val="141415"/>
                </a:solidFill>
                <a:ea typeface="ＭＳ Ｐゴシック" panose="020B0600070205080204" pitchFamily="34" charset="-128"/>
              </a:rPr>
              <a:t>daily</a:t>
            </a:r>
          </a:p>
        </p:txBody>
      </p:sp>
      <p:sp>
        <p:nvSpPr>
          <p:cNvPr id="74757" name="Rectangle 7"/>
          <p:cNvSpPr>
            <a:spLocks noChangeArrowheads="1"/>
          </p:cNvSpPr>
          <p:nvPr/>
        </p:nvSpPr>
        <p:spPr bwMode="auto">
          <a:xfrm>
            <a:off x="3767138" y="3762375"/>
            <a:ext cx="4495800" cy="1100138"/>
          </a:xfrm>
          <a:prstGeom prst="rect">
            <a:avLst/>
          </a:prstGeom>
          <a:solidFill>
            <a:schemeClr val="accent3"/>
          </a:solidFill>
          <a:ln>
            <a:solidFill>
              <a:schemeClr val="accent3"/>
            </a:solidFill>
          </a:ln>
        </p:spPr>
        <p:txBody>
          <a:bodyPr wrap="none" anchor="ctr"/>
          <a:lstStyle/>
          <a:p>
            <a:pPr algn="ctr" defTabSz="914400" fontAlgn="base">
              <a:spcBef>
                <a:spcPct val="0"/>
              </a:spcBef>
              <a:spcAft>
                <a:spcPct val="0"/>
              </a:spcAft>
              <a:defRPr/>
            </a:pPr>
            <a:r>
              <a:rPr lang="en-US" b="1" dirty="0">
                <a:solidFill>
                  <a:srgbClr val="141415"/>
                </a:solidFill>
                <a:ea typeface="ＭＳ Ｐゴシック" panose="020B0600070205080204" pitchFamily="34" charset="-128"/>
              </a:rPr>
              <a:t>Docetaxel </a:t>
            </a:r>
            <a:r>
              <a:rPr lang="en-US" dirty="0">
                <a:solidFill>
                  <a:srgbClr val="141415"/>
                </a:solidFill>
                <a:ea typeface="ＭＳ Ｐゴシック" panose="020B0600070205080204" pitchFamily="34" charset="-128"/>
              </a:rPr>
              <a:t>+</a:t>
            </a:r>
          </a:p>
          <a:p>
            <a:pPr algn="ctr" defTabSz="914400" fontAlgn="base">
              <a:spcBef>
                <a:spcPct val="0"/>
              </a:spcBef>
              <a:spcAft>
                <a:spcPct val="0"/>
              </a:spcAft>
              <a:defRPr/>
            </a:pPr>
            <a:r>
              <a:rPr lang="en-US" b="1" dirty="0">
                <a:solidFill>
                  <a:srgbClr val="141415"/>
                </a:solidFill>
                <a:ea typeface="ＭＳ Ｐゴシック" panose="020B0600070205080204" pitchFamily="34" charset="-128"/>
              </a:rPr>
              <a:t>Prednisone </a:t>
            </a:r>
            <a:r>
              <a:rPr lang="en-US" dirty="0">
                <a:solidFill>
                  <a:srgbClr val="141415"/>
                </a:solidFill>
                <a:ea typeface="ＭＳ Ｐゴシック" panose="020B0600070205080204" pitchFamily="34" charset="-128"/>
              </a:rPr>
              <a:t>+</a:t>
            </a:r>
          </a:p>
          <a:p>
            <a:pPr algn="ctr" defTabSz="914400" fontAlgn="base">
              <a:spcBef>
                <a:spcPct val="0"/>
              </a:spcBef>
              <a:spcAft>
                <a:spcPct val="0"/>
              </a:spcAft>
              <a:defRPr/>
            </a:pPr>
            <a:r>
              <a:rPr lang="en-US" b="1" dirty="0">
                <a:solidFill>
                  <a:srgbClr val="141415"/>
                </a:solidFill>
                <a:ea typeface="ＭＳ Ｐゴシック" panose="020B0600070205080204" pitchFamily="34" charset="-128"/>
              </a:rPr>
              <a:t>Dasatinib </a:t>
            </a:r>
            <a:r>
              <a:rPr lang="en-US" dirty="0">
                <a:solidFill>
                  <a:srgbClr val="141415"/>
                </a:solidFill>
                <a:ea typeface="ＭＳ Ｐゴシック" panose="020B0600070205080204" pitchFamily="34" charset="-128"/>
              </a:rPr>
              <a:t>100 mg/day PO</a:t>
            </a:r>
          </a:p>
        </p:txBody>
      </p:sp>
      <p:sp>
        <p:nvSpPr>
          <p:cNvPr id="74758" name="Rectangle 11"/>
          <p:cNvSpPr>
            <a:spLocks noChangeArrowheads="1"/>
          </p:cNvSpPr>
          <p:nvPr/>
        </p:nvSpPr>
        <p:spPr bwMode="auto">
          <a:xfrm>
            <a:off x="573089" y="2732088"/>
            <a:ext cx="2581275" cy="1725612"/>
          </a:xfrm>
          <a:prstGeom prst="rect">
            <a:avLst/>
          </a:prstGeom>
          <a:noFill/>
          <a:ln w="9525">
            <a:noFill/>
            <a:miter lim="800000"/>
            <a:headEnd/>
            <a:tailEnd/>
          </a:ln>
        </p:spPr>
        <p:txBody>
          <a:bodyPr wrap="none" lIns="90000" tIns="46800" rIns="90000" bIns="46800" anchor="ctr"/>
          <a:lstStyle/>
          <a:p>
            <a:pPr algn="ctr" defTabSz="914400" fontAlgn="base">
              <a:spcBef>
                <a:spcPct val="0"/>
              </a:spcBef>
              <a:spcAft>
                <a:spcPct val="0"/>
              </a:spcAft>
              <a:defRPr/>
            </a:pPr>
            <a:r>
              <a:rPr lang="en-US" dirty="0">
                <a:solidFill>
                  <a:srgbClr val="FFFFFF"/>
                </a:solidFill>
                <a:ea typeface="ＭＳ Ｐゴシック" panose="020B0600070205080204" pitchFamily="34" charset="-128"/>
              </a:rPr>
              <a:t>Patients with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metastatic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CRPC and evidence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of progression</a:t>
            </a:r>
          </a:p>
          <a:p>
            <a:pPr algn="ctr" defTabSz="914400" fontAlgn="base">
              <a:spcBef>
                <a:spcPct val="0"/>
              </a:spcBef>
              <a:spcAft>
                <a:spcPct val="0"/>
              </a:spcAft>
              <a:defRPr/>
            </a:pPr>
            <a:r>
              <a:rPr lang="en-US" dirty="0">
                <a:solidFill>
                  <a:srgbClr val="FFFFFF"/>
                </a:solidFill>
                <a:ea typeface="ＭＳ Ｐゴシック" panose="020B0600070205080204" pitchFamily="34" charset="-128"/>
              </a:rPr>
              <a:t>(Planned N = 1500)</a:t>
            </a:r>
          </a:p>
        </p:txBody>
      </p:sp>
      <p:sp>
        <p:nvSpPr>
          <p:cNvPr id="74759" name="Line 12"/>
          <p:cNvSpPr>
            <a:spLocks noChangeShapeType="1"/>
          </p:cNvSpPr>
          <p:nvPr/>
        </p:nvSpPr>
        <p:spPr bwMode="auto">
          <a:xfrm flipV="1">
            <a:off x="3163901" y="2801964"/>
            <a:ext cx="503237" cy="720725"/>
          </a:xfrm>
          <a:prstGeom prst="line">
            <a:avLst/>
          </a:prstGeom>
          <a:noFill/>
          <a:ln w="28575">
            <a:solidFill>
              <a:schemeClr val="tx1"/>
            </a:solidFill>
            <a:round/>
            <a:headEnd/>
            <a:tailEnd type="triangle" w="med" len="med"/>
          </a:ln>
        </p:spPr>
        <p:txBody>
          <a:bodyPr wrap="none" lIns="90000" tIns="46800" rIns="90000" bIns="46800"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74760" name="Line 13"/>
          <p:cNvSpPr>
            <a:spLocks noChangeShapeType="1"/>
          </p:cNvSpPr>
          <p:nvPr/>
        </p:nvSpPr>
        <p:spPr bwMode="auto">
          <a:xfrm>
            <a:off x="3167064" y="3657607"/>
            <a:ext cx="500062" cy="657225"/>
          </a:xfrm>
          <a:prstGeom prst="line">
            <a:avLst/>
          </a:prstGeom>
          <a:noFill/>
          <a:ln w="28575">
            <a:solidFill>
              <a:schemeClr val="tx1"/>
            </a:solidFill>
            <a:round/>
            <a:headEnd/>
            <a:tailEnd type="triangle" w="med" len="med"/>
          </a:ln>
        </p:spPr>
        <p:txBody>
          <a:bodyPr wrap="none" lIns="90000" tIns="46800" rIns="90000" bIns="46800" anchor="ctr"/>
          <a:lstStyle/>
          <a:p>
            <a:pPr defTabSz="914400" fontAlgn="base">
              <a:spcBef>
                <a:spcPct val="0"/>
              </a:spcBef>
              <a:spcAft>
                <a:spcPct val="0"/>
              </a:spcAft>
              <a:defRPr/>
            </a:pPr>
            <a:endParaRPr lang="en-US" sz="2400" b="1" dirty="0">
              <a:solidFill>
                <a:srgbClr val="FFFFFF"/>
              </a:solidFill>
              <a:ea typeface="ＭＳ Ｐゴシック" panose="020B0600070205080204" pitchFamily="34" charset="-128"/>
            </a:endParaRPr>
          </a:p>
        </p:txBody>
      </p:sp>
      <p:sp>
        <p:nvSpPr>
          <p:cNvPr id="74761" name="Rectangle 11"/>
          <p:cNvSpPr>
            <a:spLocks noChangeArrowheads="1"/>
          </p:cNvSpPr>
          <p:nvPr/>
        </p:nvSpPr>
        <p:spPr bwMode="auto">
          <a:xfrm>
            <a:off x="384188" y="5164164"/>
            <a:ext cx="8455025" cy="966787"/>
          </a:xfrm>
          <a:prstGeom prst="rect">
            <a:avLst/>
          </a:prstGeom>
          <a:noFill/>
          <a:ln w="9525">
            <a:noFill/>
            <a:miter lim="800000"/>
            <a:headEnd/>
            <a:tailEnd/>
          </a:ln>
        </p:spPr>
        <p:txBody>
          <a:bodyPr wrap="none" lIns="90000" tIns="46800" rIns="90000" bIns="46800" anchor="ctr"/>
          <a:lstStyle/>
          <a:p>
            <a:pPr marL="231775" indent="-231775" defTabSz="914400" fontAlgn="base">
              <a:spcBef>
                <a:spcPct val="0"/>
              </a:spcBef>
              <a:spcAft>
                <a:spcPct val="0"/>
              </a:spcAft>
              <a:buClr>
                <a:srgbClr val="8B3D9A"/>
              </a:buClr>
              <a:buFont typeface="Wingdings" pitchFamily="2" charset="2"/>
              <a:buChar char="§"/>
              <a:defRPr/>
            </a:pPr>
            <a:r>
              <a:rPr lang="en-US" sz="1600" dirty="0">
                <a:solidFill>
                  <a:srgbClr val="FFFFFF"/>
                </a:solidFill>
                <a:ea typeface="ＭＳ Ｐゴシック" panose="020B0600070205080204" pitchFamily="34" charset="-128"/>
              </a:rPr>
              <a:t>Primary endpoint: OS</a:t>
            </a:r>
          </a:p>
          <a:p>
            <a:pPr marL="231775" indent="-231775" defTabSz="914400" fontAlgn="base">
              <a:spcBef>
                <a:spcPct val="0"/>
              </a:spcBef>
              <a:spcAft>
                <a:spcPct val="0"/>
              </a:spcAft>
              <a:buClr>
                <a:srgbClr val="8B3D9A"/>
              </a:buClr>
              <a:buFont typeface="Wingdings" pitchFamily="2" charset="2"/>
              <a:buChar char="§"/>
              <a:defRPr/>
            </a:pPr>
            <a:r>
              <a:rPr lang="en-US" sz="1600" dirty="0">
                <a:solidFill>
                  <a:srgbClr val="FFFFFF"/>
                </a:solidFill>
                <a:ea typeface="ＭＳ Ｐゴシック" panose="020B0600070205080204" pitchFamily="34" charset="-128"/>
              </a:rPr>
              <a:t>Secondary endpoints: </a:t>
            </a:r>
            <a:r>
              <a:rPr lang="en-US" sz="1600" dirty="0">
                <a:solidFill>
                  <a:srgbClr val="FFFFFF"/>
                </a:solidFill>
                <a:ea typeface="ＭＳ Ｐゴシック" panose="020B0600070205080204" pitchFamily="34" charset="-128"/>
                <a:cs typeface="Arial" pitchFamily="34" charset="0"/>
              </a:rPr>
              <a:t>∆ uNTx, time to first SRE, ∆ pain intensity, time to PSA </a:t>
            </a:r>
            <a:br>
              <a:rPr lang="en-US" sz="1600" dirty="0">
                <a:solidFill>
                  <a:srgbClr val="FFFFFF"/>
                </a:solidFill>
                <a:ea typeface="ＭＳ Ｐゴシック" panose="020B0600070205080204" pitchFamily="34" charset="-128"/>
                <a:cs typeface="Arial" pitchFamily="34" charset="0"/>
              </a:rPr>
            </a:br>
            <a:r>
              <a:rPr lang="en-US" sz="1600" dirty="0">
                <a:solidFill>
                  <a:srgbClr val="FFFFFF"/>
                </a:solidFill>
                <a:ea typeface="ＭＳ Ｐゴシック" panose="020B0600070205080204" pitchFamily="34" charset="-128"/>
                <a:cs typeface="Arial" pitchFamily="34" charset="0"/>
              </a:rPr>
              <a:t>progression, tumor response rate, PFS, safety/tolerability</a:t>
            </a:r>
          </a:p>
        </p:txBody>
      </p:sp>
    </p:spTree>
    <p:extLst>
      <p:ext uri="{BB962C8B-B14F-4D97-AF65-F5344CB8AC3E}">
        <p14:creationId xmlns:p14="http://schemas.microsoft.com/office/powerpoint/2010/main" val="343426418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GB" altLang="es-CO" smtClean="0">
                <a:ea typeface="ＭＳ Ｐゴシック" panose="020B0600070205080204" pitchFamily="34" charset="-128"/>
              </a:rPr>
              <a:t>Summary</a:t>
            </a:r>
          </a:p>
        </p:txBody>
      </p:sp>
      <p:sp>
        <p:nvSpPr>
          <p:cNvPr id="75779" name="Rectangle 3"/>
          <p:cNvSpPr>
            <a:spLocks noGrp="1" noChangeArrowheads="1"/>
          </p:cNvSpPr>
          <p:nvPr>
            <p:ph idx="1"/>
          </p:nvPr>
        </p:nvSpPr>
        <p:spPr/>
        <p:txBody>
          <a:bodyPr/>
          <a:lstStyle/>
          <a:p>
            <a:pPr>
              <a:spcAft>
                <a:spcPts val="300"/>
              </a:spcAft>
              <a:defRPr/>
            </a:pPr>
            <a:r>
              <a:rPr lang="en-US" sz="1800" dirty="0" smtClean="0"/>
              <a:t>Bisphosphonates increase bone mineral density during androgen-deprivation therapy</a:t>
            </a:r>
          </a:p>
          <a:p>
            <a:pPr>
              <a:spcAft>
                <a:spcPts val="300"/>
              </a:spcAft>
              <a:defRPr/>
            </a:pPr>
            <a:r>
              <a:rPr lang="en-US" sz="1800" dirty="0" smtClean="0"/>
              <a:t>Denosumab increases bone mineral density and decreases fractures during androgen-deprivation therapy</a:t>
            </a:r>
          </a:p>
          <a:p>
            <a:pPr>
              <a:spcAft>
                <a:spcPts val="300"/>
              </a:spcAft>
              <a:defRPr/>
            </a:pPr>
            <a:r>
              <a:rPr lang="en-US" sz="1800" dirty="0" smtClean="0"/>
              <a:t>In men with high-risk CRPC, denosumab significantly increased bone metastasis–free survival, time to bone metastasis, and time to symptomatic bone metastasis</a:t>
            </a:r>
          </a:p>
          <a:p>
            <a:pPr>
              <a:spcAft>
                <a:spcPts val="300"/>
              </a:spcAft>
              <a:defRPr/>
            </a:pPr>
            <a:r>
              <a:rPr lang="en-US" sz="1800" dirty="0" smtClean="0"/>
              <a:t>Disease-related skeletal complications are common in men with metastatic prostate cancer</a:t>
            </a:r>
          </a:p>
          <a:p>
            <a:pPr>
              <a:spcAft>
                <a:spcPts val="300"/>
              </a:spcAft>
              <a:defRPr/>
            </a:pPr>
            <a:r>
              <a:rPr lang="en-US" sz="1800" dirty="0" smtClean="0"/>
              <a:t>Zoledronic acid decreases risk of SREs in men with castrate-resistant disease and bone metastases</a:t>
            </a:r>
          </a:p>
          <a:p>
            <a:pPr>
              <a:spcAft>
                <a:spcPts val="300"/>
              </a:spcAft>
              <a:defRPr/>
            </a:pPr>
            <a:r>
              <a:rPr lang="en-US" sz="1800" dirty="0" smtClean="0"/>
              <a:t>Denosumab is superior to zoledronic acid for delay in first skeletal-related events and rate of skeletal-related events in this setting</a:t>
            </a:r>
          </a:p>
          <a:p>
            <a:pPr>
              <a:spcAft>
                <a:spcPts val="300"/>
              </a:spcAft>
              <a:defRPr/>
            </a:pPr>
            <a:r>
              <a:rPr lang="en-US" sz="1800" dirty="0" smtClean="0"/>
              <a:t>Newer systemic therapies with good antitumor efficacy have also been shown in secondary endpoint analyses to prevent and delay the occurrence of SREs</a:t>
            </a:r>
          </a:p>
        </p:txBody>
      </p:sp>
    </p:spTree>
    <p:extLst>
      <p:ext uri="{BB962C8B-B14F-4D97-AF65-F5344CB8AC3E}">
        <p14:creationId xmlns:p14="http://schemas.microsoft.com/office/powerpoint/2010/main" val="158434032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Line 2"/>
          <p:cNvSpPr>
            <a:spLocks noChangeShapeType="1"/>
          </p:cNvSpPr>
          <p:nvPr/>
        </p:nvSpPr>
        <p:spPr bwMode="auto">
          <a:xfrm>
            <a:off x="3738563" y="1679575"/>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674819" name="Line 3"/>
          <p:cNvSpPr>
            <a:spLocks noChangeShapeType="1"/>
          </p:cNvSpPr>
          <p:nvPr/>
        </p:nvSpPr>
        <p:spPr bwMode="auto">
          <a:xfrm>
            <a:off x="3738563" y="2411413"/>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674820" name="Line 4"/>
          <p:cNvSpPr>
            <a:spLocks noChangeShapeType="1"/>
          </p:cNvSpPr>
          <p:nvPr/>
        </p:nvSpPr>
        <p:spPr bwMode="auto">
          <a:xfrm>
            <a:off x="3738563" y="2686050"/>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674821" name="Line 5"/>
          <p:cNvSpPr>
            <a:spLocks noChangeShapeType="1"/>
          </p:cNvSpPr>
          <p:nvPr/>
        </p:nvSpPr>
        <p:spPr bwMode="auto">
          <a:xfrm>
            <a:off x="3738563" y="4381500"/>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674822" name="Line 6"/>
          <p:cNvSpPr>
            <a:spLocks noChangeShapeType="1"/>
          </p:cNvSpPr>
          <p:nvPr/>
        </p:nvSpPr>
        <p:spPr bwMode="auto">
          <a:xfrm>
            <a:off x="3738563" y="4656138"/>
            <a:ext cx="0" cy="0"/>
          </a:xfrm>
          <a:prstGeom prst="line">
            <a:avLst/>
          </a:prstGeom>
          <a:noFill/>
          <a:ln w="12700" cap="rnd">
            <a:solidFill>
              <a:srgbClr val="000000"/>
            </a:solidFill>
            <a:round/>
            <a:headEnd/>
            <a:tailEnd/>
          </a:ln>
        </p:spPr>
        <p:txBody>
          <a:bodyPr>
            <a:prstTxWarp prst="textNoShape">
              <a:avLst/>
            </a:prstTxWarp>
          </a:bodyPr>
          <a:lstStyle/>
          <a:p>
            <a:endParaRPr lang="en-US"/>
          </a:p>
        </p:txBody>
      </p:sp>
      <p:graphicFrame>
        <p:nvGraphicFramePr>
          <p:cNvPr id="164002" name="Group 162"/>
          <p:cNvGraphicFramePr>
            <a:graphicFrameLocks noGrp="1"/>
          </p:cNvGraphicFramePr>
          <p:nvPr>
            <p:extLst>
              <p:ext uri="{D42A27DB-BD31-4B8C-83A1-F6EECF244321}">
                <p14:modId xmlns:p14="http://schemas.microsoft.com/office/powerpoint/2010/main" val="2250564323"/>
              </p:ext>
            </p:extLst>
          </p:nvPr>
        </p:nvGraphicFramePr>
        <p:xfrm>
          <a:off x="539751" y="550871"/>
          <a:ext cx="8135938" cy="5852159"/>
        </p:xfrm>
        <a:graphic>
          <a:graphicData uri="http://schemas.openxmlformats.org/drawingml/2006/table">
            <a:tbl>
              <a:tblPr/>
              <a:tblGrid>
                <a:gridCol w="1093788"/>
                <a:gridCol w="1570037"/>
                <a:gridCol w="2016125"/>
                <a:gridCol w="3455988"/>
              </a:tblGrid>
              <a:tr h="304800">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a:ln>
                            <a:noFill/>
                          </a:ln>
                          <a:solidFill>
                            <a:schemeClr val="tx1"/>
                          </a:solidFill>
                          <a:effectLst/>
                          <a:latin typeface="Arial Narrow" charset="0"/>
                          <a:ea typeface="Times New Roman" charset="0"/>
                          <a:cs typeface="Tahoma" charset="0"/>
                        </a:rPr>
                        <a:t>MEDICAMENTOS UTILIZADOS PARA EL CÁNCER DE PRÓSTATA</a:t>
                      </a:r>
                      <a:endParaRPr kumimoji="0" lang="en-GB" sz="20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Nivel</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Agente</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Dosis</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Toxicidades</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Tahoma" charset="0"/>
                          <a:ea typeface="Times New Roman" charset="0"/>
                          <a:cs typeface="Tahoma" charset="0"/>
                        </a:rPr>
                        <a:t>Agentes Hormonales</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74638">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Pituitaria / hipotálamo</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Estrógenos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Arial Narrow" charset="0"/>
                          <a:ea typeface="Times New Roman" charset="0"/>
                          <a:cs typeface="Tahoma" charset="0"/>
                        </a:rPr>
                        <a:t>E. Conjugados 1-3 mg cada día</a:t>
                      </a:r>
                      <a:endParaRPr kumimoji="0" lang="es-ES"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tx1"/>
                          </a:solidFill>
                          <a:effectLst/>
                          <a:latin typeface="Arial Narrow" charset="0"/>
                          <a:ea typeface="Times New Roman" charset="0"/>
                          <a:cs typeface="Tahoma" charset="0"/>
                        </a:rPr>
                        <a:t>Ginecomastia, síntomas vasomotores, enfermedad tromboembólica, disfunción eréctil</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7200">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Agonistas LHRH</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Goserelina</a:t>
                      </a:r>
                      <a:r>
                        <a:rPr kumimoji="0" lang="es-ES" sz="1200" b="0" i="0" u="none" strike="noStrike" cap="none" normalizeH="0" baseline="0" dirty="0">
                          <a:ln>
                            <a:noFill/>
                          </a:ln>
                          <a:solidFill>
                            <a:schemeClr val="tx1"/>
                          </a:solidFill>
                          <a:effectLst/>
                          <a:latin typeface="Arial Narrow" charset="0"/>
                          <a:ea typeface="Times New Roman" charset="0"/>
                          <a:cs typeface="Tahoma" charset="0"/>
                        </a:rPr>
                        <a:t> SC / mes</a:t>
                      </a:r>
                      <a:endParaRPr kumimoji="0" lang="es-ES" sz="1200" b="0" i="0" u="none" strike="noStrike" cap="none" normalizeH="0" baseline="0" dirty="0">
                        <a:ln>
                          <a:noFill/>
                        </a:ln>
                        <a:solidFill>
                          <a:schemeClr val="tx1"/>
                        </a:solidFill>
                        <a:effectLst/>
                        <a:latin typeface="Times New Roman" charset="0"/>
                        <a:ea typeface="Times New Roman" charset="0"/>
                        <a:cs typeface="Tahoma"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Leuprolide</a:t>
                      </a:r>
                      <a:r>
                        <a:rPr kumimoji="0" lang="es-ES" sz="1200" b="0" i="0" u="none" strike="noStrike" cap="none" normalizeH="0" baseline="0" dirty="0">
                          <a:ln>
                            <a:noFill/>
                          </a:ln>
                          <a:solidFill>
                            <a:schemeClr val="tx1"/>
                          </a:solidFill>
                          <a:effectLst/>
                          <a:latin typeface="Arial Narrow" charset="0"/>
                          <a:ea typeface="Times New Roman" charset="0"/>
                          <a:cs typeface="Tahoma" charset="0"/>
                        </a:rPr>
                        <a:t> SC / mes</a:t>
                      </a:r>
                      <a:endParaRPr kumimoji="0" lang="es-ES"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a:ln>
                            <a:noFill/>
                          </a:ln>
                          <a:solidFill>
                            <a:schemeClr val="tx1"/>
                          </a:solidFill>
                          <a:effectLst/>
                          <a:latin typeface="Arial Narrow" charset="0"/>
                          <a:ea typeface="Times New Roman" charset="0"/>
                          <a:cs typeface="Tahoma" charset="0"/>
                        </a:rPr>
                        <a:t>Disfunción eréctil, síntomas vasomotores, ginecomastia, </a:t>
                      </a:r>
                      <a:r>
                        <a:rPr kumimoji="0" lang="es-ES" sz="1400" b="0" i="0" u="none" strike="noStrike" cap="none" normalizeH="0" baseline="0" dirty="0" smtClean="0">
                          <a:ln>
                            <a:noFill/>
                          </a:ln>
                          <a:solidFill>
                            <a:schemeClr val="tx1"/>
                          </a:solidFill>
                          <a:effectLst/>
                          <a:latin typeface="Arial Narrow" charset="0"/>
                          <a:ea typeface="Times New Roman" charset="0"/>
                          <a:cs typeface="Tahoma" charset="0"/>
                        </a:rPr>
                        <a:t>anemia, debilidad, riesgo CV</a:t>
                      </a:r>
                      <a:endParaRPr kumimoji="0" lang="es-ES"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a:ln>
                            <a:noFill/>
                          </a:ln>
                          <a:solidFill>
                            <a:schemeClr val="tx1"/>
                          </a:solidFill>
                          <a:effectLst/>
                          <a:latin typeface="Arial Narrow" charset="0"/>
                          <a:ea typeface="Times New Roman" charset="0"/>
                          <a:cs typeface="Tahoma" charset="0"/>
                        </a:rPr>
                        <a:t>Adrenales</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a:ln>
                            <a:noFill/>
                          </a:ln>
                          <a:solidFill>
                            <a:schemeClr val="tx1"/>
                          </a:solidFill>
                          <a:effectLst/>
                          <a:latin typeface="Arial Narrow" charset="0"/>
                          <a:ea typeface="Times New Roman" charset="0"/>
                          <a:cs typeface="Tahoma" charset="0"/>
                        </a:rPr>
                        <a:t>Ketoconazol</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a:ln>
                            <a:noFill/>
                          </a:ln>
                          <a:solidFill>
                            <a:schemeClr val="tx1"/>
                          </a:solidFill>
                          <a:effectLst/>
                          <a:latin typeface="Arial Narrow" charset="0"/>
                          <a:ea typeface="Times New Roman" charset="0"/>
                          <a:cs typeface="Tahoma" charset="0"/>
                        </a:rPr>
                        <a:t>400 mg tid</a:t>
                      </a:r>
                      <a:endParaRPr kumimoji="0" lang="en-GB" sz="12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Narrow" charset="0"/>
                          <a:ea typeface="Times New Roman" charset="0"/>
                          <a:cs typeface="Tahoma" charset="0"/>
                        </a:rPr>
                        <a:t>Insuficiencia adrenal, náuseas, exantema, ataxia</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chemeClr val="tx1"/>
                          </a:solidFill>
                          <a:effectLst/>
                          <a:latin typeface="Arial Narrow" charset="0"/>
                          <a:ea typeface="Times New Roman" charset="0"/>
                          <a:cs typeface="Tahoma" charset="0"/>
                        </a:rPr>
                        <a:t>Abiraterona</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Arial Narrow" charset="0"/>
                          <a:ea typeface="Times New Roman" charset="0"/>
                          <a:cs typeface="Tahoma" charset="0"/>
                        </a:rPr>
                        <a:t>10000 mg </a:t>
                      </a:r>
                      <a:r>
                        <a:rPr kumimoji="0" lang="en-GB" sz="1200" b="0" i="0" u="none" strike="noStrike" cap="none" normalizeH="0" baseline="0" dirty="0" err="1" smtClean="0">
                          <a:ln>
                            <a:noFill/>
                          </a:ln>
                          <a:solidFill>
                            <a:schemeClr val="tx1"/>
                          </a:solidFill>
                          <a:effectLst/>
                          <a:latin typeface="Arial Narrow" charset="0"/>
                          <a:ea typeface="Times New Roman" charset="0"/>
                          <a:cs typeface="Tahoma" charset="0"/>
                        </a:rPr>
                        <a:t>qd</a:t>
                      </a:r>
                      <a:endParaRPr kumimoji="0" lang="en-GB"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Insuficiencia</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adrenal, </a:t>
                      </a: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náuseas</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a:t>
                      </a:r>
                      <a:r>
                        <a:rPr kumimoji="0" lang="en-GB" sz="1400" b="0" i="0" u="none" strike="noStrike" cap="none" normalizeH="0" baseline="0" dirty="0" err="1" smtClean="0">
                          <a:ln>
                            <a:noFill/>
                          </a:ln>
                          <a:solidFill>
                            <a:schemeClr val="tx1"/>
                          </a:solidFill>
                          <a:effectLst/>
                          <a:latin typeface="Arial Narrow" charset="0"/>
                          <a:ea typeface="Times New Roman" charset="0"/>
                          <a:cs typeface="Tahoma" charset="0"/>
                        </a:rPr>
                        <a:t>hipertensión</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Glucocorticoides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err="1">
                          <a:ln>
                            <a:noFill/>
                          </a:ln>
                          <a:solidFill>
                            <a:schemeClr val="tx1"/>
                          </a:solidFill>
                          <a:effectLst/>
                          <a:latin typeface="Arial Narrow" charset="0"/>
                          <a:ea typeface="Times New Roman" charset="0"/>
                          <a:cs typeface="Tahoma" charset="0"/>
                        </a:rPr>
                        <a:t>Prednisolona</a:t>
                      </a:r>
                      <a:r>
                        <a:rPr kumimoji="0" lang="en-GB" sz="1200" b="0" i="0" u="none" strike="noStrike" cap="none" normalizeH="0" baseline="0" dirty="0">
                          <a:ln>
                            <a:noFill/>
                          </a:ln>
                          <a:solidFill>
                            <a:schemeClr val="tx1"/>
                          </a:solidFill>
                          <a:effectLst/>
                          <a:latin typeface="Arial Narrow" charset="0"/>
                          <a:ea typeface="Times New Roman" charset="0"/>
                          <a:cs typeface="Tahoma" charset="0"/>
                        </a:rPr>
                        <a:t> 20-40 mg </a:t>
                      </a:r>
                      <a:r>
                        <a:rPr kumimoji="0" lang="en-GB" sz="1200" b="0" i="0" u="none" strike="noStrike" cap="none" normalizeH="0" baseline="0" dirty="0" err="1">
                          <a:ln>
                            <a:noFill/>
                          </a:ln>
                          <a:solidFill>
                            <a:schemeClr val="tx1"/>
                          </a:solidFill>
                          <a:effectLst/>
                          <a:latin typeface="Arial Narrow" charset="0"/>
                          <a:ea typeface="Times New Roman" charset="0"/>
                          <a:cs typeface="Tahoma" charset="0"/>
                        </a:rPr>
                        <a:t>qd</a:t>
                      </a:r>
                      <a:endParaRPr kumimoji="0" lang="en-GB"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tx1"/>
                          </a:solidFill>
                          <a:effectLst/>
                          <a:latin typeface="Arial Narrow" charset="0"/>
                          <a:ea typeface="Times New Roman" charset="0"/>
                          <a:cs typeface="Tahoma" charset="0"/>
                        </a:rPr>
                        <a:t>Sangrado gastrointestinal, retención hídrica y otros</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Testiculares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Orquidectomía</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s-ES" sz="12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tx1"/>
                          </a:solidFill>
                          <a:effectLst/>
                          <a:latin typeface="Arial Narrow" charset="0"/>
                          <a:ea typeface="Times New Roman" charset="0"/>
                          <a:cs typeface="Tahoma" charset="0"/>
                        </a:rPr>
                        <a:t>Ginecomastia, síntomas vasomotores, disfunción eréctil</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969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Célula prostática</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Antiandrógenos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Ciproterona</a:t>
                      </a:r>
                      <a:r>
                        <a:rPr kumimoji="0" lang="es-ES" sz="1200" b="0" i="0" u="none" strike="noStrike" cap="none" normalizeH="0" baseline="0" dirty="0">
                          <a:ln>
                            <a:noFill/>
                          </a:ln>
                          <a:solidFill>
                            <a:schemeClr val="tx1"/>
                          </a:solidFill>
                          <a:effectLst/>
                          <a:latin typeface="Arial Narrow" charset="0"/>
                          <a:ea typeface="Times New Roman" charset="0"/>
                          <a:cs typeface="Tahoma" charset="0"/>
                        </a:rPr>
                        <a:t> 150 mg </a:t>
                      </a: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qd</a:t>
                      </a:r>
                      <a:endParaRPr kumimoji="0" lang="es-ES" sz="1200" b="0" i="0" u="none" strike="noStrike" cap="none" normalizeH="0" baseline="0" dirty="0">
                        <a:ln>
                          <a:noFill/>
                        </a:ln>
                        <a:solidFill>
                          <a:schemeClr val="tx1"/>
                        </a:solidFill>
                        <a:effectLst/>
                        <a:latin typeface="Times New Roman" charset="0"/>
                        <a:ea typeface="Times New Roman" charset="0"/>
                        <a:cs typeface="Tahoma"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Flutamida</a:t>
                      </a:r>
                      <a:r>
                        <a:rPr kumimoji="0" lang="es-ES" sz="1200" b="0" i="0" u="none" strike="noStrike" cap="none" normalizeH="0" baseline="0" dirty="0">
                          <a:ln>
                            <a:noFill/>
                          </a:ln>
                          <a:solidFill>
                            <a:schemeClr val="tx1"/>
                          </a:solidFill>
                          <a:effectLst/>
                          <a:latin typeface="Arial Narrow" charset="0"/>
                          <a:ea typeface="Times New Roman" charset="0"/>
                          <a:cs typeface="Tahoma" charset="0"/>
                        </a:rPr>
                        <a:t> 250 mg </a:t>
                      </a: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tid</a:t>
                      </a:r>
                      <a:endParaRPr kumimoji="0" lang="es-ES" sz="1200" b="0" i="0" u="none" strike="noStrike" cap="none" normalizeH="0" baseline="0" dirty="0">
                        <a:ln>
                          <a:noFill/>
                        </a:ln>
                        <a:solidFill>
                          <a:schemeClr val="tx1"/>
                        </a:solidFill>
                        <a:effectLst/>
                        <a:latin typeface="Times New Roman" charset="0"/>
                        <a:ea typeface="Times New Roman" charset="0"/>
                        <a:cs typeface="Tahoma"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Bicalutamida</a:t>
                      </a:r>
                      <a:r>
                        <a:rPr kumimoji="0" lang="es-ES" sz="1200" b="0" i="0" u="none" strike="noStrike" cap="none" normalizeH="0" baseline="0" dirty="0">
                          <a:ln>
                            <a:noFill/>
                          </a:ln>
                          <a:solidFill>
                            <a:schemeClr val="tx1"/>
                          </a:solidFill>
                          <a:effectLst/>
                          <a:latin typeface="Arial Narrow" charset="0"/>
                          <a:ea typeface="Times New Roman" charset="0"/>
                          <a:cs typeface="Tahoma" charset="0"/>
                        </a:rPr>
                        <a:t> 50-150 mg </a:t>
                      </a:r>
                      <a:r>
                        <a:rPr kumimoji="0" lang="es-ES" sz="1200" b="0" i="0" u="none" strike="noStrike" cap="none" normalizeH="0" baseline="0" dirty="0" err="1">
                          <a:ln>
                            <a:noFill/>
                          </a:ln>
                          <a:solidFill>
                            <a:schemeClr val="tx1"/>
                          </a:solidFill>
                          <a:effectLst/>
                          <a:latin typeface="Arial Narrow" charset="0"/>
                          <a:ea typeface="Times New Roman" charset="0"/>
                          <a:cs typeface="Tahoma" charset="0"/>
                        </a:rPr>
                        <a:t>qd</a:t>
                      </a:r>
                      <a:endParaRPr kumimoji="0" lang="es-ES"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tx1"/>
                          </a:solidFill>
                          <a:effectLst/>
                          <a:latin typeface="Arial Narrow" charset="0"/>
                          <a:ea typeface="Times New Roman" charset="0"/>
                          <a:cs typeface="Tahoma" charset="0"/>
                        </a:rPr>
                        <a:t>No disfunción eréctil, náuseas, diarrea</a:t>
                      </a:r>
                      <a:endParaRPr kumimoji="0" lang="es-ES"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Citostáticos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74638">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err="1">
                          <a:ln>
                            <a:noFill/>
                          </a:ln>
                          <a:solidFill>
                            <a:schemeClr val="tx1"/>
                          </a:solidFill>
                          <a:effectLst/>
                          <a:latin typeface="Arial Narrow" charset="0"/>
                          <a:ea typeface="Times New Roman" charset="0"/>
                          <a:cs typeface="Tahoma" charset="0"/>
                        </a:rPr>
                        <a:t>Quimioterapia</a:t>
                      </a:r>
                      <a:endParaRPr kumimoji="0" lang="en-GB" sz="1200" b="0" i="0" u="none" strike="noStrike" cap="none" normalizeH="0" baseline="0" dirty="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Estramustina</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Narrow" charset="0"/>
                          <a:ea typeface="Times New Roman" charset="0"/>
                          <a:cs typeface="Tahoma" charset="0"/>
                        </a:rPr>
                        <a:t>14 mg/kg/día</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Narrow" charset="0"/>
                          <a:ea typeface="Times New Roman" charset="0"/>
                          <a:cs typeface="Tahoma" charset="0"/>
                        </a:rPr>
                        <a:t>Mielosupresión, efectos hormonales</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a:ln>
                            <a:noFill/>
                          </a:ln>
                          <a:solidFill>
                            <a:schemeClr val="tx1"/>
                          </a:solidFill>
                          <a:effectLst/>
                          <a:latin typeface="Arial Narrow" charset="0"/>
                          <a:ea typeface="Times New Roman" charset="0"/>
                          <a:cs typeface="Tahoma" charset="0"/>
                        </a:rPr>
                        <a:t>Docetaxel</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Narrow" charset="0"/>
                          <a:ea typeface="Times New Roman" charset="0"/>
                          <a:cs typeface="Tahoma" charset="0"/>
                        </a:rPr>
                        <a:t>70-100 mg/m2 cada 21-28d</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Mielosupresión</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a:t>
                      </a: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toxicidad</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gastrointestinal</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a:ln>
                            <a:noFill/>
                          </a:ln>
                          <a:solidFill>
                            <a:schemeClr val="tx1"/>
                          </a:solidFill>
                          <a:effectLst/>
                          <a:latin typeface="Arial Narrow" charset="0"/>
                          <a:ea typeface="Times New Roman" charset="0"/>
                          <a:cs typeface="Tahoma" charset="0"/>
                        </a:rPr>
                        <a:t>Mitoxantrona</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Narrow" charset="0"/>
                          <a:ea typeface="Times New Roman" charset="0"/>
                          <a:cs typeface="Tahoma" charset="0"/>
                        </a:rPr>
                        <a:t>12 mg/m2 cada 21 d</a:t>
                      </a:r>
                      <a:endParaRPr kumimoji="0" lang="en-GB" sz="1400" b="0" i="0" u="none" strike="noStrike" cap="none" normalizeH="0" baseline="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Mielosupresión</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a:t>
                      </a:r>
                      <a:r>
                        <a:rPr kumimoji="0" lang="en-GB" sz="1400" b="0" i="0" u="none" strike="noStrike" cap="none" normalizeH="0" baseline="0" dirty="0" err="1">
                          <a:ln>
                            <a:noFill/>
                          </a:ln>
                          <a:solidFill>
                            <a:schemeClr val="tx1"/>
                          </a:solidFill>
                          <a:effectLst/>
                          <a:latin typeface="Arial Narrow" charset="0"/>
                          <a:ea typeface="Times New Roman" charset="0"/>
                          <a:cs typeface="Tahoma" charset="0"/>
                        </a:rPr>
                        <a:t>toxicidad</a:t>
                      </a:r>
                      <a:r>
                        <a:rPr kumimoji="0" lang="en-GB" sz="1400" b="0" i="0" u="none" strike="noStrike" cap="none" normalizeH="0" baseline="0" dirty="0">
                          <a:ln>
                            <a:noFill/>
                          </a:ln>
                          <a:solidFill>
                            <a:schemeClr val="tx1"/>
                          </a:solidFill>
                          <a:effectLst/>
                          <a:latin typeface="Arial Narrow" charset="0"/>
                          <a:ea typeface="Times New Roman" charset="0"/>
                          <a:cs typeface="Tahoma" charset="0"/>
                        </a:rPr>
                        <a:t> gastrointestinal</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v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a:ln>
                          <a:noFill/>
                        </a:ln>
                        <a:solidFill>
                          <a:schemeClr val="tx1"/>
                        </a:solidFill>
                        <a:effectLst/>
                        <a:latin typeface="Arial" charset="0"/>
                        <a:ea typeface="Times New Roman" charset="0"/>
                        <a:cs typeface="Tahoma"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chemeClr val="tx1"/>
                          </a:solidFill>
                          <a:effectLst/>
                          <a:latin typeface="Arial Narrow"/>
                          <a:ea typeface="Times New Roman" charset="0"/>
                          <a:cs typeface="Arial Narrow"/>
                        </a:rPr>
                        <a:t>Cabazitaxel</a:t>
                      </a:r>
                      <a:endParaRPr kumimoji="0" lang="en-GB" sz="1400" b="1" i="0" u="none" strike="noStrike" cap="none" normalizeH="0" baseline="0" dirty="0">
                        <a:ln>
                          <a:noFill/>
                        </a:ln>
                        <a:solidFill>
                          <a:schemeClr val="tx1"/>
                        </a:solidFill>
                        <a:effectLst/>
                        <a:latin typeface="Arial Narrow"/>
                        <a:ea typeface="Times New Roman" charset="0"/>
                        <a:cs typeface="Arial Narrow"/>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tx1"/>
                          </a:solidFill>
                          <a:effectLst/>
                          <a:latin typeface="Arial" charset="0"/>
                          <a:ea typeface="Times New Roman" charset="0"/>
                          <a:cs typeface="Tahoma" charset="0"/>
                        </a:rPr>
                        <a:t>25 mg/m2 </a:t>
                      </a:r>
                      <a:r>
                        <a:rPr kumimoji="0" lang="en-GB" sz="1400" b="0" i="0" u="none" strike="noStrike" cap="none" normalizeH="0" baseline="0" dirty="0" err="1" smtClean="0">
                          <a:ln>
                            <a:noFill/>
                          </a:ln>
                          <a:solidFill>
                            <a:schemeClr val="tx1"/>
                          </a:solidFill>
                          <a:effectLst/>
                          <a:latin typeface="Arial" charset="0"/>
                          <a:ea typeface="Times New Roman" charset="0"/>
                          <a:cs typeface="Tahoma" charset="0"/>
                        </a:rPr>
                        <a:t>cada</a:t>
                      </a:r>
                      <a:r>
                        <a:rPr kumimoji="0" lang="en-GB" sz="1400" b="0" i="0" u="none" strike="noStrike" cap="none" normalizeH="0" baseline="0" dirty="0" smtClean="0">
                          <a:ln>
                            <a:noFill/>
                          </a:ln>
                          <a:solidFill>
                            <a:schemeClr val="tx1"/>
                          </a:solidFill>
                          <a:effectLst/>
                          <a:latin typeface="Arial" charset="0"/>
                          <a:ea typeface="Times New Roman" charset="0"/>
                          <a:cs typeface="Tahoma" charset="0"/>
                        </a:rPr>
                        <a:t> 21 d</a:t>
                      </a:r>
                      <a:endParaRPr kumimoji="0" lang="en-GB"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err="1" smtClean="0">
                          <a:ln>
                            <a:noFill/>
                          </a:ln>
                          <a:solidFill>
                            <a:schemeClr val="tx1"/>
                          </a:solidFill>
                          <a:effectLst/>
                          <a:latin typeface="Arial" charset="0"/>
                          <a:ea typeface="Times New Roman" charset="0"/>
                          <a:cs typeface="Tahoma" charset="0"/>
                        </a:rPr>
                        <a:t>Mielosupresión</a:t>
                      </a:r>
                      <a:r>
                        <a:rPr kumimoji="0" lang="en-GB" sz="1200" b="0" i="0" u="none" strike="noStrike" cap="none" normalizeH="0" baseline="0" dirty="0" smtClean="0">
                          <a:ln>
                            <a:noFill/>
                          </a:ln>
                          <a:solidFill>
                            <a:schemeClr val="tx1"/>
                          </a:solidFill>
                          <a:effectLst/>
                          <a:latin typeface="Arial" charset="0"/>
                          <a:ea typeface="Times New Roman" charset="0"/>
                          <a:cs typeface="Tahoma" charset="0"/>
                        </a:rPr>
                        <a:t>, </a:t>
                      </a:r>
                      <a:r>
                        <a:rPr kumimoji="0" lang="en-GB" sz="1200" b="0" i="0" u="none" strike="noStrike" cap="none" normalizeH="0" baseline="0" dirty="0" err="1" smtClean="0">
                          <a:ln>
                            <a:noFill/>
                          </a:ln>
                          <a:solidFill>
                            <a:schemeClr val="tx1"/>
                          </a:solidFill>
                          <a:effectLst/>
                          <a:latin typeface="Arial" charset="0"/>
                          <a:ea typeface="Times New Roman" charset="0"/>
                          <a:cs typeface="Tahoma" charset="0"/>
                        </a:rPr>
                        <a:t>astenia</a:t>
                      </a:r>
                      <a:r>
                        <a:rPr kumimoji="0" lang="en-GB" sz="1200" b="0" i="0" u="none" strike="noStrike" cap="none" normalizeH="0" baseline="0" dirty="0" smtClean="0">
                          <a:ln>
                            <a:noFill/>
                          </a:ln>
                          <a:solidFill>
                            <a:schemeClr val="tx1"/>
                          </a:solidFill>
                          <a:effectLst/>
                          <a:latin typeface="Arial" charset="0"/>
                          <a:ea typeface="Times New Roman" charset="0"/>
                          <a:cs typeface="Tahoma" charset="0"/>
                        </a:rPr>
                        <a:t>, </a:t>
                      </a:r>
                      <a:r>
                        <a:rPr kumimoji="0" lang="en-GB" sz="1200" b="0" i="0" u="none" strike="noStrike" cap="none" normalizeH="0" baseline="0" dirty="0" err="1" smtClean="0">
                          <a:ln>
                            <a:noFill/>
                          </a:ln>
                          <a:solidFill>
                            <a:schemeClr val="tx1"/>
                          </a:solidFill>
                          <a:effectLst/>
                          <a:latin typeface="Arial" charset="0"/>
                          <a:ea typeface="Times New Roman" charset="0"/>
                          <a:cs typeface="Tahoma" charset="0"/>
                        </a:rPr>
                        <a:t>neuropatía</a:t>
                      </a:r>
                      <a:endParaRPr kumimoji="0" lang="en-GB" sz="12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382102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smtClean="0"/>
              <a:t>Cáncer de próstata</a:t>
            </a:r>
            <a:endParaRPr lang="es-ES" dirty="0"/>
          </a:p>
        </p:txBody>
      </p:sp>
      <p:sp>
        <p:nvSpPr>
          <p:cNvPr id="3" name="Subtítulo 2"/>
          <p:cNvSpPr>
            <a:spLocks noGrp="1"/>
          </p:cNvSpPr>
          <p:nvPr>
            <p:ph type="subTitle" idx="1"/>
          </p:nvPr>
        </p:nvSpPr>
        <p:spPr/>
        <p:txBody>
          <a:bodyPr/>
          <a:lstStyle/>
          <a:p>
            <a:r>
              <a:rPr lang="es-ES" dirty="0" smtClean="0"/>
              <a:t>Mauricio Lema Medina - 2014</a:t>
            </a:r>
            <a:endParaRPr lang="es-ES" dirty="0"/>
          </a:p>
        </p:txBody>
      </p:sp>
    </p:spTree>
    <p:extLst>
      <p:ext uri="{BB962C8B-B14F-4D97-AF65-F5344CB8AC3E}">
        <p14:creationId xmlns:p14="http://schemas.microsoft.com/office/powerpoint/2010/main" val="9786177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3"/>
          <p:cNvSpPr>
            <a:spLocks noGrp="1"/>
          </p:cNvSpPr>
          <p:nvPr>
            <p:ph type="title"/>
          </p:nvPr>
        </p:nvSpPr>
        <p:spPr>
          <a:xfrm>
            <a:off x="314325" y="166692"/>
            <a:ext cx="8303532" cy="600075"/>
          </a:xfrm>
        </p:spPr>
        <p:txBody>
          <a:bodyPr>
            <a:noAutofit/>
          </a:bodyPr>
          <a:lstStyle/>
          <a:p>
            <a:r>
              <a:rPr lang="en-US" sz="2800" dirty="0" err="1">
                <a:latin typeface="Arial" charset="0"/>
              </a:rPr>
              <a:t>Incidencia</a:t>
            </a:r>
            <a:r>
              <a:rPr lang="en-US" sz="2800" dirty="0">
                <a:latin typeface="Arial" charset="0"/>
              </a:rPr>
              <a:t> de </a:t>
            </a:r>
            <a:r>
              <a:rPr lang="en-US" sz="2800" dirty="0" err="1">
                <a:latin typeface="Arial" charset="0"/>
              </a:rPr>
              <a:t>cáncer</a:t>
            </a:r>
            <a:r>
              <a:rPr lang="en-US" sz="2800" dirty="0">
                <a:latin typeface="Arial" charset="0"/>
              </a:rPr>
              <a:t> en Colombia </a:t>
            </a:r>
            <a:r>
              <a:rPr lang="es-ES" sz="2800" dirty="0">
                <a:latin typeface="Arial" charset="0"/>
              </a:rPr>
              <a:t>–</a:t>
            </a:r>
            <a:r>
              <a:rPr lang="en-US" sz="2800" dirty="0">
                <a:latin typeface="Arial" charset="0"/>
              </a:rPr>
              <a:t> </a:t>
            </a:r>
            <a:r>
              <a:rPr lang="en-US" sz="2800" dirty="0" err="1">
                <a:latin typeface="Arial" charset="0"/>
              </a:rPr>
              <a:t>Sexo</a:t>
            </a:r>
            <a:r>
              <a:rPr lang="en-US" sz="2800" dirty="0">
                <a:latin typeface="Arial" charset="0"/>
              </a:rPr>
              <a:t> </a:t>
            </a:r>
            <a:r>
              <a:rPr lang="en-US" sz="2800" dirty="0" err="1">
                <a:latin typeface="Arial" charset="0"/>
              </a:rPr>
              <a:t>Masculino</a:t>
            </a:r>
            <a:endParaRPr lang="en-US" sz="2800" dirty="0">
              <a:latin typeface="Arial" charset="0"/>
            </a:endParaRPr>
          </a:p>
        </p:txBody>
      </p:sp>
      <p:sp>
        <p:nvSpPr>
          <p:cNvPr id="41986" name="TextBox 5"/>
          <p:cNvSpPr txBox="1">
            <a:spLocks noChangeArrowheads="1"/>
          </p:cNvSpPr>
          <p:nvPr/>
        </p:nvSpPr>
        <p:spPr bwMode="auto">
          <a:xfrm>
            <a:off x="6403975" y="6535763"/>
            <a:ext cx="232627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r>
              <a:rPr lang="en-US" sz="1000"/>
              <a:t>Registro Poblacional de Cáncer - Cali</a:t>
            </a:r>
          </a:p>
        </p:txBody>
      </p:sp>
      <p:sp>
        <p:nvSpPr>
          <p:cNvPr id="41987" name="TextBox 7"/>
          <p:cNvSpPr txBox="1">
            <a:spLocks noChangeArrowheads="1"/>
          </p:cNvSpPr>
          <p:nvPr/>
        </p:nvSpPr>
        <p:spPr bwMode="auto">
          <a:xfrm>
            <a:off x="38101" y="6535763"/>
            <a:ext cx="17044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r>
              <a:rPr lang="fr-FR" sz="1000" i="1"/>
              <a:t>http://rpcc.univalle.edu.co/</a:t>
            </a:r>
            <a:endParaRPr lang="en-US" sz="1000" i="1"/>
          </a:p>
        </p:txBody>
      </p:sp>
      <p:pic>
        <p:nvPicPr>
          <p:cNvPr id="41988"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97002" y="889000"/>
            <a:ext cx="6350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8872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803014" y="660007"/>
            <a:ext cx="5905987" cy="5905987"/>
          </a:xfrm>
          <a:prstGeom prst="rect">
            <a:avLst/>
          </a:prstGeom>
        </p:spPr>
      </p:pic>
      <p:sp>
        <p:nvSpPr>
          <p:cNvPr id="5" name="CuadroTexto 4"/>
          <p:cNvSpPr txBox="1"/>
          <p:nvPr/>
        </p:nvSpPr>
        <p:spPr>
          <a:xfrm>
            <a:off x="249472" y="342473"/>
            <a:ext cx="1183750" cy="369332"/>
          </a:xfrm>
          <a:prstGeom prst="rect">
            <a:avLst/>
          </a:prstGeom>
          <a:noFill/>
        </p:spPr>
        <p:txBody>
          <a:bodyPr wrap="none" rtlCol="0">
            <a:spAutoFit/>
          </a:bodyPr>
          <a:lstStyle/>
          <a:p>
            <a:r>
              <a:rPr lang="es-ES" b="1" i="1" dirty="0" err="1" smtClean="0"/>
              <a:t>Gleason</a:t>
            </a:r>
            <a:r>
              <a:rPr lang="es-ES" b="1" i="1" dirty="0"/>
              <a:t> 7</a:t>
            </a:r>
          </a:p>
        </p:txBody>
      </p:sp>
      <p:sp>
        <p:nvSpPr>
          <p:cNvPr id="6" name="CuadroTexto 5"/>
          <p:cNvSpPr txBox="1"/>
          <p:nvPr/>
        </p:nvSpPr>
        <p:spPr>
          <a:xfrm>
            <a:off x="5511074" y="6205135"/>
            <a:ext cx="3610446" cy="276999"/>
          </a:xfrm>
          <a:prstGeom prst="rect">
            <a:avLst/>
          </a:prstGeom>
          <a:noFill/>
        </p:spPr>
        <p:txBody>
          <a:bodyPr wrap="none" rtlCol="0">
            <a:spAutoFit/>
          </a:bodyPr>
          <a:lstStyle/>
          <a:p>
            <a:r>
              <a:rPr lang="es-ES" sz="1200" i="1" dirty="0" smtClean="0">
                <a:hlinkClick r:id="rId3"/>
              </a:rPr>
              <a:t>www.cancernetwork.com</a:t>
            </a:r>
            <a:r>
              <a:rPr lang="es-ES" sz="1200" i="1" dirty="0" smtClean="0"/>
              <a:t> </a:t>
            </a:r>
            <a:r>
              <a:rPr lang="es-ES" sz="1200" dirty="0" smtClean="0"/>
              <a:t>- Cesar A Moran, 07.02.2014</a:t>
            </a:r>
            <a:endParaRPr lang="es-ES" sz="1200" dirty="0"/>
          </a:p>
        </p:txBody>
      </p:sp>
    </p:spTree>
    <p:extLst>
      <p:ext uri="{BB962C8B-B14F-4D97-AF65-F5344CB8AC3E}">
        <p14:creationId xmlns:p14="http://schemas.microsoft.com/office/powerpoint/2010/main" val="306621053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49472" y="342473"/>
            <a:ext cx="1183750" cy="369332"/>
          </a:xfrm>
          <a:prstGeom prst="rect">
            <a:avLst/>
          </a:prstGeom>
          <a:noFill/>
        </p:spPr>
        <p:txBody>
          <a:bodyPr wrap="none" rtlCol="0">
            <a:spAutoFit/>
          </a:bodyPr>
          <a:lstStyle/>
          <a:p>
            <a:r>
              <a:rPr lang="es-ES" b="1" i="1" dirty="0" err="1" smtClean="0"/>
              <a:t>Gleason</a:t>
            </a:r>
            <a:r>
              <a:rPr lang="es-ES" b="1" i="1"/>
              <a:t> </a:t>
            </a:r>
            <a:r>
              <a:rPr lang="es-ES" b="1" i="1" smtClean="0"/>
              <a:t>8</a:t>
            </a:r>
            <a:endParaRPr lang="es-ES" b="1" i="1" dirty="0"/>
          </a:p>
        </p:txBody>
      </p:sp>
      <p:pic>
        <p:nvPicPr>
          <p:cNvPr id="3" name="Imagen 2"/>
          <p:cNvPicPr>
            <a:picLocks noChangeAspect="1"/>
          </p:cNvPicPr>
          <p:nvPr/>
        </p:nvPicPr>
        <p:blipFill>
          <a:blip r:embed="rId2"/>
          <a:stretch>
            <a:fillRect/>
          </a:stretch>
        </p:blipFill>
        <p:spPr>
          <a:xfrm>
            <a:off x="1598892" y="455889"/>
            <a:ext cx="6248141" cy="6248141"/>
          </a:xfrm>
          <a:prstGeom prst="rect">
            <a:avLst/>
          </a:prstGeom>
        </p:spPr>
      </p:pic>
      <p:sp>
        <p:nvSpPr>
          <p:cNvPr id="6" name="CuadroTexto 5"/>
          <p:cNvSpPr txBox="1"/>
          <p:nvPr/>
        </p:nvSpPr>
        <p:spPr>
          <a:xfrm>
            <a:off x="5579114" y="6205135"/>
            <a:ext cx="3610446" cy="276999"/>
          </a:xfrm>
          <a:prstGeom prst="rect">
            <a:avLst/>
          </a:prstGeom>
          <a:noFill/>
        </p:spPr>
        <p:txBody>
          <a:bodyPr wrap="none" rtlCol="0">
            <a:spAutoFit/>
          </a:bodyPr>
          <a:lstStyle/>
          <a:p>
            <a:r>
              <a:rPr lang="es-ES" sz="1200" i="1" dirty="0" smtClean="0">
                <a:hlinkClick r:id="rId3"/>
              </a:rPr>
              <a:t>www.cancernetwork.com</a:t>
            </a:r>
            <a:r>
              <a:rPr lang="es-ES" sz="1200" i="1" dirty="0" smtClean="0"/>
              <a:t> </a:t>
            </a:r>
            <a:r>
              <a:rPr lang="es-ES" sz="1200" dirty="0" smtClean="0">
                <a:solidFill>
                  <a:srgbClr val="FF0000"/>
                </a:solidFill>
              </a:rPr>
              <a:t>- Cesar A</a:t>
            </a:r>
            <a:r>
              <a:rPr lang="es-ES" sz="1200" dirty="0" smtClean="0"/>
              <a:t> Moran, 07.02.2014</a:t>
            </a:r>
            <a:endParaRPr lang="es-ES" sz="1200" dirty="0"/>
          </a:p>
        </p:txBody>
      </p:sp>
    </p:spTree>
    <p:extLst>
      <p:ext uri="{BB962C8B-B14F-4D97-AF65-F5344CB8AC3E}">
        <p14:creationId xmlns:p14="http://schemas.microsoft.com/office/powerpoint/2010/main" val="12005577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49472" y="342473"/>
            <a:ext cx="1183750" cy="369332"/>
          </a:xfrm>
          <a:prstGeom prst="rect">
            <a:avLst/>
          </a:prstGeom>
          <a:noFill/>
        </p:spPr>
        <p:txBody>
          <a:bodyPr wrap="none" rtlCol="0">
            <a:spAutoFit/>
          </a:bodyPr>
          <a:lstStyle/>
          <a:p>
            <a:r>
              <a:rPr lang="es-ES" b="1" i="1" dirty="0" err="1" smtClean="0"/>
              <a:t>Gleason</a:t>
            </a:r>
            <a:r>
              <a:rPr lang="es-ES" b="1" i="1" dirty="0"/>
              <a:t> 9</a:t>
            </a:r>
          </a:p>
        </p:txBody>
      </p:sp>
      <p:pic>
        <p:nvPicPr>
          <p:cNvPr id="2" name="Imagen 1"/>
          <p:cNvPicPr>
            <a:picLocks noChangeAspect="1"/>
          </p:cNvPicPr>
          <p:nvPr/>
        </p:nvPicPr>
        <p:blipFill>
          <a:blip r:embed="rId2"/>
          <a:stretch>
            <a:fillRect/>
          </a:stretch>
        </p:blipFill>
        <p:spPr>
          <a:xfrm>
            <a:off x="1666929" y="523927"/>
            <a:ext cx="6076084" cy="6076084"/>
          </a:xfrm>
          <a:prstGeom prst="rect">
            <a:avLst/>
          </a:prstGeom>
        </p:spPr>
      </p:pic>
      <p:sp>
        <p:nvSpPr>
          <p:cNvPr id="6" name="CuadroTexto 5"/>
          <p:cNvSpPr txBox="1"/>
          <p:nvPr/>
        </p:nvSpPr>
        <p:spPr>
          <a:xfrm>
            <a:off x="5579114" y="6205135"/>
            <a:ext cx="3610446" cy="276999"/>
          </a:xfrm>
          <a:prstGeom prst="rect">
            <a:avLst/>
          </a:prstGeom>
          <a:noFill/>
        </p:spPr>
        <p:txBody>
          <a:bodyPr wrap="none" rtlCol="0">
            <a:spAutoFit/>
          </a:bodyPr>
          <a:lstStyle/>
          <a:p>
            <a:r>
              <a:rPr lang="es-ES" sz="1200" i="1" dirty="0" smtClean="0">
                <a:hlinkClick r:id="rId3"/>
              </a:rPr>
              <a:t>www.cancernetwork.com</a:t>
            </a:r>
            <a:r>
              <a:rPr lang="es-ES" sz="1200" i="1" dirty="0" smtClean="0"/>
              <a:t> </a:t>
            </a:r>
            <a:r>
              <a:rPr lang="es-ES" sz="1200" dirty="0" smtClean="0"/>
              <a:t>- Cesar A Moran, 07.02.2014</a:t>
            </a:r>
            <a:endParaRPr lang="es-ES" sz="1200" dirty="0"/>
          </a:p>
        </p:txBody>
      </p:sp>
    </p:spTree>
    <p:extLst>
      <p:ext uri="{BB962C8B-B14F-4D97-AF65-F5344CB8AC3E}">
        <p14:creationId xmlns:p14="http://schemas.microsoft.com/office/powerpoint/2010/main" val="337240829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smtClean="0"/>
              <a:t>Biología del cáncer de próstata</a:t>
            </a:r>
            <a:endParaRPr lang="es-ES" dirty="0"/>
          </a:p>
        </p:txBody>
      </p:sp>
      <p:sp>
        <p:nvSpPr>
          <p:cNvPr id="3" name="Subtítulo 2"/>
          <p:cNvSpPr>
            <a:spLocks noGrp="1"/>
          </p:cNvSpPr>
          <p:nvPr>
            <p:ph type="subTitle" idx="1"/>
          </p:nvPr>
        </p:nvSpPr>
        <p:spPr/>
        <p:txBody>
          <a:bodyPr/>
          <a:lstStyle/>
          <a:p>
            <a:endParaRPr lang="es-ES"/>
          </a:p>
        </p:txBody>
      </p:sp>
    </p:spTree>
    <p:extLst>
      <p:ext uri="{BB962C8B-B14F-4D97-AF65-F5344CB8AC3E}">
        <p14:creationId xmlns:p14="http://schemas.microsoft.com/office/powerpoint/2010/main" val="16333108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i="1" dirty="0" smtClean="0"/>
              <a:t>Fusión TMPRSS2-ERG</a:t>
            </a:r>
            <a:endParaRPr lang="es-ES" dirty="0"/>
          </a:p>
        </p:txBody>
      </p:sp>
      <p:sp>
        <p:nvSpPr>
          <p:cNvPr id="3" name="Marcador de contenido 2"/>
          <p:cNvSpPr>
            <a:spLocks noGrp="1"/>
          </p:cNvSpPr>
          <p:nvPr>
            <p:ph idx="1"/>
          </p:nvPr>
        </p:nvSpPr>
        <p:spPr/>
        <p:txBody>
          <a:bodyPr>
            <a:normAutofit lnSpcReduction="10000"/>
          </a:bodyPr>
          <a:lstStyle/>
          <a:p>
            <a:r>
              <a:rPr lang="es-ES" dirty="0" smtClean="0"/>
              <a:t>En hasta 80% de los cánceres de próstata</a:t>
            </a:r>
          </a:p>
          <a:p>
            <a:r>
              <a:rPr lang="es-ES" i="1" dirty="0" smtClean="0"/>
              <a:t>ERG</a:t>
            </a:r>
            <a:r>
              <a:rPr lang="es-ES" dirty="0" smtClean="0"/>
              <a:t> es un factor de transcripción</a:t>
            </a:r>
          </a:p>
          <a:p>
            <a:pPr lvl="1"/>
            <a:r>
              <a:rPr lang="es-ES" dirty="0" smtClean="0"/>
              <a:t>Proliferación</a:t>
            </a:r>
          </a:p>
          <a:p>
            <a:pPr lvl="1"/>
            <a:r>
              <a:rPr lang="es-ES" dirty="0" smtClean="0"/>
              <a:t>Fenotipo resistente a la castración</a:t>
            </a:r>
          </a:p>
          <a:p>
            <a:r>
              <a:rPr lang="es-ES" i="1" dirty="0" smtClean="0"/>
              <a:t>TMPRSS2</a:t>
            </a:r>
            <a:r>
              <a:rPr lang="es-ES" dirty="0" smtClean="0"/>
              <a:t> es un gen que responde al AR</a:t>
            </a:r>
          </a:p>
          <a:p>
            <a:pPr lvl="1"/>
            <a:r>
              <a:rPr lang="es-ES" dirty="0" smtClean="0"/>
              <a:t>Es una </a:t>
            </a:r>
            <a:r>
              <a:rPr lang="es-ES" dirty="0" err="1" smtClean="0"/>
              <a:t>serina</a:t>
            </a:r>
            <a:r>
              <a:rPr lang="es-ES" dirty="0" smtClean="0"/>
              <a:t> proteasa</a:t>
            </a:r>
          </a:p>
          <a:p>
            <a:r>
              <a:rPr lang="es-ES" dirty="0" smtClean="0"/>
              <a:t>Es una diana molecular potencial</a:t>
            </a:r>
          </a:p>
          <a:p>
            <a:pPr lvl="1"/>
            <a:r>
              <a:rPr lang="es-ES" dirty="0" smtClean="0"/>
              <a:t>El silenciamiento </a:t>
            </a:r>
            <a:r>
              <a:rPr lang="es-ES" i="1" dirty="0" smtClean="0"/>
              <a:t>ERG</a:t>
            </a:r>
            <a:r>
              <a:rPr lang="es-ES" dirty="0" smtClean="0"/>
              <a:t> con </a:t>
            </a:r>
            <a:r>
              <a:rPr lang="es-ES" dirty="0" err="1" smtClean="0"/>
              <a:t>RNAi</a:t>
            </a:r>
            <a:r>
              <a:rPr lang="es-ES" dirty="0" smtClean="0"/>
              <a:t> disminuye proliferación</a:t>
            </a:r>
          </a:p>
        </p:txBody>
      </p:sp>
    </p:spTree>
    <p:extLst>
      <p:ext uri="{BB962C8B-B14F-4D97-AF65-F5344CB8AC3E}">
        <p14:creationId xmlns:p14="http://schemas.microsoft.com/office/powerpoint/2010/main" val="30316346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 dirty="0" smtClean="0"/>
              <a:t>Maniobras de </a:t>
            </a:r>
            <a:r>
              <a:rPr lang="es-ES" dirty="0" err="1" smtClean="0"/>
              <a:t>estadificación</a:t>
            </a:r>
            <a:endParaRPr lang="es-ES" dirty="0"/>
          </a:p>
        </p:txBody>
      </p:sp>
      <p:sp>
        <p:nvSpPr>
          <p:cNvPr id="4" name="Marcador de contenido 3"/>
          <p:cNvSpPr>
            <a:spLocks noGrp="1"/>
          </p:cNvSpPr>
          <p:nvPr>
            <p:ph idx="1"/>
          </p:nvPr>
        </p:nvSpPr>
        <p:spPr>
          <a:xfrm>
            <a:off x="99787" y="1600206"/>
            <a:ext cx="8817428" cy="4525963"/>
          </a:xfrm>
        </p:spPr>
        <p:txBody>
          <a:bodyPr>
            <a:normAutofit fontScale="85000" lnSpcReduction="20000"/>
          </a:bodyPr>
          <a:lstStyle/>
          <a:p>
            <a:r>
              <a:rPr lang="es-ES" dirty="0" smtClean="0"/>
              <a:t>Consideraciones</a:t>
            </a:r>
          </a:p>
          <a:p>
            <a:pPr lvl="1"/>
            <a:r>
              <a:rPr lang="es-ES" i="1" dirty="0" smtClean="0">
                <a:solidFill>
                  <a:srgbClr val="FFFF00"/>
                </a:solidFill>
              </a:rPr>
              <a:t>Tumores MUY tempranos pueden no necesitar estudios adicionales para metástasis a distancia</a:t>
            </a:r>
          </a:p>
          <a:p>
            <a:pPr lvl="2"/>
            <a:r>
              <a:rPr lang="es-ES" dirty="0" smtClean="0"/>
              <a:t>T1c/T2a; PSA de 10, o menos; </a:t>
            </a:r>
            <a:r>
              <a:rPr lang="es-ES" dirty="0" err="1" smtClean="0"/>
              <a:t>Gleason</a:t>
            </a:r>
            <a:r>
              <a:rPr lang="es-ES" dirty="0" smtClean="0"/>
              <a:t> 6, o menos.</a:t>
            </a:r>
          </a:p>
          <a:p>
            <a:pPr lvl="2"/>
            <a:r>
              <a:rPr lang="es-ES" dirty="0" smtClean="0"/>
              <a:t>RM de próstata con antena rectal – para planeación terapia</a:t>
            </a:r>
          </a:p>
          <a:p>
            <a:pPr lvl="1"/>
            <a:r>
              <a:rPr lang="es-ES" i="1" dirty="0" smtClean="0">
                <a:solidFill>
                  <a:srgbClr val="FFFF00"/>
                </a:solidFill>
              </a:rPr>
              <a:t>Tumores MUY avanzados pueden ser investigados con:</a:t>
            </a:r>
            <a:endParaRPr lang="es-ES" dirty="0" smtClean="0"/>
          </a:p>
          <a:p>
            <a:pPr lvl="2"/>
            <a:r>
              <a:rPr lang="es-ES" dirty="0" smtClean="0"/>
              <a:t>Gammagrafía ósea / TAC de tórax, abdomen y pelvis</a:t>
            </a:r>
          </a:p>
          <a:p>
            <a:pPr lvl="1"/>
            <a:r>
              <a:rPr lang="es-ES" i="1" dirty="0" smtClean="0">
                <a:solidFill>
                  <a:srgbClr val="FFFF00"/>
                </a:solidFill>
              </a:rPr>
              <a:t>Tumores POTENCIALMENTE avanzados pueden beneficiarse de:</a:t>
            </a:r>
          </a:p>
          <a:p>
            <a:pPr lvl="2"/>
            <a:r>
              <a:rPr lang="es-ES" dirty="0" smtClean="0"/>
              <a:t>RM corporal total</a:t>
            </a:r>
          </a:p>
          <a:p>
            <a:pPr lvl="2"/>
            <a:r>
              <a:rPr lang="es-ES" dirty="0" smtClean="0"/>
              <a:t>El PET-CT es ineficaz en cáncer de próstata</a:t>
            </a:r>
          </a:p>
          <a:p>
            <a:pPr lvl="1"/>
            <a:r>
              <a:rPr lang="es-ES" i="1" dirty="0" smtClean="0">
                <a:solidFill>
                  <a:srgbClr val="FFFF00"/>
                </a:solidFill>
              </a:rPr>
              <a:t>Tumores candidatos a terapia local (</a:t>
            </a:r>
            <a:r>
              <a:rPr lang="es-ES" i="1" dirty="0" err="1" smtClean="0">
                <a:solidFill>
                  <a:srgbClr val="FFFF00"/>
                </a:solidFill>
              </a:rPr>
              <a:t>Prostatectomía</a:t>
            </a:r>
            <a:r>
              <a:rPr lang="es-ES" i="1" dirty="0" smtClean="0">
                <a:solidFill>
                  <a:srgbClr val="FFFF00"/>
                </a:solidFill>
              </a:rPr>
              <a:t> / </a:t>
            </a:r>
            <a:r>
              <a:rPr lang="es-ES" i="1" dirty="0" err="1" smtClean="0">
                <a:solidFill>
                  <a:srgbClr val="FFFF00"/>
                </a:solidFill>
              </a:rPr>
              <a:t>Braquiterapia</a:t>
            </a:r>
            <a:r>
              <a:rPr lang="es-ES" i="1" dirty="0" smtClean="0">
                <a:solidFill>
                  <a:srgbClr val="FFFF00"/>
                </a:solidFill>
              </a:rPr>
              <a:t>) o candidatos a Radioterapia</a:t>
            </a:r>
          </a:p>
          <a:p>
            <a:pPr lvl="2"/>
            <a:r>
              <a:rPr lang="es-ES" dirty="0" smtClean="0"/>
              <a:t>RM </a:t>
            </a:r>
            <a:r>
              <a:rPr lang="es-ES" dirty="0" err="1" smtClean="0"/>
              <a:t>Multiparamétrica</a:t>
            </a:r>
            <a:r>
              <a:rPr lang="es-ES" dirty="0" smtClean="0"/>
              <a:t> de próstata con antena rectal</a:t>
            </a:r>
          </a:p>
          <a:p>
            <a:pPr marL="914400" lvl="2" indent="0">
              <a:buNone/>
            </a:pPr>
            <a:endParaRPr lang="es-ES" dirty="0"/>
          </a:p>
        </p:txBody>
      </p:sp>
    </p:spTree>
    <p:extLst>
      <p:ext uri="{BB962C8B-B14F-4D97-AF65-F5344CB8AC3E}">
        <p14:creationId xmlns:p14="http://schemas.microsoft.com/office/powerpoint/2010/main" val="4923490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linds(horizontal)">
                                      <p:cBhvr>
                                        <p:cTn id="10" dur="500"/>
                                        <p:tgtEl>
                                          <p:spTgt spid="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blinds(horizontal)">
                                      <p:cBhvr>
                                        <p:cTn id="13" dur="500"/>
                                        <p:tgtEl>
                                          <p:spTgt spid="4">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blinds(horizontal)">
                                      <p:cBhvr>
                                        <p:cTn id="18" dur="500"/>
                                        <p:tgtEl>
                                          <p:spTgt spid="4">
                                            <p:txEl>
                                              <p:pRg st="4" end="4"/>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blinds(horizontal)">
                                      <p:cBhvr>
                                        <p:cTn id="21" dur="500"/>
                                        <p:tgtEl>
                                          <p:spTgt spid="4">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blinds(horizontal)">
                                      <p:cBhvr>
                                        <p:cTn id="26" dur="500"/>
                                        <p:tgtEl>
                                          <p:spTgt spid="4">
                                            <p:txEl>
                                              <p:pRg st="6" end="6"/>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animEffect transition="in" filter="blinds(horizontal)">
                                      <p:cBhvr>
                                        <p:cTn id="29" dur="500"/>
                                        <p:tgtEl>
                                          <p:spTgt spid="4">
                                            <p:txEl>
                                              <p:pRg st="7" end="7"/>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4">
                                            <p:txEl>
                                              <p:pRg st="8" end="8"/>
                                            </p:txEl>
                                          </p:spTgt>
                                        </p:tgtEl>
                                        <p:attrNameLst>
                                          <p:attrName>style.visibility</p:attrName>
                                        </p:attrNameLst>
                                      </p:cBhvr>
                                      <p:to>
                                        <p:strVal val="visible"/>
                                      </p:to>
                                    </p:set>
                                    <p:animEffect transition="in" filter="blinds(horizontal)">
                                      <p:cBhvr>
                                        <p:cTn id="32" dur="500"/>
                                        <p:tgtEl>
                                          <p:spTgt spid="4">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animEffect transition="in" filter="blinds(horizontal)">
                                      <p:cBhvr>
                                        <p:cTn id="37" dur="500"/>
                                        <p:tgtEl>
                                          <p:spTgt spid="4">
                                            <p:txEl>
                                              <p:pRg st="9" end="9"/>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4">
                                            <p:txEl>
                                              <p:pRg st="10" end="10"/>
                                            </p:txEl>
                                          </p:spTgt>
                                        </p:tgtEl>
                                        <p:attrNameLst>
                                          <p:attrName>style.visibility</p:attrName>
                                        </p:attrNameLst>
                                      </p:cBhvr>
                                      <p:to>
                                        <p:strVal val="visible"/>
                                      </p:to>
                                    </p:set>
                                    <p:animEffect transition="in" filter="blinds(horizontal)">
                                      <p:cBhvr>
                                        <p:cTn id="40"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Práctica usual</a:t>
            </a:r>
            <a:endParaRPr lang="es-ES" dirty="0"/>
          </a:p>
        </p:txBody>
      </p:sp>
      <p:sp>
        <p:nvSpPr>
          <p:cNvPr id="3" name="Marcador de contenido 2"/>
          <p:cNvSpPr>
            <a:spLocks noGrp="1"/>
          </p:cNvSpPr>
          <p:nvPr>
            <p:ph idx="1"/>
          </p:nvPr>
        </p:nvSpPr>
        <p:spPr/>
        <p:txBody>
          <a:bodyPr/>
          <a:lstStyle/>
          <a:p>
            <a:r>
              <a:rPr lang="es-ES" dirty="0" smtClean="0"/>
              <a:t>Gammagrafía ósea</a:t>
            </a:r>
          </a:p>
          <a:p>
            <a:r>
              <a:rPr lang="es-ES" dirty="0" smtClean="0"/>
              <a:t>TAC de tórax contrastado</a:t>
            </a:r>
          </a:p>
          <a:p>
            <a:r>
              <a:rPr lang="es-ES" dirty="0" smtClean="0"/>
              <a:t>RM de pelvis / Próstata con antena rectal</a:t>
            </a:r>
          </a:p>
          <a:p>
            <a:r>
              <a:rPr lang="es-ES" dirty="0" smtClean="0"/>
              <a:t>PSA</a:t>
            </a:r>
          </a:p>
          <a:p>
            <a:pPr marL="0" indent="0">
              <a:buNone/>
            </a:pPr>
            <a:endParaRPr lang="es-ES" dirty="0"/>
          </a:p>
        </p:txBody>
      </p:sp>
    </p:spTree>
    <p:extLst>
      <p:ext uri="{BB962C8B-B14F-4D97-AF65-F5344CB8AC3E}">
        <p14:creationId xmlns:p14="http://schemas.microsoft.com/office/powerpoint/2010/main" val="121399533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2531" name="Rectangle 3"/>
          <p:cNvSpPr>
            <a:spLocks noGrp="1" noChangeArrowheads="1"/>
          </p:cNvSpPr>
          <p:nvPr>
            <p:ph type="body" idx="1"/>
          </p:nvPr>
        </p:nvSpPr>
        <p:spPr>
          <a:xfrm>
            <a:off x="457200" y="1063631"/>
            <a:ext cx="8229600" cy="5184775"/>
          </a:xfrm>
        </p:spPr>
        <p:txBody>
          <a:bodyPr/>
          <a:lstStyle/>
          <a:p>
            <a:pPr eaLnBrk="1" hangingPunct="1">
              <a:lnSpc>
                <a:spcPct val="80000"/>
              </a:lnSpc>
              <a:buFontTx/>
              <a:buNone/>
            </a:pPr>
            <a:r>
              <a:rPr lang="es-ES" b="1" dirty="0"/>
              <a:t>TNM</a:t>
            </a:r>
          </a:p>
          <a:p>
            <a:pPr eaLnBrk="1" hangingPunct="1">
              <a:lnSpc>
                <a:spcPct val="80000"/>
              </a:lnSpc>
            </a:pPr>
            <a:r>
              <a:rPr lang="es-ES" sz="1600" b="1" dirty="0"/>
              <a:t>T1 -  Tumor primario no aparente clínicamente ni visible por imágenes. </a:t>
            </a:r>
          </a:p>
          <a:p>
            <a:pPr lvl="1" eaLnBrk="1" hangingPunct="1">
              <a:lnSpc>
                <a:spcPct val="80000"/>
              </a:lnSpc>
              <a:buFontTx/>
              <a:buNone/>
            </a:pPr>
            <a:r>
              <a:rPr lang="es-ES" sz="1600" b="1" dirty="0"/>
              <a:t>	T1a - Hallazgo incidental que compromete &lt;= 5% del tejido resecado. </a:t>
            </a:r>
          </a:p>
          <a:p>
            <a:pPr lvl="1" eaLnBrk="1" hangingPunct="1">
              <a:lnSpc>
                <a:spcPct val="80000"/>
              </a:lnSpc>
              <a:buFontTx/>
              <a:buNone/>
            </a:pPr>
            <a:r>
              <a:rPr lang="es-ES" sz="1600" b="1" dirty="0"/>
              <a:t>	T1b - Hallazgo incidental que compromete &gt; 5% del tejido resecado. </a:t>
            </a:r>
          </a:p>
          <a:p>
            <a:pPr lvl="1" eaLnBrk="1" hangingPunct="1">
              <a:lnSpc>
                <a:spcPct val="80000"/>
              </a:lnSpc>
              <a:buFontTx/>
              <a:buNone/>
            </a:pPr>
            <a:r>
              <a:rPr lang="es-ES" sz="1600" b="1" dirty="0"/>
              <a:t>	T1c - Diagnóstico obtenido por biopsia ciega inducida por un PSA elevado. </a:t>
            </a:r>
          </a:p>
          <a:p>
            <a:pPr eaLnBrk="1" hangingPunct="1">
              <a:lnSpc>
                <a:spcPct val="80000"/>
              </a:lnSpc>
            </a:pPr>
            <a:r>
              <a:rPr lang="es-ES" sz="1600" b="1" dirty="0"/>
              <a:t>T2 -  Tumor confinado a la próstata. </a:t>
            </a:r>
          </a:p>
          <a:p>
            <a:pPr lvl="1" eaLnBrk="1" hangingPunct="1">
              <a:lnSpc>
                <a:spcPct val="80000"/>
              </a:lnSpc>
              <a:buFontTx/>
              <a:buNone/>
            </a:pPr>
            <a:r>
              <a:rPr lang="es-ES" sz="1600" b="1" dirty="0"/>
              <a:t>	T2a - Compromete sólo un lóbulo de la próstata. </a:t>
            </a:r>
          </a:p>
          <a:p>
            <a:pPr lvl="1" eaLnBrk="1" hangingPunct="1">
              <a:lnSpc>
                <a:spcPct val="80000"/>
              </a:lnSpc>
              <a:buFontTx/>
              <a:buNone/>
            </a:pPr>
            <a:r>
              <a:rPr lang="es-ES" sz="1600" b="1" dirty="0"/>
              <a:t>	T2b - Compremete ambos lóbulos de la próstata. </a:t>
            </a:r>
          </a:p>
          <a:p>
            <a:pPr eaLnBrk="1" hangingPunct="1">
              <a:lnSpc>
                <a:spcPct val="80000"/>
              </a:lnSpc>
            </a:pPr>
            <a:r>
              <a:rPr lang="es-ES" sz="1600" b="1" dirty="0"/>
              <a:t>T3 - Tumor que se extiende más allá de la cápsula prostática. </a:t>
            </a:r>
          </a:p>
          <a:p>
            <a:pPr lvl="1" eaLnBrk="1" hangingPunct="1">
              <a:lnSpc>
                <a:spcPct val="80000"/>
              </a:lnSpc>
              <a:buFontTx/>
              <a:buNone/>
            </a:pPr>
            <a:r>
              <a:rPr lang="es-ES" sz="1600" b="1" dirty="0"/>
              <a:t>	T3a - Extensión extracapsular. </a:t>
            </a:r>
          </a:p>
          <a:p>
            <a:pPr lvl="1" eaLnBrk="1" hangingPunct="1">
              <a:lnSpc>
                <a:spcPct val="80000"/>
              </a:lnSpc>
              <a:buFontTx/>
              <a:buNone/>
            </a:pPr>
            <a:r>
              <a:rPr lang="es-ES" sz="1600" b="1" dirty="0"/>
              <a:t>	T3b - Invade la vesícula seminal. </a:t>
            </a:r>
          </a:p>
          <a:p>
            <a:pPr eaLnBrk="1" hangingPunct="1">
              <a:lnSpc>
                <a:spcPct val="80000"/>
              </a:lnSpc>
            </a:pPr>
            <a:r>
              <a:rPr lang="es-ES" sz="1600" b="1" dirty="0"/>
              <a:t>T4 - Fijado a otras estructuras distinto a las vesículas seminales.</a:t>
            </a:r>
            <a:r>
              <a:rPr lang="es-ES" sz="1600" b="1" dirty="0" smtClean="0"/>
              <a:t> </a:t>
            </a:r>
            <a:endParaRPr lang="es-ES" sz="1600" dirty="0" smtClean="0"/>
          </a:p>
          <a:p>
            <a:pPr eaLnBrk="1" hangingPunct="1">
              <a:lnSpc>
                <a:spcPct val="80000"/>
              </a:lnSpc>
            </a:pPr>
            <a:r>
              <a:rPr lang="es-ES" sz="1600" b="1" dirty="0" smtClean="0"/>
              <a:t>N1 </a:t>
            </a:r>
            <a:r>
              <a:rPr lang="es-ES" sz="1600" b="1" dirty="0"/>
              <a:t>- Ganglios linfáticos comprometidos.</a:t>
            </a:r>
            <a:r>
              <a:rPr lang="es-ES" sz="1600" b="1" dirty="0" smtClean="0"/>
              <a:t> </a:t>
            </a:r>
            <a:endParaRPr lang="es-ES" sz="1600" dirty="0" smtClean="0"/>
          </a:p>
          <a:p>
            <a:pPr eaLnBrk="1" hangingPunct="1">
              <a:lnSpc>
                <a:spcPct val="80000"/>
              </a:lnSpc>
            </a:pPr>
            <a:r>
              <a:rPr lang="es-ES" sz="1600" b="1" dirty="0" smtClean="0"/>
              <a:t>M1 </a:t>
            </a:r>
            <a:r>
              <a:rPr lang="es-ES" sz="1600" b="1" dirty="0"/>
              <a:t>- Metástasis a distancia. </a:t>
            </a:r>
          </a:p>
          <a:p>
            <a:pPr lvl="1" eaLnBrk="1" hangingPunct="1">
              <a:lnSpc>
                <a:spcPct val="80000"/>
              </a:lnSpc>
              <a:buFontTx/>
              <a:buNone/>
            </a:pPr>
            <a:r>
              <a:rPr lang="es-ES" sz="1600" b="1" dirty="0"/>
              <a:t>	M1a - Ganglios linfáticos no regionales. </a:t>
            </a:r>
          </a:p>
          <a:p>
            <a:pPr lvl="1" eaLnBrk="1" hangingPunct="1">
              <a:lnSpc>
                <a:spcPct val="80000"/>
              </a:lnSpc>
              <a:buFontTx/>
              <a:buNone/>
            </a:pPr>
            <a:r>
              <a:rPr lang="es-ES" sz="1600" b="1" dirty="0"/>
              <a:t>	M1b – Huesos. </a:t>
            </a:r>
          </a:p>
          <a:p>
            <a:pPr lvl="1" eaLnBrk="1" hangingPunct="1">
              <a:lnSpc>
                <a:spcPct val="80000"/>
              </a:lnSpc>
              <a:buFontTx/>
              <a:buNone/>
            </a:pPr>
            <a:r>
              <a:rPr lang="es-ES" sz="1600" b="1" dirty="0"/>
              <a:t>	M1c - Otros sitios.</a:t>
            </a:r>
          </a:p>
          <a:p>
            <a:pPr eaLnBrk="1" hangingPunct="1">
              <a:lnSpc>
                <a:spcPct val="80000"/>
              </a:lnSpc>
              <a:buFontTx/>
              <a:buNone/>
            </a:pPr>
            <a:endParaRPr lang="es-ES" sz="1600" b="1" dirty="0"/>
          </a:p>
        </p:txBody>
      </p:sp>
    </p:spTree>
    <p:extLst>
      <p:ext uri="{BB962C8B-B14F-4D97-AF65-F5344CB8AC3E}">
        <p14:creationId xmlns:p14="http://schemas.microsoft.com/office/powerpoint/2010/main" val="14284915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62531">
                                            <p:txEl>
                                              <p:pRg st="1" end="1"/>
                                            </p:txEl>
                                          </p:spTgt>
                                        </p:tgtEl>
                                        <p:attrNameLst>
                                          <p:attrName>style.visibility</p:attrName>
                                        </p:attrNameLst>
                                      </p:cBhvr>
                                      <p:to>
                                        <p:strVal val="visible"/>
                                      </p:to>
                                    </p:set>
                                    <p:animEffect transition="in" filter="blinds(horizontal)">
                                      <p:cBhvr>
                                        <p:cTn id="7" dur="500"/>
                                        <p:tgtEl>
                                          <p:spTgt spid="662531">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62531">
                                            <p:txEl>
                                              <p:pRg st="2" end="2"/>
                                            </p:txEl>
                                          </p:spTgt>
                                        </p:tgtEl>
                                        <p:attrNameLst>
                                          <p:attrName>style.visibility</p:attrName>
                                        </p:attrNameLst>
                                      </p:cBhvr>
                                      <p:to>
                                        <p:strVal val="visible"/>
                                      </p:to>
                                    </p:set>
                                    <p:animEffect transition="in" filter="blinds(horizontal)">
                                      <p:cBhvr>
                                        <p:cTn id="10" dur="500"/>
                                        <p:tgtEl>
                                          <p:spTgt spid="662531">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62531">
                                            <p:txEl>
                                              <p:pRg st="3" end="3"/>
                                            </p:txEl>
                                          </p:spTgt>
                                        </p:tgtEl>
                                        <p:attrNameLst>
                                          <p:attrName>style.visibility</p:attrName>
                                        </p:attrNameLst>
                                      </p:cBhvr>
                                      <p:to>
                                        <p:strVal val="visible"/>
                                      </p:to>
                                    </p:set>
                                    <p:animEffect transition="in" filter="blinds(horizontal)">
                                      <p:cBhvr>
                                        <p:cTn id="13" dur="500"/>
                                        <p:tgtEl>
                                          <p:spTgt spid="662531">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62531">
                                            <p:txEl>
                                              <p:pRg st="4" end="4"/>
                                            </p:txEl>
                                          </p:spTgt>
                                        </p:tgtEl>
                                        <p:attrNameLst>
                                          <p:attrName>style.visibility</p:attrName>
                                        </p:attrNameLst>
                                      </p:cBhvr>
                                      <p:to>
                                        <p:strVal val="visible"/>
                                      </p:to>
                                    </p:set>
                                    <p:animEffect transition="in" filter="blinds(horizontal)">
                                      <p:cBhvr>
                                        <p:cTn id="16" dur="500"/>
                                        <p:tgtEl>
                                          <p:spTgt spid="662531">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662531">
                                            <p:txEl>
                                              <p:pRg st="5" end="5"/>
                                            </p:txEl>
                                          </p:spTgt>
                                        </p:tgtEl>
                                        <p:attrNameLst>
                                          <p:attrName>style.visibility</p:attrName>
                                        </p:attrNameLst>
                                      </p:cBhvr>
                                      <p:to>
                                        <p:strVal val="visible"/>
                                      </p:to>
                                    </p:set>
                                    <p:animEffect transition="in" filter="blinds(horizontal)">
                                      <p:cBhvr>
                                        <p:cTn id="21" dur="500"/>
                                        <p:tgtEl>
                                          <p:spTgt spid="662531">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662531">
                                            <p:txEl>
                                              <p:pRg st="6" end="6"/>
                                            </p:txEl>
                                          </p:spTgt>
                                        </p:tgtEl>
                                        <p:attrNameLst>
                                          <p:attrName>style.visibility</p:attrName>
                                        </p:attrNameLst>
                                      </p:cBhvr>
                                      <p:to>
                                        <p:strVal val="visible"/>
                                      </p:to>
                                    </p:set>
                                    <p:animEffect transition="in" filter="blinds(horizontal)">
                                      <p:cBhvr>
                                        <p:cTn id="24" dur="500"/>
                                        <p:tgtEl>
                                          <p:spTgt spid="662531">
                                            <p:txEl>
                                              <p:pRg st="6" end="6"/>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662531">
                                            <p:txEl>
                                              <p:pRg st="7" end="7"/>
                                            </p:txEl>
                                          </p:spTgt>
                                        </p:tgtEl>
                                        <p:attrNameLst>
                                          <p:attrName>style.visibility</p:attrName>
                                        </p:attrNameLst>
                                      </p:cBhvr>
                                      <p:to>
                                        <p:strVal val="visible"/>
                                      </p:to>
                                    </p:set>
                                    <p:animEffect transition="in" filter="blinds(horizontal)">
                                      <p:cBhvr>
                                        <p:cTn id="27" dur="500"/>
                                        <p:tgtEl>
                                          <p:spTgt spid="662531">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62531">
                                            <p:txEl>
                                              <p:pRg st="8" end="8"/>
                                            </p:txEl>
                                          </p:spTgt>
                                        </p:tgtEl>
                                        <p:attrNameLst>
                                          <p:attrName>style.visibility</p:attrName>
                                        </p:attrNameLst>
                                      </p:cBhvr>
                                      <p:to>
                                        <p:strVal val="visible"/>
                                      </p:to>
                                    </p:set>
                                    <p:animEffect transition="in" filter="blinds(horizontal)">
                                      <p:cBhvr>
                                        <p:cTn id="32" dur="500"/>
                                        <p:tgtEl>
                                          <p:spTgt spid="662531">
                                            <p:txEl>
                                              <p:pRg st="8" end="8"/>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662531">
                                            <p:txEl>
                                              <p:pRg st="9" end="9"/>
                                            </p:txEl>
                                          </p:spTgt>
                                        </p:tgtEl>
                                        <p:attrNameLst>
                                          <p:attrName>style.visibility</p:attrName>
                                        </p:attrNameLst>
                                      </p:cBhvr>
                                      <p:to>
                                        <p:strVal val="visible"/>
                                      </p:to>
                                    </p:set>
                                    <p:animEffect transition="in" filter="blinds(horizontal)">
                                      <p:cBhvr>
                                        <p:cTn id="35" dur="500"/>
                                        <p:tgtEl>
                                          <p:spTgt spid="662531">
                                            <p:txEl>
                                              <p:pRg st="9" end="9"/>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662531">
                                            <p:txEl>
                                              <p:pRg st="10" end="10"/>
                                            </p:txEl>
                                          </p:spTgt>
                                        </p:tgtEl>
                                        <p:attrNameLst>
                                          <p:attrName>style.visibility</p:attrName>
                                        </p:attrNameLst>
                                      </p:cBhvr>
                                      <p:to>
                                        <p:strVal val="visible"/>
                                      </p:to>
                                    </p:set>
                                    <p:animEffect transition="in" filter="blinds(horizontal)">
                                      <p:cBhvr>
                                        <p:cTn id="38" dur="500"/>
                                        <p:tgtEl>
                                          <p:spTgt spid="662531">
                                            <p:txEl>
                                              <p:pRg st="10" end="1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662531">
                                            <p:txEl>
                                              <p:pRg st="11" end="11"/>
                                            </p:txEl>
                                          </p:spTgt>
                                        </p:tgtEl>
                                        <p:attrNameLst>
                                          <p:attrName>style.visibility</p:attrName>
                                        </p:attrNameLst>
                                      </p:cBhvr>
                                      <p:to>
                                        <p:strVal val="visible"/>
                                      </p:to>
                                    </p:set>
                                    <p:animEffect transition="in" filter="blinds(horizontal)">
                                      <p:cBhvr>
                                        <p:cTn id="43" dur="500"/>
                                        <p:tgtEl>
                                          <p:spTgt spid="662531">
                                            <p:txEl>
                                              <p:pRg st="11" end="1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662531">
                                            <p:txEl>
                                              <p:pRg st="12" end="12"/>
                                            </p:txEl>
                                          </p:spTgt>
                                        </p:tgtEl>
                                        <p:attrNameLst>
                                          <p:attrName>style.visibility</p:attrName>
                                        </p:attrNameLst>
                                      </p:cBhvr>
                                      <p:to>
                                        <p:strVal val="visible"/>
                                      </p:to>
                                    </p:set>
                                    <p:animEffect transition="in" filter="blinds(horizontal)">
                                      <p:cBhvr>
                                        <p:cTn id="48" dur="500"/>
                                        <p:tgtEl>
                                          <p:spTgt spid="662531">
                                            <p:txEl>
                                              <p:pRg st="12" end="1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62531">
                                            <p:txEl>
                                              <p:pRg st="13" end="13"/>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62531">
                                            <p:txEl>
                                              <p:pRg st="14" end="14"/>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62531">
                                            <p:txEl>
                                              <p:pRg st="15" end="15"/>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62531">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2531" name="Rectangle 3"/>
          <p:cNvSpPr>
            <a:spLocks noGrp="1" noChangeArrowheads="1"/>
          </p:cNvSpPr>
          <p:nvPr>
            <p:ph type="body" idx="1"/>
          </p:nvPr>
        </p:nvSpPr>
        <p:spPr>
          <a:xfrm>
            <a:off x="457200" y="1063631"/>
            <a:ext cx="8229600" cy="5184775"/>
          </a:xfrm>
        </p:spPr>
        <p:txBody>
          <a:bodyPr/>
          <a:lstStyle/>
          <a:p>
            <a:pPr eaLnBrk="1" hangingPunct="1">
              <a:lnSpc>
                <a:spcPct val="80000"/>
              </a:lnSpc>
              <a:buFontTx/>
              <a:buNone/>
            </a:pPr>
            <a:r>
              <a:rPr lang="es-ES" dirty="0" smtClean="0"/>
              <a:t>Clasificación por etapas</a:t>
            </a:r>
            <a:endParaRPr lang="es-ES" b="1" dirty="0"/>
          </a:p>
          <a:p>
            <a:pPr eaLnBrk="1" hangingPunct="1">
              <a:lnSpc>
                <a:spcPct val="80000"/>
              </a:lnSpc>
              <a:buFontTx/>
              <a:buNone/>
            </a:pPr>
            <a:endParaRPr lang="es-ES" sz="1400" b="1" dirty="0"/>
          </a:p>
          <a:p>
            <a:pPr eaLnBrk="1" hangingPunct="1">
              <a:lnSpc>
                <a:spcPct val="80000"/>
              </a:lnSpc>
            </a:pPr>
            <a:r>
              <a:rPr lang="es-ES" sz="1800" b="1" dirty="0"/>
              <a:t>Estadío I:  T1a de bajo grado N0 M0; </a:t>
            </a:r>
          </a:p>
          <a:p>
            <a:pPr eaLnBrk="1" hangingPunct="1">
              <a:lnSpc>
                <a:spcPct val="80000"/>
              </a:lnSpc>
            </a:pPr>
            <a:r>
              <a:rPr lang="es-ES" sz="1800" b="1" dirty="0"/>
              <a:t>Estadío II:  T1a de alto grado-T2 N0 M0; </a:t>
            </a:r>
          </a:p>
          <a:p>
            <a:pPr eaLnBrk="1" hangingPunct="1">
              <a:lnSpc>
                <a:spcPct val="80000"/>
              </a:lnSpc>
            </a:pPr>
            <a:r>
              <a:rPr lang="es-ES" sz="1800" b="1" dirty="0"/>
              <a:t>Estadío III:  T3 N0 M0; </a:t>
            </a:r>
          </a:p>
          <a:p>
            <a:pPr eaLnBrk="1" hangingPunct="1">
              <a:lnSpc>
                <a:spcPct val="80000"/>
              </a:lnSpc>
            </a:pPr>
            <a:r>
              <a:rPr lang="es-ES" sz="1800" b="1" dirty="0"/>
              <a:t>Estadío IV:  T4 N0 M0, Cualquier T N1 M0, Cualquier T Cualquier N M1.</a:t>
            </a:r>
            <a:r>
              <a:rPr lang="es-ES" sz="1800" dirty="0"/>
              <a:t> </a:t>
            </a:r>
          </a:p>
        </p:txBody>
      </p:sp>
    </p:spTree>
    <p:extLst>
      <p:ext uri="{BB962C8B-B14F-4D97-AF65-F5344CB8AC3E}">
        <p14:creationId xmlns:p14="http://schemas.microsoft.com/office/powerpoint/2010/main" val="3195539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4579" name="Rectangle 3"/>
          <p:cNvSpPr>
            <a:spLocks noGrp="1" noChangeArrowheads="1"/>
          </p:cNvSpPr>
          <p:nvPr>
            <p:ph type="body" idx="1"/>
          </p:nvPr>
        </p:nvSpPr>
        <p:spPr>
          <a:xfrm>
            <a:off x="457200" y="1268419"/>
            <a:ext cx="8229600" cy="5184775"/>
          </a:xfrm>
        </p:spPr>
        <p:txBody>
          <a:bodyPr/>
          <a:lstStyle/>
          <a:p>
            <a:pPr marL="381000" indent="-381000" eaLnBrk="1" hangingPunct="1"/>
            <a:r>
              <a:rPr lang="es-ES" b="1"/>
              <a:t>Pronóstico (Sobrevida a 5 años) –</a:t>
            </a:r>
          </a:p>
          <a:p>
            <a:pPr marL="800100" lvl="1" indent="-342900" eaLnBrk="1" hangingPunct="1"/>
            <a:r>
              <a:rPr lang="es-ES" b="1"/>
              <a:t>Estadío I: 87%, </a:t>
            </a:r>
          </a:p>
          <a:p>
            <a:pPr marL="800100" lvl="1" indent="-342900" eaLnBrk="1" hangingPunct="1"/>
            <a:r>
              <a:rPr lang="es-ES" b="1"/>
              <a:t>Estadío II: 79%, </a:t>
            </a:r>
          </a:p>
          <a:p>
            <a:pPr marL="800100" lvl="1" indent="-342900" eaLnBrk="1" hangingPunct="1"/>
            <a:r>
              <a:rPr lang="es-ES" b="1"/>
              <a:t>Estadío III: 62%, </a:t>
            </a:r>
          </a:p>
          <a:p>
            <a:pPr marL="800100" lvl="1" indent="-342900" eaLnBrk="1" hangingPunct="1"/>
            <a:r>
              <a:rPr lang="es-ES" b="1"/>
              <a:t>Estadío IV: 29%</a:t>
            </a:r>
          </a:p>
          <a:p>
            <a:pPr marL="381000" indent="-381000" eaLnBrk="1" hangingPunct="1"/>
            <a:endParaRPr lang="es-ES" b="1"/>
          </a:p>
          <a:p>
            <a:pPr marL="381000" indent="-381000" eaLnBrk="1" hangingPunct="1"/>
            <a:r>
              <a:rPr lang="es-ES" b="1"/>
              <a:t>Intención del tratamiento </a:t>
            </a:r>
          </a:p>
          <a:p>
            <a:pPr marL="800100" lvl="1" indent="-342900" eaLnBrk="1" hangingPunct="1"/>
            <a:r>
              <a:rPr lang="es-ES" b="1"/>
              <a:t>Estadíos I-III: Curativo, </a:t>
            </a:r>
          </a:p>
          <a:p>
            <a:pPr marL="800100" lvl="1" indent="-342900" eaLnBrk="1" hangingPunct="1"/>
            <a:r>
              <a:rPr lang="es-ES" b="1"/>
              <a:t>Estadío IV: Paliativo.</a:t>
            </a:r>
            <a:r>
              <a:rPr lang="es-ES"/>
              <a:t> </a:t>
            </a:r>
          </a:p>
        </p:txBody>
      </p:sp>
    </p:spTree>
    <p:extLst>
      <p:ext uri="{BB962C8B-B14F-4D97-AF65-F5344CB8AC3E}">
        <p14:creationId xmlns:p14="http://schemas.microsoft.com/office/powerpoint/2010/main" val="1626801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3"/>
          <p:cNvSpPr>
            <a:spLocks noGrp="1"/>
          </p:cNvSpPr>
          <p:nvPr>
            <p:ph type="title"/>
          </p:nvPr>
        </p:nvSpPr>
        <p:spPr>
          <a:xfrm>
            <a:off x="314327" y="166692"/>
            <a:ext cx="6315075" cy="600075"/>
          </a:xfrm>
        </p:spPr>
        <p:txBody>
          <a:bodyPr>
            <a:noAutofit/>
          </a:bodyPr>
          <a:lstStyle/>
          <a:p>
            <a:r>
              <a:rPr lang="en-US" sz="2800" dirty="0" err="1">
                <a:latin typeface="Arial" charset="0"/>
              </a:rPr>
              <a:t>Mortalidad</a:t>
            </a:r>
            <a:r>
              <a:rPr lang="en-US" sz="2800" dirty="0">
                <a:latin typeface="Arial" charset="0"/>
              </a:rPr>
              <a:t> </a:t>
            </a:r>
            <a:r>
              <a:rPr lang="en-US" sz="2800" dirty="0" err="1">
                <a:latin typeface="Arial" charset="0"/>
              </a:rPr>
              <a:t>por</a:t>
            </a:r>
            <a:r>
              <a:rPr lang="en-US" sz="2800" dirty="0">
                <a:latin typeface="Arial" charset="0"/>
              </a:rPr>
              <a:t> </a:t>
            </a:r>
            <a:r>
              <a:rPr lang="en-US" sz="2800" dirty="0" err="1">
                <a:latin typeface="Arial" charset="0"/>
              </a:rPr>
              <a:t>cáncer</a:t>
            </a:r>
            <a:r>
              <a:rPr lang="en-US" sz="2800" dirty="0">
                <a:latin typeface="Arial" charset="0"/>
              </a:rPr>
              <a:t> en Colombia </a:t>
            </a:r>
            <a:r>
              <a:rPr lang="es-ES" sz="2800" dirty="0">
                <a:latin typeface="Arial" charset="0"/>
              </a:rPr>
              <a:t>–</a:t>
            </a:r>
            <a:r>
              <a:rPr lang="en-US" sz="2800" dirty="0">
                <a:latin typeface="Arial" charset="0"/>
              </a:rPr>
              <a:t> </a:t>
            </a:r>
            <a:r>
              <a:rPr lang="en-US" sz="2800" dirty="0" err="1">
                <a:latin typeface="Arial" charset="0"/>
              </a:rPr>
              <a:t>Sexo</a:t>
            </a:r>
            <a:r>
              <a:rPr lang="en-US" sz="2800" dirty="0">
                <a:latin typeface="Arial" charset="0"/>
              </a:rPr>
              <a:t> </a:t>
            </a:r>
            <a:r>
              <a:rPr lang="en-US" sz="2800" dirty="0" err="1">
                <a:latin typeface="Arial" charset="0"/>
              </a:rPr>
              <a:t>Masculino</a:t>
            </a:r>
            <a:endParaRPr lang="en-US" sz="2800" dirty="0">
              <a:latin typeface="Arial" charset="0"/>
            </a:endParaRPr>
          </a:p>
        </p:txBody>
      </p:sp>
      <p:sp>
        <p:nvSpPr>
          <p:cNvPr id="43010" name="TextBox 5"/>
          <p:cNvSpPr txBox="1">
            <a:spLocks noChangeArrowheads="1"/>
          </p:cNvSpPr>
          <p:nvPr/>
        </p:nvSpPr>
        <p:spPr bwMode="auto">
          <a:xfrm>
            <a:off x="6403975" y="6535763"/>
            <a:ext cx="232627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r>
              <a:rPr lang="en-US" sz="1000">
                <a:solidFill>
                  <a:srgbClr val="FFFFFF"/>
                </a:solidFill>
              </a:rPr>
              <a:t>Registro Poblacional de Cáncer - Cali</a:t>
            </a:r>
          </a:p>
        </p:txBody>
      </p:sp>
      <p:sp>
        <p:nvSpPr>
          <p:cNvPr id="43011" name="TextBox 7"/>
          <p:cNvSpPr txBox="1">
            <a:spLocks noChangeArrowheads="1"/>
          </p:cNvSpPr>
          <p:nvPr/>
        </p:nvSpPr>
        <p:spPr bwMode="auto">
          <a:xfrm>
            <a:off x="38101" y="6535763"/>
            <a:ext cx="17044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r>
              <a:rPr lang="fr-FR" sz="1000" i="1">
                <a:solidFill>
                  <a:srgbClr val="FFFFFF"/>
                </a:solidFill>
              </a:rPr>
              <a:t>http://rpcc.univalle.edu.co/</a:t>
            </a:r>
            <a:endParaRPr lang="en-US" sz="1000" i="1">
              <a:solidFill>
                <a:srgbClr val="FFFFFF"/>
              </a:solidFill>
            </a:endParaRPr>
          </a:p>
        </p:txBody>
      </p:sp>
      <p:pic>
        <p:nvPicPr>
          <p:cNvPr id="43012"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97002" y="889000"/>
            <a:ext cx="6350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2006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es-ES"/>
          </a:p>
        </p:txBody>
      </p:sp>
      <p:sp>
        <p:nvSpPr>
          <p:cNvPr id="666627" name="Rectangle 3"/>
          <p:cNvSpPr>
            <a:spLocks noChangeArrowheads="1"/>
          </p:cNvSpPr>
          <p:nvPr/>
        </p:nvSpPr>
        <p:spPr bwMode="auto">
          <a:xfrm>
            <a:off x="3124200" y="6248400"/>
            <a:ext cx="2895600" cy="457200"/>
          </a:xfrm>
          <a:prstGeom prst="rect">
            <a:avLst/>
          </a:prstGeom>
          <a:noFill/>
          <a:ln w="12700">
            <a:noFill/>
            <a:miter lim="800000"/>
            <a:headEnd/>
            <a:tailEnd/>
          </a:ln>
        </p:spPr>
        <p:txBody>
          <a:bodyPr wrap="none" anchor="ctr">
            <a:prstTxWarp prst="textNoShape">
              <a:avLst/>
            </a:prstTxWarp>
          </a:bodyPr>
          <a:lstStyle/>
          <a:p>
            <a:endParaRPr lang="es-ES"/>
          </a:p>
        </p:txBody>
      </p:sp>
      <p:sp>
        <p:nvSpPr>
          <p:cNvPr id="666628" name="Rectangle 4"/>
          <p:cNvSpPr>
            <a:spLocks noChangeArrowheads="1"/>
          </p:cNvSpPr>
          <p:nvPr/>
        </p:nvSpPr>
        <p:spPr bwMode="auto">
          <a:xfrm>
            <a:off x="358775" y="3019451"/>
            <a:ext cx="1863992"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Biopsy Gleason Grade</a:t>
            </a:r>
          </a:p>
        </p:txBody>
      </p:sp>
      <p:sp>
        <p:nvSpPr>
          <p:cNvPr id="666629" name="Line 5"/>
          <p:cNvSpPr>
            <a:spLocks noChangeShapeType="1"/>
          </p:cNvSpPr>
          <p:nvPr/>
        </p:nvSpPr>
        <p:spPr bwMode="auto">
          <a:xfrm>
            <a:off x="2643201" y="2986114"/>
            <a:ext cx="2917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0" name="Line 6"/>
          <p:cNvSpPr>
            <a:spLocks noChangeShapeType="1"/>
          </p:cNvSpPr>
          <p:nvPr/>
        </p:nvSpPr>
        <p:spPr bwMode="auto">
          <a:xfrm>
            <a:off x="2635251"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1" name="Line 7"/>
          <p:cNvSpPr>
            <a:spLocks noChangeShapeType="1"/>
          </p:cNvSpPr>
          <p:nvPr/>
        </p:nvSpPr>
        <p:spPr bwMode="auto">
          <a:xfrm>
            <a:off x="4159251"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2" name="Line 8"/>
          <p:cNvSpPr>
            <a:spLocks noChangeShapeType="1"/>
          </p:cNvSpPr>
          <p:nvPr/>
        </p:nvSpPr>
        <p:spPr bwMode="auto">
          <a:xfrm>
            <a:off x="5432427"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3" name="Line 9"/>
          <p:cNvSpPr>
            <a:spLocks noChangeShapeType="1"/>
          </p:cNvSpPr>
          <p:nvPr/>
        </p:nvSpPr>
        <p:spPr bwMode="auto">
          <a:xfrm>
            <a:off x="2643201" y="2986114"/>
            <a:ext cx="278447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4" name="Line 10"/>
          <p:cNvSpPr>
            <a:spLocks noChangeShapeType="1"/>
          </p:cNvSpPr>
          <p:nvPr/>
        </p:nvSpPr>
        <p:spPr bwMode="auto">
          <a:xfrm>
            <a:off x="2635251"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5" name="Line 11"/>
          <p:cNvSpPr>
            <a:spLocks noChangeShapeType="1"/>
          </p:cNvSpPr>
          <p:nvPr/>
        </p:nvSpPr>
        <p:spPr bwMode="auto">
          <a:xfrm>
            <a:off x="4159251"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6" name="Line 12"/>
          <p:cNvSpPr>
            <a:spLocks noChangeShapeType="1"/>
          </p:cNvSpPr>
          <p:nvPr/>
        </p:nvSpPr>
        <p:spPr bwMode="auto">
          <a:xfrm>
            <a:off x="5432427"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7" name="Line 13"/>
          <p:cNvSpPr>
            <a:spLocks noChangeShapeType="1"/>
          </p:cNvSpPr>
          <p:nvPr/>
        </p:nvSpPr>
        <p:spPr bwMode="auto">
          <a:xfrm>
            <a:off x="2643201" y="2986114"/>
            <a:ext cx="278447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38" name="Rectangle 14"/>
          <p:cNvSpPr>
            <a:spLocks noChangeArrowheads="1"/>
          </p:cNvSpPr>
          <p:nvPr/>
        </p:nvSpPr>
        <p:spPr bwMode="auto">
          <a:xfrm>
            <a:off x="2533663" y="3046414"/>
            <a:ext cx="60272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2+ </a:t>
            </a:r>
            <a:r>
              <a:rPr lang="en-US" sz="1400" b="1">
                <a:latin typeface="Symbol" charset="2"/>
              </a:rPr>
              <a:t></a:t>
            </a:r>
            <a:r>
              <a:rPr lang="en-US" sz="1400" b="1"/>
              <a:t> 2</a:t>
            </a:r>
          </a:p>
        </p:txBody>
      </p:sp>
      <p:sp>
        <p:nvSpPr>
          <p:cNvPr id="666639" name="Rectangle 15"/>
          <p:cNvSpPr>
            <a:spLocks noChangeArrowheads="1"/>
          </p:cNvSpPr>
          <p:nvPr/>
        </p:nvSpPr>
        <p:spPr bwMode="auto">
          <a:xfrm>
            <a:off x="4019550" y="3046414"/>
            <a:ext cx="271408"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3+3</a:t>
            </a:r>
          </a:p>
        </p:txBody>
      </p:sp>
      <p:sp>
        <p:nvSpPr>
          <p:cNvPr id="666640" name="Rectangle 16"/>
          <p:cNvSpPr>
            <a:spLocks noChangeArrowheads="1"/>
          </p:cNvSpPr>
          <p:nvPr/>
        </p:nvSpPr>
        <p:spPr bwMode="auto">
          <a:xfrm>
            <a:off x="5175255" y="3046414"/>
            <a:ext cx="564257"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3+</a:t>
            </a:r>
            <a:r>
              <a:rPr lang="en-US" sz="1400" b="1">
                <a:latin typeface="Symbol" charset="2"/>
              </a:rPr>
              <a:t></a:t>
            </a:r>
            <a:r>
              <a:rPr lang="en-US" sz="1400" b="1"/>
              <a:t> 4</a:t>
            </a:r>
          </a:p>
        </p:txBody>
      </p:sp>
      <p:sp>
        <p:nvSpPr>
          <p:cNvPr id="666641" name="Line 17"/>
          <p:cNvSpPr>
            <a:spLocks noChangeShapeType="1"/>
          </p:cNvSpPr>
          <p:nvPr/>
        </p:nvSpPr>
        <p:spPr bwMode="auto">
          <a:xfrm flipV="1">
            <a:off x="40322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2" name="Line 18"/>
          <p:cNvSpPr>
            <a:spLocks noChangeShapeType="1"/>
          </p:cNvSpPr>
          <p:nvPr/>
        </p:nvSpPr>
        <p:spPr bwMode="auto">
          <a:xfrm flipV="1">
            <a:off x="42100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3" name="Line 19"/>
          <p:cNvSpPr>
            <a:spLocks noChangeShapeType="1"/>
          </p:cNvSpPr>
          <p:nvPr/>
        </p:nvSpPr>
        <p:spPr bwMode="auto">
          <a:xfrm flipV="1">
            <a:off x="55689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4" name="Line 20"/>
          <p:cNvSpPr>
            <a:spLocks noChangeShapeType="1"/>
          </p:cNvSpPr>
          <p:nvPr/>
        </p:nvSpPr>
        <p:spPr bwMode="auto">
          <a:xfrm>
            <a:off x="4040201" y="2986114"/>
            <a:ext cx="1520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5" name="Line 21"/>
          <p:cNvSpPr>
            <a:spLocks noChangeShapeType="1"/>
          </p:cNvSpPr>
          <p:nvPr/>
        </p:nvSpPr>
        <p:spPr bwMode="auto">
          <a:xfrm flipV="1">
            <a:off x="40322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6" name="Line 22"/>
          <p:cNvSpPr>
            <a:spLocks noChangeShapeType="1"/>
          </p:cNvSpPr>
          <p:nvPr/>
        </p:nvSpPr>
        <p:spPr bwMode="auto">
          <a:xfrm flipV="1">
            <a:off x="42100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7" name="Line 23"/>
          <p:cNvSpPr>
            <a:spLocks noChangeShapeType="1"/>
          </p:cNvSpPr>
          <p:nvPr/>
        </p:nvSpPr>
        <p:spPr bwMode="auto">
          <a:xfrm flipV="1">
            <a:off x="55689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8" name="Line 24"/>
          <p:cNvSpPr>
            <a:spLocks noChangeShapeType="1"/>
          </p:cNvSpPr>
          <p:nvPr/>
        </p:nvSpPr>
        <p:spPr bwMode="auto">
          <a:xfrm>
            <a:off x="4040201" y="2986114"/>
            <a:ext cx="1520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49" name="Rectangle 25"/>
          <p:cNvSpPr>
            <a:spLocks noChangeArrowheads="1"/>
          </p:cNvSpPr>
          <p:nvPr/>
        </p:nvSpPr>
        <p:spPr bwMode="auto">
          <a:xfrm>
            <a:off x="3689363" y="2708276"/>
            <a:ext cx="423193"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2+3</a:t>
            </a:r>
          </a:p>
        </p:txBody>
      </p:sp>
      <p:sp>
        <p:nvSpPr>
          <p:cNvPr id="666650" name="Rectangle 26"/>
          <p:cNvSpPr>
            <a:spLocks noChangeArrowheads="1"/>
          </p:cNvSpPr>
          <p:nvPr/>
        </p:nvSpPr>
        <p:spPr bwMode="auto">
          <a:xfrm>
            <a:off x="5300676" y="2708276"/>
            <a:ext cx="47448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4+</a:t>
            </a:r>
            <a:r>
              <a:rPr lang="en-US" sz="1400" b="1">
                <a:latin typeface="Monotype Sorts" charset="2"/>
              </a:rPr>
              <a:t></a:t>
            </a:r>
          </a:p>
        </p:txBody>
      </p:sp>
      <p:sp>
        <p:nvSpPr>
          <p:cNvPr id="666651" name="Rectangle 27"/>
          <p:cNvSpPr>
            <a:spLocks noChangeArrowheads="1"/>
          </p:cNvSpPr>
          <p:nvPr/>
        </p:nvSpPr>
        <p:spPr bwMode="auto">
          <a:xfrm>
            <a:off x="358775" y="3689355"/>
            <a:ext cx="1014100"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Total Points</a:t>
            </a:r>
          </a:p>
        </p:txBody>
      </p:sp>
      <p:sp>
        <p:nvSpPr>
          <p:cNvPr id="666652" name="Line 28"/>
          <p:cNvSpPr>
            <a:spLocks noChangeShapeType="1"/>
          </p:cNvSpPr>
          <p:nvPr/>
        </p:nvSpPr>
        <p:spPr bwMode="auto">
          <a:xfrm>
            <a:off x="2635251"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3" name="Line 29"/>
          <p:cNvSpPr>
            <a:spLocks noChangeShapeType="1"/>
          </p:cNvSpPr>
          <p:nvPr/>
        </p:nvSpPr>
        <p:spPr bwMode="auto">
          <a:xfrm>
            <a:off x="3235326"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4" name="Line 30"/>
          <p:cNvSpPr>
            <a:spLocks noChangeShapeType="1"/>
          </p:cNvSpPr>
          <p:nvPr/>
        </p:nvSpPr>
        <p:spPr bwMode="auto">
          <a:xfrm>
            <a:off x="3833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5" name="Line 31"/>
          <p:cNvSpPr>
            <a:spLocks noChangeShapeType="1"/>
          </p:cNvSpPr>
          <p:nvPr/>
        </p:nvSpPr>
        <p:spPr bwMode="auto">
          <a:xfrm>
            <a:off x="4432302"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6" name="Line 32"/>
          <p:cNvSpPr>
            <a:spLocks noChangeShapeType="1"/>
          </p:cNvSpPr>
          <p:nvPr/>
        </p:nvSpPr>
        <p:spPr bwMode="auto">
          <a:xfrm>
            <a:off x="5032376"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7" name="Line 33"/>
          <p:cNvSpPr>
            <a:spLocks noChangeShapeType="1"/>
          </p:cNvSpPr>
          <p:nvPr/>
        </p:nvSpPr>
        <p:spPr bwMode="auto">
          <a:xfrm>
            <a:off x="5632450" y="3663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8" name="Line 34"/>
          <p:cNvSpPr>
            <a:spLocks noChangeShapeType="1"/>
          </p:cNvSpPr>
          <p:nvPr/>
        </p:nvSpPr>
        <p:spPr bwMode="auto">
          <a:xfrm>
            <a:off x="6227765"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59" name="Line 35"/>
          <p:cNvSpPr>
            <a:spLocks noChangeShapeType="1"/>
          </p:cNvSpPr>
          <p:nvPr/>
        </p:nvSpPr>
        <p:spPr bwMode="auto">
          <a:xfrm>
            <a:off x="6827840"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0" name="Line 36"/>
          <p:cNvSpPr>
            <a:spLocks noChangeShapeType="1"/>
          </p:cNvSpPr>
          <p:nvPr/>
        </p:nvSpPr>
        <p:spPr bwMode="auto">
          <a:xfrm>
            <a:off x="7426326"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1" name="Line 37"/>
          <p:cNvSpPr>
            <a:spLocks noChangeShapeType="1"/>
          </p:cNvSpPr>
          <p:nvPr/>
        </p:nvSpPr>
        <p:spPr bwMode="auto">
          <a:xfrm>
            <a:off x="8024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2" name="Line 38"/>
          <p:cNvSpPr>
            <a:spLocks noChangeShapeType="1"/>
          </p:cNvSpPr>
          <p:nvPr/>
        </p:nvSpPr>
        <p:spPr bwMode="auto">
          <a:xfrm>
            <a:off x="8624888"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3" name="Line 39"/>
          <p:cNvSpPr>
            <a:spLocks noChangeShapeType="1"/>
          </p:cNvSpPr>
          <p:nvPr/>
        </p:nvSpPr>
        <p:spPr bwMode="auto">
          <a:xfrm>
            <a:off x="2643189" y="3656013"/>
            <a:ext cx="597535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4" name="Line 40"/>
          <p:cNvSpPr>
            <a:spLocks noChangeShapeType="1"/>
          </p:cNvSpPr>
          <p:nvPr/>
        </p:nvSpPr>
        <p:spPr bwMode="auto">
          <a:xfrm>
            <a:off x="2635251"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5" name="Line 41"/>
          <p:cNvSpPr>
            <a:spLocks noChangeShapeType="1"/>
          </p:cNvSpPr>
          <p:nvPr/>
        </p:nvSpPr>
        <p:spPr bwMode="auto">
          <a:xfrm>
            <a:off x="3235326"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6" name="Line 42"/>
          <p:cNvSpPr>
            <a:spLocks noChangeShapeType="1"/>
          </p:cNvSpPr>
          <p:nvPr/>
        </p:nvSpPr>
        <p:spPr bwMode="auto">
          <a:xfrm>
            <a:off x="3833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7" name="Line 43"/>
          <p:cNvSpPr>
            <a:spLocks noChangeShapeType="1"/>
          </p:cNvSpPr>
          <p:nvPr/>
        </p:nvSpPr>
        <p:spPr bwMode="auto">
          <a:xfrm>
            <a:off x="4432302"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8" name="Line 44"/>
          <p:cNvSpPr>
            <a:spLocks noChangeShapeType="1"/>
          </p:cNvSpPr>
          <p:nvPr/>
        </p:nvSpPr>
        <p:spPr bwMode="auto">
          <a:xfrm>
            <a:off x="5032376"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69" name="Line 45"/>
          <p:cNvSpPr>
            <a:spLocks noChangeShapeType="1"/>
          </p:cNvSpPr>
          <p:nvPr/>
        </p:nvSpPr>
        <p:spPr bwMode="auto">
          <a:xfrm>
            <a:off x="5632450" y="3663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0" name="Line 46"/>
          <p:cNvSpPr>
            <a:spLocks noChangeShapeType="1"/>
          </p:cNvSpPr>
          <p:nvPr/>
        </p:nvSpPr>
        <p:spPr bwMode="auto">
          <a:xfrm>
            <a:off x="6227765" y="3662364"/>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1" name="Line 47"/>
          <p:cNvSpPr>
            <a:spLocks noChangeShapeType="1"/>
          </p:cNvSpPr>
          <p:nvPr/>
        </p:nvSpPr>
        <p:spPr bwMode="auto">
          <a:xfrm>
            <a:off x="6827840" y="3662364"/>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2" name="Line 48"/>
          <p:cNvSpPr>
            <a:spLocks noChangeShapeType="1"/>
          </p:cNvSpPr>
          <p:nvPr/>
        </p:nvSpPr>
        <p:spPr bwMode="auto">
          <a:xfrm>
            <a:off x="7426326" y="3662364"/>
            <a:ext cx="1588"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3" name="Line 49"/>
          <p:cNvSpPr>
            <a:spLocks noChangeShapeType="1"/>
          </p:cNvSpPr>
          <p:nvPr/>
        </p:nvSpPr>
        <p:spPr bwMode="auto">
          <a:xfrm>
            <a:off x="8024813" y="3662364"/>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4" name="Line 50"/>
          <p:cNvSpPr>
            <a:spLocks noChangeShapeType="1"/>
          </p:cNvSpPr>
          <p:nvPr/>
        </p:nvSpPr>
        <p:spPr bwMode="auto">
          <a:xfrm>
            <a:off x="8624888" y="3662364"/>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5" name="Line 51"/>
          <p:cNvSpPr>
            <a:spLocks noChangeShapeType="1"/>
          </p:cNvSpPr>
          <p:nvPr/>
        </p:nvSpPr>
        <p:spPr bwMode="auto">
          <a:xfrm>
            <a:off x="2643189" y="3656013"/>
            <a:ext cx="597535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76" name="Rectangle 52"/>
          <p:cNvSpPr>
            <a:spLocks noChangeArrowheads="1"/>
          </p:cNvSpPr>
          <p:nvPr/>
        </p:nvSpPr>
        <p:spPr bwMode="auto">
          <a:xfrm>
            <a:off x="2506675" y="3700464"/>
            <a:ext cx="172173"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0</a:t>
            </a:r>
          </a:p>
        </p:txBody>
      </p:sp>
      <p:sp>
        <p:nvSpPr>
          <p:cNvPr id="666677" name="Rectangle 53"/>
          <p:cNvSpPr>
            <a:spLocks noChangeArrowheads="1"/>
          </p:cNvSpPr>
          <p:nvPr/>
        </p:nvSpPr>
        <p:spPr bwMode="auto">
          <a:xfrm>
            <a:off x="3084526" y="3700464"/>
            <a:ext cx="22257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20</a:t>
            </a:r>
          </a:p>
        </p:txBody>
      </p:sp>
      <p:sp>
        <p:nvSpPr>
          <p:cNvPr id="666678" name="Rectangle 54"/>
          <p:cNvSpPr>
            <a:spLocks noChangeArrowheads="1"/>
          </p:cNvSpPr>
          <p:nvPr/>
        </p:nvSpPr>
        <p:spPr bwMode="auto">
          <a:xfrm>
            <a:off x="3683013" y="3700464"/>
            <a:ext cx="22257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40</a:t>
            </a:r>
          </a:p>
        </p:txBody>
      </p:sp>
      <p:sp>
        <p:nvSpPr>
          <p:cNvPr id="666679" name="Rectangle 55"/>
          <p:cNvSpPr>
            <a:spLocks noChangeArrowheads="1"/>
          </p:cNvSpPr>
          <p:nvPr/>
        </p:nvSpPr>
        <p:spPr bwMode="auto">
          <a:xfrm>
            <a:off x="4281501" y="3700464"/>
            <a:ext cx="22257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60</a:t>
            </a:r>
          </a:p>
        </p:txBody>
      </p:sp>
      <p:sp>
        <p:nvSpPr>
          <p:cNvPr id="666680" name="Rectangle 56"/>
          <p:cNvSpPr>
            <a:spLocks noChangeArrowheads="1"/>
          </p:cNvSpPr>
          <p:nvPr/>
        </p:nvSpPr>
        <p:spPr bwMode="auto">
          <a:xfrm>
            <a:off x="4881576" y="3700464"/>
            <a:ext cx="22257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80</a:t>
            </a:r>
          </a:p>
        </p:txBody>
      </p:sp>
      <p:sp>
        <p:nvSpPr>
          <p:cNvPr id="666681" name="Rectangle 57"/>
          <p:cNvSpPr>
            <a:spLocks noChangeArrowheads="1"/>
          </p:cNvSpPr>
          <p:nvPr/>
        </p:nvSpPr>
        <p:spPr bwMode="auto">
          <a:xfrm>
            <a:off x="5456238"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100</a:t>
            </a:r>
          </a:p>
        </p:txBody>
      </p:sp>
      <p:sp>
        <p:nvSpPr>
          <p:cNvPr id="666682" name="Rectangle 58"/>
          <p:cNvSpPr>
            <a:spLocks noChangeArrowheads="1"/>
          </p:cNvSpPr>
          <p:nvPr/>
        </p:nvSpPr>
        <p:spPr bwMode="auto">
          <a:xfrm>
            <a:off x="6053138"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120</a:t>
            </a:r>
          </a:p>
        </p:txBody>
      </p:sp>
      <p:sp>
        <p:nvSpPr>
          <p:cNvPr id="666683" name="Rectangle 59"/>
          <p:cNvSpPr>
            <a:spLocks noChangeArrowheads="1"/>
          </p:cNvSpPr>
          <p:nvPr/>
        </p:nvSpPr>
        <p:spPr bwMode="auto">
          <a:xfrm>
            <a:off x="6653213"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140</a:t>
            </a:r>
          </a:p>
        </p:txBody>
      </p:sp>
      <p:sp>
        <p:nvSpPr>
          <p:cNvPr id="666684" name="Rectangle 60"/>
          <p:cNvSpPr>
            <a:spLocks noChangeArrowheads="1"/>
          </p:cNvSpPr>
          <p:nvPr/>
        </p:nvSpPr>
        <p:spPr bwMode="auto">
          <a:xfrm>
            <a:off x="7254875"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160</a:t>
            </a:r>
          </a:p>
        </p:txBody>
      </p:sp>
      <p:sp>
        <p:nvSpPr>
          <p:cNvPr id="666685" name="Rectangle 61"/>
          <p:cNvSpPr>
            <a:spLocks noChangeArrowheads="1"/>
          </p:cNvSpPr>
          <p:nvPr/>
        </p:nvSpPr>
        <p:spPr bwMode="auto">
          <a:xfrm>
            <a:off x="7853363"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180</a:t>
            </a:r>
          </a:p>
        </p:txBody>
      </p:sp>
      <p:sp>
        <p:nvSpPr>
          <p:cNvPr id="666686" name="Rectangle 62"/>
          <p:cNvSpPr>
            <a:spLocks noChangeArrowheads="1"/>
          </p:cNvSpPr>
          <p:nvPr/>
        </p:nvSpPr>
        <p:spPr bwMode="auto">
          <a:xfrm>
            <a:off x="8451850"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200</a:t>
            </a:r>
          </a:p>
        </p:txBody>
      </p:sp>
      <p:sp>
        <p:nvSpPr>
          <p:cNvPr id="666687" name="Line 63"/>
          <p:cNvSpPr>
            <a:spLocks noChangeShapeType="1"/>
          </p:cNvSpPr>
          <p:nvPr/>
        </p:nvSpPr>
        <p:spPr bwMode="auto">
          <a:xfrm>
            <a:off x="2635251"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88" name="Line 64"/>
          <p:cNvSpPr>
            <a:spLocks noChangeShapeType="1"/>
          </p:cNvSpPr>
          <p:nvPr/>
        </p:nvSpPr>
        <p:spPr bwMode="auto">
          <a:xfrm>
            <a:off x="2936877"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89" name="Line 65"/>
          <p:cNvSpPr>
            <a:spLocks noChangeShapeType="1"/>
          </p:cNvSpPr>
          <p:nvPr/>
        </p:nvSpPr>
        <p:spPr bwMode="auto">
          <a:xfrm>
            <a:off x="3235326"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0" name="Line 66"/>
          <p:cNvSpPr>
            <a:spLocks noChangeShapeType="1"/>
          </p:cNvSpPr>
          <p:nvPr/>
        </p:nvSpPr>
        <p:spPr bwMode="auto">
          <a:xfrm>
            <a:off x="3535364" y="3662364"/>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1" name="Line 67"/>
          <p:cNvSpPr>
            <a:spLocks noChangeShapeType="1"/>
          </p:cNvSpPr>
          <p:nvPr/>
        </p:nvSpPr>
        <p:spPr bwMode="auto">
          <a:xfrm>
            <a:off x="3833813" y="3662364"/>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2" name="Line 68"/>
          <p:cNvSpPr>
            <a:spLocks noChangeShapeType="1"/>
          </p:cNvSpPr>
          <p:nvPr/>
        </p:nvSpPr>
        <p:spPr bwMode="auto">
          <a:xfrm>
            <a:off x="4133850"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3" name="Line 69"/>
          <p:cNvSpPr>
            <a:spLocks noChangeShapeType="1"/>
          </p:cNvSpPr>
          <p:nvPr/>
        </p:nvSpPr>
        <p:spPr bwMode="auto">
          <a:xfrm>
            <a:off x="4432302"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4" name="Line 70"/>
          <p:cNvSpPr>
            <a:spLocks noChangeShapeType="1"/>
          </p:cNvSpPr>
          <p:nvPr/>
        </p:nvSpPr>
        <p:spPr bwMode="auto">
          <a:xfrm>
            <a:off x="4732340" y="3662364"/>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5" name="Line 71"/>
          <p:cNvSpPr>
            <a:spLocks noChangeShapeType="1"/>
          </p:cNvSpPr>
          <p:nvPr/>
        </p:nvSpPr>
        <p:spPr bwMode="auto">
          <a:xfrm>
            <a:off x="5032376"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6" name="Line 72"/>
          <p:cNvSpPr>
            <a:spLocks noChangeShapeType="1"/>
          </p:cNvSpPr>
          <p:nvPr/>
        </p:nvSpPr>
        <p:spPr bwMode="auto">
          <a:xfrm>
            <a:off x="5330826"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7" name="Line 73"/>
          <p:cNvSpPr>
            <a:spLocks noChangeShapeType="1"/>
          </p:cNvSpPr>
          <p:nvPr/>
        </p:nvSpPr>
        <p:spPr bwMode="auto">
          <a:xfrm>
            <a:off x="5632450" y="3662364"/>
            <a:ext cx="0"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8" name="Line 74"/>
          <p:cNvSpPr>
            <a:spLocks noChangeShapeType="1"/>
          </p:cNvSpPr>
          <p:nvPr/>
        </p:nvSpPr>
        <p:spPr bwMode="auto">
          <a:xfrm>
            <a:off x="5930901"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699" name="Line 75"/>
          <p:cNvSpPr>
            <a:spLocks noChangeShapeType="1"/>
          </p:cNvSpPr>
          <p:nvPr/>
        </p:nvSpPr>
        <p:spPr bwMode="auto">
          <a:xfrm>
            <a:off x="6227765" y="3663958"/>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0" name="Line 76"/>
          <p:cNvSpPr>
            <a:spLocks noChangeShapeType="1"/>
          </p:cNvSpPr>
          <p:nvPr/>
        </p:nvSpPr>
        <p:spPr bwMode="auto">
          <a:xfrm>
            <a:off x="6527802"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1" name="Line 77"/>
          <p:cNvSpPr>
            <a:spLocks noChangeShapeType="1"/>
          </p:cNvSpPr>
          <p:nvPr/>
        </p:nvSpPr>
        <p:spPr bwMode="auto">
          <a:xfrm>
            <a:off x="7126288" y="3662364"/>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2" name="Line 78"/>
          <p:cNvSpPr>
            <a:spLocks noChangeShapeType="1"/>
          </p:cNvSpPr>
          <p:nvPr/>
        </p:nvSpPr>
        <p:spPr bwMode="auto">
          <a:xfrm>
            <a:off x="7726364" y="3662364"/>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3" name="Line 79"/>
          <p:cNvSpPr>
            <a:spLocks noChangeShapeType="1"/>
          </p:cNvSpPr>
          <p:nvPr/>
        </p:nvSpPr>
        <p:spPr bwMode="auto">
          <a:xfrm>
            <a:off x="8324850" y="3662364"/>
            <a:ext cx="0"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4" name="Rectangle 80"/>
          <p:cNvSpPr>
            <a:spLocks noChangeArrowheads="1"/>
          </p:cNvSpPr>
          <p:nvPr/>
        </p:nvSpPr>
        <p:spPr bwMode="auto">
          <a:xfrm>
            <a:off x="360364" y="4256114"/>
            <a:ext cx="2167260"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60 Month Rec. Free Prob.</a:t>
            </a:r>
          </a:p>
        </p:txBody>
      </p:sp>
      <p:sp>
        <p:nvSpPr>
          <p:cNvPr id="666705" name="Line 81"/>
          <p:cNvSpPr>
            <a:spLocks noChangeShapeType="1"/>
          </p:cNvSpPr>
          <p:nvPr/>
        </p:nvSpPr>
        <p:spPr bwMode="auto">
          <a:xfrm>
            <a:off x="3783014"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6" name="Line 82"/>
          <p:cNvSpPr>
            <a:spLocks noChangeShapeType="1"/>
          </p:cNvSpPr>
          <p:nvPr/>
        </p:nvSpPr>
        <p:spPr bwMode="auto">
          <a:xfrm>
            <a:off x="3783014"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7" name="Rectangle 83"/>
          <p:cNvSpPr>
            <a:spLocks noChangeArrowheads="1"/>
          </p:cNvSpPr>
          <p:nvPr/>
        </p:nvSpPr>
        <p:spPr bwMode="auto">
          <a:xfrm>
            <a:off x="3662363" y="4281489"/>
            <a:ext cx="230832"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.96</a:t>
            </a:r>
          </a:p>
        </p:txBody>
      </p:sp>
      <p:sp>
        <p:nvSpPr>
          <p:cNvPr id="666708" name="Line 84"/>
          <p:cNvSpPr>
            <a:spLocks noChangeShapeType="1"/>
          </p:cNvSpPr>
          <p:nvPr/>
        </p:nvSpPr>
        <p:spPr bwMode="auto">
          <a:xfrm>
            <a:off x="4349750" y="4230688"/>
            <a:ext cx="0"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09" name="Line 85"/>
          <p:cNvSpPr>
            <a:spLocks noChangeShapeType="1"/>
          </p:cNvSpPr>
          <p:nvPr/>
        </p:nvSpPr>
        <p:spPr bwMode="auto">
          <a:xfrm>
            <a:off x="4349750" y="4222750"/>
            <a:ext cx="0"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0" name="Rectangle 86"/>
          <p:cNvSpPr>
            <a:spLocks noChangeArrowheads="1"/>
          </p:cNvSpPr>
          <p:nvPr/>
        </p:nvSpPr>
        <p:spPr bwMode="auto">
          <a:xfrm>
            <a:off x="4225925" y="4281489"/>
            <a:ext cx="230832"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.93</a:t>
            </a:r>
          </a:p>
        </p:txBody>
      </p:sp>
      <p:sp>
        <p:nvSpPr>
          <p:cNvPr id="666711" name="Line 87"/>
          <p:cNvSpPr>
            <a:spLocks noChangeShapeType="1"/>
          </p:cNvSpPr>
          <p:nvPr/>
        </p:nvSpPr>
        <p:spPr bwMode="auto">
          <a:xfrm>
            <a:off x="4713290"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2" name="Line 88"/>
          <p:cNvSpPr>
            <a:spLocks noChangeShapeType="1"/>
          </p:cNvSpPr>
          <p:nvPr/>
        </p:nvSpPr>
        <p:spPr bwMode="auto">
          <a:xfrm>
            <a:off x="4713290"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3" name="Rectangle 89"/>
          <p:cNvSpPr>
            <a:spLocks noChangeArrowheads="1"/>
          </p:cNvSpPr>
          <p:nvPr/>
        </p:nvSpPr>
        <p:spPr bwMode="auto">
          <a:xfrm>
            <a:off x="4635500" y="4281489"/>
            <a:ext cx="138948"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a:t>
            </a:r>
          </a:p>
        </p:txBody>
      </p:sp>
      <p:sp>
        <p:nvSpPr>
          <p:cNvPr id="666714" name="Line 90"/>
          <p:cNvSpPr>
            <a:spLocks noChangeShapeType="1"/>
          </p:cNvSpPr>
          <p:nvPr/>
        </p:nvSpPr>
        <p:spPr bwMode="auto">
          <a:xfrm>
            <a:off x="5138738"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5" name="Line 91"/>
          <p:cNvSpPr>
            <a:spLocks noChangeShapeType="1"/>
          </p:cNvSpPr>
          <p:nvPr/>
        </p:nvSpPr>
        <p:spPr bwMode="auto">
          <a:xfrm>
            <a:off x="5138738"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6" name="Rectangle 92"/>
          <p:cNvSpPr>
            <a:spLocks noChangeArrowheads="1"/>
          </p:cNvSpPr>
          <p:nvPr/>
        </p:nvSpPr>
        <p:spPr bwMode="auto">
          <a:xfrm>
            <a:off x="5018088" y="4281489"/>
            <a:ext cx="230832"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.85</a:t>
            </a:r>
          </a:p>
        </p:txBody>
      </p:sp>
      <p:sp>
        <p:nvSpPr>
          <p:cNvPr id="666717" name="Line 93"/>
          <p:cNvSpPr>
            <a:spLocks noChangeShapeType="1"/>
          </p:cNvSpPr>
          <p:nvPr/>
        </p:nvSpPr>
        <p:spPr bwMode="auto">
          <a:xfrm>
            <a:off x="5448300"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8" name="Line 94"/>
          <p:cNvSpPr>
            <a:spLocks noChangeShapeType="1"/>
          </p:cNvSpPr>
          <p:nvPr/>
        </p:nvSpPr>
        <p:spPr bwMode="auto">
          <a:xfrm>
            <a:off x="5448300"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19" name="Rectangle 95"/>
          <p:cNvSpPr>
            <a:spLocks noChangeArrowheads="1"/>
          </p:cNvSpPr>
          <p:nvPr/>
        </p:nvSpPr>
        <p:spPr bwMode="auto">
          <a:xfrm>
            <a:off x="5368925" y="4281489"/>
            <a:ext cx="138948"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a:t>
            </a:r>
          </a:p>
        </p:txBody>
      </p:sp>
      <p:sp>
        <p:nvSpPr>
          <p:cNvPr id="666720" name="Line 96"/>
          <p:cNvSpPr>
            <a:spLocks noChangeShapeType="1"/>
          </p:cNvSpPr>
          <p:nvPr/>
        </p:nvSpPr>
        <p:spPr bwMode="auto">
          <a:xfrm>
            <a:off x="5908677"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1" name="Line 97"/>
          <p:cNvSpPr>
            <a:spLocks noChangeShapeType="1"/>
          </p:cNvSpPr>
          <p:nvPr/>
        </p:nvSpPr>
        <p:spPr bwMode="auto">
          <a:xfrm>
            <a:off x="5908677"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2" name="Rectangle 98"/>
          <p:cNvSpPr>
            <a:spLocks noChangeArrowheads="1"/>
          </p:cNvSpPr>
          <p:nvPr/>
        </p:nvSpPr>
        <p:spPr bwMode="auto">
          <a:xfrm>
            <a:off x="5830889"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a:t>
            </a:r>
          </a:p>
        </p:txBody>
      </p:sp>
      <p:sp>
        <p:nvSpPr>
          <p:cNvPr id="666723" name="Line 99"/>
          <p:cNvSpPr>
            <a:spLocks noChangeShapeType="1"/>
          </p:cNvSpPr>
          <p:nvPr/>
        </p:nvSpPr>
        <p:spPr bwMode="auto">
          <a:xfrm>
            <a:off x="6259514"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4" name="Line 100"/>
          <p:cNvSpPr>
            <a:spLocks noChangeShapeType="1"/>
          </p:cNvSpPr>
          <p:nvPr/>
        </p:nvSpPr>
        <p:spPr bwMode="auto">
          <a:xfrm>
            <a:off x="6259514"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5" name="Rectangle 101"/>
          <p:cNvSpPr>
            <a:spLocks noChangeArrowheads="1"/>
          </p:cNvSpPr>
          <p:nvPr/>
        </p:nvSpPr>
        <p:spPr bwMode="auto">
          <a:xfrm>
            <a:off x="6180139"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.6</a:t>
            </a:r>
          </a:p>
        </p:txBody>
      </p:sp>
      <p:sp>
        <p:nvSpPr>
          <p:cNvPr id="666726" name="Line 102"/>
          <p:cNvSpPr>
            <a:spLocks noChangeShapeType="1"/>
          </p:cNvSpPr>
          <p:nvPr/>
        </p:nvSpPr>
        <p:spPr bwMode="auto">
          <a:xfrm>
            <a:off x="6559551"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7" name="Line 103"/>
          <p:cNvSpPr>
            <a:spLocks noChangeShapeType="1"/>
          </p:cNvSpPr>
          <p:nvPr/>
        </p:nvSpPr>
        <p:spPr bwMode="auto">
          <a:xfrm>
            <a:off x="6559551"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28" name="Rectangle 104"/>
          <p:cNvSpPr>
            <a:spLocks noChangeArrowheads="1"/>
          </p:cNvSpPr>
          <p:nvPr/>
        </p:nvSpPr>
        <p:spPr bwMode="auto">
          <a:xfrm>
            <a:off x="6481764"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.5</a:t>
            </a:r>
          </a:p>
        </p:txBody>
      </p:sp>
      <p:sp>
        <p:nvSpPr>
          <p:cNvPr id="666729" name="Line 105"/>
          <p:cNvSpPr>
            <a:spLocks noChangeShapeType="1"/>
          </p:cNvSpPr>
          <p:nvPr/>
        </p:nvSpPr>
        <p:spPr bwMode="auto">
          <a:xfrm>
            <a:off x="6832602"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0" name="Line 106"/>
          <p:cNvSpPr>
            <a:spLocks noChangeShapeType="1"/>
          </p:cNvSpPr>
          <p:nvPr/>
        </p:nvSpPr>
        <p:spPr bwMode="auto">
          <a:xfrm>
            <a:off x="6832602"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1" name="Rectangle 107"/>
          <p:cNvSpPr>
            <a:spLocks noChangeArrowheads="1"/>
          </p:cNvSpPr>
          <p:nvPr/>
        </p:nvSpPr>
        <p:spPr bwMode="auto">
          <a:xfrm>
            <a:off x="6753225"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a:t>
            </a:r>
          </a:p>
        </p:txBody>
      </p:sp>
      <p:sp>
        <p:nvSpPr>
          <p:cNvPr id="666732" name="Line 108"/>
          <p:cNvSpPr>
            <a:spLocks noChangeShapeType="1"/>
          </p:cNvSpPr>
          <p:nvPr/>
        </p:nvSpPr>
        <p:spPr bwMode="auto">
          <a:xfrm>
            <a:off x="7099302"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3" name="Line 109"/>
          <p:cNvSpPr>
            <a:spLocks noChangeShapeType="1"/>
          </p:cNvSpPr>
          <p:nvPr/>
        </p:nvSpPr>
        <p:spPr bwMode="auto">
          <a:xfrm>
            <a:off x="7099302"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4" name="Rectangle 110"/>
          <p:cNvSpPr>
            <a:spLocks noChangeArrowheads="1"/>
          </p:cNvSpPr>
          <p:nvPr/>
        </p:nvSpPr>
        <p:spPr bwMode="auto">
          <a:xfrm>
            <a:off x="7019925"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a:t>
            </a:r>
          </a:p>
        </p:txBody>
      </p:sp>
      <p:sp>
        <p:nvSpPr>
          <p:cNvPr id="666735" name="Line 111"/>
          <p:cNvSpPr>
            <a:spLocks noChangeShapeType="1"/>
          </p:cNvSpPr>
          <p:nvPr/>
        </p:nvSpPr>
        <p:spPr bwMode="auto">
          <a:xfrm>
            <a:off x="7383464"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6" name="Line 112"/>
          <p:cNvSpPr>
            <a:spLocks noChangeShapeType="1"/>
          </p:cNvSpPr>
          <p:nvPr/>
        </p:nvSpPr>
        <p:spPr bwMode="auto">
          <a:xfrm>
            <a:off x="7383464"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7" name="Rectangle 113"/>
          <p:cNvSpPr>
            <a:spLocks noChangeArrowheads="1"/>
          </p:cNvSpPr>
          <p:nvPr/>
        </p:nvSpPr>
        <p:spPr bwMode="auto">
          <a:xfrm>
            <a:off x="7305675"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a:t>
            </a:r>
          </a:p>
        </p:txBody>
      </p:sp>
      <p:sp>
        <p:nvSpPr>
          <p:cNvPr id="666738" name="Line 114"/>
          <p:cNvSpPr>
            <a:spLocks noChangeShapeType="1"/>
          </p:cNvSpPr>
          <p:nvPr/>
        </p:nvSpPr>
        <p:spPr bwMode="auto">
          <a:xfrm>
            <a:off x="7735889"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39" name="Line 115"/>
          <p:cNvSpPr>
            <a:spLocks noChangeShapeType="1"/>
          </p:cNvSpPr>
          <p:nvPr/>
        </p:nvSpPr>
        <p:spPr bwMode="auto">
          <a:xfrm>
            <a:off x="7735889"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0" name="Rectangle 116"/>
          <p:cNvSpPr>
            <a:spLocks noChangeArrowheads="1"/>
          </p:cNvSpPr>
          <p:nvPr/>
        </p:nvSpPr>
        <p:spPr bwMode="auto">
          <a:xfrm>
            <a:off x="7656515"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a:t>
            </a:r>
          </a:p>
        </p:txBody>
      </p:sp>
      <p:sp>
        <p:nvSpPr>
          <p:cNvPr id="666741" name="Line 117"/>
          <p:cNvSpPr>
            <a:spLocks noChangeShapeType="1"/>
          </p:cNvSpPr>
          <p:nvPr/>
        </p:nvSpPr>
        <p:spPr bwMode="auto">
          <a:xfrm>
            <a:off x="7993064"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2" name="Line 118"/>
          <p:cNvSpPr>
            <a:spLocks noChangeShapeType="1"/>
          </p:cNvSpPr>
          <p:nvPr/>
        </p:nvSpPr>
        <p:spPr bwMode="auto">
          <a:xfrm>
            <a:off x="7993064"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3" name="Rectangle 119"/>
          <p:cNvSpPr>
            <a:spLocks noChangeArrowheads="1"/>
          </p:cNvSpPr>
          <p:nvPr/>
        </p:nvSpPr>
        <p:spPr bwMode="auto">
          <a:xfrm>
            <a:off x="7870826" y="4281489"/>
            <a:ext cx="230832"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.05</a:t>
            </a:r>
          </a:p>
        </p:txBody>
      </p:sp>
      <p:sp>
        <p:nvSpPr>
          <p:cNvPr id="666744" name="Line 120"/>
          <p:cNvSpPr>
            <a:spLocks noChangeShapeType="1"/>
          </p:cNvSpPr>
          <p:nvPr/>
        </p:nvSpPr>
        <p:spPr bwMode="auto">
          <a:xfrm>
            <a:off x="3790963" y="4222750"/>
            <a:ext cx="4195763"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5" name="Rectangle 121"/>
          <p:cNvSpPr>
            <a:spLocks noChangeArrowheads="1"/>
          </p:cNvSpPr>
          <p:nvPr/>
        </p:nvSpPr>
        <p:spPr bwMode="auto">
          <a:xfrm>
            <a:off x="4171950" y="2709864"/>
            <a:ext cx="451120"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 </a:t>
            </a:r>
            <a:r>
              <a:rPr lang="en-US" sz="1400" b="1">
                <a:latin typeface="Symbol" charset="2"/>
              </a:rPr>
              <a:t></a:t>
            </a:r>
            <a:r>
              <a:rPr lang="en-US" sz="1400" b="1"/>
              <a:t> 2</a:t>
            </a:r>
          </a:p>
        </p:txBody>
      </p:sp>
      <p:sp>
        <p:nvSpPr>
          <p:cNvPr id="666746" name="Rectangle 122"/>
          <p:cNvSpPr>
            <a:spLocks noChangeArrowheads="1"/>
          </p:cNvSpPr>
          <p:nvPr/>
        </p:nvSpPr>
        <p:spPr bwMode="auto">
          <a:xfrm>
            <a:off x="358775" y="2292376"/>
            <a:ext cx="1128514"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Clinical Stage</a:t>
            </a:r>
          </a:p>
        </p:txBody>
      </p:sp>
      <p:sp>
        <p:nvSpPr>
          <p:cNvPr id="666747" name="Line 123"/>
          <p:cNvSpPr>
            <a:spLocks noChangeShapeType="1"/>
          </p:cNvSpPr>
          <p:nvPr/>
        </p:nvSpPr>
        <p:spPr bwMode="auto">
          <a:xfrm>
            <a:off x="2643201" y="2259039"/>
            <a:ext cx="2852737"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8" name="Line 124"/>
          <p:cNvSpPr>
            <a:spLocks noChangeShapeType="1"/>
          </p:cNvSpPr>
          <p:nvPr/>
        </p:nvSpPr>
        <p:spPr bwMode="auto">
          <a:xfrm>
            <a:off x="2635251" y="2266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49" name="Line 125"/>
          <p:cNvSpPr>
            <a:spLocks noChangeShapeType="1"/>
          </p:cNvSpPr>
          <p:nvPr/>
        </p:nvSpPr>
        <p:spPr bwMode="auto">
          <a:xfrm>
            <a:off x="4011614" y="2266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0" name="Line 126"/>
          <p:cNvSpPr>
            <a:spLocks noChangeShapeType="1"/>
          </p:cNvSpPr>
          <p:nvPr/>
        </p:nvSpPr>
        <p:spPr bwMode="auto">
          <a:xfrm>
            <a:off x="4451350" y="2266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1" name="Line 127"/>
          <p:cNvSpPr>
            <a:spLocks noChangeShapeType="1"/>
          </p:cNvSpPr>
          <p:nvPr/>
        </p:nvSpPr>
        <p:spPr bwMode="auto">
          <a:xfrm>
            <a:off x="2643188" y="2259039"/>
            <a:ext cx="1801812"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2" name="Line 128"/>
          <p:cNvSpPr>
            <a:spLocks noChangeShapeType="1"/>
          </p:cNvSpPr>
          <p:nvPr/>
        </p:nvSpPr>
        <p:spPr bwMode="auto">
          <a:xfrm>
            <a:off x="2635251" y="2266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3" name="Line 129"/>
          <p:cNvSpPr>
            <a:spLocks noChangeShapeType="1"/>
          </p:cNvSpPr>
          <p:nvPr/>
        </p:nvSpPr>
        <p:spPr bwMode="auto">
          <a:xfrm>
            <a:off x="4011614" y="2266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4" name="Line 130"/>
          <p:cNvSpPr>
            <a:spLocks noChangeShapeType="1"/>
          </p:cNvSpPr>
          <p:nvPr/>
        </p:nvSpPr>
        <p:spPr bwMode="auto">
          <a:xfrm>
            <a:off x="4451350" y="2266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5" name="Line 131"/>
          <p:cNvSpPr>
            <a:spLocks noChangeShapeType="1"/>
          </p:cNvSpPr>
          <p:nvPr/>
        </p:nvSpPr>
        <p:spPr bwMode="auto">
          <a:xfrm>
            <a:off x="2643188" y="2259039"/>
            <a:ext cx="1801812"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6" name="Rectangle 132"/>
          <p:cNvSpPr>
            <a:spLocks noChangeArrowheads="1"/>
          </p:cNvSpPr>
          <p:nvPr/>
        </p:nvSpPr>
        <p:spPr bwMode="auto">
          <a:xfrm>
            <a:off x="2463800" y="2332039"/>
            <a:ext cx="256480"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T1c</a:t>
            </a:r>
          </a:p>
        </p:txBody>
      </p:sp>
      <p:sp>
        <p:nvSpPr>
          <p:cNvPr id="666757" name="Rectangle 133"/>
          <p:cNvSpPr>
            <a:spLocks noChangeArrowheads="1"/>
          </p:cNvSpPr>
          <p:nvPr/>
        </p:nvSpPr>
        <p:spPr bwMode="auto">
          <a:xfrm>
            <a:off x="3789363" y="2332039"/>
            <a:ext cx="364858"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T1ab</a:t>
            </a:r>
          </a:p>
        </p:txBody>
      </p:sp>
      <p:sp>
        <p:nvSpPr>
          <p:cNvPr id="666758" name="Line 134"/>
          <p:cNvSpPr>
            <a:spLocks noChangeShapeType="1"/>
          </p:cNvSpPr>
          <p:nvPr/>
        </p:nvSpPr>
        <p:spPr bwMode="auto">
          <a:xfrm flipV="1">
            <a:off x="32162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59" name="Line 135"/>
          <p:cNvSpPr>
            <a:spLocks noChangeShapeType="1"/>
          </p:cNvSpPr>
          <p:nvPr/>
        </p:nvSpPr>
        <p:spPr bwMode="auto">
          <a:xfrm flipV="1">
            <a:off x="40544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0" name="Line 136"/>
          <p:cNvSpPr>
            <a:spLocks noChangeShapeType="1"/>
          </p:cNvSpPr>
          <p:nvPr/>
        </p:nvSpPr>
        <p:spPr bwMode="auto">
          <a:xfrm flipV="1">
            <a:off x="55022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1" name="Line 137"/>
          <p:cNvSpPr>
            <a:spLocks noChangeShapeType="1"/>
          </p:cNvSpPr>
          <p:nvPr/>
        </p:nvSpPr>
        <p:spPr bwMode="auto">
          <a:xfrm>
            <a:off x="3222625" y="2259039"/>
            <a:ext cx="227330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2" name="Line 138"/>
          <p:cNvSpPr>
            <a:spLocks noChangeShapeType="1"/>
          </p:cNvSpPr>
          <p:nvPr/>
        </p:nvSpPr>
        <p:spPr bwMode="auto">
          <a:xfrm flipV="1">
            <a:off x="32162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3" name="Line 139"/>
          <p:cNvSpPr>
            <a:spLocks noChangeShapeType="1"/>
          </p:cNvSpPr>
          <p:nvPr/>
        </p:nvSpPr>
        <p:spPr bwMode="auto">
          <a:xfrm flipV="1">
            <a:off x="40544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4" name="Line 140"/>
          <p:cNvSpPr>
            <a:spLocks noChangeShapeType="1"/>
          </p:cNvSpPr>
          <p:nvPr/>
        </p:nvSpPr>
        <p:spPr bwMode="auto">
          <a:xfrm flipV="1">
            <a:off x="55022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5" name="Line 141"/>
          <p:cNvSpPr>
            <a:spLocks noChangeShapeType="1"/>
          </p:cNvSpPr>
          <p:nvPr/>
        </p:nvSpPr>
        <p:spPr bwMode="auto">
          <a:xfrm>
            <a:off x="3222625" y="2259039"/>
            <a:ext cx="227330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6766" name="Rectangle 142"/>
          <p:cNvSpPr>
            <a:spLocks noChangeArrowheads="1"/>
          </p:cNvSpPr>
          <p:nvPr/>
        </p:nvSpPr>
        <p:spPr bwMode="auto">
          <a:xfrm>
            <a:off x="3038475" y="2001839"/>
            <a:ext cx="26851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T2a</a:t>
            </a:r>
          </a:p>
        </p:txBody>
      </p:sp>
      <p:sp>
        <p:nvSpPr>
          <p:cNvPr id="666767" name="Rectangle 143"/>
          <p:cNvSpPr>
            <a:spLocks noChangeArrowheads="1"/>
          </p:cNvSpPr>
          <p:nvPr/>
        </p:nvSpPr>
        <p:spPr bwMode="auto">
          <a:xfrm>
            <a:off x="3883025" y="2001839"/>
            <a:ext cx="256480"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T2c</a:t>
            </a:r>
          </a:p>
        </p:txBody>
      </p:sp>
      <p:sp>
        <p:nvSpPr>
          <p:cNvPr id="666768" name="Rectangle 144"/>
          <p:cNvSpPr>
            <a:spLocks noChangeArrowheads="1"/>
          </p:cNvSpPr>
          <p:nvPr/>
        </p:nvSpPr>
        <p:spPr bwMode="auto">
          <a:xfrm>
            <a:off x="5324475" y="2001839"/>
            <a:ext cx="26851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T3a</a:t>
            </a:r>
          </a:p>
        </p:txBody>
      </p:sp>
      <p:sp>
        <p:nvSpPr>
          <p:cNvPr id="666769" name="Rectangle 145"/>
          <p:cNvSpPr>
            <a:spLocks noChangeArrowheads="1"/>
          </p:cNvSpPr>
          <p:nvPr/>
        </p:nvSpPr>
        <p:spPr bwMode="auto">
          <a:xfrm>
            <a:off x="4322764" y="2332039"/>
            <a:ext cx="276230"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T2b</a:t>
            </a:r>
          </a:p>
        </p:txBody>
      </p:sp>
      <p:sp>
        <p:nvSpPr>
          <p:cNvPr id="666770" name="Rectangle 146"/>
          <p:cNvSpPr>
            <a:spLocks noChangeArrowheads="1"/>
          </p:cNvSpPr>
          <p:nvPr/>
        </p:nvSpPr>
        <p:spPr bwMode="auto">
          <a:xfrm>
            <a:off x="369888" y="973164"/>
            <a:ext cx="532998"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Points</a:t>
            </a:r>
          </a:p>
        </p:txBody>
      </p:sp>
      <p:sp>
        <p:nvSpPr>
          <p:cNvPr id="666771" name="Line 147"/>
          <p:cNvSpPr>
            <a:spLocks noChangeShapeType="1"/>
          </p:cNvSpPr>
          <p:nvPr/>
        </p:nvSpPr>
        <p:spPr bwMode="auto">
          <a:xfrm flipV="1">
            <a:off x="2647950" y="1079500"/>
            <a:ext cx="1588"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2" name="Line 148"/>
          <p:cNvSpPr>
            <a:spLocks noChangeShapeType="1"/>
          </p:cNvSpPr>
          <p:nvPr/>
        </p:nvSpPr>
        <p:spPr bwMode="auto">
          <a:xfrm flipV="1">
            <a:off x="32480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3" name="Line 149"/>
          <p:cNvSpPr>
            <a:spLocks noChangeShapeType="1"/>
          </p:cNvSpPr>
          <p:nvPr/>
        </p:nvSpPr>
        <p:spPr bwMode="auto">
          <a:xfrm flipV="1">
            <a:off x="3846513"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4" name="Line 150"/>
          <p:cNvSpPr>
            <a:spLocks noChangeShapeType="1"/>
          </p:cNvSpPr>
          <p:nvPr/>
        </p:nvSpPr>
        <p:spPr bwMode="auto">
          <a:xfrm flipV="1">
            <a:off x="4445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5" name="Line 151"/>
          <p:cNvSpPr>
            <a:spLocks noChangeShapeType="1"/>
          </p:cNvSpPr>
          <p:nvPr/>
        </p:nvSpPr>
        <p:spPr bwMode="auto">
          <a:xfrm flipV="1">
            <a:off x="504348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6" name="Line 152"/>
          <p:cNvSpPr>
            <a:spLocks noChangeShapeType="1"/>
          </p:cNvSpPr>
          <p:nvPr/>
        </p:nvSpPr>
        <p:spPr bwMode="auto">
          <a:xfrm flipV="1">
            <a:off x="56435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7" name="Line 153"/>
          <p:cNvSpPr>
            <a:spLocks noChangeShapeType="1"/>
          </p:cNvSpPr>
          <p:nvPr/>
        </p:nvSpPr>
        <p:spPr bwMode="auto">
          <a:xfrm flipV="1">
            <a:off x="6240464"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8" name="Line 154"/>
          <p:cNvSpPr>
            <a:spLocks noChangeShapeType="1"/>
          </p:cNvSpPr>
          <p:nvPr/>
        </p:nvSpPr>
        <p:spPr bwMode="auto">
          <a:xfrm flipV="1">
            <a:off x="683895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79" name="Line 155"/>
          <p:cNvSpPr>
            <a:spLocks noChangeShapeType="1"/>
          </p:cNvSpPr>
          <p:nvPr/>
        </p:nvSpPr>
        <p:spPr bwMode="auto">
          <a:xfrm flipV="1">
            <a:off x="743743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0" name="Line 156"/>
          <p:cNvSpPr>
            <a:spLocks noChangeShapeType="1"/>
          </p:cNvSpPr>
          <p:nvPr/>
        </p:nvSpPr>
        <p:spPr bwMode="auto">
          <a:xfrm flipV="1">
            <a:off x="80359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1" name="Line 157"/>
          <p:cNvSpPr>
            <a:spLocks noChangeShapeType="1"/>
          </p:cNvSpPr>
          <p:nvPr/>
        </p:nvSpPr>
        <p:spPr bwMode="auto">
          <a:xfrm flipV="1">
            <a:off x="8636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2" name="Line 158"/>
          <p:cNvSpPr>
            <a:spLocks noChangeShapeType="1"/>
          </p:cNvSpPr>
          <p:nvPr/>
        </p:nvSpPr>
        <p:spPr bwMode="auto">
          <a:xfrm>
            <a:off x="2654301" y="1131914"/>
            <a:ext cx="5975350" cy="1587"/>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3" name="Line 159"/>
          <p:cNvSpPr>
            <a:spLocks noChangeShapeType="1"/>
          </p:cNvSpPr>
          <p:nvPr/>
        </p:nvSpPr>
        <p:spPr bwMode="auto">
          <a:xfrm flipV="1">
            <a:off x="2647950" y="1079500"/>
            <a:ext cx="1588"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4" name="Line 160"/>
          <p:cNvSpPr>
            <a:spLocks noChangeShapeType="1"/>
          </p:cNvSpPr>
          <p:nvPr/>
        </p:nvSpPr>
        <p:spPr bwMode="auto">
          <a:xfrm flipV="1">
            <a:off x="32480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5" name="Line 161"/>
          <p:cNvSpPr>
            <a:spLocks noChangeShapeType="1"/>
          </p:cNvSpPr>
          <p:nvPr/>
        </p:nvSpPr>
        <p:spPr bwMode="auto">
          <a:xfrm flipV="1">
            <a:off x="3846513"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6" name="Line 162"/>
          <p:cNvSpPr>
            <a:spLocks noChangeShapeType="1"/>
          </p:cNvSpPr>
          <p:nvPr/>
        </p:nvSpPr>
        <p:spPr bwMode="auto">
          <a:xfrm flipV="1">
            <a:off x="4445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7" name="Line 163"/>
          <p:cNvSpPr>
            <a:spLocks noChangeShapeType="1"/>
          </p:cNvSpPr>
          <p:nvPr/>
        </p:nvSpPr>
        <p:spPr bwMode="auto">
          <a:xfrm flipV="1">
            <a:off x="504348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8" name="Line 164"/>
          <p:cNvSpPr>
            <a:spLocks noChangeShapeType="1"/>
          </p:cNvSpPr>
          <p:nvPr/>
        </p:nvSpPr>
        <p:spPr bwMode="auto">
          <a:xfrm flipV="1">
            <a:off x="56435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89" name="Line 165"/>
          <p:cNvSpPr>
            <a:spLocks noChangeShapeType="1"/>
          </p:cNvSpPr>
          <p:nvPr/>
        </p:nvSpPr>
        <p:spPr bwMode="auto">
          <a:xfrm flipV="1">
            <a:off x="6240464"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0" name="Line 166"/>
          <p:cNvSpPr>
            <a:spLocks noChangeShapeType="1"/>
          </p:cNvSpPr>
          <p:nvPr/>
        </p:nvSpPr>
        <p:spPr bwMode="auto">
          <a:xfrm flipV="1">
            <a:off x="683895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1" name="Line 167"/>
          <p:cNvSpPr>
            <a:spLocks noChangeShapeType="1"/>
          </p:cNvSpPr>
          <p:nvPr/>
        </p:nvSpPr>
        <p:spPr bwMode="auto">
          <a:xfrm flipV="1">
            <a:off x="743743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2" name="Line 168"/>
          <p:cNvSpPr>
            <a:spLocks noChangeShapeType="1"/>
          </p:cNvSpPr>
          <p:nvPr/>
        </p:nvSpPr>
        <p:spPr bwMode="auto">
          <a:xfrm flipV="1">
            <a:off x="80359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3" name="Line 169"/>
          <p:cNvSpPr>
            <a:spLocks noChangeShapeType="1"/>
          </p:cNvSpPr>
          <p:nvPr/>
        </p:nvSpPr>
        <p:spPr bwMode="auto">
          <a:xfrm flipV="1">
            <a:off x="8636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4" name="Line 170"/>
          <p:cNvSpPr>
            <a:spLocks noChangeShapeType="1"/>
          </p:cNvSpPr>
          <p:nvPr/>
        </p:nvSpPr>
        <p:spPr bwMode="auto">
          <a:xfrm>
            <a:off x="2654301" y="1131914"/>
            <a:ext cx="5975350" cy="1587"/>
          </a:xfrm>
          <a:prstGeom prst="line">
            <a:avLst/>
          </a:prstGeom>
          <a:noFill/>
          <a:ln w="28575">
            <a:solidFill>
              <a:schemeClr val="tx1"/>
            </a:solidFill>
            <a:round/>
            <a:headEnd/>
            <a:tailEnd/>
          </a:ln>
        </p:spPr>
        <p:txBody>
          <a:bodyPr wrap="none" anchor="ctr">
            <a:prstTxWarp prst="textNoShape">
              <a:avLst/>
            </a:prstTxWarp>
          </a:bodyPr>
          <a:lstStyle/>
          <a:p>
            <a:endParaRPr lang="en-US"/>
          </a:p>
        </p:txBody>
      </p:sp>
      <p:grpSp>
        <p:nvGrpSpPr>
          <p:cNvPr id="2" name="Group 171"/>
          <p:cNvGrpSpPr>
            <a:grpSpLocks/>
          </p:cNvGrpSpPr>
          <p:nvPr/>
        </p:nvGrpSpPr>
        <p:grpSpPr bwMode="auto">
          <a:xfrm>
            <a:off x="2519366" y="866776"/>
            <a:ext cx="6219654" cy="215900"/>
            <a:chOff x="1785" y="546"/>
            <a:chExt cx="4408" cy="136"/>
          </a:xfrm>
        </p:grpSpPr>
        <p:sp>
          <p:nvSpPr>
            <p:cNvPr id="666873" name="Rectangle 172"/>
            <p:cNvSpPr>
              <a:spLocks noChangeArrowheads="1"/>
            </p:cNvSpPr>
            <p:nvPr/>
          </p:nvSpPr>
          <p:spPr bwMode="auto">
            <a:xfrm>
              <a:off x="1785" y="546"/>
              <a:ext cx="122"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0</a:t>
              </a:r>
            </a:p>
          </p:txBody>
        </p:sp>
        <p:sp>
          <p:nvSpPr>
            <p:cNvPr id="666874" name="Rectangle 173"/>
            <p:cNvSpPr>
              <a:spLocks noChangeArrowheads="1"/>
            </p:cNvSpPr>
            <p:nvPr/>
          </p:nvSpPr>
          <p:spPr bwMode="auto">
            <a:xfrm>
              <a:off x="2195"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10</a:t>
              </a:r>
            </a:p>
          </p:txBody>
        </p:sp>
        <p:sp>
          <p:nvSpPr>
            <p:cNvPr id="666875" name="Rectangle 174"/>
            <p:cNvSpPr>
              <a:spLocks noChangeArrowheads="1"/>
            </p:cNvSpPr>
            <p:nvPr/>
          </p:nvSpPr>
          <p:spPr bwMode="auto">
            <a:xfrm>
              <a:off x="2620"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20</a:t>
              </a:r>
            </a:p>
          </p:txBody>
        </p:sp>
        <p:sp>
          <p:nvSpPr>
            <p:cNvPr id="666876" name="Rectangle 175"/>
            <p:cNvSpPr>
              <a:spLocks noChangeArrowheads="1"/>
            </p:cNvSpPr>
            <p:nvPr/>
          </p:nvSpPr>
          <p:spPr bwMode="auto">
            <a:xfrm>
              <a:off x="3043"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30</a:t>
              </a:r>
            </a:p>
          </p:txBody>
        </p:sp>
        <p:sp>
          <p:nvSpPr>
            <p:cNvPr id="666877" name="Rectangle 176"/>
            <p:cNvSpPr>
              <a:spLocks noChangeArrowheads="1"/>
            </p:cNvSpPr>
            <p:nvPr/>
          </p:nvSpPr>
          <p:spPr bwMode="auto">
            <a:xfrm>
              <a:off x="3468"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40</a:t>
              </a:r>
            </a:p>
          </p:txBody>
        </p:sp>
        <p:sp>
          <p:nvSpPr>
            <p:cNvPr id="666878" name="Rectangle 177"/>
            <p:cNvSpPr>
              <a:spLocks noChangeArrowheads="1"/>
            </p:cNvSpPr>
            <p:nvPr/>
          </p:nvSpPr>
          <p:spPr bwMode="auto">
            <a:xfrm>
              <a:off x="3893"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50</a:t>
              </a:r>
            </a:p>
          </p:txBody>
        </p:sp>
        <p:sp>
          <p:nvSpPr>
            <p:cNvPr id="666879" name="Rectangle 178"/>
            <p:cNvSpPr>
              <a:spLocks noChangeArrowheads="1"/>
            </p:cNvSpPr>
            <p:nvPr/>
          </p:nvSpPr>
          <p:spPr bwMode="auto">
            <a:xfrm>
              <a:off x="4316"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60</a:t>
              </a:r>
            </a:p>
          </p:txBody>
        </p:sp>
        <p:sp>
          <p:nvSpPr>
            <p:cNvPr id="666880" name="Rectangle 179"/>
            <p:cNvSpPr>
              <a:spLocks noChangeArrowheads="1"/>
            </p:cNvSpPr>
            <p:nvPr/>
          </p:nvSpPr>
          <p:spPr bwMode="auto">
            <a:xfrm>
              <a:off x="4740"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70</a:t>
              </a:r>
            </a:p>
          </p:txBody>
        </p:sp>
        <p:sp>
          <p:nvSpPr>
            <p:cNvPr id="666881" name="Rectangle 180"/>
            <p:cNvSpPr>
              <a:spLocks noChangeArrowheads="1"/>
            </p:cNvSpPr>
            <p:nvPr/>
          </p:nvSpPr>
          <p:spPr bwMode="auto">
            <a:xfrm>
              <a:off x="5165"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80</a:t>
              </a:r>
            </a:p>
          </p:txBody>
        </p:sp>
        <p:sp>
          <p:nvSpPr>
            <p:cNvPr id="666882" name="Rectangle 181"/>
            <p:cNvSpPr>
              <a:spLocks noChangeArrowheads="1"/>
            </p:cNvSpPr>
            <p:nvPr/>
          </p:nvSpPr>
          <p:spPr bwMode="auto">
            <a:xfrm>
              <a:off x="5588"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90</a:t>
              </a:r>
            </a:p>
          </p:txBody>
        </p:sp>
        <p:sp>
          <p:nvSpPr>
            <p:cNvPr id="666883" name="Rectangle 182"/>
            <p:cNvSpPr>
              <a:spLocks noChangeArrowheads="1"/>
            </p:cNvSpPr>
            <p:nvPr/>
          </p:nvSpPr>
          <p:spPr bwMode="auto">
            <a:xfrm>
              <a:off x="6000" y="546"/>
              <a:ext cx="193"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100</a:t>
              </a:r>
            </a:p>
          </p:txBody>
        </p:sp>
      </p:grpSp>
      <p:sp>
        <p:nvSpPr>
          <p:cNvPr id="666796" name="Line 183"/>
          <p:cNvSpPr>
            <a:spLocks noChangeShapeType="1"/>
          </p:cNvSpPr>
          <p:nvPr/>
        </p:nvSpPr>
        <p:spPr bwMode="auto">
          <a:xfrm flipV="1">
            <a:off x="2947988"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7" name="Line 184"/>
          <p:cNvSpPr>
            <a:spLocks noChangeShapeType="1"/>
          </p:cNvSpPr>
          <p:nvPr/>
        </p:nvSpPr>
        <p:spPr bwMode="auto">
          <a:xfrm flipV="1">
            <a:off x="3546475"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8" name="Line 185"/>
          <p:cNvSpPr>
            <a:spLocks noChangeShapeType="1"/>
          </p:cNvSpPr>
          <p:nvPr/>
        </p:nvSpPr>
        <p:spPr bwMode="auto">
          <a:xfrm flipV="1">
            <a:off x="4146552" y="1101751"/>
            <a:ext cx="1588"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799" name="Line 186"/>
          <p:cNvSpPr>
            <a:spLocks noChangeShapeType="1"/>
          </p:cNvSpPr>
          <p:nvPr/>
        </p:nvSpPr>
        <p:spPr bwMode="auto">
          <a:xfrm flipV="1">
            <a:off x="4743450"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0" name="Line 187"/>
          <p:cNvSpPr>
            <a:spLocks noChangeShapeType="1"/>
          </p:cNvSpPr>
          <p:nvPr/>
        </p:nvSpPr>
        <p:spPr bwMode="auto">
          <a:xfrm flipV="1">
            <a:off x="5341938"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1" name="Line 188"/>
          <p:cNvSpPr>
            <a:spLocks noChangeShapeType="1"/>
          </p:cNvSpPr>
          <p:nvPr/>
        </p:nvSpPr>
        <p:spPr bwMode="auto">
          <a:xfrm flipV="1">
            <a:off x="5942013"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2" name="Line 189"/>
          <p:cNvSpPr>
            <a:spLocks noChangeShapeType="1"/>
          </p:cNvSpPr>
          <p:nvPr/>
        </p:nvSpPr>
        <p:spPr bwMode="auto">
          <a:xfrm flipV="1">
            <a:off x="6538913"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3" name="Line 190"/>
          <p:cNvSpPr>
            <a:spLocks noChangeShapeType="1"/>
          </p:cNvSpPr>
          <p:nvPr/>
        </p:nvSpPr>
        <p:spPr bwMode="auto">
          <a:xfrm flipV="1">
            <a:off x="7137400"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4" name="Line 191"/>
          <p:cNvSpPr>
            <a:spLocks noChangeShapeType="1"/>
          </p:cNvSpPr>
          <p:nvPr/>
        </p:nvSpPr>
        <p:spPr bwMode="auto">
          <a:xfrm flipV="1">
            <a:off x="7739063"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5" name="Line 192"/>
          <p:cNvSpPr>
            <a:spLocks noChangeShapeType="1"/>
          </p:cNvSpPr>
          <p:nvPr/>
        </p:nvSpPr>
        <p:spPr bwMode="auto">
          <a:xfrm flipV="1">
            <a:off x="8337550"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6" name="Rectangle 193"/>
          <p:cNvSpPr>
            <a:spLocks noChangeArrowheads="1"/>
          </p:cNvSpPr>
          <p:nvPr/>
        </p:nvSpPr>
        <p:spPr bwMode="auto">
          <a:xfrm>
            <a:off x="358788" y="1525614"/>
            <a:ext cx="333425"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PSA</a:t>
            </a:r>
          </a:p>
        </p:txBody>
      </p:sp>
      <p:sp>
        <p:nvSpPr>
          <p:cNvPr id="666807" name="Line 194"/>
          <p:cNvSpPr>
            <a:spLocks noChangeShapeType="1"/>
          </p:cNvSpPr>
          <p:nvPr/>
        </p:nvSpPr>
        <p:spPr bwMode="auto">
          <a:xfrm>
            <a:off x="2636840"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8" name="Line 195"/>
          <p:cNvSpPr>
            <a:spLocks noChangeShapeType="1"/>
          </p:cNvSpPr>
          <p:nvPr/>
        </p:nvSpPr>
        <p:spPr bwMode="auto">
          <a:xfrm>
            <a:off x="40624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09" name="Line 196"/>
          <p:cNvSpPr>
            <a:spLocks noChangeShapeType="1"/>
          </p:cNvSpPr>
          <p:nvPr/>
        </p:nvSpPr>
        <p:spPr bwMode="auto">
          <a:xfrm>
            <a:off x="448310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0" name="Line 197"/>
          <p:cNvSpPr>
            <a:spLocks noChangeShapeType="1"/>
          </p:cNvSpPr>
          <p:nvPr/>
        </p:nvSpPr>
        <p:spPr bwMode="auto">
          <a:xfrm>
            <a:off x="4699002"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1" name="Line 198"/>
          <p:cNvSpPr>
            <a:spLocks noChangeShapeType="1"/>
          </p:cNvSpPr>
          <p:nvPr/>
        </p:nvSpPr>
        <p:spPr bwMode="auto">
          <a:xfrm>
            <a:off x="4821239"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2" name="Line 199"/>
          <p:cNvSpPr>
            <a:spLocks noChangeShapeType="1"/>
          </p:cNvSpPr>
          <p:nvPr/>
        </p:nvSpPr>
        <p:spPr bwMode="auto">
          <a:xfrm>
            <a:off x="48958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3" name="Line 200"/>
          <p:cNvSpPr>
            <a:spLocks noChangeShapeType="1"/>
          </p:cNvSpPr>
          <p:nvPr/>
        </p:nvSpPr>
        <p:spPr bwMode="auto">
          <a:xfrm>
            <a:off x="49974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4" name="Line 201"/>
          <p:cNvSpPr>
            <a:spLocks noChangeShapeType="1"/>
          </p:cNvSpPr>
          <p:nvPr/>
        </p:nvSpPr>
        <p:spPr bwMode="auto">
          <a:xfrm>
            <a:off x="5189540"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5" name="Line 202"/>
          <p:cNvSpPr>
            <a:spLocks noChangeShapeType="1"/>
          </p:cNvSpPr>
          <p:nvPr/>
        </p:nvSpPr>
        <p:spPr bwMode="auto">
          <a:xfrm>
            <a:off x="5465765"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6" name="Line 203"/>
          <p:cNvSpPr>
            <a:spLocks noChangeShapeType="1"/>
          </p:cNvSpPr>
          <p:nvPr/>
        </p:nvSpPr>
        <p:spPr bwMode="auto">
          <a:xfrm>
            <a:off x="57578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7" name="Line 204"/>
          <p:cNvSpPr>
            <a:spLocks noChangeShapeType="1"/>
          </p:cNvSpPr>
          <p:nvPr/>
        </p:nvSpPr>
        <p:spPr bwMode="auto">
          <a:xfrm>
            <a:off x="6024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8" name="Line 205"/>
          <p:cNvSpPr>
            <a:spLocks noChangeShapeType="1"/>
          </p:cNvSpPr>
          <p:nvPr/>
        </p:nvSpPr>
        <p:spPr bwMode="auto">
          <a:xfrm>
            <a:off x="6435726"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19" name="Line 206"/>
          <p:cNvSpPr>
            <a:spLocks noChangeShapeType="1"/>
          </p:cNvSpPr>
          <p:nvPr/>
        </p:nvSpPr>
        <p:spPr bwMode="auto">
          <a:xfrm>
            <a:off x="671195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0" name="Line 207"/>
          <p:cNvSpPr>
            <a:spLocks noChangeShapeType="1"/>
          </p:cNvSpPr>
          <p:nvPr/>
        </p:nvSpPr>
        <p:spPr bwMode="auto">
          <a:xfrm>
            <a:off x="6913565"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1" name="Line 208"/>
          <p:cNvSpPr>
            <a:spLocks noChangeShapeType="1"/>
          </p:cNvSpPr>
          <p:nvPr/>
        </p:nvSpPr>
        <p:spPr bwMode="auto">
          <a:xfrm>
            <a:off x="7059614"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2" name="Line 209"/>
          <p:cNvSpPr>
            <a:spLocks noChangeShapeType="1"/>
          </p:cNvSpPr>
          <p:nvPr/>
        </p:nvSpPr>
        <p:spPr bwMode="auto">
          <a:xfrm>
            <a:off x="717550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3" name="Line 210"/>
          <p:cNvSpPr>
            <a:spLocks noChangeShapeType="1"/>
          </p:cNvSpPr>
          <p:nvPr/>
        </p:nvSpPr>
        <p:spPr bwMode="auto">
          <a:xfrm>
            <a:off x="75390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4" name="Line 211"/>
          <p:cNvSpPr>
            <a:spLocks noChangeShapeType="1"/>
          </p:cNvSpPr>
          <p:nvPr/>
        </p:nvSpPr>
        <p:spPr bwMode="auto">
          <a:xfrm>
            <a:off x="78803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5" name="Line 212"/>
          <p:cNvSpPr>
            <a:spLocks noChangeShapeType="1"/>
          </p:cNvSpPr>
          <p:nvPr/>
        </p:nvSpPr>
        <p:spPr bwMode="auto">
          <a:xfrm>
            <a:off x="82486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6" name="Line 213"/>
          <p:cNvSpPr>
            <a:spLocks noChangeShapeType="1"/>
          </p:cNvSpPr>
          <p:nvPr/>
        </p:nvSpPr>
        <p:spPr bwMode="auto">
          <a:xfrm>
            <a:off x="8626476"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7" name="Line 214"/>
          <p:cNvSpPr>
            <a:spLocks noChangeShapeType="1"/>
          </p:cNvSpPr>
          <p:nvPr/>
        </p:nvSpPr>
        <p:spPr bwMode="auto">
          <a:xfrm>
            <a:off x="2644778" y="1492250"/>
            <a:ext cx="5973763" cy="158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8" name="Line 215"/>
          <p:cNvSpPr>
            <a:spLocks noChangeShapeType="1"/>
          </p:cNvSpPr>
          <p:nvPr/>
        </p:nvSpPr>
        <p:spPr bwMode="auto">
          <a:xfrm>
            <a:off x="2636840"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29" name="Line 216"/>
          <p:cNvSpPr>
            <a:spLocks noChangeShapeType="1"/>
          </p:cNvSpPr>
          <p:nvPr/>
        </p:nvSpPr>
        <p:spPr bwMode="auto">
          <a:xfrm>
            <a:off x="40624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0" name="Line 217"/>
          <p:cNvSpPr>
            <a:spLocks noChangeShapeType="1"/>
          </p:cNvSpPr>
          <p:nvPr/>
        </p:nvSpPr>
        <p:spPr bwMode="auto">
          <a:xfrm>
            <a:off x="448310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1" name="Line 218"/>
          <p:cNvSpPr>
            <a:spLocks noChangeShapeType="1"/>
          </p:cNvSpPr>
          <p:nvPr/>
        </p:nvSpPr>
        <p:spPr bwMode="auto">
          <a:xfrm>
            <a:off x="4699002"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2" name="Line 219"/>
          <p:cNvSpPr>
            <a:spLocks noChangeShapeType="1"/>
          </p:cNvSpPr>
          <p:nvPr/>
        </p:nvSpPr>
        <p:spPr bwMode="auto">
          <a:xfrm>
            <a:off x="4821239"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3" name="Line 220"/>
          <p:cNvSpPr>
            <a:spLocks noChangeShapeType="1"/>
          </p:cNvSpPr>
          <p:nvPr/>
        </p:nvSpPr>
        <p:spPr bwMode="auto">
          <a:xfrm>
            <a:off x="48958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4" name="Line 221"/>
          <p:cNvSpPr>
            <a:spLocks noChangeShapeType="1"/>
          </p:cNvSpPr>
          <p:nvPr/>
        </p:nvSpPr>
        <p:spPr bwMode="auto">
          <a:xfrm>
            <a:off x="49974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5" name="Line 222"/>
          <p:cNvSpPr>
            <a:spLocks noChangeShapeType="1"/>
          </p:cNvSpPr>
          <p:nvPr/>
        </p:nvSpPr>
        <p:spPr bwMode="auto">
          <a:xfrm>
            <a:off x="5189540"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6" name="Line 223"/>
          <p:cNvSpPr>
            <a:spLocks noChangeShapeType="1"/>
          </p:cNvSpPr>
          <p:nvPr/>
        </p:nvSpPr>
        <p:spPr bwMode="auto">
          <a:xfrm>
            <a:off x="5465765"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7" name="Line 224"/>
          <p:cNvSpPr>
            <a:spLocks noChangeShapeType="1"/>
          </p:cNvSpPr>
          <p:nvPr/>
        </p:nvSpPr>
        <p:spPr bwMode="auto">
          <a:xfrm>
            <a:off x="57578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8" name="Line 225"/>
          <p:cNvSpPr>
            <a:spLocks noChangeShapeType="1"/>
          </p:cNvSpPr>
          <p:nvPr/>
        </p:nvSpPr>
        <p:spPr bwMode="auto">
          <a:xfrm>
            <a:off x="6024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39" name="Line 226"/>
          <p:cNvSpPr>
            <a:spLocks noChangeShapeType="1"/>
          </p:cNvSpPr>
          <p:nvPr/>
        </p:nvSpPr>
        <p:spPr bwMode="auto">
          <a:xfrm>
            <a:off x="6435726"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0" name="Line 227"/>
          <p:cNvSpPr>
            <a:spLocks noChangeShapeType="1"/>
          </p:cNvSpPr>
          <p:nvPr/>
        </p:nvSpPr>
        <p:spPr bwMode="auto">
          <a:xfrm>
            <a:off x="671195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1" name="Line 228"/>
          <p:cNvSpPr>
            <a:spLocks noChangeShapeType="1"/>
          </p:cNvSpPr>
          <p:nvPr/>
        </p:nvSpPr>
        <p:spPr bwMode="auto">
          <a:xfrm>
            <a:off x="6913565"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2" name="Line 229"/>
          <p:cNvSpPr>
            <a:spLocks noChangeShapeType="1"/>
          </p:cNvSpPr>
          <p:nvPr/>
        </p:nvSpPr>
        <p:spPr bwMode="auto">
          <a:xfrm>
            <a:off x="7059614"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3" name="Line 230"/>
          <p:cNvSpPr>
            <a:spLocks noChangeShapeType="1"/>
          </p:cNvSpPr>
          <p:nvPr/>
        </p:nvSpPr>
        <p:spPr bwMode="auto">
          <a:xfrm>
            <a:off x="717550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4" name="Line 231"/>
          <p:cNvSpPr>
            <a:spLocks noChangeShapeType="1"/>
          </p:cNvSpPr>
          <p:nvPr/>
        </p:nvSpPr>
        <p:spPr bwMode="auto">
          <a:xfrm>
            <a:off x="75390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5" name="Line 232"/>
          <p:cNvSpPr>
            <a:spLocks noChangeShapeType="1"/>
          </p:cNvSpPr>
          <p:nvPr/>
        </p:nvSpPr>
        <p:spPr bwMode="auto">
          <a:xfrm>
            <a:off x="78803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6" name="Line 233"/>
          <p:cNvSpPr>
            <a:spLocks noChangeShapeType="1"/>
          </p:cNvSpPr>
          <p:nvPr/>
        </p:nvSpPr>
        <p:spPr bwMode="auto">
          <a:xfrm>
            <a:off x="82486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7" name="Line 234"/>
          <p:cNvSpPr>
            <a:spLocks noChangeShapeType="1"/>
          </p:cNvSpPr>
          <p:nvPr/>
        </p:nvSpPr>
        <p:spPr bwMode="auto">
          <a:xfrm>
            <a:off x="8626476"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8" name="Line 235"/>
          <p:cNvSpPr>
            <a:spLocks noChangeShapeType="1"/>
          </p:cNvSpPr>
          <p:nvPr/>
        </p:nvSpPr>
        <p:spPr bwMode="auto">
          <a:xfrm>
            <a:off x="2644778" y="1492250"/>
            <a:ext cx="5973763" cy="158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49" name="Rectangle 236"/>
          <p:cNvSpPr>
            <a:spLocks noChangeArrowheads="1"/>
          </p:cNvSpPr>
          <p:nvPr/>
        </p:nvSpPr>
        <p:spPr bwMode="auto">
          <a:xfrm>
            <a:off x="2484438" y="1550989"/>
            <a:ext cx="230832"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0.1</a:t>
            </a:r>
          </a:p>
        </p:txBody>
      </p:sp>
      <p:sp>
        <p:nvSpPr>
          <p:cNvPr id="666850" name="Rectangle 237"/>
          <p:cNvSpPr>
            <a:spLocks noChangeArrowheads="1"/>
          </p:cNvSpPr>
          <p:nvPr/>
        </p:nvSpPr>
        <p:spPr bwMode="auto">
          <a:xfrm>
            <a:off x="3978289"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a:t>
            </a:r>
          </a:p>
        </p:txBody>
      </p:sp>
      <p:sp>
        <p:nvSpPr>
          <p:cNvPr id="666851" name="Rectangle 238"/>
          <p:cNvSpPr>
            <a:spLocks noChangeArrowheads="1"/>
          </p:cNvSpPr>
          <p:nvPr/>
        </p:nvSpPr>
        <p:spPr bwMode="auto">
          <a:xfrm>
            <a:off x="4398976"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a:t>
            </a:r>
          </a:p>
        </p:txBody>
      </p:sp>
      <p:sp>
        <p:nvSpPr>
          <p:cNvPr id="666852" name="Rectangle 239"/>
          <p:cNvSpPr>
            <a:spLocks noChangeArrowheads="1"/>
          </p:cNvSpPr>
          <p:nvPr/>
        </p:nvSpPr>
        <p:spPr bwMode="auto">
          <a:xfrm>
            <a:off x="4616464"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a:t>
            </a:r>
          </a:p>
        </p:txBody>
      </p:sp>
      <p:sp>
        <p:nvSpPr>
          <p:cNvPr id="666853" name="Rectangle 240"/>
          <p:cNvSpPr>
            <a:spLocks noChangeArrowheads="1"/>
          </p:cNvSpPr>
          <p:nvPr/>
        </p:nvSpPr>
        <p:spPr bwMode="auto">
          <a:xfrm>
            <a:off x="4933963"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6</a:t>
            </a:r>
          </a:p>
        </p:txBody>
      </p:sp>
      <p:sp>
        <p:nvSpPr>
          <p:cNvPr id="666854" name="Rectangle 241"/>
          <p:cNvSpPr>
            <a:spLocks noChangeArrowheads="1"/>
          </p:cNvSpPr>
          <p:nvPr/>
        </p:nvSpPr>
        <p:spPr bwMode="auto">
          <a:xfrm>
            <a:off x="5380051"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a:t>
            </a:r>
          </a:p>
        </p:txBody>
      </p:sp>
      <p:sp>
        <p:nvSpPr>
          <p:cNvPr id="666855" name="Rectangle 242"/>
          <p:cNvSpPr>
            <a:spLocks noChangeArrowheads="1"/>
          </p:cNvSpPr>
          <p:nvPr/>
        </p:nvSpPr>
        <p:spPr bwMode="auto">
          <a:xfrm>
            <a:off x="5672152"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a:t>
            </a:r>
          </a:p>
        </p:txBody>
      </p:sp>
      <p:sp>
        <p:nvSpPr>
          <p:cNvPr id="666856" name="Rectangle 243"/>
          <p:cNvSpPr>
            <a:spLocks noChangeArrowheads="1"/>
          </p:cNvSpPr>
          <p:nvPr/>
        </p:nvSpPr>
        <p:spPr bwMode="auto">
          <a:xfrm>
            <a:off x="5894401"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a:t>
            </a:r>
          </a:p>
        </p:txBody>
      </p:sp>
      <p:sp>
        <p:nvSpPr>
          <p:cNvPr id="666857" name="Rectangle 244"/>
          <p:cNvSpPr>
            <a:spLocks noChangeArrowheads="1"/>
          </p:cNvSpPr>
          <p:nvPr/>
        </p:nvSpPr>
        <p:spPr bwMode="auto">
          <a:xfrm>
            <a:off x="6307150"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12</a:t>
            </a:r>
          </a:p>
        </p:txBody>
      </p:sp>
      <p:sp>
        <p:nvSpPr>
          <p:cNvPr id="666858" name="Rectangle 245"/>
          <p:cNvSpPr>
            <a:spLocks noChangeArrowheads="1"/>
          </p:cNvSpPr>
          <p:nvPr/>
        </p:nvSpPr>
        <p:spPr bwMode="auto">
          <a:xfrm>
            <a:off x="6783400"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16</a:t>
            </a:r>
          </a:p>
        </p:txBody>
      </p:sp>
      <p:sp>
        <p:nvSpPr>
          <p:cNvPr id="666859" name="Rectangle 246"/>
          <p:cNvSpPr>
            <a:spLocks noChangeArrowheads="1"/>
          </p:cNvSpPr>
          <p:nvPr/>
        </p:nvSpPr>
        <p:spPr bwMode="auto">
          <a:xfrm>
            <a:off x="7410462"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30</a:t>
            </a:r>
          </a:p>
        </p:txBody>
      </p:sp>
      <p:sp>
        <p:nvSpPr>
          <p:cNvPr id="666860" name="Rectangle 247"/>
          <p:cNvSpPr>
            <a:spLocks noChangeArrowheads="1"/>
          </p:cNvSpPr>
          <p:nvPr/>
        </p:nvSpPr>
        <p:spPr bwMode="auto">
          <a:xfrm>
            <a:off x="7750188"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45</a:t>
            </a:r>
          </a:p>
        </p:txBody>
      </p:sp>
      <p:sp>
        <p:nvSpPr>
          <p:cNvPr id="666861" name="Rectangle 248"/>
          <p:cNvSpPr>
            <a:spLocks noChangeArrowheads="1"/>
          </p:cNvSpPr>
          <p:nvPr/>
        </p:nvSpPr>
        <p:spPr bwMode="auto">
          <a:xfrm>
            <a:off x="8118487"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70</a:t>
            </a:r>
          </a:p>
        </p:txBody>
      </p:sp>
      <p:sp>
        <p:nvSpPr>
          <p:cNvPr id="666862" name="Rectangle 249"/>
          <p:cNvSpPr>
            <a:spLocks noChangeArrowheads="1"/>
          </p:cNvSpPr>
          <p:nvPr/>
        </p:nvSpPr>
        <p:spPr bwMode="auto">
          <a:xfrm>
            <a:off x="8453438" y="1550989"/>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110</a:t>
            </a:r>
          </a:p>
        </p:txBody>
      </p:sp>
      <p:sp>
        <p:nvSpPr>
          <p:cNvPr id="666863" name="Rectangle 250"/>
          <p:cNvSpPr>
            <a:spLocks noChangeArrowheads="1"/>
          </p:cNvSpPr>
          <p:nvPr/>
        </p:nvSpPr>
        <p:spPr bwMode="auto">
          <a:xfrm>
            <a:off x="5126051"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a:t>
            </a:r>
          </a:p>
        </p:txBody>
      </p:sp>
      <p:sp>
        <p:nvSpPr>
          <p:cNvPr id="666864" name="Rectangle 251"/>
          <p:cNvSpPr>
            <a:spLocks noChangeArrowheads="1"/>
          </p:cNvSpPr>
          <p:nvPr/>
        </p:nvSpPr>
        <p:spPr bwMode="auto">
          <a:xfrm>
            <a:off x="7099312" y="1547814"/>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20</a:t>
            </a:r>
          </a:p>
        </p:txBody>
      </p:sp>
      <p:sp>
        <p:nvSpPr>
          <p:cNvPr id="666865" name="Line 252"/>
          <p:cNvSpPr>
            <a:spLocks noChangeShapeType="1"/>
          </p:cNvSpPr>
          <p:nvPr/>
        </p:nvSpPr>
        <p:spPr bwMode="auto">
          <a:xfrm>
            <a:off x="6262688" y="1501801"/>
            <a:ext cx="1587" cy="36513"/>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6866" name="Rectangle 253"/>
          <p:cNvSpPr>
            <a:spLocks noChangeArrowheads="1"/>
          </p:cNvSpPr>
          <p:nvPr/>
        </p:nvSpPr>
        <p:spPr bwMode="auto">
          <a:xfrm>
            <a:off x="4767277" y="154463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a:t>
            </a:r>
          </a:p>
        </p:txBody>
      </p:sp>
      <p:sp>
        <p:nvSpPr>
          <p:cNvPr id="666867" name="Rectangle 254"/>
          <p:cNvSpPr>
            <a:spLocks noChangeArrowheads="1"/>
          </p:cNvSpPr>
          <p:nvPr/>
        </p:nvSpPr>
        <p:spPr bwMode="auto">
          <a:xfrm>
            <a:off x="0" y="26"/>
            <a:ext cx="9144000" cy="688975"/>
          </a:xfrm>
          <a:prstGeom prst="rect">
            <a:avLst/>
          </a:prstGeom>
          <a:noFill/>
          <a:ln w="12700">
            <a:noFill/>
            <a:miter lim="800000"/>
            <a:headEnd/>
            <a:tailEnd/>
          </a:ln>
        </p:spPr>
        <p:txBody>
          <a:bodyPr wrap="none" lIns="90488" tIns="44450" rIns="90488" bIns="44450">
            <a:prstTxWarp prst="textNoShape">
              <a:avLst/>
            </a:prstTxWarp>
          </a:bodyPr>
          <a:lstStyle/>
          <a:p>
            <a:pPr algn="ctr" eaLnBrk="0" hangingPunct="0"/>
            <a:r>
              <a:rPr lang="en-US" sz="2800">
                <a:latin typeface="Arial Narrow" charset="0"/>
              </a:rPr>
              <a:t>Preoperative Nomogram for Prostate Cancer Recurrence</a:t>
            </a:r>
            <a:endParaRPr lang="en-US" sz="2400">
              <a:latin typeface="Arial Narrow" charset="0"/>
            </a:endParaRPr>
          </a:p>
        </p:txBody>
      </p:sp>
      <p:sp>
        <p:nvSpPr>
          <p:cNvPr id="666868" name="Rectangle 255"/>
          <p:cNvSpPr>
            <a:spLocks noChangeArrowheads="1"/>
          </p:cNvSpPr>
          <p:nvPr/>
        </p:nvSpPr>
        <p:spPr bwMode="auto">
          <a:xfrm>
            <a:off x="441325" y="4749825"/>
            <a:ext cx="8529638" cy="1443985"/>
          </a:xfrm>
          <a:prstGeom prst="rect">
            <a:avLst/>
          </a:prstGeom>
          <a:noFill/>
          <a:ln w="12700">
            <a:noFill/>
            <a:miter lim="800000"/>
            <a:headEnd/>
            <a:tailEnd/>
          </a:ln>
        </p:spPr>
        <p:txBody>
          <a:bodyPr lIns="90488" tIns="44450" rIns="90488" bIns="44450">
            <a:prstTxWarp prst="textNoShape">
              <a:avLst/>
            </a:prstTxWarp>
            <a:spAutoFit/>
          </a:bodyPr>
          <a:lstStyle/>
          <a:p>
            <a:pPr eaLnBrk="0" hangingPunct="0"/>
            <a:r>
              <a:rPr lang="en-US" sz="1000" b="1" u="sng"/>
              <a:t>Instructions for Physician</a:t>
            </a:r>
            <a:r>
              <a:rPr lang="en-US" sz="1000" b="1"/>
              <a:t>:  </a:t>
            </a:r>
            <a:r>
              <a:rPr lang="en-US" sz="1000"/>
              <a:t>Locate the patient’s PSA on the </a:t>
            </a:r>
            <a:r>
              <a:rPr lang="en-US" sz="1000" b="1"/>
              <a:t>PSA</a:t>
            </a:r>
            <a:r>
              <a:rPr lang="en-US" sz="1000"/>
              <a:t> axis.  Draw a line straight upwards to the </a:t>
            </a:r>
            <a:r>
              <a:rPr lang="en-US" sz="1000" b="1"/>
              <a:t>Points</a:t>
            </a:r>
            <a:r>
              <a:rPr lang="en-US" sz="1000"/>
              <a:t> axis to determine how many points towards recurrence the patient receives for his PSA.  Repeat this process for the </a:t>
            </a:r>
            <a:r>
              <a:rPr lang="en-US" sz="1000" b="1"/>
              <a:t>Clinical Stage </a:t>
            </a:r>
            <a:r>
              <a:rPr lang="en-US" sz="1000"/>
              <a:t>and </a:t>
            </a:r>
            <a:r>
              <a:rPr lang="en-US" sz="1000" b="1"/>
              <a:t>Biopsy Gleason Sum </a:t>
            </a:r>
            <a:r>
              <a:rPr lang="en-US" sz="1000"/>
              <a:t>axes, each time drawing straight upward to the </a:t>
            </a:r>
            <a:r>
              <a:rPr lang="en-US" sz="1000" b="1"/>
              <a:t>Points</a:t>
            </a:r>
            <a:r>
              <a:rPr lang="en-US" sz="1000"/>
              <a:t> axis.  Sum the points achieved for each predictor and locate this sum on the </a:t>
            </a:r>
            <a:r>
              <a:rPr lang="en-US" sz="1000" b="1"/>
              <a:t>Total Points </a:t>
            </a:r>
            <a:r>
              <a:rPr lang="en-US" sz="1000"/>
              <a:t>axis.  Draw a line straight down to find the patient’s probability of remaining recurrence free for 60 months assuming he does not die of another cause first.</a:t>
            </a:r>
          </a:p>
          <a:p>
            <a:pPr eaLnBrk="0" hangingPunct="0"/>
            <a:endParaRPr lang="en-US" sz="400"/>
          </a:p>
          <a:p>
            <a:pPr eaLnBrk="0" hangingPunct="0"/>
            <a:r>
              <a:rPr lang="en-US" sz="1000" i="1"/>
              <a:t>Note:  This nomogram is not applicable to a man who is not otherwise a candidate for radical prostatectomy.  You can use this only on a man who has already selected radical prostatectomy as treatment for his prostate cancer.</a:t>
            </a:r>
            <a:endParaRPr lang="en-US" sz="1200" i="1"/>
          </a:p>
          <a:p>
            <a:pPr eaLnBrk="0" hangingPunct="0"/>
            <a:endParaRPr lang="en-US" sz="400"/>
          </a:p>
          <a:p>
            <a:pPr eaLnBrk="0" hangingPunct="0"/>
            <a:r>
              <a:rPr lang="en-US" sz="1000" b="1" u="sng"/>
              <a:t>Instruction to Patient</a:t>
            </a:r>
            <a:r>
              <a:rPr lang="en-US" sz="1000"/>
              <a:t>:  “Mr. X, if we had 100 men exactly like you, we would expect between &lt;predicted percentage from nomogram - 10%&gt; and &lt;predicted percentage + 10%&gt; to remain free of their disease at 5 years following radical prostatectomy, and recurrence after 5 years is very rare.”</a:t>
            </a:r>
          </a:p>
        </p:txBody>
      </p:sp>
      <p:sp>
        <p:nvSpPr>
          <p:cNvPr id="89344" name="Rectangle 256"/>
          <p:cNvSpPr>
            <a:spLocks noChangeArrowheads="1"/>
          </p:cNvSpPr>
          <p:nvPr/>
        </p:nvSpPr>
        <p:spPr bwMode="auto">
          <a:xfrm>
            <a:off x="5621339" y="6248401"/>
            <a:ext cx="2901436" cy="274434"/>
          </a:xfrm>
          <a:prstGeom prst="rect">
            <a:avLst/>
          </a:prstGeom>
          <a:noFill/>
          <a:ln w="12700">
            <a:noFill/>
            <a:miter lim="800000"/>
            <a:headEnd/>
            <a:tailEnd/>
          </a:ln>
          <a:effectLst/>
        </p:spPr>
        <p:txBody>
          <a:bodyPr wrap="none" lIns="90488" tIns="44450" rIns="90488" bIns="44450">
            <a:prstTxWarp prst="textNoShape">
              <a:avLst/>
            </a:prstTxWarp>
            <a:spAutoFit/>
          </a:bodyPr>
          <a:lstStyle/>
          <a:p>
            <a:pPr eaLnBrk="0" hangingPunct="0">
              <a:buClr>
                <a:srgbClr val="FFFFFF"/>
              </a:buClr>
              <a:buFontTx/>
              <a:buChar char="ã"/>
              <a:tabLst>
                <a:tab pos="177800" algn="l"/>
                <a:tab pos="571500" algn="l"/>
              </a:tabLst>
            </a:pPr>
            <a:r>
              <a:rPr lang="en-US" sz="1200" b="1">
                <a:latin typeface="Symbol" charset="2"/>
              </a:rPr>
              <a:t></a:t>
            </a:r>
            <a:r>
              <a:rPr lang="en-US" sz="1000" b="1">
                <a:latin typeface="Symbol" charset="2"/>
              </a:rPr>
              <a:t>	</a:t>
            </a:r>
            <a:r>
              <a:rPr lang="en-US" sz="1000" b="1"/>
              <a:t>1997	Michael W. Kattan and Peter T. Scardino</a:t>
            </a:r>
            <a:endParaRPr lang="en-US" sz="1000" b="1">
              <a:effectLst>
                <a:outerShdw blurRad="38100" dist="38100" dir="2700000" algn="tl">
                  <a:srgbClr val="000000"/>
                </a:outerShdw>
              </a:effectLst>
            </a:endParaRPr>
          </a:p>
        </p:txBody>
      </p:sp>
      <p:sp>
        <p:nvSpPr>
          <p:cNvPr id="666870" name="Rectangle 257"/>
          <p:cNvSpPr>
            <a:spLocks noChangeArrowheads="1"/>
          </p:cNvSpPr>
          <p:nvPr/>
        </p:nvSpPr>
        <p:spPr bwMode="auto">
          <a:xfrm>
            <a:off x="425463" y="4630764"/>
            <a:ext cx="8480425" cy="2035175"/>
          </a:xfrm>
          <a:prstGeom prst="rect">
            <a:avLst/>
          </a:prstGeom>
          <a:noFill/>
          <a:ln w="12700">
            <a:solidFill>
              <a:schemeClr val="tx1"/>
            </a:solidFill>
            <a:miter lim="800000"/>
            <a:headEnd/>
            <a:tailEnd/>
          </a:ln>
        </p:spPr>
        <p:txBody>
          <a:bodyPr wrap="none" anchor="ctr">
            <a:prstTxWarp prst="textNoShape">
              <a:avLst/>
            </a:prstTxWarp>
          </a:bodyPr>
          <a:lstStyle/>
          <a:p>
            <a:endParaRPr lang="es-ES"/>
          </a:p>
        </p:txBody>
      </p:sp>
      <p:sp>
        <p:nvSpPr>
          <p:cNvPr id="666871" name="Rectangle 258"/>
          <p:cNvSpPr>
            <a:spLocks noChangeArrowheads="1"/>
          </p:cNvSpPr>
          <p:nvPr/>
        </p:nvSpPr>
        <p:spPr bwMode="auto">
          <a:xfrm>
            <a:off x="442926" y="6302375"/>
            <a:ext cx="2281237" cy="198438"/>
          </a:xfrm>
          <a:prstGeom prst="rect">
            <a:avLst/>
          </a:prstGeom>
          <a:noFill/>
          <a:ln w="12700">
            <a:noFill/>
            <a:miter lim="800000"/>
            <a:headEnd/>
            <a:tailEnd/>
          </a:ln>
        </p:spPr>
        <p:txBody>
          <a:bodyPr wrap="none" lIns="90488" tIns="44450" rIns="90488" bIns="44450">
            <a:prstTxWarp prst="textNoShape">
              <a:avLst/>
            </a:prstTxWarp>
          </a:bodyPr>
          <a:lstStyle/>
          <a:p>
            <a:pPr eaLnBrk="0" hangingPunct="0"/>
            <a:r>
              <a:rPr lang="en-US" sz="1000" b="1"/>
              <a:t>Kattan MW et al: JNCI 1998; 90:766-771.</a:t>
            </a:r>
          </a:p>
        </p:txBody>
      </p:sp>
      <p:sp>
        <p:nvSpPr>
          <p:cNvPr id="666872" name="Text Box 259"/>
          <p:cNvSpPr txBox="1">
            <a:spLocks noChangeArrowheads="1"/>
          </p:cNvSpPr>
          <p:nvPr/>
        </p:nvSpPr>
        <p:spPr bwMode="auto">
          <a:xfrm>
            <a:off x="5867400" y="6491288"/>
            <a:ext cx="3276600" cy="366712"/>
          </a:xfrm>
          <a:prstGeom prst="rect">
            <a:avLst/>
          </a:prstGeom>
          <a:noFill/>
          <a:ln w="9525">
            <a:noFill/>
            <a:miter lim="800000"/>
            <a:headEnd/>
            <a:tailEnd/>
          </a:ln>
        </p:spPr>
        <p:txBody>
          <a:bodyPr>
            <a:prstTxWarp prst="textNoShape">
              <a:avLst/>
            </a:prstTxWarp>
            <a:spAutoFit/>
          </a:bodyPr>
          <a:lstStyle/>
          <a:p>
            <a:pPr>
              <a:spcBef>
                <a:spcPct val="50000"/>
              </a:spcBef>
            </a:pPr>
            <a:r>
              <a:rPr lang="es-MX" sz="900">
                <a:latin typeface="Arial Narrow" charset="0"/>
              </a:rPr>
              <a:t>Creado por: Mauricio Lema Medina - LemaTeachFiles</a:t>
            </a:r>
            <a:r>
              <a:rPr lang="es-ES_tradnl" sz="900">
                <a:latin typeface="Arial Narrow" charset="0"/>
              </a:rPr>
              <a:t>© - 2004</a:t>
            </a:r>
            <a:r>
              <a:rPr lang="es-ES">
                <a:latin typeface="Arial Narrow" charset="0"/>
              </a:rPr>
              <a:t> </a:t>
            </a:r>
          </a:p>
        </p:txBody>
      </p:sp>
    </p:spTree>
    <p:extLst>
      <p:ext uri="{BB962C8B-B14F-4D97-AF65-F5344CB8AC3E}">
        <p14:creationId xmlns:p14="http://schemas.microsoft.com/office/powerpoint/2010/main" val="3995132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Rectangle 2"/>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es-ES"/>
          </a:p>
        </p:txBody>
      </p:sp>
      <p:sp>
        <p:nvSpPr>
          <p:cNvPr id="667651" name="Rectangle 3"/>
          <p:cNvSpPr>
            <a:spLocks noChangeArrowheads="1"/>
          </p:cNvSpPr>
          <p:nvPr/>
        </p:nvSpPr>
        <p:spPr bwMode="auto">
          <a:xfrm>
            <a:off x="3124200" y="6248400"/>
            <a:ext cx="2895600" cy="457200"/>
          </a:xfrm>
          <a:prstGeom prst="rect">
            <a:avLst/>
          </a:prstGeom>
          <a:noFill/>
          <a:ln w="12700">
            <a:noFill/>
            <a:miter lim="800000"/>
            <a:headEnd/>
            <a:tailEnd/>
          </a:ln>
        </p:spPr>
        <p:txBody>
          <a:bodyPr wrap="none" anchor="ctr">
            <a:prstTxWarp prst="textNoShape">
              <a:avLst/>
            </a:prstTxWarp>
          </a:bodyPr>
          <a:lstStyle/>
          <a:p>
            <a:endParaRPr lang="es-ES"/>
          </a:p>
        </p:txBody>
      </p:sp>
      <p:sp>
        <p:nvSpPr>
          <p:cNvPr id="667652" name="Rectangle 4"/>
          <p:cNvSpPr>
            <a:spLocks noChangeArrowheads="1"/>
          </p:cNvSpPr>
          <p:nvPr/>
        </p:nvSpPr>
        <p:spPr bwMode="auto">
          <a:xfrm>
            <a:off x="358775" y="3019451"/>
            <a:ext cx="1863992"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Biopsy Gleason Grade</a:t>
            </a:r>
          </a:p>
        </p:txBody>
      </p:sp>
      <p:sp>
        <p:nvSpPr>
          <p:cNvPr id="667653" name="Line 5"/>
          <p:cNvSpPr>
            <a:spLocks noChangeShapeType="1"/>
          </p:cNvSpPr>
          <p:nvPr/>
        </p:nvSpPr>
        <p:spPr bwMode="auto">
          <a:xfrm>
            <a:off x="2643201" y="2986114"/>
            <a:ext cx="2917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4" name="Line 6"/>
          <p:cNvSpPr>
            <a:spLocks noChangeShapeType="1"/>
          </p:cNvSpPr>
          <p:nvPr/>
        </p:nvSpPr>
        <p:spPr bwMode="auto">
          <a:xfrm>
            <a:off x="2635251"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5" name="Line 7"/>
          <p:cNvSpPr>
            <a:spLocks noChangeShapeType="1"/>
          </p:cNvSpPr>
          <p:nvPr/>
        </p:nvSpPr>
        <p:spPr bwMode="auto">
          <a:xfrm>
            <a:off x="4159251"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6" name="Line 8"/>
          <p:cNvSpPr>
            <a:spLocks noChangeShapeType="1"/>
          </p:cNvSpPr>
          <p:nvPr/>
        </p:nvSpPr>
        <p:spPr bwMode="auto">
          <a:xfrm>
            <a:off x="5432427"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7" name="Line 9"/>
          <p:cNvSpPr>
            <a:spLocks noChangeShapeType="1"/>
          </p:cNvSpPr>
          <p:nvPr/>
        </p:nvSpPr>
        <p:spPr bwMode="auto">
          <a:xfrm>
            <a:off x="2643201" y="2986114"/>
            <a:ext cx="278447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8" name="Line 10"/>
          <p:cNvSpPr>
            <a:spLocks noChangeShapeType="1"/>
          </p:cNvSpPr>
          <p:nvPr/>
        </p:nvSpPr>
        <p:spPr bwMode="auto">
          <a:xfrm>
            <a:off x="2635251"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59" name="Line 11"/>
          <p:cNvSpPr>
            <a:spLocks noChangeShapeType="1"/>
          </p:cNvSpPr>
          <p:nvPr/>
        </p:nvSpPr>
        <p:spPr bwMode="auto">
          <a:xfrm>
            <a:off x="4159251"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0" name="Line 12"/>
          <p:cNvSpPr>
            <a:spLocks noChangeShapeType="1"/>
          </p:cNvSpPr>
          <p:nvPr/>
        </p:nvSpPr>
        <p:spPr bwMode="auto">
          <a:xfrm>
            <a:off x="5432427" y="2994025"/>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1" name="Line 13"/>
          <p:cNvSpPr>
            <a:spLocks noChangeShapeType="1"/>
          </p:cNvSpPr>
          <p:nvPr/>
        </p:nvSpPr>
        <p:spPr bwMode="auto">
          <a:xfrm>
            <a:off x="2643201" y="2986114"/>
            <a:ext cx="278447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2" name="Rectangle 14"/>
          <p:cNvSpPr>
            <a:spLocks noChangeArrowheads="1"/>
          </p:cNvSpPr>
          <p:nvPr/>
        </p:nvSpPr>
        <p:spPr bwMode="auto">
          <a:xfrm>
            <a:off x="2533663" y="3046414"/>
            <a:ext cx="60272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2+ </a:t>
            </a:r>
            <a:r>
              <a:rPr lang="en-US" sz="1400" b="1">
                <a:latin typeface="Symbol" charset="2"/>
              </a:rPr>
              <a:t></a:t>
            </a:r>
            <a:r>
              <a:rPr lang="en-US" sz="1400" b="1"/>
              <a:t> 2</a:t>
            </a:r>
          </a:p>
        </p:txBody>
      </p:sp>
      <p:sp>
        <p:nvSpPr>
          <p:cNvPr id="667663" name="Rectangle 15"/>
          <p:cNvSpPr>
            <a:spLocks noChangeArrowheads="1"/>
          </p:cNvSpPr>
          <p:nvPr/>
        </p:nvSpPr>
        <p:spPr bwMode="auto">
          <a:xfrm>
            <a:off x="4019550" y="3046414"/>
            <a:ext cx="271408"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3+3</a:t>
            </a:r>
          </a:p>
        </p:txBody>
      </p:sp>
      <p:sp>
        <p:nvSpPr>
          <p:cNvPr id="667664" name="Rectangle 16"/>
          <p:cNvSpPr>
            <a:spLocks noChangeArrowheads="1"/>
          </p:cNvSpPr>
          <p:nvPr/>
        </p:nvSpPr>
        <p:spPr bwMode="auto">
          <a:xfrm>
            <a:off x="5175255" y="3046414"/>
            <a:ext cx="564257"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3+</a:t>
            </a:r>
            <a:r>
              <a:rPr lang="en-US" sz="1400" b="1">
                <a:latin typeface="Symbol" charset="2"/>
              </a:rPr>
              <a:t></a:t>
            </a:r>
            <a:r>
              <a:rPr lang="en-US" sz="1400" b="1"/>
              <a:t> 4</a:t>
            </a:r>
          </a:p>
        </p:txBody>
      </p:sp>
      <p:sp>
        <p:nvSpPr>
          <p:cNvPr id="667665" name="Line 17"/>
          <p:cNvSpPr>
            <a:spLocks noChangeShapeType="1"/>
          </p:cNvSpPr>
          <p:nvPr/>
        </p:nvSpPr>
        <p:spPr bwMode="auto">
          <a:xfrm flipV="1">
            <a:off x="40322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6" name="Line 18"/>
          <p:cNvSpPr>
            <a:spLocks noChangeShapeType="1"/>
          </p:cNvSpPr>
          <p:nvPr/>
        </p:nvSpPr>
        <p:spPr bwMode="auto">
          <a:xfrm flipV="1">
            <a:off x="42100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7" name="Line 19"/>
          <p:cNvSpPr>
            <a:spLocks noChangeShapeType="1"/>
          </p:cNvSpPr>
          <p:nvPr/>
        </p:nvSpPr>
        <p:spPr bwMode="auto">
          <a:xfrm flipV="1">
            <a:off x="55689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8" name="Line 20"/>
          <p:cNvSpPr>
            <a:spLocks noChangeShapeType="1"/>
          </p:cNvSpPr>
          <p:nvPr/>
        </p:nvSpPr>
        <p:spPr bwMode="auto">
          <a:xfrm>
            <a:off x="4040201" y="2986114"/>
            <a:ext cx="1520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69" name="Line 21"/>
          <p:cNvSpPr>
            <a:spLocks noChangeShapeType="1"/>
          </p:cNvSpPr>
          <p:nvPr/>
        </p:nvSpPr>
        <p:spPr bwMode="auto">
          <a:xfrm flipV="1">
            <a:off x="40322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0" name="Line 22"/>
          <p:cNvSpPr>
            <a:spLocks noChangeShapeType="1"/>
          </p:cNvSpPr>
          <p:nvPr/>
        </p:nvSpPr>
        <p:spPr bwMode="auto">
          <a:xfrm flipV="1">
            <a:off x="42100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1" name="Line 23"/>
          <p:cNvSpPr>
            <a:spLocks noChangeShapeType="1"/>
          </p:cNvSpPr>
          <p:nvPr/>
        </p:nvSpPr>
        <p:spPr bwMode="auto">
          <a:xfrm flipV="1">
            <a:off x="5568950" y="2930551"/>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2" name="Line 24"/>
          <p:cNvSpPr>
            <a:spLocks noChangeShapeType="1"/>
          </p:cNvSpPr>
          <p:nvPr/>
        </p:nvSpPr>
        <p:spPr bwMode="auto">
          <a:xfrm>
            <a:off x="4040201" y="2986114"/>
            <a:ext cx="1520825"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3" name="Rectangle 25"/>
          <p:cNvSpPr>
            <a:spLocks noChangeArrowheads="1"/>
          </p:cNvSpPr>
          <p:nvPr/>
        </p:nvSpPr>
        <p:spPr bwMode="auto">
          <a:xfrm>
            <a:off x="3689363" y="2708276"/>
            <a:ext cx="423193"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2+3</a:t>
            </a:r>
          </a:p>
        </p:txBody>
      </p:sp>
      <p:sp>
        <p:nvSpPr>
          <p:cNvPr id="667674" name="Rectangle 26"/>
          <p:cNvSpPr>
            <a:spLocks noChangeArrowheads="1"/>
          </p:cNvSpPr>
          <p:nvPr/>
        </p:nvSpPr>
        <p:spPr bwMode="auto">
          <a:xfrm>
            <a:off x="5300676" y="2708276"/>
            <a:ext cx="47448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latin typeface="Symbol" charset="2"/>
              </a:rPr>
              <a:t></a:t>
            </a:r>
            <a:r>
              <a:rPr lang="en-US" sz="1400" b="1"/>
              <a:t> 4+</a:t>
            </a:r>
            <a:r>
              <a:rPr lang="en-US" sz="1400" b="1">
                <a:latin typeface="Monotype Sorts" charset="2"/>
              </a:rPr>
              <a:t></a:t>
            </a:r>
          </a:p>
        </p:txBody>
      </p:sp>
      <p:sp>
        <p:nvSpPr>
          <p:cNvPr id="667675" name="Rectangle 27"/>
          <p:cNvSpPr>
            <a:spLocks noChangeArrowheads="1"/>
          </p:cNvSpPr>
          <p:nvPr/>
        </p:nvSpPr>
        <p:spPr bwMode="auto">
          <a:xfrm>
            <a:off x="358775" y="3689355"/>
            <a:ext cx="1014100"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Total Points</a:t>
            </a:r>
          </a:p>
        </p:txBody>
      </p:sp>
      <p:sp>
        <p:nvSpPr>
          <p:cNvPr id="667676" name="Line 28"/>
          <p:cNvSpPr>
            <a:spLocks noChangeShapeType="1"/>
          </p:cNvSpPr>
          <p:nvPr/>
        </p:nvSpPr>
        <p:spPr bwMode="auto">
          <a:xfrm>
            <a:off x="2635251"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7" name="Line 29"/>
          <p:cNvSpPr>
            <a:spLocks noChangeShapeType="1"/>
          </p:cNvSpPr>
          <p:nvPr/>
        </p:nvSpPr>
        <p:spPr bwMode="auto">
          <a:xfrm>
            <a:off x="3235326"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8" name="Line 30"/>
          <p:cNvSpPr>
            <a:spLocks noChangeShapeType="1"/>
          </p:cNvSpPr>
          <p:nvPr/>
        </p:nvSpPr>
        <p:spPr bwMode="auto">
          <a:xfrm>
            <a:off x="3833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79" name="Line 31"/>
          <p:cNvSpPr>
            <a:spLocks noChangeShapeType="1"/>
          </p:cNvSpPr>
          <p:nvPr/>
        </p:nvSpPr>
        <p:spPr bwMode="auto">
          <a:xfrm>
            <a:off x="4432302"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0" name="Line 32"/>
          <p:cNvSpPr>
            <a:spLocks noChangeShapeType="1"/>
          </p:cNvSpPr>
          <p:nvPr/>
        </p:nvSpPr>
        <p:spPr bwMode="auto">
          <a:xfrm>
            <a:off x="5032376"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1" name="Line 33"/>
          <p:cNvSpPr>
            <a:spLocks noChangeShapeType="1"/>
          </p:cNvSpPr>
          <p:nvPr/>
        </p:nvSpPr>
        <p:spPr bwMode="auto">
          <a:xfrm>
            <a:off x="5632450" y="3663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2" name="Line 34"/>
          <p:cNvSpPr>
            <a:spLocks noChangeShapeType="1"/>
          </p:cNvSpPr>
          <p:nvPr/>
        </p:nvSpPr>
        <p:spPr bwMode="auto">
          <a:xfrm>
            <a:off x="6227765"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3" name="Line 35"/>
          <p:cNvSpPr>
            <a:spLocks noChangeShapeType="1"/>
          </p:cNvSpPr>
          <p:nvPr/>
        </p:nvSpPr>
        <p:spPr bwMode="auto">
          <a:xfrm>
            <a:off x="6827840"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4" name="Line 36"/>
          <p:cNvSpPr>
            <a:spLocks noChangeShapeType="1"/>
          </p:cNvSpPr>
          <p:nvPr/>
        </p:nvSpPr>
        <p:spPr bwMode="auto">
          <a:xfrm>
            <a:off x="7426326"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5" name="Line 37"/>
          <p:cNvSpPr>
            <a:spLocks noChangeShapeType="1"/>
          </p:cNvSpPr>
          <p:nvPr/>
        </p:nvSpPr>
        <p:spPr bwMode="auto">
          <a:xfrm>
            <a:off x="8024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6" name="Line 38"/>
          <p:cNvSpPr>
            <a:spLocks noChangeShapeType="1"/>
          </p:cNvSpPr>
          <p:nvPr/>
        </p:nvSpPr>
        <p:spPr bwMode="auto">
          <a:xfrm>
            <a:off x="8624888"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7" name="Line 39"/>
          <p:cNvSpPr>
            <a:spLocks noChangeShapeType="1"/>
          </p:cNvSpPr>
          <p:nvPr/>
        </p:nvSpPr>
        <p:spPr bwMode="auto">
          <a:xfrm>
            <a:off x="2643189" y="3656013"/>
            <a:ext cx="597535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8" name="Line 40"/>
          <p:cNvSpPr>
            <a:spLocks noChangeShapeType="1"/>
          </p:cNvSpPr>
          <p:nvPr/>
        </p:nvSpPr>
        <p:spPr bwMode="auto">
          <a:xfrm>
            <a:off x="2635251"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89" name="Line 41"/>
          <p:cNvSpPr>
            <a:spLocks noChangeShapeType="1"/>
          </p:cNvSpPr>
          <p:nvPr/>
        </p:nvSpPr>
        <p:spPr bwMode="auto">
          <a:xfrm>
            <a:off x="3235326"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0" name="Line 42"/>
          <p:cNvSpPr>
            <a:spLocks noChangeShapeType="1"/>
          </p:cNvSpPr>
          <p:nvPr/>
        </p:nvSpPr>
        <p:spPr bwMode="auto">
          <a:xfrm>
            <a:off x="3833813" y="3663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1" name="Line 43"/>
          <p:cNvSpPr>
            <a:spLocks noChangeShapeType="1"/>
          </p:cNvSpPr>
          <p:nvPr/>
        </p:nvSpPr>
        <p:spPr bwMode="auto">
          <a:xfrm>
            <a:off x="4432302"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2" name="Line 44"/>
          <p:cNvSpPr>
            <a:spLocks noChangeShapeType="1"/>
          </p:cNvSpPr>
          <p:nvPr/>
        </p:nvSpPr>
        <p:spPr bwMode="auto">
          <a:xfrm>
            <a:off x="5032376" y="3663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3" name="Line 45"/>
          <p:cNvSpPr>
            <a:spLocks noChangeShapeType="1"/>
          </p:cNvSpPr>
          <p:nvPr/>
        </p:nvSpPr>
        <p:spPr bwMode="auto">
          <a:xfrm>
            <a:off x="5632450" y="3663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4" name="Line 46"/>
          <p:cNvSpPr>
            <a:spLocks noChangeShapeType="1"/>
          </p:cNvSpPr>
          <p:nvPr/>
        </p:nvSpPr>
        <p:spPr bwMode="auto">
          <a:xfrm>
            <a:off x="6227765" y="3662364"/>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5" name="Line 47"/>
          <p:cNvSpPr>
            <a:spLocks noChangeShapeType="1"/>
          </p:cNvSpPr>
          <p:nvPr/>
        </p:nvSpPr>
        <p:spPr bwMode="auto">
          <a:xfrm>
            <a:off x="6827840" y="3662364"/>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6" name="Line 48"/>
          <p:cNvSpPr>
            <a:spLocks noChangeShapeType="1"/>
          </p:cNvSpPr>
          <p:nvPr/>
        </p:nvSpPr>
        <p:spPr bwMode="auto">
          <a:xfrm>
            <a:off x="7426326" y="3662364"/>
            <a:ext cx="1588"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7" name="Line 49"/>
          <p:cNvSpPr>
            <a:spLocks noChangeShapeType="1"/>
          </p:cNvSpPr>
          <p:nvPr/>
        </p:nvSpPr>
        <p:spPr bwMode="auto">
          <a:xfrm>
            <a:off x="8024813" y="3662364"/>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8" name="Line 50"/>
          <p:cNvSpPr>
            <a:spLocks noChangeShapeType="1"/>
          </p:cNvSpPr>
          <p:nvPr/>
        </p:nvSpPr>
        <p:spPr bwMode="auto">
          <a:xfrm>
            <a:off x="8624888" y="3662364"/>
            <a:ext cx="1587" cy="3333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699" name="Line 51"/>
          <p:cNvSpPr>
            <a:spLocks noChangeShapeType="1"/>
          </p:cNvSpPr>
          <p:nvPr/>
        </p:nvSpPr>
        <p:spPr bwMode="auto">
          <a:xfrm>
            <a:off x="2643189" y="3656013"/>
            <a:ext cx="597535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00" name="Rectangle 52"/>
          <p:cNvSpPr>
            <a:spLocks noChangeArrowheads="1"/>
          </p:cNvSpPr>
          <p:nvPr/>
        </p:nvSpPr>
        <p:spPr bwMode="auto">
          <a:xfrm>
            <a:off x="2506675" y="3700464"/>
            <a:ext cx="172173"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0</a:t>
            </a:r>
          </a:p>
        </p:txBody>
      </p:sp>
      <p:sp>
        <p:nvSpPr>
          <p:cNvPr id="667701" name="Rectangle 53"/>
          <p:cNvSpPr>
            <a:spLocks noChangeArrowheads="1"/>
          </p:cNvSpPr>
          <p:nvPr/>
        </p:nvSpPr>
        <p:spPr bwMode="auto">
          <a:xfrm>
            <a:off x="3084526" y="3700464"/>
            <a:ext cx="22257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20</a:t>
            </a:r>
          </a:p>
        </p:txBody>
      </p:sp>
      <p:sp>
        <p:nvSpPr>
          <p:cNvPr id="667702" name="Rectangle 54"/>
          <p:cNvSpPr>
            <a:spLocks noChangeArrowheads="1"/>
          </p:cNvSpPr>
          <p:nvPr/>
        </p:nvSpPr>
        <p:spPr bwMode="auto">
          <a:xfrm>
            <a:off x="3683013" y="3700464"/>
            <a:ext cx="22257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40</a:t>
            </a:r>
          </a:p>
        </p:txBody>
      </p:sp>
      <p:sp>
        <p:nvSpPr>
          <p:cNvPr id="667703" name="Rectangle 55"/>
          <p:cNvSpPr>
            <a:spLocks noChangeArrowheads="1"/>
          </p:cNvSpPr>
          <p:nvPr/>
        </p:nvSpPr>
        <p:spPr bwMode="auto">
          <a:xfrm>
            <a:off x="4281501" y="3700464"/>
            <a:ext cx="22257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60</a:t>
            </a:r>
          </a:p>
        </p:txBody>
      </p:sp>
      <p:sp>
        <p:nvSpPr>
          <p:cNvPr id="667704" name="Rectangle 56"/>
          <p:cNvSpPr>
            <a:spLocks noChangeArrowheads="1"/>
          </p:cNvSpPr>
          <p:nvPr/>
        </p:nvSpPr>
        <p:spPr bwMode="auto">
          <a:xfrm>
            <a:off x="4881576" y="3700464"/>
            <a:ext cx="222579"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80</a:t>
            </a:r>
          </a:p>
        </p:txBody>
      </p:sp>
      <p:sp>
        <p:nvSpPr>
          <p:cNvPr id="667705" name="Rectangle 57"/>
          <p:cNvSpPr>
            <a:spLocks noChangeArrowheads="1"/>
          </p:cNvSpPr>
          <p:nvPr/>
        </p:nvSpPr>
        <p:spPr bwMode="auto">
          <a:xfrm>
            <a:off x="5456238"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100</a:t>
            </a:r>
          </a:p>
        </p:txBody>
      </p:sp>
      <p:sp>
        <p:nvSpPr>
          <p:cNvPr id="667706" name="Rectangle 58"/>
          <p:cNvSpPr>
            <a:spLocks noChangeArrowheads="1"/>
          </p:cNvSpPr>
          <p:nvPr/>
        </p:nvSpPr>
        <p:spPr bwMode="auto">
          <a:xfrm>
            <a:off x="6053138"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120</a:t>
            </a:r>
          </a:p>
        </p:txBody>
      </p:sp>
      <p:sp>
        <p:nvSpPr>
          <p:cNvPr id="667707" name="Rectangle 59"/>
          <p:cNvSpPr>
            <a:spLocks noChangeArrowheads="1"/>
          </p:cNvSpPr>
          <p:nvPr/>
        </p:nvSpPr>
        <p:spPr bwMode="auto">
          <a:xfrm>
            <a:off x="6653213"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140</a:t>
            </a:r>
          </a:p>
        </p:txBody>
      </p:sp>
      <p:sp>
        <p:nvSpPr>
          <p:cNvPr id="667708" name="Rectangle 60"/>
          <p:cNvSpPr>
            <a:spLocks noChangeArrowheads="1"/>
          </p:cNvSpPr>
          <p:nvPr/>
        </p:nvSpPr>
        <p:spPr bwMode="auto">
          <a:xfrm>
            <a:off x="7254875"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160</a:t>
            </a:r>
          </a:p>
        </p:txBody>
      </p:sp>
      <p:sp>
        <p:nvSpPr>
          <p:cNvPr id="667709" name="Rectangle 61"/>
          <p:cNvSpPr>
            <a:spLocks noChangeArrowheads="1"/>
          </p:cNvSpPr>
          <p:nvPr/>
        </p:nvSpPr>
        <p:spPr bwMode="auto">
          <a:xfrm>
            <a:off x="7853363"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180</a:t>
            </a:r>
          </a:p>
        </p:txBody>
      </p:sp>
      <p:sp>
        <p:nvSpPr>
          <p:cNvPr id="667710" name="Rectangle 62"/>
          <p:cNvSpPr>
            <a:spLocks noChangeArrowheads="1"/>
          </p:cNvSpPr>
          <p:nvPr/>
        </p:nvSpPr>
        <p:spPr bwMode="auto">
          <a:xfrm>
            <a:off x="8451850" y="3700464"/>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200</a:t>
            </a:r>
          </a:p>
        </p:txBody>
      </p:sp>
      <p:sp>
        <p:nvSpPr>
          <p:cNvPr id="667711" name="Line 63"/>
          <p:cNvSpPr>
            <a:spLocks noChangeShapeType="1"/>
          </p:cNvSpPr>
          <p:nvPr/>
        </p:nvSpPr>
        <p:spPr bwMode="auto">
          <a:xfrm>
            <a:off x="2635251"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2" name="Line 64"/>
          <p:cNvSpPr>
            <a:spLocks noChangeShapeType="1"/>
          </p:cNvSpPr>
          <p:nvPr/>
        </p:nvSpPr>
        <p:spPr bwMode="auto">
          <a:xfrm>
            <a:off x="2936877"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3" name="Line 65"/>
          <p:cNvSpPr>
            <a:spLocks noChangeShapeType="1"/>
          </p:cNvSpPr>
          <p:nvPr/>
        </p:nvSpPr>
        <p:spPr bwMode="auto">
          <a:xfrm>
            <a:off x="3235326"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4" name="Line 66"/>
          <p:cNvSpPr>
            <a:spLocks noChangeShapeType="1"/>
          </p:cNvSpPr>
          <p:nvPr/>
        </p:nvSpPr>
        <p:spPr bwMode="auto">
          <a:xfrm>
            <a:off x="3535364" y="3662364"/>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5" name="Line 67"/>
          <p:cNvSpPr>
            <a:spLocks noChangeShapeType="1"/>
          </p:cNvSpPr>
          <p:nvPr/>
        </p:nvSpPr>
        <p:spPr bwMode="auto">
          <a:xfrm>
            <a:off x="3833813" y="3662364"/>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6" name="Line 68"/>
          <p:cNvSpPr>
            <a:spLocks noChangeShapeType="1"/>
          </p:cNvSpPr>
          <p:nvPr/>
        </p:nvSpPr>
        <p:spPr bwMode="auto">
          <a:xfrm>
            <a:off x="4133850"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7" name="Line 69"/>
          <p:cNvSpPr>
            <a:spLocks noChangeShapeType="1"/>
          </p:cNvSpPr>
          <p:nvPr/>
        </p:nvSpPr>
        <p:spPr bwMode="auto">
          <a:xfrm>
            <a:off x="4432302"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8" name="Line 70"/>
          <p:cNvSpPr>
            <a:spLocks noChangeShapeType="1"/>
          </p:cNvSpPr>
          <p:nvPr/>
        </p:nvSpPr>
        <p:spPr bwMode="auto">
          <a:xfrm>
            <a:off x="4732340" y="3662364"/>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19" name="Line 71"/>
          <p:cNvSpPr>
            <a:spLocks noChangeShapeType="1"/>
          </p:cNvSpPr>
          <p:nvPr/>
        </p:nvSpPr>
        <p:spPr bwMode="auto">
          <a:xfrm>
            <a:off x="5032376"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0" name="Line 72"/>
          <p:cNvSpPr>
            <a:spLocks noChangeShapeType="1"/>
          </p:cNvSpPr>
          <p:nvPr/>
        </p:nvSpPr>
        <p:spPr bwMode="auto">
          <a:xfrm>
            <a:off x="5330826"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1" name="Line 73"/>
          <p:cNvSpPr>
            <a:spLocks noChangeShapeType="1"/>
          </p:cNvSpPr>
          <p:nvPr/>
        </p:nvSpPr>
        <p:spPr bwMode="auto">
          <a:xfrm>
            <a:off x="5632450" y="3662364"/>
            <a:ext cx="0"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2" name="Line 74"/>
          <p:cNvSpPr>
            <a:spLocks noChangeShapeType="1"/>
          </p:cNvSpPr>
          <p:nvPr/>
        </p:nvSpPr>
        <p:spPr bwMode="auto">
          <a:xfrm>
            <a:off x="5930901"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3" name="Line 75"/>
          <p:cNvSpPr>
            <a:spLocks noChangeShapeType="1"/>
          </p:cNvSpPr>
          <p:nvPr/>
        </p:nvSpPr>
        <p:spPr bwMode="auto">
          <a:xfrm>
            <a:off x="6227765" y="3663958"/>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4" name="Line 76"/>
          <p:cNvSpPr>
            <a:spLocks noChangeShapeType="1"/>
          </p:cNvSpPr>
          <p:nvPr/>
        </p:nvSpPr>
        <p:spPr bwMode="auto">
          <a:xfrm>
            <a:off x="6527802" y="3662364"/>
            <a:ext cx="1588"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5" name="Line 77"/>
          <p:cNvSpPr>
            <a:spLocks noChangeShapeType="1"/>
          </p:cNvSpPr>
          <p:nvPr/>
        </p:nvSpPr>
        <p:spPr bwMode="auto">
          <a:xfrm>
            <a:off x="7126288" y="3662364"/>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6" name="Line 78"/>
          <p:cNvSpPr>
            <a:spLocks noChangeShapeType="1"/>
          </p:cNvSpPr>
          <p:nvPr/>
        </p:nvSpPr>
        <p:spPr bwMode="auto">
          <a:xfrm>
            <a:off x="7726364" y="3662364"/>
            <a:ext cx="1587"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7" name="Line 79"/>
          <p:cNvSpPr>
            <a:spLocks noChangeShapeType="1"/>
          </p:cNvSpPr>
          <p:nvPr/>
        </p:nvSpPr>
        <p:spPr bwMode="auto">
          <a:xfrm>
            <a:off x="8324850" y="3662364"/>
            <a:ext cx="0" cy="952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28" name="Rectangle 80"/>
          <p:cNvSpPr>
            <a:spLocks noChangeArrowheads="1"/>
          </p:cNvSpPr>
          <p:nvPr/>
        </p:nvSpPr>
        <p:spPr bwMode="auto">
          <a:xfrm>
            <a:off x="360364" y="4256114"/>
            <a:ext cx="2167260"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60 Month Rec. Free Prob.</a:t>
            </a:r>
          </a:p>
        </p:txBody>
      </p:sp>
      <p:sp>
        <p:nvSpPr>
          <p:cNvPr id="667729" name="Line 81"/>
          <p:cNvSpPr>
            <a:spLocks noChangeShapeType="1"/>
          </p:cNvSpPr>
          <p:nvPr/>
        </p:nvSpPr>
        <p:spPr bwMode="auto">
          <a:xfrm>
            <a:off x="3783014"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0" name="Line 82"/>
          <p:cNvSpPr>
            <a:spLocks noChangeShapeType="1"/>
          </p:cNvSpPr>
          <p:nvPr/>
        </p:nvSpPr>
        <p:spPr bwMode="auto">
          <a:xfrm>
            <a:off x="3783014"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1" name="Rectangle 83"/>
          <p:cNvSpPr>
            <a:spLocks noChangeArrowheads="1"/>
          </p:cNvSpPr>
          <p:nvPr/>
        </p:nvSpPr>
        <p:spPr bwMode="auto">
          <a:xfrm>
            <a:off x="3662363" y="4281489"/>
            <a:ext cx="230832"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.96</a:t>
            </a:r>
          </a:p>
        </p:txBody>
      </p:sp>
      <p:sp>
        <p:nvSpPr>
          <p:cNvPr id="667732" name="Line 84"/>
          <p:cNvSpPr>
            <a:spLocks noChangeShapeType="1"/>
          </p:cNvSpPr>
          <p:nvPr/>
        </p:nvSpPr>
        <p:spPr bwMode="auto">
          <a:xfrm>
            <a:off x="4349750" y="4230688"/>
            <a:ext cx="0"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3" name="Line 85"/>
          <p:cNvSpPr>
            <a:spLocks noChangeShapeType="1"/>
          </p:cNvSpPr>
          <p:nvPr/>
        </p:nvSpPr>
        <p:spPr bwMode="auto">
          <a:xfrm>
            <a:off x="4349750" y="4222750"/>
            <a:ext cx="0"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4" name="Rectangle 86"/>
          <p:cNvSpPr>
            <a:spLocks noChangeArrowheads="1"/>
          </p:cNvSpPr>
          <p:nvPr/>
        </p:nvSpPr>
        <p:spPr bwMode="auto">
          <a:xfrm>
            <a:off x="4225925" y="4281489"/>
            <a:ext cx="230832"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.93</a:t>
            </a:r>
          </a:p>
        </p:txBody>
      </p:sp>
      <p:sp>
        <p:nvSpPr>
          <p:cNvPr id="667735" name="Line 87"/>
          <p:cNvSpPr>
            <a:spLocks noChangeShapeType="1"/>
          </p:cNvSpPr>
          <p:nvPr/>
        </p:nvSpPr>
        <p:spPr bwMode="auto">
          <a:xfrm>
            <a:off x="4713290"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6" name="Line 88"/>
          <p:cNvSpPr>
            <a:spLocks noChangeShapeType="1"/>
          </p:cNvSpPr>
          <p:nvPr/>
        </p:nvSpPr>
        <p:spPr bwMode="auto">
          <a:xfrm>
            <a:off x="4713290"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7" name="Rectangle 89"/>
          <p:cNvSpPr>
            <a:spLocks noChangeArrowheads="1"/>
          </p:cNvSpPr>
          <p:nvPr/>
        </p:nvSpPr>
        <p:spPr bwMode="auto">
          <a:xfrm>
            <a:off x="4635500" y="4281489"/>
            <a:ext cx="138948"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a:t>
            </a:r>
          </a:p>
        </p:txBody>
      </p:sp>
      <p:sp>
        <p:nvSpPr>
          <p:cNvPr id="667738" name="Line 90"/>
          <p:cNvSpPr>
            <a:spLocks noChangeShapeType="1"/>
          </p:cNvSpPr>
          <p:nvPr/>
        </p:nvSpPr>
        <p:spPr bwMode="auto">
          <a:xfrm>
            <a:off x="5138738"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39" name="Line 91"/>
          <p:cNvSpPr>
            <a:spLocks noChangeShapeType="1"/>
          </p:cNvSpPr>
          <p:nvPr/>
        </p:nvSpPr>
        <p:spPr bwMode="auto">
          <a:xfrm>
            <a:off x="5138738"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0" name="Rectangle 92"/>
          <p:cNvSpPr>
            <a:spLocks noChangeArrowheads="1"/>
          </p:cNvSpPr>
          <p:nvPr/>
        </p:nvSpPr>
        <p:spPr bwMode="auto">
          <a:xfrm>
            <a:off x="5018088" y="4281489"/>
            <a:ext cx="230832"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.85</a:t>
            </a:r>
          </a:p>
        </p:txBody>
      </p:sp>
      <p:sp>
        <p:nvSpPr>
          <p:cNvPr id="667741" name="Line 93"/>
          <p:cNvSpPr>
            <a:spLocks noChangeShapeType="1"/>
          </p:cNvSpPr>
          <p:nvPr/>
        </p:nvSpPr>
        <p:spPr bwMode="auto">
          <a:xfrm>
            <a:off x="5448300"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2" name="Line 94"/>
          <p:cNvSpPr>
            <a:spLocks noChangeShapeType="1"/>
          </p:cNvSpPr>
          <p:nvPr/>
        </p:nvSpPr>
        <p:spPr bwMode="auto">
          <a:xfrm>
            <a:off x="5448300"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3" name="Rectangle 95"/>
          <p:cNvSpPr>
            <a:spLocks noChangeArrowheads="1"/>
          </p:cNvSpPr>
          <p:nvPr/>
        </p:nvSpPr>
        <p:spPr bwMode="auto">
          <a:xfrm>
            <a:off x="5368925" y="4281489"/>
            <a:ext cx="138948"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a:t>
            </a:r>
          </a:p>
        </p:txBody>
      </p:sp>
      <p:sp>
        <p:nvSpPr>
          <p:cNvPr id="667744" name="Line 96"/>
          <p:cNvSpPr>
            <a:spLocks noChangeShapeType="1"/>
          </p:cNvSpPr>
          <p:nvPr/>
        </p:nvSpPr>
        <p:spPr bwMode="auto">
          <a:xfrm>
            <a:off x="5908677"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5" name="Line 97"/>
          <p:cNvSpPr>
            <a:spLocks noChangeShapeType="1"/>
          </p:cNvSpPr>
          <p:nvPr/>
        </p:nvSpPr>
        <p:spPr bwMode="auto">
          <a:xfrm>
            <a:off x="5908677"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6" name="Rectangle 98"/>
          <p:cNvSpPr>
            <a:spLocks noChangeArrowheads="1"/>
          </p:cNvSpPr>
          <p:nvPr/>
        </p:nvSpPr>
        <p:spPr bwMode="auto">
          <a:xfrm>
            <a:off x="5830889"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a:t>
            </a:r>
          </a:p>
        </p:txBody>
      </p:sp>
      <p:sp>
        <p:nvSpPr>
          <p:cNvPr id="667747" name="Line 99"/>
          <p:cNvSpPr>
            <a:spLocks noChangeShapeType="1"/>
          </p:cNvSpPr>
          <p:nvPr/>
        </p:nvSpPr>
        <p:spPr bwMode="auto">
          <a:xfrm>
            <a:off x="6259514"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8" name="Line 100"/>
          <p:cNvSpPr>
            <a:spLocks noChangeShapeType="1"/>
          </p:cNvSpPr>
          <p:nvPr/>
        </p:nvSpPr>
        <p:spPr bwMode="auto">
          <a:xfrm>
            <a:off x="6259514"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49" name="Rectangle 101"/>
          <p:cNvSpPr>
            <a:spLocks noChangeArrowheads="1"/>
          </p:cNvSpPr>
          <p:nvPr/>
        </p:nvSpPr>
        <p:spPr bwMode="auto">
          <a:xfrm>
            <a:off x="6180139"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.6</a:t>
            </a:r>
          </a:p>
        </p:txBody>
      </p:sp>
      <p:sp>
        <p:nvSpPr>
          <p:cNvPr id="667750" name="Line 102"/>
          <p:cNvSpPr>
            <a:spLocks noChangeShapeType="1"/>
          </p:cNvSpPr>
          <p:nvPr/>
        </p:nvSpPr>
        <p:spPr bwMode="auto">
          <a:xfrm>
            <a:off x="6559551"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1" name="Line 103"/>
          <p:cNvSpPr>
            <a:spLocks noChangeShapeType="1"/>
          </p:cNvSpPr>
          <p:nvPr/>
        </p:nvSpPr>
        <p:spPr bwMode="auto">
          <a:xfrm>
            <a:off x="6559551"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2" name="Rectangle 104"/>
          <p:cNvSpPr>
            <a:spLocks noChangeArrowheads="1"/>
          </p:cNvSpPr>
          <p:nvPr/>
        </p:nvSpPr>
        <p:spPr bwMode="auto">
          <a:xfrm>
            <a:off x="6481764"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.5</a:t>
            </a:r>
          </a:p>
        </p:txBody>
      </p:sp>
      <p:sp>
        <p:nvSpPr>
          <p:cNvPr id="667753" name="Line 105"/>
          <p:cNvSpPr>
            <a:spLocks noChangeShapeType="1"/>
          </p:cNvSpPr>
          <p:nvPr/>
        </p:nvSpPr>
        <p:spPr bwMode="auto">
          <a:xfrm>
            <a:off x="6832602"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4" name="Line 106"/>
          <p:cNvSpPr>
            <a:spLocks noChangeShapeType="1"/>
          </p:cNvSpPr>
          <p:nvPr/>
        </p:nvSpPr>
        <p:spPr bwMode="auto">
          <a:xfrm>
            <a:off x="6832602"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5" name="Rectangle 107"/>
          <p:cNvSpPr>
            <a:spLocks noChangeArrowheads="1"/>
          </p:cNvSpPr>
          <p:nvPr/>
        </p:nvSpPr>
        <p:spPr bwMode="auto">
          <a:xfrm>
            <a:off x="6753225"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a:t>
            </a:r>
          </a:p>
        </p:txBody>
      </p:sp>
      <p:sp>
        <p:nvSpPr>
          <p:cNvPr id="667756" name="Line 108"/>
          <p:cNvSpPr>
            <a:spLocks noChangeShapeType="1"/>
          </p:cNvSpPr>
          <p:nvPr/>
        </p:nvSpPr>
        <p:spPr bwMode="auto">
          <a:xfrm>
            <a:off x="7099302" y="4230688"/>
            <a:ext cx="1588"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7" name="Line 109"/>
          <p:cNvSpPr>
            <a:spLocks noChangeShapeType="1"/>
          </p:cNvSpPr>
          <p:nvPr/>
        </p:nvSpPr>
        <p:spPr bwMode="auto">
          <a:xfrm>
            <a:off x="7099302" y="4222750"/>
            <a:ext cx="1588"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58" name="Rectangle 110"/>
          <p:cNvSpPr>
            <a:spLocks noChangeArrowheads="1"/>
          </p:cNvSpPr>
          <p:nvPr/>
        </p:nvSpPr>
        <p:spPr bwMode="auto">
          <a:xfrm>
            <a:off x="7019925"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a:t>
            </a:r>
          </a:p>
        </p:txBody>
      </p:sp>
      <p:sp>
        <p:nvSpPr>
          <p:cNvPr id="667759" name="Line 111"/>
          <p:cNvSpPr>
            <a:spLocks noChangeShapeType="1"/>
          </p:cNvSpPr>
          <p:nvPr/>
        </p:nvSpPr>
        <p:spPr bwMode="auto">
          <a:xfrm>
            <a:off x="7383464"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0" name="Line 112"/>
          <p:cNvSpPr>
            <a:spLocks noChangeShapeType="1"/>
          </p:cNvSpPr>
          <p:nvPr/>
        </p:nvSpPr>
        <p:spPr bwMode="auto">
          <a:xfrm>
            <a:off x="7383464"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1" name="Rectangle 113"/>
          <p:cNvSpPr>
            <a:spLocks noChangeArrowheads="1"/>
          </p:cNvSpPr>
          <p:nvPr/>
        </p:nvSpPr>
        <p:spPr bwMode="auto">
          <a:xfrm>
            <a:off x="7305675"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a:t>
            </a:r>
          </a:p>
        </p:txBody>
      </p:sp>
      <p:sp>
        <p:nvSpPr>
          <p:cNvPr id="667762" name="Line 114"/>
          <p:cNvSpPr>
            <a:spLocks noChangeShapeType="1"/>
          </p:cNvSpPr>
          <p:nvPr/>
        </p:nvSpPr>
        <p:spPr bwMode="auto">
          <a:xfrm>
            <a:off x="7735889"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3" name="Line 115"/>
          <p:cNvSpPr>
            <a:spLocks noChangeShapeType="1"/>
          </p:cNvSpPr>
          <p:nvPr/>
        </p:nvSpPr>
        <p:spPr bwMode="auto">
          <a:xfrm>
            <a:off x="7735889"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4" name="Rectangle 116"/>
          <p:cNvSpPr>
            <a:spLocks noChangeArrowheads="1"/>
          </p:cNvSpPr>
          <p:nvPr/>
        </p:nvSpPr>
        <p:spPr bwMode="auto">
          <a:xfrm>
            <a:off x="7656515" y="4281489"/>
            <a:ext cx="141064"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a:t>
            </a:r>
          </a:p>
        </p:txBody>
      </p:sp>
      <p:sp>
        <p:nvSpPr>
          <p:cNvPr id="667765" name="Line 117"/>
          <p:cNvSpPr>
            <a:spLocks noChangeShapeType="1"/>
          </p:cNvSpPr>
          <p:nvPr/>
        </p:nvSpPr>
        <p:spPr bwMode="auto">
          <a:xfrm>
            <a:off x="7993064" y="4230688"/>
            <a:ext cx="1587" cy="36512"/>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6" name="Line 118"/>
          <p:cNvSpPr>
            <a:spLocks noChangeShapeType="1"/>
          </p:cNvSpPr>
          <p:nvPr/>
        </p:nvSpPr>
        <p:spPr bwMode="auto">
          <a:xfrm>
            <a:off x="7993064" y="4222750"/>
            <a:ext cx="1587"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7" name="Rectangle 119"/>
          <p:cNvSpPr>
            <a:spLocks noChangeArrowheads="1"/>
          </p:cNvSpPr>
          <p:nvPr/>
        </p:nvSpPr>
        <p:spPr bwMode="auto">
          <a:xfrm>
            <a:off x="7870826" y="4281489"/>
            <a:ext cx="230832"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.05</a:t>
            </a:r>
          </a:p>
        </p:txBody>
      </p:sp>
      <p:sp>
        <p:nvSpPr>
          <p:cNvPr id="667768" name="Line 120"/>
          <p:cNvSpPr>
            <a:spLocks noChangeShapeType="1"/>
          </p:cNvSpPr>
          <p:nvPr/>
        </p:nvSpPr>
        <p:spPr bwMode="auto">
          <a:xfrm>
            <a:off x="3790963" y="4222750"/>
            <a:ext cx="4195763" cy="15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69" name="Rectangle 121"/>
          <p:cNvSpPr>
            <a:spLocks noChangeArrowheads="1"/>
          </p:cNvSpPr>
          <p:nvPr/>
        </p:nvSpPr>
        <p:spPr bwMode="auto">
          <a:xfrm>
            <a:off x="4171950" y="2709864"/>
            <a:ext cx="451120"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 </a:t>
            </a:r>
            <a:r>
              <a:rPr lang="en-US" sz="1400" b="1">
                <a:latin typeface="Symbol" charset="2"/>
              </a:rPr>
              <a:t></a:t>
            </a:r>
            <a:r>
              <a:rPr lang="en-US" sz="1400" b="1"/>
              <a:t> 2</a:t>
            </a:r>
          </a:p>
        </p:txBody>
      </p:sp>
      <p:sp>
        <p:nvSpPr>
          <p:cNvPr id="667770" name="Rectangle 122"/>
          <p:cNvSpPr>
            <a:spLocks noChangeArrowheads="1"/>
          </p:cNvSpPr>
          <p:nvPr/>
        </p:nvSpPr>
        <p:spPr bwMode="auto">
          <a:xfrm>
            <a:off x="358775" y="2292376"/>
            <a:ext cx="1128514"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Clinical Stage</a:t>
            </a:r>
          </a:p>
        </p:txBody>
      </p:sp>
      <p:sp>
        <p:nvSpPr>
          <p:cNvPr id="667771" name="Line 123"/>
          <p:cNvSpPr>
            <a:spLocks noChangeShapeType="1"/>
          </p:cNvSpPr>
          <p:nvPr/>
        </p:nvSpPr>
        <p:spPr bwMode="auto">
          <a:xfrm>
            <a:off x="2643201" y="2259039"/>
            <a:ext cx="2852737"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2" name="Line 124"/>
          <p:cNvSpPr>
            <a:spLocks noChangeShapeType="1"/>
          </p:cNvSpPr>
          <p:nvPr/>
        </p:nvSpPr>
        <p:spPr bwMode="auto">
          <a:xfrm>
            <a:off x="2635251" y="2266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3" name="Line 125"/>
          <p:cNvSpPr>
            <a:spLocks noChangeShapeType="1"/>
          </p:cNvSpPr>
          <p:nvPr/>
        </p:nvSpPr>
        <p:spPr bwMode="auto">
          <a:xfrm>
            <a:off x="4011614" y="2266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4" name="Line 126"/>
          <p:cNvSpPr>
            <a:spLocks noChangeShapeType="1"/>
          </p:cNvSpPr>
          <p:nvPr/>
        </p:nvSpPr>
        <p:spPr bwMode="auto">
          <a:xfrm>
            <a:off x="4451350" y="2266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5" name="Line 127"/>
          <p:cNvSpPr>
            <a:spLocks noChangeShapeType="1"/>
          </p:cNvSpPr>
          <p:nvPr/>
        </p:nvSpPr>
        <p:spPr bwMode="auto">
          <a:xfrm>
            <a:off x="2643188" y="2259039"/>
            <a:ext cx="1801812"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6" name="Line 128"/>
          <p:cNvSpPr>
            <a:spLocks noChangeShapeType="1"/>
          </p:cNvSpPr>
          <p:nvPr/>
        </p:nvSpPr>
        <p:spPr bwMode="auto">
          <a:xfrm>
            <a:off x="2635251" y="2266950"/>
            <a:ext cx="1588"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7" name="Line 129"/>
          <p:cNvSpPr>
            <a:spLocks noChangeShapeType="1"/>
          </p:cNvSpPr>
          <p:nvPr/>
        </p:nvSpPr>
        <p:spPr bwMode="auto">
          <a:xfrm>
            <a:off x="4011614" y="2266950"/>
            <a:ext cx="1587"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8" name="Line 130"/>
          <p:cNvSpPr>
            <a:spLocks noChangeShapeType="1"/>
          </p:cNvSpPr>
          <p:nvPr/>
        </p:nvSpPr>
        <p:spPr bwMode="auto">
          <a:xfrm>
            <a:off x="4451350" y="2266950"/>
            <a:ext cx="0" cy="3333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79" name="Line 131"/>
          <p:cNvSpPr>
            <a:spLocks noChangeShapeType="1"/>
          </p:cNvSpPr>
          <p:nvPr/>
        </p:nvSpPr>
        <p:spPr bwMode="auto">
          <a:xfrm>
            <a:off x="2643188" y="2259039"/>
            <a:ext cx="1801812"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0" name="Rectangle 132"/>
          <p:cNvSpPr>
            <a:spLocks noChangeArrowheads="1"/>
          </p:cNvSpPr>
          <p:nvPr/>
        </p:nvSpPr>
        <p:spPr bwMode="auto">
          <a:xfrm>
            <a:off x="2463800" y="2332039"/>
            <a:ext cx="256480"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T1c</a:t>
            </a:r>
          </a:p>
        </p:txBody>
      </p:sp>
      <p:sp>
        <p:nvSpPr>
          <p:cNvPr id="667781" name="Rectangle 133"/>
          <p:cNvSpPr>
            <a:spLocks noChangeArrowheads="1"/>
          </p:cNvSpPr>
          <p:nvPr/>
        </p:nvSpPr>
        <p:spPr bwMode="auto">
          <a:xfrm>
            <a:off x="3789363" y="2332039"/>
            <a:ext cx="364858"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T1ab</a:t>
            </a:r>
          </a:p>
        </p:txBody>
      </p:sp>
      <p:sp>
        <p:nvSpPr>
          <p:cNvPr id="667782" name="Line 134"/>
          <p:cNvSpPr>
            <a:spLocks noChangeShapeType="1"/>
          </p:cNvSpPr>
          <p:nvPr/>
        </p:nvSpPr>
        <p:spPr bwMode="auto">
          <a:xfrm flipV="1">
            <a:off x="32162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3" name="Line 135"/>
          <p:cNvSpPr>
            <a:spLocks noChangeShapeType="1"/>
          </p:cNvSpPr>
          <p:nvPr/>
        </p:nvSpPr>
        <p:spPr bwMode="auto">
          <a:xfrm flipV="1">
            <a:off x="40544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4" name="Line 136"/>
          <p:cNvSpPr>
            <a:spLocks noChangeShapeType="1"/>
          </p:cNvSpPr>
          <p:nvPr/>
        </p:nvSpPr>
        <p:spPr bwMode="auto">
          <a:xfrm flipV="1">
            <a:off x="55022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5" name="Line 137"/>
          <p:cNvSpPr>
            <a:spLocks noChangeShapeType="1"/>
          </p:cNvSpPr>
          <p:nvPr/>
        </p:nvSpPr>
        <p:spPr bwMode="auto">
          <a:xfrm>
            <a:off x="3222625" y="2259039"/>
            <a:ext cx="227330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6" name="Line 138"/>
          <p:cNvSpPr>
            <a:spLocks noChangeShapeType="1"/>
          </p:cNvSpPr>
          <p:nvPr/>
        </p:nvSpPr>
        <p:spPr bwMode="auto">
          <a:xfrm flipV="1">
            <a:off x="32162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7" name="Line 139"/>
          <p:cNvSpPr>
            <a:spLocks noChangeShapeType="1"/>
          </p:cNvSpPr>
          <p:nvPr/>
        </p:nvSpPr>
        <p:spPr bwMode="auto">
          <a:xfrm flipV="1">
            <a:off x="40544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8" name="Line 140"/>
          <p:cNvSpPr>
            <a:spLocks noChangeShapeType="1"/>
          </p:cNvSpPr>
          <p:nvPr/>
        </p:nvSpPr>
        <p:spPr bwMode="auto">
          <a:xfrm flipV="1">
            <a:off x="5502275" y="2203476"/>
            <a:ext cx="0" cy="61913"/>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89" name="Line 141"/>
          <p:cNvSpPr>
            <a:spLocks noChangeShapeType="1"/>
          </p:cNvSpPr>
          <p:nvPr/>
        </p:nvSpPr>
        <p:spPr bwMode="auto">
          <a:xfrm>
            <a:off x="3222625" y="2259039"/>
            <a:ext cx="2273300" cy="1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667790" name="Rectangle 142"/>
          <p:cNvSpPr>
            <a:spLocks noChangeArrowheads="1"/>
          </p:cNvSpPr>
          <p:nvPr/>
        </p:nvSpPr>
        <p:spPr bwMode="auto">
          <a:xfrm>
            <a:off x="3038475" y="2001839"/>
            <a:ext cx="26851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T2a</a:t>
            </a:r>
          </a:p>
        </p:txBody>
      </p:sp>
      <p:sp>
        <p:nvSpPr>
          <p:cNvPr id="667791" name="Rectangle 143"/>
          <p:cNvSpPr>
            <a:spLocks noChangeArrowheads="1"/>
          </p:cNvSpPr>
          <p:nvPr/>
        </p:nvSpPr>
        <p:spPr bwMode="auto">
          <a:xfrm>
            <a:off x="3883025" y="2001839"/>
            <a:ext cx="256480"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T2c</a:t>
            </a:r>
          </a:p>
        </p:txBody>
      </p:sp>
      <p:sp>
        <p:nvSpPr>
          <p:cNvPr id="667792" name="Rectangle 144"/>
          <p:cNvSpPr>
            <a:spLocks noChangeArrowheads="1"/>
          </p:cNvSpPr>
          <p:nvPr/>
        </p:nvSpPr>
        <p:spPr bwMode="auto">
          <a:xfrm>
            <a:off x="5324475" y="2001839"/>
            <a:ext cx="26851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T3a</a:t>
            </a:r>
          </a:p>
        </p:txBody>
      </p:sp>
      <p:sp>
        <p:nvSpPr>
          <p:cNvPr id="667793" name="Rectangle 145"/>
          <p:cNvSpPr>
            <a:spLocks noChangeArrowheads="1"/>
          </p:cNvSpPr>
          <p:nvPr/>
        </p:nvSpPr>
        <p:spPr bwMode="auto">
          <a:xfrm>
            <a:off x="4322764" y="2332039"/>
            <a:ext cx="276230"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T2b</a:t>
            </a:r>
          </a:p>
        </p:txBody>
      </p:sp>
      <p:sp>
        <p:nvSpPr>
          <p:cNvPr id="667794" name="Rectangle 146"/>
          <p:cNvSpPr>
            <a:spLocks noChangeArrowheads="1"/>
          </p:cNvSpPr>
          <p:nvPr/>
        </p:nvSpPr>
        <p:spPr bwMode="auto">
          <a:xfrm>
            <a:off x="369888" y="973164"/>
            <a:ext cx="532998"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Points</a:t>
            </a:r>
          </a:p>
        </p:txBody>
      </p:sp>
      <p:sp>
        <p:nvSpPr>
          <p:cNvPr id="667795" name="Line 147"/>
          <p:cNvSpPr>
            <a:spLocks noChangeShapeType="1"/>
          </p:cNvSpPr>
          <p:nvPr/>
        </p:nvSpPr>
        <p:spPr bwMode="auto">
          <a:xfrm flipV="1">
            <a:off x="2647950" y="1079500"/>
            <a:ext cx="1588"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796" name="Line 148"/>
          <p:cNvSpPr>
            <a:spLocks noChangeShapeType="1"/>
          </p:cNvSpPr>
          <p:nvPr/>
        </p:nvSpPr>
        <p:spPr bwMode="auto">
          <a:xfrm flipV="1">
            <a:off x="32480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797" name="Line 149"/>
          <p:cNvSpPr>
            <a:spLocks noChangeShapeType="1"/>
          </p:cNvSpPr>
          <p:nvPr/>
        </p:nvSpPr>
        <p:spPr bwMode="auto">
          <a:xfrm flipV="1">
            <a:off x="3846513"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798" name="Line 150"/>
          <p:cNvSpPr>
            <a:spLocks noChangeShapeType="1"/>
          </p:cNvSpPr>
          <p:nvPr/>
        </p:nvSpPr>
        <p:spPr bwMode="auto">
          <a:xfrm flipV="1">
            <a:off x="4445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799" name="Line 151"/>
          <p:cNvSpPr>
            <a:spLocks noChangeShapeType="1"/>
          </p:cNvSpPr>
          <p:nvPr/>
        </p:nvSpPr>
        <p:spPr bwMode="auto">
          <a:xfrm flipV="1">
            <a:off x="504348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0" name="Line 152"/>
          <p:cNvSpPr>
            <a:spLocks noChangeShapeType="1"/>
          </p:cNvSpPr>
          <p:nvPr/>
        </p:nvSpPr>
        <p:spPr bwMode="auto">
          <a:xfrm flipV="1">
            <a:off x="56435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1" name="Line 153"/>
          <p:cNvSpPr>
            <a:spLocks noChangeShapeType="1"/>
          </p:cNvSpPr>
          <p:nvPr/>
        </p:nvSpPr>
        <p:spPr bwMode="auto">
          <a:xfrm flipV="1">
            <a:off x="6240464"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2" name="Line 154"/>
          <p:cNvSpPr>
            <a:spLocks noChangeShapeType="1"/>
          </p:cNvSpPr>
          <p:nvPr/>
        </p:nvSpPr>
        <p:spPr bwMode="auto">
          <a:xfrm flipV="1">
            <a:off x="683895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3" name="Line 155"/>
          <p:cNvSpPr>
            <a:spLocks noChangeShapeType="1"/>
          </p:cNvSpPr>
          <p:nvPr/>
        </p:nvSpPr>
        <p:spPr bwMode="auto">
          <a:xfrm flipV="1">
            <a:off x="743743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4" name="Line 156"/>
          <p:cNvSpPr>
            <a:spLocks noChangeShapeType="1"/>
          </p:cNvSpPr>
          <p:nvPr/>
        </p:nvSpPr>
        <p:spPr bwMode="auto">
          <a:xfrm flipV="1">
            <a:off x="80359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5" name="Line 157"/>
          <p:cNvSpPr>
            <a:spLocks noChangeShapeType="1"/>
          </p:cNvSpPr>
          <p:nvPr/>
        </p:nvSpPr>
        <p:spPr bwMode="auto">
          <a:xfrm flipV="1">
            <a:off x="8636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6" name="Line 158"/>
          <p:cNvSpPr>
            <a:spLocks noChangeShapeType="1"/>
          </p:cNvSpPr>
          <p:nvPr/>
        </p:nvSpPr>
        <p:spPr bwMode="auto">
          <a:xfrm>
            <a:off x="2654301" y="1131914"/>
            <a:ext cx="5975350" cy="1587"/>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7" name="Line 159"/>
          <p:cNvSpPr>
            <a:spLocks noChangeShapeType="1"/>
          </p:cNvSpPr>
          <p:nvPr/>
        </p:nvSpPr>
        <p:spPr bwMode="auto">
          <a:xfrm flipV="1">
            <a:off x="2647950" y="1079500"/>
            <a:ext cx="1588"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8" name="Line 160"/>
          <p:cNvSpPr>
            <a:spLocks noChangeShapeType="1"/>
          </p:cNvSpPr>
          <p:nvPr/>
        </p:nvSpPr>
        <p:spPr bwMode="auto">
          <a:xfrm flipV="1">
            <a:off x="32480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09" name="Line 161"/>
          <p:cNvSpPr>
            <a:spLocks noChangeShapeType="1"/>
          </p:cNvSpPr>
          <p:nvPr/>
        </p:nvSpPr>
        <p:spPr bwMode="auto">
          <a:xfrm flipV="1">
            <a:off x="3846513"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0" name="Line 162"/>
          <p:cNvSpPr>
            <a:spLocks noChangeShapeType="1"/>
          </p:cNvSpPr>
          <p:nvPr/>
        </p:nvSpPr>
        <p:spPr bwMode="auto">
          <a:xfrm flipV="1">
            <a:off x="4445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1" name="Line 163"/>
          <p:cNvSpPr>
            <a:spLocks noChangeShapeType="1"/>
          </p:cNvSpPr>
          <p:nvPr/>
        </p:nvSpPr>
        <p:spPr bwMode="auto">
          <a:xfrm flipV="1">
            <a:off x="504348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2" name="Line 164"/>
          <p:cNvSpPr>
            <a:spLocks noChangeShapeType="1"/>
          </p:cNvSpPr>
          <p:nvPr/>
        </p:nvSpPr>
        <p:spPr bwMode="auto">
          <a:xfrm flipV="1">
            <a:off x="5643563"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3" name="Line 165"/>
          <p:cNvSpPr>
            <a:spLocks noChangeShapeType="1"/>
          </p:cNvSpPr>
          <p:nvPr/>
        </p:nvSpPr>
        <p:spPr bwMode="auto">
          <a:xfrm flipV="1">
            <a:off x="6240464" y="1079500"/>
            <a:ext cx="1587"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4" name="Line 166"/>
          <p:cNvSpPr>
            <a:spLocks noChangeShapeType="1"/>
          </p:cNvSpPr>
          <p:nvPr/>
        </p:nvSpPr>
        <p:spPr bwMode="auto">
          <a:xfrm flipV="1">
            <a:off x="683895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5" name="Line 167"/>
          <p:cNvSpPr>
            <a:spLocks noChangeShapeType="1"/>
          </p:cNvSpPr>
          <p:nvPr/>
        </p:nvSpPr>
        <p:spPr bwMode="auto">
          <a:xfrm flipV="1">
            <a:off x="7437438"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6" name="Line 168"/>
          <p:cNvSpPr>
            <a:spLocks noChangeShapeType="1"/>
          </p:cNvSpPr>
          <p:nvPr/>
        </p:nvSpPr>
        <p:spPr bwMode="auto">
          <a:xfrm flipV="1">
            <a:off x="8035925"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7" name="Line 169"/>
          <p:cNvSpPr>
            <a:spLocks noChangeShapeType="1"/>
          </p:cNvSpPr>
          <p:nvPr/>
        </p:nvSpPr>
        <p:spPr bwMode="auto">
          <a:xfrm flipV="1">
            <a:off x="8636000" y="1079500"/>
            <a:ext cx="0" cy="5873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18" name="Line 170"/>
          <p:cNvSpPr>
            <a:spLocks noChangeShapeType="1"/>
          </p:cNvSpPr>
          <p:nvPr/>
        </p:nvSpPr>
        <p:spPr bwMode="auto">
          <a:xfrm>
            <a:off x="2654301" y="1131914"/>
            <a:ext cx="5975350" cy="1587"/>
          </a:xfrm>
          <a:prstGeom prst="line">
            <a:avLst/>
          </a:prstGeom>
          <a:noFill/>
          <a:ln w="28575">
            <a:solidFill>
              <a:schemeClr val="tx1"/>
            </a:solidFill>
            <a:round/>
            <a:headEnd/>
            <a:tailEnd/>
          </a:ln>
        </p:spPr>
        <p:txBody>
          <a:bodyPr wrap="none" anchor="ctr">
            <a:prstTxWarp prst="textNoShape">
              <a:avLst/>
            </a:prstTxWarp>
          </a:bodyPr>
          <a:lstStyle/>
          <a:p>
            <a:endParaRPr lang="en-US"/>
          </a:p>
        </p:txBody>
      </p:sp>
      <p:grpSp>
        <p:nvGrpSpPr>
          <p:cNvPr id="2" name="Group 171"/>
          <p:cNvGrpSpPr>
            <a:grpSpLocks/>
          </p:cNvGrpSpPr>
          <p:nvPr/>
        </p:nvGrpSpPr>
        <p:grpSpPr bwMode="auto">
          <a:xfrm>
            <a:off x="2519366" y="866776"/>
            <a:ext cx="6219654" cy="215900"/>
            <a:chOff x="1785" y="546"/>
            <a:chExt cx="4408" cy="136"/>
          </a:xfrm>
        </p:grpSpPr>
        <p:sp>
          <p:nvSpPr>
            <p:cNvPr id="667908" name="Rectangle 172"/>
            <p:cNvSpPr>
              <a:spLocks noChangeArrowheads="1"/>
            </p:cNvSpPr>
            <p:nvPr/>
          </p:nvSpPr>
          <p:spPr bwMode="auto">
            <a:xfrm>
              <a:off x="1785" y="546"/>
              <a:ext cx="122"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0</a:t>
              </a:r>
            </a:p>
          </p:txBody>
        </p:sp>
        <p:sp>
          <p:nvSpPr>
            <p:cNvPr id="667909" name="Rectangle 173"/>
            <p:cNvSpPr>
              <a:spLocks noChangeArrowheads="1"/>
            </p:cNvSpPr>
            <p:nvPr/>
          </p:nvSpPr>
          <p:spPr bwMode="auto">
            <a:xfrm>
              <a:off x="2195"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10</a:t>
              </a:r>
            </a:p>
          </p:txBody>
        </p:sp>
        <p:sp>
          <p:nvSpPr>
            <p:cNvPr id="667910" name="Rectangle 174"/>
            <p:cNvSpPr>
              <a:spLocks noChangeArrowheads="1"/>
            </p:cNvSpPr>
            <p:nvPr/>
          </p:nvSpPr>
          <p:spPr bwMode="auto">
            <a:xfrm>
              <a:off x="2620"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20</a:t>
              </a:r>
            </a:p>
          </p:txBody>
        </p:sp>
        <p:sp>
          <p:nvSpPr>
            <p:cNvPr id="667911" name="Rectangle 175"/>
            <p:cNvSpPr>
              <a:spLocks noChangeArrowheads="1"/>
            </p:cNvSpPr>
            <p:nvPr/>
          </p:nvSpPr>
          <p:spPr bwMode="auto">
            <a:xfrm>
              <a:off x="3043"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30</a:t>
              </a:r>
            </a:p>
          </p:txBody>
        </p:sp>
        <p:sp>
          <p:nvSpPr>
            <p:cNvPr id="667912" name="Rectangle 176"/>
            <p:cNvSpPr>
              <a:spLocks noChangeArrowheads="1"/>
            </p:cNvSpPr>
            <p:nvPr/>
          </p:nvSpPr>
          <p:spPr bwMode="auto">
            <a:xfrm>
              <a:off x="3468"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40</a:t>
              </a:r>
            </a:p>
          </p:txBody>
        </p:sp>
        <p:sp>
          <p:nvSpPr>
            <p:cNvPr id="667913" name="Rectangle 177"/>
            <p:cNvSpPr>
              <a:spLocks noChangeArrowheads="1"/>
            </p:cNvSpPr>
            <p:nvPr/>
          </p:nvSpPr>
          <p:spPr bwMode="auto">
            <a:xfrm>
              <a:off x="3893"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50</a:t>
              </a:r>
            </a:p>
          </p:txBody>
        </p:sp>
        <p:sp>
          <p:nvSpPr>
            <p:cNvPr id="667914" name="Rectangle 178"/>
            <p:cNvSpPr>
              <a:spLocks noChangeArrowheads="1"/>
            </p:cNvSpPr>
            <p:nvPr/>
          </p:nvSpPr>
          <p:spPr bwMode="auto">
            <a:xfrm>
              <a:off x="4316"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60</a:t>
              </a:r>
            </a:p>
          </p:txBody>
        </p:sp>
        <p:sp>
          <p:nvSpPr>
            <p:cNvPr id="667915" name="Rectangle 179"/>
            <p:cNvSpPr>
              <a:spLocks noChangeArrowheads="1"/>
            </p:cNvSpPr>
            <p:nvPr/>
          </p:nvSpPr>
          <p:spPr bwMode="auto">
            <a:xfrm>
              <a:off x="4740"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70</a:t>
              </a:r>
            </a:p>
          </p:txBody>
        </p:sp>
        <p:sp>
          <p:nvSpPr>
            <p:cNvPr id="667916" name="Rectangle 180"/>
            <p:cNvSpPr>
              <a:spLocks noChangeArrowheads="1"/>
            </p:cNvSpPr>
            <p:nvPr/>
          </p:nvSpPr>
          <p:spPr bwMode="auto">
            <a:xfrm>
              <a:off x="5165"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80</a:t>
              </a:r>
            </a:p>
          </p:txBody>
        </p:sp>
        <p:sp>
          <p:nvSpPr>
            <p:cNvPr id="667917" name="Rectangle 181"/>
            <p:cNvSpPr>
              <a:spLocks noChangeArrowheads="1"/>
            </p:cNvSpPr>
            <p:nvPr/>
          </p:nvSpPr>
          <p:spPr bwMode="auto">
            <a:xfrm>
              <a:off x="5588" y="546"/>
              <a:ext cx="158"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 90</a:t>
              </a:r>
            </a:p>
          </p:txBody>
        </p:sp>
        <p:sp>
          <p:nvSpPr>
            <p:cNvPr id="667918" name="Rectangle 182"/>
            <p:cNvSpPr>
              <a:spLocks noChangeArrowheads="1"/>
            </p:cNvSpPr>
            <p:nvPr/>
          </p:nvSpPr>
          <p:spPr bwMode="auto">
            <a:xfrm>
              <a:off x="6000" y="546"/>
              <a:ext cx="193" cy="136"/>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100</a:t>
              </a:r>
            </a:p>
          </p:txBody>
        </p:sp>
      </p:grpSp>
      <p:sp>
        <p:nvSpPr>
          <p:cNvPr id="667820" name="Line 183"/>
          <p:cNvSpPr>
            <a:spLocks noChangeShapeType="1"/>
          </p:cNvSpPr>
          <p:nvPr/>
        </p:nvSpPr>
        <p:spPr bwMode="auto">
          <a:xfrm flipV="1">
            <a:off x="2947988"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1" name="Line 184"/>
          <p:cNvSpPr>
            <a:spLocks noChangeShapeType="1"/>
          </p:cNvSpPr>
          <p:nvPr/>
        </p:nvSpPr>
        <p:spPr bwMode="auto">
          <a:xfrm flipV="1">
            <a:off x="3546475"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2" name="Line 185"/>
          <p:cNvSpPr>
            <a:spLocks noChangeShapeType="1"/>
          </p:cNvSpPr>
          <p:nvPr/>
        </p:nvSpPr>
        <p:spPr bwMode="auto">
          <a:xfrm flipV="1">
            <a:off x="4146552" y="1101751"/>
            <a:ext cx="1588"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3" name="Line 186"/>
          <p:cNvSpPr>
            <a:spLocks noChangeShapeType="1"/>
          </p:cNvSpPr>
          <p:nvPr/>
        </p:nvSpPr>
        <p:spPr bwMode="auto">
          <a:xfrm flipV="1">
            <a:off x="4743450"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4" name="Line 187"/>
          <p:cNvSpPr>
            <a:spLocks noChangeShapeType="1"/>
          </p:cNvSpPr>
          <p:nvPr/>
        </p:nvSpPr>
        <p:spPr bwMode="auto">
          <a:xfrm flipV="1">
            <a:off x="5341938"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5" name="Line 188"/>
          <p:cNvSpPr>
            <a:spLocks noChangeShapeType="1"/>
          </p:cNvSpPr>
          <p:nvPr/>
        </p:nvSpPr>
        <p:spPr bwMode="auto">
          <a:xfrm flipV="1">
            <a:off x="5942013"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6" name="Line 189"/>
          <p:cNvSpPr>
            <a:spLocks noChangeShapeType="1"/>
          </p:cNvSpPr>
          <p:nvPr/>
        </p:nvSpPr>
        <p:spPr bwMode="auto">
          <a:xfrm flipV="1">
            <a:off x="6538913"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7" name="Line 190"/>
          <p:cNvSpPr>
            <a:spLocks noChangeShapeType="1"/>
          </p:cNvSpPr>
          <p:nvPr/>
        </p:nvSpPr>
        <p:spPr bwMode="auto">
          <a:xfrm flipV="1">
            <a:off x="7137400"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8" name="Line 191"/>
          <p:cNvSpPr>
            <a:spLocks noChangeShapeType="1"/>
          </p:cNvSpPr>
          <p:nvPr/>
        </p:nvSpPr>
        <p:spPr bwMode="auto">
          <a:xfrm flipV="1">
            <a:off x="7739063"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29" name="Line 192"/>
          <p:cNvSpPr>
            <a:spLocks noChangeShapeType="1"/>
          </p:cNvSpPr>
          <p:nvPr/>
        </p:nvSpPr>
        <p:spPr bwMode="auto">
          <a:xfrm flipV="1">
            <a:off x="8337550" y="1101751"/>
            <a:ext cx="0" cy="34925"/>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0" name="Rectangle 193"/>
          <p:cNvSpPr>
            <a:spLocks noChangeArrowheads="1"/>
          </p:cNvSpPr>
          <p:nvPr/>
        </p:nvSpPr>
        <p:spPr bwMode="auto">
          <a:xfrm>
            <a:off x="358788" y="1525614"/>
            <a:ext cx="333425" cy="246221"/>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600" b="1"/>
              <a:t>PSA</a:t>
            </a:r>
          </a:p>
        </p:txBody>
      </p:sp>
      <p:sp>
        <p:nvSpPr>
          <p:cNvPr id="667831" name="Line 194"/>
          <p:cNvSpPr>
            <a:spLocks noChangeShapeType="1"/>
          </p:cNvSpPr>
          <p:nvPr/>
        </p:nvSpPr>
        <p:spPr bwMode="auto">
          <a:xfrm>
            <a:off x="2636840"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2" name="Line 195"/>
          <p:cNvSpPr>
            <a:spLocks noChangeShapeType="1"/>
          </p:cNvSpPr>
          <p:nvPr/>
        </p:nvSpPr>
        <p:spPr bwMode="auto">
          <a:xfrm>
            <a:off x="40624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3" name="Line 196"/>
          <p:cNvSpPr>
            <a:spLocks noChangeShapeType="1"/>
          </p:cNvSpPr>
          <p:nvPr/>
        </p:nvSpPr>
        <p:spPr bwMode="auto">
          <a:xfrm>
            <a:off x="448310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4" name="Line 197"/>
          <p:cNvSpPr>
            <a:spLocks noChangeShapeType="1"/>
          </p:cNvSpPr>
          <p:nvPr/>
        </p:nvSpPr>
        <p:spPr bwMode="auto">
          <a:xfrm>
            <a:off x="4699002"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5" name="Line 198"/>
          <p:cNvSpPr>
            <a:spLocks noChangeShapeType="1"/>
          </p:cNvSpPr>
          <p:nvPr/>
        </p:nvSpPr>
        <p:spPr bwMode="auto">
          <a:xfrm>
            <a:off x="4821239"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6" name="Line 199"/>
          <p:cNvSpPr>
            <a:spLocks noChangeShapeType="1"/>
          </p:cNvSpPr>
          <p:nvPr/>
        </p:nvSpPr>
        <p:spPr bwMode="auto">
          <a:xfrm>
            <a:off x="48958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7" name="Line 200"/>
          <p:cNvSpPr>
            <a:spLocks noChangeShapeType="1"/>
          </p:cNvSpPr>
          <p:nvPr/>
        </p:nvSpPr>
        <p:spPr bwMode="auto">
          <a:xfrm>
            <a:off x="49974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8" name="Line 201"/>
          <p:cNvSpPr>
            <a:spLocks noChangeShapeType="1"/>
          </p:cNvSpPr>
          <p:nvPr/>
        </p:nvSpPr>
        <p:spPr bwMode="auto">
          <a:xfrm>
            <a:off x="5189540"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39" name="Line 202"/>
          <p:cNvSpPr>
            <a:spLocks noChangeShapeType="1"/>
          </p:cNvSpPr>
          <p:nvPr/>
        </p:nvSpPr>
        <p:spPr bwMode="auto">
          <a:xfrm>
            <a:off x="5465765"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0" name="Line 203"/>
          <p:cNvSpPr>
            <a:spLocks noChangeShapeType="1"/>
          </p:cNvSpPr>
          <p:nvPr/>
        </p:nvSpPr>
        <p:spPr bwMode="auto">
          <a:xfrm>
            <a:off x="57578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1" name="Line 204"/>
          <p:cNvSpPr>
            <a:spLocks noChangeShapeType="1"/>
          </p:cNvSpPr>
          <p:nvPr/>
        </p:nvSpPr>
        <p:spPr bwMode="auto">
          <a:xfrm>
            <a:off x="6024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2" name="Line 205"/>
          <p:cNvSpPr>
            <a:spLocks noChangeShapeType="1"/>
          </p:cNvSpPr>
          <p:nvPr/>
        </p:nvSpPr>
        <p:spPr bwMode="auto">
          <a:xfrm>
            <a:off x="6435726"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3" name="Line 206"/>
          <p:cNvSpPr>
            <a:spLocks noChangeShapeType="1"/>
          </p:cNvSpPr>
          <p:nvPr/>
        </p:nvSpPr>
        <p:spPr bwMode="auto">
          <a:xfrm>
            <a:off x="671195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4" name="Line 207"/>
          <p:cNvSpPr>
            <a:spLocks noChangeShapeType="1"/>
          </p:cNvSpPr>
          <p:nvPr/>
        </p:nvSpPr>
        <p:spPr bwMode="auto">
          <a:xfrm>
            <a:off x="6913565"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5" name="Line 208"/>
          <p:cNvSpPr>
            <a:spLocks noChangeShapeType="1"/>
          </p:cNvSpPr>
          <p:nvPr/>
        </p:nvSpPr>
        <p:spPr bwMode="auto">
          <a:xfrm>
            <a:off x="7059614"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6" name="Line 209"/>
          <p:cNvSpPr>
            <a:spLocks noChangeShapeType="1"/>
          </p:cNvSpPr>
          <p:nvPr/>
        </p:nvSpPr>
        <p:spPr bwMode="auto">
          <a:xfrm>
            <a:off x="717550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7" name="Line 210"/>
          <p:cNvSpPr>
            <a:spLocks noChangeShapeType="1"/>
          </p:cNvSpPr>
          <p:nvPr/>
        </p:nvSpPr>
        <p:spPr bwMode="auto">
          <a:xfrm>
            <a:off x="75390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8" name="Line 211"/>
          <p:cNvSpPr>
            <a:spLocks noChangeShapeType="1"/>
          </p:cNvSpPr>
          <p:nvPr/>
        </p:nvSpPr>
        <p:spPr bwMode="auto">
          <a:xfrm>
            <a:off x="78803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49" name="Line 212"/>
          <p:cNvSpPr>
            <a:spLocks noChangeShapeType="1"/>
          </p:cNvSpPr>
          <p:nvPr/>
        </p:nvSpPr>
        <p:spPr bwMode="auto">
          <a:xfrm>
            <a:off x="82486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0" name="Line 213"/>
          <p:cNvSpPr>
            <a:spLocks noChangeShapeType="1"/>
          </p:cNvSpPr>
          <p:nvPr/>
        </p:nvSpPr>
        <p:spPr bwMode="auto">
          <a:xfrm>
            <a:off x="8626476"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1" name="Line 214"/>
          <p:cNvSpPr>
            <a:spLocks noChangeShapeType="1"/>
          </p:cNvSpPr>
          <p:nvPr/>
        </p:nvSpPr>
        <p:spPr bwMode="auto">
          <a:xfrm>
            <a:off x="2644778" y="1492250"/>
            <a:ext cx="5973763" cy="158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2" name="Line 215"/>
          <p:cNvSpPr>
            <a:spLocks noChangeShapeType="1"/>
          </p:cNvSpPr>
          <p:nvPr/>
        </p:nvSpPr>
        <p:spPr bwMode="auto">
          <a:xfrm>
            <a:off x="2636840"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3" name="Line 216"/>
          <p:cNvSpPr>
            <a:spLocks noChangeShapeType="1"/>
          </p:cNvSpPr>
          <p:nvPr/>
        </p:nvSpPr>
        <p:spPr bwMode="auto">
          <a:xfrm>
            <a:off x="406241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4" name="Line 217"/>
          <p:cNvSpPr>
            <a:spLocks noChangeShapeType="1"/>
          </p:cNvSpPr>
          <p:nvPr/>
        </p:nvSpPr>
        <p:spPr bwMode="auto">
          <a:xfrm>
            <a:off x="448310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5" name="Line 218"/>
          <p:cNvSpPr>
            <a:spLocks noChangeShapeType="1"/>
          </p:cNvSpPr>
          <p:nvPr/>
        </p:nvSpPr>
        <p:spPr bwMode="auto">
          <a:xfrm>
            <a:off x="4699002"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6" name="Line 219"/>
          <p:cNvSpPr>
            <a:spLocks noChangeShapeType="1"/>
          </p:cNvSpPr>
          <p:nvPr/>
        </p:nvSpPr>
        <p:spPr bwMode="auto">
          <a:xfrm>
            <a:off x="4821239"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7" name="Line 220"/>
          <p:cNvSpPr>
            <a:spLocks noChangeShapeType="1"/>
          </p:cNvSpPr>
          <p:nvPr/>
        </p:nvSpPr>
        <p:spPr bwMode="auto">
          <a:xfrm>
            <a:off x="4895850"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8" name="Line 221"/>
          <p:cNvSpPr>
            <a:spLocks noChangeShapeType="1"/>
          </p:cNvSpPr>
          <p:nvPr/>
        </p:nvSpPr>
        <p:spPr bwMode="auto">
          <a:xfrm>
            <a:off x="49974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59" name="Line 222"/>
          <p:cNvSpPr>
            <a:spLocks noChangeShapeType="1"/>
          </p:cNvSpPr>
          <p:nvPr/>
        </p:nvSpPr>
        <p:spPr bwMode="auto">
          <a:xfrm>
            <a:off x="5189540"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0" name="Line 223"/>
          <p:cNvSpPr>
            <a:spLocks noChangeShapeType="1"/>
          </p:cNvSpPr>
          <p:nvPr/>
        </p:nvSpPr>
        <p:spPr bwMode="auto">
          <a:xfrm>
            <a:off x="5465765"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1" name="Line 224"/>
          <p:cNvSpPr>
            <a:spLocks noChangeShapeType="1"/>
          </p:cNvSpPr>
          <p:nvPr/>
        </p:nvSpPr>
        <p:spPr bwMode="auto">
          <a:xfrm>
            <a:off x="57578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2" name="Line 225"/>
          <p:cNvSpPr>
            <a:spLocks noChangeShapeType="1"/>
          </p:cNvSpPr>
          <p:nvPr/>
        </p:nvSpPr>
        <p:spPr bwMode="auto">
          <a:xfrm>
            <a:off x="6024563"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3" name="Line 226"/>
          <p:cNvSpPr>
            <a:spLocks noChangeShapeType="1"/>
          </p:cNvSpPr>
          <p:nvPr/>
        </p:nvSpPr>
        <p:spPr bwMode="auto">
          <a:xfrm>
            <a:off x="6435726"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4" name="Line 227"/>
          <p:cNvSpPr>
            <a:spLocks noChangeShapeType="1"/>
          </p:cNvSpPr>
          <p:nvPr/>
        </p:nvSpPr>
        <p:spPr bwMode="auto">
          <a:xfrm>
            <a:off x="671195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5" name="Line 228"/>
          <p:cNvSpPr>
            <a:spLocks noChangeShapeType="1"/>
          </p:cNvSpPr>
          <p:nvPr/>
        </p:nvSpPr>
        <p:spPr bwMode="auto">
          <a:xfrm>
            <a:off x="6913565"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6" name="Line 229"/>
          <p:cNvSpPr>
            <a:spLocks noChangeShapeType="1"/>
          </p:cNvSpPr>
          <p:nvPr/>
        </p:nvSpPr>
        <p:spPr bwMode="auto">
          <a:xfrm>
            <a:off x="7059614"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7" name="Line 230"/>
          <p:cNvSpPr>
            <a:spLocks noChangeShapeType="1"/>
          </p:cNvSpPr>
          <p:nvPr/>
        </p:nvSpPr>
        <p:spPr bwMode="auto">
          <a:xfrm>
            <a:off x="7175501"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8" name="Line 231"/>
          <p:cNvSpPr>
            <a:spLocks noChangeShapeType="1"/>
          </p:cNvSpPr>
          <p:nvPr/>
        </p:nvSpPr>
        <p:spPr bwMode="auto">
          <a:xfrm>
            <a:off x="7539038" y="1500188"/>
            <a:ext cx="1587"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69" name="Line 232"/>
          <p:cNvSpPr>
            <a:spLocks noChangeShapeType="1"/>
          </p:cNvSpPr>
          <p:nvPr/>
        </p:nvSpPr>
        <p:spPr bwMode="auto">
          <a:xfrm>
            <a:off x="78803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70" name="Line 233"/>
          <p:cNvSpPr>
            <a:spLocks noChangeShapeType="1"/>
          </p:cNvSpPr>
          <p:nvPr/>
        </p:nvSpPr>
        <p:spPr bwMode="auto">
          <a:xfrm>
            <a:off x="8248650" y="1500188"/>
            <a:ext cx="0"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71" name="Line 234"/>
          <p:cNvSpPr>
            <a:spLocks noChangeShapeType="1"/>
          </p:cNvSpPr>
          <p:nvPr/>
        </p:nvSpPr>
        <p:spPr bwMode="auto">
          <a:xfrm>
            <a:off x="8626476" y="1500188"/>
            <a:ext cx="1588" cy="36512"/>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72" name="Line 235"/>
          <p:cNvSpPr>
            <a:spLocks noChangeShapeType="1"/>
          </p:cNvSpPr>
          <p:nvPr/>
        </p:nvSpPr>
        <p:spPr bwMode="auto">
          <a:xfrm>
            <a:off x="2644778" y="1492250"/>
            <a:ext cx="5973763" cy="1588"/>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73" name="Rectangle 236"/>
          <p:cNvSpPr>
            <a:spLocks noChangeArrowheads="1"/>
          </p:cNvSpPr>
          <p:nvPr/>
        </p:nvSpPr>
        <p:spPr bwMode="auto">
          <a:xfrm>
            <a:off x="2484438" y="1550989"/>
            <a:ext cx="230832"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0.1</a:t>
            </a:r>
          </a:p>
        </p:txBody>
      </p:sp>
      <p:sp>
        <p:nvSpPr>
          <p:cNvPr id="667874" name="Rectangle 237"/>
          <p:cNvSpPr>
            <a:spLocks noChangeArrowheads="1"/>
          </p:cNvSpPr>
          <p:nvPr/>
        </p:nvSpPr>
        <p:spPr bwMode="auto">
          <a:xfrm>
            <a:off x="3978289"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a:t>
            </a:r>
          </a:p>
        </p:txBody>
      </p:sp>
      <p:sp>
        <p:nvSpPr>
          <p:cNvPr id="667875" name="Rectangle 238"/>
          <p:cNvSpPr>
            <a:spLocks noChangeArrowheads="1"/>
          </p:cNvSpPr>
          <p:nvPr/>
        </p:nvSpPr>
        <p:spPr bwMode="auto">
          <a:xfrm>
            <a:off x="4398976"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a:t>
            </a:r>
          </a:p>
        </p:txBody>
      </p:sp>
      <p:sp>
        <p:nvSpPr>
          <p:cNvPr id="667876" name="Rectangle 239"/>
          <p:cNvSpPr>
            <a:spLocks noChangeArrowheads="1"/>
          </p:cNvSpPr>
          <p:nvPr/>
        </p:nvSpPr>
        <p:spPr bwMode="auto">
          <a:xfrm>
            <a:off x="4616464"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a:t>
            </a:r>
          </a:p>
        </p:txBody>
      </p:sp>
      <p:sp>
        <p:nvSpPr>
          <p:cNvPr id="667877" name="Rectangle 240"/>
          <p:cNvSpPr>
            <a:spLocks noChangeArrowheads="1"/>
          </p:cNvSpPr>
          <p:nvPr/>
        </p:nvSpPr>
        <p:spPr bwMode="auto">
          <a:xfrm>
            <a:off x="4933963"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6</a:t>
            </a:r>
          </a:p>
        </p:txBody>
      </p:sp>
      <p:sp>
        <p:nvSpPr>
          <p:cNvPr id="667878" name="Rectangle 241"/>
          <p:cNvSpPr>
            <a:spLocks noChangeArrowheads="1"/>
          </p:cNvSpPr>
          <p:nvPr/>
        </p:nvSpPr>
        <p:spPr bwMode="auto">
          <a:xfrm>
            <a:off x="5380051"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8</a:t>
            </a:r>
          </a:p>
        </p:txBody>
      </p:sp>
      <p:sp>
        <p:nvSpPr>
          <p:cNvPr id="667879" name="Rectangle 242"/>
          <p:cNvSpPr>
            <a:spLocks noChangeArrowheads="1"/>
          </p:cNvSpPr>
          <p:nvPr/>
        </p:nvSpPr>
        <p:spPr bwMode="auto">
          <a:xfrm>
            <a:off x="5672152"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9</a:t>
            </a:r>
          </a:p>
        </p:txBody>
      </p:sp>
      <p:sp>
        <p:nvSpPr>
          <p:cNvPr id="667880" name="Rectangle 243"/>
          <p:cNvSpPr>
            <a:spLocks noChangeArrowheads="1"/>
          </p:cNvSpPr>
          <p:nvPr/>
        </p:nvSpPr>
        <p:spPr bwMode="auto">
          <a:xfrm>
            <a:off x="5894401"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10</a:t>
            </a:r>
          </a:p>
        </p:txBody>
      </p:sp>
      <p:sp>
        <p:nvSpPr>
          <p:cNvPr id="667881" name="Rectangle 244"/>
          <p:cNvSpPr>
            <a:spLocks noChangeArrowheads="1"/>
          </p:cNvSpPr>
          <p:nvPr/>
        </p:nvSpPr>
        <p:spPr bwMode="auto">
          <a:xfrm>
            <a:off x="6307150"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12</a:t>
            </a:r>
          </a:p>
        </p:txBody>
      </p:sp>
      <p:sp>
        <p:nvSpPr>
          <p:cNvPr id="667882" name="Rectangle 245"/>
          <p:cNvSpPr>
            <a:spLocks noChangeArrowheads="1"/>
          </p:cNvSpPr>
          <p:nvPr/>
        </p:nvSpPr>
        <p:spPr bwMode="auto">
          <a:xfrm>
            <a:off x="6783400"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16</a:t>
            </a:r>
          </a:p>
        </p:txBody>
      </p:sp>
      <p:sp>
        <p:nvSpPr>
          <p:cNvPr id="667883" name="Rectangle 246"/>
          <p:cNvSpPr>
            <a:spLocks noChangeArrowheads="1"/>
          </p:cNvSpPr>
          <p:nvPr/>
        </p:nvSpPr>
        <p:spPr bwMode="auto">
          <a:xfrm>
            <a:off x="7410462"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30</a:t>
            </a:r>
          </a:p>
        </p:txBody>
      </p:sp>
      <p:sp>
        <p:nvSpPr>
          <p:cNvPr id="667884" name="Rectangle 247"/>
          <p:cNvSpPr>
            <a:spLocks noChangeArrowheads="1"/>
          </p:cNvSpPr>
          <p:nvPr/>
        </p:nvSpPr>
        <p:spPr bwMode="auto">
          <a:xfrm>
            <a:off x="7750188"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45</a:t>
            </a:r>
          </a:p>
        </p:txBody>
      </p:sp>
      <p:sp>
        <p:nvSpPr>
          <p:cNvPr id="667885" name="Rectangle 248"/>
          <p:cNvSpPr>
            <a:spLocks noChangeArrowheads="1"/>
          </p:cNvSpPr>
          <p:nvPr/>
        </p:nvSpPr>
        <p:spPr bwMode="auto">
          <a:xfrm>
            <a:off x="8118487" y="1550989"/>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70</a:t>
            </a:r>
          </a:p>
        </p:txBody>
      </p:sp>
      <p:sp>
        <p:nvSpPr>
          <p:cNvPr id="667886" name="Rectangle 249"/>
          <p:cNvSpPr>
            <a:spLocks noChangeArrowheads="1"/>
          </p:cNvSpPr>
          <p:nvPr/>
        </p:nvSpPr>
        <p:spPr bwMode="auto">
          <a:xfrm>
            <a:off x="8453438" y="1550989"/>
            <a:ext cx="272986"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110</a:t>
            </a:r>
          </a:p>
        </p:txBody>
      </p:sp>
      <p:sp>
        <p:nvSpPr>
          <p:cNvPr id="667887" name="Rectangle 250"/>
          <p:cNvSpPr>
            <a:spLocks noChangeArrowheads="1"/>
          </p:cNvSpPr>
          <p:nvPr/>
        </p:nvSpPr>
        <p:spPr bwMode="auto">
          <a:xfrm>
            <a:off x="5126051" y="155098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7</a:t>
            </a:r>
          </a:p>
        </p:txBody>
      </p:sp>
      <p:sp>
        <p:nvSpPr>
          <p:cNvPr id="667888" name="Rectangle 251"/>
          <p:cNvSpPr>
            <a:spLocks noChangeArrowheads="1"/>
          </p:cNvSpPr>
          <p:nvPr/>
        </p:nvSpPr>
        <p:spPr bwMode="auto">
          <a:xfrm>
            <a:off x="7099312" y="1547814"/>
            <a:ext cx="181991"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20</a:t>
            </a:r>
          </a:p>
        </p:txBody>
      </p:sp>
      <p:sp>
        <p:nvSpPr>
          <p:cNvPr id="667889" name="Line 252"/>
          <p:cNvSpPr>
            <a:spLocks noChangeShapeType="1"/>
          </p:cNvSpPr>
          <p:nvPr/>
        </p:nvSpPr>
        <p:spPr bwMode="auto">
          <a:xfrm>
            <a:off x="6262688" y="1501801"/>
            <a:ext cx="1587" cy="36513"/>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667890" name="Rectangle 253"/>
          <p:cNvSpPr>
            <a:spLocks noChangeArrowheads="1"/>
          </p:cNvSpPr>
          <p:nvPr/>
        </p:nvSpPr>
        <p:spPr bwMode="auto">
          <a:xfrm>
            <a:off x="4767277" y="1544639"/>
            <a:ext cx="90995" cy="215444"/>
          </a:xfrm>
          <a:prstGeom prst="rect">
            <a:avLst/>
          </a:prstGeom>
          <a:noFill/>
          <a:ln w="12700">
            <a:noFill/>
            <a:miter lim="800000"/>
            <a:headEnd/>
            <a:tailEnd/>
          </a:ln>
        </p:spPr>
        <p:txBody>
          <a:bodyPr wrap="none" lIns="0" tIns="0" rIns="0" bIns="0">
            <a:prstTxWarp prst="textNoShape">
              <a:avLst/>
            </a:prstTxWarp>
            <a:spAutoFit/>
          </a:bodyPr>
          <a:lstStyle/>
          <a:p>
            <a:pPr eaLnBrk="0" hangingPunct="0"/>
            <a:r>
              <a:rPr lang="en-US" sz="1400" b="1"/>
              <a:t>4</a:t>
            </a:r>
          </a:p>
        </p:txBody>
      </p:sp>
      <p:sp>
        <p:nvSpPr>
          <p:cNvPr id="667891" name="Rectangle 254"/>
          <p:cNvSpPr>
            <a:spLocks noChangeArrowheads="1"/>
          </p:cNvSpPr>
          <p:nvPr/>
        </p:nvSpPr>
        <p:spPr bwMode="auto">
          <a:xfrm>
            <a:off x="0" y="26"/>
            <a:ext cx="9144000" cy="688975"/>
          </a:xfrm>
          <a:prstGeom prst="rect">
            <a:avLst/>
          </a:prstGeom>
          <a:noFill/>
          <a:ln w="12700">
            <a:noFill/>
            <a:miter lim="800000"/>
            <a:headEnd/>
            <a:tailEnd/>
          </a:ln>
        </p:spPr>
        <p:txBody>
          <a:bodyPr wrap="none" lIns="90488" tIns="44450" rIns="90488" bIns="44450">
            <a:prstTxWarp prst="textNoShape">
              <a:avLst/>
            </a:prstTxWarp>
          </a:bodyPr>
          <a:lstStyle/>
          <a:p>
            <a:pPr algn="ctr" eaLnBrk="0" hangingPunct="0"/>
            <a:r>
              <a:rPr lang="en-US" sz="2800">
                <a:latin typeface="Arial Narrow" charset="0"/>
              </a:rPr>
              <a:t>Preoperative Nomogram for Prostate Cancer Recurrence</a:t>
            </a:r>
            <a:endParaRPr lang="en-US" sz="2400">
              <a:latin typeface="Arial Narrow" charset="0"/>
            </a:endParaRPr>
          </a:p>
        </p:txBody>
      </p:sp>
      <p:sp>
        <p:nvSpPr>
          <p:cNvPr id="667892" name="Rectangle 255"/>
          <p:cNvSpPr>
            <a:spLocks noChangeArrowheads="1"/>
          </p:cNvSpPr>
          <p:nvPr/>
        </p:nvSpPr>
        <p:spPr bwMode="auto">
          <a:xfrm>
            <a:off x="441325" y="4749825"/>
            <a:ext cx="8529638" cy="1443985"/>
          </a:xfrm>
          <a:prstGeom prst="rect">
            <a:avLst/>
          </a:prstGeom>
          <a:noFill/>
          <a:ln w="12700">
            <a:noFill/>
            <a:miter lim="800000"/>
            <a:headEnd/>
            <a:tailEnd/>
          </a:ln>
        </p:spPr>
        <p:txBody>
          <a:bodyPr lIns="90488" tIns="44450" rIns="90488" bIns="44450">
            <a:prstTxWarp prst="textNoShape">
              <a:avLst/>
            </a:prstTxWarp>
            <a:spAutoFit/>
          </a:bodyPr>
          <a:lstStyle/>
          <a:p>
            <a:pPr eaLnBrk="0" hangingPunct="0"/>
            <a:r>
              <a:rPr lang="en-US" sz="1000" b="1" u="sng"/>
              <a:t>Instructions for Physician</a:t>
            </a:r>
            <a:r>
              <a:rPr lang="en-US" sz="1000" b="1"/>
              <a:t>:  </a:t>
            </a:r>
            <a:r>
              <a:rPr lang="en-US" sz="1000"/>
              <a:t>Locate the patient’s PSA on the </a:t>
            </a:r>
            <a:r>
              <a:rPr lang="en-US" sz="1000" b="1"/>
              <a:t>PSA</a:t>
            </a:r>
            <a:r>
              <a:rPr lang="en-US" sz="1000"/>
              <a:t> axis.  Draw a line straight upwards to the </a:t>
            </a:r>
            <a:r>
              <a:rPr lang="en-US" sz="1000" b="1"/>
              <a:t>Points</a:t>
            </a:r>
            <a:r>
              <a:rPr lang="en-US" sz="1000"/>
              <a:t> axis to determine how many points towards recurrence the patient receives for his PSA.  Repeat this process for the </a:t>
            </a:r>
            <a:r>
              <a:rPr lang="en-US" sz="1000" b="1"/>
              <a:t>Clinical Stage </a:t>
            </a:r>
            <a:r>
              <a:rPr lang="en-US" sz="1000"/>
              <a:t>and </a:t>
            </a:r>
            <a:r>
              <a:rPr lang="en-US" sz="1000" b="1"/>
              <a:t>Biopsy Gleason Sum </a:t>
            </a:r>
            <a:r>
              <a:rPr lang="en-US" sz="1000"/>
              <a:t>axes, each time drawing straight upward to the </a:t>
            </a:r>
            <a:r>
              <a:rPr lang="en-US" sz="1000" b="1"/>
              <a:t>Points</a:t>
            </a:r>
            <a:r>
              <a:rPr lang="en-US" sz="1000"/>
              <a:t> axis.  Sum the points achieved for each predictor and locate this sum on the </a:t>
            </a:r>
            <a:r>
              <a:rPr lang="en-US" sz="1000" b="1"/>
              <a:t>Total Points </a:t>
            </a:r>
            <a:r>
              <a:rPr lang="en-US" sz="1000"/>
              <a:t>axis.  Draw a line straight down to find the patient’s probability of remaining recurrence free for 60 months assuming he does not die of another cause first.</a:t>
            </a:r>
          </a:p>
          <a:p>
            <a:pPr eaLnBrk="0" hangingPunct="0"/>
            <a:endParaRPr lang="en-US" sz="400"/>
          </a:p>
          <a:p>
            <a:pPr eaLnBrk="0" hangingPunct="0"/>
            <a:r>
              <a:rPr lang="en-US" sz="1000" i="1"/>
              <a:t>Note:  This nomogram is not applicable to a man who is not otherwise a candidate for radical prostatectomy.  You can use this only on a man who has already selected radical prostatectomy as treatment for his prostate cancer.</a:t>
            </a:r>
            <a:endParaRPr lang="en-US" sz="1200" i="1"/>
          </a:p>
          <a:p>
            <a:pPr eaLnBrk="0" hangingPunct="0"/>
            <a:endParaRPr lang="en-US" sz="400"/>
          </a:p>
          <a:p>
            <a:pPr eaLnBrk="0" hangingPunct="0"/>
            <a:r>
              <a:rPr lang="en-US" sz="1000" b="1" u="sng"/>
              <a:t>Instruction to Patient</a:t>
            </a:r>
            <a:r>
              <a:rPr lang="en-US" sz="1000"/>
              <a:t>:  “Mr. X, if we had 100 men exactly like you, we would expect between &lt;predicted percentage from nomogram - 10%&gt; and &lt;predicted percentage + 10%&gt; to remain free of their disease at 5 years following radical prostatectomy, and recurrence after 5 years is very rare.”</a:t>
            </a:r>
          </a:p>
        </p:txBody>
      </p:sp>
      <p:sp>
        <p:nvSpPr>
          <p:cNvPr id="91392" name="Rectangle 256"/>
          <p:cNvSpPr>
            <a:spLocks noChangeArrowheads="1"/>
          </p:cNvSpPr>
          <p:nvPr/>
        </p:nvSpPr>
        <p:spPr bwMode="auto">
          <a:xfrm>
            <a:off x="5621339" y="6248401"/>
            <a:ext cx="2901436" cy="274434"/>
          </a:xfrm>
          <a:prstGeom prst="rect">
            <a:avLst/>
          </a:prstGeom>
          <a:noFill/>
          <a:ln w="12700">
            <a:noFill/>
            <a:miter lim="800000"/>
            <a:headEnd/>
            <a:tailEnd/>
          </a:ln>
          <a:effectLst/>
        </p:spPr>
        <p:txBody>
          <a:bodyPr wrap="none" lIns="90488" tIns="44450" rIns="90488" bIns="44450">
            <a:prstTxWarp prst="textNoShape">
              <a:avLst/>
            </a:prstTxWarp>
            <a:spAutoFit/>
          </a:bodyPr>
          <a:lstStyle/>
          <a:p>
            <a:pPr eaLnBrk="0" hangingPunct="0">
              <a:buClr>
                <a:srgbClr val="FFFFFF"/>
              </a:buClr>
              <a:buFontTx/>
              <a:buChar char="ã"/>
              <a:tabLst>
                <a:tab pos="177800" algn="l"/>
                <a:tab pos="571500" algn="l"/>
              </a:tabLst>
            </a:pPr>
            <a:r>
              <a:rPr lang="en-US" sz="1200" b="1">
                <a:latin typeface="Symbol" charset="2"/>
              </a:rPr>
              <a:t></a:t>
            </a:r>
            <a:r>
              <a:rPr lang="en-US" sz="1000" b="1">
                <a:latin typeface="Symbol" charset="2"/>
              </a:rPr>
              <a:t>	</a:t>
            </a:r>
            <a:r>
              <a:rPr lang="en-US" sz="1000" b="1"/>
              <a:t>1997	Michael W. Kattan and Peter T. Scardino</a:t>
            </a:r>
            <a:endParaRPr lang="en-US" sz="1000" b="1">
              <a:effectLst>
                <a:outerShdw blurRad="38100" dist="38100" dir="2700000" algn="tl">
                  <a:srgbClr val="000000"/>
                </a:outerShdw>
              </a:effectLst>
            </a:endParaRPr>
          </a:p>
        </p:txBody>
      </p:sp>
      <p:sp>
        <p:nvSpPr>
          <p:cNvPr id="667894" name="Rectangle 257"/>
          <p:cNvSpPr>
            <a:spLocks noChangeArrowheads="1"/>
          </p:cNvSpPr>
          <p:nvPr/>
        </p:nvSpPr>
        <p:spPr bwMode="auto">
          <a:xfrm>
            <a:off x="425463" y="4630764"/>
            <a:ext cx="8480425" cy="2035175"/>
          </a:xfrm>
          <a:prstGeom prst="rect">
            <a:avLst/>
          </a:prstGeom>
          <a:noFill/>
          <a:ln w="12700">
            <a:solidFill>
              <a:schemeClr val="tx1"/>
            </a:solidFill>
            <a:miter lim="800000"/>
            <a:headEnd/>
            <a:tailEnd/>
          </a:ln>
        </p:spPr>
        <p:txBody>
          <a:bodyPr wrap="none" anchor="ctr">
            <a:prstTxWarp prst="textNoShape">
              <a:avLst/>
            </a:prstTxWarp>
          </a:bodyPr>
          <a:lstStyle/>
          <a:p>
            <a:endParaRPr lang="es-ES"/>
          </a:p>
        </p:txBody>
      </p:sp>
      <p:sp>
        <p:nvSpPr>
          <p:cNvPr id="667895" name="Rectangle 258"/>
          <p:cNvSpPr>
            <a:spLocks noChangeArrowheads="1"/>
          </p:cNvSpPr>
          <p:nvPr/>
        </p:nvSpPr>
        <p:spPr bwMode="auto">
          <a:xfrm>
            <a:off x="442926" y="6302375"/>
            <a:ext cx="2281237" cy="198438"/>
          </a:xfrm>
          <a:prstGeom prst="rect">
            <a:avLst/>
          </a:prstGeom>
          <a:noFill/>
          <a:ln w="12700">
            <a:noFill/>
            <a:miter lim="800000"/>
            <a:headEnd/>
            <a:tailEnd/>
          </a:ln>
        </p:spPr>
        <p:txBody>
          <a:bodyPr wrap="none" lIns="90488" tIns="44450" rIns="90488" bIns="44450">
            <a:prstTxWarp prst="textNoShape">
              <a:avLst/>
            </a:prstTxWarp>
          </a:bodyPr>
          <a:lstStyle/>
          <a:p>
            <a:pPr eaLnBrk="0" hangingPunct="0"/>
            <a:r>
              <a:rPr lang="en-US" sz="1000" b="1"/>
              <a:t>Kattan MW et al: JNCI 1998; 90:766-771.</a:t>
            </a:r>
          </a:p>
        </p:txBody>
      </p:sp>
      <p:sp>
        <p:nvSpPr>
          <p:cNvPr id="91395" name="Text Box 259"/>
          <p:cNvSpPr txBox="1">
            <a:spLocks noChangeArrowheads="1"/>
          </p:cNvSpPr>
          <p:nvPr/>
        </p:nvSpPr>
        <p:spPr bwMode="auto">
          <a:xfrm>
            <a:off x="6026175" y="1147763"/>
            <a:ext cx="577802" cy="338554"/>
          </a:xfrm>
          <a:prstGeom prst="rect">
            <a:avLst/>
          </a:prstGeom>
          <a:noFill/>
          <a:ln w="25400">
            <a:noFill/>
            <a:miter lim="800000"/>
            <a:headEnd/>
            <a:tailEnd/>
          </a:ln>
        </p:spPr>
        <p:txBody>
          <a:bodyPr wrap="none">
            <a:prstTxWarp prst="textNoShape">
              <a:avLst/>
            </a:prstTxWarp>
            <a:spAutoFit/>
          </a:bodyPr>
          <a:lstStyle/>
          <a:p>
            <a:pPr algn="ctr" eaLnBrk="0" hangingPunct="0"/>
            <a:r>
              <a:rPr lang="en-US" sz="1600">
                <a:latin typeface="Times New Roman" charset="0"/>
              </a:rPr>
              <a:t> (57)</a:t>
            </a:r>
          </a:p>
        </p:txBody>
      </p:sp>
      <p:sp>
        <p:nvSpPr>
          <p:cNvPr id="91396" name="Line 260"/>
          <p:cNvSpPr>
            <a:spLocks noChangeShapeType="1"/>
          </p:cNvSpPr>
          <p:nvPr/>
        </p:nvSpPr>
        <p:spPr bwMode="auto">
          <a:xfrm flipV="1">
            <a:off x="4452938" y="1123950"/>
            <a:ext cx="0" cy="1143000"/>
          </a:xfrm>
          <a:prstGeom prst="line">
            <a:avLst/>
          </a:prstGeom>
          <a:noFill/>
          <a:ln w="25400">
            <a:solidFill>
              <a:srgbClr val="00FF00"/>
            </a:solidFill>
            <a:round/>
            <a:headEnd/>
            <a:tailEnd/>
          </a:ln>
        </p:spPr>
        <p:txBody>
          <a:bodyPr>
            <a:prstTxWarp prst="textNoShape">
              <a:avLst/>
            </a:prstTxWarp>
          </a:bodyPr>
          <a:lstStyle/>
          <a:p>
            <a:endParaRPr lang="en-US"/>
          </a:p>
        </p:txBody>
      </p:sp>
      <p:sp>
        <p:nvSpPr>
          <p:cNvPr id="91397" name="Text Box 261"/>
          <p:cNvSpPr txBox="1">
            <a:spLocks noChangeArrowheads="1"/>
          </p:cNvSpPr>
          <p:nvPr/>
        </p:nvSpPr>
        <p:spPr bwMode="auto">
          <a:xfrm>
            <a:off x="4410348" y="1147763"/>
            <a:ext cx="526506" cy="338554"/>
          </a:xfrm>
          <a:prstGeom prst="rect">
            <a:avLst/>
          </a:prstGeom>
          <a:noFill/>
          <a:ln w="25400">
            <a:noFill/>
            <a:miter lim="800000"/>
            <a:headEnd/>
            <a:tailEnd/>
          </a:ln>
        </p:spPr>
        <p:txBody>
          <a:bodyPr wrap="none">
            <a:prstTxWarp prst="textNoShape">
              <a:avLst/>
            </a:prstTxWarp>
            <a:spAutoFit/>
          </a:bodyPr>
          <a:lstStyle/>
          <a:p>
            <a:pPr algn="ctr" eaLnBrk="0" hangingPunct="0"/>
            <a:r>
              <a:rPr lang="en-US" sz="1600">
                <a:latin typeface="Times New Roman" charset="0"/>
              </a:rPr>
              <a:t>(31)</a:t>
            </a:r>
          </a:p>
        </p:txBody>
      </p:sp>
      <p:sp>
        <p:nvSpPr>
          <p:cNvPr id="91398" name="Line 262"/>
          <p:cNvSpPr>
            <a:spLocks noChangeShapeType="1"/>
          </p:cNvSpPr>
          <p:nvPr/>
        </p:nvSpPr>
        <p:spPr bwMode="auto">
          <a:xfrm flipV="1">
            <a:off x="5418138" y="1123950"/>
            <a:ext cx="0" cy="1866900"/>
          </a:xfrm>
          <a:prstGeom prst="line">
            <a:avLst/>
          </a:prstGeom>
          <a:noFill/>
          <a:ln w="25400">
            <a:solidFill>
              <a:srgbClr val="00FFCC"/>
            </a:solidFill>
            <a:round/>
            <a:headEnd/>
            <a:tailEnd/>
          </a:ln>
        </p:spPr>
        <p:txBody>
          <a:bodyPr>
            <a:prstTxWarp prst="textNoShape">
              <a:avLst/>
            </a:prstTxWarp>
          </a:bodyPr>
          <a:lstStyle/>
          <a:p>
            <a:endParaRPr lang="en-US"/>
          </a:p>
        </p:txBody>
      </p:sp>
      <p:sp>
        <p:nvSpPr>
          <p:cNvPr id="91399" name="Text Box 263"/>
          <p:cNvSpPr txBox="1">
            <a:spLocks noChangeArrowheads="1"/>
          </p:cNvSpPr>
          <p:nvPr/>
        </p:nvSpPr>
        <p:spPr bwMode="auto">
          <a:xfrm>
            <a:off x="5396978" y="1147763"/>
            <a:ext cx="526506" cy="338554"/>
          </a:xfrm>
          <a:prstGeom prst="rect">
            <a:avLst/>
          </a:prstGeom>
          <a:noFill/>
          <a:ln w="25400">
            <a:noFill/>
            <a:miter lim="800000"/>
            <a:headEnd/>
            <a:tailEnd/>
          </a:ln>
        </p:spPr>
        <p:txBody>
          <a:bodyPr wrap="none">
            <a:prstTxWarp prst="textNoShape">
              <a:avLst/>
            </a:prstTxWarp>
            <a:spAutoFit/>
          </a:bodyPr>
          <a:lstStyle/>
          <a:p>
            <a:pPr algn="ctr" eaLnBrk="0" hangingPunct="0"/>
            <a:r>
              <a:rPr lang="en-US" sz="1600">
                <a:latin typeface="Times New Roman" charset="0"/>
              </a:rPr>
              <a:t>(47)</a:t>
            </a:r>
          </a:p>
        </p:txBody>
      </p:sp>
      <p:sp>
        <p:nvSpPr>
          <p:cNvPr id="91400" name="Rectangle 264"/>
          <p:cNvSpPr>
            <a:spLocks noChangeArrowheads="1"/>
          </p:cNvSpPr>
          <p:nvPr/>
        </p:nvSpPr>
        <p:spPr bwMode="auto">
          <a:xfrm>
            <a:off x="6827400" y="1147763"/>
            <a:ext cx="950200" cy="338554"/>
          </a:xfrm>
          <a:prstGeom prst="rect">
            <a:avLst/>
          </a:prstGeom>
          <a:noFill/>
          <a:ln w="25400">
            <a:noFill/>
            <a:miter lim="800000"/>
            <a:headEnd/>
            <a:tailEnd/>
          </a:ln>
        </p:spPr>
        <p:txBody>
          <a:bodyPr wrap="none">
            <a:prstTxWarp prst="textNoShape">
              <a:avLst/>
            </a:prstTxWarp>
            <a:spAutoFit/>
          </a:bodyPr>
          <a:lstStyle/>
          <a:p>
            <a:pPr algn="ctr" eaLnBrk="0" hangingPunct="0"/>
            <a:r>
              <a:rPr lang="en-US" sz="1600">
                <a:latin typeface="Times New Roman" charset="0"/>
              </a:rPr>
              <a:t>= 135 pts</a:t>
            </a:r>
          </a:p>
        </p:txBody>
      </p:sp>
      <p:sp>
        <p:nvSpPr>
          <p:cNvPr id="91401" name="Text Box 265"/>
          <p:cNvSpPr txBox="1">
            <a:spLocks noChangeArrowheads="1"/>
          </p:cNvSpPr>
          <p:nvPr/>
        </p:nvSpPr>
        <p:spPr bwMode="auto">
          <a:xfrm>
            <a:off x="6239414" y="3262313"/>
            <a:ext cx="783187" cy="338554"/>
          </a:xfrm>
          <a:prstGeom prst="rect">
            <a:avLst/>
          </a:prstGeom>
          <a:noFill/>
          <a:ln w="25400">
            <a:noFill/>
            <a:miter lim="800000"/>
            <a:headEnd/>
            <a:tailEnd/>
          </a:ln>
        </p:spPr>
        <p:txBody>
          <a:bodyPr wrap="none">
            <a:prstTxWarp prst="textNoShape">
              <a:avLst/>
            </a:prstTxWarp>
            <a:spAutoFit/>
          </a:bodyPr>
          <a:lstStyle/>
          <a:p>
            <a:pPr algn="ctr" eaLnBrk="0" hangingPunct="0"/>
            <a:r>
              <a:rPr lang="en-US" sz="1600">
                <a:latin typeface="Times New Roman" charset="0"/>
              </a:rPr>
              <a:t>135 pts</a:t>
            </a:r>
          </a:p>
        </p:txBody>
      </p:sp>
      <p:sp>
        <p:nvSpPr>
          <p:cNvPr id="91402" name="Oval 266"/>
          <p:cNvSpPr>
            <a:spLocks noChangeArrowheads="1"/>
          </p:cNvSpPr>
          <p:nvPr/>
        </p:nvSpPr>
        <p:spPr bwMode="auto">
          <a:xfrm>
            <a:off x="6570665" y="3657600"/>
            <a:ext cx="676275" cy="762000"/>
          </a:xfrm>
          <a:prstGeom prst="ellipse">
            <a:avLst/>
          </a:prstGeom>
          <a:noFill/>
          <a:ln w="76200">
            <a:solidFill>
              <a:srgbClr val="FF3300"/>
            </a:solidFill>
            <a:round/>
            <a:headEnd/>
            <a:tailEnd/>
          </a:ln>
        </p:spPr>
        <p:txBody>
          <a:bodyPr wrap="none" anchor="ctr">
            <a:prstTxWarp prst="textNoShape">
              <a:avLst/>
            </a:prstTxWarp>
          </a:bodyPr>
          <a:lstStyle/>
          <a:p>
            <a:endParaRPr lang="es-ES"/>
          </a:p>
        </p:txBody>
      </p:sp>
      <p:sp>
        <p:nvSpPr>
          <p:cNvPr id="91403" name="Rectangle 267"/>
          <p:cNvSpPr>
            <a:spLocks noChangeArrowheads="1"/>
          </p:cNvSpPr>
          <p:nvPr/>
        </p:nvSpPr>
        <p:spPr bwMode="auto">
          <a:xfrm>
            <a:off x="6285056" y="2362201"/>
            <a:ext cx="2525426" cy="400110"/>
          </a:xfrm>
          <a:prstGeom prst="rect">
            <a:avLst/>
          </a:prstGeom>
          <a:noFill/>
          <a:ln w="25400">
            <a:noFill/>
            <a:miter lim="800000"/>
            <a:headEnd/>
            <a:tailEnd/>
          </a:ln>
          <a:effectLst/>
        </p:spPr>
        <p:txBody>
          <a:bodyPr wrap="none">
            <a:prstTxWarp prst="textNoShape">
              <a:avLst/>
            </a:prstTxWarp>
            <a:spAutoFit/>
          </a:bodyPr>
          <a:lstStyle/>
          <a:p>
            <a:pPr algn="ctr" eaLnBrk="0" hangingPunct="0"/>
            <a:r>
              <a:rPr lang="en-US" sz="2000">
                <a:effectLst>
                  <a:outerShdw blurRad="38100" dist="38100" dir="2700000" algn="tl">
                    <a:srgbClr val="000000"/>
                  </a:outerShdw>
                </a:effectLst>
                <a:latin typeface="Times New Roman" charset="0"/>
              </a:rPr>
              <a:t>Organ confined = 21%</a:t>
            </a:r>
          </a:p>
        </p:txBody>
      </p:sp>
      <p:sp>
        <p:nvSpPr>
          <p:cNvPr id="91404" name="Line 268"/>
          <p:cNvSpPr>
            <a:spLocks noChangeShapeType="1"/>
          </p:cNvSpPr>
          <p:nvPr/>
        </p:nvSpPr>
        <p:spPr bwMode="auto">
          <a:xfrm flipV="1">
            <a:off x="6027738" y="1104900"/>
            <a:ext cx="0" cy="381000"/>
          </a:xfrm>
          <a:prstGeom prst="line">
            <a:avLst/>
          </a:prstGeom>
          <a:noFill/>
          <a:ln w="25400">
            <a:solidFill>
              <a:schemeClr val="tx1"/>
            </a:solidFill>
            <a:round/>
            <a:headEnd/>
            <a:tailEnd/>
          </a:ln>
        </p:spPr>
        <p:txBody>
          <a:bodyPr>
            <a:prstTxWarp prst="textNoShape">
              <a:avLst/>
            </a:prstTxWarp>
          </a:bodyPr>
          <a:lstStyle/>
          <a:p>
            <a:endParaRPr lang="en-US"/>
          </a:p>
        </p:txBody>
      </p:sp>
      <p:sp>
        <p:nvSpPr>
          <p:cNvPr id="667906" name="Text Box 269"/>
          <p:cNvSpPr txBox="1">
            <a:spLocks noChangeArrowheads="1"/>
          </p:cNvSpPr>
          <p:nvPr/>
        </p:nvSpPr>
        <p:spPr bwMode="auto">
          <a:xfrm>
            <a:off x="6659563" y="3860800"/>
            <a:ext cx="647700" cy="336550"/>
          </a:xfrm>
          <a:prstGeom prst="rect">
            <a:avLst/>
          </a:prstGeom>
          <a:noFill/>
          <a:ln w="9525">
            <a:noFill/>
            <a:miter lim="800000"/>
            <a:headEnd/>
            <a:tailEnd/>
          </a:ln>
        </p:spPr>
        <p:txBody>
          <a:bodyPr>
            <a:prstTxWarp prst="textNoShape">
              <a:avLst/>
            </a:prstTxWarp>
            <a:spAutoFit/>
          </a:bodyPr>
          <a:lstStyle/>
          <a:p>
            <a:pPr>
              <a:spcBef>
                <a:spcPct val="50000"/>
              </a:spcBef>
            </a:pPr>
            <a:r>
              <a:rPr lang="es-ES" sz="1600" b="1"/>
              <a:t>47%</a:t>
            </a:r>
          </a:p>
        </p:txBody>
      </p:sp>
      <p:sp>
        <p:nvSpPr>
          <p:cNvPr id="667907" name="Text Box 270"/>
          <p:cNvSpPr txBox="1">
            <a:spLocks noChangeArrowheads="1"/>
          </p:cNvSpPr>
          <p:nvPr/>
        </p:nvSpPr>
        <p:spPr bwMode="auto">
          <a:xfrm>
            <a:off x="5867400" y="6491288"/>
            <a:ext cx="3276600" cy="366712"/>
          </a:xfrm>
          <a:prstGeom prst="rect">
            <a:avLst/>
          </a:prstGeom>
          <a:noFill/>
          <a:ln w="9525">
            <a:noFill/>
            <a:miter lim="800000"/>
            <a:headEnd/>
            <a:tailEnd/>
          </a:ln>
        </p:spPr>
        <p:txBody>
          <a:bodyPr>
            <a:prstTxWarp prst="textNoShape">
              <a:avLst/>
            </a:prstTxWarp>
            <a:spAutoFit/>
          </a:bodyPr>
          <a:lstStyle/>
          <a:p>
            <a:pPr>
              <a:spcBef>
                <a:spcPct val="50000"/>
              </a:spcBef>
            </a:pPr>
            <a:r>
              <a:rPr lang="es-MX" sz="900">
                <a:latin typeface="Arial Narrow" charset="0"/>
              </a:rPr>
              <a:t>Creado por: Mauricio Lema Medina - LemaTeachFiles</a:t>
            </a:r>
            <a:r>
              <a:rPr lang="es-ES_tradnl" sz="900">
                <a:latin typeface="Arial Narrow" charset="0"/>
              </a:rPr>
              <a:t>© - 2004</a:t>
            </a:r>
            <a:r>
              <a:rPr lang="es-ES">
                <a:latin typeface="Arial Narrow" charset="0"/>
              </a:rPr>
              <a:t> </a:t>
            </a:r>
          </a:p>
        </p:txBody>
      </p:sp>
    </p:spTree>
    <p:extLst>
      <p:ext uri="{BB962C8B-B14F-4D97-AF65-F5344CB8AC3E}">
        <p14:creationId xmlns:p14="http://schemas.microsoft.com/office/powerpoint/2010/main" val="741867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91395">
                                            <p:txEl>
                                              <p:pRg st="0" end="0"/>
                                            </p:txEl>
                                          </p:spTgt>
                                        </p:tgtEl>
                                        <p:attrNameLst>
                                          <p:attrName>style.visibility</p:attrName>
                                        </p:attrNameLst>
                                      </p:cBhvr>
                                      <p:to>
                                        <p:strVal val="visible"/>
                                      </p:to>
                                    </p:set>
                                  </p:childTnLst>
                                </p:cTn>
                              </p:par>
                              <p:par>
                                <p:cTn id="7" presetID="2" presetClass="entr" presetSubtype="1" fill="hold" grpId="0" nodeType="withEffect">
                                  <p:stCondLst>
                                    <p:cond delay="0"/>
                                  </p:stCondLst>
                                  <p:childTnLst>
                                    <p:set>
                                      <p:cBhvr>
                                        <p:cTn id="8" dur="1" fill="hold">
                                          <p:stCondLst>
                                            <p:cond delay="0"/>
                                          </p:stCondLst>
                                        </p:cTn>
                                        <p:tgtEl>
                                          <p:spTgt spid="91396"/>
                                        </p:tgtEl>
                                        <p:attrNameLst>
                                          <p:attrName>style.visibility</p:attrName>
                                        </p:attrNameLst>
                                      </p:cBhvr>
                                      <p:to>
                                        <p:strVal val="visible"/>
                                      </p:to>
                                    </p:set>
                                    <p:anim calcmode="lin" valueType="num">
                                      <p:cBhvr additive="base">
                                        <p:cTn id="9" dur="500" fill="hold"/>
                                        <p:tgtEl>
                                          <p:spTgt spid="91396"/>
                                        </p:tgtEl>
                                        <p:attrNameLst>
                                          <p:attrName>ppt_x</p:attrName>
                                        </p:attrNameLst>
                                      </p:cBhvr>
                                      <p:tavLst>
                                        <p:tav tm="0">
                                          <p:val>
                                            <p:strVal val="#ppt_x"/>
                                          </p:val>
                                        </p:tav>
                                        <p:tav tm="100000">
                                          <p:val>
                                            <p:strVal val="#ppt_x"/>
                                          </p:val>
                                        </p:tav>
                                      </p:tavLst>
                                    </p:anim>
                                    <p:anim calcmode="lin" valueType="num">
                                      <p:cBhvr additive="base">
                                        <p:cTn id="10" dur="500" fill="hold"/>
                                        <p:tgtEl>
                                          <p:spTgt spid="91396"/>
                                        </p:tgtEl>
                                        <p:attrNameLst>
                                          <p:attrName>ppt_y</p:attrName>
                                        </p:attrNameLst>
                                      </p:cBhvr>
                                      <p:tavLst>
                                        <p:tav tm="0">
                                          <p:val>
                                            <p:strVal val="0-#ppt_h/2"/>
                                          </p:val>
                                        </p:tav>
                                        <p:tav tm="100000">
                                          <p:val>
                                            <p:strVal val="#ppt_y"/>
                                          </p:val>
                                        </p:tav>
                                      </p:tavLst>
                                    </p:anim>
                                  </p:childTnLst>
                                </p:cTn>
                              </p:par>
                              <p:par>
                                <p:cTn id="11" presetID="1" presetClass="entr" presetSubtype="0" fill="hold" grpId="0" nodeType="withEffect">
                                  <p:stCondLst>
                                    <p:cond delay="0"/>
                                  </p:stCondLst>
                                  <p:childTnLst>
                                    <p:set>
                                      <p:cBhvr>
                                        <p:cTn id="12" dur="1" fill="hold">
                                          <p:stCondLst>
                                            <p:cond delay="499"/>
                                          </p:stCondLst>
                                        </p:cTn>
                                        <p:tgtEl>
                                          <p:spTgt spid="91397">
                                            <p:txEl>
                                              <p:pRg st="0" end="0"/>
                                            </p:txEl>
                                          </p:spTgt>
                                        </p:tgtEl>
                                        <p:attrNameLst>
                                          <p:attrName>style.visibility</p:attrName>
                                        </p:attrNameLst>
                                      </p:cBhvr>
                                      <p:to>
                                        <p:strVal val="visible"/>
                                      </p:to>
                                    </p:set>
                                  </p:childTnLst>
                                </p:cTn>
                              </p:par>
                              <p:par>
                                <p:cTn id="13" presetID="2" presetClass="entr" presetSubtype="1" fill="hold" grpId="0" nodeType="withEffect">
                                  <p:stCondLst>
                                    <p:cond delay="0"/>
                                  </p:stCondLst>
                                  <p:childTnLst>
                                    <p:set>
                                      <p:cBhvr>
                                        <p:cTn id="14" dur="1" fill="hold">
                                          <p:stCondLst>
                                            <p:cond delay="0"/>
                                          </p:stCondLst>
                                        </p:cTn>
                                        <p:tgtEl>
                                          <p:spTgt spid="91398"/>
                                        </p:tgtEl>
                                        <p:attrNameLst>
                                          <p:attrName>style.visibility</p:attrName>
                                        </p:attrNameLst>
                                      </p:cBhvr>
                                      <p:to>
                                        <p:strVal val="visible"/>
                                      </p:to>
                                    </p:set>
                                    <p:anim calcmode="lin" valueType="num">
                                      <p:cBhvr additive="base">
                                        <p:cTn id="15" dur="500" fill="hold"/>
                                        <p:tgtEl>
                                          <p:spTgt spid="91398"/>
                                        </p:tgtEl>
                                        <p:attrNameLst>
                                          <p:attrName>ppt_x</p:attrName>
                                        </p:attrNameLst>
                                      </p:cBhvr>
                                      <p:tavLst>
                                        <p:tav tm="0">
                                          <p:val>
                                            <p:strVal val="#ppt_x"/>
                                          </p:val>
                                        </p:tav>
                                        <p:tav tm="100000">
                                          <p:val>
                                            <p:strVal val="#ppt_x"/>
                                          </p:val>
                                        </p:tav>
                                      </p:tavLst>
                                    </p:anim>
                                    <p:anim calcmode="lin" valueType="num">
                                      <p:cBhvr additive="base">
                                        <p:cTn id="16" dur="500" fill="hold"/>
                                        <p:tgtEl>
                                          <p:spTgt spid="91398"/>
                                        </p:tgtEl>
                                        <p:attrNameLst>
                                          <p:attrName>ppt_y</p:attrName>
                                        </p:attrNameLst>
                                      </p:cBhvr>
                                      <p:tavLst>
                                        <p:tav tm="0">
                                          <p:val>
                                            <p:strVal val="0-#ppt_h/2"/>
                                          </p:val>
                                        </p:tav>
                                        <p:tav tm="100000">
                                          <p:val>
                                            <p:strVal val="#ppt_y"/>
                                          </p:val>
                                        </p:tav>
                                      </p:tavLst>
                                    </p:anim>
                                  </p:childTnLst>
                                </p:cTn>
                              </p:par>
                              <p:par>
                                <p:cTn id="17" presetID="1" presetClass="entr" presetSubtype="0" fill="hold" grpId="0" nodeType="withEffect">
                                  <p:stCondLst>
                                    <p:cond delay="0"/>
                                  </p:stCondLst>
                                  <p:childTnLst>
                                    <p:set>
                                      <p:cBhvr>
                                        <p:cTn id="18" dur="1" fill="hold">
                                          <p:stCondLst>
                                            <p:cond delay="499"/>
                                          </p:stCondLst>
                                        </p:cTn>
                                        <p:tgtEl>
                                          <p:spTgt spid="91399">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1400">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91401">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9140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1403">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grpId="0" nodeType="clickEffect">
                                  <p:stCondLst>
                                    <p:cond delay="0"/>
                                  </p:stCondLst>
                                  <p:childTnLst>
                                    <p:set>
                                      <p:cBhvr>
                                        <p:cTn id="34" dur="1" fill="hold">
                                          <p:stCondLst>
                                            <p:cond delay="0"/>
                                          </p:stCondLst>
                                        </p:cTn>
                                        <p:tgtEl>
                                          <p:spTgt spid="91404"/>
                                        </p:tgtEl>
                                        <p:attrNameLst>
                                          <p:attrName>style.visibility</p:attrName>
                                        </p:attrNameLst>
                                      </p:cBhvr>
                                      <p:to>
                                        <p:strVal val="visible"/>
                                      </p:to>
                                    </p:set>
                                    <p:anim calcmode="lin" valueType="num">
                                      <p:cBhvr additive="base">
                                        <p:cTn id="35" dur="500" fill="hold"/>
                                        <p:tgtEl>
                                          <p:spTgt spid="91404"/>
                                        </p:tgtEl>
                                        <p:attrNameLst>
                                          <p:attrName>ppt_x</p:attrName>
                                        </p:attrNameLst>
                                      </p:cBhvr>
                                      <p:tavLst>
                                        <p:tav tm="0">
                                          <p:val>
                                            <p:strVal val="#ppt_x"/>
                                          </p:val>
                                        </p:tav>
                                        <p:tav tm="100000">
                                          <p:val>
                                            <p:strVal val="#ppt_x"/>
                                          </p:val>
                                        </p:tav>
                                      </p:tavLst>
                                    </p:anim>
                                    <p:anim calcmode="lin" valueType="num">
                                      <p:cBhvr additive="base">
                                        <p:cTn id="36" dur="500" fill="hold"/>
                                        <p:tgtEl>
                                          <p:spTgt spid="9140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395" grpId="0" build="p" autoUpdateAnimBg="0"/>
      <p:bldP spid="91396" grpId="0" animBg="1"/>
      <p:bldP spid="91397" grpId="0" build="p" autoUpdateAnimBg="0"/>
      <p:bldP spid="91398" grpId="0" animBg="1"/>
      <p:bldP spid="91399" grpId="0" build="p" autoUpdateAnimBg="0"/>
      <p:bldP spid="91400" grpId="0" build="p" autoUpdateAnimBg="0"/>
      <p:bldP spid="91401" grpId="0" build="p" autoUpdateAnimBg="0"/>
      <p:bldP spid="91402" grpId="0" animBg="1"/>
      <p:bldP spid="91403" grpId="0" build="p" autoUpdateAnimBg="0"/>
      <p:bldP spid="9140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6"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1507" name="Rectangle 3"/>
          <p:cNvSpPr>
            <a:spLocks noGrp="1" noChangeArrowheads="1"/>
          </p:cNvSpPr>
          <p:nvPr>
            <p:ph type="body" idx="1"/>
          </p:nvPr>
        </p:nvSpPr>
        <p:spPr>
          <a:xfrm>
            <a:off x="457200" y="1417638"/>
            <a:ext cx="8229600" cy="4852988"/>
          </a:xfrm>
        </p:spPr>
        <p:txBody>
          <a:bodyPr/>
          <a:lstStyle/>
          <a:p>
            <a:pPr algn="just" eaLnBrk="1" hangingPunct="1">
              <a:lnSpc>
                <a:spcPct val="80000"/>
              </a:lnSpc>
            </a:pPr>
            <a:r>
              <a:rPr lang="pt-BR" sz="2000" dirty="0"/>
              <a:t>Diagnóstico </a:t>
            </a:r>
          </a:p>
          <a:p>
            <a:pPr lvl="1" eaLnBrk="1" hangingPunct="1">
              <a:lnSpc>
                <a:spcPct val="80000"/>
              </a:lnSpc>
              <a:buFontTx/>
              <a:buNone/>
            </a:pPr>
            <a:r>
              <a:rPr lang="pt-BR" sz="1800" dirty="0"/>
              <a:t>	Biopsia </a:t>
            </a:r>
            <a:r>
              <a:rPr lang="pt-BR" sz="1800" dirty="0" err="1"/>
              <a:t>ecodirigida</a:t>
            </a:r>
            <a:r>
              <a:rPr lang="pt-BR" sz="1800" dirty="0"/>
              <a:t> </a:t>
            </a:r>
            <a:r>
              <a:rPr lang="pt-BR" sz="1800" dirty="0" err="1"/>
              <a:t>transrectal</a:t>
            </a:r>
            <a:r>
              <a:rPr lang="pt-BR" sz="1800" dirty="0"/>
              <a:t> de próstata</a:t>
            </a:r>
          </a:p>
          <a:p>
            <a:pPr eaLnBrk="1" hangingPunct="1">
              <a:lnSpc>
                <a:spcPct val="80000"/>
              </a:lnSpc>
            </a:pPr>
            <a:endParaRPr lang="es-ES" sz="2000" dirty="0"/>
          </a:p>
          <a:p>
            <a:pPr eaLnBrk="1" hangingPunct="1">
              <a:lnSpc>
                <a:spcPct val="80000"/>
              </a:lnSpc>
            </a:pPr>
            <a:r>
              <a:rPr lang="es-ES" sz="2000" dirty="0"/>
              <a:t>Patología </a:t>
            </a:r>
          </a:p>
          <a:p>
            <a:pPr lvl="1" eaLnBrk="1" hangingPunct="1">
              <a:lnSpc>
                <a:spcPct val="80000"/>
              </a:lnSpc>
              <a:buFontTx/>
              <a:buNone/>
            </a:pPr>
            <a:r>
              <a:rPr lang="es-ES" sz="1800" dirty="0"/>
              <a:t>	Adenocarcinoma (95%). </a:t>
            </a:r>
          </a:p>
          <a:p>
            <a:pPr lvl="1" eaLnBrk="1" hangingPunct="1">
              <a:lnSpc>
                <a:spcPct val="80000"/>
              </a:lnSpc>
              <a:buFontTx/>
              <a:buNone/>
            </a:pPr>
            <a:r>
              <a:rPr lang="es-ES" sz="1800" dirty="0"/>
              <a:t>	La diferenciación glandular se clasifica de 1-5 según el grado de diferenciación del componente principal y secundario (Gleason), va de 2 a 10,</a:t>
            </a:r>
          </a:p>
          <a:p>
            <a:pPr lvl="2" eaLnBrk="1" hangingPunct="1">
              <a:lnSpc>
                <a:spcPct val="80000"/>
              </a:lnSpc>
              <a:buFontTx/>
              <a:buNone/>
            </a:pPr>
            <a:r>
              <a:rPr lang="es-ES" sz="1600" dirty="0"/>
              <a:t>	Gleason menor de </a:t>
            </a:r>
            <a:r>
              <a:rPr lang="es-ES" sz="1600" dirty="0" smtClean="0"/>
              <a:t>7: </a:t>
            </a:r>
            <a:r>
              <a:rPr lang="es-ES" sz="1600" dirty="0"/>
              <a:t>Riesgo bajo – bien diferenciado, </a:t>
            </a:r>
          </a:p>
          <a:p>
            <a:pPr lvl="2" eaLnBrk="1" hangingPunct="1">
              <a:lnSpc>
                <a:spcPct val="80000"/>
              </a:lnSpc>
              <a:buFontTx/>
              <a:buNone/>
            </a:pPr>
            <a:r>
              <a:rPr lang="es-ES" sz="1600" dirty="0"/>
              <a:t>	Gleason de </a:t>
            </a:r>
            <a:r>
              <a:rPr lang="es-ES" sz="1600" dirty="0" smtClean="0"/>
              <a:t>7</a:t>
            </a:r>
            <a:r>
              <a:rPr lang="es-ES" sz="1600" dirty="0"/>
              <a:t>: riesgo intermedio. </a:t>
            </a:r>
          </a:p>
          <a:p>
            <a:pPr lvl="2" eaLnBrk="1" hangingPunct="1">
              <a:lnSpc>
                <a:spcPct val="80000"/>
              </a:lnSpc>
              <a:buFontTx/>
              <a:buNone/>
            </a:pPr>
            <a:r>
              <a:rPr lang="es-ES" sz="1600" dirty="0"/>
              <a:t>	</a:t>
            </a:r>
            <a:r>
              <a:rPr lang="es-ES" sz="1600" dirty="0" err="1"/>
              <a:t>Gleason</a:t>
            </a:r>
            <a:r>
              <a:rPr lang="es-ES" sz="1600" dirty="0"/>
              <a:t> </a:t>
            </a:r>
            <a:r>
              <a:rPr lang="es-ES" sz="1600" dirty="0" smtClean="0"/>
              <a:t>&gt;7: </a:t>
            </a:r>
            <a:r>
              <a:rPr lang="es-ES" sz="1600" dirty="0"/>
              <a:t>Alto riesgo - pobremente diferenciado</a:t>
            </a:r>
          </a:p>
          <a:p>
            <a:pPr eaLnBrk="1" hangingPunct="1">
              <a:lnSpc>
                <a:spcPct val="80000"/>
              </a:lnSpc>
              <a:buFontTx/>
              <a:buNone/>
            </a:pPr>
            <a:endParaRPr lang="es-ES" sz="2000" dirty="0"/>
          </a:p>
          <a:p>
            <a:pPr eaLnBrk="1" hangingPunct="1">
              <a:lnSpc>
                <a:spcPct val="80000"/>
              </a:lnSpc>
            </a:pPr>
            <a:r>
              <a:rPr lang="es-ES" sz="2000" dirty="0"/>
              <a:t>Patrones de diseminación </a:t>
            </a:r>
          </a:p>
          <a:p>
            <a:pPr lvl="1" eaLnBrk="1" hangingPunct="1">
              <a:lnSpc>
                <a:spcPct val="80000"/>
              </a:lnSpc>
              <a:buFontTx/>
              <a:buNone/>
            </a:pPr>
            <a:r>
              <a:rPr lang="es-ES" sz="1800" dirty="0"/>
              <a:t>	Extensión local – uretra prostática, etc. </a:t>
            </a:r>
          </a:p>
          <a:p>
            <a:pPr lvl="1" eaLnBrk="1" hangingPunct="1">
              <a:lnSpc>
                <a:spcPct val="80000"/>
              </a:lnSpc>
              <a:buFontTx/>
              <a:buNone/>
            </a:pPr>
            <a:r>
              <a:rPr lang="es-ES" sz="1800" dirty="0"/>
              <a:t>	Metástasis óseas: </a:t>
            </a:r>
          </a:p>
          <a:p>
            <a:pPr lvl="2" eaLnBrk="1" hangingPunct="1">
              <a:lnSpc>
                <a:spcPct val="80000"/>
              </a:lnSpc>
              <a:buFontTx/>
              <a:buNone/>
            </a:pPr>
            <a:r>
              <a:rPr lang="es-ES" sz="1600" dirty="0"/>
              <a:t>	osteoblásticas – detectables con eficiencia con gammagrafía ósea, fosfatasas ácidas prostáticas, </a:t>
            </a:r>
          </a:p>
          <a:p>
            <a:pPr lvl="1" eaLnBrk="1" hangingPunct="1">
              <a:lnSpc>
                <a:spcPct val="80000"/>
              </a:lnSpc>
              <a:buFontTx/>
              <a:buNone/>
            </a:pPr>
            <a:r>
              <a:rPr lang="es-ES" sz="1800" dirty="0"/>
              <a:t>	Metástasis pulmonares.</a:t>
            </a:r>
          </a:p>
        </p:txBody>
      </p:sp>
    </p:spTree>
    <p:extLst>
      <p:ext uri="{BB962C8B-B14F-4D97-AF65-F5344CB8AC3E}">
        <p14:creationId xmlns:p14="http://schemas.microsoft.com/office/powerpoint/2010/main" val="8233008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3555" name="Rectangle 3"/>
          <p:cNvSpPr>
            <a:spLocks noGrp="1" noChangeArrowheads="1"/>
          </p:cNvSpPr>
          <p:nvPr>
            <p:ph type="body" idx="1"/>
          </p:nvPr>
        </p:nvSpPr>
        <p:spPr>
          <a:xfrm>
            <a:off x="457200" y="1268419"/>
            <a:ext cx="8229600" cy="5184775"/>
          </a:xfrm>
        </p:spPr>
        <p:txBody>
          <a:bodyPr/>
          <a:lstStyle/>
          <a:p>
            <a:pPr marL="381000" indent="-381000" eaLnBrk="1" hangingPunct="1">
              <a:lnSpc>
                <a:spcPct val="80000"/>
              </a:lnSpc>
              <a:buFontTx/>
              <a:buNone/>
            </a:pPr>
            <a:r>
              <a:rPr lang="es-ES" sz="2400" dirty="0"/>
              <a:t>Valoración </a:t>
            </a:r>
            <a:r>
              <a:rPr lang="es-ES" sz="2400" dirty="0" err="1"/>
              <a:t>pronóstica</a:t>
            </a:r>
            <a:endParaRPr lang="es-ES" sz="2400" dirty="0"/>
          </a:p>
          <a:p>
            <a:pPr marL="381000" indent="-381000" eaLnBrk="1" hangingPunct="1">
              <a:lnSpc>
                <a:spcPct val="80000"/>
              </a:lnSpc>
            </a:pPr>
            <a:r>
              <a:rPr lang="es-ES" sz="2400" dirty="0"/>
              <a:t>Combinación de variables: </a:t>
            </a:r>
          </a:p>
          <a:p>
            <a:pPr marL="800100" lvl="1" indent="-342900" eaLnBrk="1" hangingPunct="1">
              <a:lnSpc>
                <a:spcPct val="80000"/>
              </a:lnSpc>
              <a:buFontTx/>
              <a:buNone/>
            </a:pPr>
            <a:r>
              <a:rPr lang="es-ES" sz="2000" dirty="0"/>
              <a:t>	</a:t>
            </a:r>
            <a:r>
              <a:rPr lang="es-ES" sz="2000" dirty="0" err="1"/>
              <a:t>Estadificación</a:t>
            </a:r>
            <a:r>
              <a:rPr lang="es-ES" sz="2000" dirty="0"/>
              <a:t>, </a:t>
            </a:r>
          </a:p>
          <a:p>
            <a:pPr marL="800100" lvl="1" indent="-342900" eaLnBrk="1" hangingPunct="1">
              <a:lnSpc>
                <a:spcPct val="80000"/>
              </a:lnSpc>
              <a:buFontTx/>
              <a:buNone/>
            </a:pPr>
            <a:r>
              <a:rPr lang="es-ES" sz="2000" dirty="0"/>
              <a:t>	PSA, </a:t>
            </a:r>
          </a:p>
          <a:p>
            <a:pPr marL="800100" lvl="1" indent="-342900" eaLnBrk="1" hangingPunct="1">
              <a:lnSpc>
                <a:spcPct val="80000"/>
              </a:lnSpc>
              <a:buFontTx/>
              <a:buNone/>
            </a:pPr>
            <a:r>
              <a:rPr lang="es-ES" sz="2000" dirty="0"/>
              <a:t>	Puntaje de </a:t>
            </a:r>
            <a:r>
              <a:rPr lang="es-ES" sz="2000" dirty="0" err="1"/>
              <a:t>Gleason</a:t>
            </a:r>
            <a:r>
              <a:rPr lang="es-ES" sz="2000" dirty="0"/>
              <a:t> al inicio de tratamiento.</a:t>
            </a:r>
          </a:p>
          <a:p>
            <a:pPr marL="800100" lvl="1" indent="-342900" eaLnBrk="1" hangingPunct="1">
              <a:lnSpc>
                <a:spcPct val="80000"/>
              </a:lnSpc>
              <a:buFontTx/>
              <a:buNone/>
            </a:pPr>
            <a:endParaRPr lang="es-ES" sz="2000" dirty="0"/>
          </a:p>
          <a:p>
            <a:pPr marL="381000" indent="-381000" eaLnBrk="1" hangingPunct="1">
              <a:lnSpc>
                <a:spcPct val="80000"/>
              </a:lnSpc>
            </a:pPr>
            <a:r>
              <a:rPr lang="es-ES" sz="2400" dirty="0"/>
              <a:t>Puntaje pronóstico (3 puntos)</a:t>
            </a:r>
          </a:p>
          <a:p>
            <a:pPr marL="1219200" lvl="2" indent="-304800" eaLnBrk="1" hangingPunct="1">
              <a:lnSpc>
                <a:spcPct val="80000"/>
              </a:lnSpc>
              <a:buFontTx/>
              <a:buNone/>
            </a:pPr>
            <a:r>
              <a:rPr lang="es-ES" sz="1800" dirty="0"/>
              <a:t>	Pacientes con Puntaje de </a:t>
            </a:r>
            <a:r>
              <a:rPr lang="es-ES" sz="1800" dirty="0" err="1"/>
              <a:t>Gleason</a:t>
            </a:r>
            <a:r>
              <a:rPr lang="es-ES" sz="1800" dirty="0"/>
              <a:t> &lt;7, </a:t>
            </a:r>
          </a:p>
          <a:p>
            <a:pPr marL="1219200" lvl="2" indent="-304800" eaLnBrk="1" hangingPunct="1">
              <a:lnSpc>
                <a:spcPct val="80000"/>
              </a:lnSpc>
              <a:buFontTx/>
              <a:buNone/>
            </a:pPr>
            <a:r>
              <a:rPr lang="es-ES" sz="1800" dirty="0"/>
              <a:t>	PSA &lt; 10, </a:t>
            </a:r>
            <a:endParaRPr lang="es-ES" sz="1800" dirty="0" smtClean="0"/>
          </a:p>
          <a:p>
            <a:pPr marL="1219200" lvl="2" indent="-304800" eaLnBrk="1" hangingPunct="1">
              <a:lnSpc>
                <a:spcPct val="80000"/>
              </a:lnSpc>
              <a:buFontTx/>
              <a:buNone/>
            </a:pPr>
            <a:r>
              <a:rPr lang="es-ES" sz="1800" dirty="0"/>
              <a:t>	</a:t>
            </a:r>
            <a:r>
              <a:rPr lang="es-ES" sz="1800" dirty="0" err="1" smtClean="0"/>
              <a:t>Estadío</a:t>
            </a:r>
            <a:r>
              <a:rPr lang="es-ES" sz="1800" dirty="0" smtClean="0"/>
              <a:t> T1c/T2a</a:t>
            </a:r>
          </a:p>
          <a:p>
            <a:pPr marL="1219200" lvl="2" indent="-304800" eaLnBrk="1" hangingPunct="1">
              <a:lnSpc>
                <a:spcPct val="80000"/>
              </a:lnSpc>
              <a:buFontTx/>
              <a:buNone/>
            </a:pPr>
            <a:r>
              <a:rPr lang="es-ES" sz="1800" dirty="0"/>
              <a:t>	</a:t>
            </a:r>
          </a:p>
          <a:p>
            <a:pPr marL="1219200" lvl="2" indent="-304800" eaLnBrk="1" hangingPunct="1">
              <a:lnSpc>
                <a:spcPct val="80000"/>
              </a:lnSpc>
              <a:buFontTx/>
              <a:buNone/>
            </a:pPr>
            <a:r>
              <a:rPr lang="es-ES" sz="1800" dirty="0"/>
              <a:t>	3 de 3: &gt; 85% de control a largo plazo con radioterapia. </a:t>
            </a:r>
          </a:p>
          <a:p>
            <a:pPr marL="1219200" lvl="2" indent="-304800" eaLnBrk="1" hangingPunct="1">
              <a:lnSpc>
                <a:spcPct val="80000"/>
              </a:lnSpc>
              <a:buFontTx/>
              <a:buNone/>
            </a:pPr>
            <a:r>
              <a:rPr lang="es-ES" sz="1800" dirty="0"/>
              <a:t>	2 de 3: 65% de control a largo plazo con radioterapia</a:t>
            </a:r>
          </a:p>
          <a:p>
            <a:pPr marL="1219200" lvl="2" indent="-304800" eaLnBrk="1" hangingPunct="1">
              <a:lnSpc>
                <a:spcPct val="80000"/>
              </a:lnSpc>
              <a:buFontTx/>
              <a:buNone/>
            </a:pPr>
            <a:r>
              <a:rPr lang="es-ES" sz="1800" dirty="0"/>
              <a:t>	0-1 de 3: 35% de control a largo plazo con radioterapia</a:t>
            </a:r>
          </a:p>
          <a:p>
            <a:pPr marL="1219200" lvl="2" indent="-304800" eaLnBrk="1" hangingPunct="1">
              <a:lnSpc>
                <a:spcPct val="80000"/>
              </a:lnSpc>
            </a:pPr>
            <a:endParaRPr lang="es-ES" sz="1800" dirty="0"/>
          </a:p>
          <a:p>
            <a:pPr marL="1219200" lvl="2" indent="-304800" algn="ctr" eaLnBrk="1" hangingPunct="1">
              <a:lnSpc>
                <a:spcPct val="80000"/>
              </a:lnSpc>
              <a:buFontTx/>
              <a:buNone/>
            </a:pPr>
            <a:r>
              <a:rPr lang="es-ES" sz="1600" dirty="0"/>
              <a:t>Una cuantificación más precisa se puede obtener en: </a:t>
            </a:r>
            <a:r>
              <a:rPr lang="es-ES" sz="1600" dirty="0">
                <a:hlinkClick r:id="rId3"/>
              </a:rPr>
              <a:t>www.nomograms.org</a:t>
            </a:r>
            <a:r>
              <a:rPr lang="es-ES" sz="1600" dirty="0"/>
              <a:t> </a:t>
            </a:r>
          </a:p>
        </p:txBody>
      </p:sp>
    </p:spTree>
    <p:extLst>
      <p:ext uri="{BB962C8B-B14F-4D97-AF65-F5344CB8AC3E}">
        <p14:creationId xmlns:p14="http://schemas.microsoft.com/office/powerpoint/2010/main" val="4247766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s-CO" smtClean="0"/>
              <a:t>Natural History of Prostate Cancer</a:t>
            </a:r>
          </a:p>
        </p:txBody>
      </p:sp>
      <p:sp>
        <p:nvSpPr>
          <p:cNvPr id="17411" name="Content Placeholder 10"/>
          <p:cNvSpPr>
            <a:spLocks noGrp="1"/>
          </p:cNvSpPr>
          <p:nvPr>
            <p:ph idx="1"/>
          </p:nvPr>
        </p:nvSpPr>
        <p:spPr>
          <a:xfrm>
            <a:off x="385764" y="1828826"/>
            <a:ext cx="4184650" cy="722313"/>
          </a:xfrm>
        </p:spPr>
        <p:txBody>
          <a:bodyPr>
            <a:normAutofit fontScale="85000" lnSpcReduction="10000"/>
          </a:bodyPr>
          <a:lstStyle/>
          <a:p>
            <a:r>
              <a:rPr lang="en-US" altLang="es-CO" sz="1600" smtClean="0"/>
              <a:t>Over 20 yrs, risk of prostate cancer mortality is very low (&lt; 10%) in men 55-74 yrs of age diagnosed with Gleason score 2-4 prostate cancer</a:t>
            </a:r>
          </a:p>
        </p:txBody>
      </p:sp>
      <p:sp>
        <p:nvSpPr>
          <p:cNvPr id="17412" name="Text Box 11"/>
          <p:cNvSpPr txBox="1">
            <a:spLocks noChangeArrowheads="1"/>
          </p:cNvSpPr>
          <p:nvPr/>
        </p:nvSpPr>
        <p:spPr bwMode="auto">
          <a:xfrm>
            <a:off x="284176" y="6350026"/>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0"/>
              </a:spcBef>
              <a:spcAft>
                <a:spcPct val="0"/>
              </a:spcAft>
            </a:pPr>
            <a:r>
              <a:rPr kumimoji="0" lang="en-US" altLang="es-CO" sz="1400" b="0" smtClean="0">
                <a:solidFill>
                  <a:srgbClr val="CDCDCF"/>
                </a:solidFill>
              </a:rPr>
              <a:t>Albertsen P, et al. JAMA. 2005;293:2095-2101.</a:t>
            </a:r>
          </a:p>
        </p:txBody>
      </p:sp>
      <p:sp>
        <p:nvSpPr>
          <p:cNvPr id="17413" name="Rectangle 487"/>
          <p:cNvSpPr>
            <a:spLocks noChangeArrowheads="1"/>
          </p:cNvSpPr>
          <p:nvPr/>
        </p:nvSpPr>
        <p:spPr bwMode="auto">
          <a:xfrm>
            <a:off x="7750175" y="5302276"/>
            <a:ext cx="628650" cy="627063"/>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71" name="Freeform 470"/>
          <p:cNvSpPr/>
          <p:nvPr/>
        </p:nvSpPr>
        <p:spPr bwMode="auto">
          <a:xfrm>
            <a:off x="7753350" y="5300663"/>
            <a:ext cx="628650" cy="628650"/>
          </a:xfrm>
          <a:custGeom>
            <a:avLst/>
            <a:gdLst>
              <a:gd name="connsiteX0" fmla="*/ 0 w 628650"/>
              <a:gd name="connsiteY0" fmla="*/ 0 h 628650"/>
              <a:gd name="connsiteX1" fmla="*/ 14288 w 628650"/>
              <a:gd name="connsiteY1" fmla="*/ 73819 h 628650"/>
              <a:gd name="connsiteX2" fmla="*/ 97632 w 628650"/>
              <a:gd name="connsiteY2" fmla="*/ 233362 h 628650"/>
              <a:gd name="connsiteX3" fmla="*/ 166688 w 628650"/>
              <a:gd name="connsiteY3" fmla="*/ 361950 h 628650"/>
              <a:gd name="connsiteX4" fmla="*/ 235744 w 628650"/>
              <a:gd name="connsiteY4" fmla="*/ 466725 h 628650"/>
              <a:gd name="connsiteX5" fmla="*/ 326232 w 628650"/>
              <a:gd name="connsiteY5" fmla="*/ 547687 h 628650"/>
              <a:gd name="connsiteX6" fmla="*/ 376238 w 628650"/>
              <a:gd name="connsiteY6" fmla="*/ 583406 h 628650"/>
              <a:gd name="connsiteX7" fmla="*/ 514350 w 628650"/>
              <a:gd name="connsiteY7" fmla="*/ 628650 h 628650"/>
              <a:gd name="connsiteX8" fmla="*/ 628650 w 628650"/>
              <a:gd name="connsiteY8" fmla="*/ 628650 h 628650"/>
              <a:gd name="connsiteX9" fmla="*/ 621507 w 628650"/>
              <a:gd name="connsiteY9" fmla="*/ 14287 h 628650"/>
              <a:gd name="connsiteX10" fmla="*/ 0 w 628650"/>
              <a:gd name="connsiteY10" fmla="*/ 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8650" h="628650">
                <a:moveTo>
                  <a:pt x="0" y="0"/>
                </a:moveTo>
                <a:lnTo>
                  <a:pt x="14288" y="73819"/>
                </a:lnTo>
                <a:lnTo>
                  <a:pt x="97632" y="233362"/>
                </a:lnTo>
                <a:lnTo>
                  <a:pt x="166688" y="361950"/>
                </a:lnTo>
                <a:lnTo>
                  <a:pt x="235744" y="466725"/>
                </a:lnTo>
                <a:lnTo>
                  <a:pt x="326232" y="547687"/>
                </a:lnTo>
                <a:lnTo>
                  <a:pt x="376238" y="583406"/>
                </a:lnTo>
                <a:lnTo>
                  <a:pt x="514350" y="628650"/>
                </a:lnTo>
                <a:lnTo>
                  <a:pt x="628650" y="628650"/>
                </a:lnTo>
                <a:lnTo>
                  <a:pt x="621507" y="14287"/>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15" name="Rectangle 486"/>
          <p:cNvSpPr>
            <a:spLocks noChangeArrowheads="1"/>
          </p:cNvSpPr>
          <p:nvPr/>
        </p:nvSpPr>
        <p:spPr bwMode="auto">
          <a:xfrm>
            <a:off x="6988175" y="5302276"/>
            <a:ext cx="628650" cy="627063"/>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75" name="Freeform 474"/>
          <p:cNvSpPr/>
          <p:nvPr/>
        </p:nvSpPr>
        <p:spPr bwMode="auto">
          <a:xfrm>
            <a:off x="6986601" y="5307013"/>
            <a:ext cx="625475" cy="614362"/>
          </a:xfrm>
          <a:custGeom>
            <a:avLst/>
            <a:gdLst>
              <a:gd name="connsiteX0" fmla="*/ 0 w 626269"/>
              <a:gd name="connsiteY0" fmla="*/ 0 h 614362"/>
              <a:gd name="connsiteX1" fmla="*/ 40481 w 626269"/>
              <a:gd name="connsiteY1" fmla="*/ 78581 h 614362"/>
              <a:gd name="connsiteX2" fmla="*/ 95250 w 626269"/>
              <a:gd name="connsiteY2" fmla="*/ 197643 h 614362"/>
              <a:gd name="connsiteX3" fmla="*/ 195262 w 626269"/>
              <a:gd name="connsiteY3" fmla="*/ 361950 h 614362"/>
              <a:gd name="connsiteX4" fmla="*/ 278606 w 626269"/>
              <a:gd name="connsiteY4" fmla="*/ 476250 h 614362"/>
              <a:gd name="connsiteX5" fmla="*/ 314325 w 626269"/>
              <a:gd name="connsiteY5" fmla="*/ 514350 h 614362"/>
              <a:gd name="connsiteX6" fmla="*/ 404812 w 626269"/>
              <a:gd name="connsiteY6" fmla="*/ 571500 h 614362"/>
              <a:gd name="connsiteX7" fmla="*/ 469106 w 626269"/>
              <a:gd name="connsiteY7" fmla="*/ 592931 h 614362"/>
              <a:gd name="connsiteX8" fmla="*/ 597694 w 626269"/>
              <a:gd name="connsiteY8" fmla="*/ 614362 h 614362"/>
              <a:gd name="connsiteX9" fmla="*/ 626269 w 626269"/>
              <a:gd name="connsiteY9" fmla="*/ 614362 h 614362"/>
              <a:gd name="connsiteX10" fmla="*/ 621506 w 626269"/>
              <a:gd name="connsiteY10" fmla="*/ 11906 h 614362"/>
              <a:gd name="connsiteX11" fmla="*/ 0 w 626269"/>
              <a:gd name="connsiteY11" fmla="*/ 0 h 61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6269" h="614362">
                <a:moveTo>
                  <a:pt x="0" y="0"/>
                </a:moveTo>
                <a:lnTo>
                  <a:pt x="40481" y="78581"/>
                </a:lnTo>
                <a:lnTo>
                  <a:pt x="95250" y="197643"/>
                </a:lnTo>
                <a:lnTo>
                  <a:pt x="195262" y="361950"/>
                </a:lnTo>
                <a:lnTo>
                  <a:pt x="278606" y="476250"/>
                </a:lnTo>
                <a:lnTo>
                  <a:pt x="314325" y="514350"/>
                </a:lnTo>
                <a:lnTo>
                  <a:pt x="404812" y="571500"/>
                </a:lnTo>
                <a:lnTo>
                  <a:pt x="469106" y="592931"/>
                </a:lnTo>
                <a:lnTo>
                  <a:pt x="597694" y="614362"/>
                </a:lnTo>
                <a:lnTo>
                  <a:pt x="626269" y="614362"/>
                </a:lnTo>
                <a:cubicBezTo>
                  <a:pt x="624681" y="413543"/>
                  <a:pt x="623094" y="212725"/>
                  <a:pt x="621506" y="11906"/>
                </a:cubicBez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17" name="Rectangle 485"/>
          <p:cNvSpPr>
            <a:spLocks noChangeArrowheads="1"/>
          </p:cNvSpPr>
          <p:nvPr/>
        </p:nvSpPr>
        <p:spPr bwMode="auto">
          <a:xfrm>
            <a:off x="6219825" y="5302276"/>
            <a:ext cx="628650" cy="627063"/>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79" name="Freeform 478"/>
          <p:cNvSpPr/>
          <p:nvPr/>
        </p:nvSpPr>
        <p:spPr bwMode="auto">
          <a:xfrm>
            <a:off x="6229363" y="5302250"/>
            <a:ext cx="614363" cy="617538"/>
          </a:xfrm>
          <a:custGeom>
            <a:avLst/>
            <a:gdLst>
              <a:gd name="connsiteX0" fmla="*/ 0 w 614363"/>
              <a:gd name="connsiteY0" fmla="*/ 0 h 616744"/>
              <a:gd name="connsiteX1" fmla="*/ 35719 w 614363"/>
              <a:gd name="connsiteY1" fmla="*/ 61913 h 616744"/>
              <a:gd name="connsiteX2" fmla="*/ 104775 w 614363"/>
              <a:gd name="connsiteY2" fmla="*/ 209550 h 616744"/>
              <a:gd name="connsiteX3" fmla="*/ 209550 w 614363"/>
              <a:gd name="connsiteY3" fmla="*/ 390525 h 616744"/>
              <a:gd name="connsiteX4" fmla="*/ 278607 w 614363"/>
              <a:gd name="connsiteY4" fmla="*/ 473869 h 616744"/>
              <a:gd name="connsiteX5" fmla="*/ 366713 w 614363"/>
              <a:gd name="connsiteY5" fmla="*/ 561975 h 616744"/>
              <a:gd name="connsiteX6" fmla="*/ 466725 w 614363"/>
              <a:gd name="connsiteY6" fmla="*/ 597694 h 616744"/>
              <a:gd name="connsiteX7" fmla="*/ 614363 w 614363"/>
              <a:gd name="connsiteY7" fmla="*/ 616744 h 616744"/>
              <a:gd name="connsiteX8" fmla="*/ 607219 w 614363"/>
              <a:gd name="connsiteY8" fmla="*/ 11906 h 616744"/>
              <a:gd name="connsiteX9" fmla="*/ 0 w 614363"/>
              <a:gd name="connsiteY9" fmla="*/ 0 h 61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363" h="616744">
                <a:moveTo>
                  <a:pt x="0" y="0"/>
                </a:moveTo>
                <a:lnTo>
                  <a:pt x="35719" y="61913"/>
                </a:lnTo>
                <a:lnTo>
                  <a:pt x="104775" y="209550"/>
                </a:lnTo>
                <a:lnTo>
                  <a:pt x="209550" y="390525"/>
                </a:lnTo>
                <a:lnTo>
                  <a:pt x="278607" y="473869"/>
                </a:lnTo>
                <a:lnTo>
                  <a:pt x="366713" y="561975"/>
                </a:lnTo>
                <a:lnTo>
                  <a:pt x="466725" y="597694"/>
                </a:lnTo>
                <a:lnTo>
                  <a:pt x="614363" y="616744"/>
                </a:lnTo>
                <a:cubicBezTo>
                  <a:pt x="611982" y="415131"/>
                  <a:pt x="609600" y="213519"/>
                  <a:pt x="607219" y="11906"/>
                </a:cubicBez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19" name="Rectangle 484"/>
          <p:cNvSpPr>
            <a:spLocks noChangeArrowheads="1"/>
          </p:cNvSpPr>
          <p:nvPr/>
        </p:nvSpPr>
        <p:spPr bwMode="auto">
          <a:xfrm>
            <a:off x="5481638" y="5302276"/>
            <a:ext cx="628650" cy="627063"/>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83" name="Freeform 482"/>
          <p:cNvSpPr/>
          <p:nvPr/>
        </p:nvSpPr>
        <p:spPr bwMode="auto">
          <a:xfrm>
            <a:off x="5483238" y="5310188"/>
            <a:ext cx="633413" cy="620712"/>
          </a:xfrm>
          <a:custGeom>
            <a:avLst/>
            <a:gdLst>
              <a:gd name="connsiteX0" fmla="*/ 0 w 635794"/>
              <a:gd name="connsiteY0" fmla="*/ 7144 h 621506"/>
              <a:gd name="connsiteX1" fmla="*/ 90487 w 635794"/>
              <a:gd name="connsiteY1" fmla="*/ 204787 h 621506"/>
              <a:gd name="connsiteX2" fmla="*/ 197644 w 635794"/>
              <a:gd name="connsiteY2" fmla="*/ 388144 h 621506"/>
              <a:gd name="connsiteX3" fmla="*/ 295275 w 635794"/>
              <a:gd name="connsiteY3" fmla="*/ 519112 h 621506"/>
              <a:gd name="connsiteX4" fmla="*/ 395287 w 635794"/>
              <a:gd name="connsiteY4" fmla="*/ 578644 h 621506"/>
              <a:gd name="connsiteX5" fmla="*/ 483394 w 635794"/>
              <a:gd name="connsiteY5" fmla="*/ 600075 h 621506"/>
              <a:gd name="connsiteX6" fmla="*/ 559594 w 635794"/>
              <a:gd name="connsiteY6" fmla="*/ 619125 h 621506"/>
              <a:gd name="connsiteX7" fmla="*/ 635794 w 635794"/>
              <a:gd name="connsiteY7" fmla="*/ 621506 h 621506"/>
              <a:gd name="connsiteX8" fmla="*/ 621506 w 635794"/>
              <a:gd name="connsiteY8" fmla="*/ 0 h 621506"/>
              <a:gd name="connsiteX9" fmla="*/ 0 w 635794"/>
              <a:gd name="connsiteY9" fmla="*/ 7144 h 621506"/>
              <a:gd name="connsiteX0" fmla="*/ 0 w 633413"/>
              <a:gd name="connsiteY0" fmla="*/ 0 h 621506"/>
              <a:gd name="connsiteX1" fmla="*/ 88106 w 633413"/>
              <a:gd name="connsiteY1" fmla="*/ 204787 h 621506"/>
              <a:gd name="connsiteX2" fmla="*/ 195263 w 633413"/>
              <a:gd name="connsiteY2" fmla="*/ 388144 h 621506"/>
              <a:gd name="connsiteX3" fmla="*/ 292894 w 633413"/>
              <a:gd name="connsiteY3" fmla="*/ 519112 h 621506"/>
              <a:gd name="connsiteX4" fmla="*/ 392906 w 633413"/>
              <a:gd name="connsiteY4" fmla="*/ 578644 h 621506"/>
              <a:gd name="connsiteX5" fmla="*/ 481013 w 633413"/>
              <a:gd name="connsiteY5" fmla="*/ 600075 h 621506"/>
              <a:gd name="connsiteX6" fmla="*/ 557213 w 633413"/>
              <a:gd name="connsiteY6" fmla="*/ 619125 h 621506"/>
              <a:gd name="connsiteX7" fmla="*/ 633413 w 633413"/>
              <a:gd name="connsiteY7" fmla="*/ 621506 h 621506"/>
              <a:gd name="connsiteX8" fmla="*/ 619125 w 633413"/>
              <a:gd name="connsiteY8" fmla="*/ 0 h 621506"/>
              <a:gd name="connsiteX9" fmla="*/ 0 w 633413"/>
              <a:gd name="connsiteY9" fmla="*/ 0 h 62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413" h="621506">
                <a:moveTo>
                  <a:pt x="0" y="0"/>
                </a:moveTo>
                <a:lnTo>
                  <a:pt x="88106" y="204787"/>
                </a:lnTo>
                <a:lnTo>
                  <a:pt x="195263" y="388144"/>
                </a:lnTo>
                <a:lnTo>
                  <a:pt x="292894" y="519112"/>
                </a:lnTo>
                <a:lnTo>
                  <a:pt x="392906" y="578644"/>
                </a:lnTo>
                <a:lnTo>
                  <a:pt x="481013" y="600075"/>
                </a:lnTo>
                <a:lnTo>
                  <a:pt x="557213" y="619125"/>
                </a:lnTo>
                <a:lnTo>
                  <a:pt x="633413" y="621506"/>
                </a:lnTo>
                <a:lnTo>
                  <a:pt x="619125" y="0"/>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21" name="Rectangle 491"/>
          <p:cNvSpPr>
            <a:spLocks noChangeArrowheads="1"/>
          </p:cNvSpPr>
          <p:nvPr/>
        </p:nvSpPr>
        <p:spPr bwMode="auto">
          <a:xfrm>
            <a:off x="7750175" y="4422801"/>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86" name="Freeform 485"/>
          <p:cNvSpPr/>
          <p:nvPr/>
        </p:nvSpPr>
        <p:spPr bwMode="auto">
          <a:xfrm>
            <a:off x="7750175" y="4427538"/>
            <a:ext cx="627063" cy="595312"/>
          </a:xfrm>
          <a:custGeom>
            <a:avLst/>
            <a:gdLst>
              <a:gd name="connsiteX0" fmla="*/ 0 w 626269"/>
              <a:gd name="connsiteY0" fmla="*/ 0 h 595313"/>
              <a:gd name="connsiteX1" fmla="*/ 85725 w 626269"/>
              <a:gd name="connsiteY1" fmla="*/ 154781 h 595313"/>
              <a:gd name="connsiteX2" fmla="*/ 169069 w 626269"/>
              <a:gd name="connsiteY2" fmla="*/ 264319 h 595313"/>
              <a:gd name="connsiteX3" fmla="*/ 238125 w 626269"/>
              <a:gd name="connsiteY3" fmla="*/ 376238 h 595313"/>
              <a:gd name="connsiteX4" fmla="*/ 292894 w 626269"/>
              <a:gd name="connsiteY4" fmla="*/ 431006 h 595313"/>
              <a:gd name="connsiteX5" fmla="*/ 366713 w 626269"/>
              <a:gd name="connsiteY5" fmla="*/ 500063 h 595313"/>
              <a:gd name="connsiteX6" fmla="*/ 431006 w 626269"/>
              <a:gd name="connsiteY6" fmla="*/ 550069 h 595313"/>
              <a:gd name="connsiteX7" fmla="*/ 497681 w 626269"/>
              <a:gd name="connsiteY7" fmla="*/ 571500 h 595313"/>
              <a:gd name="connsiteX8" fmla="*/ 559594 w 626269"/>
              <a:gd name="connsiteY8" fmla="*/ 592931 h 595313"/>
              <a:gd name="connsiteX9" fmla="*/ 626269 w 626269"/>
              <a:gd name="connsiteY9" fmla="*/ 595313 h 595313"/>
              <a:gd name="connsiteX10" fmla="*/ 619125 w 626269"/>
              <a:gd name="connsiteY10" fmla="*/ 0 h 595313"/>
              <a:gd name="connsiteX11" fmla="*/ 0 w 626269"/>
              <a:gd name="connsiteY11" fmla="*/ 0 h 59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6269" h="595313">
                <a:moveTo>
                  <a:pt x="0" y="0"/>
                </a:moveTo>
                <a:lnTo>
                  <a:pt x="85725" y="154781"/>
                </a:lnTo>
                <a:lnTo>
                  <a:pt x="169069" y="264319"/>
                </a:lnTo>
                <a:lnTo>
                  <a:pt x="238125" y="376238"/>
                </a:lnTo>
                <a:lnTo>
                  <a:pt x="292894" y="431006"/>
                </a:lnTo>
                <a:lnTo>
                  <a:pt x="366713" y="500063"/>
                </a:lnTo>
                <a:lnTo>
                  <a:pt x="431006" y="550069"/>
                </a:lnTo>
                <a:lnTo>
                  <a:pt x="497681" y="571500"/>
                </a:lnTo>
                <a:lnTo>
                  <a:pt x="559594" y="592931"/>
                </a:lnTo>
                <a:lnTo>
                  <a:pt x="626269" y="595313"/>
                </a:lnTo>
                <a:cubicBezTo>
                  <a:pt x="623888" y="396875"/>
                  <a:pt x="621506" y="198438"/>
                  <a:pt x="619125" y="0"/>
                </a:cubicBez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23" name="Rectangle 490"/>
          <p:cNvSpPr>
            <a:spLocks noChangeArrowheads="1"/>
          </p:cNvSpPr>
          <p:nvPr/>
        </p:nvSpPr>
        <p:spPr bwMode="auto">
          <a:xfrm>
            <a:off x="6988175" y="4422801"/>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88" name="Freeform 487"/>
          <p:cNvSpPr/>
          <p:nvPr/>
        </p:nvSpPr>
        <p:spPr bwMode="auto">
          <a:xfrm>
            <a:off x="6988175" y="4424363"/>
            <a:ext cx="619125" cy="590550"/>
          </a:xfrm>
          <a:custGeom>
            <a:avLst/>
            <a:gdLst>
              <a:gd name="connsiteX0" fmla="*/ 0 w 619125"/>
              <a:gd name="connsiteY0" fmla="*/ 0 h 590550"/>
              <a:gd name="connsiteX1" fmla="*/ 61913 w 619125"/>
              <a:gd name="connsiteY1" fmla="*/ 85725 h 590550"/>
              <a:gd name="connsiteX2" fmla="*/ 123825 w 619125"/>
              <a:gd name="connsiteY2" fmla="*/ 176212 h 590550"/>
              <a:gd name="connsiteX3" fmla="*/ 207169 w 619125"/>
              <a:gd name="connsiteY3" fmla="*/ 283369 h 590550"/>
              <a:gd name="connsiteX4" fmla="*/ 307181 w 619125"/>
              <a:gd name="connsiteY4" fmla="*/ 404812 h 590550"/>
              <a:gd name="connsiteX5" fmla="*/ 361950 w 619125"/>
              <a:gd name="connsiteY5" fmla="*/ 466725 h 590550"/>
              <a:gd name="connsiteX6" fmla="*/ 473869 w 619125"/>
              <a:gd name="connsiteY6" fmla="*/ 545306 h 590550"/>
              <a:gd name="connsiteX7" fmla="*/ 559594 w 619125"/>
              <a:gd name="connsiteY7" fmla="*/ 571500 h 590550"/>
              <a:gd name="connsiteX8" fmla="*/ 616744 w 619125"/>
              <a:gd name="connsiteY8" fmla="*/ 590550 h 590550"/>
              <a:gd name="connsiteX9" fmla="*/ 619125 w 619125"/>
              <a:gd name="connsiteY9" fmla="*/ 7144 h 590550"/>
              <a:gd name="connsiteX10" fmla="*/ 0 w 619125"/>
              <a:gd name="connsiteY10" fmla="*/ 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9125" h="590550">
                <a:moveTo>
                  <a:pt x="0" y="0"/>
                </a:moveTo>
                <a:lnTo>
                  <a:pt x="61913" y="85725"/>
                </a:lnTo>
                <a:lnTo>
                  <a:pt x="123825" y="176212"/>
                </a:lnTo>
                <a:lnTo>
                  <a:pt x="207169" y="283369"/>
                </a:lnTo>
                <a:lnTo>
                  <a:pt x="307181" y="404812"/>
                </a:lnTo>
                <a:lnTo>
                  <a:pt x="361950" y="466725"/>
                </a:lnTo>
                <a:lnTo>
                  <a:pt x="473869" y="545306"/>
                </a:lnTo>
                <a:lnTo>
                  <a:pt x="559594" y="571500"/>
                </a:lnTo>
                <a:lnTo>
                  <a:pt x="616744" y="590550"/>
                </a:lnTo>
                <a:cubicBezTo>
                  <a:pt x="617538" y="396081"/>
                  <a:pt x="618331" y="201613"/>
                  <a:pt x="619125" y="7144"/>
                </a:cubicBez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25" name="Rectangle 489"/>
          <p:cNvSpPr>
            <a:spLocks noChangeArrowheads="1"/>
          </p:cNvSpPr>
          <p:nvPr/>
        </p:nvSpPr>
        <p:spPr bwMode="auto">
          <a:xfrm>
            <a:off x="6219825" y="4422801"/>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90" name="Freeform 489"/>
          <p:cNvSpPr/>
          <p:nvPr/>
        </p:nvSpPr>
        <p:spPr bwMode="auto">
          <a:xfrm>
            <a:off x="6229350" y="4424389"/>
            <a:ext cx="611188" cy="574675"/>
          </a:xfrm>
          <a:custGeom>
            <a:avLst/>
            <a:gdLst>
              <a:gd name="connsiteX0" fmla="*/ 0 w 611982"/>
              <a:gd name="connsiteY0" fmla="*/ 0 h 573881"/>
              <a:gd name="connsiteX1" fmla="*/ 66675 w 611982"/>
              <a:gd name="connsiteY1" fmla="*/ 66675 h 573881"/>
              <a:gd name="connsiteX2" fmla="*/ 145257 w 611982"/>
              <a:gd name="connsiteY2" fmla="*/ 159544 h 573881"/>
              <a:gd name="connsiteX3" fmla="*/ 259557 w 611982"/>
              <a:gd name="connsiteY3" fmla="*/ 311944 h 573881"/>
              <a:gd name="connsiteX4" fmla="*/ 340519 w 611982"/>
              <a:gd name="connsiteY4" fmla="*/ 414337 h 573881"/>
              <a:gd name="connsiteX5" fmla="*/ 407194 w 611982"/>
              <a:gd name="connsiteY5" fmla="*/ 466725 h 573881"/>
              <a:gd name="connsiteX6" fmla="*/ 461963 w 611982"/>
              <a:gd name="connsiteY6" fmla="*/ 519112 h 573881"/>
              <a:gd name="connsiteX7" fmla="*/ 611982 w 611982"/>
              <a:gd name="connsiteY7" fmla="*/ 573881 h 573881"/>
              <a:gd name="connsiteX8" fmla="*/ 609600 w 611982"/>
              <a:gd name="connsiteY8" fmla="*/ 9525 h 573881"/>
              <a:gd name="connsiteX9" fmla="*/ 0 w 611982"/>
              <a:gd name="connsiteY9" fmla="*/ 0 h 57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82" h="573881">
                <a:moveTo>
                  <a:pt x="0" y="0"/>
                </a:moveTo>
                <a:lnTo>
                  <a:pt x="66675" y="66675"/>
                </a:lnTo>
                <a:lnTo>
                  <a:pt x="145257" y="159544"/>
                </a:lnTo>
                <a:lnTo>
                  <a:pt x="259557" y="311944"/>
                </a:lnTo>
                <a:lnTo>
                  <a:pt x="340519" y="414337"/>
                </a:lnTo>
                <a:lnTo>
                  <a:pt x="407194" y="466725"/>
                </a:lnTo>
                <a:lnTo>
                  <a:pt x="461963" y="519112"/>
                </a:lnTo>
                <a:lnTo>
                  <a:pt x="611982" y="573881"/>
                </a:lnTo>
                <a:lnTo>
                  <a:pt x="609600" y="9525"/>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27" name="Rectangle 488"/>
          <p:cNvSpPr>
            <a:spLocks noChangeArrowheads="1"/>
          </p:cNvSpPr>
          <p:nvPr/>
        </p:nvSpPr>
        <p:spPr bwMode="auto">
          <a:xfrm>
            <a:off x="5481638" y="4422801"/>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92" name="Freeform 491"/>
          <p:cNvSpPr/>
          <p:nvPr/>
        </p:nvSpPr>
        <p:spPr bwMode="auto">
          <a:xfrm>
            <a:off x="5481638" y="4427538"/>
            <a:ext cx="628650" cy="577850"/>
          </a:xfrm>
          <a:custGeom>
            <a:avLst/>
            <a:gdLst>
              <a:gd name="connsiteX0" fmla="*/ 0 w 628650"/>
              <a:gd name="connsiteY0" fmla="*/ 0 h 578644"/>
              <a:gd name="connsiteX1" fmla="*/ 73819 w 628650"/>
              <a:gd name="connsiteY1" fmla="*/ 80963 h 578644"/>
              <a:gd name="connsiteX2" fmla="*/ 140494 w 628650"/>
              <a:gd name="connsiteY2" fmla="*/ 171450 h 578644"/>
              <a:gd name="connsiteX3" fmla="*/ 250031 w 628650"/>
              <a:gd name="connsiteY3" fmla="*/ 297656 h 578644"/>
              <a:gd name="connsiteX4" fmla="*/ 335756 w 628650"/>
              <a:gd name="connsiteY4" fmla="*/ 404813 h 578644"/>
              <a:gd name="connsiteX5" fmla="*/ 440531 w 628650"/>
              <a:gd name="connsiteY5" fmla="*/ 490538 h 578644"/>
              <a:gd name="connsiteX6" fmla="*/ 552450 w 628650"/>
              <a:gd name="connsiteY6" fmla="*/ 547688 h 578644"/>
              <a:gd name="connsiteX7" fmla="*/ 628650 w 628650"/>
              <a:gd name="connsiteY7" fmla="*/ 578644 h 578644"/>
              <a:gd name="connsiteX8" fmla="*/ 628650 w 628650"/>
              <a:gd name="connsiteY8" fmla="*/ 2381 h 578644"/>
              <a:gd name="connsiteX9" fmla="*/ 0 w 628650"/>
              <a:gd name="connsiteY9" fmla="*/ 0 h 57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8650" h="578644">
                <a:moveTo>
                  <a:pt x="0" y="0"/>
                </a:moveTo>
                <a:lnTo>
                  <a:pt x="73819" y="80963"/>
                </a:lnTo>
                <a:lnTo>
                  <a:pt x="140494" y="171450"/>
                </a:lnTo>
                <a:lnTo>
                  <a:pt x="250031" y="297656"/>
                </a:lnTo>
                <a:lnTo>
                  <a:pt x="335756" y="404813"/>
                </a:lnTo>
                <a:lnTo>
                  <a:pt x="440531" y="490538"/>
                </a:lnTo>
                <a:lnTo>
                  <a:pt x="552450" y="547688"/>
                </a:lnTo>
                <a:lnTo>
                  <a:pt x="628650" y="578644"/>
                </a:lnTo>
                <a:lnTo>
                  <a:pt x="628650" y="2381"/>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29" name="Rectangle 495"/>
          <p:cNvSpPr>
            <a:spLocks noChangeArrowheads="1"/>
          </p:cNvSpPr>
          <p:nvPr/>
        </p:nvSpPr>
        <p:spPr bwMode="auto">
          <a:xfrm>
            <a:off x="7750175" y="35417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94" name="Freeform 493"/>
          <p:cNvSpPr/>
          <p:nvPr/>
        </p:nvSpPr>
        <p:spPr bwMode="auto">
          <a:xfrm>
            <a:off x="7748601" y="3548066"/>
            <a:ext cx="623887" cy="600075"/>
          </a:xfrm>
          <a:custGeom>
            <a:avLst/>
            <a:gdLst>
              <a:gd name="connsiteX0" fmla="*/ 0 w 623887"/>
              <a:gd name="connsiteY0" fmla="*/ 0 h 600075"/>
              <a:gd name="connsiteX1" fmla="*/ 76200 w 623887"/>
              <a:gd name="connsiteY1" fmla="*/ 123825 h 600075"/>
              <a:gd name="connsiteX2" fmla="*/ 121444 w 623887"/>
              <a:gd name="connsiteY2" fmla="*/ 195262 h 600075"/>
              <a:gd name="connsiteX3" fmla="*/ 200025 w 623887"/>
              <a:gd name="connsiteY3" fmla="*/ 288131 h 600075"/>
              <a:gd name="connsiteX4" fmla="*/ 271462 w 623887"/>
              <a:gd name="connsiteY4" fmla="*/ 381000 h 600075"/>
              <a:gd name="connsiteX5" fmla="*/ 352425 w 623887"/>
              <a:gd name="connsiteY5" fmla="*/ 464343 h 600075"/>
              <a:gd name="connsiteX6" fmla="*/ 452437 w 623887"/>
              <a:gd name="connsiteY6" fmla="*/ 540543 h 600075"/>
              <a:gd name="connsiteX7" fmla="*/ 561975 w 623887"/>
              <a:gd name="connsiteY7" fmla="*/ 583406 h 600075"/>
              <a:gd name="connsiteX8" fmla="*/ 595312 w 623887"/>
              <a:gd name="connsiteY8" fmla="*/ 585787 h 600075"/>
              <a:gd name="connsiteX9" fmla="*/ 623887 w 623887"/>
              <a:gd name="connsiteY9" fmla="*/ 600075 h 600075"/>
              <a:gd name="connsiteX10" fmla="*/ 623887 w 623887"/>
              <a:gd name="connsiteY10" fmla="*/ 2381 h 600075"/>
              <a:gd name="connsiteX11" fmla="*/ 0 w 623887"/>
              <a:gd name="connsiteY11" fmla="*/ 0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3887" h="600075">
                <a:moveTo>
                  <a:pt x="0" y="0"/>
                </a:moveTo>
                <a:lnTo>
                  <a:pt x="76200" y="123825"/>
                </a:lnTo>
                <a:lnTo>
                  <a:pt x="121444" y="195262"/>
                </a:lnTo>
                <a:lnTo>
                  <a:pt x="200025" y="288131"/>
                </a:lnTo>
                <a:lnTo>
                  <a:pt x="271462" y="381000"/>
                </a:lnTo>
                <a:lnTo>
                  <a:pt x="352425" y="464343"/>
                </a:lnTo>
                <a:lnTo>
                  <a:pt x="452437" y="540543"/>
                </a:lnTo>
                <a:lnTo>
                  <a:pt x="561975" y="583406"/>
                </a:lnTo>
                <a:lnTo>
                  <a:pt x="595312" y="585787"/>
                </a:lnTo>
                <a:lnTo>
                  <a:pt x="623887" y="600075"/>
                </a:lnTo>
                <a:lnTo>
                  <a:pt x="623887" y="2381"/>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31" name="Rectangle 494"/>
          <p:cNvSpPr>
            <a:spLocks noChangeArrowheads="1"/>
          </p:cNvSpPr>
          <p:nvPr/>
        </p:nvSpPr>
        <p:spPr bwMode="auto">
          <a:xfrm>
            <a:off x="6988175" y="35417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96" name="Freeform 495"/>
          <p:cNvSpPr/>
          <p:nvPr/>
        </p:nvSpPr>
        <p:spPr bwMode="auto">
          <a:xfrm>
            <a:off x="6996114" y="3551245"/>
            <a:ext cx="615950" cy="542925"/>
          </a:xfrm>
          <a:custGeom>
            <a:avLst/>
            <a:gdLst>
              <a:gd name="connsiteX0" fmla="*/ 0 w 616744"/>
              <a:gd name="connsiteY0" fmla="*/ 0 h 542925"/>
              <a:gd name="connsiteX1" fmla="*/ 116681 w 616744"/>
              <a:gd name="connsiteY1" fmla="*/ 111919 h 542925"/>
              <a:gd name="connsiteX2" fmla="*/ 235744 w 616744"/>
              <a:gd name="connsiteY2" fmla="*/ 245269 h 542925"/>
              <a:gd name="connsiteX3" fmla="*/ 340519 w 616744"/>
              <a:gd name="connsiteY3" fmla="*/ 345281 h 542925"/>
              <a:gd name="connsiteX4" fmla="*/ 421481 w 616744"/>
              <a:gd name="connsiteY4" fmla="*/ 426244 h 542925"/>
              <a:gd name="connsiteX5" fmla="*/ 616744 w 616744"/>
              <a:gd name="connsiteY5" fmla="*/ 542925 h 542925"/>
              <a:gd name="connsiteX6" fmla="*/ 607219 w 616744"/>
              <a:gd name="connsiteY6" fmla="*/ 0 h 542925"/>
              <a:gd name="connsiteX7" fmla="*/ 0 w 616744"/>
              <a:gd name="connsiteY7" fmla="*/ 0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744" h="542925">
                <a:moveTo>
                  <a:pt x="0" y="0"/>
                </a:moveTo>
                <a:lnTo>
                  <a:pt x="116681" y="111919"/>
                </a:lnTo>
                <a:lnTo>
                  <a:pt x="235744" y="245269"/>
                </a:lnTo>
                <a:lnTo>
                  <a:pt x="340519" y="345281"/>
                </a:lnTo>
                <a:lnTo>
                  <a:pt x="421481" y="426244"/>
                </a:lnTo>
                <a:lnTo>
                  <a:pt x="616744" y="542925"/>
                </a:lnTo>
                <a:lnTo>
                  <a:pt x="607219" y="0"/>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33" name="Rectangle 493"/>
          <p:cNvSpPr>
            <a:spLocks noChangeArrowheads="1"/>
          </p:cNvSpPr>
          <p:nvPr/>
        </p:nvSpPr>
        <p:spPr bwMode="auto">
          <a:xfrm>
            <a:off x="6219825" y="35417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498" name="Freeform 497"/>
          <p:cNvSpPr/>
          <p:nvPr/>
        </p:nvSpPr>
        <p:spPr bwMode="auto">
          <a:xfrm>
            <a:off x="6259514" y="3543303"/>
            <a:ext cx="581025" cy="455613"/>
          </a:xfrm>
          <a:custGeom>
            <a:avLst/>
            <a:gdLst>
              <a:gd name="connsiteX0" fmla="*/ 0 w 581025"/>
              <a:gd name="connsiteY0" fmla="*/ 0 h 454819"/>
              <a:gd name="connsiteX1" fmla="*/ 42862 w 581025"/>
              <a:gd name="connsiteY1" fmla="*/ 42863 h 454819"/>
              <a:gd name="connsiteX2" fmla="*/ 130968 w 581025"/>
              <a:gd name="connsiteY2" fmla="*/ 102394 h 454819"/>
              <a:gd name="connsiteX3" fmla="*/ 254793 w 581025"/>
              <a:gd name="connsiteY3" fmla="*/ 197644 h 454819"/>
              <a:gd name="connsiteX4" fmla="*/ 404812 w 581025"/>
              <a:gd name="connsiteY4" fmla="*/ 328613 h 454819"/>
              <a:gd name="connsiteX5" fmla="*/ 485775 w 581025"/>
              <a:gd name="connsiteY5" fmla="*/ 381000 h 454819"/>
              <a:gd name="connsiteX6" fmla="*/ 581025 w 581025"/>
              <a:gd name="connsiteY6" fmla="*/ 454819 h 454819"/>
              <a:gd name="connsiteX7" fmla="*/ 581025 w 581025"/>
              <a:gd name="connsiteY7" fmla="*/ 7144 h 454819"/>
              <a:gd name="connsiteX8" fmla="*/ 0 w 581025"/>
              <a:gd name="connsiteY8" fmla="*/ 0 h 454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1025" h="454819">
                <a:moveTo>
                  <a:pt x="0" y="0"/>
                </a:moveTo>
                <a:lnTo>
                  <a:pt x="42862" y="42863"/>
                </a:lnTo>
                <a:lnTo>
                  <a:pt x="130968" y="102394"/>
                </a:lnTo>
                <a:lnTo>
                  <a:pt x="254793" y="197644"/>
                </a:lnTo>
                <a:lnTo>
                  <a:pt x="404812" y="328613"/>
                </a:lnTo>
                <a:lnTo>
                  <a:pt x="485775" y="381000"/>
                </a:lnTo>
                <a:lnTo>
                  <a:pt x="581025" y="454819"/>
                </a:lnTo>
                <a:lnTo>
                  <a:pt x="581025" y="7144"/>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35" name="Rectangle 492"/>
          <p:cNvSpPr>
            <a:spLocks noChangeArrowheads="1"/>
          </p:cNvSpPr>
          <p:nvPr/>
        </p:nvSpPr>
        <p:spPr bwMode="auto">
          <a:xfrm>
            <a:off x="5481638" y="3541713"/>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500" name="Freeform 499"/>
          <p:cNvSpPr/>
          <p:nvPr/>
        </p:nvSpPr>
        <p:spPr bwMode="auto">
          <a:xfrm>
            <a:off x="5497521" y="3541713"/>
            <a:ext cx="617537" cy="366712"/>
          </a:xfrm>
          <a:custGeom>
            <a:avLst/>
            <a:gdLst>
              <a:gd name="connsiteX0" fmla="*/ 0 w 616743"/>
              <a:gd name="connsiteY0" fmla="*/ 0 h 366712"/>
              <a:gd name="connsiteX1" fmla="*/ 133350 w 616743"/>
              <a:gd name="connsiteY1" fmla="*/ 71437 h 366712"/>
              <a:gd name="connsiteX2" fmla="*/ 235743 w 616743"/>
              <a:gd name="connsiteY2" fmla="*/ 116681 h 366712"/>
              <a:gd name="connsiteX3" fmla="*/ 373856 w 616743"/>
              <a:gd name="connsiteY3" fmla="*/ 214312 h 366712"/>
              <a:gd name="connsiteX4" fmla="*/ 511968 w 616743"/>
              <a:gd name="connsiteY4" fmla="*/ 297656 h 366712"/>
              <a:gd name="connsiteX5" fmla="*/ 616743 w 616743"/>
              <a:gd name="connsiteY5" fmla="*/ 366712 h 366712"/>
              <a:gd name="connsiteX6" fmla="*/ 609600 w 616743"/>
              <a:gd name="connsiteY6" fmla="*/ 4762 h 366712"/>
              <a:gd name="connsiteX7" fmla="*/ 0 w 616743"/>
              <a:gd name="connsiteY7" fmla="*/ 0 h 36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743" h="366712">
                <a:moveTo>
                  <a:pt x="0" y="0"/>
                </a:moveTo>
                <a:lnTo>
                  <a:pt x="133350" y="71437"/>
                </a:lnTo>
                <a:lnTo>
                  <a:pt x="235743" y="116681"/>
                </a:lnTo>
                <a:lnTo>
                  <a:pt x="373856" y="214312"/>
                </a:lnTo>
                <a:lnTo>
                  <a:pt x="511968" y="297656"/>
                </a:lnTo>
                <a:lnTo>
                  <a:pt x="616743" y="366712"/>
                </a:lnTo>
                <a:lnTo>
                  <a:pt x="609600" y="4762"/>
                </a:ln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37" name="Rectangle 496"/>
          <p:cNvSpPr>
            <a:spLocks noChangeArrowheads="1"/>
          </p:cNvSpPr>
          <p:nvPr/>
        </p:nvSpPr>
        <p:spPr bwMode="auto">
          <a:xfrm>
            <a:off x="5481638" y="2665439"/>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502" name="Freeform 501"/>
          <p:cNvSpPr/>
          <p:nvPr/>
        </p:nvSpPr>
        <p:spPr bwMode="auto">
          <a:xfrm>
            <a:off x="5497513" y="2671789"/>
            <a:ext cx="609600" cy="300037"/>
          </a:xfrm>
          <a:custGeom>
            <a:avLst/>
            <a:gdLst>
              <a:gd name="connsiteX0" fmla="*/ 0 w 609600"/>
              <a:gd name="connsiteY0" fmla="*/ 0 h 300038"/>
              <a:gd name="connsiteX1" fmla="*/ 76200 w 609600"/>
              <a:gd name="connsiteY1" fmla="*/ 28575 h 300038"/>
              <a:gd name="connsiteX2" fmla="*/ 216693 w 609600"/>
              <a:gd name="connsiteY2" fmla="*/ 83344 h 300038"/>
              <a:gd name="connsiteX3" fmla="*/ 307181 w 609600"/>
              <a:gd name="connsiteY3" fmla="*/ 126207 h 300038"/>
              <a:gd name="connsiteX4" fmla="*/ 395287 w 609600"/>
              <a:gd name="connsiteY4" fmla="*/ 180975 h 300038"/>
              <a:gd name="connsiteX5" fmla="*/ 461962 w 609600"/>
              <a:gd name="connsiteY5" fmla="*/ 209550 h 300038"/>
              <a:gd name="connsiteX6" fmla="*/ 507206 w 609600"/>
              <a:gd name="connsiteY6" fmla="*/ 242888 h 300038"/>
              <a:gd name="connsiteX7" fmla="*/ 561975 w 609600"/>
              <a:gd name="connsiteY7" fmla="*/ 276225 h 300038"/>
              <a:gd name="connsiteX8" fmla="*/ 609600 w 609600"/>
              <a:gd name="connsiteY8" fmla="*/ 300038 h 300038"/>
              <a:gd name="connsiteX9" fmla="*/ 604837 w 609600"/>
              <a:gd name="connsiteY9" fmla="*/ 2382 h 300038"/>
              <a:gd name="connsiteX10" fmla="*/ 0 w 609600"/>
              <a:gd name="connsiteY10" fmla="*/ 0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 h="300038">
                <a:moveTo>
                  <a:pt x="0" y="0"/>
                </a:moveTo>
                <a:lnTo>
                  <a:pt x="76200" y="28575"/>
                </a:lnTo>
                <a:lnTo>
                  <a:pt x="216693" y="83344"/>
                </a:lnTo>
                <a:lnTo>
                  <a:pt x="307181" y="126207"/>
                </a:lnTo>
                <a:lnTo>
                  <a:pt x="395287" y="180975"/>
                </a:lnTo>
                <a:lnTo>
                  <a:pt x="461962" y="209550"/>
                </a:lnTo>
                <a:lnTo>
                  <a:pt x="507206" y="242888"/>
                </a:lnTo>
                <a:lnTo>
                  <a:pt x="561975" y="276225"/>
                </a:lnTo>
                <a:lnTo>
                  <a:pt x="609600" y="300038"/>
                </a:lnTo>
                <a:cubicBezTo>
                  <a:pt x="608012" y="200819"/>
                  <a:pt x="606425" y="101601"/>
                  <a:pt x="604837" y="2382"/>
                </a:cubicBezTo>
                <a:lnTo>
                  <a:pt x="0" y="0"/>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39" name="Rectangle 497"/>
          <p:cNvSpPr>
            <a:spLocks noChangeArrowheads="1"/>
          </p:cNvSpPr>
          <p:nvPr/>
        </p:nvSpPr>
        <p:spPr bwMode="auto">
          <a:xfrm>
            <a:off x="6219825" y="2665439"/>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504" name="Freeform 503"/>
          <p:cNvSpPr/>
          <p:nvPr/>
        </p:nvSpPr>
        <p:spPr bwMode="auto">
          <a:xfrm>
            <a:off x="6240463" y="2667026"/>
            <a:ext cx="608012" cy="423863"/>
          </a:xfrm>
          <a:custGeom>
            <a:avLst/>
            <a:gdLst>
              <a:gd name="connsiteX0" fmla="*/ 0 w 607218"/>
              <a:gd name="connsiteY0" fmla="*/ 4762 h 423862"/>
              <a:gd name="connsiteX1" fmla="*/ 190500 w 607218"/>
              <a:gd name="connsiteY1" fmla="*/ 114300 h 423862"/>
              <a:gd name="connsiteX2" fmla="*/ 342900 w 607218"/>
              <a:gd name="connsiteY2" fmla="*/ 216694 h 423862"/>
              <a:gd name="connsiteX3" fmla="*/ 433387 w 607218"/>
              <a:gd name="connsiteY3" fmla="*/ 288131 h 423862"/>
              <a:gd name="connsiteX4" fmla="*/ 531018 w 607218"/>
              <a:gd name="connsiteY4" fmla="*/ 361950 h 423862"/>
              <a:gd name="connsiteX5" fmla="*/ 607218 w 607218"/>
              <a:gd name="connsiteY5" fmla="*/ 423862 h 423862"/>
              <a:gd name="connsiteX6" fmla="*/ 595312 w 607218"/>
              <a:gd name="connsiteY6" fmla="*/ 0 h 423862"/>
              <a:gd name="connsiteX7" fmla="*/ 0 w 607218"/>
              <a:gd name="connsiteY7" fmla="*/ 4762 h 423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218" h="423862">
                <a:moveTo>
                  <a:pt x="0" y="4762"/>
                </a:moveTo>
                <a:lnTo>
                  <a:pt x="190500" y="114300"/>
                </a:lnTo>
                <a:lnTo>
                  <a:pt x="342900" y="216694"/>
                </a:lnTo>
                <a:lnTo>
                  <a:pt x="433387" y="288131"/>
                </a:lnTo>
                <a:lnTo>
                  <a:pt x="531018" y="361950"/>
                </a:lnTo>
                <a:lnTo>
                  <a:pt x="607218" y="423862"/>
                </a:lnTo>
                <a:lnTo>
                  <a:pt x="595312" y="0"/>
                </a:lnTo>
                <a:lnTo>
                  <a:pt x="0" y="4762"/>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41" name="Rectangle 498"/>
          <p:cNvSpPr>
            <a:spLocks noChangeArrowheads="1"/>
          </p:cNvSpPr>
          <p:nvPr/>
        </p:nvSpPr>
        <p:spPr bwMode="auto">
          <a:xfrm>
            <a:off x="6988175" y="2665439"/>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506" name="Freeform 505"/>
          <p:cNvSpPr/>
          <p:nvPr/>
        </p:nvSpPr>
        <p:spPr bwMode="auto">
          <a:xfrm>
            <a:off x="6996113" y="2671763"/>
            <a:ext cx="609600" cy="519112"/>
          </a:xfrm>
          <a:custGeom>
            <a:avLst/>
            <a:gdLst>
              <a:gd name="connsiteX0" fmla="*/ 0 w 609600"/>
              <a:gd name="connsiteY0" fmla="*/ 7144 h 519113"/>
              <a:gd name="connsiteX1" fmla="*/ 83344 w 609600"/>
              <a:gd name="connsiteY1" fmla="*/ 76200 h 519113"/>
              <a:gd name="connsiteX2" fmla="*/ 192881 w 609600"/>
              <a:gd name="connsiteY2" fmla="*/ 159544 h 519113"/>
              <a:gd name="connsiteX3" fmla="*/ 271462 w 609600"/>
              <a:gd name="connsiteY3" fmla="*/ 233363 h 519113"/>
              <a:gd name="connsiteX4" fmla="*/ 383381 w 609600"/>
              <a:gd name="connsiteY4" fmla="*/ 345282 h 519113"/>
              <a:gd name="connsiteX5" fmla="*/ 464344 w 609600"/>
              <a:gd name="connsiteY5" fmla="*/ 414338 h 519113"/>
              <a:gd name="connsiteX6" fmla="*/ 609600 w 609600"/>
              <a:gd name="connsiteY6" fmla="*/ 519113 h 519113"/>
              <a:gd name="connsiteX7" fmla="*/ 607219 w 609600"/>
              <a:gd name="connsiteY7" fmla="*/ 0 h 519113"/>
              <a:gd name="connsiteX8" fmla="*/ 0 w 609600"/>
              <a:gd name="connsiteY8" fmla="*/ 7144 h 51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19113">
                <a:moveTo>
                  <a:pt x="0" y="7144"/>
                </a:moveTo>
                <a:lnTo>
                  <a:pt x="83344" y="76200"/>
                </a:lnTo>
                <a:lnTo>
                  <a:pt x="192881" y="159544"/>
                </a:lnTo>
                <a:lnTo>
                  <a:pt x="271462" y="233363"/>
                </a:lnTo>
                <a:lnTo>
                  <a:pt x="383381" y="345282"/>
                </a:lnTo>
                <a:lnTo>
                  <a:pt x="464344" y="414338"/>
                </a:lnTo>
                <a:lnTo>
                  <a:pt x="609600" y="519113"/>
                </a:lnTo>
                <a:cubicBezTo>
                  <a:pt x="608806" y="346075"/>
                  <a:pt x="608013" y="173038"/>
                  <a:pt x="607219" y="0"/>
                </a:cubicBezTo>
                <a:lnTo>
                  <a:pt x="0" y="7144"/>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43" name="Rectangle 499"/>
          <p:cNvSpPr>
            <a:spLocks noChangeArrowheads="1"/>
          </p:cNvSpPr>
          <p:nvPr/>
        </p:nvSpPr>
        <p:spPr bwMode="auto">
          <a:xfrm>
            <a:off x="7750175" y="2665439"/>
            <a:ext cx="628650" cy="625475"/>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508" name="Freeform 507"/>
          <p:cNvSpPr/>
          <p:nvPr/>
        </p:nvSpPr>
        <p:spPr bwMode="auto">
          <a:xfrm>
            <a:off x="7750176" y="2665439"/>
            <a:ext cx="622300" cy="600075"/>
          </a:xfrm>
          <a:custGeom>
            <a:avLst/>
            <a:gdLst>
              <a:gd name="connsiteX0" fmla="*/ 0 w 621506"/>
              <a:gd name="connsiteY0" fmla="*/ 9525 h 590550"/>
              <a:gd name="connsiteX1" fmla="*/ 100013 w 621506"/>
              <a:gd name="connsiteY1" fmla="*/ 130968 h 590550"/>
              <a:gd name="connsiteX2" fmla="*/ 164306 w 621506"/>
              <a:gd name="connsiteY2" fmla="*/ 207168 h 590550"/>
              <a:gd name="connsiteX3" fmla="*/ 257175 w 621506"/>
              <a:gd name="connsiteY3" fmla="*/ 319087 h 590550"/>
              <a:gd name="connsiteX4" fmla="*/ 378619 w 621506"/>
              <a:gd name="connsiteY4" fmla="*/ 447675 h 590550"/>
              <a:gd name="connsiteX5" fmla="*/ 502444 w 621506"/>
              <a:gd name="connsiteY5" fmla="*/ 540543 h 590550"/>
              <a:gd name="connsiteX6" fmla="*/ 621506 w 621506"/>
              <a:gd name="connsiteY6" fmla="*/ 590550 h 590550"/>
              <a:gd name="connsiteX7" fmla="*/ 616744 w 621506"/>
              <a:gd name="connsiteY7" fmla="*/ 0 h 590550"/>
              <a:gd name="connsiteX8" fmla="*/ 0 w 621506"/>
              <a:gd name="connsiteY8" fmla="*/ 9525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506" h="590550">
                <a:moveTo>
                  <a:pt x="0" y="9525"/>
                </a:moveTo>
                <a:lnTo>
                  <a:pt x="100013" y="130968"/>
                </a:lnTo>
                <a:lnTo>
                  <a:pt x="164306" y="207168"/>
                </a:lnTo>
                <a:lnTo>
                  <a:pt x="257175" y="319087"/>
                </a:lnTo>
                <a:lnTo>
                  <a:pt x="378619" y="447675"/>
                </a:lnTo>
                <a:lnTo>
                  <a:pt x="502444" y="540543"/>
                </a:lnTo>
                <a:lnTo>
                  <a:pt x="621506" y="590550"/>
                </a:lnTo>
                <a:cubicBezTo>
                  <a:pt x="619919" y="393700"/>
                  <a:pt x="618331" y="196850"/>
                  <a:pt x="616744" y="0"/>
                </a:cubicBezTo>
                <a:lnTo>
                  <a:pt x="0" y="9525"/>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dirty="0">
              <a:solidFill>
                <a:srgbClr val="FFFFFF"/>
              </a:solidFill>
              <a:ea typeface="ＭＳ Ｐゴシック" panose="020B0600070205080204" pitchFamily="34" charset="-128"/>
            </a:endParaRPr>
          </a:p>
        </p:txBody>
      </p:sp>
      <p:sp>
        <p:nvSpPr>
          <p:cNvPr id="17445" name="Freeform 450"/>
          <p:cNvSpPr>
            <a:spLocks/>
          </p:cNvSpPr>
          <p:nvPr/>
        </p:nvSpPr>
        <p:spPr bwMode="auto">
          <a:xfrm>
            <a:off x="5635625" y="2670175"/>
            <a:ext cx="474663" cy="58738"/>
          </a:xfrm>
          <a:custGeom>
            <a:avLst/>
            <a:gdLst>
              <a:gd name="T0" fmla="*/ 0 w 473869"/>
              <a:gd name="T1" fmla="*/ 0 h 59531"/>
              <a:gd name="T2" fmla="*/ 149951 w 473869"/>
              <a:gd name="T3" fmla="*/ 22147 h 59531"/>
              <a:gd name="T4" fmla="*/ 221240 w 473869"/>
              <a:gd name="T5" fmla="*/ 25840 h 59531"/>
              <a:gd name="T6" fmla="*/ 287611 w 473869"/>
              <a:gd name="T7" fmla="*/ 35067 h 59531"/>
              <a:gd name="T8" fmla="*/ 356437 w 473869"/>
              <a:gd name="T9" fmla="*/ 40605 h 59531"/>
              <a:gd name="T10" fmla="*/ 412981 w 473869"/>
              <a:gd name="T11" fmla="*/ 42449 h 59531"/>
              <a:gd name="T12" fmla="*/ 476893 w 473869"/>
              <a:gd name="T13" fmla="*/ 46141 h 59531"/>
              <a:gd name="T14" fmla="*/ 486726 w 473869"/>
              <a:gd name="T15" fmla="*/ 42449 h 59531"/>
              <a:gd name="T16" fmla="*/ 489184 w 473869"/>
              <a:gd name="T17" fmla="*/ 1846 h 59531"/>
              <a:gd name="T18" fmla="*/ 0 w 473869"/>
              <a:gd name="T19" fmla="*/ 0 h 595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869"/>
              <a:gd name="T31" fmla="*/ 0 h 59531"/>
              <a:gd name="T32" fmla="*/ 473869 w 473869"/>
              <a:gd name="T33" fmla="*/ 59531 h 595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869" h="59531">
                <a:moveTo>
                  <a:pt x="0" y="0"/>
                </a:moveTo>
                <a:lnTo>
                  <a:pt x="145256" y="28575"/>
                </a:lnTo>
                <a:lnTo>
                  <a:pt x="214313" y="33338"/>
                </a:lnTo>
                <a:lnTo>
                  <a:pt x="278606" y="45244"/>
                </a:lnTo>
                <a:lnTo>
                  <a:pt x="345281" y="52388"/>
                </a:lnTo>
                <a:lnTo>
                  <a:pt x="400050" y="54769"/>
                </a:lnTo>
                <a:lnTo>
                  <a:pt x="461963" y="59531"/>
                </a:lnTo>
                <a:lnTo>
                  <a:pt x="471488" y="54769"/>
                </a:lnTo>
                <a:lnTo>
                  <a:pt x="473869" y="2381"/>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46" name="Freeform 454"/>
          <p:cNvSpPr>
            <a:spLocks/>
          </p:cNvSpPr>
          <p:nvPr/>
        </p:nvSpPr>
        <p:spPr bwMode="auto">
          <a:xfrm>
            <a:off x="6396038" y="2667000"/>
            <a:ext cx="447675" cy="76200"/>
          </a:xfrm>
          <a:custGeom>
            <a:avLst/>
            <a:gdLst>
              <a:gd name="T0" fmla="*/ 0 w 447675"/>
              <a:gd name="T1" fmla="*/ 7144 h 76200"/>
              <a:gd name="T2" fmla="*/ 92869 w 447675"/>
              <a:gd name="T3" fmla="*/ 30956 h 76200"/>
              <a:gd name="T4" fmla="*/ 157162 w 447675"/>
              <a:gd name="T5" fmla="*/ 42862 h 76200"/>
              <a:gd name="T6" fmla="*/ 226219 w 447675"/>
              <a:gd name="T7" fmla="*/ 50006 h 76200"/>
              <a:gd name="T8" fmla="*/ 264319 w 447675"/>
              <a:gd name="T9" fmla="*/ 57150 h 76200"/>
              <a:gd name="T10" fmla="*/ 333375 w 447675"/>
              <a:gd name="T11" fmla="*/ 66675 h 76200"/>
              <a:gd name="T12" fmla="*/ 373856 w 447675"/>
              <a:gd name="T13" fmla="*/ 71437 h 76200"/>
              <a:gd name="T14" fmla="*/ 447675 w 447675"/>
              <a:gd name="T15" fmla="*/ 76200 h 76200"/>
              <a:gd name="T16" fmla="*/ 442912 w 447675"/>
              <a:gd name="T17" fmla="*/ 0 h 76200"/>
              <a:gd name="T18" fmla="*/ 0 w 447675"/>
              <a:gd name="T19" fmla="*/ 7144 h 76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7675"/>
              <a:gd name="T31" fmla="*/ 0 h 76200"/>
              <a:gd name="T32" fmla="*/ 447675 w 447675"/>
              <a:gd name="T33" fmla="*/ 76200 h 762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7675" h="76200">
                <a:moveTo>
                  <a:pt x="0" y="7144"/>
                </a:moveTo>
                <a:lnTo>
                  <a:pt x="92869" y="30956"/>
                </a:lnTo>
                <a:lnTo>
                  <a:pt x="157162" y="42862"/>
                </a:lnTo>
                <a:lnTo>
                  <a:pt x="226219" y="50006"/>
                </a:lnTo>
                <a:lnTo>
                  <a:pt x="264319" y="57150"/>
                </a:lnTo>
                <a:lnTo>
                  <a:pt x="333375" y="66675"/>
                </a:lnTo>
                <a:lnTo>
                  <a:pt x="373856" y="71437"/>
                </a:lnTo>
                <a:lnTo>
                  <a:pt x="447675" y="76200"/>
                </a:lnTo>
                <a:lnTo>
                  <a:pt x="442912" y="0"/>
                </a:lnTo>
                <a:lnTo>
                  <a:pt x="0" y="7144"/>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47" name="Freeform 456"/>
          <p:cNvSpPr>
            <a:spLocks/>
          </p:cNvSpPr>
          <p:nvPr/>
        </p:nvSpPr>
        <p:spPr bwMode="auto">
          <a:xfrm>
            <a:off x="7073913" y="2671789"/>
            <a:ext cx="538163" cy="84137"/>
          </a:xfrm>
          <a:custGeom>
            <a:avLst/>
            <a:gdLst>
              <a:gd name="T0" fmla="*/ 0 w 538163"/>
              <a:gd name="T1" fmla="*/ 2852 h 83344"/>
              <a:gd name="T2" fmla="*/ 128588 w 538163"/>
              <a:gd name="T3" fmla="*/ 39909 h 83344"/>
              <a:gd name="T4" fmla="*/ 178594 w 538163"/>
              <a:gd name="T5" fmla="*/ 39909 h 83344"/>
              <a:gd name="T6" fmla="*/ 330994 w 538163"/>
              <a:gd name="T7" fmla="*/ 82669 h 83344"/>
              <a:gd name="T8" fmla="*/ 416719 w 538163"/>
              <a:gd name="T9" fmla="*/ 88369 h 83344"/>
              <a:gd name="T10" fmla="*/ 459581 w 538163"/>
              <a:gd name="T11" fmla="*/ 88369 h 83344"/>
              <a:gd name="T12" fmla="*/ 476250 w 538163"/>
              <a:gd name="T13" fmla="*/ 96924 h 83344"/>
              <a:gd name="T14" fmla="*/ 538163 w 538163"/>
              <a:gd name="T15" fmla="*/ 99773 h 83344"/>
              <a:gd name="T16" fmla="*/ 533400 w 538163"/>
              <a:gd name="T17" fmla="*/ 0 h 83344"/>
              <a:gd name="T18" fmla="*/ 0 w 538163"/>
              <a:gd name="T19" fmla="*/ 2852 h 833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8163"/>
              <a:gd name="T31" fmla="*/ 0 h 83344"/>
              <a:gd name="T32" fmla="*/ 538163 w 538163"/>
              <a:gd name="T33" fmla="*/ 83344 h 833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8163" h="83344">
                <a:moveTo>
                  <a:pt x="0" y="2382"/>
                </a:moveTo>
                <a:lnTo>
                  <a:pt x="128588" y="33338"/>
                </a:lnTo>
                <a:lnTo>
                  <a:pt x="178594" y="33338"/>
                </a:lnTo>
                <a:lnTo>
                  <a:pt x="330994" y="69057"/>
                </a:lnTo>
                <a:lnTo>
                  <a:pt x="416719" y="73819"/>
                </a:lnTo>
                <a:lnTo>
                  <a:pt x="459581" y="73819"/>
                </a:lnTo>
                <a:lnTo>
                  <a:pt x="476250" y="80963"/>
                </a:lnTo>
                <a:lnTo>
                  <a:pt x="538163" y="83344"/>
                </a:lnTo>
                <a:lnTo>
                  <a:pt x="533400" y="0"/>
                </a:lnTo>
                <a:lnTo>
                  <a:pt x="0" y="2382"/>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48" name="Freeform 458"/>
          <p:cNvSpPr>
            <a:spLocks/>
          </p:cNvSpPr>
          <p:nvPr/>
        </p:nvSpPr>
        <p:spPr bwMode="auto">
          <a:xfrm>
            <a:off x="7807327" y="2667026"/>
            <a:ext cx="566738" cy="100013"/>
          </a:xfrm>
          <a:custGeom>
            <a:avLst/>
            <a:gdLst>
              <a:gd name="T0" fmla="*/ 0 w 566738"/>
              <a:gd name="T1" fmla="*/ 0 h 100012"/>
              <a:gd name="T2" fmla="*/ 78581 w 566738"/>
              <a:gd name="T3" fmla="*/ 26194 h 100012"/>
              <a:gd name="T4" fmla="*/ 259556 w 566738"/>
              <a:gd name="T5" fmla="*/ 69075 h 100012"/>
              <a:gd name="T6" fmla="*/ 390526 w 566738"/>
              <a:gd name="T7" fmla="*/ 83363 h 100012"/>
              <a:gd name="T8" fmla="*/ 509589 w 566738"/>
              <a:gd name="T9" fmla="*/ 100031 h 100012"/>
              <a:gd name="T10" fmla="*/ 566739 w 566738"/>
              <a:gd name="T11" fmla="*/ 97650 h 100012"/>
              <a:gd name="T12" fmla="*/ 564357 w 566738"/>
              <a:gd name="T13" fmla="*/ 4762 h 100012"/>
              <a:gd name="T14" fmla="*/ 0 w 566738"/>
              <a:gd name="T15" fmla="*/ 0 h 100012"/>
              <a:gd name="T16" fmla="*/ 0 60000 65536"/>
              <a:gd name="T17" fmla="*/ 0 60000 65536"/>
              <a:gd name="T18" fmla="*/ 0 60000 65536"/>
              <a:gd name="T19" fmla="*/ 0 60000 65536"/>
              <a:gd name="T20" fmla="*/ 0 60000 65536"/>
              <a:gd name="T21" fmla="*/ 0 60000 65536"/>
              <a:gd name="T22" fmla="*/ 0 60000 65536"/>
              <a:gd name="T23" fmla="*/ 0 60000 65536"/>
              <a:gd name="T24" fmla="*/ 0 w 566738"/>
              <a:gd name="T25" fmla="*/ 0 h 100012"/>
              <a:gd name="T26" fmla="*/ 566738 w 566738"/>
              <a:gd name="T27" fmla="*/ 100012 h 1000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6738" h="100012">
                <a:moveTo>
                  <a:pt x="0" y="0"/>
                </a:moveTo>
                <a:lnTo>
                  <a:pt x="78581" y="26194"/>
                </a:lnTo>
                <a:lnTo>
                  <a:pt x="259556" y="69056"/>
                </a:lnTo>
                <a:lnTo>
                  <a:pt x="390525" y="83344"/>
                </a:lnTo>
                <a:lnTo>
                  <a:pt x="509588" y="100012"/>
                </a:lnTo>
                <a:lnTo>
                  <a:pt x="566738" y="97631"/>
                </a:lnTo>
                <a:lnTo>
                  <a:pt x="564356" y="4762"/>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49" name="Freeform 460"/>
          <p:cNvSpPr>
            <a:spLocks/>
          </p:cNvSpPr>
          <p:nvPr/>
        </p:nvSpPr>
        <p:spPr bwMode="auto">
          <a:xfrm>
            <a:off x="5592765" y="3543300"/>
            <a:ext cx="508000" cy="127000"/>
          </a:xfrm>
          <a:custGeom>
            <a:avLst/>
            <a:gdLst>
              <a:gd name="T0" fmla="*/ 0 w 507206"/>
              <a:gd name="T1" fmla="*/ 0 h 126206"/>
              <a:gd name="T2" fmla="*/ 127560 w 507206"/>
              <a:gd name="T3" fmla="*/ 45604 h 126206"/>
              <a:gd name="T4" fmla="*/ 233042 w 507206"/>
              <a:gd name="T5" fmla="*/ 77794 h 126206"/>
              <a:gd name="T6" fmla="*/ 309088 w 507206"/>
              <a:gd name="T7" fmla="*/ 99256 h 126206"/>
              <a:gd name="T8" fmla="*/ 431742 w 507206"/>
              <a:gd name="T9" fmla="*/ 128764 h 126206"/>
              <a:gd name="T10" fmla="*/ 522506 w 507206"/>
              <a:gd name="T11" fmla="*/ 142176 h 126206"/>
              <a:gd name="T12" fmla="*/ 522506 w 507206"/>
              <a:gd name="T13" fmla="*/ 5367 h 126206"/>
              <a:gd name="T14" fmla="*/ 0 w 507206"/>
              <a:gd name="T15" fmla="*/ 0 h 126206"/>
              <a:gd name="T16" fmla="*/ 0 60000 65536"/>
              <a:gd name="T17" fmla="*/ 0 60000 65536"/>
              <a:gd name="T18" fmla="*/ 0 60000 65536"/>
              <a:gd name="T19" fmla="*/ 0 60000 65536"/>
              <a:gd name="T20" fmla="*/ 0 60000 65536"/>
              <a:gd name="T21" fmla="*/ 0 60000 65536"/>
              <a:gd name="T22" fmla="*/ 0 60000 65536"/>
              <a:gd name="T23" fmla="*/ 0 60000 65536"/>
              <a:gd name="T24" fmla="*/ 0 w 507206"/>
              <a:gd name="T25" fmla="*/ 0 h 126206"/>
              <a:gd name="T26" fmla="*/ 507206 w 507206"/>
              <a:gd name="T27" fmla="*/ 126206 h 1262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7206" h="126206">
                <a:moveTo>
                  <a:pt x="0" y="0"/>
                </a:moveTo>
                <a:lnTo>
                  <a:pt x="123825" y="40481"/>
                </a:lnTo>
                <a:lnTo>
                  <a:pt x="226218" y="69056"/>
                </a:lnTo>
                <a:lnTo>
                  <a:pt x="300037" y="88106"/>
                </a:lnTo>
                <a:lnTo>
                  <a:pt x="419100" y="114300"/>
                </a:lnTo>
                <a:lnTo>
                  <a:pt x="507206" y="126206"/>
                </a:lnTo>
                <a:lnTo>
                  <a:pt x="507206" y="4763"/>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0" name="Freeform 462"/>
          <p:cNvSpPr>
            <a:spLocks/>
          </p:cNvSpPr>
          <p:nvPr/>
        </p:nvSpPr>
        <p:spPr bwMode="auto">
          <a:xfrm>
            <a:off x="6307140" y="3551238"/>
            <a:ext cx="538162" cy="152400"/>
          </a:xfrm>
          <a:custGeom>
            <a:avLst/>
            <a:gdLst>
              <a:gd name="T0" fmla="*/ 0 w 538162"/>
              <a:gd name="T1" fmla="*/ 0 h 152400"/>
              <a:gd name="T2" fmla="*/ 114300 w 538162"/>
              <a:gd name="T3" fmla="*/ 38100 h 152400"/>
              <a:gd name="T4" fmla="*/ 204787 w 538162"/>
              <a:gd name="T5" fmla="*/ 66675 h 152400"/>
              <a:gd name="T6" fmla="*/ 321469 w 538162"/>
              <a:gd name="T7" fmla="*/ 107156 h 152400"/>
              <a:gd name="T8" fmla="*/ 500063 w 538162"/>
              <a:gd name="T9" fmla="*/ 152400 h 152400"/>
              <a:gd name="T10" fmla="*/ 535782 w 538162"/>
              <a:gd name="T11" fmla="*/ 150019 h 152400"/>
              <a:gd name="T12" fmla="*/ 538163 w 538162"/>
              <a:gd name="T13" fmla="*/ 0 h 152400"/>
              <a:gd name="T14" fmla="*/ 0 w 538162"/>
              <a:gd name="T15" fmla="*/ 0 h 152400"/>
              <a:gd name="T16" fmla="*/ 0 60000 65536"/>
              <a:gd name="T17" fmla="*/ 0 60000 65536"/>
              <a:gd name="T18" fmla="*/ 0 60000 65536"/>
              <a:gd name="T19" fmla="*/ 0 60000 65536"/>
              <a:gd name="T20" fmla="*/ 0 60000 65536"/>
              <a:gd name="T21" fmla="*/ 0 60000 65536"/>
              <a:gd name="T22" fmla="*/ 0 60000 65536"/>
              <a:gd name="T23" fmla="*/ 0 60000 65536"/>
              <a:gd name="T24" fmla="*/ 0 w 538162"/>
              <a:gd name="T25" fmla="*/ 0 h 152400"/>
              <a:gd name="T26" fmla="*/ 538162 w 538162"/>
              <a:gd name="T27" fmla="*/ 152400 h 152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8162" h="152400">
                <a:moveTo>
                  <a:pt x="0" y="0"/>
                </a:moveTo>
                <a:lnTo>
                  <a:pt x="114300" y="38100"/>
                </a:lnTo>
                <a:lnTo>
                  <a:pt x="204787" y="66675"/>
                </a:lnTo>
                <a:lnTo>
                  <a:pt x="321468" y="107156"/>
                </a:lnTo>
                <a:lnTo>
                  <a:pt x="500062" y="152400"/>
                </a:lnTo>
                <a:lnTo>
                  <a:pt x="535781" y="150019"/>
                </a:lnTo>
                <a:cubicBezTo>
                  <a:pt x="536575" y="100013"/>
                  <a:pt x="537368" y="50006"/>
                  <a:pt x="538162" y="0"/>
                </a:cubicBez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1" name="Freeform 464"/>
          <p:cNvSpPr>
            <a:spLocks/>
          </p:cNvSpPr>
          <p:nvPr/>
        </p:nvSpPr>
        <p:spPr bwMode="auto">
          <a:xfrm>
            <a:off x="7038975" y="3546475"/>
            <a:ext cx="573088" cy="182563"/>
          </a:xfrm>
          <a:custGeom>
            <a:avLst/>
            <a:gdLst>
              <a:gd name="T0" fmla="*/ 0 w 573882"/>
              <a:gd name="T1" fmla="*/ 0 h 183357"/>
              <a:gd name="T2" fmla="*/ 64945 w 573882"/>
              <a:gd name="T3" fmla="*/ 30700 h 183357"/>
              <a:gd name="T4" fmla="*/ 211068 w 573882"/>
              <a:gd name="T5" fmla="*/ 87712 h 183357"/>
              <a:gd name="T6" fmla="*/ 324719 w 573882"/>
              <a:gd name="T7" fmla="*/ 122796 h 183357"/>
              <a:gd name="T8" fmla="*/ 496357 w 573882"/>
              <a:gd name="T9" fmla="*/ 155688 h 183357"/>
              <a:gd name="T10" fmla="*/ 558981 w 573882"/>
              <a:gd name="T11" fmla="*/ 168844 h 183357"/>
              <a:gd name="T12" fmla="*/ 554344 w 573882"/>
              <a:gd name="T13" fmla="*/ 2192 h 183357"/>
              <a:gd name="T14" fmla="*/ 0 w 573882"/>
              <a:gd name="T15" fmla="*/ 0 h 183357"/>
              <a:gd name="T16" fmla="*/ 0 60000 65536"/>
              <a:gd name="T17" fmla="*/ 0 60000 65536"/>
              <a:gd name="T18" fmla="*/ 0 60000 65536"/>
              <a:gd name="T19" fmla="*/ 0 60000 65536"/>
              <a:gd name="T20" fmla="*/ 0 60000 65536"/>
              <a:gd name="T21" fmla="*/ 0 60000 65536"/>
              <a:gd name="T22" fmla="*/ 0 60000 65536"/>
              <a:gd name="T23" fmla="*/ 0 60000 65536"/>
              <a:gd name="T24" fmla="*/ 0 w 573882"/>
              <a:gd name="T25" fmla="*/ 0 h 183357"/>
              <a:gd name="T26" fmla="*/ 573882 w 573882"/>
              <a:gd name="T27" fmla="*/ 183357 h 1833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3882" h="183357">
                <a:moveTo>
                  <a:pt x="0" y="0"/>
                </a:moveTo>
                <a:lnTo>
                  <a:pt x="66675" y="33338"/>
                </a:lnTo>
                <a:lnTo>
                  <a:pt x="216694" y="95250"/>
                </a:lnTo>
                <a:lnTo>
                  <a:pt x="333375" y="133350"/>
                </a:lnTo>
                <a:lnTo>
                  <a:pt x="509588" y="169069"/>
                </a:lnTo>
                <a:lnTo>
                  <a:pt x="573882" y="183357"/>
                </a:lnTo>
                <a:lnTo>
                  <a:pt x="569119" y="2382"/>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2" name="Freeform 466"/>
          <p:cNvSpPr>
            <a:spLocks/>
          </p:cNvSpPr>
          <p:nvPr/>
        </p:nvSpPr>
        <p:spPr bwMode="auto">
          <a:xfrm>
            <a:off x="7759713" y="3543303"/>
            <a:ext cx="614363" cy="195263"/>
          </a:xfrm>
          <a:custGeom>
            <a:avLst/>
            <a:gdLst>
              <a:gd name="T0" fmla="*/ 0 w 614363"/>
              <a:gd name="T1" fmla="*/ 0 h 195263"/>
              <a:gd name="T2" fmla="*/ 78581 w 614363"/>
              <a:gd name="T3" fmla="*/ 33338 h 195263"/>
              <a:gd name="T4" fmla="*/ 116681 w 614363"/>
              <a:gd name="T5" fmla="*/ 57150 h 195263"/>
              <a:gd name="T6" fmla="*/ 188119 w 614363"/>
              <a:gd name="T7" fmla="*/ 88106 h 195263"/>
              <a:gd name="T8" fmla="*/ 342900 w 614363"/>
              <a:gd name="T9" fmla="*/ 150019 h 195263"/>
              <a:gd name="T10" fmla="*/ 407194 w 614363"/>
              <a:gd name="T11" fmla="*/ 171450 h 195263"/>
              <a:gd name="T12" fmla="*/ 459581 w 614363"/>
              <a:gd name="T13" fmla="*/ 171450 h 195263"/>
              <a:gd name="T14" fmla="*/ 538163 w 614363"/>
              <a:gd name="T15" fmla="*/ 185738 h 195263"/>
              <a:gd name="T16" fmla="*/ 581025 w 614363"/>
              <a:gd name="T17" fmla="*/ 190500 h 195263"/>
              <a:gd name="T18" fmla="*/ 611981 w 614363"/>
              <a:gd name="T19" fmla="*/ 195263 h 195263"/>
              <a:gd name="T20" fmla="*/ 614363 w 614363"/>
              <a:gd name="T21" fmla="*/ 9525 h 195263"/>
              <a:gd name="T22" fmla="*/ 0 w 614363"/>
              <a:gd name="T23" fmla="*/ 0 h 1952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14363"/>
              <a:gd name="T37" fmla="*/ 0 h 195263"/>
              <a:gd name="T38" fmla="*/ 614363 w 614363"/>
              <a:gd name="T39" fmla="*/ 195263 h 1952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14363" h="195263">
                <a:moveTo>
                  <a:pt x="0" y="0"/>
                </a:moveTo>
                <a:lnTo>
                  <a:pt x="78581" y="33338"/>
                </a:lnTo>
                <a:lnTo>
                  <a:pt x="116681" y="57150"/>
                </a:lnTo>
                <a:lnTo>
                  <a:pt x="188119" y="88106"/>
                </a:lnTo>
                <a:lnTo>
                  <a:pt x="342900" y="150019"/>
                </a:lnTo>
                <a:lnTo>
                  <a:pt x="407194" y="171450"/>
                </a:lnTo>
                <a:lnTo>
                  <a:pt x="459581" y="171450"/>
                </a:lnTo>
                <a:lnTo>
                  <a:pt x="538163" y="185738"/>
                </a:lnTo>
                <a:lnTo>
                  <a:pt x="581025" y="190500"/>
                </a:lnTo>
                <a:lnTo>
                  <a:pt x="611981" y="195263"/>
                </a:lnTo>
                <a:lnTo>
                  <a:pt x="614363" y="9525"/>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3" name="Freeform 468"/>
          <p:cNvSpPr>
            <a:spLocks/>
          </p:cNvSpPr>
          <p:nvPr/>
        </p:nvSpPr>
        <p:spPr bwMode="auto">
          <a:xfrm>
            <a:off x="5495925" y="4424363"/>
            <a:ext cx="611188" cy="457200"/>
          </a:xfrm>
          <a:custGeom>
            <a:avLst/>
            <a:gdLst>
              <a:gd name="T0" fmla="*/ 0 w 611982"/>
              <a:gd name="T1" fmla="*/ 0 h 457200"/>
              <a:gd name="T2" fmla="*/ 55757 w 611982"/>
              <a:gd name="T3" fmla="*/ 57150 h 457200"/>
              <a:gd name="T4" fmla="*/ 160303 w 611982"/>
              <a:gd name="T5" fmla="*/ 164306 h 457200"/>
              <a:gd name="T6" fmla="*/ 220707 w 611982"/>
              <a:gd name="T7" fmla="*/ 235744 h 457200"/>
              <a:gd name="T8" fmla="*/ 353130 w 611982"/>
              <a:gd name="T9" fmla="*/ 354806 h 457200"/>
              <a:gd name="T10" fmla="*/ 448383 w 611982"/>
              <a:gd name="T11" fmla="*/ 419100 h 457200"/>
              <a:gd name="T12" fmla="*/ 515757 w 611982"/>
              <a:gd name="T13" fmla="*/ 435769 h 457200"/>
              <a:gd name="T14" fmla="*/ 548283 w 611982"/>
              <a:gd name="T15" fmla="*/ 452437 h 457200"/>
              <a:gd name="T16" fmla="*/ 594742 w 611982"/>
              <a:gd name="T17" fmla="*/ 457200 h 457200"/>
              <a:gd name="T18" fmla="*/ 597067 w 611982"/>
              <a:gd name="T19" fmla="*/ 2381 h 457200"/>
              <a:gd name="T20" fmla="*/ 0 w 611982"/>
              <a:gd name="T21" fmla="*/ 0 h 4572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11982"/>
              <a:gd name="T34" fmla="*/ 0 h 457200"/>
              <a:gd name="T35" fmla="*/ 611982 w 611982"/>
              <a:gd name="T36" fmla="*/ 457200 h 4572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11982" h="457200">
                <a:moveTo>
                  <a:pt x="0" y="0"/>
                </a:moveTo>
                <a:lnTo>
                  <a:pt x="57150" y="57150"/>
                </a:lnTo>
                <a:lnTo>
                  <a:pt x="164307" y="164306"/>
                </a:lnTo>
                <a:lnTo>
                  <a:pt x="226219" y="235744"/>
                </a:lnTo>
                <a:lnTo>
                  <a:pt x="361950" y="354806"/>
                </a:lnTo>
                <a:lnTo>
                  <a:pt x="459582" y="419100"/>
                </a:lnTo>
                <a:lnTo>
                  <a:pt x="528638" y="435769"/>
                </a:lnTo>
                <a:lnTo>
                  <a:pt x="561975" y="452437"/>
                </a:lnTo>
                <a:lnTo>
                  <a:pt x="609600" y="457200"/>
                </a:lnTo>
                <a:lnTo>
                  <a:pt x="611982" y="2381"/>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4" name="Freeform 470"/>
          <p:cNvSpPr>
            <a:spLocks/>
          </p:cNvSpPr>
          <p:nvPr/>
        </p:nvSpPr>
        <p:spPr bwMode="auto">
          <a:xfrm>
            <a:off x="6253164" y="4427564"/>
            <a:ext cx="595312" cy="395287"/>
          </a:xfrm>
          <a:custGeom>
            <a:avLst/>
            <a:gdLst>
              <a:gd name="T0" fmla="*/ 0 w 595312"/>
              <a:gd name="T1" fmla="*/ 0 h 395288"/>
              <a:gd name="T2" fmla="*/ 54769 w 595312"/>
              <a:gd name="T3" fmla="*/ 50006 h 395288"/>
              <a:gd name="T4" fmla="*/ 135731 w 595312"/>
              <a:gd name="T5" fmla="*/ 123825 h 395288"/>
              <a:gd name="T6" fmla="*/ 214312 w 595312"/>
              <a:gd name="T7" fmla="*/ 202387 h 395288"/>
              <a:gd name="T8" fmla="*/ 326231 w 595312"/>
              <a:gd name="T9" fmla="*/ 290494 h 395288"/>
              <a:gd name="T10" fmla="*/ 397669 w 595312"/>
              <a:gd name="T11" fmla="*/ 338119 h 395288"/>
              <a:gd name="T12" fmla="*/ 464344 w 595312"/>
              <a:gd name="T13" fmla="*/ 366694 h 395288"/>
              <a:gd name="T14" fmla="*/ 595312 w 595312"/>
              <a:gd name="T15" fmla="*/ 395269 h 395288"/>
              <a:gd name="T16" fmla="*/ 585787 w 595312"/>
              <a:gd name="T17" fmla="*/ 2381 h 395288"/>
              <a:gd name="T18" fmla="*/ 0 w 595312"/>
              <a:gd name="T19" fmla="*/ 0 h 395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5312"/>
              <a:gd name="T31" fmla="*/ 0 h 395288"/>
              <a:gd name="T32" fmla="*/ 595312 w 595312"/>
              <a:gd name="T33" fmla="*/ 395288 h 395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5312" h="395288">
                <a:moveTo>
                  <a:pt x="0" y="0"/>
                </a:moveTo>
                <a:lnTo>
                  <a:pt x="54769" y="50006"/>
                </a:lnTo>
                <a:lnTo>
                  <a:pt x="135731" y="123825"/>
                </a:lnTo>
                <a:lnTo>
                  <a:pt x="214312" y="202406"/>
                </a:lnTo>
                <a:lnTo>
                  <a:pt x="326231" y="290513"/>
                </a:lnTo>
                <a:lnTo>
                  <a:pt x="397669" y="338138"/>
                </a:lnTo>
                <a:lnTo>
                  <a:pt x="464344" y="366713"/>
                </a:lnTo>
                <a:lnTo>
                  <a:pt x="595312" y="395288"/>
                </a:lnTo>
                <a:lnTo>
                  <a:pt x="585787" y="2381"/>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5" name="Freeform 472"/>
          <p:cNvSpPr>
            <a:spLocks/>
          </p:cNvSpPr>
          <p:nvPr/>
        </p:nvSpPr>
        <p:spPr bwMode="auto">
          <a:xfrm>
            <a:off x="7012001" y="4429151"/>
            <a:ext cx="598487" cy="328613"/>
          </a:xfrm>
          <a:custGeom>
            <a:avLst/>
            <a:gdLst>
              <a:gd name="T0" fmla="*/ 0 w 597693"/>
              <a:gd name="T1" fmla="*/ 0 h 328613"/>
              <a:gd name="T2" fmla="*/ 48842 w 597693"/>
              <a:gd name="T3" fmla="*/ 45244 h 328613"/>
              <a:gd name="T4" fmla="*/ 173386 w 597693"/>
              <a:gd name="T5" fmla="*/ 133350 h 328613"/>
              <a:gd name="T6" fmla="*/ 231996 w 597693"/>
              <a:gd name="T7" fmla="*/ 173832 h 328613"/>
              <a:gd name="T8" fmla="*/ 280840 w 597693"/>
              <a:gd name="T9" fmla="*/ 216694 h 328613"/>
              <a:gd name="T10" fmla="*/ 398057 w 597693"/>
              <a:gd name="T11" fmla="*/ 278607 h 328613"/>
              <a:gd name="T12" fmla="*/ 451783 w 597693"/>
              <a:gd name="T13" fmla="*/ 292894 h 328613"/>
              <a:gd name="T14" fmla="*/ 612960 w 597693"/>
              <a:gd name="T15" fmla="*/ 328613 h 328613"/>
              <a:gd name="T16" fmla="*/ 608078 w 597693"/>
              <a:gd name="T17" fmla="*/ 4763 h 328613"/>
              <a:gd name="T18" fmla="*/ 0 w 597693"/>
              <a:gd name="T19" fmla="*/ 0 h 3286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7693"/>
              <a:gd name="T31" fmla="*/ 0 h 328613"/>
              <a:gd name="T32" fmla="*/ 597693 w 597693"/>
              <a:gd name="T33" fmla="*/ 328613 h 3286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7693" h="328613">
                <a:moveTo>
                  <a:pt x="0" y="0"/>
                </a:moveTo>
                <a:lnTo>
                  <a:pt x="47625" y="45244"/>
                </a:lnTo>
                <a:lnTo>
                  <a:pt x="169068" y="133350"/>
                </a:lnTo>
                <a:lnTo>
                  <a:pt x="226218" y="173832"/>
                </a:lnTo>
                <a:lnTo>
                  <a:pt x="273843" y="216694"/>
                </a:lnTo>
                <a:lnTo>
                  <a:pt x="388143" y="278607"/>
                </a:lnTo>
                <a:lnTo>
                  <a:pt x="440531" y="292894"/>
                </a:lnTo>
                <a:lnTo>
                  <a:pt x="597693" y="328613"/>
                </a:lnTo>
                <a:cubicBezTo>
                  <a:pt x="596106" y="220663"/>
                  <a:pt x="594518" y="112713"/>
                  <a:pt x="592931" y="4763"/>
                </a:cubicBez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6" name="Freeform 474"/>
          <p:cNvSpPr>
            <a:spLocks/>
          </p:cNvSpPr>
          <p:nvPr/>
        </p:nvSpPr>
        <p:spPr bwMode="auto">
          <a:xfrm>
            <a:off x="7764476" y="4424389"/>
            <a:ext cx="612775" cy="250825"/>
          </a:xfrm>
          <a:custGeom>
            <a:avLst/>
            <a:gdLst>
              <a:gd name="T0" fmla="*/ 0 w 611981"/>
              <a:gd name="T1" fmla="*/ 0 h 250031"/>
              <a:gd name="T2" fmla="*/ 56134 w 611981"/>
              <a:gd name="T3" fmla="*/ 45524 h 250031"/>
              <a:gd name="T4" fmla="*/ 124472 w 611981"/>
              <a:gd name="T5" fmla="*/ 93577 h 250031"/>
              <a:gd name="T6" fmla="*/ 202570 w 611981"/>
              <a:gd name="T7" fmla="*/ 144159 h 250031"/>
              <a:gd name="T8" fmla="*/ 309960 w 611981"/>
              <a:gd name="T9" fmla="*/ 194742 h 250031"/>
              <a:gd name="T10" fmla="*/ 383180 w 611981"/>
              <a:gd name="T11" fmla="*/ 225090 h 250031"/>
              <a:gd name="T12" fmla="*/ 502770 w 611981"/>
              <a:gd name="T13" fmla="*/ 250383 h 250031"/>
              <a:gd name="T14" fmla="*/ 627243 w 611981"/>
              <a:gd name="T15" fmla="*/ 265557 h 250031"/>
              <a:gd name="T16" fmla="*/ 622361 w 611981"/>
              <a:gd name="T17" fmla="*/ 7588 h 250031"/>
              <a:gd name="T18" fmla="*/ 0 w 611981"/>
              <a:gd name="T19" fmla="*/ 0 h 2500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1981"/>
              <a:gd name="T31" fmla="*/ 0 h 250031"/>
              <a:gd name="T32" fmla="*/ 611981 w 611981"/>
              <a:gd name="T33" fmla="*/ 250031 h 2500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1981" h="250031">
                <a:moveTo>
                  <a:pt x="0" y="0"/>
                </a:moveTo>
                <a:lnTo>
                  <a:pt x="54768" y="42862"/>
                </a:lnTo>
                <a:lnTo>
                  <a:pt x="121443" y="88106"/>
                </a:lnTo>
                <a:lnTo>
                  <a:pt x="197643" y="135731"/>
                </a:lnTo>
                <a:lnTo>
                  <a:pt x="302418" y="183356"/>
                </a:lnTo>
                <a:lnTo>
                  <a:pt x="373856" y="211931"/>
                </a:lnTo>
                <a:lnTo>
                  <a:pt x="490537" y="235744"/>
                </a:lnTo>
                <a:lnTo>
                  <a:pt x="611981" y="250031"/>
                </a:lnTo>
                <a:cubicBezTo>
                  <a:pt x="610393" y="169069"/>
                  <a:pt x="608806" y="88106"/>
                  <a:pt x="607218" y="7144"/>
                </a:cubicBez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7" name="Freeform 476"/>
          <p:cNvSpPr>
            <a:spLocks/>
          </p:cNvSpPr>
          <p:nvPr/>
        </p:nvSpPr>
        <p:spPr bwMode="auto">
          <a:xfrm>
            <a:off x="5486401" y="5311775"/>
            <a:ext cx="615950" cy="560388"/>
          </a:xfrm>
          <a:custGeom>
            <a:avLst/>
            <a:gdLst>
              <a:gd name="T0" fmla="*/ 0 w 616744"/>
              <a:gd name="T1" fmla="*/ 956 h 541017"/>
              <a:gd name="T2" fmla="*/ 74358 w 616744"/>
              <a:gd name="T3" fmla="*/ 260457 h 541017"/>
              <a:gd name="T4" fmla="*/ 137097 w 616744"/>
              <a:gd name="T5" fmla="*/ 491125 h 541017"/>
              <a:gd name="T6" fmla="*/ 225397 w 616744"/>
              <a:gd name="T7" fmla="*/ 750626 h 541017"/>
              <a:gd name="T8" fmla="*/ 271872 w 616744"/>
              <a:gd name="T9" fmla="*/ 870763 h 541017"/>
              <a:gd name="T10" fmla="*/ 385731 w 616744"/>
              <a:gd name="T11" fmla="*/ 1024540 h 541017"/>
              <a:gd name="T12" fmla="*/ 490294 w 616744"/>
              <a:gd name="T13" fmla="*/ 1062985 h 541017"/>
              <a:gd name="T14" fmla="*/ 599506 w 616744"/>
              <a:gd name="T15" fmla="*/ 1091821 h 541017"/>
              <a:gd name="T16" fmla="*/ 599506 w 616744"/>
              <a:gd name="T17" fmla="*/ 0 h 541017"/>
              <a:gd name="T18" fmla="*/ 0 w 616744"/>
              <a:gd name="T19" fmla="*/ 956 h 5410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6744"/>
              <a:gd name="T31" fmla="*/ 0 h 541017"/>
              <a:gd name="T32" fmla="*/ 616744 w 616744"/>
              <a:gd name="T33" fmla="*/ 541017 h 5410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6744" h="541017">
                <a:moveTo>
                  <a:pt x="0" y="473"/>
                </a:moveTo>
                <a:lnTo>
                  <a:pt x="76200" y="129061"/>
                </a:lnTo>
                <a:lnTo>
                  <a:pt x="140494" y="243361"/>
                </a:lnTo>
                <a:lnTo>
                  <a:pt x="230982" y="371948"/>
                </a:lnTo>
                <a:lnTo>
                  <a:pt x="278607" y="431479"/>
                </a:lnTo>
                <a:lnTo>
                  <a:pt x="395288" y="507679"/>
                </a:lnTo>
                <a:lnTo>
                  <a:pt x="502444" y="526729"/>
                </a:lnTo>
                <a:lnTo>
                  <a:pt x="614363" y="541017"/>
                </a:lnTo>
                <a:cubicBezTo>
                  <a:pt x="611982" y="359911"/>
                  <a:pt x="616744" y="181106"/>
                  <a:pt x="614363" y="0"/>
                </a:cubicBezTo>
                <a:lnTo>
                  <a:pt x="0" y="473"/>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8" name="Freeform 478"/>
          <p:cNvSpPr>
            <a:spLocks/>
          </p:cNvSpPr>
          <p:nvPr/>
        </p:nvSpPr>
        <p:spPr bwMode="auto">
          <a:xfrm>
            <a:off x="6238876" y="5311801"/>
            <a:ext cx="604838" cy="512763"/>
          </a:xfrm>
          <a:custGeom>
            <a:avLst/>
            <a:gdLst>
              <a:gd name="T0" fmla="*/ 0 w 604838"/>
              <a:gd name="T1" fmla="*/ 0 h 511969"/>
              <a:gd name="T2" fmla="*/ 30957 w 604838"/>
              <a:gd name="T3" fmla="*/ 51502 h 511969"/>
              <a:gd name="T4" fmla="*/ 97632 w 604838"/>
              <a:gd name="T5" fmla="*/ 164311 h 511969"/>
              <a:gd name="T6" fmla="*/ 195263 w 604838"/>
              <a:gd name="T7" fmla="*/ 313908 h 511969"/>
              <a:gd name="T8" fmla="*/ 278607 w 604838"/>
              <a:gd name="T9" fmla="*/ 409550 h 511969"/>
              <a:gd name="T10" fmla="*/ 361951 w 604838"/>
              <a:gd name="T11" fmla="*/ 480671 h 511969"/>
              <a:gd name="T12" fmla="*/ 461964 w 604838"/>
              <a:gd name="T13" fmla="*/ 507648 h 511969"/>
              <a:gd name="T14" fmla="*/ 604839 w 604838"/>
              <a:gd name="T15" fmla="*/ 527267 h 511969"/>
              <a:gd name="T16" fmla="*/ 600076 w 604838"/>
              <a:gd name="T17" fmla="*/ 2457 h 511969"/>
              <a:gd name="T18" fmla="*/ 0 w 604838"/>
              <a:gd name="T19" fmla="*/ 0 h 5119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4838"/>
              <a:gd name="T31" fmla="*/ 0 h 511969"/>
              <a:gd name="T32" fmla="*/ 604838 w 604838"/>
              <a:gd name="T33" fmla="*/ 511969 h 5119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4838" h="511969">
                <a:moveTo>
                  <a:pt x="0" y="0"/>
                </a:moveTo>
                <a:lnTo>
                  <a:pt x="30957" y="50006"/>
                </a:lnTo>
                <a:lnTo>
                  <a:pt x="97632" y="159544"/>
                </a:lnTo>
                <a:lnTo>
                  <a:pt x="195263" y="304800"/>
                </a:lnTo>
                <a:lnTo>
                  <a:pt x="278607" y="397669"/>
                </a:lnTo>
                <a:lnTo>
                  <a:pt x="361950" y="466725"/>
                </a:lnTo>
                <a:lnTo>
                  <a:pt x="461963" y="492919"/>
                </a:lnTo>
                <a:lnTo>
                  <a:pt x="604838" y="511969"/>
                </a:lnTo>
                <a:cubicBezTo>
                  <a:pt x="603250" y="342106"/>
                  <a:pt x="601663" y="172244"/>
                  <a:pt x="600075" y="2381"/>
                </a:cubicBez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59" name="Freeform 480"/>
          <p:cNvSpPr>
            <a:spLocks/>
          </p:cNvSpPr>
          <p:nvPr/>
        </p:nvSpPr>
        <p:spPr bwMode="auto">
          <a:xfrm>
            <a:off x="7002465" y="5311775"/>
            <a:ext cx="614362" cy="438150"/>
          </a:xfrm>
          <a:custGeom>
            <a:avLst/>
            <a:gdLst>
              <a:gd name="T0" fmla="*/ 0 w 614362"/>
              <a:gd name="T1" fmla="*/ 0 h 438150"/>
              <a:gd name="T2" fmla="*/ 121443 w 614362"/>
              <a:gd name="T3" fmla="*/ 190500 h 438150"/>
              <a:gd name="T4" fmla="*/ 202406 w 614362"/>
              <a:gd name="T5" fmla="*/ 283369 h 438150"/>
              <a:gd name="T6" fmla="*/ 295275 w 614362"/>
              <a:gd name="T7" fmla="*/ 369094 h 438150"/>
              <a:gd name="T8" fmla="*/ 419101 w 614362"/>
              <a:gd name="T9" fmla="*/ 423863 h 438150"/>
              <a:gd name="T10" fmla="*/ 533401 w 614362"/>
              <a:gd name="T11" fmla="*/ 438150 h 438150"/>
              <a:gd name="T12" fmla="*/ 614363 w 614362"/>
              <a:gd name="T13" fmla="*/ 435769 h 438150"/>
              <a:gd name="T14" fmla="*/ 607219 w 614362"/>
              <a:gd name="T15" fmla="*/ 4763 h 438150"/>
              <a:gd name="T16" fmla="*/ 0 w 614362"/>
              <a:gd name="T17" fmla="*/ 0 h 438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4362"/>
              <a:gd name="T28" fmla="*/ 0 h 438150"/>
              <a:gd name="T29" fmla="*/ 614362 w 614362"/>
              <a:gd name="T30" fmla="*/ 438150 h 438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4362" h="438150">
                <a:moveTo>
                  <a:pt x="0" y="0"/>
                </a:moveTo>
                <a:lnTo>
                  <a:pt x="121443" y="190500"/>
                </a:lnTo>
                <a:lnTo>
                  <a:pt x="202406" y="283369"/>
                </a:lnTo>
                <a:lnTo>
                  <a:pt x="295275" y="369094"/>
                </a:lnTo>
                <a:lnTo>
                  <a:pt x="419100" y="423863"/>
                </a:lnTo>
                <a:lnTo>
                  <a:pt x="533400" y="438150"/>
                </a:lnTo>
                <a:lnTo>
                  <a:pt x="614362" y="435769"/>
                </a:lnTo>
                <a:lnTo>
                  <a:pt x="607218" y="4763"/>
                </a:ln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460" name="Freeform 482"/>
          <p:cNvSpPr>
            <a:spLocks/>
          </p:cNvSpPr>
          <p:nvPr/>
        </p:nvSpPr>
        <p:spPr bwMode="auto">
          <a:xfrm>
            <a:off x="7754951" y="5314950"/>
            <a:ext cx="617537" cy="344488"/>
          </a:xfrm>
          <a:custGeom>
            <a:avLst/>
            <a:gdLst>
              <a:gd name="T0" fmla="*/ 0 w 616743"/>
              <a:gd name="T1" fmla="*/ 0 h 345282"/>
              <a:gd name="T2" fmla="*/ 43921 w 616743"/>
              <a:gd name="T3" fmla="*/ 52424 h 345282"/>
              <a:gd name="T4" fmla="*/ 197654 w 616743"/>
              <a:gd name="T5" fmla="*/ 198304 h 345282"/>
              <a:gd name="T6" fmla="*/ 241576 w 616743"/>
              <a:gd name="T7" fmla="*/ 241611 h 345282"/>
              <a:gd name="T8" fmla="*/ 375787 w 616743"/>
              <a:gd name="T9" fmla="*/ 307711 h 345282"/>
              <a:gd name="T10" fmla="*/ 478275 w 616743"/>
              <a:gd name="T11" fmla="*/ 323666 h 345282"/>
              <a:gd name="T12" fmla="*/ 573440 w 616743"/>
              <a:gd name="T13" fmla="*/ 328223 h 345282"/>
              <a:gd name="T14" fmla="*/ 632003 w 616743"/>
              <a:gd name="T15" fmla="*/ 330503 h 345282"/>
              <a:gd name="T16" fmla="*/ 627124 w 616743"/>
              <a:gd name="T17" fmla="*/ 4555 h 345282"/>
              <a:gd name="T18" fmla="*/ 0 w 616743"/>
              <a:gd name="T19" fmla="*/ 0 h 345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6743"/>
              <a:gd name="T31" fmla="*/ 0 h 345282"/>
              <a:gd name="T32" fmla="*/ 616743 w 616743"/>
              <a:gd name="T33" fmla="*/ 345282 h 3452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6743" h="345282">
                <a:moveTo>
                  <a:pt x="0" y="0"/>
                </a:moveTo>
                <a:lnTo>
                  <a:pt x="42862" y="54769"/>
                </a:lnTo>
                <a:lnTo>
                  <a:pt x="192881" y="207169"/>
                </a:lnTo>
                <a:lnTo>
                  <a:pt x="235743" y="252413"/>
                </a:lnTo>
                <a:lnTo>
                  <a:pt x="366712" y="321469"/>
                </a:lnTo>
                <a:lnTo>
                  <a:pt x="466725" y="338138"/>
                </a:lnTo>
                <a:lnTo>
                  <a:pt x="559593" y="342900"/>
                </a:lnTo>
                <a:lnTo>
                  <a:pt x="616743" y="345282"/>
                </a:lnTo>
                <a:cubicBezTo>
                  <a:pt x="615156" y="231776"/>
                  <a:pt x="613568" y="118269"/>
                  <a:pt x="611981" y="4763"/>
                </a:cubicBezTo>
                <a:lnTo>
                  <a:pt x="0" y="0"/>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525" name="Text Box 3"/>
          <p:cNvSpPr txBox="1">
            <a:spLocks noChangeArrowheads="1"/>
          </p:cNvSpPr>
          <p:nvPr/>
        </p:nvSpPr>
        <p:spPr bwMode="auto">
          <a:xfrm>
            <a:off x="2147901" y="3622681"/>
            <a:ext cx="1692275" cy="761234"/>
          </a:xfrm>
          <a:prstGeom prst="rect">
            <a:avLst/>
          </a:prstGeom>
          <a:solidFill>
            <a:schemeClr val="accent2"/>
          </a:solidFill>
          <a:ln w="9525">
            <a:noFill/>
            <a:miter lim="800000"/>
            <a:headEnd/>
            <a:tailEnd/>
          </a:ln>
        </p:spPr>
        <p:txBody>
          <a:bodyPr>
            <a:spAutoFit/>
          </a:bodyPr>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Prostate Cancer Mortality</a:t>
            </a:r>
          </a:p>
        </p:txBody>
      </p:sp>
      <p:sp>
        <p:nvSpPr>
          <p:cNvPr id="526" name="Text Box 4"/>
          <p:cNvSpPr txBox="1">
            <a:spLocks noChangeArrowheads="1"/>
          </p:cNvSpPr>
          <p:nvPr/>
        </p:nvSpPr>
        <p:spPr bwMode="auto">
          <a:xfrm>
            <a:off x="2147901" y="4502150"/>
            <a:ext cx="1692275" cy="534988"/>
          </a:xfrm>
          <a:prstGeom prst="rect">
            <a:avLst/>
          </a:prstGeom>
          <a:solidFill>
            <a:schemeClr val="accent2"/>
          </a:solidFill>
          <a:ln w="9525">
            <a:noFill/>
            <a:miter lim="800000"/>
            <a:headEnd/>
            <a:tailEnd/>
          </a:ln>
        </p:spPr>
        <p:txBody>
          <a:bodyPr>
            <a:spAutoFit/>
          </a:bodyPr>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Other Cause Mortality</a:t>
            </a:r>
          </a:p>
        </p:txBody>
      </p:sp>
      <p:sp>
        <p:nvSpPr>
          <p:cNvPr id="527" name="Text Box 5"/>
          <p:cNvSpPr txBox="1">
            <a:spLocks noChangeArrowheads="1"/>
          </p:cNvSpPr>
          <p:nvPr/>
        </p:nvSpPr>
        <p:spPr bwMode="auto">
          <a:xfrm>
            <a:off x="2147901" y="5219700"/>
            <a:ext cx="1692275" cy="534988"/>
          </a:xfrm>
          <a:prstGeom prst="rect">
            <a:avLst/>
          </a:prstGeom>
          <a:solidFill>
            <a:schemeClr val="accent2"/>
          </a:solidFill>
          <a:ln w="9525">
            <a:noFill/>
            <a:miter lim="800000"/>
            <a:headEnd/>
            <a:tailEnd/>
          </a:ln>
        </p:spPr>
        <p:txBody>
          <a:bodyPr anchor="ctr" anchorCtr="1"/>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OS</a:t>
            </a:r>
          </a:p>
        </p:txBody>
      </p:sp>
      <p:sp>
        <p:nvSpPr>
          <p:cNvPr id="17464" name="TextBox 11"/>
          <p:cNvSpPr txBox="1">
            <a:spLocks noChangeArrowheads="1"/>
          </p:cNvSpPr>
          <p:nvPr/>
        </p:nvSpPr>
        <p:spPr bwMode="auto">
          <a:xfrm>
            <a:off x="2519363" y="2806726"/>
            <a:ext cx="23256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1200" b="0" smtClean="0">
                <a:solidFill>
                  <a:srgbClr val="FFFFFF"/>
                </a:solidFill>
              </a:rPr>
              <a:t>Survival</a:t>
            </a:r>
            <a:br>
              <a:rPr lang="en-US" altLang="es-CO" sz="1200" b="0" smtClean="0">
                <a:solidFill>
                  <a:srgbClr val="FFFFFF"/>
                </a:solidFill>
              </a:rPr>
            </a:br>
            <a:r>
              <a:rPr lang="en-US" altLang="es-CO" sz="1200" b="0" smtClean="0">
                <a:solidFill>
                  <a:srgbClr val="FFFFFF"/>
                </a:solidFill>
              </a:rPr>
              <a:t>Non–prostate cancer mortality</a:t>
            </a:r>
            <a:br>
              <a:rPr lang="en-US" altLang="es-CO" sz="1200" b="0" smtClean="0">
                <a:solidFill>
                  <a:srgbClr val="FFFFFF"/>
                </a:solidFill>
              </a:rPr>
            </a:br>
            <a:r>
              <a:rPr lang="en-US" altLang="es-CO" sz="1200" b="0" smtClean="0">
                <a:solidFill>
                  <a:srgbClr val="FFFFFF"/>
                </a:solidFill>
              </a:rPr>
              <a:t>Prostate cancer mortality</a:t>
            </a:r>
          </a:p>
        </p:txBody>
      </p:sp>
      <p:sp>
        <p:nvSpPr>
          <p:cNvPr id="17465" name="Rectangle 12"/>
          <p:cNvSpPr>
            <a:spLocks noChangeArrowheads="1"/>
          </p:cNvSpPr>
          <p:nvPr/>
        </p:nvSpPr>
        <p:spPr bwMode="auto">
          <a:xfrm>
            <a:off x="4838701" y="2873375"/>
            <a:ext cx="128588" cy="127000"/>
          </a:xfrm>
          <a:prstGeom prst="rect">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200" smtClean="0">
              <a:solidFill>
                <a:srgbClr val="FFFFFF"/>
              </a:solidFill>
            </a:endParaRPr>
          </a:p>
        </p:txBody>
      </p:sp>
      <p:sp>
        <p:nvSpPr>
          <p:cNvPr id="530" name="Rectangle 529"/>
          <p:cNvSpPr/>
          <p:nvPr/>
        </p:nvSpPr>
        <p:spPr bwMode="auto">
          <a:xfrm>
            <a:off x="4838701" y="3063875"/>
            <a:ext cx="128588" cy="127000"/>
          </a:xfrm>
          <a:prstGeom prst="rect">
            <a:avLst/>
          </a:prstGeom>
          <a:solidFill>
            <a:schemeClr val="accent3"/>
          </a:solidFill>
          <a:ln w="9525" cap="flat" cmpd="sng" algn="ctr">
            <a:no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sz="1200" b="1" dirty="0">
              <a:solidFill>
                <a:srgbClr val="FFFFFF"/>
              </a:solidFill>
              <a:ea typeface="ＭＳ Ｐゴシック" panose="020B0600070205080204" pitchFamily="34" charset="-128"/>
            </a:endParaRPr>
          </a:p>
        </p:txBody>
      </p:sp>
      <p:sp>
        <p:nvSpPr>
          <p:cNvPr id="17467" name="Rectangle 14"/>
          <p:cNvSpPr>
            <a:spLocks noChangeArrowheads="1"/>
          </p:cNvSpPr>
          <p:nvPr/>
        </p:nvSpPr>
        <p:spPr bwMode="auto">
          <a:xfrm>
            <a:off x="4838701" y="3254375"/>
            <a:ext cx="128588" cy="127000"/>
          </a:xfrm>
          <a:prstGeom prst="rect">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200" smtClean="0">
              <a:solidFill>
                <a:srgbClr val="FFFFFF"/>
              </a:solidFill>
            </a:endParaRPr>
          </a:p>
        </p:txBody>
      </p:sp>
      <p:sp>
        <p:nvSpPr>
          <p:cNvPr id="17468" name="TextBox 15"/>
          <p:cNvSpPr txBox="1">
            <a:spLocks noChangeArrowheads="1"/>
          </p:cNvSpPr>
          <p:nvPr/>
        </p:nvSpPr>
        <p:spPr bwMode="auto">
          <a:xfrm>
            <a:off x="6248400" y="2039963"/>
            <a:ext cx="155285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Age at Diagnosis (Yrs)</a:t>
            </a:r>
          </a:p>
        </p:txBody>
      </p:sp>
      <p:sp>
        <p:nvSpPr>
          <p:cNvPr id="17469" name="TextBox 16"/>
          <p:cNvSpPr txBox="1">
            <a:spLocks noChangeArrowheads="1"/>
          </p:cNvSpPr>
          <p:nvPr/>
        </p:nvSpPr>
        <p:spPr bwMode="auto">
          <a:xfrm>
            <a:off x="5529277" y="2249513"/>
            <a:ext cx="51265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55-59</a:t>
            </a:r>
          </a:p>
        </p:txBody>
      </p:sp>
      <p:sp>
        <p:nvSpPr>
          <p:cNvPr id="17470" name="TextBox 18"/>
          <p:cNvSpPr txBox="1">
            <a:spLocks noChangeArrowheads="1"/>
          </p:cNvSpPr>
          <p:nvPr/>
        </p:nvSpPr>
        <p:spPr bwMode="auto">
          <a:xfrm>
            <a:off x="6276988" y="2249513"/>
            <a:ext cx="51265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60-64</a:t>
            </a:r>
          </a:p>
        </p:txBody>
      </p:sp>
      <p:sp>
        <p:nvSpPr>
          <p:cNvPr id="17471" name="TextBox 19"/>
          <p:cNvSpPr txBox="1">
            <a:spLocks noChangeArrowheads="1"/>
          </p:cNvSpPr>
          <p:nvPr/>
        </p:nvSpPr>
        <p:spPr bwMode="auto">
          <a:xfrm>
            <a:off x="7018351" y="2249513"/>
            <a:ext cx="51265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65-69</a:t>
            </a:r>
          </a:p>
        </p:txBody>
      </p:sp>
      <p:sp>
        <p:nvSpPr>
          <p:cNvPr id="17472" name="TextBox 20"/>
          <p:cNvSpPr txBox="1">
            <a:spLocks noChangeArrowheads="1"/>
          </p:cNvSpPr>
          <p:nvPr/>
        </p:nvSpPr>
        <p:spPr bwMode="auto">
          <a:xfrm>
            <a:off x="7813687" y="2249513"/>
            <a:ext cx="51265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70-74</a:t>
            </a:r>
          </a:p>
        </p:txBody>
      </p:sp>
      <p:sp>
        <p:nvSpPr>
          <p:cNvPr id="17473" name="TextBox 21"/>
          <p:cNvSpPr txBox="1">
            <a:spLocks noChangeArrowheads="1"/>
          </p:cNvSpPr>
          <p:nvPr/>
        </p:nvSpPr>
        <p:spPr bwMode="auto">
          <a:xfrm>
            <a:off x="6253163" y="2430488"/>
            <a:ext cx="118967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Gleason Score 5</a:t>
            </a:r>
          </a:p>
        </p:txBody>
      </p:sp>
      <p:sp>
        <p:nvSpPr>
          <p:cNvPr id="17474" name="TextBox 22"/>
          <p:cNvSpPr txBox="1">
            <a:spLocks noChangeArrowheads="1"/>
          </p:cNvSpPr>
          <p:nvPr/>
        </p:nvSpPr>
        <p:spPr bwMode="auto">
          <a:xfrm>
            <a:off x="6253163" y="3314700"/>
            <a:ext cx="118967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Gleason Score 6</a:t>
            </a:r>
          </a:p>
        </p:txBody>
      </p:sp>
      <p:sp>
        <p:nvSpPr>
          <p:cNvPr id="17475" name="TextBox 23"/>
          <p:cNvSpPr txBox="1">
            <a:spLocks noChangeArrowheads="1"/>
          </p:cNvSpPr>
          <p:nvPr/>
        </p:nvSpPr>
        <p:spPr bwMode="auto">
          <a:xfrm>
            <a:off x="6253163" y="4198963"/>
            <a:ext cx="118967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Gleason Score 7</a:t>
            </a:r>
          </a:p>
        </p:txBody>
      </p:sp>
      <p:sp>
        <p:nvSpPr>
          <p:cNvPr id="17476" name="TextBox 24"/>
          <p:cNvSpPr txBox="1">
            <a:spLocks noChangeArrowheads="1"/>
          </p:cNvSpPr>
          <p:nvPr/>
        </p:nvSpPr>
        <p:spPr bwMode="auto">
          <a:xfrm>
            <a:off x="6253176" y="5092726"/>
            <a:ext cx="137502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Gleason Score 8-10</a:t>
            </a:r>
          </a:p>
        </p:txBody>
      </p:sp>
      <p:sp>
        <p:nvSpPr>
          <p:cNvPr id="17477" name="TextBox 25"/>
          <p:cNvSpPr txBox="1">
            <a:spLocks noChangeArrowheads="1"/>
          </p:cNvSpPr>
          <p:nvPr/>
        </p:nvSpPr>
        <p:spPr bwMode="auto">
          <a:xfrm>
            <a:off x="6198104" y="6126188"/>
            <a:ext cx="16738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1000" smtClean="0">
                <a:solidFill>
                  <a:srgbClr val="FFFFFF"/>
                </a:solidFill>
              </a:rPr>
              <a:t>Yrs Following Diagnosis</a:t>
            </a:r>
          </a:p>
        </p:txBody>
      </p:sp>
      <p:sp>
        <p:nvSpPr>
          <p:cNvPr id="17478" name="TextBox 26"/>
          <p:cNvSpPr txBox="1">
            <a:spLocks noChangeArrowheads="1"/>
          </p:cNvSpPr>
          <p:nvPr/>
        </p:nvSpPr>
        <p:spPr bwMode="auto">
          <a:xfrm rot="-5400000">
            <a:off x="4750501" y="3871060"/>
            <a:ext cx="6764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Alive, %</a:t>
            </a:r>
          </a:p>
        </p:txBody>
      </p:sp>
      <p:sp>
        <p:nvSpPr>
          <p:cNvPr id="17479" name="TextBox 27"/>
          <p:cNvSpPr txBox="1">
            <a:spLocks noChangeArrowheads="1"/>
          </p:cNvSpPr>
          <p:nvPr/>
        </p:nvSpPr>
        <p:spPr bwMode="auto">
          <a:xfrm rot="5400000">
            <a:off x="8295258" y="4173484"/>
            <a:ext cx="96882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000" smtClean="0">
                <a:solidFill>
                  <a:srgbClr val="FFFFFF"/>
                </a:solidFill>
              </a:rPr>
              <a:t>Deceased, %</a:t>
            </a:r>
          </a:p>
        </p:txBody>
      </p:sp>
      <p:cxnSp>
        <p:nvCxnSpPr>
          <p:cNvPr id="17480" name="Straight Connector 84"/>
          <p:cNvCxnSpPr>
            <a:cxnSpLocks noChangeShapeType="1"/>
          </p:cNvCxnSpPr>
          <p:nvPr/>
        </p:nvCxnSpPr>
        <p:spPr bwMode="auto">
          <a:xfrm>
            <a:off x="5483225" y="2679726"/>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1" name="Straight Connector 85"/>
          <p:cNvCxnSpPr>
            <a:cxnSpLocks noChangeShapeType="1"/>
          </p:cNvCxnSpPr>
          <p:nvPr/>
        </p:nvCxnSpPr>
        <p:spPr bwMode="auto">
          <a:xfrm flipV="1">
            <a:off x="5468940" y="3286125"/>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2" name="Straight Connector 86"/>
          <p:cNvCxnSpPr>
            <a:cxnSpLocks noChangeShapeType="1"/>
          </p:cNvCxnSpPr>
          <p:nvPr/>
        </p:nvCxnSpPr>
        <p:spPr bwMode="auto">
          <a:xfrm>
            <a:off x="5421324" y="2665413"/>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3" name="Straight Connector 87"/>
          <p:cNvCxnSpPr>
            <a:cxnSpLocks noChangeShapeType="1"/>
          </p:cNvCxnSpPr>
          <p:nvPr/>
        </p:nvCxnSpPr>
        <p:spPr bwMode="auto">
          <a:xfrm>
            <a:off x="5421324" y="28035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4" name="Straight Connector 88"/>
          <p:cNvCxnSpPr>
            <a:cxnSpLocks noChangeShapeType="1"/>
          </p:cNvCxnSpPr>
          <p:nvPr/>
        </p:nvCxnSpPr>
        <p:spPr bwMode="auto">
          <a:xfrm>
            <a:off x="5421324" y="2927350"/>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5" name="Straight Connector 89"/>
          <p:cNvCxnSpPr>
            <a:cxnSpLocks noChangeShapeType="1"/>
          </p:cNvCxnSpPr>
          <p:nvPr/>
        </p:nvCxnSpPr>
        <p:spPr bwMode="auto">
          <a:xfrm>
            <a:off x="5421324" y="3052763"/>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6" name="Straight Connector 90"/>
          <p:cNvCxnSpPr>
            <a:cxnSpLocks noChangeShapeType="1"/>
          </p:cNvCxnSpPr>
          <p:nvPr/>
        </p:nvCxnSpPr>
        <p:spPr bwMode="auto">
          <a:xfrm>
            <a:off x="5421324" y="31718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87" name="Straight Connector 91"/>
          <p:cNvCxnSpPr>
            <a:cxnSpLocks noChangeShapeType="1"/>
          </p:cNvCxnSpPr>
          <p:nvPr/>
        </p:nvCxnSpPr>
        <p:spPr bwMode="auto">
          <a:xfrm>
            <a:off x="5421324" y="32861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488" name="TextBox 92"/>
          <p:cNvSpPr txBox="1">
            <a:spLocks noChangeArrowheads="1"/>
          </p:cNvSpPr>
          <p:nvPr/>
        </p:nvSpPr>
        <p:spPr bwMode="auto">
          <a:xfrm>
            <a:off x="5119464" y="2568575"/>
            <a:ext cx="3558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100</a:t>
            </a:r>
          </a:p>
        </p:txBody>
      </p:sp>
      <p:sp>
        <p:nvSpPr>
          <p:cNvPr id="17489" name="TextBox 93"/>
          <p:cNvSpPr txBox="1">
            <a:spLocks noChangeArrowheads="1"/>
          </p:cNvSpPr>
          <p:nvPr/>
        </p:nvSpPr>
        <p:spPr bwMode="auto">
          <a:xfrm>
            <a:off x="5176508" y="2692400"/>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80</a:t>
            </a:r>
          </a:p>
        </p:txBody>
      </p:sp>
      <p:sp>
        <p:nvSpPr>
          <p:cNvPr id="17490" name="TextBox 94"/>
          <p:cNvSpPr txBox="1">
            <a:spLocks noChangeArrowheads="1"/>
          </p:cNvSpPr>
          <p:nvPr/>
        </p:nvSpPr>
        <p:spPr bwMode="auto">
          <a:xfrm>
            <a:off x="5176508" y="2820988"/>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60</a:t>
            </a:r>
          </a:p>
        </p:txBody>
      </p:sp>
      <p:sp>
        <p:nvSpPr>
          <p:cNvPr id="17491" name="TextBox 95"/>
          <p:cNvSpPr txBox="1">
            <a:spLocks noChangeArrowheads="1"/>
          </p:cNvSpPr>
          <p:nvPr/>
        </p:nvSpPr>
        <p:spPr bwMode="auto">
          <a:xfrm>
            <a:off x="5176508" y="2944813"/>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40</a:t>
            </a:r>
          </a:p>
        </p:txBody>
      </p:sp>
      <p:sp>
        <p:nvSpPr>
          <p:cNvPr id="17492" name="TextBox 96"/>
          <p:cNvSpPr txBox="1">
            <a:spLocks noChangeArrowheads="1"/>
          </p:cNvSpPr>
          <p:nvPr/>
        </p:nvSpPr>
        <p:spPr bwMode="auto">
          <a:xfrm>
            <a:off x="5176508" y="3060700"/>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20</a:t>
            </a:r>
          </a:p>
        </p:txBody>
      </p:sp>
      <p:sp>
        <p:nvSpPr>
          <p:cNvPr id="17493" name="TextBox 97"/>
          <p:cNvSpPr txBox="1">
            <a:spLocks noChangeArrowheads="1"/>
          </p:cNvSpPr>
          <p:nvPr/>
        </p:nvSpPr>
        <p:spPr bwMode="auto">
          <a:xfrm>
            <a:off x="5233574" y="3182938"/>
            <a:ext cx="2417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0</a:t>
            </a:r>
          </a:p>
        </p:txBody>
      </p:sp>
      <p:cxnSp>
        <p:nvCxnSpPr>
          <p:cNvPr id="17494" name="Straight Connector 98"/>
          <p:cNvCxnSpPr>
            <a:cxnSpLocks noChangeShapeType="1"/>
          </p:cNvCxnSpPr>
          <p:nvPr/>
        </p:nvCxnSpPr>
        <p:spPr bwMode="auto">
          <a:xfrm flipV="1">
            <a:off x="5468940" y="2665413"/>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95" name="Straight Connector 99"/>
          <p:cNvCxnSpPr>
            <a:cxnSpLocks noChangeShapeType="1"/>
          </p:cNvCxnSpPr>
          <p:nvPr/>
        </p:nvCxnSpPr>
        <p:spPr bwMode="auto">
          <a:xfrm>
            <a:off x="6111875" y="2651125"/>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96" name="Straight Connector 100"/>
          <p:cNvCxnSpPr>
            <a:cxnSpLocks noChangeShapeType="1"/>
          </p:cNvCxnSpPr>
          <p:nvPr/>
        </p:nvCxnSpPr>
        <p:spPr bwMode="auto">
          <a:xfrm>
            <a:off x="5630863" y="267972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497" name="Straight Connector 101"/>
          <p:cNvCxnSpPr>
            <a:cxnSpLocks noChangeShapeType="1"/>
          </p:cNvCxnSpPr>
          <p:nvPr/>
        </p:nvCxnSpPr>
        <p:spPr bwMode="auto">
          <a:xfrm>
            <a:off x="5791200" y="267972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498" name="Straight Connector 102"/>
          <p:cNvCxnSpPr>
            <a:cxnSpLocks noChangeShapeType="1"/>
          </p:cNvCxnSpPr>
          <p:nvPr/>
        </p:nvCxnSpPr>
        <p:spPr bwMode="auto">
          <a:xfrm>
            <a:off x="5940425" y="267972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499" name="Straight Connector 103"/>
          <p:cNvCxnSpPr>
            <a:cxnSpLocks noChangeShapeType="1"/>
          </p:cNvCxnSpPr>
          <p:nvPr/>
        </p:nvCxnSpPr>
        <p:spPr bwMode="auto">
          <a:xfrm flipV="1">
            <a:off x="5468940" y="2800350"/>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00" name="Straight Connector 104"/>
          <p:cNvCxnSpPr>
            <a:cxnSpLocks noChangeShapeType="1"/>
          </p:cNvCxnSpPr>
          <p:nvPr/>
        </p:nvCxnSpPr>
        <p:spPr bwMode="auto">
          <a:xfrm flipV="1">
            <a:off x="5468940" y="292258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01" name="Straight Connector 105"/>
          <p:cNvCxnSpPr>
            <a:cxnSpLocks noChangeShapeType="1"/>
          </p:cNvCxnSpPr>
          <p:nvPr/>
        </p:nvCxnSpPr>
        <p:spPr bwMode="auto">
          <a:xfrm flipV="1">
            <a:off x="5468940" y="304323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02" name="Straight Connector 106"/>
          <p:cNvCxnSpPr>
            <a:cxnSpLocks noChangeShapeType="1"/>
          </p:cNvCxnSpPr>
          <p:nvPr/>
        </p:nvCxnSpPr>
        <p:spPr bwMode="auto">
          <a:xfrm flipV="1">
            <a:off x="5468940" y="317023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03" name="Straight Connector 107"/>
          <p:cNvCxnSpPr>
            <a:cxnSpLocks noChangeShapeType="1"/>
          </p:cNvCxnSpPr>
          <p:nvPr/>
        </p:nvCxnSpPr>
        <p:spPr bwMode="auto">
          <a:xfrm>
            <a:off x="5483225" y="3556006"/>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4" name="Straight Connector 108"/>
          <p:cNvCxnSpPr>
            <a:cxnSpLocks noChangeShapeType="1"/>
          </p:cNvCxnSpPr>
          <p:nvPr/>
        </p:nvCxnSpPr>
        <p:spPr bwMode="auto">
          <a:xfrm flipV="1">
            <a:off x="5468940" y="4162425"/>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5" name="Straight Connector 109"/>
          <p:cNvCxnSpPr>
            <a:cxnSpLocks noChangeShapeType="1"/>
          </p:cNvCxnSpPr>
          <p:nvPr/>
        </p:nvCxnSpPr>
        <p:spPr bwMode="auto">
          <a:xfrm>
            <a:off x="5421324" y="3541713"/>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6" name="Straight Connector 110"/>
          <p:cNvCxnSpPr>
            <a:cxnSpLocks noChangeShapeType="1"/>
          </p:cNvCxnSpPr>
          <p:nvPr/>
        </p:nvCxnSpPr>
        <p:spPr bwMode="auto">
          <a:xfrm>
            <a:off x="5421324" y="36798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7" name="Straight Connector 111"/>
          <p:cNvCxnSpPr>
            <a:cxnSpLocks noChangeShapeType="1"/>
          </p:cNvCxnSpPr>
          <p:nvPr/>
        </p:nvCxnSpPr>
        <p:spPr bwMode="auto">
          <a:xfrm>
            <a:off x="5421324" y="3803650"/>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8" name="Straight Connector 112"/>
          <p:cNvCxnSpPr>
            <a:cxnSpLocks noChangeShapeType="1"/>
          </p:cNvCxnSpPr>
          <p:nvPr/>
        </p:nvCxnSpPr>
        <p:spPr bwMode="auto">
          <a:xfrm>
            <a:off x="5421324" y="3929063"/>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09" name="Straight Connector 113"/>
          <p:cNvCxnSpPr>
            <a:cxnSpLocks noChangeShapeType="1"/>
          </p:cNvCxnSpPr>
          <p:nvPr/>
        </p:nvCxnSpPr>
        <p:spPr bwMode="auto">
          <a:xfrm>
            <a:off x="5421324" y="40481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10" name="Straight Connector 114"/>
          <p:cNvCxnSpPr>
            <a:cxnSpLocks noChangeShapeType="1"/>
          </p:cNvCxnSpPr>
          <p:nvPr/>
        </p:nvCxnSpPr>
        <p:spPr bwMode="auto">
          <a:xfrm>
            <a:off x="5421324" y="41624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511" name="TextBox 115"/>
          <p:cNvSpPr txBox="1">
            <a:spLocks noChangeArrowheads="1"/>
          </p:cNvSpPr>
          <p:nvPr/>
        </p:nvSpPr>
        <p:spPr bwMode="auto">
          <a:xfrm>
            <a:off x="5119464" y="3435350"/>
            <a:ext cx="3558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100</a:t>
            </a:r>
          </a:p>
        </p:txBody>
      </p:sp>
      <p:sp>
        <p:nvSpPr>
          <p:cNvPr id="17512" name="TextBox 116"/>
          <p:cNvSpPr txBox="1">
            <a:spLocks noChangeArrowheads="1"/>
          </p:cNvSpPr>
          <p:nvPr/>
        </p:nvSpPr>
        <p:spPr bwMode="auto">
          <a:xfrm>
            <a:off x="5176508" y="3568700"/>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80</a:t>
            </a:r>
          </a:p>
        </p:txBody>
      </p:sp>
      <p:sp>
        <p:nvSpPr>
          <p:cNvPr id="17513" name="TextBox 117"/>
          <p:cNvSpPr txBox="1">
            <a:spLocks noChangeArrowheads="1"/>
          </p:cNvSpPr>
          <p:nvPr/>
        </p:nvSpPr>
        <p:spPr bwMode="auto">
          <a:xfrm>
            <a:off x="5176508" y="3697288"/>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60</a:t>
            </a:r>
          </a:p>
        </p:txBody>
      </p:sp>
      <p:sp>
        <p:nvSpPr>
          <p:cNvPr id="17514" name="TextBox 118"/>
          <p:cNvSpPr txBox="1">
            <a:spLocks noChangeArrowheads="1"/>
          </p:cNvSpPr>
          <p:nvPr/>
        </p:nvSpPr>
        <p:spPr bwMode="auto">
          <a:xfrm>
            <a:off x="5176508" y="3821113"/>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40</a:t>
            </a:r>
          </a:p>
        </p:txBody>
      </p:sp>
      <p:sp>
        <p:nvSpPr>
          <p:cNvPr id="17515" name="TextBox 119"/>
          <p:cNvSpPr txBox="1">
            <a:spLocks noChangeArrowheads="1"/>
          </p:cNvSpPr>
          <p:nvPr/>
        </p:nvSpPr>
        <p:spPr bwMode="auto">
          <a:xfrm>
            <a:off x="5176508" y="3937000"/>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20</a:t>
            </a:r>
          </a:p>
        </p:txBody>
      </p:sp>
      <p:sp>
        <p:nvSpPr>
          <p:cNvPr id="17516" name="TextBox 120"/>
          <p:cNvSpPr txBox="1">
            <a:spLocks noChangeArrowheads="1"/>
          </p:cNvSpPr>
          <p:nvPr/>
        </p:nvSpPr>
        <p:spPr bwMode="auto">
          <a:xfrm>
            <a:off x="5233574" y="4059238"/>
            <a:ext cx="2417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0</a:t>
            </a:r>
          </a:p>
        </p:txBody>
      </p:sp>
      <p:cxnSp>
        <p:nvCxnSpPr>
          <p:cNvPr id="17517" name="Straight Connector 121"/>
          <p:cNvCxnSpPr>
            <a:cxnSpLocks noChangeShapeType="1"/>
          </p:cNvCxnSpPr>
          <p:nvPr/>
        </p:nvCxnSpPr>
        <p:spPr bwMode="auto">
          <a:xfrm flipV="1">
            <a:off x="5468940" y="3541713"/>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18" name="Straight Connector 122"/>
          <p:cNvCxnSpPr>
            <a:cxnSpLocks noChangeShapeType="1"/>
          </p:cNvCxnSpPr>
          <p:nvPr/>
        </p:nvCxnSpPr>
        <p:spPr bwMode="auto">
          <a:xfrm>
            <a:off x="6111875" y="3527425"/>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19" name="Straight Connector 123"/>
          <p:cNvCxnSpPr>
            <a:cxnSpLocks noChangeShapeType="1"/>
          </p:cNvCxnSpPr>
          <p:nvPr/>
        </p:nvCxnSpPr>
        <p:spPr bwMode="auto">
          <a:xfrm>
            <a:off x="5630863" y="355600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0" name="Straight Connector 124"/>
          <p:cNvCxnSpPr>
            <a:cxnSpLocks noChangeShapeType="1"/>
          </p:cNvCxnSpPr>
          <p:nvPr/>
        </p:nvCxnSpPr>
        <p:spPr bwMode="auto">
          <a:xfrm>
            <a:off x="5791200" y="355600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1" name="Straight Connector 125"/>
          <p:cNvCxnSpPr>
            <a:cxnSpLocks noChangeShapeType="1"/>
          </p:cNvCxnSpPr>
          <p:nvPr/>
        </p:nvCxnSpPr>
        <p:spPr bwMode="auto">
          <a:xfrm>
            <a:off x="5940425" y="355600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2" name="Straight Connector 126"/>
          <p:cNvCxnSpPr>
            <a:cxnSpLocks noChangeShapeType="1"/>
          </p:cNvCxnSpPr>
          <p:nvPr/>
        </p:nvCxnSpPr>
        <p:spPr bwMode="auto">
          <a:xfrm flipV="1">
            <a:off x="5468940" y="3676650"/>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3" name="Straight Connector 127"/>
          <p:cNvCxnSpPr>
            <a:cxnSpLocks noChangeShapeType="1"/>
          </p:cNvCxnSpPr>
          <p:nvPr/>
        </p:nvCxnSpPr>
        <p:spPr bwMode="auto">
          <a:xfrm flipV="1">
            <a:off x="5468940" y="379888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4" name="Straight Connector 128"/>
          <p:cNvCxnSpPr>
            <a:cxnSpLocks noChangeShapeType="1"/>
          </p:cNvCxnSpPr>
          <p:nvPr/>
        </p:nvCxnSpPr>
        <p:spPr bwMode="auto">
          <a:xfrm flipV="1">
            <a:off x="5468940" y="391953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5" name="Straight Connector 129"/>
          <p:cNvCxnSpPr>
            <a:cxnSpLocks noChangeShapeType="1"/>
          </p:cNvCxnSpPr>
          <p:nvPr/>
        </p:nvCxnSpPr>
        <p:spPr bwMode="auto">
          <a:xfrm flipV="1">
            <a:off x="5468940" y="404653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26" name="Straight Connector 130"/>
          <p:cNvCxnSpPr>
            <a:cxnSpLocks noChangeShapeType="1"/>
          </p:cNvCxnSpPr>
          <p:nvPr/>
        </p:nvCxnSpPr>
        <p:spPr bwMode="auto">
          <a:xfrm>
            <a:off x="5483225" y="4437063"/>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27" name="Straight Connector 131"/>
          <p:cNvCxnSpPr>
            <a:cxnSpLocks noChangeShapeType="1"/>
          </p:cNvCxnSpPr>
          <p:nvPr/>
        </p:nvCxnSpPr>
        <p:spPr bwMode="auto">
          <a:xfrm flipV="1">
            <a:off x="5468940" y="5043488"/>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28" name="Straight Connector 132"/>
          <p:cNvCxnSpPr>
            <a:cxnSpLocks noChangeShapeType="1"/>
          </p:cNvCxnSpPr>
          <p:nvPr/>
        </p:nvCxnSpPr>
        <p:spPr bwMode="auto">
          <a:xfrm>
            <a:off x="5421324" y="442277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29" name="Straight Connector 133"/>
          <p:cNvCxnSpPr>
            <a:cxnSpLocks noChangeShapeType="1"/>
          </p:cNvCxnSpPr>
          <p:nvPr/>
        </p:nvCxnSpPr>
        <p:spPr bwMode="auto">
          <a:xfrm>
            <a:off x="5421324" y="4560888"/>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30" name="Straight Connector 134"/>
          <p:cNvCxnSpPr>
            <a:cxnSpLocks noChangeShapeType="1"/>
          </p:cNvCxnSpPr>
          <p:nvPr/>
        </p:nvCxnSpPr>
        <p:spPr bwMode="auto">
          <a:xfrm>
            <a:off x="5421324" y="4684713"/>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31" name="Straight Connector 135"/>
          <p:cNvCxnSpPr>
            <a:cxnSpLocks noChangeShapeType="1"/>
          </p:cNvCxnSpPr>
          <p:nvPr/>
        </p:nvCxnSpPr>
        <p:spPr bwMode="auto">
          <a:xfrm>
            <a:off x="5421324" y="48101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32" name="Straight Connector 136"/>
          <p:cNvCxnSpPr>
            <a:cxnSpLocks noChangeShapeType="1"/>
          </p:cNvCxnSpPr>
          <p:nvPr/>
        </p:nvCxnSpPr>
        <p:spPr bwMode="auto">
          <a:xfrm>
            <a:off x="5421324" y="4929188"/>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33" name="Straight Connector 137"/>
          <p:cNvCxnSpPr>
            <a:cxnSpLocks noChangeShapeType="1"/>
          </p:cNvCxnSpPr>
          <p:nvPr/>
        </p:nvCxnSpPr>
        <p:spPr bwMode="auto">
          <a:xfrm>
            <a:off x="5421324" y="5043488"/>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534" name="TextBox 138"/>
          <p:cNvSpPr txBox="1">
            <a:spLocks noChangeArrowheads="1"/>
          </p:cNvSpPr>
          <p:nvPr/>
        </p:nvSpPr>
        <p:spPr bwMode="auto">
          <a:xfrm>
            <a:off x="5119464" y="4316413"/>
            <a:ext cx="3558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100</a:t>
            </a:r>
          </a:p>
        </p:txBody>
      </p:sp>
      <p:sp>
        <p:nvSpPr>
          <p:cNvPr id="17535" name="TextBox 139"/>
          <p:cNvSpPr txBox="1">
            <a:spLocks noChangeArrowheads="1"/>
          </p:cNvSpPr>
          <p:nvPr/>
        </p:nvSpPr>
        <p:spPr bwMode="auto">
          <a:xfrm>
            <a:off x="5176508" y="4449763"/>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80</a:t>
            </a:r>
          </a:p>
        </p:txBody>
      </p:sp>
      <p:sp>
        <p:nvSpPr>
          <p:cNvPr id="17536" name="TextBox 140"/>
          <p:cNvSpPr txBox="1">
            <a:spLocks noChangeArrowheads="1"/>
          </p:cNvSpPr>
          <p:nvPr/>
        </p:nvSpPr>
        <p:spPr bwMode="auto">
          <a:xfrm>
            <a:off x="5176508" y="4578350"/>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60</a:t>
            </a:r>
          </a:p>
        </p:txBody>
      </p:sp>
      <p:sp>
        <p:nvSpPr>
          <p:cNvPr id="17537" name="TextBox 141"/>
          <p:cNvSpPr txBox="1">
            <a:spLocks noChangeArrowheads="1"/>
          </p:cNvSpPr>
          <p:nvPr/>
        </p:nvSpPr>
        <p:spPr bwMode="auto">
          <a:xfrm>
            <a:off x="5176508" y="4702175"/>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40</a:t>
            </a:r>
          </a:p>
        </p:txBody>
      </p:sp>
      <p:sp>
        <p:nvSpPr>
          <p:cNvPr id="17538" name="TextBox 142"/>
          <p:cNvSpPr txBox="1">
            <a:spLocks noChangeArrowheads="1"/>
          </p:cNvSpPr>
          <p:nvPr/>
        </p:nvSpPr>
        <p:spPr bwMode="auto">
          <a:xfrm>
            <a:off x="5176508" y="4818063"/>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20</a:t>
            </a:r>
          </a:p>
        </p:txBody>
      </p:sp>
      <p:sp>
        <p:nvSpPr>
          <p:cNvPr id="17539" name="TextBox 143"/>
          <p:cNvSpPr txBox="1">
            <a:spLocks noChangeArrowheads="1"/>
          </p:cNvSpPr>
          <p:nvPr/>
        </p:nvSpPr>
        <p:spPr bwMode="auto">
          <a:xfrm>
            <a:off x="5233574" y="4940300"/>
            <a:ext cx="2417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0</a:t>
            </a:r>
          </a:p>
        </p:txBody>
      </p:sp>
      <p:cxnSp>
        <p:nvCxnSpPr>
          <p:cNvPr id="17540" name="Straight Connector 144"/>
          <p:cNvCxnSpPr>
            <a:cxnSpLocks noChangeShapeType="1"/>
          </p:cNvCxnSpPr>
          <p:nvPr/>
        </p:nvCxnSpPr>
        <p:spPr bwMode="auto">
          <a:xfrm flipV="1">
            <a:off x="5468940" y="4422775"/>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41" name="Straight Connector 145"/>
          <p:cNvCxnSpPr>
            <a:cxnSpLocks noChangeShapeType="1"/>
          </p:cNvCxnSpPr>
          <p:nvPr/>
        </p:nvCxnSpPr>
        <p:spPr bwMode="auto">
          <a:xfrm>
            <a:off x="6111875" y="4408488"/>
            <a:ext cx="0" cy="6477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42" name="Straight Connector 146"/>
          <p:cNvCxnSpPr>
            <a:cxnSpLocks noChangeShapeType="1"/>
          </p:cNvCxnSpPr>
          <p:nvPr/>
        </p:nvCxnSpPr>
        <p:spPr bwMode="auto">
          <a:xfrm>
            <a:off x="5630863" y="4437063"/>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3" name="Straight Connector 147"/>
          <p:cNvCxnSpPr>
            <a:cxnSpLocks noChangeShapeType="1"/>
          </p:cNvCxnSpPr>
          <p:nvPr/>
        </p:nvCxnSpPr>
        <p:spPr bwMode="auto">
          <a:xfrm>
            <a:off x="5791200" y="4437063"/>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4" name="Straight Connector 148"/>
          <p:cNvCxnSpPr>
            <a:cxnSpLocks noChangeShapeType="1"/>
          </p:cNvCxnSpPr>
          <p:nvPr/>
        </p:nvCxnSpPr>
        <p:spPr bwMode="auto">
          <a:xfrm>
            <a:off x="5940425" y="4437063"/>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5" name="Straight Connector 149"/>
          <p:cNvCxnSpPr>
            <a:cxnSpLocks noChangeShapeType="1"/>
          </p:cNvCxnSpPr>
          <p:nvPr/>
        </p:nvCxnSpPr>
        <p:spPr bwMode="auto">
          <a:xfrm flipV="1">
            <a:off x="5468940" y="45577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6" name="Straight Connector 150"/>
          <p:cNvCxnSpPr>
            <a:cxnSpLocks noChangeShapeType="1"/>
          </p:cNvCxnSpPr>
          <p:nvPr/>
        </p:nvCxnSpPr>
        <p:spPr bwMode="auto">
          <a:xfrm flipV="1">
            <a:off x="5468940" y="4679950"/>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7" name="Straight Connector 151"/>
          <p:cNvCxnSpPr>
            <a:cxnSpLocks noChangeShapeType="1"/>
          </p:cNvCxnSpPr>
          <p:nvPr/>
        </p:nvCxnSpPr>
        <p:spPr bwMode="auto">
          <a:xfrm flipV="1">
            <a:off x="5468940" y="4800600"/>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8" name="Straight Connector 152"/>
          <p:cNvCxnSpPr>
            <a:cxnSpLocks noChangeShapeType="1"/>
          </p:cNvCxnSpPr>
          <p:nvPr/>
        </p:nvCxnSpPr>
        <p:spPr bwMode="auto">
          <a:xfrm flipV="1">
            <a:off x="5468940" y="4927600"/>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49" name="Straight Connector 153"/>
          <p:cNvCxnSpPr>
            <a:cxnSpLocks noChangeShapeType="1"/>
          </p:cNvCxnSpPr>
          <p:nvPr/>
        </p:nvCxnSpPr>
        <p:spPr bwMode="auto">
          <a:xfrm>
            <a:off x="5483225" y="5324501"/>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0" name="Straight Connector 154"/>
          <p:cNvCxnSpPr>
            <a:cxnSpLocks noChangeShapeType="1"/>
          </p:cNvCxnSpPr>
          <p:nvPr/>
        </p:nvCxnSpPr>
        <p:spPr bwMode="auto">
          <a:xfrm flipV="1">
            <a:off x="5468940" y="59309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1" name="Straight Connector 155"/>
          <p:cNvCxnSpPr>
            <a:cxnSpLocks noChangeShapeType="1"/>
          </p:cNvCxnSpPr>
          <p:nvPr/>
        </p:nvCxnSpPr>
        <p:spPr bwMode="auto">
          <a:xfrm>
            <a:off x="5421324" y="5310188"/>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2" name="Straight Connector 156"/>
          <p:cNvCxnSpPr>
            <a:cxnSpLocks noChangeShapeType="1"/>
          </p:cNvCxnSpPr>
          <p:nvPr/>
        </p:nvCxnSpPr>
        <p:spPr bwMode="auto">
          <a:xfrm>
            <a:off x="5421324" y="5448300"/>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3" name="Straight Connector 157"/>
          <p:cNvCxnSpPr>
            <a:cxnSpLocks noChangeShapeType="1"/>
          </p:cNvCxnSpPr>
          <p:nvPr/>
        </p:nvCxnSpPr>
        <p:spPr bwMode="auto">
          <a:xfrm>
            <a:off x="5421324" y="5572125"/>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4" name="Straight Connector 158"/>
          <p:cNvCxnSpPr>
            <a:cxnSpLocks noChangeShapeType="1"/>
          </p:cNvCxnSpPr>
          <p:nvPr/>
        </p:nvCxnSpPr>
        <p:spPr bwMode="auto">
          <a:xfrm>
            <a:off x="5421324" y="5697538"/>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5" name="Straight Connector 159"/>
          <p:cNvCxnSpPr>
            <a:cxnSpLocks noChangeShapeType="1"/>
          </p:cNvCxnSpPr>
          <p:nvPr/>
        </p:nvCxnSpPr>
        <p:spPr bwMode="auto">
          <a:xfrm>
            <a:off x="5421324" y="5816600"/>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56" name="Straight Connector 160"/>
          <p:cNvCxnSpPr>
            <a:cxnSpLocks noChangeShapeType="1"/>
          </p:cNvCxnSpPr>
          <p:nvPr/>
        </p:nvCxnSpPr>
        <p:spPr bwMode="auto">
          <a:xfrm>
            <a:off x="5421324" y="5930900"/>
            <a:ext cx="65087"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557" name="TextBox 161"/>
          <p:cNvSpPr txBox="1">
            <a:spLocks noChangeArrowheads="1"/>
          </p:cNvSpPr>
          <p:nvPr/>
        </p:nvSpPr>
        <p:spPr bwMode="auto">
          <a:xfrm>
            <a:off x="5119464" y="5203825"/>
            <a:ext cx="3558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100</a:t>
            </a:r>
          </a:p>
        </p:txBody>
      </p:sp>
      <p:sp>
        <p:nvSpPr>
          <p:cNvPr id="17558" name="TextBox 162"/>
          <p:cNvSpPr txBox="1">
            <a:spLocks noChangeArrowheads="1"/>
          </p:cNvSpPr>
          <p:nvPr/>
        </p:nvSpPr>
        <p:spPr bwMode="auto">
          <a:xfrm>
            <a:off x="5176508" y="5337175"/>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80</a:t>
            </a:r>
          </a:p>
        </p:txBody>
      </p:sp>
      <p:sp>
        <p:nvSpPr>
          <p:cNvPr id="17559" name="TextBox 163"/>
          <p:cNvSpPr txBox="1">
            <a:spLocks noChangeArrowheads="1"/>
          </p:cNvSpPr>
          <p:nvPr/>
        </p:nvSpPr>
        <p:spPr bwMode="auto">
          <a:xfrm>
            <a:off x="5176508" y="5465763"/>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60</a:t>
            </a:r>
          </a:p>
        </p:txBody>
      </p:sp>
      <p:sp>
        <p:nvSpPr>
          <p:cNvPr id="17560" name="TextBox 164"/>
          <p:cNvSpPr txBox="1">
            <a:spLocks noChangeArrowheads="1"/>
          </p:cNvSpPr>
          <p:nvPr/>
        </p:nvSpPr>
        <p:spPr bwMode="auto">
          <a:xfrm>
            <a:off x="5176508" y="5589588"/>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40</a:t>
            </a:r>
          </a:p>
        </p:txBody>
      </p:sp>
      <p:sp>
        <p:nvSpPr>
          <p:cNvPr id="17561" name="TextBox 165"/>
          <p:cNvSpPr txBox="1">
            <a:spLocks noChangeArrowheads="1"/>
          </p:cNvSpPr>
          <p:nvPr/>
        </p:nvSpPr>
        <p:spPr bwMode="auto">
          <a:xfrm>
            <a:off x="5176508" y="5705475"/>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20</a:t>
            </a:r>
          </a:p>
        </p:txBody>
      </p:sp>
      <p:sp>
        <p:nvSpPr>
          <p:cNvPr id="17562" name="TextBox 166"/>
          <p:cNvSpPr txBox="1">
            <a:spLocks noChangeArrowheads="1"/>
          </p:cNvSpPr>
          <p:nvPr/>
        </p:nvSpPr>
        <p:spPr bwMode="auto">
          <a:xfrm>
            <a:off x="5233574" y="5827713"/>
            <a:ext cx="2417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r" defTabSz="914400" eaLnBrk="1" fontAlgn="base" hangingPunct="1">
              <a:spcBef>
                <a:spcPct val="0"/>
              </a:spcBef>
              <a:spcAft>
                <a:spcPct val="0"/>
              </a:spcAft>
            </a:pPr>
            <a:r>
              <a:rPr lang="en-US" altLang="es-CO" sz="800" b="0" smtClean="0">
                <a:solidFill>
                  <a:srgbClr val="FFFFFF"/>
                </a:solidFill>
              </a:rPr>
              <a:t>0</a:t>
            </a:r>
          </a:p>
        </p:txBody>
      </p:sp>
      <p:cxnSp>
        <p:nvCxnSpPr>
          <p:cNvPr id="17563" name="Straight Connector 167"/>
          <p:cNvCxnSpPr>
            <a:cxnSpLocks noChangeShapeType="1"/>
          </p:cNvCxnSpPr>
          <p:nvPr/>
        </p:nvCxnSpPr>
        <p:spPr bwMode="auto">
          <a:xfrm flipV="1">
            <a:off x="5468940" y="5310188"/>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64" name="Straight Connector 168"/>
          <p:cNvCxnSpPr>
            <a:cxnSpLocks noChangeShapeType="1"/>
          </p:cNvCxnSpPr>
          <p:nvPr/>
        </p:nvCxnSpPr>
        <p:spPr bwMode="auto">
          <a:xfrm>
            <a:off x="6111875" y="5295900"/>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65" name="Straight Connector 169"/>
          <p:cNvCxnSpPr>
            <a:cxnSpLocks noChangeShapeType="1"/>
          </p:cNvCxnSpPr>
          <p:nvPr/>
        </p:nvCxnSpPr>
        <p:spPr bwMode="auto">
          <a:xfrm>
            <a:off x="5630863"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66" name="Straight Connector 170"/>
          <p:cNvCxnSpPr>
            <a:cxnSpLocks noChangeShapeType="1"/>
          </p:cNvCxnSpPr>
          <p:nvPr/>
        </p:nvCxnSpPr>
        <p:spPr bwMode="auto">
          <a:xfrm>
            <a:off x="5791200"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67" name="Straight Connector 171"/>
          <p:cNvCxnSpPr>
            <a:cxnSpLocks noChangeShapeType="1"/>
          </p:cNvCxnSpPr>
          <p:nvPr/>
        </p:nvCxnSpPr>
        <p:spPr bwMode="auto">
          <a:xfrm>
            <a:off x="5940425"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68" name="Straight Connector 172"/>
          <p:cNvCxnSpPr>
            <a:cxnSpLocks noChangeShapeType="1"/>
          </p:cNvCxnSpPr>
          <p:nvPr/>
        </p:nvCxnSpPr>
        <p:spPr bwMode="auto">
          <a:xfrm flipV="1">
            <a:off x="5468940" y="54451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69" name="Straight Connector 173"/>
          <p:cNvCxnSpPr>
            <a:cxnSpLocks noChangeShapeType="1"/>
          </p:cNvCxnSpPr>
          <p:nvPr/>
        </p:nvCxnSpPr>
        <p:spPr bwMode="auto">
          <a:xfrm flipV="1">
            <a:off x="5468940" y="556736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0" name="Straight Connector 174"/>
          <p:cNvCxnSpPr>
            <a:cxnSpLocks noChangeShapeType="1"/>
          </p:cNvCxnSpPr>
          <p:nvPr/>
        </p:nvCxnSpPr>
        <p:spPr bwMode="auto">
          <a:xfrm flipV="1">
            <a:off x="5468940" y="56880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1" name="Straight Connector 175"/>
          <p:cNvCxnSpPr>
            <a:cxnSpLocks noChangeShapeType="1"/>
          </p:cNvCxnSpPr>
          <p:nvPr/>
        </p:nvCxnSpPr>
        <p:spPr bwMode="auto">
          <a:xfrm flipV="1">
            <a:off x="5468940" y="58150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2" name="Straight Connector 198"/>
          <p:cNvCxnSpPr>
            <a:cxnSpLocks noChangeShapeType="1"/>
          </p:cNvCxnSpPr>
          <p:nvPr/>
        </p:nvCxnSpPr>
        <p:spPr bwMode="auto">
          <a:xfrm>
            <a:off x="6219825" y="26812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73" name="Straight Connector 199"/>
          <p:cNvCxnSpPr>
            <a:cxnSpLocks noChangeShapeType="1"/>
          </p:cNvCxnSpPr>
          <p:nvPr/>
        </p:nvCxnSpPr>
        <p:spPr bwMode="auto">
          <a:xfrm flipV="1">
            <a:off x="6205538" y="3289300"/>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74" name="Straight Connector 200"/>
          <p:cNvCxnSpPr>
            <a:cxnSpLocks noChangeShapeType="1"/>
          </p:cNvCxnSpPr>
          <p:nvPr/>
        </p:nvCxnSpPr>
        <p:spPr bwMode="auto">
          <a:xfrm flipV="1">
            <a:off x="6205538" y="2667000"/>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75" name="Straight Connector 201"/>
          <p:cNvCxnSpPr>
            <a:cxnSpLocks noChangeShapeType="1"/>
          </p:cNvCxnSpPr>
          <p:nvPr/>
        </p:nvCxnSpPr>
        <p:spPr bwMode="auto">
          <a:xfrm>
            <a:off x="6848475" y="2652739"/>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76" name="Straight Connector 202"/>
          <p:cNvCxnSpPr>
            <a:cxnSpLocks noChangeShapeType="1"/>
          </p:cNvCxnSpPr>
          <p:nvPr/>
        </p:nvCxnSpPr>
        <p:spPr bwMode="auto">
          <a:xfrm>
            <a:off x="6367463"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7" name="Straight Connector 203"/>
          <p:cNvCxnSpPr>
            <a:cxnSpLocks noChangeShapeType="1"/>
          </p:cNvCxnSpPr>
          <p:nvPr/>
        </p:nvCxnSpPr>
        <p:spPr bwMode="auto">
          <a:xfrm>
            <a:off x="6526213"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8" name="Straight Connector 204"/>
          <p:cNvCxnSpPr>
            <a:cxnSpLocks noChangeShapeType="1"/>
          </p:cNvCxnSpPr>
          <p:nvPr/>
        </p:nvCxnSpPr>
        <p:spPr bwMode="auto">
          <a:xfrm>
            <a:off x="6677025"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79" name="Straight Connector 205"/>
          <p:cNvCxnSpPr>
            <a:cxnSpLocks noChangeShapeType="1"/>
          </p:cNvCxnSpPr>
          <p:nvPr/>
        </p:nvCxnSpPr>
        <p:spPr bwMode="auto">
          <a:xfrm flipV="1">
            <a:off x="6205538" y="280352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0" name="Straight Connector 206"/>
          <p:cNvCxnSpPr>
            <a:cxnSpLocks noChangeShapeType="1"/>
          </p:cNvCxnSpPr>
          <p:nvPr/>
        </p:nvCxnSpPr>
        <p:spPr bwMode="auto">
          <a:xfrm flipV="1">
            <a:off x="6205538" y="292417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1" name="Straight Connector 207"/>
          <p:cNvCxnSpPr>
            <a:cxnSpLocks noChangeShapeType="1"/>
          </p:cNvCxnSpPr>
          <p:nvPr/>
        </p:nvCxnSpPr>
        <p:spPr bwMode="auto">
          <a:xfrm flipV="1">
            <a:off x="6205538" y="3046413"/>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2" name="Straight Connector 208"/>
          <p:cNvCxnSpPr>
            <a:cxnSpLocks noChangeShapeType="1"/>
          </p:cNvCxnSpPr>
          <p:nvPr/>
        </p:nvCxnSpPr>
        <p:spPr bwMode="auto">
          <a:xfrm flipV="1">
            <a:off x="6205538" y="317182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3" name="Straight Connector 209"/>
          <p:cNvCxnSpPr>
            <a:cxnSpLocks noChangeShapeType="1"/>
          </p:cNvCxnSpPr>
          <p:nvPr/>
        </p:nvCxnSpPr>
        <p:spPr bwMode="auto">
          <a:xfrm>
            <a:off x="6986588" y="26812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84" name="Straight Connector 210"/>
          <p:cNvCxnSpPr>
            <a:cxnSpLocks noChangeShapeType="1"/>
          </p:cNvCxnSpPr>
          <p:nvPr/>
        </p:nvCxnSpPr>
        <p:spPr bwMode="auto">
          <a:xfrm flipV="1">
            <a:off x="6972313" y="3289300"/>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85" name="Straight Connector 211"/>
          <p:cNvCxnSpPr>
            <a:cxnSpLocks noChangeShapeType="1"/>
          </p:cNvCxnSpPr>
          <p:nvPr/>
        </p:nvCxnSpPr>
        <p:spPr bwMode="auto">
          <a:xfrm flipV="1">
            <a:off x="6972313" y="2667000"/>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86" name="Straight Connector 212"/>
          <p:cNvCxnSpPr>
            <a:cxnSpLocks noChangeShapeType="1"/>
          </p:cNvCxnSpPr>
          <p:nvPr/>
        </p:nvCxnSpPr>
        <p:spPr bwMode="auto">
          <a:xfrm>
            <a:off x="7615238" y="2652739"/>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87" name="Straight Connector 213"/>
          <p:cNvCxnSpPr>
            <a:cxnSpLocks noChangeShapeType="1"/>
          </p:cNvCxnSpPr>
          <p:nvPr/>
        </p:nvCxnSpPr>
        <p:spPr bwMode="auto">
          <a:xfrm>
            <a:off x="7134225"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8" name="Straight Connector 214"/>
          <p:cNvCxnSpPr>
            <a:cxnSpLocks noChangeShapeType="1"/>
          </p:cNvCxnSpPr>
          <p:nvPr/>
        </p:nvCxnSpPr>
        <p:spPr bwMode="auto">
          <a:xfrm>
            <a:off x="7292975"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89" name="Straight Connector 215"/>
          <p:cNvCxnSpPr>
            <a:cxnSpLocks noChangeShapeType="1"/>
          </p:cNvCxnSpPr>
          <p:nvPr/>
        </p:nvCxnSpPr>
        <p:spPr bwMode="auto">
          <a:xfrm>
            <a:off x="7443788"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0" name="Straight Connector 216"/>
          <p:cNvCxnSpPr>
            <a:cxnSpLocks noChangeShapeType="1"/>
          </p:cNvCxnSpPr>
          <p:nvPr/>
        </p:nvCxnSpPr>
        <p:spPr bwMode="auto">
          <a:xfrm flipV="1">
            <a:off x="6972313" y="280352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1" name="Straight Connector 217"/>
          <p:cNvCxnSpPr>
            <a:cxnSpLocks noChangeShapeType="1"/>
          </p:cNvCxnSpPr>
          <p:nvPr/>
        </p:nvCxnSpPr>
        <p:spPr bwMode="auto">
          <a:xfrm flipV="1">
            <a:off x="6972313" y="292417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2" name="Straight Connector 218"/>
          <p:cNvCxnSpPr>
            <a:cxnSpLocks noChangeShapeType="1"/>
          </p:cNvCxnSpPr>
          <p:nvPr/>
        </p:nvCxnSpPr>
        <p:spPr bwMode="auto">
          <a:xfrm flipV="1">
            <a:off x="6972313" y="3046413"/>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3" name="Straight Connector 219"/>
          <p:cNvCxnSpPr>
            <a:cxnSpLocks noChangeShapeType="1"/>
          </p:cNvCxnSpPr>
          <p:nvPr/>
        </p:nvCxnSpPr>
        <p:spPr bwMode="auto">
          <a:xfrm flipV="1">
            <a:off x="6972313" y="317182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4" name="Straight Connector 220"/>
          <p:cNvCxnSpPr>
            <a:cxnSpLocks noChangeShapeType="1"/>
          </p:cNvCxnSpPr>
          <p:nvPr/>
        </p:nvCxnSpPr>
        <p:spPr bwMode="auto">
          <a:xfrm>
            <a:off x="6219825" y="35575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95" name="Straight Connector 221"/>
          <p:cNvCxnSpPr>
            <a:cxnSpLocks noChangeShapeType="1"/>
          </p:cNvCxnSpPr>
          <p:nvPr/>
        </p:nvCxnSpPr>
        <p:spPr bwMode="auto">
          <a:xfrm flipV="1">
            <a:off x="6205538" y="4165600"/>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96" name="Straight Connector 222"/>
          <p:cNvCxnSpPr>
            <a:cxnSpLocks noChangeShapeType="1"/>
          </p:cNvCxnSpPr>
          <p:nvPr/>
        </p:nvCxnSpPr>
        <p:spPr bwMode="auto">
          <a:xfrm flipV="1">
            <a:off x="6205538" y="3543300"/>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97" name="Straight Connector 223"/>
          <p:cNvCxnSpPr>
            <a:cxnSpLocks noChangeShapeType="1"/>
          </p:cNvCxnSpPr>
          <p:nvPr/>
        </p:nvCxnSpPr>
        <p:spPr bwMode="auto">
          <a:xfrm>
            <a:off x="6848475" y="3529019"/>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598" name="Straight Connector 224"/>
          <p:cNvCxnSpPr>
            <a:cxnSpLocks noChangeShapeType="1"/>
          </p:cNvCxnSpPr>
          <p:nvPr/>
        </p:nvCxnSpPr>
        <p:spPr bwMode="auto">
          <a:xfrm>
            <a:off x="6367463"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599" name="Straight Connector 225"/>
          <p:cNvCxnSpPr>
            <a:cxnSpLocks noChangeShapeType="1"/>
          </p:cNvCxnSpPr>
          <p:nvPr/>
        </p:nvCxnSpPr>
        <p:spPr bwMode="auto">
          <a:xfrm>
            <a:off x="6526213"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0" name="Straight Connector 226"/>
          <p:cNvCxnSpPr>
            <a:cxnSpLocks noChangeShapeType="1"/>
          </p:cNvCxnSpPr>
          <p:nvPr/>
        </p:nvCxnSpPr>
        <p:spPr bwMode="auto">
          <a:xfrm>
            <a:off x="6677025"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1" name="Straight Connector 227"/>
          <p:cNvCxnSpPr>
            <a:cxnSpLocks noChangeShapeType="1"/>
          </p:cNvCxnSpPr>
          <p:nvPr/>
        </p:nvCxnSpPr>
        <p:spPr bwMode="auto">
          <a:xfrm flipV="1">
            <a:off x="6205538" y="367982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2" name="Straight Connector 228"/>
          <p:cNvCxnSpPr>
            <a:cxnSpLocks noChangeShapeType="1"/>
          </p:cNvCxnSpPr>
          <p:nvPr/>
        </p:nvCxnSpPr>
        <p:spPr bwMode="auto">
          <a:xfrm flipV="1">
            <a:off x="6205538" y="380047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3" name="Straight Connector 229"/>
          <p:cNvCxnSpPr>
            <a:cxnSpLocks noChangeShapeType="1"/>
          </p:cNvCxnSpPr>
          <p:nvPr/>
        </p:nvCxnSpPr>
        <p:spPr bwMode="auto">
          <a:xfrm flipV="1">
            <a:off x="6205538" y="3922713"/>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4" name="Straight Connector 230"/>
          <p:cNvCxnSpPr>
            <a:cxnSpLocks noChangeShapeType="1"/>
          </p:cNvCxnSpPr>
          <p:nvPr/>
        </p:nvCxnSpPr>
        <p:spPr bwMode="auto">
          <a:xfrm flipV="1">
            <a:off x="6205538" y="404812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05" name="Straight Connector 231"/>
          <p:cNvCxnSpPr>
            <a:cxnSpLocks noChangeShapeType="1"/>
          </p:cNvCxnSpPr>
          <p:nvPr/>
        </p:nvCxnSpPr>
        <p:spPr bwMode="auto">
          <a:xfrm>
            <a:off x="6986588" y="35575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06" name="Straight Connector 232"/>
          <p:cNvCxnSpPr>
            <a:cxnSpLocks noChangeShapeType="1"/>
          </p:cNvCxnSpPr>
          <p:nvPr/>
        </p:nvCxnSpPr>
        <p:spPr bwMode="auto">
          <a:xfrm flipV="1">
            <a:off x="6972313" y="4165600"/>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07" name="Straight Connector 233"/>
          <p:cNvCxnSpPr>
            <a:cxnSpLocks noChangeShapeType="1"/>
          </p:cNvCxnSpPr>
          <p:nvPr/>
        </p:nvCxnSpPr>
        <p:spPr bwMode="auto">
          <a:xfrm flipV="1">
            <a:off x="6972313" y="3543300"/>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08" name="Straight Connector 234"/>
          <p:cNvCxnSpPr>
            <a:cxnSpLocks noChangeShapeType="1"/>
          </p:cNvCxnSpPr>
          <p:nvPr/>
        </p:nvCxnSpPr>
        <p:spPr bwMode="auto">
          <a:xfrm>
            <a:off x="7615238" y="3529019"/>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09" name="Straight Connector 235"/>
          <p:cNvCxnSpPr>
            <a:cxnSpLocks noChangeShapeType="1"/>
          </p:cNvCxnSpPr>
          <p:nvPr/>
        </p:nvCxnSpPr>
        <p:spPr bwMode="auto">
          <a:xfrm>
            <a:off x="7134225"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0" name="Straight Connector 236"/>
          <p:cNvCxnSpPr>
            <a:cxnSpLocks noChangeShapeType="1"/>
          </p:cNvCxnSpPr>
          <p:nvPr/>
        </p:nvCxnSpPr>
        <p:spPr bwMode="auto">
          <a:xfrm>
            <a:off x="7292975"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1" name="Straight Connector 237"/>
          <p:cNvCxnSpPr>
            <a:cxnSpLocks noChangeShapeType="1"/>
          </p:cNvCxnSpPr>
          <p:nvPr/>
        </p:nvCxnSpPr>
        <p:spPr bwMode="auto">
          <a:xfrm>
            <a:off x="7443788"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2" name="Straight Connector 238"/>
          <p:cNvCxnSpPr>
            <a:cxnSpLocks noChangeShapeType="1"/>
          </p:cNvCxnSpPr>
          <p:nvPr/>
        </p:nvCxnSpPr>
        <p:spPr bwMode="auto">
          <a:xfrm flipV="1">
            <a:off x="6972313" y="367982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3" name="Straight Connector 239"/>
          <p:cNvCxnSpPr>
            <a:cxnSpLocks noChangeShapeType="1"/>
          </p:cNvCxnSpPr>
          <p:nvPr/>
        </p:nvCxnSpPr>
        <p:spPr bwMode="auto">
          <a:xfrm flipV="1">
            <a:off x="6972313" y="380047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4" name="Straight Connector 240"/>
          <p:cNvCxnSpPr>
            <a:cxnSpLocks noChangeShapeType="1"/>
          </p:cNvCxnSpPr>
          <p:nvPr/>
        </p:nvCxnSpPr>
        <p:spPr bwMode="auto">
          <a:xfrm flipV="1">
            <a:off x="6972313" y="3922713"/>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5" name="Straight Connector 241"/>
          <p:cNvCxnSpPr>
            <a:cxnSpLocks noChangeShapeType="1"/>
          </p:cNvCxnSpPr>
          <p:nvPr/>
        </p:nvCxnSpPr>
        <p:spPr bwMode="auto">
          <a:xfrm flipV="1">
            <a:off x="6972313" y="404812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16" name="Straight Connector 242"/>
          <p:cNvCxnSpPr>
            <a:cxnSpLocks noChangeShapeType="1"/>
          </p:cNvCxnSpPr>
          <p:nvPr/>
        </p:nvCxnSpPr>
        <p:spPr bwMode="auto">
          <a:xfrm>
            <a:off x="6219825" y="4438676"/>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17" name="Straight Connector 243"/>
          <p:cNvCxnSpPr>
            <a:cxnSpLocks noChangeShapeType="1"/>
          </p:cNvCxnSpPr>
          <p:nvPr/>
        </p:nvCxnSpPr>
        <p:spPr bwMode="auto">
          <a:xfrm flipV="1">
            <a:off x="6205538" y="5046663"/>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18" name="Straight Connector 244"/>
          <p:cNvCxnSpPr>
            <a:cxnSpLocks noChangeShapeType="1"/>
          </p:cNvCxnSpPr>
          <p:nvPr/>
        </p:nvCxnSpPr>
        <p:spPr bwMode="auto">
          <a:xfrm flipV="1">
            <a:off x="6205538" y="4424363"/>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19" name="Straight Connector 245"/>
          <p:cNvCxnSpPr>
            <a:cxnSpLocks noChangeShapeType="1"/>
          </p:cNvCxnSpPr>
          <p:nvPr/>
        </p:nvCxnSpPr>
        <p:spPr bwMode="auto">
          <a:xfrm>
            <a:off x="6848475" y="4410075"/>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20" name="Straight Connector 246"/>
          <p:cNvCxnSpPr>
            <a:cxnSpLocks noChangeShapeType="1"/>
          </p:cNvCxnSpPr>
          <p:nvPr/>
        </p:nvCxnSpPr>
        <p:spPr bwMode="auto">
          <a:xfrm>
            <a:off x="6367463" y="443867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1" name="Straight Connector 247"/>
          <p:cNvCxnSpPr>
            <a:cxnSpLocks noChangeShapeType="1"/>
          </p:cNvCxnSpPr>
          <p:nvPr/>
        </p:nvCxnSpPr>
        <p:spPr bwMode="auto">
          <a:xfrm>
            <a:off x="6526213" y="443867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2" name="Straight Connector 248"/>
          <p:cNvCxnSpPr>
            <a:cxnSpLocks noChangeShapeType="1"/>
          </p:cNvCxnSpPr>
          <p:nvPr/>
        </p:nvCxnSpPr>
        <p:spPr bwMode="auto">
          <a:xfrm>
            <a:off x="6677025" y="443867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3" name="Straight Connector 249"/>
          <p:cNvCxnSpPr>
            <a:cxnSpLocks noChangeShapeType="1"/>
          </p:cNvCxnSpPr>
          <p:nvPr/>
        </p:nvCxnSpPr>
        <p:spPr bwMode="auto">
          <a:xfrm flipV="1">
            <a:off x="6205538" y="4560888"/>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4" name="Straight Connector 250"/>
          <p:cNvCxnSpPr>
            <a:cxnSpLocks noChangeShapeType="1"/>
          </p:cNvCxnSpPr>
          <p:nvPr/>
        </p:nvCxnSpPr>
        <p:spPr bwMode="auto">
          <a:xfrm flipV="1">
            <a:off x="6205538" y="4681538"/>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5" name="Straight Connector 251"/>
          <p:cNvCxnSpPr>
            <a:cxnSpLocks noChangeShapeType="1"/>
          </p:cNvCxnSpPr>
          <p:nvPr/>
        </p:nvCxnSpPr>
        <p:spPr bwMode="auto">
          <a:xfrm flipV="1">
            <a:off x="6205538" y="480377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6" name="Straight Connector 252"/>
          <p:cNvCxnSpPr>
            <a:cxnSpLocks noChangeShapeType="1"/>
          </p:cNvCxnSpPr>
          <p:nvPr/>
        </p:nvCxnSpPr>
        <p:spPr bwMode="auto">
          <a:xfrm flipV="1">
            <a:off x="6205538" y="4929188"/>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27" name="Straight Connector 253"/>
          <p:cNvCxnSpPr>
            <a:cxnSpLocks noChangeShapeType="1"/>
          </p:cNvCxnSpPr>
          <p:nvPr/>
        </p:nvCxnSpPr>
        <p:spPr bwMode="auto">
          <a:xfrm>
            <a:off x="6986588" y="4438676"/>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28" name="Straight Connector 254"/>
          <p:cNvCxnSpPr>
            <a:cxnSpLocks noChangeShapeType="1"/>
          </p:cNvCxnSpPr>
          <p:nvPr/>
        </p:nvCxnSpPr>
        <p:spPr bwMode="auto">
          <a:xfrm flipV="1">
            <a:off x="6972313" y="5046663"/>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29" name="Straight Connector 255"/>
          <p:cNvCxnSpPr>
            <a:cxnSpLocks noChangeShapeType="1"/>
          </p:cNvCxnSpPr>
          <p:nvPr/>
        </p:nvCxnSpPr>
        <p:spPr bwMode="auto">
          <a:xfrm flipV="1">
            <a:off x="6972313" y="4424363"/>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30" name="Straight Connector 256"/>
          <p:cNvCxnSpPr>
            <a:cxnSpLocks noChangeShapeType="1"/>
          </p:cNvCxnSpPr>
          <p:nvPr/>
        </p:nvCxnSpPr>
        <p:spPr bwMode="auto">
          <a:xfrm>
            <a:off x="7615238" y="4410075"/>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31" name="Straight Connector 257"/>
          <p:cNvCxnSpPr>
            <a:cxnSpLocks noChangeShapeType="1"/>
          </p:cNvCxnSpPr>
          <p:nvPr/>
        </p:nvCxnSpPr>
        <p:spPr bwMode="auto">
          <a:xfrm>
            <a:off x="7134225" y="443867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2" name="Straight Connector 258"/>
          <p:cNvCxnSpPr>
            <a:cxnSpLocks noChangeShapeType="1"/>
          </p:cNvCxnSpPr>
          <p:nvPr/>
        </p:nvCxnSpPr>
        <p:spPr bwMode="auto">
          <a:xfrm>
            <a:off x="7292975" y="443867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3" name="Straight Connector 259"/>
          <p:cNvCxnSpPr>
            <a:cxnSpLocks noChangeShapeType="1"/>
          </p:cNvCxnSpPr>
          <p:nvPr/>
        </p:nvCxnSpPr>
        <p:spPr bwMode="auto">
          <a:xfrm>
            <a:off x="7443788" y="443867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4" name="Straight Connector 260"/>
          <p:cNvCxnSpPr>
            <a:cxnSpLocks noChangeShapeType="1"/>
          </p:cNvCxnSpPr>
          <p:nvPr/>
        </p:nvCxnSpPr>
        <p:spPr bwMode="auto">
          <a:xfrm flipV="1">
            <a:off x="6972313" y="4560888"/>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5" name="Straight Connector 261"/>
          <p:cNvCxnSpPr>
            <a:cxnSpLocks noChangeShapeType="1"/>
          </p:cNvCxnSpPr>
          <p:nvPr/>
        </p:nvCxnSpPr>
        <p:spPr bwMode="auto">
          <a:xfrm flipV="1">
            <a:off x="6972313" y="4681538"/>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6" name="Straight Connector 262"/>
          <p:cNvCxnSpPr>
            <a:cxnSpLocks noChangeShapeType="1"/>
          </p:cNvCxnSpPr>
          <p:nvPr/>
        </p:nvCxnSpPr>
        <p:spPr bwMode="auto">
          <a:xfrm flipV="1">
            <a:off x="6972313" y="480377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7" name="Straight Connector 263"/>
          <p:cNvCxnSpPr>
            <a:cxnSpLocks noChangeShapeType="1"/>
          </p:cNvCxnSpPr>
          <p:nvPr/>
        </p:nvCxnSpPr>
        <p:spPr bwMode="auto">
          <a:xfrm flipV="1">
            <a:off x="6972313" y="4929188"/>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38" name="Straight Connector 264"/>
          <p:cNvCxnSpPr>
            <a:cxnSpLocks noChangeShapeType="1"/>
          </p:cNvCxnSpPr>
          <p:nvPr/>
        </p:nvCxnSpPr>
        <p:spPr bwMode="auto">
          <a:xfrm>
            <a:off x="6219825" y="5324501"/>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39" name="Straight Connector 265"/>
          <p:cNvCxnSpPr>
            <a:cxnSpLocks noChangeShapeType="1"/>
          </p:cNvCxnSpPr>
          <p:nvPr/>
        </p:nvCxnSpPr>
        <p:spPr bwMode="auto">
          <a:xfrm flipV="1">
            <a:off x="6205538" y="5930900"/>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40" name="Straight Connector 266"/>
          <p:cNvCxnSpPr>
            <a:cxnSpLocks noChangeShapeType="1"/>
          </p:cNvCxnSpPr>
          <p:nvPr/>
        </p:nvCxnSpPr>
        <p:spPr bwMode="auto">
          <a:xfrm flipV="1">
            <a:off x="6205538" y="5310188"/>
            <a:ext cx="6397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41" name="Straight Connector 267"/>
          <p:cNvCxnSpPr>
            <a:cxnSpLocks noChangeShapeType="1"/>
          </p:cNvCxnSpPr>
          <p:nvPr/>
        </p:nvCxnSpPr>
        <p:spPr bwMode="auto">
          <a:xfrm>
            <a:off x="6848475" y="5295900"/>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42" name="Straight Connector 268"/>
          <p:cNvCxnSpPr>
            <a:cxnSpLocks noChangeShapeType="1"/>
          </p:cNvCxnSpPr>
          <p:nvPr/>
        </p:nvCxnSpPr>
        <p:spPr bwMode="auto">
          <a:xfrm>
            <a:off x="6367463"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3" name="Straight Connector 269"/>
          <p:cNvCxnSpPr>
            <a:cxnSpLocks noChangeShapeType="1"/>
          </p:cNvCxnSpPr>
          <p:nvPr/>
        </p:nvCxnSpPr>
        <p:spPr bwMode="auto">
          <a:xfrm>
            <a:off x="6526213"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4" name="Straight Connector 270"/>
          <p:cNvCxnSpPr>
            <a:cxnSpLocks noChangeShapeType="1"/>
          </p:cNvCxnSpPr>
          <p:nvPr/>
        </p:nvCxnSpPr>
        <p:spPr bwMode="auto">
          <a:xfrm>
            <a:off x="6677025"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5" name="Straight Connector 271"/>
          <p:cNvCxnSpPr>
            <a:cxnSpLocks noChangeShapeType="1"/>
          </p:cNvCxnSpPr>
          <p:nvPr/>
        </p:nvCxnSpPr>
        <p:spPr bwMode="auto">
          <a:xfrm flipV="1">
            <a:off x="6205538" y="5445125"/>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6" name="Straight Connector 272"/>
          <p:cNvCxnSpPr>
            <a:cxnSpLocks noChangeShapeType="1"/>
          </p:cNvCxnSpPr>
          <p:nvPr/>
        </p:nvCxnSpPr>
        <p:spPr bwMode="auto">
          <a:xfrm flipV="1">
            <a:off x="6205538" y="5567363"/>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7" name="Straight Connector 273"/>
          <p:cNvCxnSpPr>
            <a:cxnSpLocks noChangeShapeType="1"/>
          </p:cNvCxnSpPr>
          <p:nvPr/>
        </p:nvCxnSpPr>
        <p:spPr bwMode="auto">
          <a:xfrm flipV="1">
            <a:off x="6205538" y="5688013"/>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8" name="Straight Connector 274"/>
          <p:cNvCxnSpPr>
            <a:cxnSpLocks noChangeShapeType="1"/>
          </p:cNvCxnSpPr>
          <p:nvPr/>
        </p:nvCxnSpPr>
        <p:spPr bwMode="auto">
          <a:xfrm flipV="1">
            <a:off x="6205538" y="5815013"/>
            <a:ext cx="639762"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49" name="Straight Connector 275"/>
          <p:cNvCxnSpPr>
            <a:cxnSpLocks noChangeShapeType="1"/>
          </p:cNvCxnSpPr>
          <p:nvPr/>
        </p:nvCxnSpPr>
        <p:spPr bwMode="auto">
          <a:xfrm>
            <a:off x="6986588" y="5324501"/>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50" name="Straight Connector 276"/>
          <p:cNvCxnSpPr>
            <a:cxnSpLocks noChangeShapeType="1"/>
          </p:cNvCxnSpPr>
          <p:nvPr/>
        </p:nvCxnSpPr>
        <p:spPr bwMode="auto">
          <a:xfrm flipV="1">
            <a:off x="6972313" y="5930900"/>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51" name="Straight Connector 277"/>
          <p:cNvCxnSpPr>
            <a:cxnSpLocks noChangeShapeType="1"/>
          </p:cNvCxnSpPr>
          <p:nvPr/>
        </p:nvCxnSpPr>
        <p:spPr bwMode="auto">
          <a:xfrm flipV="1">
            <a:off x="6972313" y="5310188"/>
            <a:ext cx="639763"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52" name="Straight Connector 278"/>
          <p:cNvCxnSpPr>
            <a:cxnSpLocks noChangeShapeType="1"/>
          </p:cNvCxnSpPr>
          <p:nvPr/>
        </p:nvCxnSpPr>
        <p:spPr bwMode="auto">
          <a:xfrm>
            <a:off x="7615238" y="5295900"/>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53" name="Straight Connector 279"/>
          <p:cNvCxnSpPr>
            <a:cxnSpLocks noChangeShapeType="1"/>
          </p:cNvCxnSpPr>
          <p:nvPr/>
        </p:nvCxnSpPr>
        <p:spPr bwMode="auto">
          <a:xfrm>
            <a:off x="7134225"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4" name="Straight Connector 280"/>
          <p:cNvCxnSpPr>
            <a:cxnSpLocks noChangeShapeType="1"/>
          </p:cNvCxnSpPr>
          <p:nvPr/>
        </p:nvCxnSpPr>
        <p:spPr bwMode="auto">
          <a:xfrm>
            <a:off x="7292975"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5" name="Straight Connector 281"/>
          <p:cNvCxnSpPr>
            <a:cxnSpLocks noChangeShapeType="1"/>
          </p:cNvCxnSpPr>
          <p:nvPr/>
        </p:nvCxnSpPr>
        <p:spPr bwMode="auto">
          <a:xfrm>
            <a:off x="7443788"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6" name="Straight Connector 282"/>
          <p:cNvCxnSpPr>
            <a:cxnSpLocks noChangeShapeType="1"/>
          </p:cNvCxnSpPr>
          <p:nvPr/>
        </p:nvCxnSpPr>
        <p:spPr bwMode="auto">
          <a:xfrm flipV="1">
            <a:off x="6972313" y="5445125"/>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7" name="Straight Connector 283"/>
          <p:cNvCxnSpPr>
            <a:cxnSpLocks noChangeShapeType="1"/>
          </p:cNvCxnSpPr>
          <p:nvPr/>
        </p:nvCxnSpPr>
        <p:spPr bwMode="auto">
          <a:xfrm flipV="1">
            <a:off x="6972313" y="5567363"/>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8" name="Straight Connector 284"/>
          <p:cNvCxnSpPr>
            <a:cxnSpLocks noChangeShapeType="1"/>
          </p:cNvCxnSpPr>
          <p:nvPr/>
        </p:nvCxnSpPr>
        <p:spPr bwMode="auto">
          <a:xfrm flipV="1">
            <a:off x="6972313" y="5688013"/>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59" name="Straight Connector 285"/>
          <p:cNvCxnSpPr>
            <a:cxnSpLocks noChangeShapeType="1"/>
          </p:cNvCxnSpPr>
          <p:nvPr/>
        </p:nvCxnSpPr>
        <p:spPr bwMode="auto">
          <a:xfrm flipV="1">
            <a:off x="6972313" y="5815013"/>
            <a:ext cx="639763"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60" name="Straight Connector 286"/>
          <p:cNvCxnSpPr>
            <a:cxnSpLocks noChangeShapeType="1"/>
          </p:cNvCxnSpPr>
          <p:nvPr/>
        </p:nvCxnSpPr>
        <p:spPr bwMode="auto">
          <a:xfrm>
            <a:off x="7747000" y="5324501"/>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1" name="Straight Connector 287"/>
          <p:cNvCxnSpPr>
            <a:cxnSpLocks noChangeShapeType="1"/>
          </p:cNvCxnSpPr>
          <p:nvPr/>
        </p:nvCxnSpPr>
        <p:spPr bwMode="auto">
          <a:xfrm flipV="1">
            <a:off x="7732713" y="59309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2" name="Straight Connector 288"/>
          <p:cNvCxnSpPr>
            <a:cxnSpLocks noChangeShapeType="1"/>
          </p:cNvCxnSpPr>
          <p:nvPr/>
        </p:nvCxnSpPr>
        <p:spPr bwMode="auto">
          <a:xfrm>
            <a:off x="8375650" y="531018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3" name="Straight Connector 289"/>
          <p:cNvCxnSpPr>
            <a:cxnSpLocks noChangeShapeType="1"/>
          </p:cNvCxnSpPr>
          <p:nvPr/>
        </p:nvCxnSpPr>
        <p:spPr bwMode="auto">
          <a:xfrm>
            <a:off x="8375650" y="5448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4" name="Straight Connector 290"/>
          <p:cNvCxnSpPr>
            <a:cxnSpLocks noChangeShapeType="1"/>
          </p:cNvCxnSpPr>
          <p:nvPr/>
        </p:nvCxnSpPr>
        <p:spPr bwMode="auto">
          <a:xfrm>
            <a:off x="8375650" y="557212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5" name="Straight Connector 291"/>
          <p:cNvCxnSpPr>
            <a:cxnSpLocks noChangeShapeType="1"/>
          </p:cNvCxnSpPr>
          <p:nvPr/>
        </p:nvCxnSpPr>
        <p:spPr bwMode="auto">
          <a:xfrm>
            <a:off x="8375650" y="569753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6" name="Straight Connector 292"/>
          <p:cNvCxnSpPr>
            <a:cxnSpLocks noChangeShapeType="1"/>
          </p:cNvCxnSpPr>
          <p:nvPr/>
        </p:nvCxnSpPr>
        <p:spPr bwMode="auto">
          <a:xfrm>
            <a:off x="8375650" y="58166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67" name="Straight Connector 293"/>
          <p:cNvCxnSpPr>
            <a:cxnSpLocks noChangeShapeType="1"/>
          </p:cNvCxnSpPr>
          <p:nvPr/>
        </p:nvCxnSpPr>
        <p:spPr bwMode="auto">
          <a:xfrm>
            <a:off x="8375650" y="59309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668" name="TextBox 294"/>
          <p:cNvSpPr txBox="1">
            <a:spLocks noChangeArrowheads="1"/>
          </p:cNvSpPr>
          <p:nvPr/>
        </p:nvSpPr>
        <p:spPr bwMode="auto">
          <a:xfrm>
            <a:off x="8386783" y="5203825"/>
            <a:ext cx="2417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0</a:t>
            </a:r>
          </a:p>
        </p:txBody>
      </p:sp>
      <p:sp>
        <p:nvSpPr>
          <p:cNvPr id="17669" name="TextBox 295"/>
          <p:cNvSpPr txBox="1">
            <a:spLocks noChangeArrowheads="1"/>
          </p:cNvSpPr>
          <p:nvPr/>
        </p:nvSpPr>
        <p:spPr bwMode="auto">
          <a:xfrm>
            <a:off x="8386764" y="5337175"/>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20</a:t>
            </a:r>
          </a:p>
        </p:txBody>
      </p:sp>
      <p:sp>
        <p:nvSpPr>
          <p:cNvPr id="17670" name="TextBox 296"/>
          <p:cNvSpPr txBox="1">
            <a:spLocks noChangeArrowheads="1"/>
          </p:cNvSpPr>
          <p:nvPr/>
        </p:nvSpPr>
        <p:spPr bwMode="auto">
          <a:xfrm>
            <a:off x="8386764" y="5465763"/>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40</a:t>
            </a:r>
          </a:p>
        </p:txBody>
      </p:sp>
      <p:sp>
        <p:nvSpPr>
          <p:cNvPr id="17671" name="TextBox 297"/>
          <p:cNvSpPr txBox="1">
            <a:spLocks noChangeArrowheads="1"/>
          </p:cNvSpPr>
          <p:nvPr/>
        </p:nvSpPr>
        <p:spPr bwMode="auto">
          <a:xfrm>
            <a:off x="8386764" y="5589588"/>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60</a:t>
            </a:r>
          </a:p>
        </p:txBody>
      </p:sp>
      <p:sp>
        <p:nvSpPr>
          <p:cNvPr id="17672" name="TextBox 298"/>
          <p:cNvSpPr txBox="1">
            <a:spLocks noChangeArrowheads="1"/>
          </p:cNvSpPr>
          <p:nvPr/>
        </p:nvSpPr>
        <p:spPr bwMode="auto">
          <a:xfrm>
            <a:off x="8386764" y="5705475"/>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80</a:t>
            </a:r>
          </a:p>
        </p:txBody>
      </p:sp>
      <p:sp>
        <p:nvSpPr>
          <p:cNvPr id="17673" name="TextBox 299"/>
          <p:cNvSpPr txBox="1">
            <a:spLocks noChangeArrowheads="1"/>
          </p:cNvSpPr>
          <p:nvPr/>
        </p:nvSpPr>
        <p:spPr bwMode="auto">
          <a:xfrm>
            <a:off x="8386776" y="5827713"/>
            <a:ext cx="3558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100</a:t>
            </a:r>
          </a:p>
        </p:txBody>
      </p:sp>
      <p:cxnSp>
        <p:nvCxnSpPr>
          <p:cNvPr id="17674" name="Straight Connector 300"/>
          <p:cNvCxnSpPr>
            <a:cxnSpLocks noChangeShapeType="1"/>
          </p:cNvCxnSpPr>
          <p:nvPr/>
        </p:nvCxnSpPr>
        <p:spPr bwMode="auto">
          <a:xfrm flipV="1">
            <a:off x="7732713" y="5310188"/>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75" name="Straight Connector 301"/>
          <p:cNvCxnSpPr>
            <a:cxnSpLocks noChangeShapeType="1"/>
          </p:cNvCxnSpPr>
          <p:nvPr/>
        </p:nvCxnSpPr>
        <p:spPr bwMode="auto">
          <a:xfrm>
            <a:off x="8375650" y="5295900"/>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76" name="Straight Connector 302"/>
          <p:cNvCxnSpPr>
            <a:cxnSpLocks noChangeShapeType="1"/>
          </p:cNvCxnSpPr>
          <p:nvPr/>
        </p:nvCxnSpPr>
        <p:spPr bwMode="auto">
          <a:xfrm>
            <a:off x="7894638"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77" name="Straight Connector 303"/>
          <p:cNvCxnSpPr>
            <a:cxnSpLocks noChangeShapeType="1"/>
          </p:cNvCxnSpPr>
          <p:nvPr/>
        </p:nvCxnSpPr>
        <p:spPr bwMode="auto">
          <a:xfrm>
            <a:off x="8054975"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78" name="Straight Connector 304"/>
          <p:cNvCxnSpPr>
            <a:cxnSpLocks noChangeShapeType="1"/>
          </p:cNvCxnSpPr>
          <p:nvPr/>
        </p:nvCxnSpPr>
        <p:spPr bwMode="auto">
          <a:xfrm>
            <a:off x="8204200" y="5324501"/>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79" name="Straight Connector 305"/>
          <p:cNvCxnSpPr>
            <a:cxnSpLocks noChangeShapeType="1"/>
          </p:cNvCxnSpPr>
          <p:nvPr/>
        </p:nvCxnSpPr>
        <p:spPr bwMode="auto">
          <a:xfrm flipV="1">
            <a:off x="7732713" y="54451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80" name="Straight Connector 306"/>
          <p:cNvCxnSpPr>
            <a:cxnSpLocks noChangeShapeType="1"/>
          </p:cNvCxnSpPr>
          <p:nvPr/>
        </p:nvCxnSpPr>
        <p:spPr bwMode="auto">
          <a:xfrm flipV="1">
            <a:off x="7732713" y="556736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81" name="Straight Connector 307"/>
          <p:cNvCxnSpPr>
            <a:cxnSpLocks noChangeShapeType="1"/>
          </p:cNvCxnSpPr>
          <p:nvPr/>
        </p:nvCxnSpPr>
        <p:spPr bwMode="auto">
          <a:xfrm flipV="1">
            <a:off x="7732713" y="56880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82" name="Straight Connector 308"/>
          <p:cNvCxnSpPr>
            <a:cxnSpLocks noChangeShapeType="1"/>
          </p:cNvCxnSpPr>
          <p:nvPr/>
        </p:nvCxnSpPr>
        <p:spPr bwMode="auto">
          <a:xfrm flipV="1">
            <a:off x="7732713" y="58150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683" name="Straight Connector 312"/>
          <p:cNvCxnSpPr>
            <a:cxnSpLocks noChangeShapeType="1"/>
          </p:cNvCxnSpPr>
          <p:nvPr/>
        </p:nvCxnSpPr>
        <p:spPr bwMode="auto">
          <a:xfrm flipH="1">
            <a:off x="8375650"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84" name="Straight Connector 313"/>
          <p:cNvCxnSpPr>
            <a:cxnSpLocks noChangeShapeType="1"/>
          </p:cNvCxnSpPr>
          <p:nvPr/>
        </p:nvCxnSpPr>
        <p:spPr bwMode="auto">
          <a:xfrm flipH="1">
            <a:off x="8207375"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85" name="Straight Connector 314"/>
          <p:cNvCxnSpPr>
            <a:cxnSpLocks noChangeShapeType="1"/>
          </p:cNvCxnSpPr>
          <p:nvPr/>
        </p:nvCxnSpPr>
        <p:spPr bwMode="auto">
          <a:xfrm flipH="1">
            <a:off x="8056563"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86" name="Straight Connector 315"/>
          <p:cNvCxnSpPr>
            <a:cxnSpLocks noChangeShapeType="1"/>
          </p:cNvCxnSpPr>
          <p:nvPr/>
        </p:nvCxnSpPr>
        <p:spPr bwMode="auto">
          <a:xfrm flipH="1">
            <a:off x="7894638"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87" name="Straight Connector 316"/>
          <p:cNvCxnSpPr>
            <a:cxnSpLocks noChangeShapeType="1"/>
          </p:cNvCxnSpPr>
          <p:nvPr/>
        </p:nvCxnSpPr>
        <p:spPr bwMode="auto">
          <a:xfrm flipH="1">
            <a:off x="7747000"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688" name="TextBox 317"/>
          <p:cNvSpPr txBox="1">
            <a:spLocks noChangeArrowheads="1"/>
          </p:cNvSpPr>
          <p:nvPr/>
        </p:nvSpPr>
        <p:spPr bwMode="auto">
          <a:xfrm>
            <a:off x="8229601" y="597535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20</a:t>
            </a:r>
          </a:p>
        </p:txBody>
      </p:sp>
      <p:sp>
        <p:nvSpPr>
          <p:cNvPr id="17689" name="TextBox 318"/>
          <p:cNvSpPr txBox="1">
            <a:spLocks noChangeArrowheads="1"/>
          </p:cNvSpPr>
          <p:nvPr/>
        </p:nvSpPr>
        <p:spPr bwMode="auto">
          <a:xfrm>
            <a:off x="8042277" y="5975350"/>
            <a:ext cx="3365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15</a:t>
            </a:r>
          </a:p>
        </p:txBody>
      </p:sp>
      <p:sp>
        <p:nvSpPr>
          <p:cNvPr id="17690" name="TextBox 319"/>
          <p:cNvSpPr txBox="1">
            <a:spLocks noChangeArrowheads="1"/>
          </p:cNvSpPr>
          <p:nvPr/>
        </p:nvSpPr>
        <p:spPr bwMode="auto">
          <a:xfrm>
            <a:off x="7880352" y="5975350"/>
            <a:ext cx="3444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10</a:t>
            </a:r>
          </a:p>
        </p:txBody>
      </p:sp>
      <p:sp>
        <p:nvSpPr>
          <p:cNvPr id="17691" name="TextBox 320"/>
          <p:cNvSpPr txBox="1">
            <a:spLocks noChangeArrowheads="1"/>
          </p:cNvSpPr>
          <p:nvPr/>
        </p:nvSpPr>
        <p:spPr bwMode="auto">
          <a:xfrm>
            <a:off x="7747013" y="5975350"/>
            <a:ext cx="2968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5</a:t>
            </a:r>
          </a:p>
        </p:txBody>
      </p:sp>
      <p:sp>
        <p:nvSpPr>
          <p:cNvPr id="17692" name="TextBox 321"/>
          <p:cNvSpPr txBox="1">
            <a:spLocks noChangeArrowheads="1"/>
          </p:cNvSpPr>
          <p:nvPr/>
        </p:nvSpPr>
        <p:spPr bwMode="auto">
          <a:xfrm>
            <a:off x="7604138" y="5975350"/>
            <a:ext cx="2968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0</a:t>
            </a:r>
          </a:p>
        </p:txBody>
      </p:sp>
      <p:cxnSp>
        <p:nvCxnSpPr>
          <p:cNvPr id="17693" name="Straight Connector 322"/>
          <p:cNvCxnSpPr>
            <a:cxnSpLocks noChangeShapeType="1"/>
          </p:cNvCxnSpPr>
          <p:nvPr/>
        </p:nvCxnSpPr>
        <p:spPr bwMode="auto">
          <a:xfrm flipH="1">
            <a:off x="7613650"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94" name="Straight Connector 323"/>
          <p:cNvCxnSpPr>
            <a:cxnSpLocks noChangeShapeType="1"/>
          </p:cNvCxnSpPr>
          <p:nvPr/>
        </p:nvCxnSpPr>
        <p:spPr bwMode="auto">
          <a:xfrm flipH="1">
            <a:off x="7445375"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95" name="Straight Connector 324"/>
          <p:cNvCxnSpPr>
            <a:cxnSpLocks noChangeShapeType="1"/>
          </p:cNvCxnSpPr>
          <p:nvPr/>
        </p:nvCxnSpPr>
        <p:spPr bwMode="auto">
          <a:xfrm flipH="1">
            <a:off x="7294563"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96" name="Straight Connector 325"/>
          <p:cNvCxnSpPr>
            <a:cxnSpLocks noChangeShapeType="1"/>
          </p:cNvCxnSpPr>
          <p:nvPr/>
        </p:nvCxnSpPr>
        <p:spPr bwMode="auto">
          <a:xfrm flipH="1">
            <a:off x="7132638"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697" name="Straight Connector 326"/>
          <p:cNvCxnSpPr>
            <a:cxnSpLocks noChangeShapeType="1"/>
          </p:cNvCxnSpPr>
          <p:nvPr/>
        </p:nvCxnSpPr>
        <p:spPr bwMode="auto">
          <a:xfrm flipH="1">
            <a:off x="6985000"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698" name="TextBox 327"/>
          <p:cNvSpPr txBox="1">
            <a:spLocks noChangeArrowheads="1"/>
          </p:cNvSpPr>
          <p:nvPr/>
        </p:nvSpPr>
        <p:spPr bwMode="auto">
          <a:xfrm>
            <a:off x="7439027" y="5975350"/>
            <a:ext cx="3524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20</a:t>
            </a:r>
          </a:p>
        </p:txBody>
      </p:sp>
      <p:sp>
        <p:nvSpPr>
          <p:cNvPr id="17699" name="TextBox 328"/>
          <p:cNvSpPr txBox="1">
            <a:spLocks noChangeArrowheads="1"/>
          </p:cNvSpPr>
          <p:nvPr/>
        </p:nvSpPr>
        <p:spPr bwMode="auto">
          <a:xfrm>
            <a:off x="7262814" y="5975350"/>
            <a:ext cx="3667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15</a:t>
            </a:r>
          </a:p>
        </p:txBody>
      </p:sp>
      <p:sp>
        <p:nvSpPr>
          <p:cNvPr id="17700" name="TextBox 329"/>
          <p:cNvSpPr txBox="1">
            <a:spLocks noChangeArrowheads="1"/>
          </p:cNvSpPr>
          <p:nvPr/>
        </p:nvSpPr>
        <p:spPr bwMode="auto">
          <a:xfrm>
            <a:off x="7110426" y="5975350"/>
            <a:ext cx="3571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10</a:t>
            </a:r>
          </a:p>
        </p:txBody>
      </p:sp>
      <p:sp>
        <p:nvSpPr>
          <p:cNvPr id="17701" name="TextBox 330"/>
          <p:cNvSpPr txBox="1">
            <a:spLocks noChangeArrowheads="1"/>
          </p:cNvSpPr>
          <p:nvPr/>
        </p:nvSpPr>
        <p:spPr bwMode="auto">
          <a:xfrm>
            <a:off x="6985013" y="5975350"/>
            <a:ext cx="2968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5</a:t>
            </a:r>
          </a:p>
        </p:txBody>
      </p:sp>
      <p:sp>
        <p:nvSpPr>
          <p:cNvPr id="17702" name="TextBox 331"/>
          <p:cNvSpPr txBox="1">
            <a:spLocks noChangeArrowheads="1"/>
          </p:cNvSpPr>
          <p:nvPr/>
        </p:nvSpPr>
        <p:spPr bwMode="auto">
          <a:xfrm>
            <a:off x="6842138" y="5975350"/>
            <a:ext cx="2968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0</a:t>
            </a:r>
          </a:p>
        </p:txBody>
      </p:sp>
      <p:cxnSp>
        <p:nvCxnSpPr>
          <p:cNvPr id="17703" name="Straight Connector 332"/>
          <p:cNvCxnSpPr>
            <a:cxnSpLocks noChangeShapeType="1"/>
          </p:cNvCxnSpPr>
          <p:nvPr/>
        </p:nvCxnSpPr>
        <p:spPr bwMode="auto">
          <a:xfrm flipH="1">
            <a:off x="6846888"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04" name="Straight Connector 333"/>
          <p:cNvCxnSpPr>
            <a:cxnSpLocks noChangeShapeType="1"/>
          </p:cNvCxnSpPr>
          <p:nvPr/>
        </p:nvCxnSpPr>
        <p:spPr bwMode="auto">
          <a:xfrm flipH="1">
            <a:off x="6678613"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05" name="Straight Connector 334"/>
          <p:cNvCxnSpPr>
            <a:cxnSpLocks noChangeShapeType="1"/>
          </p:cNvCxnSpPr>
          <p:nvPr/>
        </p:nvCxnSpPr>
        <p:spPr bwMode="auto">
          <a:xfrm flipH="1">
            <a:off x="6527800"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06" name="Straight Connector 335"/>
          <p:cNvCxnSpPr>
            <a:cxnSpLocks noChangeShapeType="1"/>
          </p:cNvCxnSpPr>
          <p:nvPr/>
        </p:nvCxnSpPr>
        <p:spPr bwMode="auto">
          <a:xfrm flipH="1">
            <a:off x="6365875"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07" name="Straight Connector 336"/>
          <p:cNvCxnSpPr>
            <a:cxnSpLocks noChangeShapeType="1"/>
          </p:cNvCxnSpPr>
          <p:nvPr/>
        </p:nvCxnSpPr>
        <p:spPr bwMode="auto">
          <a:xfrm flipH="1">
            <a:off x="6218238"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708" name="TextBox 337"/>
          <p:cNvSpPr txBox="1">
            <a:spLocks noChangeArrowheads="1"/>
          </p:cNvSpPr>
          <p:nvPr/>
        </p:nvSpPr>
        <p:spPr bwMode="auto">
          <a:xfrm>
            <a:off x="6684976" y="5975350"/>
            <a:ext cx="3206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20</a:t>
            </a:r>
          </a:p>
        </p:txBody>
      </p:sp>
      <p:sp>
        <p:nvSpPr>
          <p:cNvPr id="17709" name="TextBox 338"/>
          <p:cNvSpPr txBox="1">
            <a:spLocks noChangeArrowheads="1"/>
          </p:cNvSpPr>
          <p:nvPr/>
        </p:nvSpPr>
        <p:spPr bwMode="auto">
          <a:xfrm>
            <a:off x="6513514" y="5975350"/>
            <a:ext cx="3254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15</a:t>
            </a:r>
          </a:p>
        </p:txBody>
      </p:sp>
      <p:sp>
        <p:nvSpPr>
          <p:cNvPr id="17710" name="TextBox 339"/>
          <p:cNvSpPr txBox="1">
            <a:spLocks noChangeArrowheads="1"/>
          </p:cNvSpPr>
          <p:nvPr/>
        </p:nvSpPr>
        <p:spPr bwMode="auto">
          <a:xfrm>
            <a:off x="6364288" y="5975350"/>
            <a:ext cx="3222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10</a:t>
            </a:r>
          </a:p>
        </p:txBody>
      </p:sp>
      <p:sp>
        <p:nvSpPr>
          <p:cNvPr id="17711" name="TextBox 340"/>
          <p:cNvSpPr txBox="1">
            <a:spLocks noChangeArrowheads="1"/>
          </p:cNvSpPr>
          <p:nvPr/>
        </p:nvSpPr>
        <p:spPr bwMode="auto">
          <a:xfrm>
            <a:off x="6218238" y="5975350"/>
            <a:ext cx="2968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5</a:t>
            </a:r>
          </a:p>
        </p:txBody>
      </p:sp>
      <p:sp>
        <p:nvSpPr>
          <p:cNvPr id="17712" name="TextBox 341"/>
          <p:cNvSpPr txBox="1">
            <a:spLocks noChangeArrowheads="1"/>
          </p:cNvSpPr>
          <p:nvPr/>
        </p:nvSpPr>
        <p:spPr bwMode="auto">
          <a:xfrm>
            <a:off x="6075363" y="5975350"/>
            <a:ext cx="2968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0</a:t>
            </a:r>
          </a:p>
        </p:txBody>
      </p:sp>
      <p:cxnSp>
        <p:nvCxnSpPr>
          <p:cNvPr id="17713" name="Straight Connector 342"/>
          <p:cNvCxnSpPr>
            <a:cxnSpLocks noChangeShapeType="1"/>
          </p:cNvCxnSpPr>
          <p:nvPr/>
        </p:nvCxnSpPr>
        <p:spPr bwMode="auto">
          <a:xfrm flipH="1">
            <a:off x="6111875"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14" name="Straight Connector 343"/>
          <p:cNvCxnSpPr>
            <a:cxnSpLocks noChangeShapeType="1"/>
          </p:cNvCxnSpPr>
          <p:nvPr/>
        </p:nvCxnSpPr>
        <p:spPr bwMode="auto">
          <a:xfrm flipH="1">
            <a:off x="5942013"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15" name="Straight Connector 344"/>
          <p:cNvCxnSpPr>
            <a:cxnSpLocks noChangeShapeType="1"/>
          </p:cNvCxnSpPr>
          <p:nvPr/>
        </p:nvCxnSpPr>
        <p:spPr bwMode="auto">
          <a:xfrm flipH="1">
            <a:off x="5792788"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16" name="Straight Connector 345"/>
          <p:cNvCxnSpPr>
            <a:cxnSpLocks noChangeShapeType="1"/>
          </p:cNvCxnSpPr>
          <p:nvPr/>
        </p:nvCxnSpPr>
        <p:spPr bwMode="auto">
          <a:xfrm flipH="1">
            <a:off x="5630863"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17" name="Straight Connector 346"/>
          <p:cNvCxnSpPr>
            <a:cxnSpLocks noChangeShapeType="1"/>
          </p:cNvCxnSpPr>
          <p:nvPr/>
        </p:nvCxnSpPr>
        <p:spPr bwMode="auto">
          <a:xfrm flipH="1">
            <a:off x="5483225" y="5930900"/>
            <a:ext cx="0" cy="650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718" name="TextBox 347"/>
          <p:cNvSpPr txBox="1">
            <a:spLocks noChangeArrowheads="1"/>
          </p:cNvSpPr>
          <p:nvPr/>
        </p:nvSpPr>
        <p:spPr bwMode="auto">
          <a:xfrm>
            <a:off x="5940426" y="5975350"/>
            <a:ext cx="3365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20</a:t>
            </a:r>
          </a:p>
        </p:txBody>
      </p:sp>
      <p:sp>
        <p:nvSpPr>
          <p:cNvPr id="17719" name="TextBox 348"/>
          <p:cNvSpPr txBox="1">
            <a:spLocks noChangeArrowheads="1"/>
          </p:cNvSpPr>
          <p:nvPr/>
        </p:nvSpPr>
        <p:spPr bwMode="auto">
          <a:xfrm>
            <a:off x="5778513" y="5975350"/>
            <a:ext cx="315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15</a:t>
            </a:r>
          </a:p>
        </p:txBody>
      </p:sp>
      <p:sp>
        <p:nvSpPr>
          <p:cNvPr id="17720" name="TextBox 349"/>
          <p:cNvSpPr txBox="1">
            <a:spLocks noChangeArrowheads="1"/>
          </p:cNvSpPr>
          <p:nvPr/>
        </p:nvSpPr>
        <p:spPr bwMode="auto">
          <a:xfrm>
            <a:off x="5627690" y="5975350"/>
            <a:ext cx="3143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10</a:t>
            </a:r>
          </a:p>
        </p:txBody>
      </p:sp>
      <p:sp>
        <p:nvSpPr>
          <p:cNvPr id="17721" name="TextBox 350"/>
          <p:cNvSpPr txBox="1">
            <a:spLocks noChangeArrowheads="1"/>
          </p:cNvSpPr>
          <p:nvPr/>
        </p:nvSpPr>
        <p:spPr bwMode="auto">
          <a:xfrm>
            <a:off x="5481638" y="5975350"/>
            <a:ext cx="2968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5</a:t>
            </a:r>
          </a:p>
        </p:txBody>
      </p:sp>
      <p:sp>
        <p:nvSpPr>
          <p:cNvPr id="17722" name="TextBox 351"/>
          <p:cNvSpPr txBox="1">
            <a:spLocks noChangeArrowheads="1"/>
          </p:cNvSpPr>
          <p:nvPr/>
        </p:nvSpPr>
        <p:spPr bwMode="auto">
          <a:xfrm>
            <a:off x="5338763" y="5975350"/>
            <a:ext cx="2968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spcBef>
                <a:spcPct val="0"/>
              </a:spcBef>
              <a:spcAft>
                <a:spcPct val="0"/>
              </a:spcAft>
            </a:pPr>
            <a:r>
              <a:rPr lang="en-US" altLang="es-CO" sz="800" b="0" smtClean="0">
                <a:solidFill>
                  <a:srgbClr val="FFFFFF"/>
                </a:solidFill>
              </a:rPr>
              <a:t>0</a:t>
            </a:r>
          </a:p>
        </p:txBody>
      </p:sp>
      <p:cxnSp>
        <p:nvCxnSpPr>
          <p:cNvPr id="17723" name="Straight Connector 352"/>
          <p:cNvCxnSpPr>
            <a:cxnSpLocks noChangeShapeType="1"/>
          </p:cNvCxnSpPr>
          <p:nvPr/>
        </p:nvCxnSpPr>
        <p:spPr bwMode="auto">
          <a:xfrm>
            <a:off x="7747000" y="4438676"/>
            <a:ext cx="0" cy="61436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4" name="Straight Connector 353"/>
          <p:cNvCxnSpPr>
            <a:cxnSpLocks noChangeShapeType="1"/>
          </p:cNvCxnSpPr>
          <p:nvPr/>
        </p:nvCxnSpPr>
        <p:spPr bwMode="auto">
          <a:xfrm flipV="1">
            <a:off x="7732713" y="5046663"/>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5" name="Straight Connector 354"/>
          <p:cNvCxnSpPr>
            <a:cxnSpLocks noChangeShapeType="1"/>
          </p:cNvCxnSpPr>
          <p:nvPr/>
        </p:nvCxnSpPr>
        <p:spPr bwMode="auto">
          <a:xfrm>
            <a:off x="8375650" y="442436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6" name="Straight Connector 355"/>
          <p:cNvCxnSpPr>
            <a:cxnSpLocks noChangeShapeType="1"/>
          </p:cNvCxnSpPr>
          <p:nvPr/>
        </p:nvCxnSpPr>
        <p:spPr bwMode="auto">
          <a:xfrm>
            <a:off x="8375650" y="4562475"/>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7" name="Straight Connector 356"/>
          <p:cNvCxnSpPr>
            <a:cxnSpLocks noChangeShapeType="1"/>
          </p:cNvCxnSpPr>
          <p:nvPr/>
        </p:nvCxnSpPr>
        <p:spPr bwMode="auto">
          <a:xfrm>
            <a:off x="8375650" y="4686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8" name="Straight Connector 357"/>
          <p:cNvCxnSpPr>
            <a:cxnSpLocks noChangeShapeType="1"/>
          </p:cNvCxnSpPr>
          <p:nvPr/>
        </p:nvCxnSpPr>
        <p:spPr bwMode="auto">
          <a:xfrm>
            <a:off x="8375650" y="4813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29" name="Straight Connector 358"/>
          <p:cNvCxnSpPr>
            <a:cxnSpLocks noChangeShapeType="1"/>
          </p:cNvCxnSpPr>
          <p:nvPr/>
        </p:nvCxnSpPr>
        <p:spPr bwMode="auto">
          <a:xfrm>
            <a:off x="8375650" y="493236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30" name="Straight Connector 359"/>
          <p:cNvCxnSpPr>
            <a:cxnSpLocks noChangeShapeType="1"/>
          </p:cNvCxnSpPr>
          <p:nvPr/>
        </p:nvCxnSpPr>
        <p:spPr bwMode="auto">
          <a:xfrm>
            <a:off x="8375650" y="504666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731" name="TextBox 360"/>
          <p:cNvSpPr txBox="1">
            <a:spLocks noChangeArrowheads="1"/>
          </p:cNvSpPr>
          <p:nvPr/>
        </p:nvSpPr>
        <p:spPr bwMode="auto">
          <a:xfrm>
            <a:off x="8386783" y="4318000"/>
            <a:ext cx="2417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0</a:t>
            </a:r>
          </a:p>
        </p:txBody>
      </p:sp>
      <p:sp>
        <p:nvSpPr>
          <p:cNvPr id="17732" name="TextBox 361"/>
          <p:cNvSpPr txBox="1">
            <a:spLocks noChangeArrowheads="1"/>
          </p:cNvSpPr>
          <p:nvPr/>
        </p:nvSpPr>
        <p:spPr bwMode="auto">
          <a:xfrm>
            <a:off x="8386764" y="4451350"/>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20</a:t>
            </a:r>
          </a:p>
        </p:txBody>
      </p:sp>
      <p:sp>
        <p:nvSpPr>
          <p:cNvPr id="17733" name="TextBox 362"/>
          <p:cNvSpPr txBox="1">
            <a:spLocks noChangeArrowheads="1"/>
          </p:cNvSpPr>
          <p:nvPr/>
        </p:nvSpPr>
        <p:spPr bwMode="auto">
          <a:xfrm>
            <a:off x="8386764" y="4579938"/>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40</a:t>
            </a:r>
          </a:p>
        </p:txBody>
      </p:sp>
      <p:sp>
        <p:nvSpPr>
          <p:cNvPr id="17734" name="TextBox 363"/>
          <p:cNvSpPr txBox="1">
            <a:spLocks noChangeArrowheads="1"/>
          </p:cNvSpPr>
          <p:nvPr/>
        </p:nvSpPr>
        <p:spPr bwMode="auto">
          <a:xfrm>
            <a:off x="8386764" y="4703763"/>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60</a:t>
            </a:r>
          </a:p>
        </p:txBody>
      </p:sp>
      <p:sp>
        <p:nvSpPr>
          <p:cNvPr id="17735" name="TextBox 364"/>
          <p:cNvSpPr txBox="1">
            <a:spLocks noChangeArrowheads="1"/>
          </p:cNvSpPr>
          <p:nvPr/>
        </p:nvSpPr>
        <p:spPr bwMode="auto">
          <a:xfrm>
            <a:off x="8386764" y="4821238"/>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80</a:t>
            </a:r>
          </a:p>
        </p:txBody>
      </p:sp>
      <p:sp>
        <p:nvSpPr>
          <p:cNvPr id="17736" name="TextBox 365"/>
          <p:cNvSpPr txBox="1">
            <a:spLocks noChangeArrowheads="1"/>
          </p:cNvSpPr>
          <p:nvPr/>
        </p:nvSpPr>
        <p:spPr bwMode="auto">
          <a:xfrm>
            <a:off x="8386776" y="4941888"/>
            <a:ext cx="3558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100</a:t>
            </a:r>
          </a:p>
        </p:txBody>
      </p:sp>
      <p:cxnSp>
        <p:nvCxnSpPr>
          <p:cNvPr id="17737" name="Straight Connector 366"/>
          <p:cNvCxnSpPr>
            <a:cxnSpLocks noChangeShapeType="1"/>
          </p:cNvCxnSpPr>
          <p:nvPr/>
        </p:nvCxnSpPr>
        <p:spPr bwMode="auto">
          <a:xfrm flipV="1">
            <a:off x="7732713" y="4424363"/>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38" name="Straight Connector 367"/>
          <p:cNvCxnSpPr>
            <a:cxnSpLocks noChangeShapeType="1"/>
          </p:cNvCxnSpPr>
          <p:nvPr/>
        </p:nvCxnSpPr>
        <p:spPr bwMode="auto">
          <a:xfrm>
            <a:off x="8375650" y="4410075"/>
            <a:ext cx="0" cy="6492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39" name="Straight Connector 368"/>
          <p:cNvCxnSpPr>
            <a:cxnSpLocks noChangeShapeType="1"/>
          </p:cNvCxnSpPr>
          <p:nvPr/>
        </p:nvCxnSpPr>
        <p:spPr bwMode="auto">
          <a:xfrm>
            <a:off x="7894638" y="443867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0" name="Straight Connector 369"/>
          <p:cNvCxnSpPr>
            <a:cxnSpLocks noChangeShapeType="1"/>
          </p:cNvCxnSpPr>
          <p:nvPr/>
        </p:nvCxnSpPr>
        <p:spPr bwMode="auto">
          <a:xfrm>
            <a:off x="8054975" y="443867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1" name="Straight Connector 370"/>
          <p:cNvCxnSpPr>
            <a:cxnSpLocks noChangeShapeType="1"/>
          </p:cNvCxnSpPr>
          <p:nvPr/>
        </p:nvCxnSpPr>
        <p:spPr bwMode="auto">
          <a:xfrm>
            <a:off x="8204200" y="4438676"/>
            <a:ext cx="0" cy="614363"/>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2" name="Straight Connector 371"/>
          <p:cNvCxnSpPr>
            <a:cxnSpLocks noChangeShapeType="1"/>
          </p:cNvCxnSpPr>
          <p:nvPr/>
        </p:nvCxnSpPr>
        <p:spPr bwMode="auto">
          <a:xfrm flipV="1">
            <a:off x="7732713" y="456088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3" name="Straight Connector 372"/>
          <p:cNvCxnSpPr>
            <a:cxnSpLocks noChangeShapeType="1"/>
          </p:cNvCxnSpPr>
          <p:nvPr/>
        </p:nvCxnSpPr>
        <p:spPr bwMode="auto">
          <a:xfrm flipV="1">
            <a:off x="7732713" y="468153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4" name="Straight Connector 373"/>
          <p:cNvCxnSpPr>
            <a:cxnSpLocks noChangeShapeType="1"/>
          </p:cNvCxnSpPr>
          <p:nvPr/>
        </p:nvCxnSpPr>
        <p:spPr bwMode="auto">
          <a:xfrm flipV="1">
            <a:off x="7732713" y="480377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5" name="Straight Connector 374"/>
          <p:cNvCxnSpPr>
            <a:cxnSpLocks noChangeShapeType="1"/>
          </p:cNvCxnSpPr>
          <p:nvPr/>
        </p:nvCxnSpPr>
        <p:spPr bwMode="auto">
          <a:xfrm flipV="1">
            <a:off x="7732713" y="4929188"/>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46" name="Straight Connector 375"/>
          <p:cNvCxnSpPr>
            <a:cxnSpLocks noChangeShapeType="1"/>
          </p:cNvCxnSpPr>
          <p:nvPr/>
        </p:nvCxnSpPr>
        <p:spPr bwMode="auto">
          <a:xfrm>
            <a:off x="7747000" y="35575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47" name="Straight Connector 376"/>
          <p:cNvCxnSpPr>
            <a:cxnSpLocks noChangeShapeType="1"/>
          </p:cNvCxnSpPr>
          <p:nvPr/>
        </p:nvCxnSpPr>
        <p:spPr bwMode="auto">
          <a:xfrm flipV="1">
            <a:off x="7732713" y="41656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48" name="Straight Connector 377"/>
          <p:cNvCxnSpPr>
            <a:cxnSpLocks noChangeShapeType="1"/>
          </p:cNvCxnSpPr>
          <p:nvPr/>
        </p:nvCxnSpPr>
        <p:spPr bwMode="auto">
          <a:xfrm>
            <a:off x="8375650" y="3543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49" name="Straight Connector 378"/>
          <p:cNvCxnSpPr>
            <a:cxnSpLocks noChangeShapeType="1"/>
          </p:cNvCxnSpPr>
          <p:nvPr/>
        </p:nvCxnSpPr>
        <p:spPr bwMode="auto">
          <a:xfrm>
            <a:off x="8375650" y="368141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50" name="Straight Connector 379"/>
          <p:cNvCxnSpPr>
            <a:cxnSpLocks noChangeShapeType="1"/>
          </p:cNvCxnSpPr>
          <p:nvPr/>
        </p:nvCxnSpPr>
        <p:spPr bwMode="auto">
          <a:xfrm>
            <a:off x="8375650" y="380523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51" name="Straight Connector 380"/>
          <p:cNvCxnSpPr>
            <a:cxnSpLocks noChangeShapeType="1"/>
          </p:cNvCxnSpPr>
          <p:nvPr/>
        </p:nvCxnSpPr>
        <p:spPr bwMode="auto">
          <a:xfrm>
            <a:off x="8375650" y="393223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52" name="Straight Connector 381"/>
          <p:cNvCxnSpPr>
            <a:cxnSpLocks noChangeShapeType="1"/>
          </p:cNvCxnSpPr>
          <p:nvPr/>
        </p:nvCxnSpPr>
        <p:spPr bwMode="auto">
          <a:xfrm>
            <a:off x="8375650" y="4051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53" name="Straight Connector 382"/>
          <p:cNvCxnSpPr>
            <a:cxnSpLocks noChangeShapeType="1"/>
          </p:cNvCxnSpPr>
          <p:nvPr/>
        </p:nvCxnSpPr>
        <p:spPr bwMode="auto">
          <a:xfrm>
            <a:off x="8375650" y="41656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754" name="TextBox 383"/>
          <p:cNvSpPr txBox="1">
            <a:spLocks noChangeArrowheads="1"/>
          </p:cNvSpPr>
          <p:nvPr/>
        </p:nvSpPr>
        <p:spPr bwMode="auto">
          <a:xfrm>
            <a:off x="8386783" y="3436938"/>
            <a:ext cx="2417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0</a:t>
            </a:r>
          </a:p>
        </p:txBody>
      </p:sp>
      <p:sp>
        <p:nvSpPr>
          <p:cNvPr id="17755" name="TextBox 384"/>
          <p:cNvSpPr txBox="1">
            <a:spLocks noChangeArrowheads="1"/>
          </p:cNvSpPr>
          <p:nvPr/>
        </p:nvSpPr>
        <p:spPr bwMode="auto">
          <a:xfrm>
            <a:off x="8386764" y="3570288"/>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20</a:t>
            </a:r>
          </a:p>
        </p:txBody>
      </p:sp>
      <p:sp>
        <p:nvSpPr>
          <p:cNvPr id="17756" name="TextBox 385"/>
          <p:cNvSpPr txBox="1">
            <a:spLocks noChangeArrowheads="1"/>
          </p:cNvSpPr>
          <p:nvPr/>
        </p:nvSpPr>
        <p:spPr bwMode="auto">
          <a:xfrm>
            <a:off x="8386764" y="3698875"/>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40</a:t>
            </a:r>
          </a:p>
        </p:txBody>
      </p:sp>
      <p:sp>
        <p:nvSpPr>
          <p:cNvPr id="17757" name="TextBox 386"/>
          <p:cNvSpPr txBox="1">
            <a:spLocks noChangeArrowheads="1"/>
          </p:cNvSpPr>
          <p:nvPr/>
        </p:nvSpPr>
        <p:spPr bwMode="auto">
          <a:xfrm>
            <a:off x="8386764" y="3822700"/>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60</a:t>
            </a:r>
          </a:p>
        </p:txBody>
      </p:sp>
      <p:sp>
        <p:nvSpPr>
          <p:cNvPr id="17758" name="TextBox 387"/>
          <p:cNvSpPr txBox="1">
            <a:spLocks noChangeArrowheads="1"/>
          </p:cNvSpPr>
          <p:nvPr/>
        </p:nvSpPr>
        <p:spPr bwMode="auto">
          <a:xfrm>
            <a:off x="8386764" y="3940175"/>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80</a:t>
            </a:r>
          </a:p>
        </p:txBody>
      </p:sp>
      <p:sp>
        <p:nvSpPr>
          <p:cNvPr id="17759" name="TextBox 388"/>
          <p:cNvSpPr txBox="1">
            <a:spLocks noChangeArrowheads="1"/>
          </p:cNvSpPr>
          <p:nvPr/>
        </p:nvSpPr>
        <p:spPr bwMode="auto">
          <a:xfrm>
            <a:off x="8386776" y="4060825"/>
            <a:ext cx="3558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100</a:t>
            </a:r>
          </a:p>
        </p:txBody>
      </p:sp>
      <p:cxnSp>
        <p:nvCxnSpPr>
          <p:cNvPr id="17760" name="Straight Connector 389"/>
          <p:cNvCxnSpPr>
            <a:cxnSpLocks noChangeShapeType="1"/>
          </p:cNvCxnSpPr>
          <p:nvPr/>
        </p:nvCxnSpPr>
        <p:spPr bwMode="auto">
          <a:xfrm flipV="1">
            <a:off x="7732713" y="35433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61" name="Straight Connector 390"/>
          <p:cNvCxnSpPr>
            <a:cxnSpLocks noChangeShapeType="1"/>
          </p:cNvCxnSpPr>
          <p:nvPr/>
        </p:nvCxnSpPr>
        <p:spPr bwMode="auto">
          <a:xfrm>
            <a:off x="8375650" y="3529019"/>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62" name="Straight Connector 391"/>
          <p:cNvCxnSpPr>
            <a:cxnSpLocks noChangeShapeType="1"/>
          </p:cNvCxnSpPr>
          <p:nvPr/>
        </p:nvCxnSpPr>
        <p:spPr bwMode="auto">
          <a:xfrm>
            <a:off x="7894638"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3" name="Straight Connector 392"/>
          <p:cNvCxnSpPr>
            <a:cxnSpLocks noChangeShapeType="1"/>
          </p:cNvCxnSpPr>
          <p:nvPr/>
        </p:nvCxnSpPr>
        <p:spPr bwMode="auto">
          <a:xfrm>
            <a:off x="8054975"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4" name="Straight Connector 393"/>
          <p:cNvCxnSpPr>
            <a:cxnSpLocks noChangeShapeType="1"/>
          </p:cNvCxnSpPr>
          <p:nvPr/>
        </p:nvCxnSpPr>
        <p:spPr bwMode="auto">
          <a:xfrm>
            <a:off x="8204200" y="35575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5" name="Straight Connector 394"/>
          <p:cNvCxnSpPr>
            <a:cxnSpLocks noChangeShapeType="1"/>
          </p:cNvCxnSpPr>
          <p:nvPr/>
        </p:nvCxnSpPr>
        <p:spPr bwMode="auto">
          <a:xfrm flipV="1">
            <a:off x="7732713" y="36798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6" name="Straight Connector 395"/>
          <p:cNvCxnSpPr>
            <a:cxnSpLocks noChangeShapeType="1"/>
          </p:cNvCxnSpPr>
          <p:nvPr/>
        </p:nvCxnSpPr>
        <p:spPr bwMode="auto">
          <a:xfrm flipV="1">
            <a:off x="7732713" y="380047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7" name="Straight Connector 396"/>
          <p:cNvCxnSpPr>
            <a:cxnSpLocks noChangeShapeType="1"/>
          </p:cNvCxnSpPr>
          <p:nvPr/>
        </p:nvCxnSpPr>
        <p:spPr bwMode="auto">
          <a:xfrm flipV="1">
            <a:off x="7732713" y="39227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8" name="Straight Connector 397"/>
          <p:cNvCxnSpPr>
            <a:cxnSpLocks noChangeShapeType="1"/>
          </p:cNvCxnSpPr>
          <p:nvPr/>
        </p:nvCxnSpPr>
        <p:spPr bwMode="auto">
          <a:xfrm flipV="1">
            <a:off x="7732713" y="40481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69" name="Straight Connector 398"/>
          <p:cNvCxnSpPr>
            <a:cxnSpLocks noChangeShapeType="1"/>
          </p:cNvCxnSpPr>
          <p:nvPr/>
        </p:nvCxnSpPr>
        <p:spPr bwMode="auto">
          <a:xfrm>
            <a:off x="7747000" y="2681288"/>
            <a:ext cx="0" cy="61436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0" name="Straight Connector 399"/>
          <p:cNvCxnSpPr>
            <a:cxnSpLocks noChangeShapeType="1"/>
          </p:cNvCxnSpPr>
          <p:nvPr/>
        </p:nvCxnSpPr>
        <p:spPr bwMode="auto">
          <a:xfrm flipV="1">
            <a:off x="7732713" y="32893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1" name="Straight Connector 400"/>
          <p:cNvCxnSpPr>
            <a:cxnSpLocks noChangeShapeType="1"/>
          </p:cNvCxnSpPr>
          <p:nvPr/>
        </p:nvCxnSpPr>
        <p:spPr bwMode="auto">
          <a:xfrm>
            <a:off x="8375650" y="26670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2" name="Straight Connector 401"/>
          <p:cNvCxnSpPr>
            <a:cxnSpLocks noChangeShapeType="1"/>
          </p:cNvCxnSpPr>
          <p:nvPr/>
        </p:nvCxnSpPr>
        <p:spPr bwMode="auto">
          <a:xfrm>
            <a:off x="8375650" y="2805113"/>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3" name="Straight Connector 402"/>
          <p:cNvCxnSpPr>
            <a:cxnSpLocks noChangeShapeType="1"/>
          </p:cNvCxnSpPr>
          <p:nvPr/>
        </p:nvCxnSpPr>
        <p:spPr bwMode="auto">
          <a:xfrm>
            <a:off x="8375650" y="292893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4" name="Straight Connector 403"/>
          <p:cNvCxnSpPr>
            <a:cxnSpLocks noChangeShapeType="1"/>
          </p:cNvCxnSpPr>
          <p:nvPr/>
        </p:nvCxnSpPr>
        <p:spPr bwMode="auto">
          <a:xfrm>
            <a:off x="8375650" y="3055938"/>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5" name="Straight Connector 404"/>
          <p:cNvCxnSpPr>
            <a:cxnSpLocks noChangeShapeType="1"/>
          </p:cNvCxnSpPr>
          <p:nvPr/>
        </p:nvCxnSpPr>
        <p:spPr bwMode="auto">
          <a:xfrm>
            <a:off x="8375650" y="31750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76" name="Straight Connector 405"/>
          <p:cNvCxnSpPr>
            <a:cxnSpLocks noChangeShapeType="1"/>
          </p:cNvCxnSpPr>
          <p:nvPr/>
        </p:nvCxnSpPr>
        <p:spPr bwMode="auto">
          <a:xfrm>
            <a:off x="8375650" y="3289300"/>
            <a:ext cx="65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7777" name="TextBox 406"/>
          <p:cNvSpPr txBox="1">
            <a:spLocks noChangeArrowheads="1"/>
          </p:cNvSpPr>
          <p:nvPr/>
        </p:nvSpPr>
        <p:spPr bwMode="auto">
          <a:xfrm>
            <a:off x="8386783" y="2560638"/>
            <a:ext cx="2417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0</a:t>
            </a:r>
          </a:p>
        </p:txBody>
      </p:sp>
      <p:sp>
        <p:nvSpPr>
          <p:cNvPr id="17778" name="TextBox 407"/>
          <p:cNvSpPr txBox="1">
            <a:spLocks noChangeArrowheads="1"/>
          </p:cNvSpPr>
          <p:nvPr/>
        </p:nvSpPr>
        <p:spPr bwMode="auto">
          <a:xfrm>
            <a:off x="8386764" y="2693988"/>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20</a:t>
            </a:r>
          </a:p>
        </p:txBody>
      </p:sp>
      <p:sp>
        <p:nvSpPr>
          <p:cNvPr id="17779" name="TextBox 408"/>
          <p:cNvSpPr txBox="1">
            <a:spLocks noChangeArrowheads="1"/>
          </p:cNvSpPr>
          <p:nvPr/>
        </p:nvSpPr>
        <p:spPr bwMode="auto">
          <a:xfrm>
            <a:off x="8386764" y="2822575"/>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40</a:t>
            </a:r>
          </a:p>
        </p:txBody>
      </p:sp>
      <p:sp>
        <p:nvSpPr>
          <p:cNvPr id="17780" name="TextBox 409"/>
          <p:cNvSpPr txBox="1">
            <a:spLocks noChangeArrowheads="1"/>
          </p:cNvSpPr>
          <p:nvPr/>
        </p:nvSpPr>
        <p:spPr bwMode="auto">
          <a:xfrm>
            <a:off x="8386764" y="2946400"/>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60</a:t>
            </a:r>
          </a:p>
        </p:txBody>
      </p:sp>
      <p:sp>
        <p:nvSpPr>
          <p:cNvPr id="17781" name="TextBox 410"/>
          <p:cNvSpPr txBox="1">
            <a:spLocks noChangeArrowheads="1"/>
          </p:cNvSpPr>
          <p:nvPr/>
        </p:nvSpPr>
        <p:spPr bwMode="auto">
          <a:xfrm>
            <a:off x="8386764" y="3063875"/>
            <a:ext cx="2987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80</a:t>
            </a:r>
          </a:p>
        </p:txBody>
      </p:sp>
      <p:sp>
        <p:nvSpPr>
          <p:cNvPr id="17782" name="TextBox 411"/>
          <p:cNvSpPr txBox="1">
            <a:spLocks noChangeArrowheads="1"/>
          </p:cNvSpPr>
          <p:nvPr/>
        </p:nvSpPr>
        <p:spPr bwMode="auto">
          <a:xfrm>
            <a:off x="8386776" y="3184525"/>
            <a:ext cx="3558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800" b="0" smtClean="0">
                <a:solidFill>
                  <a:srgbClr val="FFFFFF"/>
                </a:solidFill>
              </a:rPr>
              <a:t>100</a:t>
            </a:r>
          </a:p>
        </p:txBody>
      </p:sp>
      <p:cxnSp>
        <p:nvCxnSpPr>
          <p:cNvPr id="17783" name="Straight Connector 412"/>
          <p:cNvCxnSpPr>
            <a:cxnSpLocks noChangeShapeType="1"/>
          </p:cNvCxnSpPr>
          <p:nvPr/>
        </p:nvCxnSpPr>
        <p:spPr bwMode="auto">
          <a:xfrm flipV="1">
            <a:off x="7732713" y="2667000"/>
            <a:ext cx="641350"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84" name="Straight Connector 413"/>
          <p:cNvCxnSpPr>
            <a:cxnSpLocks noChangeShapeType="1"/>
          </p:cNvCxnSpPr>
          <p:nvPr/>
        </p:nvCxnSpPr>
        <p:spPr bwMode="auto">
          <a:xfrm>
            <a:off x="8375650" y="2652739"/>
            <a:ext cx="0" cy="6492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785" name="Straight Connector 414"/>
          <p:cNvCxnSpPr>
            <a:cxnSpLocks noChangeShapeType="1"/>
          </p:cNvCxnSpPr>
          <p:nvPr/>
        </p:nvCxnSpPr>
        <p:spPr bwMode="auto">
          <a:xfrm>
            <a:off x="7894638"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86" name="Straight Connector 415"/>
          <p:cNvCxnSpPr>
            <a:cxnSpLocks noChangeShapeType="1"/>
          </p:cNvCxnSpPr>
          <p:nvPr/>
        </p:nvCxnSpPr>
        <p:spPr bwMode="auto">
          <a:xfrm>
            <a:off x="8054975"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87" name="Straight Connector 416"/>
          <p:cNvCxnSpPr>
            <a:cxnSpLocks noChangeShapeType="1"/>
          </p:cNvCxnSpPr>
          <p:nvPr/>
        </p:nvCxnSpPr>
        <p:spPr bwMode="auto">
          <a:xfrm>
            <a:off x="8204200" y="2681288"/>
            <a:ext cx="0" cy="614362"/>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88" name="Straight Connector 417"/>
          <p:cNvCxnSpPr>
            <a:cxnSpLocks noChangeShapeType="1"/>
          </p:cNvCxnSpPr>
          <p:nvPr/>
        </p:nvCxnSpPr>
        <p:spPr bwMode="auto">
          <a:xfrm flipV="1">
            <a:off x="7732713" y="28035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89" name="Straight Connector 418"/>
          <p:cNvCxnSpPr>
            <a:cxnSpLocks noChangeShapeType="1"/>
          </p:cNvCxnSpPr>
          <p:nvPr/>
        </p:nvCxnSpPr>
        <p:spPr bwMode="auto">
          <a:xfrm flipV="1">
            <a:off x="7732713" y="292417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90" name="Straight Connector 419"/>
          <p:cNvCxnSpPr>
            <a:cxnSpLocks noChangeShapeType="1"/>
          </p:cNvCxnSpPr>
          <p:nvPr/>
        </p:nvCxnSpPr>
        <p:spPr bwMode="auto">
          <a:xfrm flipV="1">
            <a:off x="7732713" y="3046413"/>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7791" name="Straight Connector 420"/>
          <p:cNvCxnSpPr>
            <a:cxnSpLocks noChangeShapeType="1"/>
          </p:cNvCxnSpPr>
          <p:nvPr/>
        </p:nvCxnSpPr>
        <p:spPr bwMode="auto">
          <a:xfrm flipV="1">
            <a:off x="7732713" y="3171825"/>
            <a:ext cx="641350" cy="0"/>
          </a:xfrm>
          <a:prstGeom prst="line">
            <a:avLst/>
          </a:prstGeom>
          <a:noFill/>
          <a:ln w="12700" algn="ctr">
            <a:solidFill>
              <a:schemeClr val="tx1"/>
            </a:solidFill>
            <a:prstDash val="sysDot"/>
            <a:round/>
            <a:headEnd/>
            <a:tailEnd/>
          </a:ln>
          <a:extLst>
            <a:ext uri="{909E8E84-426E-40dd-AFC4-6F175D3DCCD1}">
              <a14:hiddenFill xmlns:a14="http://schemas.microsoft.com/office/drawing/2010/main">
                <a:noFill/>
              </a14:hiddenFill>
            </a:ext>
          </a:extLst>
        </p:spPr>
      </p:cxnSp>
      <p:sp>
        <p:nvSpPr>
          <p:cNvPr id="17792" name="Line 9"/>
          <p:cNvSpPr>
            <a:spLocks noChangeShapeType="1"/>
          </p:cNvSpPr>
          <p:nvPr/>
        </p:nvSpPr>
        <p:spPr bwMode="auto">
          <a:xfrm rot="-342545">
            <a:off x="3863976" y="3848100"/>
            <a:ext cx="1841500" cy="80645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793" name="Line 10"/>
          <p:cNvSpPr>
            <a:spLocks noChangeShapeType="1"/>
          </p:cNvSpPr>
          <p:nvPr/>
        </p:nvSpPr>
        <p:spPr bwMode="auto">
          <a:xfrm rot="-36869">
            <a:off x="3827476" y="4749800"/>
            <a:ext cx="1946275" cy="1270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7794" name="Line 13"/>
          <p:cNvSpPr>
            <a:spLocks noChangeShapeType="1"/>
          </p:cNvSpPr>
          <p:nvPr/>
        </p:nvSpPr>
        <p:spPr bwMode="auto">
          <a:xfrm rot="21563131" flipV="1">
            <a:off x="3825876" y="4980014"/>
            <a:ext cx="1822450" cy="441325"/>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153844499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
          <p:cNvSpPr>
            <a:spLocks noGrp="1"/>
          </p:cNvSpPr>
          <p:nvPr>
            <p:ph type="title"/>
          </p:nvPr>
        </p:nvSpPr>
        <p:spPr/>
        <p:txBody>
          <a:bodyPr>
            <a:normAutofit fontScale="90000"/>
          </a:bodyPr>
          <a:lstStyle/>
          <a:p>
            <a:r>
              <a:rPr lang="en-US" altLang="es-CO" smtClean="0"/>
              <a:t>Charlson Comorbidity Index for Prostate Cancer</a:t>
            </a:r>
          </a:p>
        </p:txBody>
      </p:sp>
      <p:graphicFrame>
        <p:nvGraphicFramePr>
          <p:cNvPr id="6" name="Content Placeholder 4"/>
          <p:cNvGraphicFramePr>
            <a:graphicFrameLocks/>
          </p:cNvGraphicFramePr>
          <p:nvPr>
            <p:extLst>
              <p:ext uri="{D42A27DB-BD31-4B8C-83A1-F6EECF244321}">
                <p14:modId xmlns:p14="http://schemas.microsoft.com/office/powerpoint/2010/main" val="2381050787"/>
              </p:ext>
            </p:extLst>
          </p:nvPr>
        </p:nvGraphicFramePr>
        <p:xfrm>
          <a:off x="385764" y="1908175"/>
          <a:ext cx="4184650" cy="4327636"/>
        </p:xfrm>
        <a:graphic>
          <a:graphicData uri="http://schemas.openxmlformats.org/drawingml/2006/table">
            <a:tbl>
              <a:tblPr firstRow="1" bandRow="1">
                <a:tableStyleId>{073A0DAA-6AF3-43AB-8588-CEC1D06C72B9}</a:tableStyleId>
              </a:tblPr>
              <a:tblGrid>
                <a:gridCol w="2976411"/>
                <a:gridCol w="1208239"/>
              </a:tblGrid>
              <a:tr h="579048">
                <a:tc>
                  <a:txBody>
                    <a:bodyPr/>
                    <a:lstStyle/>
                    <a:p>
                      <a:r>
                        <a:rPr lang="en-US" sz="1600" dirty="0" smtClean="0"/>
                        <a:t>Condition</a:t>
                      </a:r>
                      <a:endParaRPr lang="en-US" sz="1600" dirty="0"/>
                    </a:p>
                  </a:txBody>
                  <a:tcPr marL="91435" marR="91435" marT="45698" marB="45698"/>
                </a:tc>
                <a:tc>
                  <a:txBody>
                    <a:bodyPr/>
                    <a:lstStyle/>
                    <a:p>
                      <a:pPr algn="ctr"/>
                      <a:r>
                        <a:rPr lang="en-US" sz="1600" dirty="0" smtClean="0"/>
                        <a:t>Assigned Weight</a:t>
                      </a:r>
                      <a:endParaRPr lang="en-US" sz="1600" dirty="0"/>
                    </a:p>
                  </a:txBody>
                  <a:tcPr marL="91435" marR="91435" marT="45698" marB="45698"/>
                </a:tc>
              </a:tr>
              <a:tr h="335222">
                <a:tc>
                  <a:txBody>
                    <a:bodyPr/>
                    <a:lstStyle/>
                    <a:p>
                      <a:r>
                        <a:rPr lang="en-US" sz="1600" dirty="0" smtClean="0"/>
                        <a:t>Metastatic</a:t>
                      </a:r>
                      <a:r>
                        <a:rPr lang="en-US" sz="1600" baseline="0" dirty="0" smtClean="0"/>
                        <a:t> solid malignancy</a:t>
                      </a:r>
                      <a:endParaRPr lang="en-US" sz="1600" dirty="0">
                        <a:solidFill>
                          <a:schemeClr val="bg2">
                            <a:lumMod val="10000"/>
                          </a:schemeClr>
                        </a:solidFill>
                      </a:endParaRPr>
                    </a:p>
                  </a:txBody>
                  <a:tcPr marL="91435" marR="91435" marT="45698" marB="45698"/>
                </a:tc>
                <a:tc>
                  <a:txBody>
                    <a:bodyPr/>
                    <a:lstStyle/>
                    <a:p>
                      <a:pPr algn="ctr"/>
                      <a:r>
                        <a:rPr lang="en-US" sz="1600" dirty="0" smtClean="0"/>
                        <a:t>6</a:t>
                      </a:r>
                      <a:endParaRPr lang="en-US" sz="1600" dirty="0">
                        <a:solidFill>
                          <a:schemeClr val="bg2">
                            <a:lumMod val="10000"/>
                          </a:schemeClr>
                        </a:solidFill>
                      </a:endParaRPr>
                    </a:p>
                  </a:txBody>
                  <a:tcPr marL="91435" marR="91435" marT="45698" marB="45698"/>
                </a:tc>
              </a:tr>
              <a:tr h="335222">
                <a:tc>
                  <a:txBody>
                    <a:bodyPr/>
                    <a:lstStyle/>
                    <a:p>
                      <a:r>
                        <a:rPr lang="en-US" sz="1600" dirty="0" smtClean="0"/>
                        <a:t>AIDS</a:t>
                      </a:r>
                      <a:endParaRPr lang="en-US" sz="1600" dirty="0">
                        <a:solidFill>
                          <a:schemeClr val="bg1"/>
                        </a:solidFill>
                      </a:endParaRPr>
                    </a:p>
                  </a:txBody>
                  <a:tcPr marL="91435" marR="91435" marT="45698" marB="45698"/>
                </a:tc>
                <a:tc>
                  <a:txBody>
                    <a:bodyPr/>
                    <a:lstStyle/>
                    <a:p>
                      <a:pPr algn="ctr"/>
                      <a:r>
                        <a:rPr lang="en-US" sz="1600" dirty="0" smtClean="0"/>
                        <a:t>6</a:t>
                      </a:r>
                      <a:endParaRPr lang="en-US" sz="1600" dirty="0">
                        <a:solidFill>
                          <a:schemeClr val="bg1"/>
                        </a:solidFill>
                      </a:endParaRPr>
                    </a:p>
                  </a:txBody>
                  <a:tcPr marL="91435" marR="91435" marT="45698" marB="45698"/>
                </a:tc>
              </a:tr>
              <a:tr h="579048">
                <a:tc>
                  <a:txBody>
                    <a:bodyPr/>
                    <a:lstStyle/>
                    <a:p>
                      <a:r>
                        <a:rPr lang="en-US" sz="1600" dirty="0" smtClean="0"/>
                        <a:t>Liver disease, moderate/severe</a:t>
                      </a:r>
                      <a:endParaRPr lang="en-US" sz="1600" dirty="0">
                        <a:solidFill>
                          <a:schemeClr val="bg2">
                            <a:lumMod val="10000"/>
                          </a:schemeClr>
                        </a:solidFill>
                      </a:endParaRPr>
                    </a:p>
                  </a:txBody>
                  <a:tcPr marL="91435" marR="91435" marT="45698" marB="45698"/>
                </a:tc>
                <a:tc>
                  <a:txBody>
                    <a:bodyPr/>
                    <a:lstStyle/>
                    <a:p>
                      <a:pPr algn="ctr"/>
                      <a:r>
                        <a:rPr lang="en-US" sz="1600" dirty="0" smtClean="0"/>
                        <a:t>3</a:t>
                      </a:r>
                      <a:endParaRPr lang="en-US" sz="1600" dirty="0">
                        <a:solidFill>
                          <a:schemeClr val="bg2">
                            <a:lumMod val="10000"/>
                          </a:schemeClr>
                        </a:solidFill>
                      </a:endParaRPr>
                    </a:p>
                  </a:txBody>
                  <a:tcPr marL="91435" marR="91435" marT="45698" marB="45698"/>
                </a:tc>
              </a:tr>
              <a:tr h="335222">
                <a:tc>
                  <a:txBody>
                    <a:bodyPr/>
                    <a:lstStyle/>
                    <a:p>
                      <a:r>
                        <a:rPr lang="en-US" sz="1600" dirty="0" smtClean="0"/>
                        <a:t>Hemiplegia</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r h="579048">
                <a:tc>
                  <a:txBody>
                    <a:bodyPr/>
                    <a:lstStyle/>
                    <a:p>
                      <a:r>
                        <a:rPr lang="en-US" sz="1600" dirty="0" smtClean="0"/>
                        <a:t>Renal disease, moderate</a:t>
                      </a:r>
                      <a:r>
                        <a:rPr lang="en-US" sz="1600" baseline="0" dirty="0" smtClean="0"/>
                        <a:t>/severe</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r h="579048">
                <a:tc>
                  <a:txBody>
                    <a:bodyPr/>
                    <a:lstStyle/>
                    <a:p>
                      <a:r>
                        <a:rPr lang="en-US" sz="1600" dirty="0" smtClean="0"/>
                        <a:t>Diabetes</a:t>
                      </a:r>
                      <a:r>
                        <a:rPr lang="en-US" sz="1600" baseline="0" dirty="0" smtClean="0"/>
                        <a:t> with end-organ damage</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r h="335222">
                <a:tc>
                  <a:txBody>
                    <a:bodyPr/>
                    <a:lstStyle/>
                    <a:p>
                      <a:r>
                        <a:rPr lang="en-US" sz="1600" dirty="0" smtClean="0"/>
                        <a:t>Any malignancy</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r h="335222">
                <a:tc>
                  <a:txBody>
                    <a:bodyPr/>
                    <a:lstStyle/>
                    <a:p>
                      <a:r>
                        <a:rPr lang="en-US" sz="1600" dirty="0" smtClean="0"/>
                        <a:t>Leukemia</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r h="335222">
                <a:tc>
                  <a:txBody>
                    <a:bodyPr/>
                    <a:lstStyle/>
                    <a:p>
                      <a:r>
                        <a:rPr lang="en-US" sz="1600" dirty="0" smtClean="0"/>
                        <a:t>Malignant</a:t>
                      </a:r>
                      <a:r>
                        <a:rPr lang="en-US" sz="1600" baseline="0" dirty="0" smtClean="0"/>
                        <a:t> lymphoma</a:t>
                      </a:r>
                      <a:endParaRPr lang="en-US" sz="1600" dirty="0">
                        <a:solidFill>
                          <a:schemeClr val="bg2">
                            <a:lumMod val="10000"/>
                          </a:schemeClr>
                        </a:solidFill>
                      </a:endParaRPr>
                    </a:p>
                  </a:txBody>
                  <a:tcPr marL="91435" marR="91435" marT="45698" marB="45698"/>
                </a:tc>
                <a:tc>
                  <a:txBody>
                    <a:bodyPr/>
                    <a:lstStyle/>
                    <a:p>
                      <a:pPr algn="ctr"/>
                      <a:r>
                        <a:rPr lang="en-US" sz="1600" dirty="0" smtClean="0"/>
                        <a:t>2</a:t>
                      </a:r>
                      <a:endParaRPr lang="en-US" sz="1600" dirty="0">
                        <a:solidFill>
                          <a:schemeClr val="bg2">
                            <a:lumMod val="10000"/>
                          </a:schemeClr>
                        </a:solidFill>
                      </a:endParaRPr>
                    </a:p>
                  </a:txBody>
                  <a:tcPr marL="91435" marR="91435" marT="45698" marB="45698"/>
                </a:tc>
              </a:tr>
            </a:tbl>
          </a:graphicData>
        </a:graphic>
      </p:graphicFrame>
      <p:graphicFrame>
        <p:nvGraphicFramePr>
          <p:cNvPr id="5" name="Content Placeholder 4"/>
          <p:cNvGraphicFramePr>
            <a:graphicFrameLocks noGrp="1"/>
          </p:cNvGraphicFramePr>
          <p:nvPr>
            <p:ph idx="1"/>
            <p:extLst>
              <p:ext uri="{D42A27DB-BD31-4B8C-83A1-F6EECF244321}">
                <p14:modId xmlns:p14="http://schemas.microsoft.com/office/powerpoint/2010/main" val="1420085483"/>
              </p:ext>
            </p:extLst>
          </p:nvPr>
        </p:nvGraphicFramePr>
        <p:xfrm>
          <a:off x="4800613" y="1908176"/>
          <a:ext cx="4049713" cy="3932239"/>
        </p:xfrm>
        <a:graphic>
          <a:graphicData uri="http://schemas.openxmlformats.org/drawingml/2006/table">
            <a:tbl>
              <a:tblPr firstRow="1" bandRow="1">
                <a:tableStyleId>{073A0DAA-6AF3-43AB-8588-CEC1D06C72B9}</a:tableStyleId>
              </a:tblPr>
              <a:tblGrid>
                <a:gridCol w="2880488"/>
                <a:gridCol w="1169225"/>
              </a:tblGrid>
              <a:tr h="579159">
                <a:tc>
                  <a:txBody>
                    <a:bodyPr/>
                    <a:lstStyle/>
                    <a:p>
                      <a:r>
                        <a:rPr lang="en-US" sz="1600" dirty="0" smtClean="0"/>
                        <a:t>Condition</a:t>
                      </a:r>
                      <a:endParaRPr lang="en-US" sz="1600" dirty="0"/>
                    </a:p>
                  </a:txBody>
                  <a:tcPr marL="91427" marR="91427" marT="45728" marB="45728"/>
                </a:tc>
                <a:tc>
                  <a:txBody>
                    <a:bodyPr/>
                    <a:lstStyle/>
                    <a:p>
                      <a:pPr algn="ctr"/>
                      <a:r>
                        <a:rPr lang="en-US" sz="1600" dirty="0" smtClean="0"/>
                        <a:t>Assigned Weight</a:t>
                      </a:r>
                      <a:endParaRPr lang="en-US" sz="1600" dirty="0"/>
                    </a:p>
                  </a:txBody>
                  <a:tcPr marL="91427" marR="91427" marT="45728" marB="45728"/>
                </a:tc>
              </a:tr>
              <a:tr h="335308">
                <a:tc>
                  <a:txBody>
                    <a:bodyPr/>
                    <a:lstStyle/>
                    <a:p>
                      <a:r>
                        <a:rPr lang="en-US" sz="1600" dirty="0" smtClean="0"/>
                        <a:t>Myocardial infarction</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Congestive</a:t>
                      </a:r>
                      <a:r>
                        <a:rPr lang="en-US" sz="1600" baseline="0" dirty="0" smtClean="0"/>
                        <a:t> heart failure</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Peripheral vascular</a:t>
                      </a:r>
                      <a:r>
                        <a:rPr lang="en-US" sz="1600" baseline="0" dirty="0" smtClean="0"/>
                        <a:t> disease</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Cerebrovascular disease</a:t>
                      </a:r>
                      <a:endParaRPr lang="en-US" sz="1600" dirty="0">
                        <a:solidFill>
                          <a:schemeClr val="bg1"/>
                        </a:solidFill>
                      </a:endParaRPr>
                    </a:p>
                  </a:txBody>
                  <a:tcPr marL="91427" marR="91427" marT="45728" marB="45728"/>
                </a:tc>
                <a:tc>
                  <a:txBody>
                    <a:bodyPr/>
                    <a:lstStyle/>
                    <a:p>
                      <a:pPr algn="ctr"/>
                      <a:r>
                        <a:rPr lang="en-US" sz="1600" dirty="0" smtClean="0"/>
                        <a:t>1</a:t>
                      </a:r>
                      <a:endParaRPr lang="en-US" sz="1600" dirty="0">
                        <a:solidFill>
                          <a:schemeClr val="bg1"/>
                        </a:solidFill>
                      </a:endParaRPr>
                    </a:p>
                  </a:txBody>
                  <a:tcPr marL="91427" marR="91427" marT="45728" marB="45728"/>
                </a:tc>
              </a:tr>
              <a:tr h="335308">
                <a:tc>
                  <a:txBody>
                    <a:bodyPr/>
                    <a:lstStyle/>
                    <a:p>
                      <a:r>
                        <a:rPr lang="en-US" sz="1600" dirty="0" smtClean="0"/>
                        <a:t>Dementia</a:t>
                      </a:r>
                      <a:endParaRPr lang="en-US" sz="1600" dirty="0">
                        <a:solidFill>
                          <a:schemeClr val="bg1"/>
                        </a:solidFill>
                      </a:endParaRPr>
                    </a:p>
                  </a:txBody>
                  <a:tcPr marL="91427" marR="91427" marT="45728" marB="45728"/>
                </a:tc>
                <a:tc>
                  <a:txBody>
                    <a:bodyPr/>
                    <a:lstStyle/>
                    <a:p>
                      <a:pPr algn="ctr"/>
                      <a:r>
                        <a:rPr lang="en-US" sz="1600" dirty="0" smtClean="0"/>
                        <a:t>1</a:t>
                      </a:r>
                      <a:endParaRPr lang="en-US" sz="1600" dirty="0">
                        <a:solidFill>
                          <a:schemeClr val="bg1"/>
                        </a:solidFill>
                      </a:endParaRPr>
                    </a:p>
                  </a:txBody>
                  <a:tcPr marL="91427" marR="91427" marT="45728" marB="45728"/>
                </a:tc>
              </a:tr>
              <a:tr h="335308">
                <a:tc>
                  <a:txBody>
                    <a:bodyPr/>
                    <a:lstStyle/>
                    <a:p>
                      <a:r>
                        <a:rPr lang="en-US" sz="1600" dirty="0" smtClean="0"/>
                        <a:t>Chronic pulmonary disease</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Connective tissue</a:t>
                      </a:r>
                      <a:r>
                        <a:rPr lang="en-US" sz="1600" baseline="0" dirty="0" smtClean="0"/>
                        <a:t> disease</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Peptic ulcer disease</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Liver disease, mild</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r h="335308">
                <a:tc>
                  <a:txBody>
                    <a:bodyPr/>
                    <a:lstStyle/>
                    <a:p>
                      <a:r>
                        <a:rPr lang="en-US" sz="1600" dirty="0" smtClean="0"/>
                        <a:t>Diabetes</a:t>
                      </a:r>
                      <a:endParaRPr lang="en-US" sz="1600" dirty="0">
                        <a:solidFill>
                          <a:schemeClr val="bg2">
                            <a:lumMod val="10000"/>
                          </a:schemeClr>
                        </a:solidFill>
                      </a:endParaRPr>
                    </a:p>
                  </a:txBody>
                  <a:tcPr marL="91427" marR="91427" marT="45728" marB="45728"/>
                </a:tc>
                <a:tc>
                  <a:txBody>
                    <a:bodyPr/>
                    <a:lstStyle/>
                    <a:p>
                      <a:pPr algn="ctr"/>
                      <a:r>
                        <a:rPr lang="en-US" sz="1600" dirty="0" smtClean="0"/>
                        <a:t>1</a:t>
                      </a:r>
                      <a:endParaRPr lang="en-US" sz="1600" dirty="0">
                        <a:solidFill>
                          <a:schemeClr val="bg2">
                            <a:lumMod val="10000"/>
                          </a:schemeClr>
                        </a:solidFill>
                      </a:endParaRPr>
                    </a:p>
                  </a:txBody>
                  <a:tcPr marL="91427" marR="91427" marT="45728" marB="45728"/>
                </a:tc>
              </a:tr>
            </a:tbl>
          </a:graphicData>
        </a:graphic>
      </p:graphicFrame>
      <p:sp>
        <p:nvSpPr>
          <p:cNvPr id="18479" name="Text Box 11"/>
          <p:cNvSpPr txBox="1">
            <a:spLocks noChangeArrowheads="1"/>
          </p:cNvSpPr>
          <p:nvPr/>
        </p:nvSpPr>
        <p:spPr bwMode="auto">
          <a:xfrm>
            <a:off x="284176" y="6350026"/>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0"/>
              </a:spcBef>
              <a:spcAft>
                <a:spcPct val="0"/>
              </a:spcAft>
            </a:pPr>
            <a:r>
              <a:rPr kumimoji="0" lang="en-US" altLang="es-CO" sz="1400" b="0" smtClean="0">
                <a:solidFill>
                  <a:srgbClr val="CDCDCF"/>
                </a:solidFill>
              </a:rPr>
              <a:t>Charlson ME, et al. J Chronic Dis. 1987;40:373-383. Daskivich TJ, et al. J Urol. 2011;186:1868-1873.</a:t>
            </a:r>
          </a:p>
        </p:txBody>
      </p:sp>
    </p:spTree>
    <p:extLst>
      <p:ext uri="{BB962C8B-B14F-4D97-AF65-F5344CB8AC3E}">
        <p14:creationId xmlns:p14="http://schemas.microsoft.com/office/powerpoint/2010/main" val="264227187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blackGray">
          <a:xfrm>
            <a:off x="1989139" y="1908175"/>
            <a:ext cx="6151562" cy="444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3"/>
          <p:cNvSpPr txBox="1">
            <a:spLocks noChangeArrowheads="1"/>
          </p:cNvSpPr>
          <p:nvPr/>
        </p:nvSpPr>
        <p:spPr bwMode="gray">
          <a:xfrm>
            <a:off x="377825" y="3511555"/>
            <a:ext cx="1371600" cy="761234"/>
          </a:xfrm>
          <a:prstGeom prst="rect">
            <a:avLst/>
          </a:prstGeom>
          <a:solidFill>
            <a:schemeClr val="accent2"/>
          </a:solidFill>
          <a:ln w="9525">
            <a:noFill/>
            <a:miter lim="800000"/>
            <a:headEnd/>
            <a:tailEnd/>
          </a:ln>
        </p:spPr>
        <p:txBody>
          <a:bodyPr>
            <a:spAutoFit/>
          </a:bodyPr>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Prostate Cancer Mortality</a:t>
            </a:r>
          </a:p>
        </p:txBody>
      </p:sp>
      <p:sp>
        <p:nvSpPr>
          <p:cNvPr id="8" name="Text Box 4"/>
          <p:cNvSpPr txBox="1">
            <a:spLocks noChangeArrowheads="1"/>
          </p:cNvSpPr>
          <p:nvPr/>
        </p:nvSpPr>
        <p:spPr bwMode="gray">
          <a:xfrm>
            <a:off x="377825" y="4537088"/>
            <a:ext cx="1371600" cy="761234"/>
          </a:xfrm>
          <a:prstGeom prst="rect">
            <a:avLst/>
          </a:prstGeom>
          <a:solidFill>
            <a:schemeClr val="accent2"/>
          </a:solidFill>
          <a:ln w="9525">
            <a:noFill/>
            <a:miter lim="800000"/>
            <a:headEnd/>
            <a:tailEnd/>
          </a:ln>
        </p:spPr>
        <p:txBody>
          <a:bodyPr>
            <a:spAutoFit/>
          </a:bodyPr>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Other Cause Mortality</a:t>
            </a:r>
          </a:p>
        </p:txBody>
      </p:sp>
      <p:sp>
        <p:nvSpPr>
          <p:cNvPr id="9" name="Text Box 5"/>
          <p:cNvSpPr txBox="1">
            <a:spLocks noChangeArrowheads="1"/>
          </p:cNvSpPr>
          <p:nvPr/>
        </p:nvSpPr>
        <p:spPr bwMode="gray">
          <a:xfrm>
            <a:off x="377825" y="5462588"/>
            <a:ext cx="1371600" cy="692150"/>
          </a:xfrm>
          <a:prstGeom prst="rect">
            <a:avLst/>
          </a:prstGeom>
          <a:solidFill>
            <a:schemeClr val="accent2"/>
          </a:solidFill>
          <a:ln w="9525">
            <a:noFill/>
            <a:miter lim="800000"/>
            <a:headEnd/>
            <a:tailEnd/>
          </a:ln>
        </p:spPr>
        <p:txBody>
          <a:bodyPr anchor="ctr" anchorCtr="1"/>
          <a:lstStyle>
            <a:lvl1pPr>
              <a:defRPr sz="2800" b="1">
                <a:solidFill>
                  <a:schemeClr val="tx1"/>
                </a:solidFill>
                <a:latin typeface="Comic Sans MS" charset="0"/>
                <a:ea typeface="ＭＳ Ｐゴシック" charset="0"/>
                <a:cs typeface="ＭＳ Ｐゴシック" charset="0"/>
              </a:defRPr>
            </a:lvl1pPr>
            <a:lvl2pPr marL="742950" indent="-285750">
              <a:defRPr sz="2800" b="1">
                <a:solidFill>
                  <a:schemeClr val="tx1"/>
                </a:solidFill>
                <a:latin typeface="Comic Sans MS" charset="0"/>
                <a:ea typeface="ＭＳ Ｐゴシック" charset="0"/>
              </a:defRPr>
            </a:lvl2pPr>
            <a:lvl3pPr marL="1143000" indent="-228600">
              <a:defRPr sz="2800" b="1">
                <a:solidFill>
                  <a:schemeClr val="tx1"/>
                </a:solidFill>
                <a:latin typeface="Comic Sans MS" charset="0"/>
                <a:ea typeface="ＭＳ Ｐゴシック" charset="0"/>
              </a:defRPr>
            </a:lvl3pPr>
            <a:lvl4pPr marL="1600200" indent="-228600">
              <a:defRPr sz="2800" b="1">
                <a:solidFill>
                  <a:schemeClr val="tx1"/>
                </a:solidFill>
                <a:latin typeface="Comic Sans MS" charset="0"/>
                <a:ea typeface="ＭＳ Ｐゴシック" charset="0"/>
              </a:defRPr>
            </a:lvl4pPr>
            <a:lvl5pPr marL="2057400" indent="-228600">
              <a:defRPr sz="2800" b="1">
                <a:solidFill>
                  <a:schemeClr val="tx1"/>
                </a:solidFill>
                <a:latin typeface="Comic Sans MS" charset="0"/>
                <a:ea typeface="ＭＳ Ｐゴシック" charset="0"/>
              </a:defRPr>
            </a:lvl5pPr>
            <a:lvl6pPr marL="2514600" indent="-228600" eaLnBrk="0" fontAlgn="base" hangingPunct="0">
              <a:spcBef>
                <a:spcPct val="0"/>
              </a:spcBef>
              <a:spcAft>
                <a:spcPct val="0"/>
              </a:spcAft>
              <a:defRPr sz="2800" b="1">
                <a:solidFill>
                  <a:schemeClr val="tx1"/>
                </a:solidFill>
                <a:latin typeface="Comic Sans MS" charset="0"/>
                <a:ea typeface="ＭＳ Ｐゴシック" charset="0"/>
              </a:defRPr>
            </a:lvl6pPr>
            <a:lvl7pPr marL="2971800" indent="-228600" eaLnBrk="0" fontAlgn="base" hangingPunct="0">
              <a:spcBef>
                <a:spcPct val="0"/>
              </a:spcBef>
              <a:spcAft>
                <a:spcPct val="0"/>
              </a:spcAft>
              <a:defRPr sz="2800" b="1">
                <a:solidFill>
                  <a:schemeClr val="tx1"/>
                </a:solidFill>
                <a:latin typeface="Comic Sans MS" charset="0"/>
                <a:ea typeface="ＭＳ Ｐゴシック" charset="0"/>
              </a:defRPr>
            </a:lvl7pPr>
            <a:lvl8pPr marL="3429000" indent="-228600" eaLnBrk="0" fontAlgn="base" hangingPunct="0">
              <a:spcBef>
                <a:spcPct val="0"/>
              </a:spcBef>
              <a:spcAft>
                <a:spcPct val="0"/>
              </a:spcAft>
              <a:defRPr sz="2800" b="1">
                <a:solidFill>
                  <a:schemeClr val="tx1"/>
                </a:solidFill>
                <a:latin typeface="Comic Sans MS" charset="0"/>
                <a:ea typeface="ＭＳ Ｐゴシック" charset="0"/>
              </a:defRPr>
            </a:lvl8pPr>
            <a:lvl9pPr marL="3886200" indent="-228600" eaLnBrk="0" fontAlgn="base" hangingPunct="0">
              <a:spcBef>
                <a:spcPct val="0"/>
              </a:spcBef>
              <a:spcAft>
                <a:spcPct val="0"/>
              </a:spcAft>
              <a:defRPr sz="2800" b="1">
                <a:solidFill>
                  <a:schemeClr val="tx1"/>
                </a:solidFill>
                <a:latin typeface="Comic Sans MS" charset="0"/>
                <a:ea typeface="ＭＳ Ｐゴシック" charset="0"/>
              </a:defRPr>
            </a:lvl9pPr>
          </a:lstStyle>
          <a:p>
            <a:pPr algn="ctr" defTabSz="914400" fontAlgn="base">
              <a:lnSpc>
                <a:spcPct val="90000"/>
              </a:lnSpc>
              <a:spcAft>
                <a:spcPct val="0"/>
              </a:spcAft>
              <a:defRPr/>
            </a:pPr>
            <a:r>
              <a:rPr kumimoji="1" lang="en-US" sz="1600" dirty="0" smtClean="0">
                <a:solidFill>
                  <a:srgbClr val="CDCDCF">
                    <a:lumMod val="10000"/>
                  </a:srgbClr>
                </a:solidFill>
                <a:latin typeface="Arial"/>
              </a:rPr>
              <a:t>OS</a:t>
            </a:r>
          </a:p>
        </p:txBody>
      </p:sp>
      <p:sp>
        <p:nvSpPr>
          <p:cNvPr id="19462" name="Title 1"/>
          <p:cNvSpPr>
            <a:spLocks noGrp="1"/>
          </p:cNvSpPr>
          <p:nvPr>
            <p:ph type="title"/>
          </p:nvPr>
        </p:nvSpPr>
        <p:spPr/>
        <p:txBody>
          <a:bodyPr>
            <a:normAutofit fontScale="90000"/>
          </a:bodyPr>
          <a:lstStyle/>
          <a:p>
            <a:r>
              <a:rPr lang="en-US" altLang="es-CO" smtClean="0"/>
              <a:t>Competing Risk of Mortality by Age, Cancer Stage, Grade, and Comorbidity</a:t>
            </a:r>
          </a:p>
        </p:txBody>
      </p:sp>
      <p:sp>
        <p:nvSpPr>
          <p:cNvPr id="19463" name="Text Box 11"/>
          <p:cNvSpPr txBox="1">
            <a:spLocks noChangeArrowheads="1"/>
          </p:cNvSpPr>
          <p:nvPr/>
        </p:nvSpPr>
        <p:spPr bwMode="auto">
          <a:xfrm>
            <a:off x="284176" y="6350026"/>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0"/>
              </a:spcBef>
              <a:spcAft>
                <a:spcPct val="0"/>
              </a:spcAft>
            </a:pPr>
            <a:r>
              <a:rPr kumimoji="0" lang="en-US" altLang="es-CO" sz="1400" b="0" smtClean="0">
                <a:solidFill>
                  <a:srgbClr val="CDCDCF"/>
                </a:solidFill>
              </a:rPr>
              <a:t>Albertsen PC, et al. J Clin Oncol. 2011;29:1335-1341.</a:t>
            </a:r>
          </a:p>
        </p:txBody>
      </p:sp>
      <p:sp>
        <p:nvSpPr>
          <p:cNvPr id="19464" name="TextBox 1"/>
          <p:cNvSpPr txBox="1">
            <a:spLocks noChangeArrowheads="1"/>
          </p:cNvSpPr>
          <p:nvPr/>
        </p:nvSpPr>
        <p:spPr bwMode="auto">
          <a:xfrm>
            <a:off x="8140713" y="1893914"/>
            <a:ext cx="10064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smtClean="0">
                <a:solidFill>
                  <a:srgbClr val="FFFFFF"/>
                </a:solidFill>
              </a:rPr>
              <a:t>Charlson </a:t>
            </a:r>
          </a:p>
          <a:p>
            <a:pPr defTabSz="914400" eaLnBrk="1" fontAlgn="base" hangingPunct="1">
              <a:spcBef>
                <a:spcPct val="0"/>
              </a:spcBef>
              <a:spcAft>
                <a:spcPct val="0"/>
              </a:spcAft>
            </a:pPr>
            <a:r>
              <a:rPr lang="en-US" altLang="es-CO" sz="1400" smtClean="0">
                <a:solidFill>
                  <a:srgbClr val="FFFFFF"/>
                </a:solidFill>
              </a:rPr>
              <a:t>Index Number</a:t>
            </a:r>
          </a:p>
        </p:txBody>
      </p:sp>
      <p:sp>
        <p:nvSpPr>
          <p:cNvPr id="19465" name="TextBox 2"/>
          <p:cNvSpPr txBox="1">
            <a:spLocks noChangeArrowheads="1"/>
          </p:cNvSpPr>
          <p:nvPr/>
        </p:nvSpPr>
        <p:spPr bwMode="auto">
          <a:xfrm>
            <a:off x="8494713" y="2762250"/>
            <a:ext cx="2987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0</a:t>
            </a:r>
          </a:p>
        </p:txBody>
      </p:sp>
      <p:sp>
        <p:nvSpPr>
          <p:cNvPr id="19466" name="TextBox 3"/>
          <p:cNvSpPr txBox="1">
            <a:spLocks noChangeArrowheads="1"/>
          </p:cNvSpPr>
          <p:nvPr/>
        </p:nvSpPr>
        <p:spPr bwMode="auto">
          <a:xfrm>
            <a:off x="8494713" y="3957638"/>
            <a:ext cx="2987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1</a:t>
            </a:r>
          </a:p>
        </p:txBody>
      </p:sp>
      <p:sp>
        <p:nvSpPr>
          <p:cNvPr id="19467" name="TextBox 4"/>
          <p:cNvSpPr txBox="1">
            <a:spLocks noChangeArrowheads="1"/>
          </p:cNvSpPr>
          <p:nvPr/>
        </p:nvSpPr>
        <p:spPr bwMode="auto">
          <a:xfrm>
            <a:off x="8409000" y="5076825"/>
            <a:ext cx="4683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 2</a:t>
            </a:r>
          </a:p>
        </p:txBody>
      </p:sp>
      <p:sp>
        <p:nvSpPr>
          <p:cNvPr id="19468" name="TextBox 5"/>
          <p:cNvSpPr txBox="1">
            <a:spLocks noChangeArrowheads="1"/>
          </p:cNvSpPr>
          <p:nvPr/>
        </p:nvSpPr>
        <p:spPr bwMode="white">
          <a:xfrm>
            <a:off x="4267212" y="1903414"/>
            <a:ext cx="1476185" cy="2769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200" smtClean="0">
                <a:solidFill>
                  <a:srgbClr val="00003E"/>
                </a:solidFill>
              </a:rPr>
              <a:t>Cancer Stage T1c</a:t>
            </a:r>
          </a:p>
        </p:txBody>
      </p:sp>
      <p:sp>
        <p:nvSpPr>
          <p:cNvPr id="19469" name="Rectangle 15"/>
          <p:cNvSpPr>
            <a:spLocks noChangeArrowheads="1"/>
          </p:cNvSpPr>
          <p:nvPr/>
        </p:nvSpPr>
        <p:spPr bwMode="white">
          <a:xfrm>
            <a:off x="1905002" y="1908175"/>
            <a:ext cx="6296025" cy="46038"/>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19470" name="Rectangle 16"/>
          <p:cNvSpPr>
            <a:spLocks noChangeArrowheads="1"/>
          </p:cNvSpPr>
          <p:nvPr/>
        </p:nvSpPr>
        <p:spPr bwMode="white">
          <a:xfrm>
            <a:off x="1905002" y="6326214"/>
            <a:ext cx="6296025" cy="46037"/>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19471" name="Rectangle 17"/>
          <p:cNvSpPr>
            <a:spLocks noChangeArrowheads="1"/>
          </p:cNvSpPr>
          <p:nvPr/>
        </p:nvSpPr>
        <p:spPr bwMode="white">
          <a:xfrm rot="5400000">
            <a:off x="5907882" y="4088613"/>
            <a:ext cx="4464050" cy="103187"/>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19472" name="Rectangle 18"/>
          <p:cNvSpPr>
            <a:spLocks noChangeArrowheads="1"/>
          </p:cNvSpPr>
          <p:nvPr/>
        </p:nvSpPr>
        <p:spPr bwMode="white">
          <a:xfrm rot="5400000">
            <a:off x="-235743" y="4088613"/>
            <a:ext cx="4464050" cy="103187"/>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19473" name="Line 9"/>
          <p:cNvSpPr>
            <a:spLocks noChangeShapeType="1"/>
          </p:cNvSpPr>
          <p:nvPr/>
        </p:nvSpPr>
        <p:spPr bwMode="auto">
          <a:xfrm rot="-342545">
            <a:off x="1847863" y="4057650"/>
            <a:ext cx="1020763" cy="795338"/>
          </a:xfrm>
          <a:prstGeom prst="line">
            <a:avLst/>
          </a:prstGeom>
          <a:noFill/>
          <a:ln w="38100">
            <a:solidFill>
              <a:srgbClr val="CC00FF"/>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9474" name="Line 10"/>
          <p:cNvSpPr>
            <a:spLocks noChangeShapeType="1"/>
          </p:cNvSpPr>
          <p:nvPr/>
        </p:nvSpPr>
        <p:spPr bwMode="auto">
          <a:xfrm rot="-36869">
            <a:off x="1846265" y="4903788"/>
            <a:ext cx="1125537" cy="106362"/>
          </a:xfrm>
          <a:prstGeom prst="line">
            <a:avLst/>
          </a:prstGeom>
          <a:noFill/>
          <a:ln w="38100">
            <a:solidFill>
              <a:srgbClr val="CC00FF"/>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19475" name="Line 13"/>
          <p:cNvSpPr>
            <a:spLocks noChangeShapeType="1"/>
          </p:cNvSpPr>
          <p:nvPr/>
        </p:nvSpPr>
        <p:spPr bwMode="auto">
          <a:xfrm rot="21563131" flipV="1">
            <a:off x="1843090" y="5300663"/>
            <a:ext cx="1065212" cy="455612"/>
          </a:xfrm>
          <a:prstGeom prst="line">
            <a:avLst/>
          </a:prstGeom>
          <a:noFill/>
          <a:ln w="38100">
            <a:solidFill>
              <a:srgbClr val="CC00FF"/>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20" name="Rectangle 19"/>
          <p:cNvSpPr/>
          <p:nvPr/>
        </p:nvSpPr>
        <p:spPr bwMode="blackWhite">
          <a:xfrm>
            <a:off x="2319338" y="6045226"/>
            <a:ext cx="55562" cy="55563"/>
          </a:xfrm>
          <a:prstGeom prst="rect">
            <a:avLst/>
          </a:prstGeom>
          <a:solidFill>
            <a:schemeClr val="tx1"/>
          </a:solidFill>
          <a:ln w="9525" cap="flat" cmpd="sng" algn="ctr">
            <a:solidFill>
              <a:schemeClr val="bg2">
                <a:lumMod val="1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a:solidFill>
                <a:srgbClr val="FFFFFF"/>
              </a:solidFill>
              <a:ea typeface="ＭＳ Ｐゴシック" panose="020B0600070205080204" pitchFamily="34" charset="-128"/>
            </a:endParaRPr>
          </a:p>
        </p:txBody>
      </p:sp>
      <p:sp>
        <p:nvSpPr>
          <p:cNvPr id="25" name="Rectangle 24"/>
          <p:cNvSpPr/>
          <p:nvPr/>
        </p:nvSpPr>
        <p:spPr bwMode="invGray">
          <a:xfrm>
            <a:off x="2319338" y="6216676"/>
            <a:ext cx="55562" cy="55563"/>
          </a:xfrm>
          <a:prstGeom prst="rect">
            <a:avLst/>
          </a:prstGeom>
          <a:solidFill>
            <a:schemeClr val="bg2">
              <a:lumMod val="75000"/>
            </a:schemeClr>
          </a:solidFill>
          <a:ln w="9525" cap="flat" cmpd="sng" algn="ctr">
            <a:solidFill>
              <a:schemeClr val="bg2">
                <a:lumMod val="75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a:solidFill>
                <a:srgbClr val="FFFFFF"/>
              </a:solidFill>
              <a:ea typeface="ＭＳ Ｐゴシック" panose="020B0600070205080204" pitchFamily="34" charset="-128"/>
            </a:endParaRPr>
          </a:p>
        </p:txBody>
      </p:sp>
      <p:sp>
        <p:nvSpPr>
          <p:cNvPr id="27" name="Rectangle 26"/>
          <p:cNvSpPr/>
          <p:nvPr/>
        </p:nvSpPr>
        <p:spPr bwMode="gray">
          <a:xfrm>
            <a:off x="2319338" y="6134126"/>
            <a:ext cx="55562" cy="55563"/>
          </a:xfrm>
          <a:prstGeom prst="rect">
            <a:avLst/>
          </a:prstGeom>
          <a:solidFill>
            <a:schemeClr val="bg2">
              <a:lumMod val="90000"/>
            </a:schemeClr>
          </a:solidFill>
          <a:ln w="9525" cap="flat" cmpd="sng" algn="ctr">
            <a:solidFill>
              <a:schemeClr val="bg2">
                <a:lumMod val="90000"/>
              </a:schemeClr>
            </a:solidFill>
            <a:prstDash val="solid"/>
            <a:round/>
            <a:headEnd type="none" w="med" len="med"/>
            <a:tailEnd type="none" w="med" len="med"/>
          </a:ln>
          <a:effectLst/>
        </p:spPr>
        <p:txBody>
          <a:bodyPr/>
          <a:lstStyle/>
          <a:p>
            <a:pPr defTabSz="914400" fontAlgn="base">
              <a:lnSpc>
                <a:spcPct val="90000"/>
              </a:lnSpc>
              <a:spcBef>
                <a:spcPct val="35000"/>
              </a:spcBef>
              <a:spcAft>
                <a:spcPct val="25000"/>
              </a:spcAft>
              <a:buClr>
                <a:srgbClr val="8B3D9A"/>
              </a:buClr>
              <a:buFont typeface="Arial" charset="0"/>
              <a:buChar char="•"/>
              <a:defRPr/>
            </a:pPr>
            <a:endParaRPr lang="en-US" b="1">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2794830134"/>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71747" name="Rectangle 3"/>
          <p:cNvSpPr>
            <a:spLocks noGrp="1" noChangeArrowheads="1"/>
          </p:cNvSpPr>
          <p:nvPr>
            <p:ph type="body" idx="1"/>
          </p:nvPr>
        </p:nvSpPr>
        <p:spPr>
          <a:xfrm>
            <a:off x="457200" y="1268419"/>
            <a:ext cx="8229600" cy="5184775"/>
          </a:xfrm>
        </p:spPr>
        <p:txBody>
          <a:bodyPr>
            <a:normAutofit fontScale="92500" lnSpcReduction="10000"/>
          </a:bodyPr>
          <a:lstStyle/>
          <a:p>
            <a:pPr marL="381000" indent="-381000" eaLnBrk="1" hangingPunct="1"/>
            <a:r>
              <a:rPr lang="es-ES" b="1" dirty="0"/>
              <a:t>Tratamiento de enfermedad localmente avanzada (</a:t>
            </a:r>
            <a:r>
              <a:rPr lang="es-ES" b="1" dirty="0" err="1"/>
              <a:t>Estadío</a:t>
            </a:r>
            <a:r>
              <a:rPr lang="es-ES" b="1" dirty="0"/>
              <a:t> III) </a:t>
            </a:r>
          </a:p>
          <a:p>
            <a:pPr marL="381000" indent="-381000" eaLnBrk="1" hangingPunct="1"/>
            <a:endParaRPr lang="es-ES" b="1" dirty="0"/>
          </a:p>
          <a:p>
            <a:pPr marL="800100" lvl="1" indent="-342900" eaLnBrk="1" hangingPunct="1"/>
            <a:r>
              <a:rPr lang="es-ES" b="1" dirty="0"/>
              <a:t>La probabilidad de control con cirugía es baja en este grupo de pacientes. </a:t>
            </a:r>
          </a:p>
          <a:p>
            <a:pPr marL="800100" lvl="1" indent="-342900" eaLnBrk="1" hangingPunct="1"/>
            <a:endParaRPr lang="es-ES" b="1" dirty="0"/>
          </a:p>
          <a:p>
            <a:pPr marL="800100" lvl="1" indent="-342900" eaLnBrk="1" hangingPunct="1"/>
            <a:r>
              <a:rPr lang="es-ES" b="1" dirty="0"/>
              <a:t>Se recomienda la combinación de bloqueo androgénico </a:t>
            </a:r>
            <a:r>
              <a:rPr lang="es-ES" b="1" dirty="0" smtClean="0"/>
              <a:t>(Análogo de LH-RH + </a:t>
            </a:r>
            <a:r>
              <a:rPr lang="es-ES" b="1" dirty="0" err="1"/>
              <a:t>bicalutamida</a:t>
            </a:r>
            <a:r>
              <a:rPr lang="es-ES" b="1" dirty="0"/>
              <a:t> 150 mg </a:t>
            </a:r>
            <a:r>
              <a:rPr lang="es-ES" b="1" dirty="0" smtClean="0"/>
              <a:t>QD) </a:t>
            </a:r>
            <a:r>
              <a:rPr lang="es-ES" b="1" dirty="0"/>
              <a:t>seguida por radioterapia.</a:t>
            </a:r>
            <a:r>
              <a:rPr lang="es-ES" dirty="0"/>
              <a:t> </a:t>
            </a:r>
            <a:endParaRPr lang="es-ES" dirty="0" smtClean="0"/>
          </a:p>
          <a:p>
            <a:pPr marL="800100" lvl="1" indent="-342900" eaLnBrk="1" hangingPunct="1"/>
            <a:endParaRPr lang="es-ES" dirty="0"/>
          </a:p>
          <a:p>
            <a:pPr marL="800100" lvl="1" indent="-342900" eaLnBrk="1" hangingPunct="1"/>
            <a:r>
              <a:rPr lang="es-ES" dirty="0" smtClean="0"/>
              <a:t>Se continúa con Análogo de LH-RH por al menos 6 meses (en alto riesgo, 24-36 meses)</a:t>
            </a:r>
            <a:endParaRPr lang="es-ES" dirty="0"/>
          </a:p>
        </p:txBody>
      </p:sp>
    </p:spTree>
    <p:extLst>
      <p:ext uri="{BB962C8B-B14F-4D97-AF65-F5344CB8AC3E}">
        <p14:creationId xmlns:p14="http://schemas.microsoft.com/office/powerpoint/2010/main" val="64284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del cáncer de próstata</a:t>
            </a:r>
            <a:endParaRPr lang="es-ES" dirty="0"/>
          </a:p>
        </p:txBody>
      </p:sp>
      <p:sp>
        <p:nvSpPr>
          <p:cNvPr id="5" name="Subtítulo 4"/>
          <p:cNvSpPr>
            <a:spLocks noGrp="1"/>
          </p:cNvSpPr>
          <p:nvPr>
            <p:ph type="subTitle" idx="1"/>
          </p:nvPr>
        </p:nvSpPr>
        <p:spPr/>
        <p:txBody>
          <a:bodyPr/>
          <a:lstStyle/>
          <a:p>
            <a:r>
              <a:rPr lang="es-ES" i="1" dirty="0" smtClean="0"/>
              <a:t>Consideraciones generales</a:t>
            </a:r>
            <a:endParaRPr lang="es-ES" i="1" dirty="0"/>
          </a:p>
        </p:txBody>
      </p:sp>
    </p:spTree>
    <p:extLst>
      <p:ext uri="{BB962C8B-B14F-4D97-AF65-F5344CB8AC3E}">
        <p14:creationId xmlns:p14="http://schemas.microsoft.com/office/powerpoint/2010/main" val="293870514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5603" name="Rectangle 3"/>
          <p:cNvSpPr>
            <a:spLocks noGrp="1" noChangeArrowheads="1"/>
          </p:cNvSpPr>
          <p:nvPr>
            <p:ph type="body" idx="1"/>
          </p:nvPr>
        </p:nvSpPr>
        <p:spPr>
          <a:xfrm>
            <a:off x="435535" y="1554766"/>
            <a:ext cx="8229600" cy="5184775"/>
          </a:xfrm>
        </p:spPr>
        <p:txBody>
          <a:bodyPr/>
          <a:lstStyle/>
          <a:p>
            <a:pPr marL="381000" indent="-381000" eaLnBrk="1" hangingPunct="1"/>
            <a:r>
              <a:rPr lang="es-ES" sz="2800" b="1" dirty="0" smtClean="0"/>
              <a:t>Enfermedad localizada</a:t>
            </a:r>
            <a:endParaRPr lang="es-ES_tradnl" sz="2400" b="1" dirty="0"/>
          </a:p>
          <a:p>
            <a:pPr marL="1219200" lvl="2" indent="-304800" eaLnBrk="1" hangingPunct="1">
              <a:buFontTx/>
              <a:buNone/>
            </a:pPr>
            <a:r>
              <a:rPr lang="es-ES_tradnl" sz="2000" b="1" dirty="0"/>
              <a:t>	</a:t>
            </a:r>
            <a:r>
              <a:rPr lang="es-ES_tradnl" sz="2000" b="1" dirty="0" err="1"/>
              <a:t>Prostatectomía</a:t>
            </a:r>
            <a:r>
              <a:rPr lang="es-ES_tradnl" sz="2000" b="1" dirty="0"/>
              <a:t> radical, </a:t>
            </a:r>
          </a:p>
          <a:p>
            <a:pPr marL="1219200" lvl="2" indent="-304800" eaLnBrk="1" hangingPunct="1">
              <a:buFontTx/>
              <a:buNone/>
            </a:pPr>
            <a:r>
              <a:rPr lang="es-ES_tradnl" sz="2000" b="1" dirty="0"/>
              <a:t>	Radioterapia (externa, </a:t>
            </a:r>
            <a:r>
              <a:rPr lang="es-ES_tradnl" sz="2000" b="1" dirty="0" err="1"/>
              <a:t>braquiterapia</a:t>
            </a:r>
            <a:r>
              <a:rPr lang="es-ES_tradnl" sz="2000" b="1" dirty="0"/>
              <a:t>) u </a:t>
            </a:r>
          </a:p>
          <a:p>
            <a:pPr marL="1219200" lvl="2" indent="-304800" eaLnBrk="1" hangingPunct="1">
              <a:buFontTx/>
              <a:buNone/>
            </a:pPr>
            <a:r>
              <a:rPr lang="es-ES_tradnl" sz="2000" b="1" dirty="0"/>
              <a:t>	</a:t>
            </a:r>
            <a:r>
              <a:rPr lang="es-ES_tradnl" sz="2000" b="1" dirty="0" err="1" smtClean="0"/>
              <a:t>Watchful</a:t>
            </a:r>
            <a:r>
              <a:rPr lang="es-ES_tradnl" sz="2000" b="1" dirty="0" smtClean="0"/>
              <a:t> </a:t>
            </a:r>
            <a:r>
              <a:rPr lang="es-ES_tradnl" sz="2000" b="1" dirty="0" err="1" smtClean="0"/>
              <a:t>waiting</a:t>
            </a:r>
            <a:endParaRPr lang="es-ES_tradnl" sz="2000" b="1" dirty="0" smtClean="0"/>
          </a:p>
          <a:p>
            <a:pPr marL="1219200" lvl="2" indent="-304800" eaLnBrk="1" hangingPunct="1">
              <a:buFontTx/>
              <a:buNone/>
            </a:pPr>
            <a:r>
              <a:rPr lang="es-ES_tradnl" sz="2000" b="1" dirty="0"/>
              <a:t>	</a:t>
            </a:r>
            <a:r>
              <a:rPr lang="es-ES_tradnl" sz="2000" b="1" dirty="0" smtClean="0"/>
              <a:t>Active </a:t>
            </a:r>
            <a:r>
              <a:rPr lang="es-ES_tradnl" sz="2000" b="1" dirty="0" err="1" smtClean="0"/>
              <a:t>surveillance</a:t>
            </a:r>
            <a:endParaRPr lang="es-ES_tradnl" sz="2000" b="1" dirty="0"/>
          </a:p>
          <a:p>
            <a:pPr marL="1638300" lvl="3" indent="-266700" eaLnBrk="1" hangingPunct="1"/>
            <a:endParaRPr lang="es-ES_tradnl" sz="1800" b="1" dirty="0"/>
          </a:p>
          <a:p>
            <a:pPr marL="1638300" lvl="3" indent="-266700" eaLnBrk="1" hangingPunct="1">
              <a:buFontTx/>
              <a:buNone/>
            </a:pPr>
            <a:r>
              <a:rPr lang="es-ES_tradnl" sz="1800" b="1" dirty="0"/>
              <a:t>	</a:t>
            </a:r>
          </a:p>
          <a:p>
            <a:pPr marL="1638300" lvl="3" indent="-266700" eaLnBrk="1" hangingPunct="1">
              <a:buFontTx/>
              <a:buNone/>
            </a:pPr>
            <a:r>
              <a:rPr lang="es-ES_tradnl" sz="1800" b="1" dirty="0"/>
              <a:t>	En en el estudio escandinavo se documentó una mejor calidad </a:t>
            </a:r>
            <a:r>
              <a:rPr lang="es-ES_tradnl" sz="1800" b="1" dirty="0" smtClean="0"/>
              <a:t>de vida </a:t>
            </a:r>
            <a:r>
              <a:rPr lang="es-ES_tradnl" sz="1800" b="1" dirty="0"/>
              <a:t>en pacientes que fueron tratados con </a:t>
            </a:r>
            <a:r>
              <a:rPr lang="es-ES_tradnl" sz="1800" b="1" dirty="0" err="1"/>
              <a:t>prostatectomía</a:t>
            </a:r>
            <a:r>
              <a:rPr lang="es-ES_tradnl" sz="1800" b="1" dirty="0"/>
              <a:t> radical en comparación con observación atenta </a:t>
            </a:r>
          </a:p>
          <a:p>
            <a:pPr marL="2095500" lvl="4" indent="-266700" eaLnBrk="1" hangingPunct="1">
              <a:buFontTx/>
              <a:buNone/>
            </a:pPr>
            <a:r>
              <a:rPr lang="es-ES" sz="1800" b="1" dirty="0"/>
              <a:t>	</a:t>
            </a:r>
            <a:r>
              <a:rPr lang="es-ES" sz="1800" b="1" dirty="0" err="1"/>
              <a:t>Holmberg</a:t>
            </a:r>
            <a:r>
              <a:rPr lang="es-ES" sz="1800" b="1" dirty="0"/>
              <a:t> L, Bill-</a:t>
            </a:r>
            <a:r>
              <a:rPr lang="es-ES" sz="1800" b="1" dirty="0" err="1"/>
              <a:t>Axelson</a:t>
            </a:r>
            <a:r>
              <a:rPr lang="es-ES" sz="1800" b="1" dirty="0"/>
              <a:t> A, </a:t>
            </a:r>
            <a:r>
              <a:rPr lang="es-ES" sz="1800" b="1" dirty="0" err="1"/>
              <a:t>Helgesen</a:t>
            </a:r>
            <a:r>
              <a:rPr lang="es-ES" sz="1800" b="1" dirty="0"/>
              <a:t> F, et al: N </a:t>
            </a:r>
            <a:r>
              <a:rPr lang="es-ES" sz="1800" b="1" dirty="0" err="1"/>
              <a:t>Engl</a:t>
            </a:r>
            <a:r>
              <a:rPr lang="es-ES" sz="1800" b="1" dirty="0"/>
              <a:t> J </a:t>
            </a:r>
            <a:r>
              <a:rPr lang="es-ES" sz="1800" b="1" dirty="0" err="1"/>
              <a:t>Med</a:t>
            </a:r>
            <a:r>
              <a:rPr lang="es-ES" sz="1800" b="1" dirty="0"/>
              <a:t> 2002 347: 781-789. </a:t>
            </a:r>
            <a:endParaRPr lang="es-ES" sz="1800" dirty="0"/>
          </a:p>
        </p:txBody>
      </p:sp>
    </p:spTree>
    <p:extLst>
      <p:ext uri="{BB962C8B-B14F-4D97-AF65-F5344CB8AC3E}">
        <p14:creationId xmlns:p14="http://schemas.microsoft.com/office/powerpoint/2010/main" val="27281189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fontAlgn="base">
              <a:spcBef>
                <a:spcPct val="0"/>
              </a:spcBef>
              <a:spcAft>
                <a:spcPct val="0"/>
              </a:spcAft>
            </a:pPr>
            <a:r>
              <a:rPr lang="de-DE">
                <a:solidFill>
                  <a:srgbClr val="000000"/>
                </a:solidFill>
              </a:rPr>
              <a:t>Page </a:t>
            </a:r>
            <a:r>
              <a:rPr lang="de-DE">
                <a:solidFill>
                  <a:srgbClr val="000000"/>
                </a:solidFill>
                <a:sym typeface="Wingdings" charset="0"/>
              </a:rPr>
              <a:t></a:t>
            </a:r>
            <a:r>
              <a:rPr lang="de-DE">
                <a:solidFill>
                  <a:srgbClr val="000000"/>
                </a:solidFill>
              </a:rPr>
              <a:t> </a:t>
            </a:r>
            <a:fld id="{02A44E79-C4A5-C945-942C-FB018E9A87B8}" type="slidenum">
              <a:rPr lang="de-DE">
                <a:solidFill>
                  <a:srgbClr val="000000"/>
                </a:solidFill>
              </a:rPr>
              <a:pPr fontAlgn="base">
                <a:spcBef>
                  <a:spcPct val="0"/>
                </a:spcBef>
                <a:spcAft>
                  <a:spcPct val="0"/>
                </a:spcAft>
              </a:pPr>
              <a:t>4</a:t>
            </a:fld>
            <a:endParaRPr lang="de-DE">
              <a:solidFill>
                <a:srgbClr val="000000"/>
              </a:solidFill>
            </a:endParaRPr>
          </a:p>
        </p:txBody>
      </p:sp>
      <p:sp>
        <p:nvSpPr>
          <p:cNvPr id="47106" name="Rectangle 13"/>
          <p:cNvSpPr>
            <a:spLocks noGrp="1" noChangeArrowheads="1"/>
          </p:cNvSpPr>
          <p:nvPr>
            <p:ph type="title"/>
          </p:nvPr>
        </p:nvSpPr>
        <p:spPr/>
        <p:txBody>
          <a:bodyPr/>
          <a:lstStyle/>
          <a:p>
            <a:r>
              <a:rPr noProof="1">
                <a:latin typeface="Arial" charset="0"/>
              </a:rPr>
              <a:t>Epidemiología del cáncer</a:t>
            </a:r>
          </a:p>
        </p:txBody>
      </p:sp>
      <p:sp>
        <p:nvSpPr>
          <p:cNvPr id="47107" name="Rectangle 3"/>
          <p:cNvSpPr>
            <a:spLocks noChangeArrowheads="1"/>
          </p:cNvSpPr>
          <p:nvPr/>
        </p:nvSpPr>
        <p:spPr bwMode="gray">
          <a:xfrm>
            <a:off x="328626" y="1916113"/>
            <a:ext cx="2738437" cy="3879850"/>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108000" rIns="72000" bIns="72000"/>
          <a:lstStyle/>
          <a:p>
            <a:pPr marL="190500" indent="-190500">
              <a:spcBef>
                <a:spcPct val="40000"/>
              </a:spcBef>
              <a:buClr>
                <a:srgbClr val="2A79D0"/>
              </a:buClr>
              <a:buFont typeface="Wingdings" charset="0"/>
              <a:buChar char="§"/>
            </a:pPr>
            <a:r>
              <a:rPr sz="1600" noProof="1">
                <a:solidFill>
                  <a:srgbClr val="FFFFFF"/>
                </a:solidFill>
              </a:rPr>
              <a:t>Pulmón</a:t>
            </a:r>
          </a:p>
          <a:p>
            <a:pPr marL="190500" indent="-190500">
              <a:spcBef>
                <a:spcPct val="40000"/>
              </a:spcBef>
              <a:buClr>
                <a:srgbClr val="2A79D0"/>
              </a:buClr>
              <a:buFont typeface="Wingdings" charset="0"/>
              <a:buChar char="§"/>
            </a:pPr>
            <a:r>
              <a:rPr sz="1600" noProof="1">
                <a:solidFill>
                  <a:srgbClr val="FFFFFF"/>
                </a:solidFill>
              </a:rPr>
              <a:t>Estómago</a:t>
            </a:r>
          </a:p>
          <a:p>
            <a:pPr marL="190500" indent="-190500">
              <a:spcBef>
                <a:spcPct val="40000"/>
              </a:spcBef>
              <a:buClr>
                <a:srgbClr val="2A79D0"/>
              </a:buClr>
              <a:buFont typeface="Wingdings" charset="0"/>
              <a:buChar char="§"/>
            </a:pPr>
            <a:r>
              <a:rPr sz="1600" noProof="1">
                <a:solidFill>
                  <a:srgbClr val="FFFFFF"/>
                </a:solidFill>
              </a:rPr>
              <a:t>Hígado</a:t>
            </a:r>
          </a:p>
          <a:p>
            <a:pPr marL="190500" indent="-190500">
              <a:spcBef>
                <a:spcPct val="40000"/>
              </a:spcBef>
              <a:buClr>
                <a:srgbClr val="2A79D0"/>
              </a:buClr>
              <a:buFont typeface="Wingdings" charset="0"/>
              <a:buChar char="§"/>
            </a:pPr>
            <a:r>
              <a:rPr sz="1600" noProof="1">
                <a:solidFill>
                  <a:srgbClr val="FFFFFF"/>
                </a:solidFill>
              </a:rPr>
              <a:t>Colon y recto</a:t>
            </a:r>
          </a:p>
          <a:p>
            <a:pPr marL="190500" indent="-190500">
              <a:spcBef>
                <a:spcPct val="40000"/>
              </a:spcBef>
              <a:buClr>
                <a:srgbClr val="2A79D0"/>
              </a:buClr>
              <a:buFont typeface="Wingdings" charset="0"/>
              <a:buChar char="§"/>
            </a:pPr>
            <a:r>
              <a:rPr sz="1600" noProof="1">
                <a:solidFill>
                  <a:srgbClr val="FFFFFF"/>
                </a:solidFill>
              </a:rPr>
              <a:t>Mama</a:t>
            </a:r>
          </a:p>
          <a:p>
            <a:pPr marL="190500" indent="-190500">
              <a:spcBef>
                <a:spcPct val="40000"/>
              </a:spcBef>
              <a:buClr>
                <a:srgbClr val="2A79D0"/>
              </a:buClr>
              <a:buFont typeface="Wingdings" charset="0"/>
              <a:buChar char="§"/>
            </a:pPr>
            <a:r>
              <a:rPr sz="1600" noProof="1">
                <a:solidFill>
                  <a:srgbClr val="FFFFFF"/>
                </a:solidFill>
              </a:rPr>
              <a:t>Esófago</a:t>
            </a:r>
          </a:p>
          <a:p>
            <a:pPr marL="190500" indent="-190500">
              <a:spcBef>
                <a:spcPct val="40000"/>
              </a:spcBef>
              <a:buClr>
                <a:srgbClr val="2A79D0"/>
              </a:buClr>
              <a:buFont typeface="Wingdings" charset="0"/>
              <a:buChar char="§"/>
            </a:pPr>
            <a:endParaRPr sz="1600" noProof="1">
              <a:solidFill>
                <a:srgbClr val="FFFFFF"/>
              </a:solidFill>
            </a:endParaRPr>
          </a:p>
        </p:txBody>
      </p:sp>
      <p:sp>
        <p:nvSpPr>
          <p:cNvPr id="47108" name="Rectangle 4"/>
          <p:cNvSpPr>
            <a:spLocks noChangeArrowheads="1"/>
          </p:cNvSpPr>
          <p:nvPr/>
        </p:nvSpPr>
        <p:spPr bwMode="gray">
          <a:xfrm>
            <a:off x="328626" y="1555750"/>
            <a:ext cx="2738437" cy="360363"/>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1600" b="1" noProof="1">
                <a:solidFill>
                  <a:srgbClr val="FFFFFF"/>
                </a:solidFill>
              </a:rPr>
              <a:t>Mundo</a:t>
            </a:r>
          </a:p>
        </p:txBody>
      </p:sp>
      <p:sp>
        <p:nvSpPr>
          <p:cNvPr id="47109" name="Rectangle 5"/>
          <p:cNvSpPr>
            <a:spLocks noChangeArrowheads="1"/>
          </p:cNvSpPr>
          <p:nvPr/>
        </p:nvSpPr>
        <p:spPr bwMode="gray">
          <a:xfrm>
            <a:off x="3205175" y="1916113"/>
            <a:ext cx="2738437" cy="3879850"/>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108000" rIns="72000" bIns="72000"/>
          <a:lstStyle/>
          <a:p>
            <a:pPr marL="190500" indent="-190500">
              <a:spcBef>
                <a:spcPct val="40000"/>
              </a:spcBef>
              <a:buClr>
                <a:srgbClr val="2A79D0"/>
              </a:buClr>
              <a:buFont typeface="Wingdings" charset="0"/>
              <a:buChar char="§"/>
            </a:pPr>
            <a:r>
              <a:rPr sz="1600" noProof="1">
                <a:solidFill>
                  <a:srgbClr val="FFFFFF"/>
                </a:solidFill>
              </a:rPr>
              <a:t>Pulmón</a:t>
            </a:r>
          </a:p>
          <a:p>
            <a:pPr marL="190500" indent="-190500">
              <a:spcBef>
                <a:spcPct val="40000"/>
              </a:spcBef>
              <a:buClr>
                <a:srgbClr val="2A79D0"/>
              </a:buClr>
              <a:buFont typeface="Wingdings" charset="0"/>
              <a:buChar char="§"/>
            </a:pPr>
            <a:r>
              <a:rPr sz="1600" noProof="1">
                <a:solidFill>
                  <a:srgbClr val="FFFFFF"/>
                </a:solidFill>
              </a:rPr>
              <a:t>Colon y recto</a:t>
            </a:r>
          </a:p>
          <a:p>
            <a:pPr marL="190500" indent="-190500">
              <a:spcBef>
                <a:spcPct val="40000"/>
              </a:spcBef>
              <a:buClr>
                <a:srgbClr val="2A79D0"/>
              </a:buClr>
              <a:buFont typeface="Wingdings" charset="0"/>
              <a:buChar char="§"/>
            </a:pPr>
            <a:r>
              <a:rPr sz="1600" noProof="1">
                <a:solidFill>
                  <a:srgbClr val="FFFFFF"/>
                </a:solidFill>
              </a:rPr>
              <a:t>Mama</a:t>
            </a:r>
          </a:p>
          <a:p>
            <a:pPr marL="190500" indent="-190500">
              <a:spcBef>
                <a:spcPct val="40000"/>
              </a:spcBef>
              <a:buClr>
                <a:srgbClr val="2A79D0"/>
              </a:buClr>
              <a:buFont typeface="Wingdings" charset="0"/>
              <a:buChar char="§"/>
            </a:pPr>
            <a:r>
              <a:rPr sz="1600" noProof="1">
                <a:solidFill>
                  <a:srgbClr val="FFFFFF"/>
                </a:solidFill>
              </a:rPr>
              <a:t>Páncreas</a:t>
            </a:r>
          </a:p>
          <a:p>
            <a:pPr marL="190500" indent="-190500">
              <a:spcBef>
                <a:spcPct val="40000"/>
              </a:spcBef>
              <a:buClr>
                <a:srgbClr val="2A79D0"/>
              </a:buClr>
              <a:buFont typeface="Wingdings" charset="0"/>
              <a:buChar char="§"/>
            </a:pPr>
            <a:r>
              <a:rPr sz="1600" noProof="1">
                <a:solidFill>
                  <a:srgbClr val="FFFFFF"/>
                </a:solidFill>
              </a:rPr>
              <a:t>Próstata</a:t>
            </a:r>
          </a:p>
          <a:p>
            <a:pPr marL="190500" indent="-190500">
              <a:spcBef>
                <a:spcPct val="40000"/>
              </a:spcBef>
              <a:buClr>
                <a:srgbClr val="2A79D0"/>
              </a:buClr>
              <a:buFont typeface="Wingdings" charset="0"/>
              <a:buChar char="§"/>
            </a:pPr>
            <a:r>
              <a:rPr sz="1600" noProof="1">
                <a:solidFill>
                  <a:srgbClr val="FFFFFF"/>
                </a:solidFill>
              </a:rPr>
              <a:t>Leucemia</a:t>
            </a:r>
          </a:p>
        </p:txBody>
      </p:sp>
      <p:sp>
        <p:nvSpPr>
          <p:cNvPr id="47110" name="Rectangle 6"/>
          <p:cNvSpPr>
            <a:spLocks noChangeArrowheads="1"/>
          </p:cNvSpPr>
          <p:nvPr/>
        </p:nvSpPr>
        <p:spPr bwMode="gray">
          <a:xfrm>
            <a:off x="3205175" y="1555750"/>
            <a:ext cx="2738437" cy="360363"/>
          </a:xfrm>
          <a:prstGeom prst="rect">
            <a:avLst/>
          </a:prstGeom>
          <a:solidFill>
            <a:schemeClr val="accent2"/>
          </a:solidFill>
          <a:ln w="12700">
            <a:solidFill>
              <a:srgbClr val="C0C0C0"/>
            </a:solidFill>
            <a:miter lim="800000"/>
            <a:headEnd/>
            <a:tailEnd/>
          </a:ln>
        </p:spPr>
        <p:txBody>
          <a:bodyPr lIns="0" tIns="0" rIns="0" bIns="0" anchor="ctr"/>
          <a:lstStyle/>
          <a:p>
            <a:pPr algn="ctr" defTabSz="801688" eaLnBrk="0" hangingPunct="0"/>
            <a:r>
              <a:rPr sz="1600" b="1" noProof="1">
                <a:solidFill>
                  <a:srgbClr val="FFFFFF"/>
                </a:solidFill>
              </a:rPr>
              <a:t>Estados Unidos</a:t>
            </a:r>
          </a:p>
        </p:txBody>
      </p:sp>
      <p:sp>
        <p:nvSpPr>
          <p:cNvPr id="47111" name="Rectangle 7"/>
          <p:cNvSpPr>
            <a:spLocks noChangeArrowheads="1"/>
          </p:cNvSpPr>
          <p:nvPr/>
        </p:nvSpPr>
        <p:spPr bwMode="gray">
          <a:xfrm>
            <a:off x="6097601" y="1916113"/>
            <a:ext cx="2738437" cy="3879850"/>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108000" rIns="72000" bIns="72000"/>
          <a:lstStyle/>
          <a:p>
            <a:pPr marL="190500" indent="-190500">
              <a:spcBef>
                <a:spcPct val="40000"/>
              </a:spcBef>
              <a:buClr>
                <a:srgbClr val="2A79D0"/>
              </a:buClr>
              <a:buFont typeface="Wingdings" charset="0"/>
              <a:buChar char="§"/>
            </a:pPr>
            <a:r>
              <a:rPr sz="1600" noProof="1">
                <a:solidFill>
                  <a:srgbClr val="FFFFFF"/>
                </a:solidFill>
              </a:rPr>
              <a:t>Próstata</a:t>
            </a:r>
          </a:p>
          <a:p>
            <a:pPr marL="190500" indent="-190500">
              <a:spcBef>
                <a:spcPct val="40000"/>
              </a:spcBef>
              <a:buClr>
                <a:srgbClr val="2A79D0"/>
              </a:buClr>
              <a:buFont typeface="Wingdings" charset="0"/>
              <a:buChar char="§"/>
            </a:pPr>
            <a:r>
              <a:rPr sz="1600" noProof="1">
                <a:solidFill>
                  <a:srgbClr val="FFFFFF"/>
                </a:solidFill>
              </a:rPr>
              <a:t>Mama</a:t>
            </a:r>
          </a:p>
          <a:p>
            <a:pPr marL="190500" indent="-190500">
              <a:spcBef>
                <a:spcPct val="40000"/>
              </a:spcBef>
              <a:buClr>
                <a:srgbClr val="2A79D0"/>
              </a:buClr>
              <a:buFont typeface="Wingdings" charset="0"/>
              <a:buChar char="§"/>
            </a:pPr>
            <a:r>
              <a:rPr sz="1600" noProof="1">
                <a:solidFill>
                  <a:srgbClr val="FFFFFF"/>
                </a:solidFill>
              </a:rPr>
              <a:t>Estómago</a:t>
            </a:r>
          </a:p>
          <a:p>
            <a:pPr marL="190500" indent="-190500">
              <a:spcBef>
                <a:spcPct val="40000"/>
              </a:spcBef>
              <a:buClr>
                <a:srgbClr val="2A79D0"/>
              </a:buClr>
              <a:buFont typeface="Wingdings" charset="0"/>
              <a:buChar char="§"/>
            </a:pPr>
            <a:r>
              <a:rPr sz="1600" noProof="1">
                <a:solidFill>
                  <a:srgbClr val="FFFFFF"/>
                </a:solidFill>
              </a:rPr>
              <a:t>Pulmón</a:t>
            </a:r>
          </a:p>
          <a:p>
            <a:pPr marL="190500" indent="-190500">
              <a:spcBef>
                <a:spcPct val="40000"/>
              </a:spcBef>
              <a:buClr>
                <a:srgbClr val="2A79D0"/>
              </a:buClr>
              <a:buFont typeface="Wingdings" charset="0"/>
              <a:buChar char="§"/>
            </a:pPr>
            <a:r>
              <a:rPr sz="1600" noProof="1">
                <a:solidFill>
                  <a:srgbClr val="FFFFFF"/>
                </a:solidFill>
              </a:rPr>
              <a:t>Cérvix</a:t>
            </a:r>
          </a:p>
          <a:p>
            <a:pPr marL="190500" indent="-190500">
              <a:spcBef>
                <a:spcPct val="40000"/>
              </a:spcBef>
              <a:buClr>
                <a:srgbClr val="2A79D0"/>
              </a:buClr>
              <a:buFont typeface="Wingdings" charset="0"/>
              <a:buChar char="§"/>
            </a:pPr>
            <a:r>
              <a:rPr sz="1600" noProof="1">
                <a:solidFill>
                  <a:srgbClr val="FFFFFF"/>
                </a:solidFill>
              </a:rPr>
              <a:t>Colon y recto</a:t>
            </a:r>
          </a:p>
        </p:txBody>
      </p:sp>
      <p:sp>
        <p:nvSpPr>
          <p:cNvPr id="47112" name="Rectangle 8"/>
          <p:cNvSpPr>
            <a:spLocks noChangeArrowheads="1"/>
          </p:cNvSpPr>
          <p:nvPr/>
        </p:nvSpPr>
        <p:spPr bwMode="gray">
          <a:xfrm>
            <a:off x="6097601" y="1555750"/>
            <a:ext cx="2738437" cy="360363"/>
          </a:xfrm>
          <a:prstGeom prst="rect">
            <a:avLst/>
          </a:prstGeom>
          <a:solidFill>
            <a:schemeClr val="bg2"/>
          </a:solidFill>
          <a:ln w="12700">
            <a:solidFill>
              <a:srgbClr val="C0C0C0"/>
            </a:solidFill>
            <a:miter lim="800000"/>
            <a:headEnd/>
            <a:tailEnd/>
          </a:ln>
        </p:spPr>
        <p:txBody>
          <a:bodyPr lIns="0" tIns="0" rIns="0" bIns="0" anchor="ctr"/>
          <a:lstStyle/>
          <a:p>
            <a:pPr algn="ctr" defTabSz="801688" eaLnBrk="0" hangingPunct="0"/>
            <a:r>
              <a:rPr sz="1600" b="1" noProof="1">
                <a:solidFill>
                  <a:srgbClr val="FFFFFF"/>
                </a:solidFill>
              </a:rPr>
              <a:t>Colombia</a:t>
            </a:r>
          </a:p>
        </p:txBody>
      </p:sp>
      <p:sp>
        <p:nvSpPr>
          <p:cNvPr id="47113" name="Rectangle 7"/>
          <p:cNvSpPr>
            <a:spLocks noChangeArrowheads="1"/>
          </p:cNvSpPr>
          <p:nvPr/>
        </p:nvSpPr>
        <p:spPr bwMode="gray">
          <a:xfrm>
            <a:off x="314325" y="1038251"/>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noProof="1">
                <a:solidFill>
                  <a:srgbClr val="000000"/>
                </a:solidFill>
              </a:rPr>
              <a:t>Mortalidad - Mundo, Estados Unidos, Colombia</a:t>
            </a:r>
          </a:p>
        </p:txBody>
      </p:sp>
    </p:spTree>
    <p:extLst>
      <p:ext uri="{BB962C8B-B14F-4D97-AF65-F5344CB8AC3E}">
        <p14:creationId xmlns:p14="http://schemas.microsoft.com/office/powerpoint/2010/main" val="1370488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8675" name="Rectangle 3"/>
          <p:cNvSpPr>
            <a:spLocks noGrp="1" noChangeArrowheads="1"/>
          </p:cNvSpPr>
          <p:nvPr>
            <p:ph type="body" idx="1"/>
          </p:nvPr>
        </p:nvSpPr>
        <p:spPr>
          <a:xfrm>
            <a:off x="457200" y="1349828"/>
            <a:ext cx="8229600" cy="5256212"/>
          </a:xfrm>
        </p:spPr>
        <p:txBody>
          <a:bodyPr/>
          <a:lstStyle/>
          <a:p>
            <a:pPr marL="381000" indent="-381000" algn="ctr" eaLnBrk="1" hangingPunct="1">
              <a:lnSpc>
                <a:spcPct val="80000"/>
              </a:lnSpc>
              <a:buFontTx/>
              <a:buNone/>
            </a:pPr>
            <a:r>
              <a:rPr lang="es-ES" sz="1400" b="1" dirty="0"/>
              <a:t>La radioterapia externa debe ser practicada con la mejor tecnología disponible</a:t>
            </a:r>
          </a:p>
          <a:p>
            <a:pPr marL="381000" indent="-381000" eaLnBrk="1" hangingPunct="1">
              <a:lnSpc>
                <a:spcPct val="80000"/>
              </a:lnSpc>
              <a:buFontTx/>
              <a:buNone/>
            </a:pPr>
            <a:endParaRPr lang="es-ES" sz="1400" b="1" dirty="0"/>
          </a:p>
          <a:p>
            <a:pPr marL="381000" indent="-381000" eaLnBrk="1" hangingPunct="1">
              <a:lnSpc>
                <a:spcPct val="80000"/>
              </a:lnSpc>
              <a:buFontTx/>
              <a:buNone/>
            </a:pPr>
            <a:r>
              <a:rPr lang="es-ES" sz="1400" b="1" dirty="0"/>
              <a:t>3D CRT (Planeación tomográfica en 3 dimensiones) pues ello disminuye la toxicidad rectal</a:t>
            </a:r>
          </a:p>
          <a:p>
            <a:pPr marL="381000" indent="-381000" eaLnBrk="1" hangingPunct="1">
              <a:lnSpc>
                <a:spcPct val="80000"/>
              </a:lnSpc>
              <a:buFontTx/>
              <a:buNone/>
            </a:pPr>
            <a:r>
              <a:rPr lang="es-ES" sz="1400" b="1" dirty="0" smtClean="0"/>
              <a:t> </a:t>
            </a:r>
            <a:endParaRPr lang="es-ES" sz="1400" b="1" dirty="0"/>
          </a:p>
          <a:p>
            <a:pPr marL="800100" lvl="1" indent="-342900" eaLnBrk="1" hangingPunct="1">
              <a:lnSpc>
                <a:spcPct val="80000"/>
              </a:lnSpc>
              <a:buFontTx/>
              <a:buNone/>
            </a:pPr>
            <a:r>
              <a:rPr lang="es-ES" sz="1200" b="1" dirty="0"/>
              <a:t>	</a:t>
            </a:r>
            <a:r>
              <a:rPr lang="es-ES" sz="1200" dirty="0" err="1" smtClean="0"/>
              <a:t>Nguyen</a:t>
            </a:r>
            <a:r>
              <a:rPr lang="es-ES" sz="1200" dirty="0" smtClean="0"/>
              <a:t> LN, et </a:t>
            </a:r>
            <a:r>
              <a:rPr lang="es-ES" sz="1200" dirty="0"/>
              <a:t>al</a:t>
            </a:r>
            <a:r>
              <a:rPr lang="en-GB" sz="1200" dirty="0"/>
              <a:t>Urology 1998; 51: 991–997. </a:t>
            </a:r>
          </a:p>
          <a:p>
            <a:pPr marL="800100" lvl="1" indent="-342900">
              <a:lnSpc>
                <a:spcPct val="80000"/>
              </a:lnSpc>
              <a:buNone/>
            </a:pPr>
            <a:r>
              <a:rPr lang="en-GB" sz="1200" dirty="0"/>
              <a:t>	</a:t>
            </a:r>
            <a:r>
              <a:rPr lang="en-GB" sz="1200" dirty="0" err="1"/>
              <a:t>Michalski</a:t>
            </a:r>
            <a:r>
              <a:rPr lang="en-GB" sz="1200" dirty="0"/>
              <a:t> JM, et al. </a:t>
            </a:r>
            <a:r>
              <a:rPr lang="es-ES" sz="1200" dirty="0" err="1"/>
              <a:t>Radiat</a:t>
            </a:r>
            <a:r>
              <a:rPr lang="es-ES" sz="1200" dirty="0"/>
              <a:t> </a:t>
            </a:r>
            <a:r>
              <a:rPr lang="es-ES" sz="1200" dirty="0" err="1"/>
              <a:t>Oncol</a:t>
            </a:r>
            <a:r>
              <a:rPr lang="es-ES" sz="1200" dirty="0"/>
              <a:t> </a:t>
            </a:r>
            <a:r>
              <a:rPr lang="es-ES" sz="1200" dirty="0" err="1"/>
              <a:t>Biol</a:t>
            </a:r>
            <a:r>
              <a:rPr lang="es-ES" sz="1200" dirty="0"/>
              <a:t> </a:t>
            </a:r>
            <a:r>
              <a:rPr lang="es-ES" sz="1200" dirty="0" err="1"/>
              <a:t>Phys</a:t>
            </a:r>
            <a:r>
              <a:rPr lang="es-ES" sz="1200" dirty="0"/>
              <a:t> 2004; 58: 735–742</a:t>
            </a:r>
          </a:p>
          <a:p>
            <a:pPr marL="381000" indent="-381000">
              <a:lnSpc>
                <a:spcPct val="80000"/>
              </a:lnSpc>
            </a:pPr>
            <a:endParaRPr lang="es-ES" sz="1400" dirty="0"/>
          </a:p>
          <a:p>
            <a:pPr marL="381000" indent="-381000">
              <a:lnSpc>
                <a:spcPct val="80000"/>
              </a:lnSpc>
              <a:buNone/>
            </a:pPr>
            <a:r>
              <a:rPr lang="es-ES" sz="1400" b="1" dirty="0"/>
              <a:t>INTENSIDAD MODULADA (IMRT) </a:t>
            </a:r>
          </a:p>
          <a:p>
            <a:pPr marL="381000" indent="-381000">
              <a:lnSpc>
                <a:spcPct val="80000"/>
              </a:lnSpc>
              <a:buNone/>
            </a:pPr>
            <a:r>
              <a:rPr lang="es-ES" sz="1400" b="1" dirty="0"/>
              <a:t>	Disminuye los riesgos de toxicidad rectal al compararlos con 3D CRT: Menos de 4.5% con proctitis actínica grado II en series grandes con dosis por encima de 80 </a:t>
            </a:r>
            <a:r>
              <a:rPr lang="es-ES" sz="1400" b="1" dirty="0" err="1"/>
              <a:t>cGy</a:t>
            </a:r>
            <a:r>
              <a:rPr lang="es-ES" sz="1400" b="1" dirty="0"/>
              <a:t> que es &gt; 20% de las dosis usuales con otras tecnologías</a:t>
            </a:r>
          </a:p>
          <a:p>
            <a:pPr marL="800100" lvl="1" indent="-342900">
              <a:lnSpc>
                <a:spcPct val="80000"/>
              </a:lnSpc>
              <a:buNone/>
            </a:pPr>
            <a:r>
              <a:rPr lang="es-ES" sz="1200" dirty="0"/>
              <a:t>	</a:t>
            </a:r>
            <a:r>
              <a:rPr lang="es-ES" sz="1200" dirty="0" err="1"/>
              <a:t>Zelefsky</a:t>
            </a:r>
            <a:r>
              <a:rPr lang="es-ES" sz="1200" dirty="0"/>
              <a:t> MJ, </a:t>
            </a:r>
            <a:r>
              <a:rPr lang="es-ES" sz="1200" dirty="0" err="1"/>
              <a:t>Fuks</a:t>
            </a:r>
            <a:r>
              <a:rPr lang="es-ES" sz="1200" dirty="0"/>
              <a:t> Z, </a:t>
            </a:r>
            <a:r>
              <a:rPr lang="es-ES" sz="1200" dirty="0" err="1"/>
              <a:t>Hunt</a:t>
            </a:r>
            <a:r>
              <a:rPr lang="es-ES" sz="1200" dirty="0"/>
              <a:t> M, et </a:t>
            </a:r>
            <a:r>
              <a:rPr lang="en-GB" sz="1200" dirty="0" smtClean="0"/>
              <a:t>al. </a:t>
            </a:r>
            <a:r>
              <a:rPr lang="es-ES" sz="1200" dirty="0"/>
              <a:t>Int J Radiat Oncol Biol Phys 2002; 53: 1111–1116. </a:t>
            </a:r>
          </a:p>
          <a:p>
            <a:pPr marL="381000" indent="-381000" eaLnBrk="1" hangingPunct="1">
              <a:lnSpc>
                <a:spcPct val="80000"/>
              </a:lnSpc>
              <a:buFontTx/>
              <a:buNone/>
            </a:pPr>
            <a:r>
              <a:rPr lang="es-ES" sz="1400" b="1" dirty="0"/>
              <a:t>	</a:t>
            </a:r>
          </a:p>
          <a:p>
            <a:pPr marL="381000" indent="-381000" eaLnBrk="1" hangingPunct="1">
              <a:lnSpc>
                <a:spcPct val="80000"/>
              </a:lnSpc>
              <a:buFontTx/>
              <a:buNone/>
            </a:pPr>
            <a:r>
              <a:rPr lang="es-ES" sz="1400" b="1" dirty="0"/>
              <a:t>	Disminuye el riesgo de disfunción eréctil al disminuir la dosis total a la parte proximal de bulbo peneano.  </a:t>
            </a:r>
          </a:p>
          <a:p>
            <a:pPr marL="381000" indent="-381000" eaLnBrk="1" hangingPunct="1">
              <a:lnSpc>
                <a:spcPct val="80000"/>
              </a:lnSpc>
            </a:pPr>
            <a:endParaRPr lang="es-ES" sz="1400" b="1" dirty="0"/>
          </a:p>
          <a:p>
            <a:pPr marL="381000" indent="-381000" eaLnBrk="1" hangingPunct="1">
              <a:lnSpc>
                <a:spcPct val="80000"/>
              </a:lnSpc>
              <a:buFontTx/>
              <a:buNone/>
            </a:pPr>
            <a:r>
              <a:rPr lang="es-ES" sz="1400" b="1" dirty="0"/>
              <a:t>Los pacientes con riesgo de compromiso de ganglios linfáticos &gt; 15% se benefician </a:t>
            </a:r>
            <a:r>
              <a:rPr lang="es-ES" sz="1400" b="1" dirty="0" smtClean="0"/>
              <a:t>de radioterapia </a:t>
            </a:r>
            <a:r>
              <a:rPr lang="es-ES" sz="1400" b="1" dirty="0"/>
              <a:t>pélvica profiláctica junto con terapia hormonal neoadyuvante. </a:t>
            </a:r>
          </a:p>
          <a:p>
            <a:pPr marL="381000" indent="-381000" eaLnBrk="1" hangingPunct="1">
              <a:lnSpc>
                <a:spcPct val="80000"/>
              </a:lnSpc>
              <a:buFontTx/>
              <a:buNone/>
            </a:pPr>
            <a:r>
              <a:rPr lang="es-ES" sz="1400" b="1" dirty="0"/>
              <a:t>	El riesgo de compromiso de ganglios linfáticos pélvicos se puede estimar con la ecuación: 0.66 x (Valor del PSA) + (Puntaje de Gleason – 6) </a:t>
            </a:r>
          </a:p>
          <a:p>
            <a:pPr marL="800100" lvl="1" indent="-342900" eaLnBrk="1" hangingPunct="1">
              <a:lnSpc>
                <a:spcPct val="80000"/>
              </a:lnSpc>
              <a:buFontTx/>
              <a:buNone/>
            </a:pPr>
            <a:r>
              <a:rPr lang="es-ES" sz="1200" b="1" dirty="0"/>
              <a:t>	</a:t>
            </a:r>
            <a:r>
              <a:rPr lang="es-ES" sz="1200" dirty="0"/>
              <a:t>Bucci, M. </a:t>
            </a:r>
            <a:r>
              <a:rPr lang="es-ES" sz="1200" dirty="0" smtClean="0"/>
              <a:t>E</a:t>
            </a:r>
            <a:r>
              <a:rPr lang="es-ES_tradnl" sz="1200" dirty="0" smtClean="0"/>
              <a:t>t al.  </a:t>
            </a:r>
            <a:r>
              <a:rPr lang="es-ES" sz="1200" dirty="0" smtClean="0"/>
              <a:t>CA </a:t>
            </a:r>
            <a:r>
              <a:rPr lang="es-ES" sz="1200" dirty="0"/>
              <a:t>Cancer J Clin 2005 55: 117-134. </a:t>
            </a:r>
          </a:p>
        </p:txBody>
      </p:sp>
    </p:spTree>
    <p:extLst>
      <p:ext uri="{BB962C8B-B14F-4D97-AF65-F5344CB8AC3E}">
        <p14:creationId xmlns:p14="http://schemas.microsoft.com/office/powerpoint/2010/main" val="3678201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054102" y="393700"/>
            <a:ext cx="7035800" cy="6057900"/>
          </a:xfrm>
          <a:prstGeom prst="rect">
            <a:avLst/>
          </a:prstGeom>
        </p:spPr>
      </p:pic>
      <p:sp>
        <p:nvSpPr>
          <p:cNvPr id="5" name="CuadroTexto 4"/>
          <p:cNvSpPr txBox="1"/>
          <p:nvPr/>
        </p:nvSpPr>
        <p:spPr>
          <a:xfrm>
            <a:off x="3891656" y="6449786"/>
            <a:ext cx="1840743" cy="369332"/>
          </a:xfrm>
          <a:prstGeom prst="rect">
            <a:avLst/>
          </a:prstGeom>
          <a:noFill/>
        </p:spPr>
        <p:txBody>
          <a:bodyPr wrap="none" rtlCol="0">
            <a:spAutoFit/>
          </a:bodyPr>
          <a:lstStyle/>
          <a:p>
            <a:r>
              <a:rPr lang="es-ES" b="1" i="1" dirty="0" smtClean="0"/>
              <a:t>Proctitis Actínica</a:t>
            </a:r>
            <a:endParaRPr lang="es-ES" b="1" i="1" dirty="0"/>
          </a:p>
        </p:txBody>
      </p:sp>
    </p:spTree>
    <p:extLst>
      <p:ext uri="{BB962C8B-B14F-4D97-AF65-F5344CB8AC3E}">
        <p14:creationId xmlns:p14="http://schemas.microsoft.com/office/powerpoint/2010/main" val="42748232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69699" name="Rectangle 3"/>
          <p:cNvSpPr>
            <a:spLocks noGrp="1" noChangeArrowheads="1"/>
          </p:cNvSpPr>
          <p:nvPr>
            <p:ph type="body" idx="1"/>
          </p:nvPr>
        </p:nvSpPr>
        <p:spPr>
          <a:xfrm>
            <a:off x="395288" y="1484313"/>
            <a:ext cx="8229600" cy="4895850"/>
          </a:xfrm>
        </p:spPr>
        <p:txBody>
          <a:bodyPr/>
          <a:lstStyle/>
          <a:p>
            <a:pPr marL="381000" indent="-381000" algn="ctr" eaLnBrk="1" hangingPunct="1">
              <a:lnSpc>
                <a:spcPct val="80000"/>
              </a:lnSpc>
              <a:buFontTx/>
              <a:buNone/>
            </a:pPr>
            <a:r>
              <a:rPr lang="es-ES" sz="1600" b="1"/>
              <a:t>Toxicidad de diferentes modalidades terapéuticas de cáncer de próstata temprano</a:t>
            </a:r>
          </a:p>
          <a:p>
            <a:pPr marL="381000" indent="-381000" eaLnBrk="1" hangingPunct="1">
              <a:lnSpc>
                <a:spcPct val="80000"/>
              </a:lnSpc>
              <a:buFontTx/>
              <a:buNone/>
            </a:pPr>
            <a:endParaRPr lang="es-ES" sz="1400" b="1"/>
          </a:p>
          <a:p>
            <a:pPr marL="381000" indent="-381000" eaLnBrk="1" hangingPunct="1">
              <a:lnSpc>
                <a:spcPct val="80000"/>
              </a:lnSpc>
              <a:buFontTx/>
              <a:buNone/>
            </a:pPr>
            <a:r>
              <a:rPr lang="es-ES" sz="1400" b="1"/>
              <a:t>Problemas con la erección:  </a:t>
            </a:r>
          </a:p>
          <a:p>
            <a:pPr marL="381000" indent="-381000" eaLnBrk="1" hangingPunct="1">
              <a:lnSpc>
                <a:spcPct val="80000"/>
              </a:lnSpc>
              <a:buFontTx/>
              <a:buNone/>
            </a:pPr>
            <a:r>
              <a:rPr lang="es-ES" sz="1400" b="1"/>
              <a:t>	Raro con OA, 60% con C, 45% con T y 45% con B. </a:t>
            </a:r>
          </a:p>
          <a:p>
            <a:pPr marL="381000" indent="-381000" eaLnBrk="1" hangingPunct="1">
              <a:lnSpc>
                <a:spcPct val="80000"/>
              </a:lnSpc>
              <a:buFontTx/>
              <a:buNone/>
            </a:pPr>
            <a:r>
              <a:rPr lang="es-ES" sz="1400" b="1"/>
              <a:t>Problemas con la retención de la orina (Incontinencia urinaria):</a:t>
            </a:r>
          </a:p>
          <a:p>
            <a:pPr marL="381000" indent="-381000" eaLnBrk="1" hangingPunct="1">
              <a:lnSpc>
                <a:spcPct val="80000"/>
              </a:lnSpc>
              <a:buFontTx/>
              <a:buNone/>
            </a:pPr>
            <a:r>
              <a:rPr lang="es-ES" sz="1400" b="1"/>
              <a:t>	Raro con OA, 9% con C, raro con T y 2-4% con B. </a:t>
            </a:r>
          </a:p>
          <a:p>
            <a:pPr marL="381000" indent="-381000" eaLnBrk="1" hangingPunct="1">
              <a:lnSpc>
                <a:spcPct val="80000"/>
              </a:lnSpc>
              <a:buFontTx/>
              <a:buNone/>
            </a:pPr>
            <a:r>
              <a:rPr lang="es-ES" sz="1400" b="1"/>
              <a:t>Problemas con el paso de orina, dolor al orinar, necesidad de orinar con frecuencia: </a:t>
            </a:r>
          </a:p>
          <a:p>
            <a:pPr marL="381000" indent="-381000" eaLnBrk="1" hangingPunct="1">
              <a:lnSpc>
                <a:spcPct val="80000"/>
              </a:lnSpc>
              <a:buFontTx/>
              <a:buNone/>
            </a:pPr>
            <a:r>
              <a:rPr lang="es-ES" sz="1400" b="1"/>
              <a:t>	Raro con OA, Raro con C, 8% con T y 10-20% con B. </a:t>
            </a:r>
          </a:p>
          <a:p>
            <a:pPr marL="381000" indent="-381000" eaLnBrk="1" hangingPunct="1">
              <a:lnSpc>
                <a:spcPct val="80000"/>
              </a:lnSpc>
              <a:buFontTx/>
              <a:buNone/>
            </a:pPr>
            <a:r>
              <a:rPr lang="es-ES" sz="1400" b="1"/>
              <a:t>Diarrea, dolor al defecar, sangre en materia fecal: </a:t>
            </a:r>
          </a:p>
          <a:p>
            <a:pPr marL="381000" indent="-381000" eaLnBrk="1" hangingPunct="1">
              <a:lnSpc>
                <a:spcPct val="80000"/>
              </a:lnSpc>
              <a:buFontTx/>
              <a:buNone/>
            </a:pPr>
            <a:r>
              <a:rPr lang="es-ES" sz="1400" b="1"/>
              <a:t>	Raro con OA, Raro con C, 8% con T y 8% con B. </a:t>
            </a:r>
          </a:p>
          <a:p>
            <a:pPr marL="381000" indent="-381000" eaLnBrk="1" hangingPunct="1">
              <a:lnSpc>
                <a:spcPct val="80000"/>
              </a:lnSpc>
              <a:buFontTx/>
              <a:buNone/>
            </a:pPr>
            <a:r>
              <a:rPr lang="es-ES" sz="1400" b="1"/>
              <a:t>Riesgo de morir por el tratamiento:</a:t>
            </a:r>
          </a:p>
          <a:p>
            <a:pPr marL="381000" indent="-381000" eaLnBrk="1" hangingPunct="1">
              <a:lnSpc>
                <a:spcPct val="80000"/>
              </a:lnSpc>
              <a:buFontTx/>
              <a:buNone/>
            </a:pPr>
            <a:r>
              <a:rPr lang="es-ES" sz="1400" b="1"/>
              <a:t>	Raro con OA, Raro con C, Raro con T y Raro con B. </a:t>
            </a:r>
          </a:p>
          <a:p>
            <a:pPr marL="381000" indent="-381000" eaLnBrk="1" hangingPunct="1">
              <a:lnSpc>
                <a:spcPct val="80000"/>
              </a:lnSpc>
              <a:buFontTx/>
              <a:buNone/>
            </a:pPr>
            <a:r>
              <a:rPr lang="es-ES" sz="1400" b="1"/>
              <a:t>La probabilidad de control a largo plazo </a:t>
            </a:r>
          </a:p>
          <a:p>
            <a:pPr marL="381000" indent="-381000" eaLnBrk="1" hangingPunct="1">
              <a:lnSpc>
                <a:spcPct val="80000"/>
              </a:lnSpc>
              <a:buFontTx/>
              <a:buNone/>
            </a:pPr>
            <a:r>
              <a:rPr lang="es-ES" sz="1400" b="1"/>
              <a:t>	Buena con cirugía o radioterapia si el PSA es menor de 10. </a:t>
            </a:r>
          </a:p>
          <a:p>
            <a:pPr marL="381000" indent="-381000" eaLnBrk="1" hangingPunct="1">
              <a:lnSpc>
                <a:spcPct val="80000"/>
              </a:lnSpc>
              <a:buFontTx/>
              <a:buNone/>
            </a:pPr>
            <a:r>
              <a:rPr lang="es-ES" sz="1400" b="1"/>
              <a:t>	Probabilidad es baja si el PSA es mayor de 20. </a:t>
            </a:r>
          </a:p>
          <a:p>
            <a:pPr marL="381000" indent="-381000" eaLnBrk="1" hangingPunct="1">
              <a:lnSpc>
                <a:spcPct val="80000"/>
              </a:lnSpc>
              <a:buFontTx/>
              <a:buNone/>
            </a:pPr>
            <a:endParaRPr lang="es-ES" sz="1400" b="1"/>
          </a:p>
          <a:p>
            <a:pPr marL="381000" indent="-381000" eaLnBrk="1" hangingPunct="1">
              <a:lnSpc>
                <a:spcPct val="80000"/>
              </a:lnSpc>
              <a:buFontTx/>
              <a:buNone/>
            </a:pPr>
            <a:r>
              <a:rPr lang="es-ES" sz="1400" b="1"/>
              <a:t>	Observación atenta (OA), cirugía (C) y radioterapia externa (T), radioterapia interna (B). </a:t>
            </a:r>
          </a:p>
          <a:p>
            <a:pPr marL="381000" indent="-381000" eaLnBrk="1" hangingPunct="1">
              <a:lnSpc>
                <a:spcPct val="80000"/>
              </a:lnSpc>
              <a:buFontTx/>
              <a:buNone/>
            </a:pPr>
            <a:endParaRPr lang="es-ES" sz="1400" b="1"/>
          </a:p>
          <a:p>
            <a:pPr marL="381000" indent="-381000" eaLnBrk="1" hangingPunct="1">
              <a:lnSpc>
                <a:spcPct val="80000"/>
              </a:lnSpc>
              <a:buFontTx/>
              <a:buNone/>
            </a:pPr>
            <a:r>
              <a:rPr lang="es-ES" sz="1400" b="1"/>
              <a:t>Si se hace cirugía y los márgenes de resección están comprometidos o hay compromiso pélvico se recomienda consolidar con radioterapia</a:t>
            </a:r>
            <a:r>
              <a:rPr lang="es-ES" sz="1400"/>
              <a:t> </a:t>
            </a:r>
          </a:p>
        </p:txBody>
      </p:sp>
    </p:spTree>
    <p:extLst>
      <p:ext uri="{BB962C8B-B14F-4D97-AF65-F5344CB8AC3E}">
        <p14:creationId xmlns:p14="http://schemas.microsoft.com/office/powerpoint/2010/main" val="23732409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1794" name="Group 2"/>
          <p:cNvGraphicFramePr>
            <a:graphicFrameLocks noGrp="1"/>
          </p:cNvGraphicFramePr>
          <p:nvPr>
            <p:extLst>
              <p:ext uri="{D42A27DB-BD31-4B8C-83A1-F6EECF244321}">
                <p14:modId xmlns:p14="http://schemas.microsoft.com/office/powerpoint/2010/main" val="2669645238"/>
              </p:ext>
            </p:extLst>
          </p:nvPr>
        </p:nvGraphicFramePr>
        <p:xfrm>
          <a:off x="323852" y="331788"/>
          <a:ext cx="8353425" cy="6219824"/>
        </p:xfrm>
        <a:graphic>
          <a:graphicData uri="http://schemas.openxmlformats.org/drawingml/2006/table">
            <a:tbl>
              <a:tblPr/>
              <a:tblGrid>
                <a:gridCol w="3024188"/>
                <a:gridCol w="1512887"/>
                <a:gridCol w="1152525"/>
                <a:gridCol w="1439863"/>
                <a:gridCol w="1223962"/>
              </a:tblGrid>
              <a:tr h="457200">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Arial Narrow" charset="0"/>
                          <a:ea typeface="Times New Roman" charset="0"/>
                          <a:cs typeface="Tahoma" charset="0"/>
                        </a:rPr>
                        <a:t>EFICACIA Y TOXICIDAD DE LA BRAQUITERAPIA, RADIOTERAPIA EXTERNA, PROSTATECTOMÍA Y OBSERVACIÓN ATENTA EN PACIENTES CON CÁNCER DE PRÓSTATA TEMPRANO</a:t>
                      </a:r>
                      <a:endParaRPr kumimoji="0" lang="es-ES" sz="14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Variable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Cirugía (1)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Radioterapia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Externa(3)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Braquiterapia (2)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Observación (1)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Eficacia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Arial Narrow" charset="0"/>
                          <a:ea typeface="Times New Roman" charset="0"/>
                          <a:cs typeface="Tahoma" charset="0"/>
                        </a:rPr>
                        <a:t>Control bioquímico paciente de bajo riesgo (PSA &lt; 10)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88%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85%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rPr>
                        <a:t>70-100%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Control bioquímico paciente de medio riesgo (PSA 10-20)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50%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65%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43-89%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Control bioquímico paciente de alto riesgo (PSA &gt;20)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25%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35%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30-80%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Toxicidad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Mortalidad por procedimiento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&lt;0.4%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Retención urinaria / Obstrucción urinaria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28%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1.5-22%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44%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Incontinencia urinaria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49%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12%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21%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Cistitis crónica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12.5%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Hematuria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Diarrea crónica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9.7%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Proctitis actínica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7.8%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1-21%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Disfunción eréctil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80%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49-70%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14-46%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Arial Narrow" charset="0"/>
                          <a:ea typeface="Times New Roman" charset="0"/>
                          <a:cs typeface="Tahoma" charset="0"/>
                        </a:rPr>
                        <a:t>45%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81025">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800" b="0" i="0" u="none" strike="noStrike" cap="none" normalizeH="0" baseline="0" dirty="0">
                          <a:ln>
                            <a:noFill/>
                          </a:ln>
                          <a:solidFill>
                            <a:schemeClr val="tx1"/>
                          </a:solidFill>
                          <a:effectLst/>
                          <a:latin typeface="Arial Narrow" charset="0"/>
                          <a:ea typeface="Times New Roman" charset="0"/>
                          <a:cs typeface="Tahoma" charset="0"/>
                        </a:rPr>
                        <a:t>1. Steineck G, </a:t>
                      </a:r>
                      <a:r>
                        <a:rPr kumimoji="0" lang="de-DE" sz="800" b="0" i="0" u="none" strike="noStrike" cap="none" normalizeH="0" baseline="0" dirty="0" err="1">
                          <a:ln>
                            <a:noFill/>
                          </a:ln>
                          <a:solidFill>
                            <a:schemeClr val="tx1"/>
                          </a:solidFill>
                          <a:effectLst/>
                          <a:latin typeface="Arial Narrow" charset="0"/>
                          <a:ea typeface="Times New Roman" charset="0"/>
                          <a:cs typeface="Tahoma" charset="0"/>
                        </a:rPr>
                        <a:t>Helgesen</a:t>
                      </a:r>
                      <a:r>
                        <a:rPr kumimoji="0" lang="de-DE" sz="800" b="0" i="0" u="none" strike="noStrike" cap="none" normalizeH="0" baseline="0" dirty="0">
                          <a:ln>
                            <a:noFill/>
                          </a:ln>
                          <a:solidFill>
                            <a:schemeClr val="tx1"/>
                          </a:solidFill>
                          <a:effectLst/>
                          <a:latin typeface="Arial Narrow" charset="0"/>
                          <a:ea typeface="Times New Roman" charset="0"/>
                          <a:cs typeface="Tahoma" charset="0"/>
                        </a:rPr>
                        <a:t> F, </a:t>
                      </a:r>
                      <a:r>
                        <a:rPr kumimoji="0" lang="de-DE" sz="800" b="0" i="0" u="none" strike="noStrike" cap="none" normalizeH="0" baseline="0" dirty="0" err="1">
                          <a:ln>
                            <a:noFill/>
                          </a:ln>
                          <a:solidFill>
                            <a:schemeClr val="tx1"/>
                          </a:solidFill>
                          <a:effectLst/>
                          <a:latin typeface="Arial Narrow" charset="0"/>
                          <a:ea typeface="Times New Roman" charset="0"/>
                          <a:cs typeface="Tahoma" charset="0"/>
                        </a:rPr>
                        <a:t>Adolfsson</a:t>
                      </a:r>
                      <a:r>
                        <a:rPr kumimoji="0" lang="de-DE" sz="800" b="0" i="0" u="none" strike="noStrike" cap="none" normalizeH="0" baseline="0" dirty="0">
                          <a:ln>
                            <a:noFill/>
                          </a:ln>
                          <a:solidFill>
                            <a:schemeClr val="tx1"/>
                          </a:solidFill>
                          <a:effectLst/>
                          <a:latin typeface="Arial Narrow" charset="0"/>
                          <a:ea typeface="Times New Roman" charset="0"/>
                          <a:cs typeface="Tahoma" charset="0"/>
                        </a:rPr>
                        <a:t> J, et al. </a:t>
                      </a:r>
                      <a:r>
                        <a:rPr kumimoji="0" lang="en-US" sz="800" b="0" i="0" u="none" strike="noStrike" cap="none" normalizeH="0" baseline="0" dirty="0">
                          <a:ln>
                            <a:noFill/>
                          </a:ln>
                          <a:solidFill>
                            <a:schemeClr val="tx1"/>
                          </a:solidFill>
                          <a:effectLst/>
                          <a:latin typeface="Arial Narrow" charset="0"/>
                          <a:ea typeface="Times New Roman" charset="0"/>
                          <a:cs typeface="Tahoma" charset="0"/>
                        </a:rPr>
                        <a:t>The Scandinavian Prostatic Cancer Group Study Number 4, Quality of Life after Radical Prostatectomy or Watchful Waiting N </a:t>
                      </a:r>
                      <a:r>
                        <a:rPr kumimoji="0" lang="en-US" sz="800" b="0" i="0" u="none" strike="noStrike" cap="none" normalizeH="0" baseline="0" dirty="0" err="1">
                          <a:ln>
                            <a:noFill/>
                          </a:ln>
                          <a:solidFill>
                            <a:schemeClr val="tx1"/>
                          </a:solidFill>
                          <a:effectLst/>
                          <a:latin typeface="Arial Narrow" charset="0"/>
                          <a:ea typeface="Times New Roman" charset="0"/>
                          <a:cs typeface="Tahoma" charset="0"/>
                        </a:rPr>
                        <a:t>Engl</a:t>
                      </a:r>
                      <a:r>
                        <a:rPr kumimoji="0" lang="en-US" sz="800" b="0" i="0" u="none" strike="noStrike" cap="none" normalizeH="0" baseline="0" dirty="0">
                          <a:ln>
                            <a:noFill/>
                          </a:ln>
                          <a:solidFill>
                            <a:schemeClr val="tx1"/>
                          </a:solidFill>
                          <a:effectLst/>
                          <a:latin typeface="Arial Narrow" charset="0"/>
                          <a:ea typeface="Times New Roman" charset="0"/>
                          <a:cs typeface="Tahoma" charset="0"/>
                        </a:rPr>
                        <a:t> J Med 2002 347: 790-796</a:t>
                      </a:r>
                      <a:endParaRPr kumimoji="0" lang="es-ES" sz="1000" b="0" i="0" u="none" strike="noStrike" cap="none" normalizeH="0" baseline="0" dirty="0">
                        <a:ln>
                          <a:noFill/>
                        </a:ln>
                        <a:solidFill>
                          <a:schemeClr val="tx1"/>
                        </a:solidFill>
                        <a:effectLst/>
                        <a:latin typeface="Times New Roman" charset="0"/>
                        <a:ea typeface="Times New Roman" charset="0"/>
                        <a:cs typeface="Tahoma"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800" b="0" i="0" u="none" strike="noStrike" cap="none" normalizeH="0" baseline="0" dirty="0">
                          <a:ln>
                            <a:noFill/>
                          </a:ln>
                          <a:solidFill>
                            <a:schemeClr val="tx1"/>
                          </a:solidFill>
                          <a:effectLst/>
                          <a:latin typeface="Arial Narrow" charset="0"/>
                          <a:ea typeface="Times New Roman" charset="0"/>
                          <a:cs typeface="Tahoma" charset="0"/>
                        </a:rPr>
                        <a:t>2. Los resultados mostrados de la braquiterapia son en estudios pequeños y posiblemente sobre-estiman la eficacia y subestiman la toxicidad, en tanto que los resultados de prostatectomía y radioterapia son basados en series muy grandes y posiblemente reflejan mejor el comportamiento real. Referencia: Marsiglia H. Tratamiento del carcinoma de próstata, con braquiterapia de baja tasa. Revista Colombiana de Cancerología. 2002 6(1): 4-15 </a:t>
                      </a:r>
                      <a:r>
                        <a:rPr kumimoji="0" lang="en-GB" sz="800" b="0" i="0" u="none" strike="noStrike" cap="none" normalizeH="0" baseline="0" dirty="0">
                          <a:ln>
                            <a:noFill/>
                          </a:ln>
                          <a:solidFill>
                            <a:schemeClr val="tx1"/>
                          </a:solidFill>
                          <a:effectLst/>
                          <a:latin typeface="Arial Narrow" charset="0"/>
                          <a:ea typeface="Times New Roman" charset="0"/>
                          <a:cs typeface="Tahoma" charset="0"/>
                        </a:rPr>
                        <a:t>3. </a:t>
                      </a:r>
                      <a:r>
                        <a:rPr kumimoji="0" lang="en-GB" sz="800" b="0" i="0" u="none" strike="noStrike" cap="none" normalizeH="0" baseline="0" dirty="0" err="1">
                          <a:ln>
                            <a:noFill/>
                          </a:ln>
                          <a:solidFill>
                            <a:schemeClr val="tx1"/>
                          </a:solidFill>
                          <a:effectLst/>
                          <a:latin typeface="Arial Narrow" charset="0"/>
                          <a:ea typeface="Times New Roman" charset="0"/>
                          <a:cs typeface="Tahoma" charset="0"/>
                        </a:rPr>
                        <a:t>Bagashaw</a:t>
                      </a:r>
                      <a:r>
                        <a:rPr kumimoji="0" lang="en-GB" sz="800" b="0" i="0" u="none" strike="noStrike" cap="none" normalizeH="0" baseline="0" dirty="0">
                          <a:ln>
                            <a:noFill/>
                          </a:ln>
                          <a:solidFill>
                            <a:schemeClr val="tx1"/>
                          </a:solidFill>
                          <a:effectLst/>
                          <a:latin typeface="Arial Narrow" charset="0"/>
                          <a:ea typeface="Times New Roman" charset="0"/>
                          <a:cs typeface="Tahoma" charset="0"/>
                        </a:rPr>
                        <a:t> MA, Cox RS, Ray GR. Status of radiation treatment of prostate cancer at Stanford University. </a:t>
                      </a:r>
                      <a:r>
                        <a:rPr kumimoji="0" lang="en-GB" sz="800" b="0" i="0" u="none" strike="noStrike" cap="none" normalizeH="0" baseline="0" dirty="0" err="1">
                          <a:ln>
                            <a:noFill/>
                          </a:ln>
                          <a:solidFill>
                            <a:schemeClr val="tx1"/>
                          </a:solidFill>
                          <a:effectLst/>
                          <a:latin typeface="Arial Narrow" charset="0"/>
                          <a:ea typeface="Times New Roman" charset="0"/>
                          <a:cs typeface="Tahoma" charset="0"/>
                        </a:rPr>
                        <a:t>Natl</a:t>
                      </a:r>
                      <a:r>
                        <a:rPr kumimoji="0" lang="en-GB" sz="800" b="0" i="0" u="none" strike="noStrike" cap="none" normalizeH="0" baseline="0" dirty="0">
                          <a:ln>
                            <a:noFill/>
                          </a:ln>
                          <a:solidFill>
                            <a:schemeClr val="tx1"/>
                          </a:solidFill>
                          <a:effectLst/>
                          <a:latin typeface="Arial Narrow" charset="0"/>
                          <a:ea typeface="Times New Roman" charset="0"/>
                          <a:cs typeface="Tahoma" charset="0"/>
                        </a:rPr>
                        <a:t> Cancer Inst </a:t>
                      </a:r>
                      <a:r>
                        <a:rPr kumimoji="0" lang="en-GB" sz="800" b="0" i="0" u="none" strike="noStrike" cap="none" normalizeH="0" baseline="0" dirty="0" err="1">
                          <a:ln>
                            <a:noFill/>
                          </a:ln>
                          <a:solidFill>
                            <a:schemeClr val="tx1"/>
                          </a:solidFill>
                          <a:effectLst/>
                          <a:latin typeface="Arial Narrow" charset="0"/>
                          <a:ea typeface="Times New Roman" charset="0"/>
                          <a:cs typeface="Tahoma" charset="0"/>
                        </a:rPr>
                        <a:t>Monogr</a:t>
                      </a:r>
                      <a:r>
                        <a:rPr kumimoji="0" lang="en-GB" sz="800" b="0" i="0" u="none" strike="noStrike" cap="none" normalizeH="0" baseline="0" dirty="0">
                          <a:ln>
                            <a:noFill/>
                          </a:ln>
                          <a:solidFill>
                            <a:schemeClr val="tx1"/>
                          </a:solidFill>
                          <a:effectLst/>
                          <a:latin typeface="Arial Narrow" charset="0"/>
                          <a:ea typeface="Times New Roman" charset="0"/>
                          <a:cs typeface="Tahoma" charset="0"/>
                        </a:rPr>
                        <a:t> 1988:7-47</a:t>
                      </a:r>
                      <a:endParaRPr kumimoji="0" lang="en-GB" sz="1800" b="0" i="0" u="none" strike="noStrike" cap="none" normalizeH="0" baseline="0" dirty="0">
                        <a:ln>
                          <a:noFill/>
                        </a:ln>
                        <a:solidFill>
                          <a:schemeClr val="tx1"/>
                        </a:solidFill>
                        <a:effectLst/>
                        <a:latin typeface="Arial" charset="0"/>
                        <a:ea typeface="Times New Roman"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1086562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2"/>
          <p:cNvSpPr>
            <a:spLocks noGrp="1" noChangeArrowheads="1"/>
          </p:cNvSpPr>
          <p:nvPr>
            <p:ph type="title"/>
          </p:nvPr>
        </p:nvSpPr>
        <p:spPr/>
        <p:txBody>
          <a:bodyPr/>
          <a:lstStyle/>
          <a:p>
            <a:pPr eaLnBrk="1" hangingPunct="1"/>
            <a:r>
              <a:rPr lang="es-ES" b="1"/>
              <a:t>Carcinoma de Próstata</a:t>
            </a:r>
            <a:r>
              <a:rPr lang="es-ES"/>
              <a:t> </a:t>
            </a:r>
          </a:p>
        </p:txBody>
      </p:sp>
      <p:sp>
        <p:nvSpPr>
          <p:cNvPr id="672771" name="Rectangle 3"/>
          <p:cNvSpPr>
            <a:spLocks noGrp="1" noChangeArrowheads="1"/>
          </p:cNvSpPr>
          <p:nvPr>
            <p:ph type="body" idx="1"/>
          </p:nvPr>
        </p:nvSpPr>
        <p:spPr>
          <a:xfrm>
            <a:off x="323850" y="1268419"/>
            <a:ext cx="8229600" cy="5184775"/>
          </a:xfrm>
        </p:spPr>
        <p:txBody>
          <a:bodyPr/>
          <a:lstStyle/>
          <a:p>
            <a:pPr marL="381000" indent="-381000" algn="ctr" eaLnBrk="1" hangingPunct="1">
              <a:lnSpc>
                <a:spcPct val="80000"/>
              </a:lnSpc>
              <a:buFontTx/>
              <a:buNone/>
            </a:pPr>
            <a:r>
              <a:rPr lang="es-ES" sz="2400" b="1" dirty="0"/>
              <a:t>Tratamiento de enfermedad </a:t>
            </a:r>
            <a:r>
              <a:rPr lang="es-ES" sz="2400" b="1" dirty="0" err="1"/>
              <a:t>metastásica</a:t>
            </a:r>
            <a:r>
              <a:rPr lang="es-ES" sz="2400" b="1" dirty="0"/>
              <a:t> (</a:t>
            </a:r>
            <a:r>
              <a:rPr lang="es-ES" sz="2400" b="1" dirty="0" err="1"/>
              <a:t>Estadío</a:t>
            </a:r>
            <a:r>
              <a:rPr lang="es-ES" sz="2400" b="1" dirty="0"/>
              <a:t> IV) </a:t>
            </a:r>
          </a:p>
          <a:p>
            <a:pPr marL="800100" lvl="1" indent="-342900" eaLnBrk="1" hangingPunct="1">
              <a:lnSpc>
                <a:spcPct val="80000"/>
              </a:lnSpc>
              <a:buFontTx/>
              <a:buNone/>
            </a:pPr>
            <a:r>
              <a:rPr lang="es-ES" sz="2000" b="1" dirty="0"/>
              <a:t>	La intención del tratamiento es paliativo. Se recomienda iniciar terapia hormonal. </a:t>
            </a:r>
          </a:p>
          <a:p>
            <a:pPr marL="800100" lvl="1" indent="-342900" eaLnBrk="1" hangingPunct="1">
              <a:lnSpc>
                <a:spcPct val="80000"/>
              </a:lnSpc>
              <a:buFontTx/>
              <a:buNone/>
            </a:pPr>
            <a:endParaRPr lang="es-ES" sz="2000" b="1" dirty="0"/>
          </a:p>
          <a:p>
            <a:pPr marL="800100" lvl="1" indent="-342900" eaLnBrk="1" hangingPunct="1">
              <a:lnSpc>
                <a:spcPct val="80000"/>
              </a:lnSpc>
              <a:buFontTx/>
              <a:buNone/>
            </a:pPr>
            <a:r>
              <a:rPr lang="es-ES" sz="2000" b="1" dirty="0"/>
              <a:t>	La </a:t>
            </a:r>
            <a:r>
              <a:rPr lang="es-ES" sz="2000" b="1" dirty="0" err="1"/>
              <a:t>orquidectomía</a:t>
            </a:r>
            <a:r>
              <a:rPr lang="es-ES" sz="2000" b="1" dirty="0"/>
              <a:t> es </a:t>
            </a:r>
            <a:r>
              <a:rPr lang="es-ES" sz="2000" b="1" dirty="0" smtClean="0"/>
              <a:t>una maniobra </a:t>
            </a:r>
            <a:r>
              <a:rPr lang="es-ES" sz="2000" b="1" dirty="0"/>
              <a:t>estándar.</a:t>
            </a:r>
          </a:p>
          <a:p>
            <a:pPr marL="800100" lvl="1" indent="-342900" eaLnBrk="1" hangingPunct="1">
              <a:lnSpc>
                <a:spcPct val="80000"/>
              </a:lnSpc>
              <a:buFontTx/>
              <a:buNone/>
            </a:pPr>
            <a:endParaRPr lang="es-ES" sz="2000" b="1" dirty="0"/>
          </a:p>
          <a:p>
            <a:pPr marL="800100" lvl="1" indent="-342900" eaLnBrk="1" hangingPunct="1">
              <a:lnSpc>
                <a:spcPct val="80000"/>
              </a:lnSpc>
              <a:buFontTx/>
              <a:buNone/>
            </a:pPr>
            <a:r>
              <a:rPr lang="es-ES" sz="2000" b="1" dirty="0"/>
              <a:t>	Otras opciones son análogos </a:t>
            </a:r>
            <a:r>
              <a:rPr lang="es-ES" sz="2000" b="1" dirty="0" smtClean="0"/>
              <a:t>LH-RH </a:t>
            </a:r>
            <a:r>
              <a:rPr lang="es-ES" sz="2000" b="1" dirty="0"/>
              <a:t>con o sin </a:t>
            </a:r>
            <a:r>
              <a:rPr lang="es-ES" sz="2000" b="1" dirty="0" err="1"/>
              <a:t>antiandrógenos</a:t>
            </a:r>
            <a:r>
              <a:rPr lang="es-ES" sz="2000" b="1" dirty="0"/>
              <a:t>. </a:t>
            </a:r>
          </a:p>
          <a:p>
            <a:pPr marL="800100" lvl="1" indent="-342900" eaLnBrk="1" hangingPunct="1">
              <a:lnSpc>
                <a:spcPct val="80000"/>
              </a:lnSpc>
              <a:buFontTx/>
              <a:buNone/>
            </a:pPr>
            <a:endParaRPr lang="es-ES" sz="2000" b="1" dirty="0"/>
          </a:p>
          <a:p>
            <a:pPr marL="800100" lvl="1" indent="-342900" eaLnBrk="1" hangingPunct="1">
              <a:lnSpc>
                <a:spcPct val="80000"/>
              </a:lnSpc>
              <a:buFontTx/>
              <a:buNone/>
            </a:pPr>
            <a:r>
              <a:rPr lang="es-ES" sz="2000" b="1" dirty="0"/>
              <a:t>	El uso de </a:t>
            </a:r>
            <a:r>
              <a:rPr lang="es-ES" sz="2000" b="1" dirty="0" err="1"/>
              <a:t>antiandrógenos</a:t>
            </a:r>
            <a:r>
              <a:rPr lang="es-ES" sz="2000" b="1" dirty="0"/>
              <a:t> sin castración (quirúrgica o química) es inferior a las otras modalidades. </a:t>
            </a:r>
          </a:p>
          <a:p>
            <a:pPr marL="800100" lvl="1" indent="-342900" eaLnBrk="1" hangingPunct="1">
              <a:lnSpc>
                <a:spcPct val="80000"/>
              </a:lnSpc>
              <a:buFontTx/>
              <a:buNone/>
            </a:pPr>
            <a:endParaRPr lang="es-ES" sz="2000" b="1" dirty="0"/>
          </a:p>
          <a:p>
            <a:pPr marL="800100" lvl="1" indent="-342900" eaLnBrk="1" hangingPunct="1">
              <a:lnSpc>
                <a:spcPct val="80000"/>
              </a:lnSpc>
              <a:buFontTx/>
              <a:buNone/>
            </a:pPr>
            <a:r>
              <a:rPr lang="es-ES" sz="2000" b="1" dirty="0"/>
              <a:t>	Otras maniobras hormonales se pueden intentar que incluyen </a:t>
            </a:r>
          </a:p>
          <a:p>
            <a:pPr marL="1638300" lvl="3" indent="-266700" eaLnBrk="1" hangingPunct="1">
              <a:lnSpc>
                <a:spcPct val="80000"/>
              </a:lnSpc>
              <a:buFontTx/>
              <a:buNone/>
            </a:pPr>
            <a:r>
              <a:rPr lang="es-ES" sz="1600" b="1" dirty="0"/>
              <a:t>	</a:t>
            </a:r>
            <a:r>
              <a:rPr lang="es-ES" sz="1600" b="1" dirty="0" err="1" smtClean="0"/>
              <a:t>Ciproterona</a:t>
            </a:r>
            <a:r>
              <a:rPr lang="es-ES" sz="1600" b="1" dirty="0" smtClean="0"/>
              <a:t> </a:t>
            </a:r>
            <a:endParaRPr lang="es-ES" sz="1600" b="1" dirty="0"/>
          </a:p>
          <a:p>
            <a:pPr marL="1638300" lvl="3" indent="-266700" eaLnBrk="1" hangingPunct="1">
              <a:lnSpc>
                <a:spcPct val="80000"/>
              </a:lnSpc>
              <a:buFontTx/>
              <a:buNone/>
            </a:pPr>
            <a:r>
              <a:rPr lang="es-ES" sz="1600" b="1" dirty="0"/>
              <a:t>	</a:t>
            </a:r>
            <a:r>
              <a:rPr lang="es-ES" sz="1600" b="1" dirty="0" err="1" smtClean="0"/>
              <a:t>Ketoconazol</a:t>
            </a:r>
            <a:endParaRPr lang="es-ES" sz="1600" b="1" dirty="0" smtClean="0"/>
          </a:p>
          <a:p>
            <a:pPr marL="1638300" lvl="3" indent="-266700" eaLnBrk="1" hangingPunct="1">
              <a:lnSpc>
                <a:spcPct val="80000"/>
              </a:lnSpc>
              <a:buFontTx/>
              <a:buNone/>
            </a:pPr>
            <a:r>
              <a:rPr lang="es-ES" b="1" dirty="0" smtClean="0"/>
              <a:t>	</a:t>
            </a:r>
            <a:r>
              <a:rPr lang="es-ES" b="1" dirty="0" err="1" smtClean="0"/>
              <a:t>Dietil-estril-bestrol</a:t>
            </a:r>
            <a:endParaRPr lang="es-ES" sz="1600" b="1" dirty="0"/>
          </a:p>
          <a:p>
            <a:pPr marL="1638300" lvl="3" indent="-266700" eaLnBrk="1" hangingPunct="1">
              <a:lnSpc>
                <a:spcPct val="80000"/>
              </a:lnSpc>
              <a:buFontTx/>
              <a:buNone/>
            </a:pPr>
            <a:r>
              <a:rPr lang="es-ES" sz="1600" b="1" dirty="0"/>
              <a:t>	</a:t>
            </a:r>
            <a:r>
              <a:rPr lang="es-ES" sz="1600" b="1" dirty="0" smtClean="0"/>
              <a:t>Estrógenos</a:t>
            </a:r>
          </a:p>
          <a:p>
            <a:pPr marL="1638300" lvl="3" indent="-266700" eaLnBrk="1" hangingPunct="1">
              <a:lnSpc>
                <a:spcPct val="80000"/>
              </a:lnSpc>
              <a:buFontTx/>
              <a:buNone/>
            </a:pPr>
            <a:r>
              <a:rPr lang="es-ES" b="1" dirty="0"/>
              <a:t>	</a:t>
            </a:r>
            <a:r>
              <a:rPr lang="es-ES" b="1" dirty="0" err="1" smtClean="0"/>
              <a:t>Abiraterona</a:t>
            </a:r>
            <a:endParaRPr lang="es-ES" sz="1600" dirty="0"/>
          </a:p>
        </p:txBody>
      </p:sp>
    </p:spTree>
    <p:extLst>
      <p:ext uri="{BB962C8B-B14F-4D97-AF65-F5344CB8AC3E}">
        <p14:creationId xmlns:p14="http://schemas.microsoft.com/office/powerpoint/2010/main" val="3825371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 cáncer de próstata</a:t>
            </a:r>
            <a:endParaRPr lang="es-ES" dirty="0"/>
          </a:p>
        </p:txBody>
      </p:sp>
      <p:sp>
        <p:nvSpPr>
          <p:cNvPr id="5" name="Subtítulo 4"/>
          <p:cNvSpPr>
            <a:spLocks noGrp="1"/>
          </p:cNvSpPr>
          <p:nvPr>
            <p:ph type="subTitle" idx="1"/>
          </p:nvPr>
        </p:nvSpPr>
        <p:spPr/>
        <p:txBody>
          <a:bodyPr/>
          <a:lstStyle/>
          <a:p>
            <a:r>
              <a:rPr lang="es-ES" i="1" dirty="0" smtClean="0"/>
              <a:t>Enfermedad localmente avanzada o localizada de riesgos intermedios o altos</a:t>
            </a:r>
            <a:endParaRPr lang="es-ES" i="1" dirty="0"/>
          </a:p>
        </p:txBody>
      </p:sp>
    </p:spTree>
    <p:extLst>
      <p:ext uri="{BB962C8B-B14F-4D97-AF65-F5344CB8AC3E}">
        <p14:creationId xmlns:p14="http://schemas.microsoft.com/office/powerpoint/2010/main" val="392261709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err="1" smtClean="0"/>
              <a:t>Risk-based</a:t>
            </a:r>
            <a:r>
              <a:rPr lang="es-ES" dirty="0" smtClean="0"/>
              <a:t> </a:t>
            </a:r>
            <a:r>
              <a:rPr lang="es-ES" dirty="0" err="1" smtClean="0"/>
              <a:t>management</a:t>
            </a:r>
            <a:r>
              <a:rPr lang="es-ES" dirty="0" smtClean="0"/>
              <a:t> of </a:t>
            </a:r>
            <a:r>
              <a:rPr lang="es-ES" dirty="0" err="1" smtClean="0"/>
              <a:t>prostate</a:t>
            </a:r>
            <a:r>
              <a:rPr lang="es-ES" dirty="0" smtClean="0"/>
              <a:t> </a:t>
            </a:r>
            <a:r>
              <a:rPr lang="es-ES" dirty="0" err="1" smtClean="0"/>
              <a:t>cancer</a:t>
            </a:r>
            <a:endParaRPr lang="es-ES" dirty="0"/>
          </a:p>
        </p:txBody>
      </p:sp>
      <p:sp>
        <p:nvSpPr>
          <p:cNvPr id="3" name="CuadroTexto 2"/>
          <p:cNvSpPr txBox="1"/>
          <p:nvPr/>
        </p:nvSpPr>
        <p:spPr>
          <a:xfrm>
            <a:off x="6830787" y="6513113"/>
            <a:ext cx="2186716" cy="276999"/>
          </a:xfrm>
          <a:prstGeom prst="rect">
            <a:avLst/>
          </a:prstGeom>
          <a:noFill/>
        </p:spPr>
        <p:txBody>
          <a:bodyPr wrap="none" rtlCol="0">
            <a:spAutoFit/>
          </a:bodyPr>
          <a:lstStyle/>
          <a:p>
            <a:r>
              <a:rPr lang="es-ES" sz="1200" dirty="0" err="1" smtClean="0"/>
              <a:t>D’Amico</a:t>
            </a:r>
            <a:r>
              <a:rPr lang="es-ES" sz="1200" dirty="0"/>
              <a:t> </a:t>
            </a:r>
            <a:r>
              <a:rPr lang="es-ES" sz="1200" dirty="0" smtClean="0"/>
              <a:t>AV. N </a:t>
            </a:r>
            <a:r>
              <a:rPr lang="es-ES" sz="1200" dirty="0" err="1" smtClean="0"/>
              <a:t>Engl</a:t>
            </a:r>
            <a:r>
              <a:rPr lang="es-ES" sz="1200" dirty="0" smtClean="0"/>
              <a:t> J </a:t>
            </a:r>
            <a:r>
              <a:rPr lang="es-ES" sz="1200" dirty="0" err="1" smtClean="0"/>
              <a:t>Med</a:t>
            </a:r>
            <a:r>
              <a:rPr lang="es-ES" sz="1200" dirty="0" smtClean="0"/>
              <a:t>, 2011</a:t>
            </a:r>
            <a:endParaRPr lang="es-ES" sz="1200" dirty="0"/>
          </a:p>
        </p:txBody>
      </p:sp>
      <p:sp>
        <p:nvSpPr>
          <p:cNvPr id="4" name="CuadroTexto 3"/>
          <p:cNvSpPr txBox="1"/>
          <p:nvPr/>
        </p:nvSpPr>
        <p:spPr>
          <a:xfrm>
            <a:off x="4762415" y="2010476"/>
            <a:ext cx="4136769" cy="646331"/>
          </a:xfrm>
          <a:prstGeom prst="rect">
            <a:avLst/>
          </a:prstGeom>
          <a:noFill/>
        </p:spPr>
        <p:txBody>
          <a:bodyPr wrap="none" rtlCol="0">
            <a:spAutoFit/>
          </a:bodyPr>
          <a:lstStyle/>
          <a:p>
            <a:pPr fontAlgn="base"/>
            <a:r>
              <a:rPr lang="en-US" sz="1200" dirty="0" err="1"/>
              <a:t>Bolla</a:t>
            </a:r>
            <a:r>
              <a:rPr lang="en-US" sz="1200" dirty="0"/>
              <a:t> M, et al (EORTC 22863). Lancet </a:t>
            </a:r>
            <a:r>
              <a:rPr lang="en-US" sz="1200" dirty="0" err="1"/>
              <a:t>Oncol</a:t>
            </a:r>
            <a:r>
              <a:rPr lang="en-US" sz="1200" dirty="0"/>
              <a:t> 2010;11:1066-1073</a:t>
            </a:r>
          </a:p>
          <a:p>
            <a:pPr fontAlgn="base"/>
            <a:r>
              <a:rPr lang="en-US" sz="1200" dirty="0" err="1"/>
              <a:t>Widmark</a:t>
            </a:r>
            <a:r>
              <a:rPr lang="en-US" sz="1200" dirty="0"/>
              <a:t> A, et al (SPCG-7/SFUO-3). Lancet 2009;373:1174.]</a:t>
            </a:r>
          </a:p>
          <a:p>
            <a:pPr fontAlgn="base"/>
            <a:r>
              <a:rPr lang="en-US" sz="1200" dirty="0"/>
              <a:t>Denham JW, et al (TROG 96.01). Lancet </a:t>
            </a:r>
            <a:r>
              <a:rPr lang="en-US" sz="1200" dirty="0" err="1"/>
              <a:t>Oncol</a:t>
            </a:r>
            <a:r>
              <a:rPr lang="en-US" sz="1200" dirty="0"/>
              <a:t> 2011;12:451-</a:t>
            </a:r>
            <a:r>
              <a:rPr lang="en-US" sz="1200" dirty="0" smtClean="0"/>
              <a:t>459</a:t>
            </a:r>
            <a:endParaRPr lang="en-US" sz="1200" dirty="0"/>
          </a:p>
        </p:txBody>
      </p:sp>
      <p:sp>
        <p:nvSpPr>
          <p:cNvPr id="5" name="Rectángulo redondeado 4"/>
          <p:cNvSpPr/>
          <p:nvPr/>
        </p:nvSpPr>
        <p:spPr>
          <a:xfrm>
            <a:off x="2979170" y="2010476"/>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 + LH-RH/</a:t>
            </a:r>
            <a:r>
              <a:rPr lang="es-ES" dirty="0" err="1" smtClean="0"/>
              <a:t>Antiandrogen</a:t>
            </a:r>
            <a:endParaRPr lang="es-ES" dirty="0"/>
          </a:p>
        </p:txBody>
      </p:sp>
      <p:sp>
        <p:nvSpPr>
          <p:cNvPr id="6" name="Rectángulo redondeado 5"/>
          <p:cNvSpPr/>
          <p:nvPr/>
        </p:nvSpPr>
        <p:spPr>
          <a:xfrm>
            <a:off x="328487" y="1687286"/>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Locally-Advanced</a:t>
            </a:r>
            <a:r>
              <a:rPr lang="es-ES" dirty="0" smtClean="0"/>
              <a:t> (T3/T4)</a:t>
            </a:r>
            <a:endParaRPr lang="es-ES" dirty="0"/>
          </a:p>
        </p:txBody>
      </p:sp>
      <p:sp>
        <p:nvSpPr>
          <p:cNvPr id="7" name="Rectángulo redondeado 6"/>
          <p:cNvSpPr/>
          <p:nvPr/>
        </p:nvSpPr>
        <p:spPr>
          <a:xfrm>
            <a:off x="328487" y="2442019"/>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smtClean="0"/>
              <a:t>High-</a:t>
            </a:r>
            <a:r>
              <a:rPr lang="es-ES" dirty="0" err="1" smtClean="0"/>
              <a:t>Risk</a:t>
            </a:r>
            <a:endParaRPr lang="es-ES" dirty="0"/>
          </a:p>
        </p:txBody>
      </p:sp>
      <p:sp>
        <p:nvSpPr>
          <p:cNvPr id="8" name="CuadroTexto 7"/>
          <p:cNvSpPr txBox="1"/>
          <p:nvPr/>
        </p:nvSpPr>
        <p:spPr>
          <a:xfrm>
            <a:off x="1709157" y="3106467"/>
            <a:ext cx="1110400" cy="830997"/>
          </a:xfrm>
          <a:prstGeom prst="rect">
            <a:avLst/>
          </a:prstGeom>
          <a:noFill/>
        </p:spPr>
        <p:txBody>
          <a:bodyPr wrap="none" rtlCol="0">
            <a:spAutoFit/>
          </a:bodyPr>
          <a:lstStyle/>
          <a:p>
            <a:r>
              <a:rPr lang="es-ES" sz="1600" dirty="0" smtClean="0"/>
              <a:t>T2c</a:t>
            </a:r>
          </a:p>
          <a:p>
            <a:r>
              <a:rPr lang="es-ES" sz="1600" dirty="0" smtClean="0"/>
              <a:t>PSA 20+</a:t>
            </a:r>
          </a:p>
          <a:p>
            <a:r>
              <a:rPr lang="es-ES" sz="1600" dirty="0" err="1" smtClean="0"/>
              <a:t>Gleason</a:t>
            </a:r>
            <a:r>
              <a:rPr lang="es-ES" sz="1600" dirty="0" smtClean="0"/>
              <a:t> 8+</a:t>
            </a:r>
            <a:endParaRPr lang="es-ES" sz="1600" dirty="0"/>
          </a:p>
        </p:txBody>
      </p:sp>
      <p:sp>
        <p:nvSpPr>
          <p:cNvPr id="9" name="Abrir llave 8"/>
          <p:cNvSpPr/>
          <p:nvPr/>
        </p:nvSpPr>
        <p:spPr>
          <a:xfrm>
            <a:off x="1500527" y="3274786"/>
            <a:ext cx="208643" cy="544285"/>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11" name="Conector curvado 10"/>
          <p:cNvCxnSpPr>
            <a:stCxn id="7" idx="2"/>
            <a:endCxn id="9" idx="1"/>
          </p:cNvCxnSpPr>
          <p:nvPr/>
        </p:nvCxnSpPr>
        <p:spPr>
          <a:xfrm rot="16200000" flipH="1">
            <a:off x="1184591" y="3231020"/>
            <a:ext cx="45860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13" name="Conector curvado 12"/>
          <p:cNvCxnSpPr>
            <a:stCxn id="6" idx="3"/>
            <a:endCxn id="5" idx="1"/>
          </p:cNvCxnSpPr>
          <p:nvPr/>
        </p:nvCxnSpPr>
        <p:spPr>
          <a:xfrm>
            <a:off x="2326015" y="2010477"/>
            <a:ext cx="653142" cy="323165"/>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Conector curvado 14"/>
          <p:cNvCxnSpPr>
            <a:stCxn id="7" idx="3"/>
            <a:endCxn id="5" idx="1"/>
          </p:cNvCxnSpPr>
          <p:nvPr/>
        </p:nvCxnSpPr>
        <p:spPr>
          <a:xfrm flipV="1">
            <a:off x="2326015" y="2333642"/>
            <a:ext cx="653142" cy="431543"/>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16" name="CuadroTexto 15"/>
          <p:cNvSpPr txBox="1"/>
          <p:nvPr/>
        </p:nvSpPr>
        <p:spPr>
          <a:xfrm>
            <a:off x="4762402" y="5138305"/>
            <a:ext cx="3673902" cy="276999"/>
          </a:xfrm>
          <a:prstGeom prst="rect">
            <a:avLst/>
          </a:prstGeom>
          <a:noFill/>
        </p:spPr>
        <p:txBody>
          <a:bodyPr wrap="none" rtlCol="0">
            <a:spAutoFit/>
          </a:bodyPr>
          <a:lstStyle/>
          <a:p>
            <a:pPr fontAlgn="base"/>
            <a:r>
              <a:rPr lang="en-US" sz="1200" dirty="0"/>
              <a:t>D'Amico AV, et al (DFCI 95096) JAMA 2008;299:289-295</a:t>
            </a:r>
          </a:p>
        </p:txBody>
      </p:sp>
      <p:sp>
        <p:nvSpPr>
          <p:cNvPr id="18" name="Rectángulo redondeado 17"/>
          <p:cNvSpPr/>
          <p:nvPr/>
        </p:nvSpPr>
        <p:spPr>
          <a:xfrm>
            <a:off x="3131570" y="4815139"/>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 + LH-RH/</a:t>
            </a:r>
            <a:r>
              <a:rPr lang="es-ES" dirty="0" err="1" smtClean="0"/>
              <a:t>Antiandrogen</a:t>
            </a:r>
            <a:endParaRPr lang="es-ES" dirty="0"/>
          </a:p>
        </p:txBody>
      </p:sp>
      <p:sp>
        <p:nvSpPr>
          <p:cNvPr id="19" name="Rectángulo redondeado 18"/>
          <p:cNvSpPr/>
          <p:nvPr/>
        </p:nvSpPr>
        <p:spPr>
          <a:xfrm>
            <a:off x="480889" y="4820345"/>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Intermediate-Risk</a:t>
            </a:r>
            <a:endParaRPr lang="es-ES" dirty="0"/>
          </a:p>
        </p:txBody>
      </p:sp>
      <p:sp>
        <p:nvSpPr>
          <p:cNvPr id="20" name="CuadroTexto 19"/>
          <p:cNvSpPr txBox="1"/>
          <p:nvPr/>
        </p:nvSpPr>
        <p:spPr>
          <a:xfrm>
            <a:off x="1861570" y="5484818"/>
            <a:ext cx="1028847" cy="830997"/>
          </a:xfrm>
          <a:prstGeom prst="rect">
            <a:avLst/>
          </a:prstGeom>
          <a:noFill/>
        </p:spPr>
        <p:txBody>
          <a:bodyPr wrap="none" rtlCol="0">
            <a:spAutoFit/>
          </a:bodyPr>
          <a:lstStyle/>
          <a:p>
            <a:r>
              <a:rPr lang="es-ES" sz="1600" dirty="0" smtClean="0"/>
              <a:t>T2b</a:t>
            </a:r>
          </a:p>
          <a:p>
            <a:r>
              <a:rPr lang="es-ES" sz="1600" dirty="0" smtClean="0"/>
              <a:t>PSA 10-20</a:t>
            </a:r>
          </a:p>
          <a:p>
            <a:r>
              <a:rPr lang="es-ES" sz="1600" dirty="0" err="1" smtClean="0"/>
              <a:t>Gleason</a:t>
            </a:r>
            <a:r>
              <a:rPr lang="es-ES" sz="1600" dirty="0" smtClean="0"/>
              <a:t> 7</a:t>
            </a:r>
            <a:endParaRPr lang="es-ES" sz="1600" dirty="0"/>
          </a:p>
        </p:txBody>
      </p:sp>
      <p:sp>
        <p:nvSpPr>
          <p:cNvPr id="21" name="Abrir llave 20"/>
          <p:cNvSpPr/>
          <p:nvPr/>
        </p:nvSpPr>
        <p:spPr>
          <a:xfrm>
            <a:off x="1652927" y="5653138"/>
            <a:ext cx="208643" cy="544285"/>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22" name="Conector curvado 21"/>
          <p:cNvCxnSpPr>
            <a:stCxn id="19" idx="2"/>
            <a:endCxn id="21" idx="1"/>
          </p:cNvCxnSpPr>
          <p:nvPr/>
        </p:nvCxnSpPr>
        <p:spPr>
          <a:xfrm rot="16200000" flipH="1">
            <a:off x="1336993" y="5609346"/>
            <a:ext cx="45860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23" name="Conector curvado 22"/>
          <p:cNvCxnSpPr>
            <a:stCxn id="19" idx="3"/>
            <a:endCxn id="18" idx="1"/>
          </p:cNvCxnSpPr>
          <p:nvPr/>
        </p:nvCxnSpPr>
        <p:spPr>
          <a:xfrm flipV="1">
            <a:off x="2478415" y="5138279"/>
            <a:ext cx="653142"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9631801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redondeado 16"/>
          <p:cNvSpPr/>
          <p:nvPr/>
        </p:nvSpPr>
        <p:spPr>
          <a:xfrm>
            <a:off x="3390551" y="1871137"/>
            <a:ext cx="2449362" cy="1122682"/>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4" name="Título 3"/>
          <p:cNvSpPr>
            <a:spLocks noGrp="1"/>
          </p:cNvSpPr>
          <p:nvPr>
            <p:ph type="title"/>
          </p:nvPr>
        </p:nvSpPr>
        <p:spPr/>
        <p:txBody>
          <a:bodyPr>
            <a:normAutofit fontScale="90000"/>
          </a:bodyPr>
          <a:lstStyle/>
          <a:p>
            <a:r>
              <a:rPr lang="es-ES" sz="2800" dirty="0" smtClean="0"/>
              <a:t>SPCG-7: </a:t>
            </a:r>
            <a:r>
              <a:rPr lang="es-ES" sz="2800" dirty="0" err="1" smtClean="0"/>
              <a:t>Radiotherapy</a:t>
            </a:r>
            <a:r>
              <a:rPr lang="es-ES" sz="2800" dirty="0" smtClean="0"/>
              <a:t> (RT) + Anti-</a:t>
            </a:r>
            <a:r>
              <a:rPr lang="es-ES" sz="2800" dirty="0" err="1" smtClean="0"/>
              <a:t>Androgen</a:t>
            </a:r>
            <a:r>
              <a:rPr lang="es-ES" sz="2800" dirty="0" smtClean="0"/>
              <a:t> more </a:t>
            </a:r>
            <a:r>
              <a:rPr lang="es-ES" sz="2800" dirty="0" err="1" smtClean="0"/>
              <a:t>than</a:t>
            </a:r>
            <a:r>
              <a:rPr lang="es-ES" sz="2800" dirty="0" smtClean="0"/>
              <a:t> </a:t>
            </a:r>
            <a:r>
              <a:rPr lang="es-ES" sz="2800" dirty="0" err="1" smtClean="0"/>
              <a:t>doubles</a:t>
            </a:r>
            <a:r>
              <a:rPr lang="es-ES" sz="2800" dirty="0" smtClean="0"/>
              <a:t> </a:t>
            </a:r>
            <a:r>
              <a:rPr lang="es-ES" sz="2800" dirty="0" err="1" smtClean="0"/>
              <a:t>survival</a:t>
            </a:r>
            <a:r>
              <a:rPr lang="es-ES" sz="2800" dirty="0" smtClean="0"/>
              <a:t> in </a:t>
            </a:r>
            <a:r>
              <a:rPr lang="es-ES" sz="2800" dirty="0" err="1" smtClean="0"/>
              <a:t>Locally-advanced</a:t>
            </a:r>
            <a:r>
              <a:rPr lang="es-ES" sz="2800" dirty="0" smtClean="0"/>
              <a:t> </a:t>
            </a:r>
            <a:r>
              <a:rPr lang="es-ES" sz="2800" dirty="0" err="1" smtClean="0"/>
              <a:t>Prostate</a:t>
            </a:r>
            <a:r>
              <a:rPr lang="es-ES" sz="2800" dirty="0" smtClean="0"/>
              <a:t> </a:t>
            </a:r>
            <a:r>
              <a:rPr lang="es-ES" sz="2800" dirty="0" err="1" smtClean="0"/>
              <a:t>Cancer</a:t>
            </a:r>
            <a:r>
              <a:rPr lang="es-ES" sz="2800" dirty="0" smtClean="0"/>
              <a:t> </a:t>
            </a:r>
            <a:r>
              <a:rPr lang="es-ES" sz="2800" dirty="0" err="1" smtClean="0"/>
              <a:t>Patients</a:t>
            </a:r>
            <a:endParaRPr lang="es-ES" sz="2800" dirty="0"/>
          </a:p>
        </p:txBody>
      </p:sp>
      <p:sp>
        <p:nvSpPr>
          <p:cNvPr id="5" name="Rectángulo redondeado 4"/>
          <p:cNvSpPr/>
          <p:nvPr/>
        </p:nvSpPr>
        <p:spPr>
          <a:xfrm>
            <a:off x="714409" y="3024222"/>
            <a:ext cx="1905059" cy="121976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Locally-advanced</a:t>
            </a:r>
            <a:r>
              <a:rPr lang="es-ES" dirty="0" smtClean="0"/>
              <a:t> </a:t>
            </a:r>
            <a:r>
              <a:rPr lang="es-ES" dirty="0" err="1" smtClean="0"/>
              <a:t>prostate</a:t>
            </a:r>
            <a:r>
              <a:rPr lang="es-ES" dirty="0" smtClean="0"/>
              <a:t> </a:t>
            </a:r>
            <a:r>
              <a:rPr lang="es-ES" dirty="0" err="1" smtClean="0"/>
              <a:t>cancer</a:t>
            </a:r>
            <a:r>
              <a:rPr lang="es-ES" dirty="0" smtClean="0"/>
              <a:t> - T3 (78%), PSA&lt;70)</a:t>
            </a:r>
            <a:endParaRPr lang="es-ES" dirty="0"/>
          </a:p>
        </p:txBody>
      </p:sp>
      <p:sp>
        <p:nvSpPr>
          <p:cNvPr id="6" name="CuadroTexto 5"/>
          <p:cNvSpPr txBox="1"/>
          <p:nvPr/>
        </p:nvSpPr>
        <p:spPr>
          <a:xfrm>
            <a:off x="1825700" y="4244010"/>
            <a:ext cx="610363" cy="276999"/>
          </a:xfrm>
          <a:prstGeom prst="rect">
            <a:avLst/>
          </a:prstGeom>
          <a:noFill/>
        </p:spPr>
        <p:txBody>
          <a:bodyPr wrap="none" rtlCol="0">
            <a:spAutoFit/>
          </a:bodyPr>
          <a:lstStyle/>
          <a:p>
            <a:r>
              <a:rPr lang="es-ES" sz="1200" i="1" dirty="0" smtClean="0"/>
              <a:t>n=875</a:t>
            </a:r>
            <a:endParaRPr lang="es-ES" sz="1200" i="1" dirty="0"/>
          </a:p>
        </p:txBody>
      </p:sp>
      <p:sp>
        <p:nvSpPr>
          <p:cNvPr id="7" name="CuadroTexto 6"/>
          <p:cNvSpPr txBox="1"/>
          <p:nvPr/>
        </p:nvSpPr>
        <p:spPr>
          <a:xfrm>
            <a:off x="6622343" y="6407252"/>
            <a:ext cx="2473216" cy="307777"/>
          </a:xfrm>
          <a:prstGeom prst="rect">
            <a:avLst/>
          </a:prstGeom>
          <a:noFill/>
        </p:spPr>
        <p:txBody>
          <a:bodyPr wrap="none" rtlCol="0">
            <a:spAutoFit/>
          </a:bodyPr>
          <a:lstStyle/>
          <a:p>
            <a:r>
              <a:rPr lang="es-ES" sz="1400" i="1" dirty="0" err="1" smtClean="0"/>
              <a:t>Fossá</a:t>
            </a:r>
            <a:r>
              <a:rPr lang="es-ES" sz="1400" i="1" dirty="0" smtClean="0"/>
              <a:t> SD, et al. ASCO GU, 2014</a:t>
            </a:r>
            <a:endParaRPr lang="es-ES" sz="1400" i="1" dirty="0"/>
          </a:p>
        </p:txBody>
      </p:sp>
      <p:sp>
        <p:nvSpPr>
          <p:cNvPr id="8" name="Rectángulo redondeado 7"/>
          <p:cNvSpPr/>
          <p:nvPr/>
        </p:nvSpPr>
        <p:spPr>
          <a:xfrm>
            <a:off x="3520284" y="1970427"/>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t>LH-RH </a:t>
            </a:r>
            <a:r>
              <a:rPr lang="es-ES_tradnl" dirty="0" err="1" smtClean="0"/>
              <a:t>agonist</a:t>
            </a:r>
            <a:r>
              <a:rPr lang="es-ES_tradnl" dirty="0" smtClean="0"/>
              <a:t> + oral anti-</a:t>
            </a:r>
            <a:r>
              <a:rPr lang="es-ES_tradnl" dirty="0" err="1" smtClean="0"/>
              <a:t>androgen</a:t>
            </a:r>
            <a:r>
              <a:rPr lang="es-ES_tradnl" dirty="0" smtClean="0"/>
              <a:t>*</a:t>
            </a:r>
            <a:endParaRPr lang="es-ES" dirty="0"/>
          </a:p>
        </p:txBody>
      </p:sp>
      <p:sp>
        <p:nvSpPr>
          <p:cNvPr id="10" name="Rectángulo redondeado 9"/>
          <p:cNvSpPr/>
          <p:nvPr/>
        </p:nvSpPr>
        <p:spPr>
          <a:xfrm>
            <a:off x="3520284" y="4243984"/>
            <a:ext cx="2183567" cy="123334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t>LH-RH </a:t>
            </a:r>
            <a:r>
              <a:rPr lang="es-ES_tradnl" dirty="0" err="1" smtClean="0"/>
              <a:t>agonist</a:t>
            </a:r>
            <a:r>
              <a:rPr lang="es-ES_tradnl" dirty="0" smtClean="0"/>
              <a:t> + oral anti-</a:t>
            </a:r>
            <a:r>
              <a:rPr lang="es-ES_tradnl" dirty="0" err="1" smtClean="0"/>
              <a:t>Androgen</a:t>
            </a:r>
            <a:r>
              <a:rPr lang="es-ES_tradnl" dirty="0" smtClean="0"/>
              <a:t>, </a:t>
            </a:r>
            <a:r>
              <a:rPr lang="es-ES_tradnl" dirty="0" err="1" smtClean="0"/>
              <a:t>followed</a:t>
            </a:r>
            <a:r>
              <a:rPr lang="es-ES_tradnl" dirty="0" smtClean="0"/>
              <a:t> @ 1 Mo </a:t>
            </a:r>
            <a:r>
              <a:rPr lang="es-ES_tradnl" dirty="0" err="1" smtClean="0"/>
              <a:t>by</a:t>
            </a:r>
            <a:r>
              <a:rPr lang="es-ES_tradnl" dirty="0" smtClean="0"/>
              <a:t> RT</a:t>
            </a:r>
            <a:endParaRPr lang="es-ES" dirty="0"/>
          </a:p>
        </p:txBody>
      </p:sp>
      <p:cxnSp>
        <p:nvCxnSpPr>
          <p:cNvPr id="12" name="Conector curvado 11"/>
          <p:cNvCxnSpPr>
            <a:stCxn id="5" idx="3"/>
            <a:endCxn id="8" idx="1"/>
          </p:cNvCxnSpPr>
          <p:nvPr/>
        </p:nvCxnSpPr>
        <p:spPr>
          <a:xfrm flipV="1">
            <a:off x="2619455" y="2427627"/>
            <a:ext cx="900816" cy="1206474"/>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2619455" y="3634127"/>
            <a:ext cx="900816" cy="1226555"/>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6133806" y="4738677"/>
            <a:ext cx="2552994" cy="1477328"/>
          </a:xfrm>
          <a:prstGeom prst="rect">
            <a:avLst/>
          </a:prstGeom>
          <a:noFill/>
        </p:spPr>
        <p:txBody>
          <a:bodyPr wrap="square" rtlCol="0">
            <a:spAutoFit/>
          </a:bodyPr>
          <a:lstStyle/>
          <a:p>
            <a:r>
              <a:rPr lang="es-ES" b="1" i="1" dirty="0" err="1" smtClean="0">
                <a:solidFill>
                  <a:srgbClr val="FFFF00"/>
                </a:solidFill>
              </a:rPr>
              <a:t>Combined</a:t>
            </a:r>
            <a:r>
              <a:rPr lang="es-ES" b="1" i="1" dirty="0" smtClean="0">
                <a:solidFill>
                  <a:srgbClr val="FFFF00"/>
                </a:solidFill>
              </a:rPr>
              <a:t> </a:t>
            </a:r>
            <a:r>
              <a:rPr lang="es-ES" b="1" i="1" dirty="0" err="1" smtClean="0">
                <a:solidFill>
                  <a:srgbClr val="FFFF00"/>
                </a:solidFill>
              </a:rPr>
              <a:t>modality</a:t>
            </a:r>
            <a:r>
              <a:rPr lang="es-ES" b="1" i="1" dirty="0" smtClean="0">
                <a:solidFill>
                  <a:srgbClr val="FFFF00"/>
                </a:solidFill>
              </a:rPr>
              <a:t> (RT + anti-</a:t>
            </a:r>
            <a:r>
              <a:rPr lang="es-ES" b="1" i="1" dirty="0" err="1" smtClean="0">
                <a:solidFill>
                  <a:srgbClr val="FFFF00"/>
                </a:solidFill>
              </a:rPr>
              <a:t>androgen</a:t>
            </a:r>
            <a:r>
              <a:rPr lang="es-ES" b="1" i="1" dirty="0" smtClean="0">
                <a:solidFill>
                  <a:srgbClr val="FFFF00"/>
                </a:solidFill>
              </a:rPr>
              <a:t> </a:t>
            </a:r>
            <a:r>
              <a:rPr lang="es-ES" b="1" i="1" dirty="0" err="1" smtClean="0">
                <a:solidFill>
                  <a:srgbClr val="FFFF00"/>
                </a:solidFill>
              </a:rPr>
              <a:t>therapy</a:t>
            </a:r>
            <a:r>
              <a:rPr lang="es-ES" b="1" i="1" dirty="0" smtClean="0">
                <a:solidFill>
                  <a:srgbClr val="FFFF00"/>
                </a:solidFill>
              </a:rPr>
              <a:t>) </a:t>
            </a:r>
            <a:r>
              <a:rPr lang="es-ES" b="1" i="1" dirty="0" err="1" smtClean="0">
                <a:solidFill>
                  <a:srgbClr val="FFFF00"/>
                </a:solidFill>
              </a:rPr>
              <a:t>significantly</a:t>
            </a:r>
            <a:r>
              <a:rPr lang="es-ES" b="1" i="1" dirty="0" smtClean="0">
                <a:solidFill>
                  <a:srgbClr val="FFFF00"/>
                </a:solidFill>
              </a:rPr>
              <a:t> reduces </a:t>
            </a:r>
            <a:r>
              <a:rPr lang="es-ES" b="1" i="1" dirty="0" err="1" smtClean="0">
                <a:solidFill>
                  <a:srgbClr val="FFFF00"/>
                </a:solidFill>
              </a:rPr>
              <a:t>the</a:t>
            </a:r>
            <a:r>
              <a:rPr lang="es-ES" b="1" i="1" dirty="0" smtClean="0">
                <a:solidFill>
                  <a:srgbClr val="FFFF00"/>
                </a:solidFill>
              </a:rPr>
              <a:t> </a:t>
            </a:r>
            <a:r>
              <a:rPr lang="es-ES" b="1" i="1" dirty="0" err="1" smtClean="0">
                <a:solidFill>
                  <a:srgbClr val="FFFF00"/>
                </a:solidFill>
              </a:rPr>
              <a:t>risk</a:t>
            </a:r>
            <a:r>
              <a:rPr lang="es-ES" b="1" i="1" dirty="0" smtClean="0">
                <a:solidFill>
                  <a:srgbClr val="FFFF00"/>
                </a:solidFill>
              </a:rPr>
              <a:t> of </a:t>
            </a:r>
            <a:r>
              <a:rPr lang="es-ES" b="1" i="1" dirty="0" err="1" smtClean="0">
                <a:solidFill>
                  <a:srgbClr val="FFFF00"/>
                </a:solidFill>
              </a:rPr>
              <a:t>death</a:t>
            </a:r>
            <a:r>
              <a:rPr lang="es-ES" b="1" i="1" dirty="0" smtClean="0">
                <a:solidFill>
                  <a:srgbClr val="FFFF00"/>
                </a:solidFill>
              </a:rPr>
              <a:t> in LA </a:t>
            </a:r>
            <a:r>
              <a:rPr lang="es-ES" b="1" i="1" dirty="0" err="1" smtClean="0">
                <a:solidFill>
                  <a:srgbClr val="FFFF00"/>
                </a:solidFill>
              </a:rPr>
              <a:t>prostate</a:t>
            </a:r>
            <a:r>
              <a:rPr lang="es-ES" b="1" i="1" dirty="0" smtClean="0">
                <a:solidFill>
                  <a:srgbClr val="FFFF00"/>
                </a:solidFill>
              </a:rPr>
              <a:t> </a:t>
            </a:r>
            <a:r>
              <a:rPr lang="es-ES" b="1" i="1" dirty="0" err="1" smtClean="0">
                <a:solidFill>
                  <a:srgbClr val="FFFF00"/>
                </a:solidFill>
              </a:rPr>
              <a:t>cancer</a:t>
            </a:r>
            <a:endParaRPr lang="es-ES" b="1" i="1" dirty="0">
              <a:solidFill>
                <a:srgbClr val="FFFF00"/>
              </a:solidFill>
            </a:endParaRPr>
          </a:p>
        </p:txBody>
      </p:sp>
      <p:sp>
        <p:nvSpPr>
          <p:cNvPr id="23" name="CuadroTexto 22"/>
          <p:cNvSpPr txBox="1"/>
          <p:nvPr/>
        </p:nvSpPr>
        <p:spPr>
          <a:xfrm>
            <a:off x="4983103" y="2993845"/>
            <a:ext cx="610363" cy="276999"/>
          </a:xfrm>
          <a:prstGeom prst="rect">
            <a:avLst/>
          </a:prstGeom>
          <a:noFill/>
        </p:spPr>
        <p:txBody>
          <a:bodyPr wrap="none" rtlCol="0">
            <a:spAutoFit/>
          </a:bodyPr>
          <a:lstStyle/>
          <a:p>
            <a:r>
              <a:rPr lang="es-ES" sz="1200" i="1" dirty="0" smtClean="0"/>
              <a:t>n=439</a:t>
            </a:r>
            <a:endParaRPr lang="es-ES" sz="1200" i="1" dirty="0"/>
          </a:p>
        </p:txBody>
      </p:sp>
      <p:sp>
        <p:nvSpPr>
          <p:cNvPr id="24" name="CuadroTexto 23"/>
          <p:cNvSpPr txBox="1"/>
          <p:nvPr/>
        </p:nvSpPr>
        <p:spPr>
          <a:xfrm>
            <a:off x="5046154" y="5564453"/>
            <a:ext cx="610363" cy="276999"/>
          </a:xfrm>
          <a:prstGeom prst="rect">
            <a:avLst/>
          </a:prstGeom>
          <a:noFill/>
        </p:spPr>
        <p:txBody>
          <a:bodyPr wrap="none" rtlCol="0">
            <a:spAutoFit/>
          </a:bodyPr>
          <a:lstStyle/>
          <a:p>
            <a:r>
              <a:rPr lang="es-ES" sz="1200" i="1" dirty="0" smtClean="0"/>
              <a:t>n=436</a:t>
            </a:r>
            <a:endParaRPr lang="es-ES" sz="1200" i="1" dirty="0"/>
          </a:p>
        </p:txBody>
      </p:sp>
      <p:sp>
        <p:nvSpPr>
          <p:cNvPr id="25" name="CuadroTexto 24"/>
          <p:cNvSpPr txBox="1"/>
          <p:nvPr/>
        </p:nvSpPr>
        <p:spPr>
          <a:xfrm>
            <a:off x="5947250" y="2242961"/>
            <a:ext cx="2945651" cy="369332"/>
          </a:xfrm>
          <a:prstGeom prst="rect">
            <a:avLst/>
          </a:prstGeom>
          <a:noFill/>
        </p:spPr>
        <p:txBody>
          <a:bodyPr wrap="none" rtlCol="0">
            <a:spAutoFit/>
          </a:bodyPr>
          <a:lstStyle/>
          <a:p>
            <a:r>
              <a:rPr lang="es-ES" b="1" i="1" dirty="0" smtClean="0"/>
              <a:t>45 vs 118 </a:t>
            </a:r>
            <a:r>
              <a:rPr lang="es-ES" b="1" i="1" dirty="0" err="1" smtClean="0"/>
              <a:t>deaths</a:t>
            </a:r>
            <a:r>
              <a:rPr lang="es-ES" b="1" i="1" dirty="0" smtClean="0"/>
              <a:t> @ 11 </a:t>
            </a:r>
            <a:r>
              <a:rPr lang="es-ES" b="1" i="1" dirty="0" err="1" smtClean="0"/>
              <a:t>years</a:t>
            </a:r>
            <a:endParaRPr lang="es-ES" b="1" i="1" dirty="0"/>
          </a:p>
        </p:txBody>
      </p:sp>
      <p:sp>
        <p:nvSpPr>
          <p:cNvPr id="26" name="CuadroTexto 25"/>
          <p:cNvSpPr txBox="1"/>
          <p:nvPr/>
        </p:nvSpPr>
        <p:spPr>
          <a:xfrm>
            <a:off x="338022" y="6345697"/>
            <a:ext cx="3636971" cy="307777"/>
          </a:xfrm>
          <a:prstGeom prst="rect">
            <a:avLst/>
          </a:prstGeom>
          <a:noFill/>
        </p:spPr>
        <p:txBody>
          <a:bodyPr wrap="none" rtlCol="0">
            <a:spAutoFit/>
          </a:bodyPr>
          <a:lstStyle/>
          <a:p>
            <a:r>
              <a:rPr lang="es-ES" sz="1400" dirty="0" smtClean="0"/>
              <a:t>*LH-RH </a:t>
            </a:r>
            <a:r>
              <a:rPr lang="es-ES" sz="1400" dirty="0" err="1" smtClean="0"/>
              <a:t>agonist</a:t>
            </a:r>
            <a:r>
              <a:rPr lang="es-ES" sz="1400" dirty="0" smtClean="0"/>
              <a:t> x1 (3 Mo </a:t>
            </a:r>
            <a:r>
              <a:rPr lang="es-ES" sz="1400" dirty="0" err="1" smtClean="0"/>
              <a:t>blockade</a:t>
            </a:r>
            <a:r>
              <a:rPr lang="es-ES" sz="1400" dirty="0" smtClean="0"/>
              <a:t>) – </a:t>
            </a:r>
            <a:r>
              <a:rPr lang="es-ES" sz="1400" dirty="0" err="1" smtClean="0"/>
              <a:t>Flutamide</a:t>
            </a:r>
            <a:r>
              <a:rPr lang="es-ES" sz="1400" dirty="0" smtClean="0"/>
              <a:t> </a:t>
            </a:r>
            <a:endParaRPr lang="es-ES" sz="1400" dirty="0"/>
          </a:p>
        </p:txBody>
      </p:sp>
    </p:spTree>
    <p:extLst>
      <p:ext uri="{BB962C8B-B14F-4D97-AF65-F5344CB8AC3E}">
        <p14:creationId xmlns:p14="http://schemas.microsoft.com/office/powerpoint/2010/main" val="11192782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checkerboard(across)">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p:bldP spid="2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sz="3600" dirty="0" smtClean="0"/>
              <a:t>RTOG-9408: </a:t>
            </a:r>
            <a:r>
              <a:rPr lang="es-ES" sz="3600" dirty="0" err="1" smtClean="0"/>
              <a:t>Radiotherapy</a:t>
            </a:r>
            <a:r>
              <a:rPr lang="es-ES" sz="3600" dirty="0" smtClean="0"/>
              <a:t> and hormonal </a:t>
            </a:r>
            <a:r>
              <a:rPr lang="es-ES" sz="3600" dirty="0" err="1" smtClean="0"/>
              <a:t>therapy</a:t>
            </a:r>
            <a:r>
              <a:rPr lang="es-ES" sz="3600" dirty="0" smtClean="0"/>
              <a:t> </a:t>
            </a:r>
            <a:r>
              <a:rPr lang="es-ES" sz="3600" dirty="0" err="1" smtClean="0"/>
              <a:t>for</a:t>
            </a:r>
            <a:r>
              <a:rPr lang="es-ES" sz="3600" dirty="0" smtClean="0"/>
              <a:t> </a:t>
            </a:r>
            <a:r>
              <a:rPr lang="es-ES" sz="3600" dirty="0" err="1" smtClean="0"/>
              <a:t>localized</a:t>
            </a:r>
            <a:r>
              <a:rPr lang="es-ES" sz="3600" dirty="0" smtClean="0"/>
              <a:t> </a:t>
            </a:r>
            <a:r>
              <a:rPr lang="es-ES" sz="3600" dirty="0" err="1" smtClean="0"/>
              <a:t>prostate</a:t>
            </a:r>
            <a:r>
              <a:rPr lang="es-ES" sz="3600" dirty="0" smtClean="0"/>
              <a:t> </a:t>
            </a:r>
            <a:r>
              <a:rPr lang="es-ES" sz="3600" dirty="0" err="1" smtClean="0"/>
              <a:t>cancer</a:t>
            </a:r>
            <a:endParaRPr lang="es-ES" sz="3600" dirty="0"/>
          </a:p>
        </p:txBody>
      </p:sp>
      <p:sp>
        <p:nvSpPr>
          <p:cNvPr id="3" name="Rectángulo redondeado 2"/>
          <p:cNvSpPr/>
          <p:nvPr/>
        </p:nvSpPr>
        <p:spPr>
          <a:xfrm>
            <a:off x="2979170" y="1647151"/>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Low-Risk</a:t>
            </a:r>
            <a:r>
              <a:rPr lang="es-ES" dirty="0" smtClean="0"/>
              <a:t> (35%)</a:t>
            </a:r>
            <a:endParaRPr lang="es-ES" dirty="0"/>
          </a:p>
        </p:txBody>
      </p:sp>
      <p:sp>
        <p:nvSpPr>
          <p:cNvPr id="4" name="Rectángulo redondeado 3"/>
          <p:cNvSpPr/>
          <p:nvPr/>
        </p:nvSpPr>
        <p:spPr>
          <a:xfrm>
            <a:off x="328487" y="2442019"/>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Prostate</a:t>
            </a:r>
            <a:r>
              <a:rPr lang="es-ES" dirty="0" smtClean="0"/>
              <a:t> </a:t>
            </a:r>
            <a:r>
              <a:rPr lang="es-ES" dirty="0" err="1" smtClean="0"/>
              <a:t>Cancer</a:t>
            </a:r>
            <a:endParaRPr lang="es-ES" dirty="0"/>
          </a:p>
        </p:txBody>
      </p:sp>
      <p:sp>
        <p:nvSpPr>
          <p:cNvPr id="5" name="CuadroTexto 4"/>
          <p:cNvSpPr txBox="1"/>
          <p:nvPr/>
        </p:nvSpPr>
        <p:spPr>
          <a:xfrm>
            <a:off x="1633035" y="3106492"/>
            <a:ext cx="692993" cy="276999"/>
          </a:xfrm>
          <a:prstGeom prst="rect">
            <a:avLst/>
          </a:prstGeom>
          <a:noFill/>
        </p:spPr>
        <p:txBody>
          <a:bodyPr wrap="none" rtlCol="0">
            <a:spAutoFit/>
          </a:bodyPr>
          <a:lstStyle/>
          <a:p>
            <a:r>
              <a:rPr lang="es-ES" sz="1200" dirty="0" smtClean="0"/>
              <a:t>n=1.979</a:t>
            </a:r>
            <a:endParaRPr lang="es-ES" sz="1200" dirty="0"/>
          </a:p>
        </p:txBody>
      </p:sp>
      <p:cxnSp>
        <p:nvCxnSpPr>
          <p:cNvPr id="8" name="Conector curvado 7"/>
          <p:cNvCxnSpPr>
            <a:stCxn id="4" idx="3"/>
            <a:endCxn id="12" idx="1"/>
          </p:cNvCxnSpPr>
          <p:nvPr/>
        </p:nvCxnSpPr>
        <p:spPr>
          <a:xfrm>
            <a:off x="2326015" y="2765185"/>
            <a:ext cx="493542" cy="1627"/>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9" name="Rectángulo redondeado 8"/>
          <p:cNvSpPr/>
          <p:nvPr/>
        </p:nvSpPr>
        <p:spPr>
          <a:xfrm>
            <a:off x="2979170" y="2445905"/>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Intermediate-Risk</a:t>
            </a:r>
            <a:r>
              <a:rPr lang="es-ES" dirty="0" smtClean="0"/>
              <a:t> (54%)</a:t>
            </a:r>
            <a:endParaRPr lang="es-ES" dirty="0"/>
          </a:p>
        </p:txBody>
      </p:sp>
      <p:sp>
        <p:nvSpPr>
          <p:cNvPr id="10" name="Rectángulo redondeado 9"/>
          <p:cNvSpPr/>
          <p:nvPr/>
        </p:nvSpPr>
        <p:spPr>
          <a:xfrm>
            <a:off x="2979170" y="3196547"/>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High-</a:t>
            </a:r>
            <a:r>
              <a:rPr lang="es-ES" dirty="0" err="1" smtClean="0"/>
              <a:t>Risk</a:t>
            </a:r>
            <a:r>
              <a:rPr lang="es-ES" dirty="0" smtClean="0"/>
              <a:t> (11%)</a:t>
            </a:r>
            <a:endParaRPr lang="es-ES" dirty="0"/>
          </a:p>
        </p:txBody>
      </p:sp>
      <p:sp>
        <p:nvSpPr>
          <p:cNvPr id="12" name="Rectángulo 11"/>
          <p:cNvSpPr/>
          <p:nvPr/>
        </p:nvSpPr>
        <p:spPr>
          <a:xfrm>
            <a:off x="2819557" y="1514929"/>
            <a:ext cx="1825014" cy="250371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redondeado 13"/>
          <p:cNvSpPr/>
          <p:nvPr/>
        </p:nvSpPr>
        <p:spPr>
          <a:xfrm>
            <a:off x="5435713" y="1659628"/>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Radiotherapy</a:t>
            </a:r>
            <a:endParaRPr lang="es-ES" dirty="0"/>
          </a:p>
        </p:txBody>
      </p:sp>
      <p:sp>
        <p:nvSpPr>
          <p:cNvPr id="15" name="Rectángulo redondeado 14"/>
          <p:cNvSpPr/>
          <p:nvPr/>
        </p:nvSpPr>
        <p:spPr>
          <a:xfrm>
            <a:off x="5435713" y="3169332"/>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dirty="0" err="1" smtClean="0"/>
              <a:t>Radiotherapy</a:t>
            </a:r>
            <a:r>
              <a:rPr lang="es-ES" sz="1400" dirty="0" smtClean="0"/>
              <a:t> +</a:t>
            </a:r>
          </a:p>
          <a:p>
            <a:pPr algn="ctr"/>
            <a:r>
              <a:rPr lang="es-ES" sz="1400" dirty="0" smtClean="0"/>
              <a:t>LH-RH </a:t>
            </a:r>
            <a:r>
              <a:rPr lang="es-ES" sz="1400" dirty="0" err="1" smtClean="0"/>
              <a:t>analogue</a:t>
            </a:r>
            <a:r>
              <a:rPr lang="es-ES" sz="1400" dirty="0" smtClean="0"/>
              <a:t>/Anti-</a:t>
            </a:r>
            <a:r>
              <a:rPr lang="es-ES" sz="1400" dirty="0" err="1" smtClean="0"/>
              <a:t>androgen</a:t>
            </a:r>
            <a:endParaRPr lang="es-ES" sz="1400" dirty="0"/>
          </a:p>
        </p:txBody>
      </p:sp>
      <p:sp>
        <p:nvSpPr>
          <p:cNvPr id="16" name="CuadroTexto 15"/>
          <p:cNvSpPr txBox="1"/>
          <p:nvPr/>
        </p:nvSpPr>
        <p:spPr>
          <a:xfrm>
            <a:off x="6061813" y="3804604"/>
            <a:ext cx="1286179" cy="276999"/>
          </a:xfrm>
          <a:prstGeom prst="rect">
            <a:avLst/>
          </a:prstGeom>
          <a:noFill/>
        </p:spPr>
        <p:txBody>
          <a:bodyPr wrap="none" rtlCol="0">
            <a:spAutoFit/>
          </a:bodyPr>
          <a:lstStyle/>
          <a:p>
            <a:r>
              <a:rPr lang="es-ES" sz="1200" i="1" dirty="0" smtClean="0"/>
              <a:t>Hormones x4 Mo</a:t>
            </a:r>
            <a:endParaRPr lang="es-ES" sz="1200" i="1" dirty="0"/>
          </a:p>
        </p:txBody>
      </p:sp>
      <p:sp>
        <p:nvSpPr>
          <p:cNvPr id="17" name="CuadroTexto 16"/>
          <p:cNvSpPr txBox="1"/>
          <p:nvPr/>
        </p:nvSpPr>
        <p:spPr>
          <a:xfrm>
            <a:off x="7347973" y="2580493"/>
            <a:ext cx="1407356" cy="369332"/>
          </a:xfrm>
          <a:prstGeom prst="rect">
            <a:avLst/>
          </a:prstGeom>
          <a:noFill/>
        </p:spPr>
        <p:txBody>
          <a:bodyPr wrap="none" rtlCol="0">
            <a:spAutoFit/>
          </a:bodyPr>
          <a:lstStyle/>
          <a:p>
            <a:r>
              <a:rPr lang="es-ES" dirty="0" err="1" smtClean="0"/>
              <a:t>Endpoint</a:t>
            </a:r>
            <a:r>
              <a:rPr lang="es-ES" dirty="0" smtClean="0"/>
              <a:t>: OS</a:t>
            </a:r>
            <a:endParaRPr lang="es-ES" dirty="0"/>
          </a:p>
        </p:txBody>
      </p:sp>
      <p:cxnSp>
        <p:nvCxnSpPr>
          <p:cNvPr id="19" name="Conector curvado 18"/>
          <p:cNvCxnSpPr>
            <a:stCxn id="12" idx="3"/>
            <a:endCxn id="14" idx="1"/>
          </p:cNvCxnSpPr>
          <p:nvPr/>
        </p:nvCxnSpPr>
        <p:spPr>
          <a:xfrm flipV="1">
            <a:off x="4644584" y="1982817"/>
            <a:ext cx="791129" cy="783995"/>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Conector curvado 20"/>
          <p:cNvCxnSpPr>
            <a:stCxn id="12" idx="3"/>
            <a:endCxn id="15" idx="1"/>
          </p:cNvCxnSpPr>
          <p:nvPr/>
        </p:nvCxnSpPr>
        <p:spPr>
          <a:xfrm>
            <a:off x="4644584" y="2766786"/>
            <a:ext cx="791129" cy="725712"/>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Rectángulo redondeado 21"/>
          <p:cNvSpPr/>
          <p:nvPr/>
        </p:nvSpPr>
        <p:spPr>
          <a:xfrm>
            <a:off x="328500" y="4439817"/>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Intermediate-Risk</a:t>
            </a:r>
            <a:r>
              <a:rPr lang="es-ES" dirty="0" smtClean="0"/>
              <a:t> (54%)</a:t>
            </a:r>
            <a:endParaRPr lang="es-ES" dirty="0"/>
          </a:p>
        </p:txBody>
      </p:sp>
      <p:sp>
        <p:nvSpPr>
          <p:cNvPr id="23" name="Rectángulo redondeado 22"/>
          <p:cNvSpPr/>
          <p:nvPr/>
        </p:nvSpPr>
        <p:spPr>
          <a:xfrm>
            <a:off x="5435713" y="4439816"/>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10-yr OS: 61% vs 54%</a:t>
            </a:r>
            <a:endParaRPr lang="es-ES" dirty="0"/>
          </a:p>
        </p:txBody>
      </p:sp>
      <p:sp>
        <p:nvSpPr>
          <p:cNvPr id="24" name="CuadroTexto 23"/>
          <p:cNvSpPr txBox="1"/>
          <p:nvPr/>
        </p:nvSpPr>
        <p:spPr>
          <a:xfrm>
            <a:off x="7347975" y="4485148"/>
            <a:ext cx="1714384" cy="584776"/>
          </a:xfrm>
          <a:prstGeom prst="rect">
            <a:avLst/>
          </a:prstGeom>
          <a:noFill/>
        </p:spPr>
        <p:txBody>
          <a:bodyPr wrap="square" rtlCol="0">
            <a:spAutoFit/>
          </a:bodyPr>
          <a:lstStyle/>
          <a:p>
            <a:r>
              <a:rPr lang="es-ES" sz="1600" i="1" dirty="0" smtClean="0"/>
              <a:t>In favor of </a:t>
            </a:r>
            <a:r>
              <a:rPr lang="es-ES" sz="1600" i="1" dirty="0" err="1" smtClean="0"/>
              <a:t>combined</a:t>
            </a:r>
            <a:r>
              <a:rPr lang="es-ES" sz="1600" i="1" dirty="0" smtClean="0"/>
              <a:t> </a:t>
            </a:r>
            <a:r>
              <a:rPr lang="es-ES" sz="1600" i="1" dirty="0" err="1" smtClean="0"/>
              <a:t>therapy</a:t>
            </a:r>
            <a:endParaRPr lang="es-ES" sz="1600" i="1" dirty="0"/>
          </a:p>
        </p:txBody>
      </p:sp>
      <p:cxnSp>
        <p:nvCxnSpPr>
          <p:cNvPr id="26" name="Conector curvado 25"/>
          <p:cNvCxnSpPr>
            <a:stCxn id="22" idx="3"/>
            <a:endCxn id="23" idx="1"/>
          </p:cNvCxnSpPr>
          <p:nvPr/>
        </p:nvCxnSpPr>
        <p:spPr>
          <a:xfrm flipV="1">
            <a:off x="1870630" y="4762982"/>
            <a:ext cx="3565070" cy="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8" name="Rectángulo redondeado 27"/>
          <p:cNvSpPr/>
          <p:nvPr/>
        </p:nvSpPr>
        <p:spPr>
          <a:xfrm>
            <a:off x="5435713" y="5238547"/>
            <a:ext cx="1542143" cy="646331"/>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dirty="0" smtClean="0"/>
              <a:t>1-yr sexual </a:t>
            </a:r>
            <a:r>
              <a:rPr lang="es-ES" sz="1400" dirty="0" err="1" smtClean="0"/>
              <a:t>dysfunction</a:t>
            </a:r>
            <a:r>
              <a:rPr lang="es-ES" sz="1400" dirty="0" smtClean="0"/>
              <a:t>: 79% </a:t>
            </a:r>
            <a:endParaRPr lang="es-ES" sz="1400" dirty="0"/>
          </a:p>
        </p:txBody>
      </p:sp>
      <p:sp>
        <p:nvSpPr>
          <p:cNvPr id="29" name="CuadroTexto 28"/>
          <p:cNvSpPr txBox="1"/>
          <p:nvPr/>
        </p:nvSpPr>
        <p:spPr>
          <a:xfrm>
            <a:off x="7347975" y="5246708"/>
            <a:ext cx="1714384" cy="584776"/>
          </a:xfrm>
          <a:prstGeom prst="rect">
            <a:avLst/>
          </a:prstGeom>
          <a:noFill/>
        </p:spPr>
        <p:txBody>
          <a:bodyPr wrap="square" rtlCol="0">
            <a:spAutoFit/>
          </a:bodyPr>
          <a:lstStyle/>
          <a:p>
            <a:r>
              <a:rPr lang="es-ES" sz="1600" i="1" dirty="0" smtClean="0"/>
              <a:t>52% at </a:t>
            </a:r>
            <a:r>
              <a:rPr lang="es-ES" sz="1600" i="1" dirty="0" err="1" smtClean="0"/>
              <a:t>randomization</a:t>
            </a:r>
            <a:endParaRPr lang="es-ES" sz="1600" i="1" dirty="0"/>
          </a:p>
        </p:txBody>
      </p:sp>
      <p:sp>
        <p:nvSpPr>
          <p:cNvPr id="30" name="Rectángulo redondeado 29"/>
          <p:cNvSpPr/>
          <p:nvPr/>
        </p:nvSpPr>
        <p:spPr>
          <a:xfrm>
            <a:off x="5435713" y="6037278"/>
            <a:ext cx="1542143" cy="646331"/>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dirty="0" smtClean="0"/>
              <a:t>Hot flashes: 55% </a:t>
            </a:r>
            <a:endParaRPr lang="es-ES" sz="1400" dirty="0"/>
          </a:p>
        </p:txBody>
      </p:sp>
      <p:cxnSp>
        <p:nvCxnSpPr>
          <p:cNvPr id="32" name="Conector curvado 31"/>
          <p:cNvCxnSpPr>
            <a:stCxn id="22" idx="3"/>
            <a:endCxn id="28" idx="1"/>
          </p:cNvCxnSpPr>
          <p:nvPr/>
        </p:nvCxnSpPr>
        <p:spPr>
          <a:xfrm>
            <a:off x="1870630" y="4762957"/>
            <a:ext cx="3565070" cy="798730"/>
          </a:xfrm>
          <a:prstGeom prst="curvedConnector3">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35" name="Conector curvado 34"/>
          <p:cNvCxnSpPr>
            <a:stCxn id="22" idx="3"/>
            <a:endCxn id="30" idx="1"/>
          </p:cNvCxnSpPr>
          <p:nvPr/>
        </p:nvCxnSpPr>
        <p:spPr>
          <a:xfrm>
            <a:off x="1870630" y="4762983"/>
            <a:ext cx="3565070" cy="1597461"/>
          </a:xfrm>
          <a:prstGeom prst="curvedConnector3">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38" name="CuadroTexto 37"/>
          <p:cNvSpPr txBox="1"/>
          <p:nvPr/>
        </p:nvSpPr>
        <p:spPr>
          <a:xfrm>
            <a:off x="328500" y="6102175"/>
            <a:ext cx="3646291" cy="646331"/>
          </a:xfrm>
          <a:prstGeom prst="rect">
            <a:avLst/>
          </a:prstGeom>
          <a:noFill/>
        </p:spPr>
        <p:txBody>
          <a:bodyPr wrap="square" rtlCol="0">
            <a:spAutoFit/>
          </a:bodyPr>
          <a:lstStyle/>
          <a:p>
            <a:r>
              <a:rPr lang="en-US" sz="1200" dirty="0"/>
              <a:t>Jones CU, Hunt D, McGowan DG, et al. Radiotherapy and short-term androgen deprivation for localized prostate cancer. N </a:t>
            </a:r>
            <a:r>
              <a:rPr lang="en-US" sz="1200" dirty="0" err="1"/>
              <a:t>Engl</a:t>
            </a:r>
            <a:r>
              <a:rPr lang="en-US" sz="1200" dirty="0"/>
              <a:t> J Med 2011;365:107-</a:t>
            </a:r>
            <a:r>
              <a:rPr lang="en-US" sz="1200" dirty="0" smtClean="0"/>
              <a:t>118</a:t>
            </a:r>
            <a:endParaRPr lang="en-US" sz="1200" dirty="0"/>
          </a:p>
        </p:txBody>
      </p:sp>
    </p:spTree>
    <p:extLst>
      <p:ext uri="{BB962C8B-B14F-4D97-AF65-F5344CB8AC3E}">
        <p14:creationId xmlns:p14="http://schemas.microsoft.com/office/powerpoint/2010/main" val="25687870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par>
                                <p:cTn id="33" presetID="3" presetClass="entr" presetSubtype="1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linds(horizontal)">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linds(horizontal)">
                                      <p:cBhvr>
                                        <p:cTn id="40" dur="500"/>
                                        <p:tgtEl>
                                          <p:spTgt spid="15"/>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linds(horizontal)">
                                      <p:cBhvr>
                                        <p:cTn id="43" dur="500"/>
                                        <p:tgtEl>
                                          <p:spTgt spid="16"/>
                                        </p:tgtEl>
                                      </p:cBhvr>
                                    </p:animEffect>
                                  </p:childTnLst>
                                </p:cTn>
                              </p:par>
                              <p:par>
                                <p:cTn id="44" presetID="3" presetClass="entr" presetSubtype="1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blinds(horizontal)">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linds(horizontal)">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blinds(horizontal)">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linds(horizontal)">
                                      <p:cBhvr>
                                        <p:cTn id="61" dur="500"/>
                                        <p:tgtEl>
                                          <p:spTgt spid="23"/>
                                        </p:tgtEl>
                                      </p:cBhvr>
                                    </p:animEffect>
                                  </p:childTnLst>
                                </p:cTn>
                              </p:par>
                              <p:par>
                                <p:cTn id="62" presetID="3" presetClass="entr" presetSubtype="1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blinds(horizontal)">
                                      <p:cBhvr>
                                        <p:cTn id="64" dur="500"/>
                                        <p:tgtEl>
                                          <p:spTgt spid="26"/>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blinds(horizontal)">
                                      <p:cBhvr>
                                        <p:cTn id="69" dur="500"/>
                                        <p:tgtEl>
                                          <p:spTgt spid="24"/>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blinds(horizontal)">
                                      <p:cBhvr>
                                        <p:cTn id="74" dur="500"/>
                                        <p:tgtEl>
                                          <p:spTgt spid="28"/>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blinds(horizontal)">
                                      <p:cBhvr>
                                        <p:cTn id="77" dur="500"/>
                                        <p:tgtEl>
                                          <p:spTgt spid="29"/>
                                        </p:tgtEl>
                                      </p:cBhvr>
                                    </p:animEffect>
                                  </p:childTnLst>
                                </p:cTn>
                              </p:par>
                              <p:par>
                                <p:cTn id="78" presetID="3" presetClass="entr" presetSubtype="10" fill="hold"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blinds(horizontal)">
                                      <p:cBhvr>
                                        <p:cTn id="80" dur="500"/>
                                        <p:tgtEl>
                                          <p:spTgt spid="32"/>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blinds(horizontal)">
                                      <p:cBhvr>
                                        <p:cTn id="85" dur="500"/>
                                        <p:tgtEl>
                                          <p:spTgt spid="30"/>
                                        </p:tgtEl>
                                      </p:cBhvr>
                                    </p:animEffect>
                                  </p:childTnLst>
                                </p:cTn>
                              </p:par>
                              <p:par>
                                <p:cTn id="86" presetID="3" presetClass="entr" presetSubtype="10" fill="hold" nodeType="with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blinds(horizontal)">
                                      <p:cBhvr>
                                        <p:cTn id="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9" grpId="0" animBg="1"/>
      <p:bldP spid="10" grpId="0" animBg="1"/>
      <p:bldP spid="12" grpId="0" animBg="1"/>
      <p:bldP spid="14" grpId="0" animBg="1"/>
      <p:bldP spid="15" grpId="0" animBg="1"/>
      <p:bldP spid="16" grpId="0"/>
      <p:bldP spid="17" grpId="0"/>
      <p:bldP spid="22" grpId="0" animBg="1"/>
      <p:bldP spid="23" grpId="0" animBg="1"/>
      <p:bldP spid="24" grpId="0"/>
      <p:bldP spid="28" grpId="0" animBg="1"/>
      <p:bldP spid="29" grpId="0"/>
      <p:bldP spid="3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 cáncer de próstata</a:t>
            </a:r>
            <a:endParaRPr lang="es-ES" dirty="0"/>
          </a:p>
        </p:txBody>
      </p:sp>
      <p:sp>
        <p:nvSpPr>
          <p:cNvPr id="5" name="Subtítulo 4"/>
          <p:cNvSpPr>
            <a:spLocks noGrp="1"/>
          </p:cNvSpPr>
          <p:nvPr>
            <p:ph type="subTitle" idx="1"/>
          </p:nvPr>
        </p:nvSpPr>
        <p:spPr/>
        <p:txBody>
          <a:bodyPr>
            <a:normAutofit fontScale="85000" lnSpcReduction="20000"/>
          </a:bodyPr>
          <a:lstStyle/>
          <a:p>
            <a:r>
              <a:rPr lang="es-ES" i="1" dirty="0" smtClean="0"/>
              <a:t>Enfermedad localizada de bajo riesgo</a:t>
            </a:r>
          </a:p>
          <a:p>
            <a:r>
              <a:rPr lang="es-ES" i="1" dirty="0" smtClean="0">
                <a:solidFill>
                  <a:srgbClr val="FFFF00"/>
                </a:solidFill>
              </a:rPr>
              <a:t>PSA de 10 o menos,</a:t>
            </a:r>
          </a:p>
          <a:p>
            <a:r>
              <a:rPr lang="es-ES" i="1" dirty="0" smtClean="0">
                <a:solidFill>
                  <a:srgbClr val="FFFF00"/>
                </a:solidFill>
              </a:rPr>
              <a:t>T1c/T2a</a:t>
            </a:r>
          </a:p>
          <a:p>
            <a:r>
              <a:rPr lang="es-ES" i="1" dirty="0" err="1" smtClean="0">
                <a:solidFill>
                  <a:srgbClr val="FFFF00"/>
                </a:solidFill>
              </a:rPr>
              <a:t>Gleason</a:t>
            </a:r>
            <a:r>
              <a:rPr lang="es-ES" i="1" dirty="0" smtClean="0">
                <a:solidFill>
                  <a:srgbClr val="FFFF00"/>
                </a:solidFill>
              </a:rPr>
              <a:t> 6, o menos</a:t>
            </a:r>
          </a:p>
        </p:txBody>
      </p:sp>
    </p:spTree>
    <p:extLst>
      <p:ext uri="{BB962C8B-B14F-4D97-AF65-F5344CB8AC3E}">
        <p14:creationId xmlns:p14="http://schemas.microsoft.com/office/powerpoint/2010/main" val="69742252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title"/>
          </p:nvPr>
        </p:nvSpPr>
        <p:spPr/>
        <p:txBody>
          <a:bodyPr/>
          <a:lstStyle/>
          <a:p>
            <a:pPr eaLnBrk="1" hangingPunct="1"/>
            <a:r>
              <a:rPr lang="es-MX"/>
              <a:t>Tamizaje Recomendado</a:t>
            </a:r>
            <a:endParaRPr lang="es-ES"/>
          </a:p>
        </p:txBody>
      </p:sp>
      <p:sp>
        <p:nvSpPr>
          <p:cNvPr id="109572" name="Rectangle 4"/>
          <p:cNvSpPr>
            <a:spLocks noGrp="1" noChangeArrowheads="1"/>
          </p:cNvSpPr>
          <p:nvPr>
            <p:ph type="body" idx="1"/>
          </p:nvPr>
        </p:nvSpPr>
        <p:spPr>
          <a:xfrm>
            <a:off x="755650" y="2205038"/>
            <a:ext cx="7772400" cy="3960812"/>
          </a:xfrm>
        </p:spPr>
        <p:txBody>
          <a:bodyPr/>
          <a:lstStyle/>
          <a:p>
            <a:pPr eaLnBrk="1" hangingPunct="1"/>
            <a:r>
              <a:rPr lang="es-MX"/>
              <a:t>Cáncer próstata </a:t>
            </a:r>
            <a:r>
              <a:rPr lang="es-MX" sz="4000" b="1"/>
              <a:t>♂</a:t>
            </a:r>
          </a:p>
          <a:p>
            <a:pPr eaLnBrk="1" hangingPunct="1"/>
            <a:endParaRPr lang="es-MX"/>
          </a:p>
          <a:p>
            <a:pPr lvl="1" eaLnBrk="1" hangingPunct="1"/>
            <a:r>
              <a:rPr lang="es-MX"/>
              <a:t>Tacto rectal ≥ 40, cada año</a:t>
            </a:r>
          </a:p>
          <a:p>
            <a:pPr lvl="1" eaLnBrk="1" hangingPunct="1"/>
            <a:r>
              <a:rPr lang="es-MX"/>
              <a:t>PSA ≥ 50, cada año</a:t>
            </a:r>
          </a:p>
          <a:p>
            <a:pPr lvl="1" eaLnBrk="1" hangingPunct="1"/>
            <a:endParaRPr lang="es-MX"/>
          </a:p>
          <a:p>
            <a:pPr lvl="1" eaLnBrk="1" hangingPunct="1"/>
            <a:endParaRPr lang="es-MX"/>
          </a:p>
          <a:p>
            <a:pPr lvl="1" algn="r" eaLnBrk="1" hangingPunct="1">
              <a:buFontTx/>
              <a:buNone/>
            </a:pPr>
            <a:r>
              <a:rPr lang="es-MX"/>
              <a:t>American Cancer Society</a:t>
            </a:r>
          </a:p>
        </p:txBody>
      </p:sp>
      <p:sp>
        <p:nvSpPr>
          <p:cNvPr id="109573" name="Text Box 5"/>
          <p:cNvSpPr txBox="1">
            <a:spLocks noChangeArrowheads="1"/>
          </p:cNvSpPr>
          <p:nvPr/>
        </p:nvSpPr>
        <p:spPr bwMode="auto">
          <a:xfrm>
            <a:off x="5867400" y="6491288"/>
            <a:ext cx="3276600" cy="366712"/>
          </a:xfrm>
          <a:prstGeom prst="rect">
            <a:avLst/>
          </a:prstGeom>
          <a:noFill/>
          <a:ln w="9525">
            <a:noFill/>
            <a:miter lim="800000"/>
            <a:headEnd/>
            <a:tailEnd/>
          </a:ln>
        </p:spPr>
        <p:txBody>
          <a:bodyPr>
            <a:prstTxWarp prst="textNoShape">
              <a:avLst/>
            </a:prstTxWarp>
            <a:spAutoFit/>
          </a:bodyPr>
          <a:lstStyle/>
          <a:p>
            <a:pPr>
              <a:spcBef>
                <a:spcPct val="50000"/>
              </a:spcBef>
            </a:pPr>
            <a:r>
              <a:rPr lang="es-MX" sz="900">
                <a:latin typeface="Arial Narrow" charset="0"/>
              </a:rPr>
              <a:t>Creado por: Mauricio Lema Medina - LemaTeachFiles</a:t>
            </a:r>
            <a:r>
              <a:rPr lang="es-ES_tradnl" sz="900">
                <a:latin typeface="Arial Narrow" charset="0"/>
              </a:rPr>
              <a:t>© - 2004</a:t>
            </a:r>
            <a:r>
              <a:rPr lang="es-ES">
                <a:latin typeface="Arial Narrow" charset="0"/>
              </a:rPr>
              <a:t> </a:t>
            </a:r>
          </a:p>
        </p:txBody>
      </p:sp>
      <p:pic>
        <p:nvPicPr>
          <p:cNvPr id="6" name="Picture 3"/>
          <p:cNvPicPr>
            <a:picLocks noChangeAspect="1" noChangeArrowheads="1"/>
          </p:cNvPicPr>
          <p:nvPr/>
        </p:nvPicPr>
        <p:blipFill>
          <a:blip r:embed="rId3"/>
          <a:srcRect/>
          <a:stretch>
            <a:fillRect/>
          </a:stretch>
        </p:blipFill>
        <p:spPr bwMode="auto">
          <a:xfrm>
            <a:off x="7188689" y="5955625"/>
            <a:ext cx="1634637" cy="602549"/>
          </a:xfrm>
          <a:prstGeom prst="rect">
            <a:avLst/>
          </a:prstGeom>
          <a:noFill/>
          <a:ln w="15875">
            <a:solidFill>
              <a:schemeClr val="tx1"/>
            </a:solidFill>
            <a:miter lim="800000"/>
            <a:headEnd/>
            <a:tailEnd/>
          </a:ln>
        </p:spPr>
      </p:pic>
    </p:spTree>
    <p:extLst>
      <p:ext uri="{BB962C8B-B14F-4D97-AF65-F5344CB8AC3E}">
        <p14:creationId xmlns:p14="http://schemas.microsoft.com/office/powerpoint/2010/main" val="4083724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p:txBody>
          <a:bodyPr>
            <a:normAutofit fontScale="90000"/>
          </a:bodyPr>
          <a:lstStyle/>
          <a:p>
            <a:r>
              <a:rPr lang="en-US" i="1" dirty="0"/>
              <a:t>“If treatment for cure is necessary, is it possible? If possible, is it necessary?”</a:t>
            </a:r>
            <a:br>
              <a:rPr lang="en-US" i="1" dirty="0"/>
            </a:br>
            <a:endParaRPr lang="es-ES" i="1" dirty="0"/>
          </a:p>
        </p:txBody>
      </p:sp>
      <p:sp>
        <p:nvSpPr>
          <p:cNvPr id="4" name="Subtítulo 3"/>
          <p:cNvSpPr>
            <a:spLocks noGrp="1"/>
          </p:cNvSpPr>
          <p:nvPr>
            <p:ph type="subTitle" idx="1"/>
          </p:nvPr>
        </p:nvSpPr>
        <p:spPr/>
        <p:txBody>
          <a:bodyPr/>
          <a:lstStyle/>
          <a:p>
            <a:r>
              <a:rPr lang="es-ES" i="1" dirty="0" err="1" smtClean="0"/>
              <a:t>Willet</a:t>
            </a:r>
            <a:r>
              <a:rPr lang="es-ES" i="1" dirty="0" smtClean="0"/>
              <a:t> </a:t>
            </a:r>
            <a:r>
              <a:rPr lang="es-ES" i="1" dirty="0" err="1" smtClean="0"/>
              <a:t>Wiltmore</a:t>
            </a:r>
            <a:endParaRPr lang="es-ES" i="1" dirty="0"/>
          </a:p>
        </p:txBody>
      </p:sp>
    </p:spTree>
    <p:extLst>
      <p:ext uri="{BB962C8B-B14F-4D97-AF65-F5344CB8AC3E}">
        <p14:creationId xmlns:p14="http://schemas.microsoft.com/office/powerpoint/2010/main" val="1128739225"/>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560388" y="1477989"/>
            <a:ext cx="2000250" cy="1571625"/>
          </a:xfrm>
          <a:prstGeom prst="roundRect">
            <a:avLst/>
          </a:prstGeom>
          <a:solidFill>
            <a:schemeClr val="accent1">
              <a:lumMod val="75000"/>
            </a:schemeClr>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1400" b="1" dirty="0" err="1">
                <a:solidFill>
                  <a:srgbClr val="FFFFFF"/>
                </a:solidFill>
                <a:latin typeface="Arial"/>
                <a:ea typeface="ＭＳ Ｐゴシック"/>
              </a:rPr>
              <a:t>Localized</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Prostate</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Cancer</a:t>
            </a:r>
            <a:r>
              <a:rPr lang="es-ES" sz="1400" b="1" dirty="0">
                <a:solidFill>
                  <a:srgbClr val="FFFFFF"/>
                </a:solidFill>
                <a:latin typeface="Arial"/>
                <a:ea typeface="ＭＳ Ｐゴシック"/>
              </a:rPr>
              <a:t> </a:t>
            </a:r>
          </a:p>
          <a:p>
            <a:pPr algn="ctr" fontAlgn="base">
              <a:spcBef>
                <a:spcPct val="0"/>
              </a:spcBef>
              <a:spcAft>
                <a:spcPct val="0"/>
              </a:spcAft>
              <a:defRPr/>
            </a:pPr>
            <a:r>
              <a:rPr lang="es-ES" sz="1200" b="1" dirty="0">
                <a:solidFill>
                  <a:srgbClr val="FFFFFF"/>
                </a:solidFill>
                <a:latin typeface="Arial"/>
                <a:ea typeface="ＭＳ Ｐゴシック"/>
              </a:rPr>
              <a:t>T1/2NxM0; PSA 50, </a:t>
            </a:r>
            <a:r>
              <a:rPr lang="es-ES" sz="1200" b="1" dirty="0" err="1">
                <a:solidFill>
                  <a:srgbClr val="FFFFFF"/>
                </a:solidFill>
                <a:latin typeface="Arial"/>
                <a:ea typeface="ＭＳ Ｐゴシック"/>
              </a:rPr>
              <a:t>or</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less</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Negative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Bone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scan</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Age</a:t>
            </a:r>
            <a:r>
              <a:rPr lang="es-ES" sz="1200" b="1" dirty="0">
                <a:solidFill>
                  <a:srgbClr val="FFFFFF"/>
                </a:solidFill>
                <a:latin typeface="Arial"/>
                <a:ea typeface="ＭＳ Ｐゴシック"/>
              </a:rPr>
              <a:t> 75, </a:t>
            </a:r>
            <a:r>
              <a:rPr lang="es-ES" sz="1200" b="1" dirty="0" err="1">
                <a:solidFill>
                  <a:srgbClr val="FFFFFF"/>
                </a:solidFill>
                <a:latin typeface="Arial"/>
                <a:ea typeface="ＭＳ Ｐゴシック"/>
              </a:rPr>
              <a:t>or</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less</a:t>
            </a:r>
            <a:r>
              <a:rPr lang="es-ES" sz="1200" b="1" dirty="0">
                <a:solidFill>
                  <a:srgbClr val="FFFFFF"/>
                </a:solidFill>
                <a:latin typeface="Arial"/>
                <a:ea typeface="ＭＳ Ｐゴシック"/>
              </a:rPr>
              <a:t>; 10 </a:t>
            </a:r>
            <a:r>
              <a:rPr lang="es-ES" sz="1200" b="1" dirty="0" err="1">
                <a:solidFill>
                  <a:srgbClr val="FFFFFF"/>
                </a:solidFill>
                <a:latin typeface="Arial"/>
                <a:ea typeface="ＭＳ Ｐゴシック"/>
              </a:rPr>
              <a:t>yr</a:t>
            </a:r>
            <a:r>
              <a:rPr lang="es-ES" sz="1200" b="1" dirty="0">
                <a:solidFill>
                  <a:srgbClr val="FFFFFF"/>
                </a:solidFill>
                <a:latin typeface="Arial"/>
                <a:ea typeface="ＭＳ Ｐゴシック"/>
              </a:rPr>
              <a:t>, o more </a:t>
            </a:r>
            <a:r>
              <a:rPr lang="es-ES" sz="1200" b="1" dirty="0" err="1">
                <a:solidFill>
                  <a:srgbClr val="FFFFFF"/>
                </a:solidFill>
                <a:latin typeface="Arial"/>
                <a:ea typeface="ＭＳ Ｐゴシック"/>
              </a:rPr>
              <a:t>life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expectancy</a:t>
            </a:r>
            <a:endParaRPr lang="es-ES" sz="1200" b="1" dirty="0">
              <a:solidFill>
                <a:srgbClr val="FFFFFF"/>
              </a:solidFill>
              <a:latin typeface="Arial"/>
              <a:ea typeface="ＭＳ Ｐゴシック"/>
            </a:endParaRPr>
          </a:p>
        </p:txBody>
      </p:sp>
      <p:sp>
        <p:nvSpPr>
          <p:cNvPr id="11266" name="5 CuadroTexto"/>
          <p:cNvSpPr txBox="1">
            <a:spLocks noChangeArrowheads="1"/>
          </p:cNvSpPr>
          <p:nvPr/>
        </p:nvSpPr>
        <p:spPr bwMode="auto">
          <a:xfrm>
            <a:off x="306401" y="6554788"/>
            <a:ext cx="269895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dirty="0" smtClean="0">
                <a:solidFill>
                  <a:srgbClr val="FFFFFF"/>
                </a:solidFill>
              </a:rPr>
              <a:t>Bill-</a:t>
            </a:r>
            <a:r>
              <a:rPr lang="es-ES" sz="1100" dirty="0" err="1" smtClean="0">
                <a:solidFill>
                  <a:srgbClr val="FFFFFF"/>
                </a:solidFill>
              </a:rPr>
              <a:t>Axelson</a:t>
            </a:r>
            <a:r>
              <a:rPr lang="es-ES" sz="1100" dirty="0" smtClean="0">
                <a:solidFill>
                  <a:srgbClr val="FFFFFF"/>
                </a:solidFill>
              </a:rPr>
              <a:t> A, et al. N </a:t>
            </a:r>
            <a:r>
              <a:rPr lang="es-ES" sz="1100" dirty="0" err="1" smtClean="0">
                <a:solidFill>
                  <a:srgbClr val="FFFFFF"/>
                </a:solidFill>
              </a:rPr>
              <a:t>Engl</a:t>
            </a:r>
            <a:r>
              <a:rPr lang="es-ES" sz="1100" dirty="0" smtClean="0">
                <a:solidFill>
                  <a:srgbClr val="FFFFFF"/>
                </a:solidFill>
              </a:rPr>
              <a:t> J </a:t>
            </a:r>
            <a:r>
              <a:rPr lang="es-ES" sz="1100" dirty="0" err="1" smtClean="0">
                <a:solidFill>
                  <a:srgbClr val="FFFFFF"/>
                </a:solidFill>
              </a:rPr>
              <a:t>Med</a:t>
            </a:r>
            <a:r>
              <a:rPr lang="es-ES" sz="1100" dirty="0" smtClean="0">
                <a:solidFill>
                  <a:srgbClr val="FFFFFF"/>
                </a:solidFill>
              </a:rPr>
              <a:t>, 2011</a:t>
            </a:r>
          </a:p>
        </p:txBody>
      </p:sp>
      <p:sp>
        <p:nvSpPr>
          <p:cNvPr id="7" name="6 Elipse"/>
          <p:cNvSpPr/>
          <p:nvPr/>
        </p:nvSpPr>
        <p:spPr>
          <a:xfrm>
            <a:off x="2917838" y="2049463"/>
            <a:ext cx="500063" cy="500062"/>
          </a:xfrm>
          <a:prstGeom prst="ellipse">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b="1" dirty="0">
                <a:solidFill>
                  <a:srgbClr val="FFFFFF"/>
                </a:solidFill>
                <a:latin typeface="Arial"/>
                <a:ea typeface="ＭＳ Ｐゴシック"/>
              </a:rPr>
              <a:t>R</a:t>
            </a:r>
          </a:p>
        </p:txBody>
      </p:sp>
      <p:sp>
        <p:nvSpPr>
          <p:cNvPr id="8" name="7 Rectángulo"/>
          <p:cNvSpPr/>
          <p:nvPr/>
        </p:nvSpPr>
        <p:spPr>
          <a:xfrm>
            <a:off x="3846515" y="1049364"/>
            <a:ext cx="4429125"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200" dirty="0">
                <a:solidFill>
                  <a:srgbClr val="FFFFFF"/>
                </a:solidFill>
                <a:latin typeface="Arial"/>
                <a:ea typeface="ＭＳ Ｐゴシック"/>
              </a:rPr>
              <a:t>Radical </a:t>
            </a:r>
            <a:r>
              <a:rPr lang="es-ES" sz="3200" dirty="0" err="1">
                <a:solidFill>
                  <a:srgbClr val="FFFFFF"/>
                </a:solidFill>
                <a:latin typeface="Arial"/>
                <a:ea typeface="ＭＳ Ｐゴシック"/>
              </a:rPr>
              <a:t>Prostatectomy</a:t>
            </a:r>
            <a:endParaRPr lang="es-ES" sz="3200" dirty="0">
              <a:solidFill>
                <a:srgbClr val="FFFFFF"/>
              </a:solidFill>
              <a:latin typeface="Arial"/>
              <a:ea typeface="ＭＳ Ｐゴシック"/>
            </a:endParaRPr>
          </a:p>
        </p:txBody>
      </p:sp>
      <p:sp>
        <p:nvSpPr>
          <p:cNvPr id="9" name="8 Rectángulo"/>
          <p:cNvSpPr/>
          <p:nvPr/>
        </p:nvSpPr>
        <p:spPr>
          <a:xfrm>
            <a:off x="3846513" y="2620989"/>
            <a:ext cx="4500562"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err="1" smtClean="0">
                <a:solidFill>
                  <a:srgbClr val="FFFFFF"/>
                </a:solidFill>
                <a:latin typeface="Arial"/>
                <a:ea typeface="ＭＳ Ｐゴシック"/>
              </a:rPr>
              <a:t>Watchful</a:t>
            </a:r>
            <a:r>
              <a:rPr lang="es-ES" sz="3600" dirty="0" smtClean="0">
                <a:solidFill>
                  <a:srgbClr val="FFFFFF"/>
                </a:solidFill>
                <a:latin typeface="Arial"/>
                <a:ea typeface="ＭＳ Ｐゴシック"/>
              </a:rPr>
              <a:t> </a:t>
            </a:r>
            <a:r>
              <a:rPr lang="es-ES" sz="3600" dirty="0" err="1" smtClean="0">
                <a:solidFill>
                  <a:srgbClr val="FFFFFF"/>
                </a:solidFill>
                <a:latin typeface="Arial"/>
                <a:ea typeface="ＭＳ Ｐゴシック"/>
              </a:rPr>
              <a:t>waiting</a:t>
            </a:r>
            <a:endParaRPr lang="es-ES" sz="3600" dirty="0">
              <a:solidFill>
                <a:srgbClr val="FFFFFF"/>
              </a:solidFill>
              <a:latin typeface="Arial"/>
              <a:ea typeface="ＭＳ Ｐゴシック"/>
            </a:endParaRPr>
          </a:p>
        </p:txBody>
      </p:sp>
      <p:cxnSp>
        <p:nvCxnSpPr>
          <p:cNvPr id="13" name="12 Conector recto de flecha"/>
          <p:cNvCxnSpPr/>
          <p:nvPr/>
        </p:nvCxnSpPr>
        <p:spPr>
          <a:xfrm flipV="1">
            <a:off x="3417901" y="1692275"/>
            <a:ext cx="357187" cy="28575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rot="16200000" flipH="1">
            <a:off x="3417888" y="2549551"/>
            <a:ext cx="357188" cy="357187"/>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p:nvPr/>
        </p:nvCxnSpPr>
        <p:spPr>
          <a:xfrm>
            <a:off x="2632088" y="2263775"/>
            <a:ext cx="214313" cy="158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273" name="22 CuadroTexto"/>
          <p:cNvSpPr txBox="1">
            <a:spLocks noChangeArrowheads="1"/>
          </p:cNvSpPr>
          <p:nvPr/>
        </p:nvSpPr>
        <p:spPr bwMode="auto">
          <a:xfrm>
            <a:off x="1560526" y="3019070"/>
            <a:ext cx="22860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dirty="0" smtClean="0">
                <a:solidFill>
                  <a:srgbClr val="FFFFFF"/>
                </a:solidFill>
              </a:rPr>
              <a:t>n=695</a:t>
            </a:r>
          </a:p>
          <a:p>
            <a:pPr eaLnBrk="1" fontAlgn="base" hangingPunct="1">
              <a:spcBef>
                <a:spcPct val="0"/>
              </a:spcBef>
              <a:spcAft>
                <a:spcPct val="0"/>
              </a:spcAft>
            </a:pPr>
            <a:r>
              <a:rPr lang="es-ES" sz="1600" b="1" i="1" dirty="0" smtClean="0">
                <a:solidFill>
                  <a:srgbClr val="FFFFFF"/>
                </a:solidFill>
              </a:rPr>
              <a:t>88% palpable </a:t>
            </a:r>
            <a:r>
              <a:rPr lang="es-ES" sz="1600" b="1" i="1" dirty="0" err="1" smtClean="0">
                <a:solidFill>
                  <a:srgbClr val="FFFFFF"/>
                </a:solidFill>
              </a:rPr>
              <a:t>tumors</a:t>
            </a:r>
            <a:endParaRPr lang="es-ES" sz="1600" b="1" i="1" dirty="0" smtClean="0">
              <a:solidFill>
                <a:srgbClr val="FFFFFF"/>
              </a:solidFill>
            </a:endParaRPr>
          </a:p>
        </p:txBody>
      </p:sp>
      <p:sp>
        <p:nvSpPr>
          <p:cNvPr id="11274" name="23 CuadroTexto"/>
          <p:cNvSpPr txBox="1">
            <a:spLocks noChangeArrowheads="1"/>
          </p:cNvSpPr>
          <p:nvPr/>
        </p:nvSpPr>
        <p:spPr bwMode="auto">
          <a:xfrm>
            <a:off x="3775088" y="1763713"/>
            <a:ext cx="9050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dirty="0" smtClean="0">
                <a:solidFill>
                  <a:srgbClr val="FFFFFF"/>
                </a:solidFill>
              </a:rPr>
              <a:t>n=347</a:t>
            </a:r>
          </a:p>
        </p:txBody>
      </p:sp>
      <p:sp>
        <p:nvSpPr>
          <p:cNvPr id="11275" name="24 CuadroTexto"/>
          <p:cNvSpPr txBox="1">
            <a:spLocks noChangeArrowheads="1"/>
          </p:cNvSpPr>
          <p:nvPr/>
        </p:nvSpPr>
        <p:spPr bwMode="auto">
          <a:xfrm>
            <a:off x="3846526" y="3335338"/>
            <a:ext cx="9050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dirty="0" smtClean="0">
                <a:solidFill>
                  <a:srgbClr val="FFFFFF"/>
                </a:solidFill>
              </a:rPr>
              <a:t>n=348</a:t>
            </a:r>
          </a:p>
        </p:txBody>
      </p:sp>
      <p:graphicFrame>
        <p:nvGraphicFramePr>
          <p:cNvPr id="26" name="25 Tabla"/>
          <p:cNvGraphicFramePr>
            <a:graphicFrameLocks noGrp="1"/>
          </p:cNvGraphicFramePr>
          <p:nvPr>
            <p:extLst>
              <p:ext uri="{D42A27DB-BD31-4B8C-83A1-F6EECF244321}">
                <p14:modId xmlns:p14="http://schemas.microsoft.com/office/powerpoint/2010/main" val="2466056708"/>
              </p:ext>
            </p:extLst>
          </p:nvPr>
        </p:nvGraphicFramePr>
        <p:xfrm>
          <a:off x="817564" y="3776663"/>
          <a:ext cx="7215188" cy="1006476"/>
        </p:xfrm>
        <a:graphic>
          <a:graphicData uri="http://schemas.openxmlformats.org/drawingml/2006/table">
            <a:tbl>
              <a:tblPr firstRow="1" bandRow="1">
                <a:tableStyleId>{5C22544A-7EE6-4342-B048-85BDC9FD1C3A}</a:tableStyleId>
              </a:tblPr>
              <a:tblGrid>
                <a:gridCol w="1803797"/>
                <a:gridCol w="1744955"/>
                <a:gridCol w="1862639"/>
                <a:gridCol w="1803797"/>
              </a:tblGrid>
              <a:tr h="335492">
                <a:tc>
                  <a:txBody>
                    <a:bodyPr/>
                    <a:lstStyle/>
                    <a:p>
                      <a:r>
                        <a:rPr lang="es-ES" sz="1600" dirty="0" smtClean="0"/>
                        <a:t>Variable</a:t>
                      </a:r>
                      <a:endParaRPr lang="es-ES" sz="1600" dirty="0"/>
                    </a:p>
                  </a:txBody>
                  <a:tcPr marL="91439" marR="91439" marT="45749" marB="45749"/>
                </a:tc>
                <a:tc>
                  <a:txBody>
                    <a:bodyPr/>
                    <a:lstStyle/>
                    <a:p>
                      <a:pPr algn="ctr"/>
                      <a:r>
                        <a:rPr lang="es-ES" sz="1600" dirty="0" smtClean="0"/>
                        <a:t>Rad</a:t>
                      </a:r>
                      <a:r>
                        <a:rPr lang="es-ES" sz="1600" baseline="0" dirty="0" smtClean="0"/>
                        <a:t> Pro</a:t>
                      </a:r>
                      <a:endParaRPr lang="es-ES" sz="1600" dirty="0"/>
                    </a:p>
                  </a:txBody>
                  <a:tcPr marL="91439" marR="91439" marT="45749" marB="45749"/>
                </a:tc>
                <a:tc>
                  <a:txBody>
                    <a:bodyPr/>
                    <a:lstStyle/>
                    <a:p>
                      <a:pPr algn="ctr"/>
                      <a:r>
                        <a:rPr lang="es-ES" sz="1600" dirty="0" err="1" smtClean="0"/>
                        <a:t>Watchful</a:t>
                      </a:r>
                      <a:r>
                        <a:rPr lang="es-ES" sz="1600" baseline="0" dirty="0" smtClean="0"/>
                        <a:t> </a:t>
                      </a:r>
                      <a:r>
                        <a:rPr lang="es-ES" sz="1600" baseline="0" dirty="0" err="1" smtClean="0"/>
                        <a:t>waiting</a:t>
                      </a:r>
                      <a:endParaRPr lang="es-ES" sz="1600" dirty="0"/>
                    </a:p>
                  </a:txBody>
                  <a:tcPr marL="91439" marR="91439" marT="45749" marB="45749"/>
                </a:tc>
                <a:tc>
                  <a:txBody>
                    <a:bodyPr/>
                    <a:lstStyle/>
                    <a:p>
                      <a:pPr algn="ctr"/>
                      <a:r>
                        <a:rPr lang="es-ES" sz="1600" dirty="0" smtClean="0"/>
                        <a:t>HR</a:t>
                      </a:r>
                      <a:endParaRPr lang="es-ES" sz="1600" dirty="0"/>
                    </a:p>
                  </a:txBody>
                  <a:tcPr marL="91439" marR="91439" marT="45749" marB="45749"/>
                </a:tc>
              </a:tr>
              <a:tr h="335492">
                <a:tc>
                  <a:txBody>
                    <a:bodyPr/>
                    <a:lstStyle/>
                    <a:p>
                      <a:r>
                        <a:rPr lang="es-ES" sz="1600" b="1" baseline="0" dirty="0" err="1" smtClean="0"/>
                        <a:t>Death</a:t>
                      </a:r>
                      <a:r>
                        <a:rPr lang="es-ES" sz="1600" b="1" baseline="0" dirty="0" smtClean="0"/>
                        <a:t>*</a:t>
                      </a:r>
                      <a:endParaRPr lang="es-ES" sz="1600" b="1" dirty="0"/>
                    </a:p>
                  </a:txBody>
                  <a:tcPr marL="91439" marR="91439" marT="45749" marB="45749"/>
                </a:tc>
                <a:tc>
                  <a:txBody>
                    <a:bodyPr/>
                    <a:lstStyle/>
                    <a:p>
                      <a:pPr algn="ctr"/>
                      <a:r>
                        <a:rPr lang="es-ES" sz="1600" b="1" dirty="0" smtClean="0"/>
                        <a:t>166</a:t>
                      </a:r>
                      <a:r>
                        <a:rPr lang="es-ES" sz="1600" b="1" baseline="0" dirty="0" smtClean="0"/>
                        <a:t> / 347</a:t>
                      </a:r>
                      <a:endParaRPr lang="es-ES" sz="1600" b="1" dirty="0"/>
                    </a:p>
                  </a:txBody>
                  <a:tcPr marL="91439" marR="91439" marT="45749" marB="45749"/>
                </a:tc>
                <a:tc>
                  <a:txBody>
                    <a:bodyPr/>
                    <a:lstStyle/>
                    <a:p>
                      <a:pPr algn="ctr"/>
                      <a:r>
                        <a:rPr lang="es-ES" sz="1600" b="1" dirty="0" smtClean="0"/>
                        <a:t>201 / 348</a:t>
                      </a:r>
                      <a:endParaRPr lang="es-ES" sz="1600" b="1" dirty="0"/>
                    </a:p>
                  </a:txBody>
                  <a:tcPr marL="91439" marR="91439" marT="45749" marB="45749"/>
                </a:tc>
                <a:tc>
                  <a:txBody>
                    <a:bodyPr/>
                    <a:lstStyle/>
                    <a:p>
                      <a:pPr algn="ctr"/>
                      <a:r>
                        <a:rPr lang="es-ES" sz="1600" b="1" dirty="0" smtClean="0"/>
                        <a:t>0.75 (p=0.007)</a:t>
                      </a:r>
                      <a:endParaRPr lang="es-ES" sz="1600" b="1" dirty="0"/>
                    </a:p>
                  </a:txBody>
                  <a:tcPr marL="91439" marR="91439" marT="45749" marB="45749"/>
                </a:tc>
              </a:tr>
              <a:tr h="335492">
                <a:tc>
                  <a:txBody>
                    <a:bodyPr/>
                    <a:lstStyle/>
                    <a:p>
                      <a:r>
                        <a:rPr lang="es-ES" sz="1600" b="1" dirty="0" err="1" smtClean="0"/>
                        <a:t>PrCa</a:t>
                      </a:r>
                      <a:r>
                        <a:rPr lang="es-ES" sz="1600" b="1" dirty="0" smtClean="0"/>
                        <a:t> </a:t>
                      </a:r>
                      <a:r>
                        <a:rPr lang="es-ES" sz="1600" b="1" dirty="0" err="1" smtClean="0"/>
                        <a:t>Mortality</a:t>
                      </a:r>
                      <a:r>
                        <a:rPr lang="es-ES" sz="1600" b="1" dirty="0" smtClean="0"/>
                        <a:t>*</a:t>
                      </a:r>
                      <a:endParaRPr lang="es-ES" sz="1600" b="1" dirty="0"/>
                    </a:p>
                  </a:txBody>
                  <a:tcPr marL="91439" marR="91439" marT="45749" marB="45749"/>
                </a:tc>
                <a:tc>
                  <a:txBody>
                    <a:bodyPr/>
                    <a:lstStyle/>
                    <a:p>
                      <a:pPr algn="ctr"/>
                      <a:r>
                        <a:rPr lang="es-ES" sz="1600" b="1" dirty="0" smtClean="0"/>
                        <a:t>55 / 347 (14.6%)</a:t>
                      </a:r>
                      <a:endParaRPr lang="es-ES" sz="1600" b="1" dirty="0"/>
                    </a:p>
                  </a:txBody>
                  <a:tcPr marL="91439" marR="91439" marT="45749" marB="45749"/>
                </a:tc>
                <a:tc>
                  <a:txBody>
                    <a:bodyPr/>
                    <a:lstStyle/>
                    <a:p>
                      <a:pPr algn="ctr"/>
                      <a:r>
                        <a:rPr lang="es-ES" sz="1600" b="1" dirty="0" smtClean="0"/>
                        <a:t>81 / 348 (20.4%)</a:t>
                      </a:r>
                      <a:endParaRPr lang="es-ES" sz="1600" b="1" dirty="0"/>
                    </a:p>
                  </a:txBody>
                  <a:tcPr marL="91439" marR="91439" marT="45749" marB="45749"/>
                </a:tc>
                <a:tc>
                  <a:txBody>
                    <a:bodyPr/>
                    <a:lstStyle/>
                    <a:p>
                      <a:pPr algn="ctr"/>
                      <a:r>
                        <a:rPr lang="es-ES" sz="1600" b="1" dirty="0" smtClean="0"/>
                        <a:t>0.62 (p=0.01)</a:t>
                      </a:r>
                      <a:endParaRPr lang="es-ES" sz="1600" b="1" dirty="0"/>
                    </a:p>
                  </a:txBody>
                  <a:tcPr marL="91439" marR="91439" marT="45749" marB="45749"/>
                </a:tc>
              </a:tr>
            </a:tbl>
          </a:graphicData>
        </a:graphic>
      </p:graphicFrame>
      <p:sp>
        <p:nvSpPr>
          <p:cNvPr id="11298" name="16 CuadroTexto"/>
          <p:cNvSpPr txBox="1">
            <a:spLocks noChangeArrowheads="1"/>
          </p:cNvSpPr>
          <p:nvPr/>
        </p:nvSpPr>
        <p:spPr bwMode="auto">
          <a:xfrm>
            <a:off x="827100" y="4862539"/>
            <a:ext cx="33183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000" dirty="0" smtClean="0">
                <a:solidFill>
                  <a:srgbClr val="FFFFFF"/>
                </a:solidFill>
              </a:rPr>
              <a:t>Rad Pro: Radical </a:t>
            </a:r>
            <a:r>
              <a:rPr lang="es-ES" sz="1000" dirty="0" err="1" smtClean="0">
                <a:solidFill>
                  <a:srgbClr val="FFFFFF"/>
                </a:solidFill>
              </a:rPr>
              <a:t>prostatectomy</a:t>
            </a:r>
            <a:r>
              <a:rPr lang="es-ES" sz="1000" dirty="0" smtClean="0">
                <a:solidFill>
                  <a:srgbClr val="FFFFFF"/>
                </a:solidFill>
              </a:rPr>
              <a:t>, </a:t>
            </a:r>
            <a:r>
              <a:rPr lang="es-ES" sz="1000" dirty="0" err="1" smtClean="0">
                <a:solidFill>
                  <a:srgbClr val="FFFFFF"/>
                </a:solidFill>
              </a:rPr>
              <a:t>PrCa</a:t>
            </a:r>
            <a:r>
              <a:rPr lang="es-ES" sz="1000" dirty="0" smtClean="0">
                <a:solidFill>
                  <a:srgbClr val="FFFFFF"/>
                </a:solidFill>
              </a:rPr>
              <a:t>: </a:t>
            </a:r>
            <a:r>
              <a:rPr lang="es-ES" sz="1000" dirty="0" err="1" smtClean="0">
                <a:solidFill>
                  <a:srgbClr val="FFFFFF"/>
                </a:solidFill>
              </a:rPr>
              <a:t>Prostate</a:t>
            </a:r>
            <a:r>
              <a:rPr lang="es-ES" sz="1000" dirty="0" smtClean="0">
                <a:solidFill>
                  <a:srgbClr val="FFFFFF"/>
                </a:solidFill>
              </a:rPr>
              <a:t> </a:t>
            </a:r>
            <a:r>
              <a:rPr lang="es-ES" sz="1000" dirty="0" err="1" smtClean="0">
                <a:solidFill>
                  <a:srgbClr val="FFFFFF"/>
                </a:solidFill>
              </a:rPr>
              <a:t>cancer</a:t>
            </a:r>
            <a:endParaRPr lang="es-ES" sz="1000" dirty="0" smtClean="0">
              <a:solidFill>
                <a:srgbClr val="FFFFFF"/>
              </a:solidFill>
            </a:endParaRPr>
          </a:p>
        </p:txBody>
      </p:sp>
      <p:sp>
        <p:nvSpPr>
          <p:cNvPr id="11299" name="Título 2"/>
          <p:cNvSpPr>
            <a:spLocks noGrp="1"/>
          </p:cNvSpPr>
          <p:nvPr>
            <p:ph type="title"/>
          </p:nvPr>
        </p:nvSpPr>
        <p:spPr>
          <a:xfrm>
            <a:off x="457200" y="274638"/>
            <a:ext cx="8229600" cy="774700"/>
          </a:xfrm>
        </p:spPr>
        <p:txBody>
          <a:bodyPr/>
          <a:lstStyle/>
          <a:p>
            <a:r>
              <a:rPr lang="es-ES_tradnl" dirty="0" smtClean="0">
                <a:latin typeface="Arial" charset="0"/>
                <a:ea typeface="ＭＳ Ｐゴシック" charset="0"/>
              </a:rPr>
              <a:t>SPCG-4 </a:t>
            </a:r>
            <a:r>
              <a:rPr lang="es-ES" dirty="0">
                <a:latin typeface="Arial" charset="0"/>
                <a:ea typeface="ＭＳ Ｐゴシック" charset="0"/>
              </a:rPr>
              <a:t>–</a:t>
            </a:r>
            <a:r>
              <a:rPr lang="es-ES_tradnl" dirty="0">
                <a:latin typeface="Arial" charset="0"/>
                <a:ea typeface="ＭＳ Ｐゴシック" charset="0"/>
              </a:rPr>
              <a:t> </a:t>
            </a:r>
            <a:r>
              <a:rPr lang="es-ES_tradnl" dirty="0" smtClean="0">
                <a:latin typeface="Arial" charset="0"/>
                <a:ea typeface="ＭＳ Ｐゴシック" charset="0"/>
              </a:rPr>
              <a:t>15 </a:t>
            </a:r>
            <a:r>
              <a:rPr lang="es-ES_tradnl" dirty="0" err="1">
                <a:latin typeface="Arial" charset="0"/>
                <a:ea typeface="ＭＳ Ｐゴシック" charset="0"/>
              </a:rPr>
              <a:t>year</a:t>
            </a:r>
            <a:r>
              <a:rPr lang="es-ES_tradnl" dirty="0">
                <a:latin typeface="Arial" charset="0"/>
                <a:ea typeface="ＭＳ Ｐゴシック" charset="0"/>
              </a:rPr>
              <a:t> </a:t>
            </a:r>
            <a:r>
              <a:rPr lang="es-ES_tradnl" dirty="0" err="1">
                <a:latin typeface="Arial" charset="0"/>
                <a:ea typeface="ＭＳ Ｐゴシック" charset="0"/>
              </a:rPr>
              <a:t>follow</a:t>
            </a:r>
            <a:r>
              <a:rPr lang="es-ES_tradnl" dirty="0">
                <a:latin typeface="Arial" charset="0"/>
                <a:ea typeface="ＭＳ Ｐゴシック" charset="0"/>
              </a:rPr>
              <a:t>-up</a:t>
            </a:r>
            <a:endParaRPr lang="es-ES" dirty="0">
              <a:latin typeface="Arial" charset="0"/>
              <a:ea typeface="ＭＳ Ｐゴシック" charset="0"/>
            </a:endParaRPr>
          </a:p>
        </p:txBody>
      </p:sp>
      <p:sp>
        <p:nvSpPr>
          <p:cNvPr id="11300" name="CuadroTexto 11"/>
          <p:cNvSpPr txBox="1">
            <a:spLocks noChangeArrowheads="1"/>
          </p:cNvSpPr>
          <p:nvPr/>
        </p:nvSpPr>
        <p:spPr bwMode="auto">
          <a:xfrm>
            <a:off x="4900626" y="5164151"/>
            <a:ext cx="3957637" cy="1600438"/>
          </a:xfrm>
          <a:prstGeom prst="rect">
            <a:avLst/>
          </a:prstGeom>
          <a:solidFill>
            <a:schemeClr val="accent1">
              <a:lumMod val="75000"/>
            </a:schemeClr>
          </a:solidFill>
          <a:ln w="9525">
            <a:solidFill>
              <a:schemeClr val="tx1"/>
            </a:solidFill>
            <a:miter lim="800000"/>
            <a:headEnd/>
            <a:tailEnd/>
          </a:ln>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400" b="1" i="1" dirty="0" smtClean="0">
                <a:solidFill>
                  <a:srgbClr val="FFFFFF"/>
                </a:solidFill>
              </a:rPr>
              <a:t>“</a:t>
            </a:r>
            <a:r>
              <a:rPr lang="en-US" sz="1400" b="1" i="1" dirty="0">
                <a:solidFill>
                  <a:srgbClr val="FFFFFF"/>
                </a:solidFill>
              </a:rPr>
              <a:t>Radical prostatectomy was associated with a reduction in the rate of death from prostate cancer. Men with </a:t>
            </a:r>
            <a:r>
              <a:rPr lang="en-US" sz="1400" b="1" i="1" dirty="0" err="1">
                <a:solidFill>
                  <a:srgbClr val="FFFFFF"/>
                </a:solidFill>
              </a:rPr>
              <a:t>extracapsular</a:t>
            </a:r>
            <a:r>
              <a:rPr lang="en-US" sz="1400" b="1" i="1" dirty="0">
                <a:solidFill>
                  <a:srgbClr val="FFFFFF"/>
                </a:solidFill>
              </a:rPr>
              <a:t> tumor growth may benefit from adjuvant local or systemic treatment. (Funded by the Swedish Cancer Society and the National Institutes of Health.) </a:t>
            </a:r>
            <a:r>
              <a:rPr lang="es-ES_tradnl" sz="1400" b="1" i="1" dirty="0" smtClean="0">
                <a:solidFill>
                  <a:srgbClr val="FFFFFF"/>
                </a:solidFill>
              </a:rPr>
              <a:t>”</a:t>
            </a:r>
            <a:endParaRPr lang="es-ES" sz="1400" b="1" i="1" dirty="0" smtClean="0">
              <a:solidFill>
                <a:srgbClr val="FFFFFF"/>
              </a:solidFill>
            </a:endParaRPr>
          </a:p>
        </p:txBody>
      </p:sp>
      <p:sp>
        <p:nvSpPr>
          <p:cNvPr id="11301" name="CuadroTexto 13"/>
          <p:cNvSpPr txBox="1">
            <a:spLocks noChangeArrowheads="1"/>
          </p:cNvSpPr>
          <p:nvPr/>
        </p:nvSpPr>
        <p:spPr bwMode="auto">
          <a:xfrm>
            <a:off x="296864" y="5175276"/>
            <a:ext cx="4486275" cy="64633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800" b="1" dirty="0" smtClean="0">
                <a:solidFill>
                  <a:srgbClr val="FFFFFF"/>
                </a:solidFill>
              </a:rPr>
              <a:t>NNT: 15</a:t>
            </a:r>
          </a:p>
          <a:p>
            <a:pPr eaLnBrk="1" fontAlgn="base" hangingPunct="1">
              <a:spcBef>
                <a:spcPct val="0"/>
              </a:spcBef>
              <a:spcAft>
                <a:spcPct val="0"/>
              </a:spcAft>
            </a:pPr>
            <a:r>
              <a:rPr lang="es-ES_tradnl" sz="1800" b="1" dirty="0" smtClean="0">
                <a:solidFill>
                  <a:srgbClr val="FFFFFF"/>
                </a:solidFill>
              </a:rPr>
              <a:t>NNT in </a:t>
            </a:r>
            <a:r>
              <a:rPr lang="es-ES_tradnl" sz="1800" b="1" dirty="0" err="1" smtClean="0">
                <a:solidFill>
                  <a:srgbClr val="FFFFFF"/>
                </a:solidFill>
              </a:rPr>
              <a:t>younger</a:t>
            </a:r>
            <a:r>
              <a:rPr lang="es-ES_tradnl" sz="1800" b="1" dirty="0" smtClean="0">
                <a:solidFill>
                  <a:srgbClr val="FFFFFF"/>
                </a:solidFill>
              </a:rPr>
              <a:t> </a:t>
            </a:r>
            <a:r>
              <a:rPr lang="es-ES_tradnl" sz="1800" b="1" dirty="0" err="1" smtClean="0">
                <a:solidFill>
                  <a:srgbClr val="FFFFFF"/>
                </a:solidFill>
              </a:rPr>
              <a:t>than</a:t>
            </a:r>
            <a:r>
              <a:rPr lang="es-ES_tradnl" sz="1800" b="1" dirty="0" smtClean="0">
                <a:solidFill>
                  <a:srgbClr val="FFFFFF"/>
                </a:solidFill>
              </a:rPr>
              <a:t> 65: 9</a:t>
            </a:r>
            <a:endParaRPr lang="es-ES_tradnl" sz="1800" dirty="0" smtClean="0">
              <a:solidFill>
                <a:srgbClr val="FFFFFF"/>
              </a:solidFill>
            </a:endParaRPr>
          </a:p>
        </p:txBody>
      </p:sp>
      <p:sp>
        <p:nvSpPr>
          <p:cNvPr id="11302" name="CuadroTexto 26"/>
          <p:cNvSpPr txBox="1">
            <a:spLocks noChangeArrowheads="1"/>
          </p:cNvSpPr>
          <p:nvPr/>
        </p:nvSpPr>
        <p:spPr bwMode="auto">
          <a:xfrm>
            <a:off x="300038" y="6026150"/>
            <a:ext cx="4487862" cy="4001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b="1" dirty="0" err="1" smtClean="0">
                <a:solidFill>
                  <a:srgbClr val="FFFFFF"/>
                </a:solidFill>
              </a:rPr>
              <a:t>Low-Risk</a:t>
            </a:r>
            <a:r>
              <a:rPr lang="es-ES_tradnl" b="1" dirty="0" smtClean="0">
                <a:solidFill>
                  <a:srgbClr val="FFFFFF"/>
                </a:solidFill>
              </a:rPr>
              <a:t> </a:t>
            </a:r>
            <a:r>
              <a:rPr lang="es-ES_tradnl" b="1" dirty="0" err="1" smtClean="0">
                <a:solidFill>
                  <a:srgbClr val="FFFFFF"/>
                </a:solidFill>
              </a:rPr>
              <a:t>patients</a:t>
            </a:r>
            <a:r>
              <a:rPr lang="es-ES_tradnl" b="1" dirty="0" smtClean="0">
                <a:solidFill>
                  <a:srgbClr val="FFFFFF"/>
                </a:solidFill>
              </a:rPr>
              <a:t> ALSO </a:t>
            </a:r>
            <a:r>
              <a:rPr lang="es-ES_tradnl" b="1" dirty="0" err="1" smtClean="0">
                <a:solidFill>
                  <a:srgbClr val="FFFFFF"/>
                </a:solidFill>
              </a:rPr>
              <a:t>benefited</a:t>
            </a:r>
            <a:endParaRPr lang="es-ES_tradnl" dirty="0" smtClean="0">
              <a:solidFill>
                <a:srgbClr val="FFFFFF"/>
              </a:solidFill>
            </a:endParaRPr>
          </a:p>
        </p:txBody>
      </p:sp>
      <p:pic>
        <p:nvPicPr>
          <p:cNvPr id="11303" name="Imagen 2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34389" y="6565926"/>
            <a:ext cx="652462"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23 CuadroTexto"/>
          <p:cNvSpPr txBox="1">
            <a:spLocks noChangeArrowheads="1"/>
          </p:cNvSpPr>
          <p:nvPr/>
        </p:nvSpPr>
        <p:spPr bwMode="auto">
          <a:xfrm>
            <a:off x="6188431" y="2052652"/>
            <a:ext cx="25911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600" dirty="0" smtClean="0">
                <a:solidFill>
                  <a:srgbClr val="FFFFFF"/>
                </a:solidFill>
              </a:rPr>
              <a:t>Median </a:t>
            </a:r>
            <a:r>
              <a:rPr lang="es-ES" sz="1600" dirty="0" err="1" smtClean="0">
                <a:solidFill>
                  <a:srgbClr val="FFFFFF"/>
                </a:solidFill>
              </a:rPr>
              <a:t>follow</a:t>
            </a:r>
            <a:r>
              <a:rPr lang="es-ES" sz="1600" dirty="0" smtClean="0">
                <a:solidFill>
                  <a:srgbClr val="FFFFFF"/>
                </a:solidFill>
              </a:rPr>
              <a:t>-up: 12.8 Mo</a:t>
            </a:r>
          </a:p>
        </p:txBody>
      </p:sp>
      <p:sp>
        <p:nvSpPr>
          <p:cNvPr id="2" name="CuadroTexto 1"/>
          <p:cNvSpPr txBox="1"/>
          <p:nvPr/>
        </p:nvSpPr>
        <p:spPr>
          <a:xfrm>
            <a:off x="5145021" y="3333610"/>
            <a:ext cx="3326552" cy="307777"/>
          </a:xfrm>
          <a:prstGeom prst="rect">
            <a:avLst/>
          </a:prstGeom>
          <a:noFill/>
        </p:spPr>
        <p:txBody>
          <a:bodyPr wrap="none" rtlCol="0">
            <a:spAutoFit/>
          </a:bodyPr>
          <a:lstStyle/>
          <a:p>
            <a:r>
              <a:rPr lang="es-ES" sz="1400" dirty="0" err="1" smtClean="0">
                <a:solidFill>
                  <a:srgbClr val="FFFFFF"/>
                </a:solidFill>
              </a:rPr>
              <a:t>Evaluation</a:t>
            </a:r>
            <a:r>
              <a:rPr lang="es-ES" sz="1400" dirty="0" smtClean="0">
                <a:solidFill>
                  <a:srgbClr val="FFFFFF"/>
                </a:solidFill>
              </a:rPr>
              <a:t> at 6 and 12 Mo, </a:t>
            </a:r>
            <a:r>
              <a:rPr lang="es-ES" sz="1400" dirty="0" err="1" smtClean="0">
                <a:solidFill>
                  <a:srgbClr val="FFFFFF"/>
                </a:solidFill>
              </a:rPr>
              <a:t>then</a:t>
            </a:r>
            <a:r>
              <a:rPr lang="es-ES" sz="1400" dirty="0" smtClean="0">
                <a:solidFill>
                  <a:srgbClr val="FFFFFF"/>
                </a:solidFill>
              </a:rPr>
              <a:t> </a:t>
            </a:r>
            <a:r>
              <a:rPr lang="es-ES" sz="1400" dirty="0" err="1" smtClean="0">
                <a:solidFill>
                  <a:srgbClr val="FFFFFF"/>
                </a:solidFill>
              </a:rPr>
              <a:t>every</a:t>
            </a:r>
            <a:r>
              <a:rPr lang="es-ES" sz="1400" dirty="0" smtClean="0">
                <a:solidFill>
                  <a:srgbClr val="FFFFFF"/>
                </a:solidFill>
              </a:rPr>
              <a:t> </a:t>
            </a:r>
            <a:r>
              <a:rPr lang="es-ES" sz="1400" dirty="0" err="1" smtClean="0">
                <a:solidFill>
                  <a:srgbClr val="FFFFFF"/>
                </a:solidFill>
              </a:rPr>
              <a:t>year</a:t>
            </a:r>
            <a:endParaRPr lang="es-ES" sz="1400" dirty="0">
              <a:solidFill>
                <a:srgbClr val="FFFFFF"/>
              </a:solidFill>
            </a:endParaRPr>
          </a:p>
        </p:txBody>
      </p:sp>
    </p:spTree>
    <p:extLst>
      <p:ext uri="{BB962C8B-B14F-4D97-AF65-F5344CB8AC3E}">
        <p14:creationId xmlns:p14="http://schemas.microsoft.com/office/powerpoint/2010/main" val="186913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73"/>
                                        </p:tgtEl>
                                        <p:attrNameLst>
                                          <p:attrName>style.visibility</p:attrName>
                                        </p:attrNameLst>
                                      </p:cBhvr>
                                      <p:to>
                                        <p:strVal val="visible"/>
                                      </p:to>
                                    </p:set>
                                    <p:animEffect transition="in" filter="blinds(horizontal)">
                                      <p:cBhvr>
                                        <p:cTn id="10" dur="500"/>
                                        <p:tgtEl>
                                          <p:spTgt spid="1127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linds(horizontal)">
                                      <p:cBhvr>
                                        <p:cTn id="21" dur="500"/>
                                        <p:tgtEl>
                                          <p:spTgt spid="15"/>
                                        </p:tgtEl>
                                      </p:cBhvr>
                                    </p:animEffect>
                                  </p:childTnLst>
                                </p:cTn>
                              </p:par>
                              <p:par>
                                <p:cTn id="22" presetID="3" presetClass="entr" presetSubtype="1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linds(horizontal)">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linds(horizontal)">
                                      <p:cBhvr>
                                        <p:cTn id="29" dur="500"/>
                                        <p:tgtEl>
                                          <p:spTgt spid="8"/>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1274"/>
                                        </p:tgtEl>
                                        <p:attrNameLst>
                                          <p:attrName>style.visibility</p:attrName>
                                        </p:attrNameLst>
                                      </p:cBhvr>
                                      <p:to>
                                        <p:strVal val="visible"/>
                                      </p:to>
                                    </p:set>
                                    <p:animEffect transition="in" filter="blinds(horizontal)">
                                      <p:cBhvr>
                                        <p:cTn id="32" dur="500"/>
                                        <p:tgtEl>
                                          <p:spTgt spid="1127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linds(horizontal)">
                                      <p:cBhvr>
                                        <p:cTn id="40" dur="500"/>
                                        <p:tgtEl>
                                          <p:spTgt spid="2"/>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1275"/>
                                        </p:tgtEl>
                                        <p:attrNameLst>
                                          <p:attrName>style.visibility</p:attrName>
                                        </p:attrNameLst>
                                      </p:cBhvr>
                                      <p:to>
                                        <p:strVal val="visible"/>
                                      </p:to>
                                    </p:set>
                                    <p:animEffect transition="in" filter="blinds(horizontal)">
                                      <p:cBhvr>
                                        <p:cTn id="43" dur="500"/>
                                        <p:tgtEl>
                                          <p:spTgt spid="1127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linds(horizontal)">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blinds(horizontal)">
                                      <p:cBhvr>
                                        <p:cTn id="53" dur="500"/>
                                        <p:tgtEl>
                                          <p:spTgt spid="26"/>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11298"/>
                                        </p:tgtEl>
                                        <p:attrNameLst>
                                          <p:attrName>style.visibility</p:attrName>
                                        </p:attrNameLst>
                                      </p:cBhvr>
                                      <p:to>
                                        <p:strVal val="visible"/>
                                      </p:to>
                                    </p:set>
                                    <p:animEffect transition="in" filter="blinds(horizontal)">
                                      <p:cBhvr>
                                        <p:cTn id="56" dur="500"/>
                                        <p:tgtEl>
                                          <p:spTgt spid="11298"/>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1301"/>
                                        </p:tgtEl>
                                        <p:attrNameLst>
                                          <p:attrName>style.visibility</p:attrName>
                                        </p:attrNameLst>
                                      </p:cBhvr>
                                      <p:to>
                                        <p:strVal val="visible"/>
                                      </p:to>
                                    </p:set>
                                    <p:animEffect transition="in" filter="blinds(horizontal)">
                                      <p:cBhvr>
                                        <p:cTn id="61" dur="500"/>
                                        <p:tgtEl>
                                          <p:spTgt spid="11301"/>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11302"/>
                                        </p:tgtEl>
                                        <p:attrNameLst>
                                          <p:attrName>style.visibility</p:attrName>
                                        </p:attrNameLst>
                                      </p:cBhvr>
                                      <p:to>
                                        <p:strVal val="visible"/>
                                      </p:to>
                                    </p:set>
                                    <p:animEffect transition="in" filter="blinds(horizontal)">
                                      <p:cBhvr>
                                        <p:cTn id="66" dur="500"/>
                                        <p:tgtEl>
                                          <p:spTgt spid="11302"/>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11300"/>
                                        </p:tgtEl>
                                        <p:attrNameLst>
                                          <p:attrName>style.visibility</p:attrName>
                                        </p:attrNameLst>
                                      </p:cBhvr>
                                      <p:to>
                                        <p:strVal val="visible"/>
                                      </p:to>
                                    </p:set>
                                    <p:animEffect transition="in" filter="blinds(horizontal)">
                                      <p:cBhvr>
                                        <p:cTn id="71" dur="500"/>
                                        <p:tgtEl>
                                          <p:spTgt spid="11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1273" grpId="0"/>
      <p:bldP spid="11274" grpId="0"/>
      <p:bldP spid="11275" grpId="0"/>
      <p:bldP spid="11298" grpId="0"/>
      <p:bldP spid="11300" grpId="0" animBg="1"/>
      <p:bldP spid="11301" grpId="0" animBg="1"/>
      <p:bldP spid="11302" grpId="0" animBg="1"/>
      <p:bldP spid="21"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560388" y="1477989"/>
            <a:ext cx="2000250" cy="1571625"/>
          </a:xfrm>
          <a:prstGeom prst="roundRect">
            <a:avLst/>
          </a:prstGeom>
          <a:solidFill>
            <a:schemeClr val="accent1">
              <a:lumMod val="75000"/>
            </a:schemeClr>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1400" b="1" dirty="0" err="1">
                <a:solidFill>
                  <a:srgbClr val="FFFFFF"/>
                </a:solidFill>
                <a:latin typeface="Arial"/>
                <a:ea typeface="ＭＳ Ｐゴシック"/>
              </a:rPr>
              <a:t>Localized</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Prostate</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Cancer</a:t>
            </a:r>
            <a:r>
              <a:rPr lang="es-ES" sz="1400" b="1" dirty="0">
                <a:solidFill>
                  <a:srgbClr val="FFFFFF"/>
                </a:solidFill>
                <a:latin typeface="Arial"/>
                <a:ea typeface="ＭＳ Ｐゴシック"/>
              </a:rPr>
              <a:t> </a:t>
            </a:r>
          </a:p>
          <a:p>
            <a:pPr algn="ctr" fontAlgn="base">
              <a:spcBef>
                <a:spcPct val="0"/>
              </a:spcBef>
              <a:spcAft>
                <a:spcPct val="0"/>
              </a:spcAft>
              <a:defRPr/>
            </a:pPr>
            <a:r>
              <a:rPr lang="es-ES" sz="1200" b="1" dirty="0">
                <a:solidFill>
                  <a:srgbClr val="FFFFFF"/>
                </a:solidFill>
                <a:latin typeface="Arial"/>
                <a:ea typeface="ＭＳ Ｐゴシック"/>
              </a:rPr>
              <a:t>T1/2NxM0; PSA 50, </a:t>
            </a:r>
            <a:r>
              <a:rPr lang="es-ES" sz="1200" b="1" dirty="0" err="1">
                <a:solidFill>
                  <a:srgbClr val="FFFFFF"/>
                </a:solidFill>
                <a:latin typeface="Arial"/>
                <a:ea typeface="ＭＳ Ｐゴシック"/>
              </a:rPr>
              <a:t>or</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less</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Negative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Bone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scan</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Age</a:t>
            </a:r>
            <a:r>
              <a:rPr lang="es-ES" sz="1200" b="1" dirty="0">
                <a:solidFill>
                  <a:srgbClr val="FFFFFF"/>
                </a:solidFill>
                <a:latin typeface="Arial"/>
                <a:ea typeface="ＭＳ Ｐゴシック"/>
              </a:rPr>
              <a:t> 75, </a:t>
            </a:r>
            <a:r>
              <a:rPr lang="es-ES" sz="1200" b="1" dirty="0" err="1">
                <a:solidFill>
                  <a:srgbClr val="FFFFFF"/>
                </a:solidFill>
                <a:latin typeface="Arial"/>
                <a:ea typeface="ＭＳ Ｐゴシック"/>
              </a:rPr>
              <a:t>or</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less</a:t>
            </a:r>
            <a:r>
              <a:rPr lang="es-ES" sz="1200" b="1" dirty="0">
                <a:solidFill>
                  <a:srgbClr val="FFFFFF"/>
                </a:solidFill>
                <a:latin typeface="Arial"/>
                <a:ea typeface="ＭＳ Ｐゴシック"/>
              </a:rPr>
              <a:t>; 10 </a:t>
            </a:r>
            <a:r>
              <a:rPr lang="es-ES" sz="1200" b="1" dirty="0" err="1">
                <a:solidFill>
                  <a:srgbClr val="FFFFFF"/>
                </a:solidFill>
                <a:latin typeface="Arial"/>
                <a:ea typeface="ＭＳ Ｐゴシック"/>
              </a:rPr>
              <a:t>yr</a:t>
            </a:r>
            <a:r>
              <a:rPr lang="es-ES" sz="1200" b="1" dirty="0">
                <a:solidFill>
                  <a:srgbClr val="FFFFFF"/>
                </a:solidFill>
                <a:latin typeface="Arial"/>
                <a:ea typeface="ＭＳ Ｐゴシック"/>
              </a:rPr>
              <a:t>, o more </a:t>
            </a:r>
            <a:r>
              <a:rPr lang="es-ES" sz="1200" b="1" dirty="0" err="1">
                <a:solidFill>
                  <a:srgbClr val="FFFFFF"/>
                </a:solidFill>
                <a:latin typeface="Arial"/>
                <a:ea typeface="ＭＳ Ｐゴシック"/>
              </a:rPr>
              <a:t>life</a:t>
            </a:r>
            <a:r>
              <a:rPr lang="es-ES" sz="1200" b="1" dirty="0">
                <a:solidFill>
                  <a:srgbClr val="FFFFFF"/>
                </a:solidFill>
                <a:latin typeface="Arial"/>
                <a:ea typeface="ＭＳ Ｐゴシック"/>
              </a:rPr>
              <a:t> </a:t>
            </a:r>
            <a:r>
              <a:rPr lang="es-ES" sz="1200" b="1" dirty="0" err="1">
                <a:solidFill>
                  <a:srgbClr val="FFFFFF"/>
                </a:solidFill>
                <a:latin typeface="Arial"/>
                <a:ea typeface="ＭＳ Ｐゴシック"/>
              </a:rPr>
              <a:t>expectancy</a:t>
            </a:r>
            <a:endParaRPr lang="es-ES" sz="1200" b="1" dirty="0">
              <a:solidFill>
                <a:srgbClr val="FFFFFF"/>
              </a:solidFill>
              <a:latin typeface="Arial"/>
              <a:ea typeface="ＭＳ Ｐゴシック"/>
            </a:endParaRPr>
          </a:p>
        </p:txBody>
      </p:sp>
      <p:sp>
        <p:nvSpPr>
          <p:cNvPr id="11266" name="5 CuadroTexto"/>
          <p:cNvSpPr txBox="1">
            <a:spLocks noChangeArrowheads="1"/>
          </p:cNvSpPr>
          <p:nvPr/>
        </p:nvSpPr>
        <p:spPr bwMode="auto">
          <a:xfrm>
            <a:off x="306388" y="6554788"/>
            <a:ext cx="319799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smtClean="0">
                <a:solidFill>
                  <a:srgbClr val="FFFFFF"/>
                </a:solidFill>
              </a:rPr>
              <a:t>Wilt TJ, et al. N Engl J Med, 367: 203-213, 2012</a:t>
            </a:r>
          </a:p>
        </p:txBody>
      </p:sp>
      <p:sp>
        <p:nvSpPr>
          <p:cNvPr id="7" name="6 Elipse"/>
          <p:cNvSpPr/>
          <p:nvPr/>
        </p:nvSpPr>
        <p:spPr>
          <a:xfrm>
            <a:off x="2917838" y="2049463"/>
            <a:ext cx="500063" cy="500062"/>
          </a:xfrm>
          <a:prstGeom prst="ellipse">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b="1" dirty="0">
                <a:solidFill>
                  <a:srgbClr val="FFFFFF"/>
                </a:solidFill>
                <a:latin typeface="Arial"/>
                <a:ea typeface="ＭＳ Ｐゴシック"/>
              </a:rPr>
              <a:t>R</a:t>
            </a:r>
          </a:p>
        </p:txBody>
      </p:sp>
      <p:sp>
        <p:nvSpPr>
          <p:cNvPr id="8" name="7 Rectángulo"/>
          <p:cNvSpPr/>
          <p:nvPr/>
        </p:nvSpPr>
        <p:spPr>
          <a:xfrm>
            <a:off x="3846515" y="1049364"/>
            <a:ext cx="4429125"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200" dirty="0">
                <a:solidFill>
                  <a:srgbClr val="FFFFFF"/>
                </a:solidFill>
                <a:latin typeface="Arial"/>
                <a:ea typeface="ＭＳ Ｐゴシック"/>
              </a:rPr>
              <a:t>Radical </a:t>
            </a:r>
            <a:r>
              <a:rPr lang="es-ES" sz="3200" dirty="0" err="1">
                <a:solidFill>
                  <a:srgbClr val="FFFFFF"/>
                </a:solidFill>
                <a:latin typeface="Arial"/>
                <a:ea typeface="ＭＳ Ｐゴシック"/>
              </a:rPr>
              <a:t>Prostatectomy</a:t>
            </a:r>
            <a:endParaRPr lang="es-ES" sz="3200" dirty="0">
              <a:solidFill>
                <a:srgbClr val="FFFFFF"/>
              </a:solidFill>
              <a:latin typeface="Arial"/>
              <a:ea typeface="ＭＳ Ｐゴシック"/>
            </a:endParaRPr>
          </a:p>
        </p:txBody>
      </p:sp>
      <p:sp>
        <p:nvSpPr>
          <p:cNvPr id="9" name="8 Rectángulo"/>
          <p:cNvSpPr/>
          <p:nvPr/>
        </p:nvSpPr>
        <p:spPr>
          <a:xfrm>
            <a:off x="3846513" y="2620989"/>
            <a:ext cx="4500562"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err="1">
                <a:solidFill>
                  <a:srgbClr val="FFFFFF"/>
                </a:solidFill>
                <a:latin typeface="Arial"/>
                <a:ea typeface="ＭＳ Ｐゴシック"/>
              </a:rPr>
              <a:t>Observation</a:t>
            </a:r>
            <a:endParaRPr lang="es-ES" sz="3600" dirty="0">
              <a:solidFill>
                <a:srgbClr val="FFFFFF"/>
              </a:solidFill>
              <a:latin typeface="Arial"/>
              <a:ea typeface="ＭＳ Ｐゴシック"/>
            </a:endParaRPr>
          </a:p>
        </p:txBody>
      </p:sp>
      <p:cxnSp>
        <p:nvCxnSpPr>
          <p:cNvPr id="13" name="12 Conector recto de flecha"/>
          <p:cNvCxnSpPr/>
          <p:nvPr/>
        </p:nvCxnSpPr>
        <p:spPr>
          <a:xfrm flipV="1">
            <a:off x="3417901" y="1692275"/>
            <a:ext cx="357187" cy="28575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rot="16200000" flipH="1">
            <a:off x="3417888" y="2549551"/>
            <a:ext cx="357188" cy="357187"/>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p:nvPr/>
        </p:nvCxnSpPr>
        <p:spPr>
          <a:xfrm>
            <a:off x="2632088" y="2263775"/>
            <a:ext cx="214313" cy="158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273" name="22 CuadroTexto"/>
          <p:cNvSpPr txBox="1">
            <a:spLocks noChangeArrowheads="1"/>
          </p:cNvSpPr>
          <p:nvPr/>
        </p:nvSpPr>
        <p:spPr bwMode="auto">
          <a:xfrm>
            <a:off x="1560526" y="3121025"/>
            <a:ext cx="9050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n=731</a:t>
            </a:r>
          </a:p>
        </p:txBody>
      </p:sp>
      <p:sp>
        <p:nvSpPr>
          <p:cNvPr id="11274" name="23 CuadroTexto"/>
          <p:cNvSpPr txBox="1">
            <a:spLocks noChangeArrowheads="1"/>
          </p:cNvSpPr>
          <p:nvPr/>
        </p:nvSpPr>
        <p:spPr bwMode="auto">
          <a:xfrm>
            <a:off x="3775088" y="1763713"/>
            <a:ext cx="9050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n=364</a:t>
            </a:r>
          </a:p>
        </p:txBody>
      </p:sp>
      <p:sp>
        <p:nvSpPr>
          <p:cNvPr id="11275" name="24 CuadroTexto"/>
          <p:cNvSpPr txBox="1">
            <a:spLocks noChangeArrowheads="1"/>
          </p:cNvSpPr>
          <p:nvPr/>
        </p:nvSpPr>
        <p:spPr bwMode="auto">
          <a:xfrm>
            <a:off x="3846526" y="3335338"/>
            <a:ext cx="9050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n=367</a:t>
            </a:r>
          </a:p>
        </p:txBody>
      </p:sp>
      <p:graphicFrame>
        <p:nvGraphicFramePr>
          <p:cNvPr id="26" name="25 Tabla"/>
          <p:cNvGraphicFramePr>
            <a:graphicFrameLocks noGrp="1"/>
          </p:cNvGraphicFramePr>
          <p:nvPr>
            <p:extLst>
              <p:ext uri="{D42A27DB-BD31-4B8C-83A1-F6EECF244321}">
                <p14:modId xmlns:p14="http://schemas.microsoft.com/office/powerpoint/2010/main" val="67151322"/>
              </p:ext>
            </p:extLst>
          </p:nvPr>
        </p:nvGraphicFramePr>
        <p:xfrm>
          <a:off x="817564" y="3776663"/>
          <a:ext cx="7215188" cy="1006476"/>
        </p:xfrm>
        <a:graphic>
          <a:graphicData uri="http://schemas.openxmlformats.org/drawingml/2006/table">
            <a:tbl>
              <a:tblPr firstRow="1" bandRow="1">
                <a:tableStyleId>{5C22544A-7EE6-4342-B048-85BDC9FD1C3A}</a:tableStyleId>
              </a:tblPr>
              <a:tblGrid>
                <a:gridCol w="1803797"/>
                <a:gridCol w="1553765"/>
                <a:gridCol w="2053829"/>
                <a:gridCol w="1803797"/>
              </a:tblGrid>
              <a:tr h="335492">
                <a:tc>
                  <a:txBody>
                    <a:bodyPr/>
                    <a:lstStyle/>
                    <a:p>
                      <a:r>
                        <a:rPr lang="es-ES" sz="1600" dirty="0" smtClean="0"/>
                        <a:t>Variable</a:t>
                      </a:r>
                      <a:endParaRPr lang="es-ES" sz="1600" dirty="0"/>
                    </a:p>
                  </a:txBody>
                  <a:tcPr marL="91439" marR="91439" marT="45749" marB="45749"/>
                </a:tc>
                <a:tc>
                  <a:txBody>
                    <a:bodyPr/>
                    <a:lstStyle/>
                    <a:p>
                      <a:pPr algn="ctr"/>
                      <a:r>
                        <a:rPr lang="es-ES" sz="1600" dirty="0" smtClean="0"/>
                        <a:t>Rad</a:t>
                      </a:r>
                      <a:r>
                        <a:rPr lang="es-ES" sz="1600" baseline="0" dirty="0" smtClean="0"/>
                        <a:t> Pro</a:t>
                      </a:r>
                      <a:endParaRPr lang="es-ES" sz="1600" dirty="0"/>
                    </a:p>
                  </a:txBody>
                  <a:tcPr marL="91439" marR="91439" marT="45749" marB="45749"/>
                </a:tc>
                <a:tc>
                  <a:txBody>
                    <a:bodyPr/>
                    <a:lstStyle/>
                    <a:p>
                      <a:pPr algn="ctr"/>
                      <a:r>
                        <a:rPr lang="es-ES" sz="1600" dirty="0" err="1" smtClean="0"/>
                        <a:t>Observation</a:t>
                      </a:r>
                      <a:endParaRPr lang="es-ES" sz="1600" dirty="0"/>
                    </a:p>
                  </a:txBody>
                  <a:tcPr marL="91439" marR="91439" marT="45749" marB="45749"/>
                </a:tc>
                <a:tc>
                  <a:txBody>
                    <a:bodyPr/>
                    <a:lstStyle/>
                    <a:p>
                      <a:pPr algn="ctr"/>
                      <a:r>
                        <a:rPr lang="es-ES" sz="1600" dirty="0" smtClean="0"/>
                        <a:t>HR</a:t>
                      </a:r>
                      <a:endParaRPr lang="es-ES" sz="1600" dirty="0"/>
                    </a:p>
                  </a:txBody>
                  <a:tcPr marL="91439" marR="91439" marT="45749" marB="45749"/>
                </a:tc>
              </a:tr>
              <a:tr h="335492">
                <a:tc>
                  <a:txBody>
                    <a:bodyPr/>
                    <a:lstStyle/>
                    <a:p>
                      <a:r>
                        <a:rPr lang="es-ES" sz="1600" b="1" baseline="0" dirty="0" err="1" smtClean="0"/>
                        <a:t>Death</a:t>
                      </a:r>
                      <a:r>
                        <a:rPr lang="es-ES" sz="1600" b="1" baseline="0" dirty="0" smtClean="0"/>
                        <a:t>*</a:t>
                      </a:r>
                      <a:endParaRPr lang="es-ES" sz="1600" b="1" dirty="0"/>
                    </a:p>
                  </a:txBody>
                  <a:tcPr marL="91439" marR="91439" marT="45749" marB="45749"/>
                </a:tc>
                <a:tc>
                  <a:txBody>
                    <a:bodyPr/>
                    <a:lstStyle/>
                    <a:p>
                      <a:pPr algn="ctr"/>
                      <a:r>
                        <a:rPr lang="es-ES" sz="1600" b="1" dirty="0" smtClean="0"/>
                        <a:t>171 / 364</a:t>
                      </a:r>
                      <a:endParaRPr lang="es-ES" sz="1600" b="1" dirty="0"/>
                    </a:p>
                  </a:txBody>
                  <a:tcPr marL="91439" marR="91439" marT="45749" marB="45749"/>
                </a:tc>
                <a:tc>
                  <a:txBody>
                    <a:bodyPr/>
                    <a:lstStyle/>
                    <a:p>
                      <a:pPr algn="ctr"/>
                      <a:r>
                        <a:rPr lang="es-ES" sz="1600" b="1" dirty="0" smtClean="0"/>
                        <a:t>183 / 367</a:t>
                      </a:r>
                      <a:endParaRPr lang="es-ES" sz="1600" b="1" dirty="0"/>
                    </a:p>
                  </a:txBody>
                  <a:tcPr marL="91439" marR="91439" marT="45749" marB="45749"/>
                </a:tc>
                <a:tc>
                  <a:txBody>
                    <a:bodyPr/>
                    <a:lstStyle/>
                    <a:p>
                      <a:pPr algn="ctr"/>
                      <a:r>
                        <a:rPr lang="es-ES" sz="1600" b="1" dirty="0" smtClean="0"/>
                        <a:t>0.88 (NS)</a:t>
                      </a:r>
                      <a:endParaRPr lang="es-ES" sz="1600" b="1" dirty="0"/>
                    </a:p>
                  </a:txBody>
                  <a:tcPr marL="91439" marR="91439" marT="45749" marB="45749"/>
                </a:tc>
              </a:tr>
              <a:tr h="335492">
                <a:tc>
                  <a:txBody>
                    <a:bodyPr/>
                    <a:lstStyle/>
                    <a:p>
                      <a:r>
                        <a:rPr lang="es-ES" sz="1600" b="1" dirty="0" err="1" smtClean="0"/>
                        <a:t>PrCa</a:t>
                      </a:r>
                      <a:r>
                        <a:rPr lang="es-ES" sz="1600" b="1" dirty="0" smtClean="0"/>
                        <a:t> </a:t>
                      </a:r>
                      <a:r>
                        <a:rPr lang="es-ES" sz="1600" b="1" dirty="0" err="1" smtClean="0"/>
                        <a:t>Mortality</a:t>
                      </a:r>
                      <a:r>
                        <a:rPr lang="es-ES" sz="1600" b="1" dirty="0" smtClean="0"/>
                        <a:t>*</a:t>
                      </a:r>
                      <a:endParaRPr lang="es-ES" sz="1600" b="1" dirty="0"/>
                    </a:p>
                  </a:txBody>
                  <a:tcPr marL="91439" marR="91439" marT="45749" marB="45749"/>
                </a:tc>
                <a:tc>
                  <a:txBody>
                    <a:bodyPr/>
                    <a:lstStyle/>
                    <a:p>
                      <a:pPr algn="ctr"/>
                      <a:r>
                        <a:rPr lang="es-ES" sz="1600" b="1" dirty="0" smtClean="0"/>
                        <a:t>5.8%</a:t>
                      </a:r>
                      <a:endParaRPr lang="es-ES" sz="1600" b="1" dirty="0"/>
                    </a:p>
                  </a:txBody>
                  <a:tcPr marL="91439" marR="91439" marT="45749" marB="45749"/>
                </a:tc>
                <a:tc>
                  <a:txBody>
                    <a:bodyPr/>
                    <a:lstStyle/>
                    <a:p>
                      <a:pPr algn="ctr"/>
                      <a:r>
                        <a:rPr lang="es-ES" sz="1600" b="1" dirty="0" smtClean="0"/>
                        <a:t>8.4%</a:t>
                      </a:r>
                      <a:endParaRPr lang="es-ES" sz="1600" b="1" dirty="0"/>
                    </a:p>
                  </a:txBody>
                  <a:tcPr marL="91439" marR="91439" marT="45749" marB="45749"/>
                </a:tc>
                <a:tc>
                  <a:txBody>
                    <a:bodyPr/>
                    <a:lstStyle/>
                    <a:p>
                      <a:pPr algn="ctr"/>
                      <a:r>
                        <a:rPr lang="es-ES" sz="1600" b="1" dirty="0" smtClean="0"/>
                        <a:t>0.66 (NS)</a:t>
                      </a:r>
                      <a:endParaRPr lang="es-ES" sz="1600" b="1" dirty="0"/>
                    </a:p>
                  </a:txBody>
                  <a:tcPr marL="91439" marR="91439" marT="45749" marB="45749"/>
                </a:tc>
              </a:tr>
            </a:tbl>
          </a:graphicData>
        </a:graphic>
      </p:graphicFrame>
      <p:sp>
        <p:nvSpPr>
          <p:cNvPr id="11298" name="16 CuadroTexto"/>
          <p:cNvSpPr txBox="1">
            <a:spLocks noChangeArrowheads="1"/>
          </p:cNvSpPr>
          <p:nvPr/>
        </p:nvSpPr>
        <p:spPr bwMode="auto">
          <a:xfrm>
            <a:off x="827088" y="4862538"/>
            <a:ext cx="55612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000" smtClean="0">
                <a:solidFill>
                  <a:srgbClr val="FFFFFF"/>
                </a:solidFill>
              </a:rPr>
              <a:t>Rad Pro: Radical prostatectomy, PrCa: Prostate cancer. NS: No statistical significant difference</a:t>
            </a:r>
          </a:p>
        </p:txBody>
      </p:sp>
      <p:sp>
        <p:nvSpPr>
          <p:cNvPr id="11299" name="Título 2"/>
          <p:cNvSpPr>
            <a:spLocks noGrp="1"/>
          </p:cNvSpPr>
          <p:nvPr>
            <p:ph type="title"/>
          </p:nvPr>
        </p:nvSpPr>
        <p:spPr>
          <a:xfrm>
            <a:off x="457200" y="274664"/>
            <a:ext cx="8229600" cy="596219"/>
          </a:xfrm>
        </p:spPr>
        <p:txBody>
          <a:bodyPr>
            <a:normAutofit fontScale="90000"/>
          </a:bodyPr>
          <a:lstStyle/>
          <a:p>
            <a:r>
              <a:rPr lang="es-ES_tradnl" dirty="0">
                <a:latin typeface="Arial" charset="0"/>
                <a:ea typeface="ＭＳ Ｐゴシック" charset="0"/>
              </a:rPr>
              <a:t>PIVOT </a:t>
            </a:r>
            <a:r>
              <a:rPr lang="es-ES" dirty="0">
                <a:latin typeface="Arial" charset="0"/>
                <a:ea typeface="ＭＳ Ｐゴシック" charset="0"/>
              </a:rPr>
              <a:t>–</a:t>
            </a:r>
            <a:r>
              <a:rPr lang="es-ES_tradnl" dirty="0">
                <a:latin typeface="Arial" charset="0"/>
                <a:ea typeface="ＭＳ Ｐゴシック" charset="0"/>
              </a:rPr>
              <a:t> 10 </a:t>
            </a:r>
            <a:r>
              <a:rPr lang="es-ES_tradnl" dirty="0" err="1">
                <a:latin typeface="Arial" charset="0"/>
                <a:ea typeface="ＭＳ Ｐゴシック" charset="0"/>
              </a:rPr>
              <a:t>year</a:t>
            </a:r>
            <a:r>
              <a:rPr lang="es-ES_tradnl" dirty="0">
                <a:latin typeface="Arial" charset="0"/>
                <a:ea typeface="ＭＳ Ｐゴシック" charset="0"/>
              </a:rPr>
              <a:t> </a:t>
            </a:r>
            <a:r>
              <a:rPr lang="es-ES_tradnl" dirty="0" err="1">
                <a:latin typeface="Arial" charset="0"/>
                <a:ea typeface="ＭＳ Ｐゴシック" charset="0"/>
              </a:rPr>
              <a:t>follow</a:t>
            </a:r>
            <a:r>
              <a:rPr lang="es-ES_tradnl" dirty="0">
                <a:latin typeface="Arial" charset="0"/>
                <a:ea typeface="ＭＳ Ｐゴシック" charset="0"/>
              </a:rPr>
              <a:t>-up</a:t>
            </a:r>
            <a:endParaRPr lang="es-ES" dirty="0">
              <a:latin typeface="Arial" charset="0"/>
              <a:ea typeface="ＭＳ Ｐゴシック" charset="0"/>
            </a:endParaRPr>
          </a:p>
        </p:txBody>
      </p:sp>
      <p:sp>
        <p:nvSpPr>
          <p:cNvPr id="11300" name="CuadroTexto 11"/>
          <p:cNvSpPr txBox="1">
            <a:spLocks noChangeArrowheads="1"/>
          </p:cNvSpPr>
          <p:nvPr/>
        </p:nvSpPr>
        <p:spPr bwMode="auto">
          <a:xfrm>
            <a:off x="4900626" y="5164164"/>
            <a:ext cx="3957637" cy="1384995"/>
          </a:xfrm>
          <a:prstGeom prst="rect">
            <a:avLst/>
          </a:prstGeom>
          <a:solidFill>
            <a:schemeClr val="accent1">
              <a:lumMod val="75000"/>
            </a:schemeClr>
          </a:solidFill>
          <a:ln w="9525">
            <a:solidFill>
              <a:schemeClr val="tx1"/>
            </a:solidFill>
            <a:miter lim="800000"/>
            <a:headEnd/>
            <a:tailEnd/>
          </a:ln>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200" b="1" i="1" smtClean="0">
                <a:solidFill>
                  <a:srgbClr val="FFFFFF"/>
                </a:solidFill>
              </a:rPr>
              <a:t>“</a:t>
            </a:r>
            <a:r>
              <a:rPr lang="es-ES_tradnl" altLang="ja-JP" sz="1200" b="1" i="1" smtClean="0">
                <a:solidFill>
                  <a:srgbClr val="FFFFFF"/>
                </a:solidFill>
              </a:rPr>
              <a:t>Among men with localized prostate cancer detected during the early era of PSA testing, radical prostatectomy did not significantly reduce all-cause or prostate-cancer mortality, as compared with observation, through at least 12 years of follow-up. Absolute differences were less than 3 percentage points</a:t>
            </a:r>
            <a:r>
              <a:rPr lang="es-ES_tradnl" sz="1200" b="1" i="1" smtClean="0">
                <a:solidFill>
                  <a:srgbClr val="FFFFFF"/>
                </a:solidFill>
              </a:rPr>
              <a:t>”</a:t>
            </a:r>
            <a:endParaRPr lang="es-ES" sz="1200" b="1" i="1" smtClean="0">
              <a:solidFill>
                <a:srgbClr val="FFFFFF"/>
              </a:solidFill>
            </a:endParaRPr>
          </a:p>
        </p:txBody>
      </p:sp>
      <p:sp>
        <p:nvSpPr>
          <p:cNvPr id="11301" name="CuadroTexto 13"/>
          <p:cNvSpPr txBox="1">
            <a:spLocks noChangeArrowheads="1"/>
          </p:cNvSpPr>
          <p:nvPr/>
        </p:nvSpPr>
        <p:spPr bwMode="auto">
          <a:xfrm>
            <a:off x="296864" y="5175250"/>
            <a:ext cx="4486275" cy="7381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400" b="1" smtClean="0">
                <a:solidFill>
                  <a:srgbClr val="FFFFFF"/>
                </a:solidFill>
              </a:rPr>
              <a:t>Least likely to benefit from surgery (p=0.07)</a:t>
            </a:r>
            <a:r>
              <a:rPr lang="es-ES" sz="1400" smtClean="0">
                <a:solidFill>
                  <a:srgbClr val="FFFFFF"/>
                </a:solidFill>
              </a:rPr>
              <a:t>:</a:t>
            </a:r>
          </a:p>
          <a:p>
            <a:pPr eaLnBrk="1" fontAlgn="base" hangingPunct="1">
              <a:spcBef>
                <a:spcPct val="0"/>
              </a:spcBef>
              <a:spcAft>
                <a:spcPct val="0"/>
              </a:spcAft>
            </a:pPr>
            <a:r>
              <a:rPr lang="es-ES" sz="1400" smtClean="0">
                <a:solidFill>
                  <a:srgbClr val="FFFFFF"/>
                </a:solidFill>
              </a:rPr>
              <a:t>D’Amico Lpw-Risk patients (</a:t>
            </a:r>
            <a:r>
              <a:rPr lang="es-ES_tradnl" sz="1400" smtClean="0">
                <a:solidFill>
                  <a:srgbClr val="FFFFFF"/>
                </a:solidFill>
              </a:rPr>
              <a:t>Stage T1c, T2a and PSA level &lt; or =10 ng/mL and Gleason score &lt; or =6).</a:t>
            </a:r>
          </a:p>
        </p:txBody>
      </p:sp>
      <p:sp>
        <p:nvSpPr>
          <p:cNvPr id="11302" name="CuadroTexto 26"/>
          <p:cNvSpPr txBox="1">
            <a:spLocks noChangeArrowheads="1"/>
          </p:cNvSpPr>
          <p:nvPr/>
        </p:nvSpPr>
        <p:spPr bwMode="auto">
          <a:xfrm>
            <a:off x="300038" y="6026176"/>
            <a:ext cx="4487862" cy="523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400" b="1" smtClean="0">
                <a:solidFill>
                  <a:srgbClr val="FFFFFF"/>
                </a:solidFill>
              </a:rPr>
              <a:t>Least likely to benefit from observation (p=0.04)</a:t>
            </a:r>
            <a:r>
              <a:rPr lang="es-ES" sz="1400" smtClean="0">
                <a:solidFill>
                  <a:srgbClr val="FFFFFF"/>
                </a:solidFill>
              </a:rPr>
              <a:t>:</a:t>
            </a:r>
          </a:p>
          <a:p>
            <a:pPr eaLnBrk="1" fontAlgn="base" hangingPunct="1">
              <a:spcBef>
                <a:spcPct val="0"/>
              </a:spcBef>
              <a:spcAft>
                <a:spcPct val="0"/>
              </a:spcAft>
            </a:pPr>
            <a:r>
              <a:rPr lang="es-ES_tradnl" sz="1400" smtClean="0">
                <a:solidFill>
                  <a:srgbClr val="FFFFFF"/>
                </a:solidFill>
              </a:rPr>
              <a:t>PSA &gt;  10 ng/mL </a:t>
            </a:r>
          </a:p>
        </p:txBody>
      </p:sp>
    </p:spTree>
    <p:extLst>
      <p:ext uri="{BB962C8B-B14F-4D97-AF65-F5344CB8AC3E}">
        <p14:creationId xmlns:p14="http://schemas.microsoft.com/office/powerpoint/2010/main" val="1794815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blinds(horizontal)">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274"/>
                                        </p:tgtEl>
                                        <p:attrNameLst>
                                          <p:attrName>style.visibility</p:attrName>
                                        </p:attrNameLst>
                                      </p:cBhvr>
                                      <p:to>
                                        <p:strVal val="visible"/>
                                      </p:to>
                                    </p:set>
                                    <p:animEffect transition="in" filter="blinds(horizontal)">
                                      <p:cBhvr>
                                        <p:cTn id="24" dur="500"/>
                                        <p:tgtEl>
                                          <p:spTgt spid="1127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1275"/>
                                        </p:tgtEl>
                                        <p:attrNameLst>
                                          <p:attrName>style.visibility</p:attrName>
                                        </p:attrNameLst>
                                      </p:cBhvr>
                                      <p:to>
                                        <p:strVal val="visible"/>
                                      </p:to>
                                    </p:set>
                                    <p:animEffect transition="in" filter="blinds(horizontal)">
                                      <p:cBhvr>
                                        <p:cTn id="32" dur="500"/>
                                        <p:tgtEl>
                                          <p:spTgt spid="1127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linds(horizontal)">
                                      <p:cBhvr>
                                        <p:cTn id="37" dur="500"/>
                                        <p:tgtEl>
                                          <p:spTgt spid="2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1298"/>
                                        </p:tgtEl>
                                        <p:attrNameLst>
                                          <p:attrName>style.visibility</p:attrName>
                                        </p:attrNameLst>
                                      </p:cBhvr>
                                      <p:to>
                                        <p:strVal val="visible"/>
                                      </p:to>
                                    </p:set>
                                    <p:animEffect transition="in" filter="blinds(horizontal)">
                                      <p:cBhvr>
                                        <p:cTn id="40" dur="500"/>
                                        <p:tgtEl>
                                          <p:spTgt spid="1129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1301"/>
                                        </p:tgtEl>
                                        <p:attrNameLst>
                                          <p:attrName>style.visibility</p:attrName>
                                        </p:attrNameLst>
                                      </p:cBhvr>
                                      <p:to>
                                        <p:strVal val="visible"/>
                                      </p:to>
                                    </p:set>
                                    <p:animEffect transition="in" filter="blinds(horizontal)">
                                      <p:cBhvr>
                                        <p:cTn id="45" dur="500"/>
                                        <p:tgtEl>
                                          <p:spTgt spid="11301"/>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1302"/>
                                        </p:tgtEl>
                                        <p:attrNameLst>
                                          <p:attrName>style.visibility</p:attrName>
                                        </p:attrNameLst>
                                      </p:cBhvr>
                                      <p:to>
                                        <p:strVal val="visible"/>
                                      </p:to>
                                    </p:set>
                                    <p:animEffect transition="in" filter="blinds(horizontal)">
                                      <p:cBhvr>
                                        <p:cTn id="50" dur="500"/>
                                        <p:tgtEl>
                                          <p:spTgt spid="11302"/>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1300"/>
                                        </p:tgtEl>
                                        <p:attrNameLst>
                                          <p:attrName>style.visibility</p:attrName>
                                        </p:attrNameLst>
                                      </p:cBhvr>
                                      <p:to>
                                        <p:strVal val="visible"/>
                                      </p:to>
                                    </p:set>
                                    <p:animEffect transition="in" filter="blinds(horizontal)">
                                      <p:cBhvr>
                                        <p:cTn id="55" dur="500"/>
                                        <p:tgtEl>
                                          <p:spTgt spid="11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274" grpId="0"/>
      <p:bldP spid="11275" grpId="0"/>
      <p:bldP spid="11298" grpId="0"/>
      <p:bldP spid="11300" grpId="0" animBg="1"/>
      <p:bldP spid="11301" grpId="0" animBg="1"/>
      <p:bldP spid="1130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457200" y="274638"/>
            <a:ext cx="8229600" cy="868362"/>
          </a:xfrm>
        </p:spPr>
        <p:txBody>
          <a:bodyPr>
            <a:normAutofit fontScale="90000"/>
          </a:bodyPr>
          <a:lstStyle/>
          <a:p>
            <a:r>
              <a:rPr lang="es-ES" sz="2800" dirty="0" smtClean="0"/>
              <a:t>PCOS: Long-</a:t>
            </a:r>
            <a:r>
              <a:rPr lang="es-ES" sz="2800" dirty="0" err="1"/>
              <a:t>t</a:t>
            </a:r>
            <a:r>
              <a:rPr lang="es-ES" sz="2800" dirty="0" err="1" smtClean="0"/>
              <a:t>erm</a:t>
            </a:r>
            <a:r>
              <a:rPr lang="es-ES" sz="2800" dirty="0" smtClean="0"/>
              <a:t> </a:t>
            </a:r>
            <a:r>
              <a:rPr lang="es-ES" sz="2800" dirty="0" err="1" smtClean="0"/>
              <a:t>functional</a:t>
            </a:r>
            <a:r>
              <a:rPr lang="es-ES" sz="2800" dirty="0" smtClean="0"/>
              <a:t> </a:t>
            </a:r>
            <a:r>
              <a:rPr lang="es-ES" sz="2800" dirty="0" err="1" smtClean="0"/>
              <a:t>outcomes</a:t>
            </a:r>
            <a:r>
              <a:rPr lang="es-ES" sz="2800" dirty="0" smtClean="0"/>
              <a:t> </a:t>
            </a:r>
            <a:r>
              <a:rPr lang="es-ES" sz="2800" dirty="0" err="1" smtClean="0"/>
              <a:t>after</a:t>
            </a:r>
            <a:r>
              <a:rPr lang="es-ES" sz="2800" dirty="0" smtClean="0"/>
              <a:t> </a:t>
            </a:r>
            <a:r>
              <a:rPr lang="es-ES" sz="2800" dirty="0" err="1" smtClean="0"/>
              <a:t>treatment</a:t>
            </a:r>
            <a:r>
              <a:rPr lang="es-ES" sz="2800" dirty="0" smtClean="0"/>
              <a:t> </a:t>
            </a:r>
            <a:r>
              <a:rPr lang="es-ES" sz="2800" dirty="0" err="1" smtClean="0"/>
              <a:t>for</a:t>
            </a:r>
            <a:r>
              <a:rPr lang="es-ES" sz="2800" dirty="0" smtClean="0"/>
              <a:t> </a:t>
            </a:r>
            <a:r>
              <a:rPr lang="es-ES" sz="2800" dirty="0" err="1" smtClean="0"/>
              <a:t>localized</a:t>
            </a:r>
            <a:r>
              <a:rPr lang="es-ES" sz="2800" dirty="0" smtClean="0"/>
              <a:t> </a:t>
            </a:r>
            <a:r>
              <a:rPr lang="es-ES" sz="2800" dirty="0" err="1" smtClean="0"/>
              <a:t>prostate</a:t>
            </a:r>
            <a:r>
              <a:rPr lang="es-ES" sz="2800" dirty="0" smtClean="0"/>
              <a:t> </a:t>
            </a:r>
            <a:r>
              <a:rPr lang="es-ES" sz="2800" dirty="0" err="1" smtClean="0"/>
              <a:t>cancer</a:t>
            </a:r>
            <a:r>
              <a:rPr lang="es-ES" sz="2800" dirty="0" smtClean="0"/>
              <a:t> </a:t>
            </a:r>
            <a:endParaRPr lang="es-ES" sz="2800" dirty="0"/>
          </a:p>
        </p:txBody>
      </p:sp>
      <p:sp>
        <p:nvSpPr>
          <p:cNvPr id="5" name="Rectángulo redondeado 4"/>
          <p:cNvSpPr/>
          <p:nvPr/>
        </p:nvSpPr>
        <p:spPr>
          <a:xfrm>
            <a:off x="245496" y="2407925"/>
            <a:ext cx="1646089" cy="142421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smtClean="0"/>
              <a:t> </a:t>
            </a:r>
            <a:r>
              <a:rPr lang="es-ES" dirty="0" err="1" smtClean="0"/>
              <a:t>prostate</a:t>
            </a:r>
            <a:r>
              <a:rPr lang="es-ES" dirty="0" smtClean="0"/>
              <a:t> </a:t>
            </a:r>
            <a:r>
              <a:rPr lang="es-ES" dirty="0" err="1" smtClean="0"/>
              <a:t>cancer</a:t>
            </a:r>
            <a:endParaRPr lang="es-ES" dirty="0"/>
          </a:p>
        </p:txBody>
      </p:sp>
      <p:sp>
        <p:nvSpPr>
          <p:cNvPr id="6" name="CuadroTexto 5"/>
          <p:cNvSpPr txBox="1"/>
          <p:nvPr/>
        </p:nvSpPr>
        <p:spPr>
          <a:xfrm>
            <a:off x="1147733" y="3997033"/>
            <a:ext cx="727207" cy="276999"/>
          </a:xfrm>
          <a:prstGeom prst="rect">
            <a:avLst/>
          </a:prstGeom>
          <a:noFill/>
        </p:spPr>
        <p:txBody>
          <a:bodyPr wrap="none" rtlCol="0">
            <a:spAutoFit/>
          </a:bodyPr>
          <a:lstStyle/>
          <a:p>
            <a:r>
              <a:rPr lang="es-ES" sz="1200" i="1" dirty="0"/>
              <a:t>n</a:t>
            </a:r>
            <a:r>
              <a:rPr lang="es-ES" sz="1200" i="1" dirty="0" smtClean="0"/>
              <a:t>=1.655</a:t>
            </a:r>
            <a:endParaRPr lang="es-ES" sz="1200" i="1" dirty="0"/>
          </a:p>
        </p:txBody>
      </p:sp>
      <p:sp>
        <p:nvSpPr>
          <p:cNvPr id="8" name="Rectángulo redondeado 7"/>
          <p:cNvSpPr/>
          <p:nvPr/>
        </p:nvSpPr>
        <p:spPr>
          <a:xfrm>
            <a:off x="2930642" y="1493525"/>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t>Radical </a:t>
            </a:r>
            <a:r>
              <a:rPr lang="es-ES_tradnl" dirty="0" err="1" smtClean="0"/>
              <a:t>prostectomy</a:t>
            </a:r>
            <a:endParaRPr lang="es-ES" dirty="0"/>
          </a:p>
        </p:txBody>
      </p:sp>
      <p:sp>
        <p:nvSpPr>
          <p:cNvPr id="10" name="Rectángulo redondeado 9"/>
          <p:cNvSpPr/>
          <p:nvPr/>
        </p:nvSpPr>
        <p:spPr>
          <a:xfrm>
            <a:off x="2930642" y="3904691"/>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External</a:t>
            </a:r>
            <a:r>
              <a:rPr lang="es-ES_tradnl" dirty="0" smtClean="0"/>
              <a:t> </a:t>
            </a:r>
            <a:r>
              <a:rPr lang="es-ES_tradnl" dirty="0" err="1" smtClean="0"/>
              <a:t>radiotherapy</a:t>
            </a:r>
            <a:endParaRPr lang="es-ES" dirty="0"/>
          </a:p>
        </p:txBody>
      </p:sp>
      <p:cxnSp>
        <p:nvCxnSpPr>
          <p:cNvPr id="12" name="Conector curvado 11"/>
          <p:cNvCxnSpPr>
            <a:stCxn id="5" idx="3"/>
            <a:endCxn id="8" idx="1"/>
          </p:cNvCxnSpPr>
          <p:nvPr/>
        </p:nvCxnSpPr>
        <p:spPr>
          <a:xfrm flipV="1">
            <a:off x="1891585" y="1950751"/>
            <a:ext cx="1039057" cy="1169307"/>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1891585" y="3120032"/>
            <a:ext cx="1039057" cy="1241859"/>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363257" y="5658872"/>
            <a:ext cx="4896695" cy="923330"/>
          </a:xfrm>
          <a:prstGeom prst="rect">
            <a:avLst/>
          </a:prstGeom>
          <a:noFill/>
        </p:spPr>
        <p:txBody>
          <a:bodyPr wrap="square" rtlCol="0">
            <a:spAutoFit/>
          </a:bodyPr>
          <a:lstStyle/>
          <a:p>
            <a:pPr algn="ctr"/>
            <a:r>
              <a:rPr lang="es-ES" b="1" i="1" dirty="0" smtClean="0">
                <a:solidFill>
                  <a:srgbClr val="FFFF00"/>
                </a:solidFill>
              </a:rPr>
              <a:t>At 15 </a:t>
            </a:r>
            <a:r>
              <a:rPr lang="es-ES" b="1" i="1" dirty="0" err="1" smtClean="0">
                <a:solidFill>
                  <a:srgbClr val="FFFF00"/>
                </a:solidFill>
              </a:rPr>
              <a:t>years</a:t>
            </a:r>
            <a:r>
              <a:rPr lang="es-ES" b="1" i="1" dirty="0" smtClean="0">
                <a:solidFill>
                  <a:srgbClr val="FFFF00"/>
                </a:solidFill>
              </a:rPr>
              <a:t>, no </a:t>
            </a:r>
            <a:r>
              <a:rPr lang="es-ES" b="1" i="1" dirty="0" err="1" smtClean="0">
                <a:solidFill>
                  <a:srgbClr val="FFFF00"/>
                </a:solidFill>
              </a:rPr>
              <a:t>significant</a:t>
            </a:r>
            <a:r>
              <a:rPr lang="es-ES" b="1" i="1" dirty="0" smtClean="0">
                <a:solidFill>
                  <a:srgbClr val="FFFF00"/>
                </a:solidFill>
              </a:rPr>
              <a:t> </a:t>
            </a:r>
            <a:r>
              <a:rPr lang="es-ES" b="1" i="1" dirty="0" err="1" smtClean="0">
                <a:solidFill>
                  <a:srgbClr val="FFFF00"/>
                </a:solidFill>
              </a:rPr>
              <a:t>differences</a:t>
            </a:r>
            <a:r>
              <a:rPr lang="es-ES" b="1" i="1" dirty="0" smtClean="0">
                <a:solidFill>
                  <a:srgbClr val="FFFF00"/>
                </a:solidFill>
              </a:rPr>
              <a:t> in </a:t>
            </a:r>
            <a:r>
              <a:rPr lang="es-ES" b="1" i="1" dirty="0" err="1" smtClean="0">
                <a:solidFill>
                  <a:srgbClr val="FFFF00"/>
                </a:solidFill>
              </a:rPr>
              <a:t>disease-specific</a:t>
            </a:r>
            <a:r>
              <a:rPr lang="es-ES" b="1" i="1" dirty="0" smtClean="0">
                <a:solidFill>
                  <a:srgbClr val="FFFF00"/>
                </a:solidFill>
              </a:rPr>
              <a:t> </a:t>
            </a:r>
            <a:r>
              <a:rPr lang="es-ES" b="1" i="1" dirty="0" err="1" smtClean="0">
                <a:solidFill>
                  <a:srgbClr val="FFFF00"/>
                </a:solidFill>
              </a:rPr>
              <a:t>functional</a:t>
            </a:r>
            <a:r>
              <a:rPr lang="es-ES" b="1" i="1" dirty="0" smtClean="0">
                <a:solidFill>
                  <a:srgbClr val="FFFF00"/>
                </a:solidFill>
              </a:rPr>
              <a:t> </a:t>
            </a:r>
            <a:r>
              <a:rPr lang="es-ES" b="1" i="1" dirty="0" err="1" smtClean="0">
                <a:solidFill>
                  <a:srgbClr val="FFFF00"/>
                </a:solidFill>
              </a:rPr>
              <a:t>outcomes</a:t>
            </a:r>
            <a:r>
              <a:rPr lang="es-ES" b="1" i="1" dirty="0">
                <a:solidFill>
                  <a:srgbClr val="FFFF00"/>
                </a:solidFill>
              </a:rPr>
              <a:t> </a:t>
            </a:r>
            <a:r>
              <a:rPr lang="es-ES" b="1" i="1" dirty="0" err="1" smtClean="0">
                <a:solidFill>
                  <a:srgbClr val="FFFF00"/>
                </a:solidFill>
              </a:rPr>
              <a:t>after</a:t>
            </a:r>
            <a:r>
              <a:rPr lang="es-ES" b="1" i="1" dirty="0" smtClean="0">
                <a:solidFill>
                  <a:srgbClr val="FFFF00"/>
                </a:solidFill>
              </a:rPr>
              <a:t> </a:t>
            </a:r>
            <a:r>
              <a:rPr lang="es-ES" b="1" i="1" dirty="0" err="1" smtClean="0">
                <a:solidFill>
                  <a:srgbClr val="FFFF00"/>
                </a:solidFill>
              </a:rPr>
              <a:t>prostatectomy</a:t>
            </a:r>
            <a:r>
              <a:rPr lang="es-ES" b="1" i="1" dirty="0" smtClean="0">
                <a:solidFill>
                  <a:srgbClr val="FFFF00"/>
                </a:solidFill>
              </a:rPr>
              <a:t> </a:t>
            </a:r>
            <a:r>
              <a:rPr lang="es-ES" b="1" i="1" dirty="0" err="1" smtClean="0">
                <a:solidFill>
                  <a:srgbClr val="FFFF00"/>
                </a:solidFill>
              </a:rPr>
              <a:t>or</a:t>
            </a:r>
            <a:r>
              <a:rPr lang="es-ES" b="1" i="1" dirty="0" smtClean="0">
                <a:solidFill>
                  <a:srgbClr val="FFFF00"/>
                </a:solidFill>
              </a:rPr>
              <a:t> </a:t>
            </a:r>
            <a:r>
              <a:rPr lang="es-ES" b="1" i="1" dirty="0" err="1" smtClean="0">
                <a:solidFill>
                  <a:srgbClr val="FFFF00"/>
                </a:solidFill>
              </a:rPr>
              <a:t>radiotherapy</a:t>
            </a:r>
            <a:r>
              <a:rPr lang="es-ES" b="1" i="1" dirty="0" smtClean="0">
                <a:solidFill>
                  <a:srgbClr val="FFFF00"/>
                </a:solidFill>
              </a:rPr>
              <a:t> </a:t>
            </a:r>
            <a:r>
              <a:rPr lang="es-ES" b="1" i="1" dirty="0" err="1" smtClean="0">
                <a:solidFill>
                  <a:srgbClr val="FFFF00"/>
                </a:solidFill>
              </a:rPr>
              <a:t>for</a:t>
            </a:r>
            <a:r>
              <a:rPr lang="es-ES" b="1" i="1" dirty="0" smtClean="0">
                <a:solidFill>
                  <a:srgbClr val="FFFF00"/>
                </a:solidFill>
              </a:rPr>
              <a:t> </a:t>
            </a:r>
            <a:r>
              <a:rPr lang="es-ES" b="1" i="1" dirty="0" err="1" smtClean="0">
                <a:solidFill>
                  <a:srgbClr val="FFFF00"/>
                </a:solidFill>
              </a:rPr>
              <a:t>localized</a:t>
            </a:r>
            <a:r>
              <a:rPr lang="es-ES" b="1" i="1" dirty="0" smtClean="0">
                <a:solidFill>
                  <a:srgbClr val="FFFF00"/>
                </a:solidFill>
              </a:rPr>
              <a:t> </a:t>
            </a:r>
            <a:r>
              <a:rPr lang="es-ES" b="1" i="1" dirty="0" err="1" smtClean="0">
                <a:solidFill>
                  <a:srgbClr val="FFFF00"/>
                </a:solidFill>
              </a:rPr>
              <a:t>prostate</a:t>
            </a:r>
            <a:r>
              <a:rPr lang="es-ES" b="1" i="1" dirty="0" smtClean="0">
                <a:solidFill>
                  <a:srgbClr val="FFFF00"/>
                </a:solidFill>
              </a:rPr>
              <a:t> </a:t>
            </a:r>
            <a:r>
              <a:rPr lang="es-ES" b="1" i="1" dirty="0" err="1" smtClean="0">
                <a:solidFill>
                  <a:srgbClr val="FFFF00"/>
                </a:solidFill>
              </a:rPr>
              <a:t>cancer</a:t>
            </a:r>
            <a:endParaRPr lang="es-ES" b="1" i="1" dirty="0">
              <a:solidFill>
                <a:srgbClr val="FFFF00"/>
              </a:solidFill>
            </a:endParaRPr>
          </a:p>
        </p:txBody>
      </p:sp>
      <p:sp>
        <p:nvSpPr>
          <p:cNvPr id="2" name="CuadroTexto 1"/>
          <p:cNvSpPr txBox="1"/>
          <p:nvPr/>
        </p:nvSpPr>
        <p:spPr>
          <a:xfrm>
            <a:off x="5259939" y="1218138"/>
            <a:ext cx="3153152" cy="1200329"/>
          </a:xfrm>
          <a:prstGeom prst="rect">
            <a:avLst/>
          </a:prstGeom>
          <a:noFill/>
        </p:spPr>
        <p:txBody>
          <a:bodyPr wrap="none" rtlCol="0">
            <a:spAutoFit/>
          </a:bodyPr>
          <a:lstStyle/>
          <a:p>
            <a:r>
              <a:rPr lang="es-ES" b="1" i="1" dirty="0" err="1" smtClean="0">
                <a:solidFill>
                  <a:srgbClr val="FFFF00"/>
                </a:solidFill>
              </a:rPr>
              <a:t>Urinary</a:t>
            </a:r>
            <a:r>
              <a:rPr lang="es-ES" b="1" i="1" dirty="0" smtClean="0">
                <a:solidFill>
                  <a:srgbClr val="FFFF00"/>
                </a:solidFill>
              </a:rPr>
              <a:t> </a:t>
            </a:r>
            <a:r>
              <a:rPr lang="es-ES" b="1" i="1" dirty="0" err="1" smtClean="0">
                <a:solidFill>
                  <a:srgbClr val="FFFF00"/>
                </a:solidFill>
              </a:rPr>
              <a:t>incontinence</a:t>
            </a:r>
            <a:endParaRPr lang="es-ES" b="1" i="1" dirty="0" smtClean="0">
              <a:solidFill>
                <a:srgbClr val="FFFF00"/>
              </a:solidFill>
            </a:endParaRPr>
          </a:p>
          <a:p>
            <a:r>
              <a:rPr lang="es-ES" i="1" dirty="0" smtClean="0"/>
              <a:t>@2-yrs </a:t>
            </a:r>
            <a:r>
              <a:rPr lang="es-ES" i="1" dirty="0" err="1" smtClean="0"/>
              <a:t>worse</a:t>
            </a:r>
            <a:r>
              <a:rPr lang="es-ES" i="1" dirty="0" smtClean="0"/>
              <a:t> </a:t>
            </a:r>
            <a:r>
              <a:rPr lang="es-ES" i="1" dirty="0" err="1" smtClean="0"/>
              <a:t>with</a:t>
            </a:r>
            <a:r>
              <a:rPr lang="es-ES" i="1" dirty="0" smtClean="0"/>
              <a:t> RT (OR: 6.2)</a:t>
            </a:r>
          </a:p>
          <a:p>
            <a:r>
              <a:rPr lang="es-ES" i="1" dirty="0" smtClean="0"/>
              <a:t>@5-yrs </a:t>
            </a:r>
            <a:r>
              <a:rPr lang="es-ES" i="1" dirty="0" err="1" smtClean="0"/>
              <a:t>worse</a:t>
            </a:r>
            <a:r>
              <a:rPr lang="es-ES" i="1" dirty="0" smtClean="0"/>
              <a:t> </a:t>
            </a:r>
            <a:r>
              <a:rPr lang="es-ES" i="1" dirty="0" err="1" smtClean="0"/>
              <a:t>with</a:t>
            </a:r>
            <a:r>
              <a:rPr lang="es-ES" i="1" dirty="0" smtClean="0"/>
              <a:t> RT (OR: 5.1)</a:t>
            </a:r>
          </a:p>
          <a:p>
            <a:r>
              <a:rPr lang="es-ES" i="1" dirty="0" smtClean="0"/>
              <a:t>@15-yrs – no </a:t>
            </a:r>
            <a:r>
              <a:rPr lang="es-ES" i="1" dirty="0" err="1" smtClean="0"/>
              <a:t>difference</a:t>
            </a:r>
            <a:endParaRPr lang="es-ES" i="1" dirty="0"/>
          </a:p>
        </p:txBody>
      </p:sp>
      <p:sp>
        <p:nvSpPr>
          <p:cNvPr id="3" name="Rectángulo 2"/>
          <p:cNvSpPr/>
          <p:nvPr/>
        </p:nvSpPr>
        <p:spPr>
          <a:xfrm>
            <a:off x="6259890" y="6403395"/>
            <a:ext cx="2621038" cy="276999"/>
          </a:xfrm>
          <a:prstGeom prst="rect">
            <a:avLst/>
          </a:prstGeom>
        </p:spPr>
        <p:txBody>
          <a:bodyPr wrap="square">
            <a:spAutoFit/>
          </a:bodyPr>
          <a:lstStyle/>
          <a:p>
            <a:r>
              <a:rPr lang="en-US" sz="1200" dirty="0" err="1" smtClean="0"/>
              <a:t>Resnick</a:t>
            </a:r>
            <a:r>
              <a:rPr lang="en-US" sz="1200" dirty="0" smtClean="0"/>
              <a:t> M, et al. N </a:t>
            </a:r>
            <a:r>
              <a:rPr lang="en-US" sz="1200" dirty="0" err="1"/>
              <a:t>Engl</a:t>
            </a:r>
            <a:r>
              <a:rPr lang="en-US" sz="1200" dirty="0"/>
              <a:t> J Med </a:t>
            </a:r>
            <a:r>
              <a:rPr lang="en-US" sz="1200" dirty="0" smtClean="0"/>
              <a:t>2013</a:t>
            </a:r>
          </a:p>
        </p:txBody>
      </p:sp>
      <p:sp>
        <p:nvSpPr>
          <p:cNvPr id="7" name="CuadroTexto 6"/>
          <p:cNvSpPr txBox="1"/>
          <p:nvPr/>
        </p:nvSpPr>
        <p:spPr>
          <a:xfrm>
            <a:off x="2232090" y="2889225"/>
            <a:ext cx="1034909" cy="461665"/>
          </a:xfrm>
          <a:prstGeom prst="rect">
            <a:avLst/>
          </a:prstGeom>
          <a:noFill/>
        </p:spPr>
        <p:txBody>
          <a:bodyPr wrap="none" rtlCol="0">
            <a:spAutoFit/>
          </a:bodyPr>
          <a:lstStyle/>
          <a:p>
            <a:r>
              <a:rPr lang="es-ES" sz="1200" b="1" i="1" dirty="0" err="1" smtClean="0"/>
              <a:t>Cohort</a:t>
            </a:r>
            <a:r>
              <a:rPr lang="es-ES" sz="1200" b="1" i="1" dirty="0" smtClean="0"/>
              <a:t> </a:t>
            </a:r>
            <a:r>
              <a:rPr lang="es-ES" sz="1200" b="1" i="1" dirty="0" err="1" smtClean="0"/>
              <a:t>study</a:t>
            </a:r>
            <a:endParaRPr lang="es-ES" sz="1200" b="1" i="1" dirty="0" smtClean="0"/>
          </a:p>
          <a:p>
            <a:r>
              <a:rPr lang="es-ES" sz="1200" b="1" i="1" dirty="0" smtClean="0"/>
              <a:t>1994-1995</a:t>
            </a:r>
            <a:endParaRPr lang="es-ES" sz="1200" b="1" i="1" dirty="0"/>
          </a:p>
        </p:txBody>
      </p:sp>
      <p:sp>
        <p:nvSpPr>
          <p:cNvPr id="15" name="CuadroTexto 14"/>
          <p:cNvSpPr txBox="1"/>
          <p:nvPr/>
        </p:nvSpPr>
        <p:spPr>
          <a:xfrm>
            <a:off x="5259952" y="2635973"/>
            <a:ext cx="3628793" cy="1200329"/>
          </a:xfrm>
          <a:prstGeom prst="rect">
            <a:avLst/>
          </a:prstGeom>
          <a:noFill/>
        </p:spPr>
        <p:txBody>
          <a:bodyPr wrap="none" rtlCol="0">
            <a:spAutoFit/>
          </a:bodyPr>
          <a:lstStyle/>
          <a:p>
            <a:r>
              <a:rPr lang="es-ES" b="1" i="1" dirty="0" err="1" smtClean="0">
                <a:solidFill>
                  <a:srgbClr val="FFFF00"/>
                </a:solidFill>
              </a:rPr>
              <a:t>Erectile</a:t>
            </a:r>
            <a:r>
              <a:rPr lang="es-ES" b="1" i="1" dirty="0" smtClean="0">
                <a:solidFill>
                  <a:srgbClr val="FFFF00"/>
                </a:solidFill>
              </a:rPr>
              <a:t> </a:t>
            </a:r>
            <a:r>
              <a:rPr lang="es-ES" b="1" i="1" dirty="0" err="1" smtClean="0">
                <a:solidFill>
                  <a:srgbClr val="FFFF00"/>
                </a:solidFill>
              </a:rPr>
              <a:t>dysfunction</a:t>
            </a:r>
            <a:endParaRPr lang="es-ES" b="1" i="1" dirty="0" smtClean="0">
              <a:solidFill>
                <a:srgbClr val="FFFF00"/>
              </a:solidFill>
            </a:endParaRPr>
          </a:p>
          <a:p>
            <a:r>
              <a:rPr lang="es-ES" i="1" dirty="0" smtClean="0"/>
              <a:t>@2-yrs </a:t>
            </a:r>
            <a:r>
              <a:rPr lang="es-ES" i="1" dirty="0" err="1" smtClean="0"/>
              <a:t>worse</a:t>
            </a:r>
            <a:r>
              <a:rPr lang="es-ES" i="1" dirty="0" smtClean="0"/>
              <a:t> </a:t>
            </a:r>
            <a:r>
              <a:rPr lang="es-ES" i="1" dirty="0" err="1" smtClean="0"/>
              <a:t>with</a:t>
            </a:r>
            <a:r>
              <a:rPr lang="es-ES" i="1" dirty="0" smtClean="0"/>
              <a:t> </a:t>
            </a:r>
            <a:r>
              <a:rPr lang="es-ES" i="1" dirty="0" err="1" smtClean="0"/>
              <a:t>Surgery</a:t>
            </a:r>
            <a:r>
              <a:rPr lang="es-ES" i="1" dirty="0" smtClean="0"/>
              <a:t> (OR: 3.4)</a:t>
            </a:r>
          </a:p>
          <a:p>
            <a:r>
              <a:rPr lang="es-ES" i="1" dirty="0" smtClean="0"/>
              <a:t>@5-yrs </a:t>
            </a:r>
            <a:r>
              <a:rPr lang="es-ES" i="1" dirty="0" err="1" smtClean="0"/>
              <a:t>worse</a:t>
            </a:r>
            <a:r>
              <a:rPr lang="es-ES" i="1" dirty="0" smtClean="0"/>
              <a:t> </a:t>
            </a:r>
            <a:r>
              <a:rPr lang="es-ES" i="1" dirty="0" err="1" smtClean="0"/>
              <a:t>with</a:t>
            </a:r>
            <a:r>
              <a:rPr lang="es-ES" i="1" dirty="0" smtClean="0"/>
              <a:t> </a:t>
            </a:r>
            <a:r>
              <a:rPr lang="es-ES" i="1" dirty="0" err="1" smtClean="0"/>
              <a:t>Surgery</a:t>
            </a:r>
            <a:r>
              <a:rPr lang="es-ES" i="1" dirty="0" smtClean="0"/>
              <a:t> (OR: 1.9)</a:t>
            </a:r>
          </a:p>
          <a:p>
            <a:r>
              <a:rPr lang="es-ES" i="1" dirty="0" smtClean="0"/>
              <a:t>@15-yrs – no </a:t>
            </a:r>
            <a:r>
              <a:rPr lang="es-ES" i="1" dirty="0" err="1" smtClean="0"/>
              <a:t>difference</a:t>
            </a:r>
            <a:endParaRPr lang="es-ES" i="1" dirty="0"/>
          </a:p>
        </p:txBody>
      </p:sp>
      <p:sp>
        <p:nvSpPr>
          <p:cNvPr id="18" name="CuadroTexto 17"/>
          <p:cNvSpPr txBox="1"/>
          <p:nvPr/>
        </p:nvSpPr>
        <p:spPr>
          <a:xfrm>
            <a:off x="5259939" y="4089787"/>
            <a:ext cx="3747816" cy="1200329"/>
          </a:xfrm>
          <a:prstGeom prst="rect">
            <a:avLst/>
          </a:prstGeom>
          <a:noFill/>
        </p:spPr>
        <p:txBody>
          <a:bodyPr wrap="none" rtlCol="0">
            <a:spAutoFit/>
          </a:bodyPr>
          <a:lstStyle/>
          <a:p>
            <a:r>
              <a:rPr lang="es-ES" b="1" i="1" dirty="0" err="1" smtClean="0">
                <a:solidFill>
                  <a:srgbClr val="FFFF00"/>
                </a:solidFill>
              </a:rPr>
              <a:t>Bowel</a:t>
            </a:r>
            <a:r>
              <a:rPr lang="es-ES" b="1" i="1" dirty="0" smtClean="0">
                <a:solidFill>
                  <a:srgbClr val="FFFF00"/>
                </a:solidFill>
              </a:rPr>
              <a:t> </a:t>
            </a:r>
            <a:r>
              <a:rPr lang="es-ES" b="1" i="1" dirty="0" err="1" smtClean="0">
                <a:solidFill>
                  <a:srgbClr val="FFFF00"/>
                </a:solidFill>
              </a:rPr>
              <a:t>urgency</a:t>
            </a:r>
            <a:endParaRPr lang="es-ES" b="1" i="1" dirty="0" smtClean="0">
              <a:solidFill>
                <a:srgbClr val="FFFF00"/>
              </a:solidFill>
            </a:endParaRPr>
          </a:p>
          <a:p>
            <a:r>
              <a:rPr lang="es-ES" i="1" dirty="0" smtClean="0"/>
              <a:t>@2-yrs </a:t>
            </a:r>
            <a:r>
              <a:rPr lang="es-ES" i="1" dirty="0" err="1" smtClean="0"/>
              <a:t>better</a:t>
            </a:r>
            <a:r>
              <a:rPr lang="es-ES" i="1" dirty="0" smtClean="0"/>
              <a:t> </a:t>
            </a:r>
            <a:r>
              <a:rPr lang="es-ES" i="1" dirty="0" err="1" smtClean="0"/>
              <a:t>with</a:t>
            </a:r>
            <a:r>
              <a:rPr lang="es-ES" i="1" dirty="0" smtClean="0"/>
              <a:t> </a:t>
            </a:r>
            <a:r>
              <a:rPr lang="es-ES" i="1" dirty="0" err="1" smtClean="0"/>
              <a:t>Surgery</a:t>
            </a:r>
            <a:r>
              <a:rPr lang="es-ES" i="1" dirty="0" smtClean="0"/>
              <a:t> (OR: 0.39)</a:t>
            </a:r>
          </a:p>
          <a:p>
            <a:r>
              <a:rPr lang="es-ES" i="1" dirty="0" smtClean="0"/>
              <a:t>@5-yrs </a:t>
            </a:r>
            <a:r>
              <a:rPr lang="es-ES" i="1" dirty="0" err="1" smtClean="0"/>
              <a:t>better</a:t>
            </a:r>
            <a:r>
              <a:rPr lang="es-ES" i="1" dirty="0" smtClean="0"/>
              <a:t> </a:t>
            </a:r>
            <a:r>
              <a:rPr lang="es-ES" i="1" dirty="0" err="1" smtClean="0"/>
              <a:t>with</a:t>
            </a:r>
            <a:r>
              <a:rPr lang="es-ES" i="1" dirty="0" smtClean="0"/>
              <a:t> </a:t>
            </a:r>
            <a:r>
              <a:rPr lang="es-ES" i="1" dirty="0" err="1" smtClean="0"/>
              <a:t>Surgery</a:t>
            </a:r>
            <a:r>
              <a:rPr lang="es-ES" i="1" dirty="0" smtClean="0"/>
              <a:t> (OR: 0.47)</a:t>
            </a:r>
          </a:p>
          <a:p>
            <a:r>
              <a:rPr lang="es-ES" i="1" dirty="0" smtClean="0"/>
              <a:t>@15-yrs – no </a:t>
            </a:r>
            <a:r>
              <a:rPr lang="es-ES" i="1" dirty="0" err="1" smtClean="0"/>
              <a:t>difference</a:t>
            </a:r>
            <a:endParaRPr lang="es-ES" i="1" dirty="0"/>
          </a:p>
        </p:txBody>
      </p:sp>
    </p:spTree>
    <p:extLst>
      <p:ext uri="{BB962C8B-B14F-4D97-AF65-F5344CB8AC3E}">
        <p14:creationId xmlns:p14="http://schemas.microsoft.com/office/powerpoint/2010/main" val="2060904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p:bldP spid="15" grpId="0"/>
      <p:bldP spid="1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err="1" smtClean="0"/>
              <a:t>Risk-based</a:t>
            </a:r>
            <a:r>
              <a:rPr lang="es-ES" dirty="0" smtClean="0"/>
              <a:t> </a:t>
            </a:r>
            <a:r>
              <a:rPr lang="es-ES" dirty="0" err="1" smtClean="0"/>
              <a:t>management</a:t>
            </a:r>
            <a:r>
              <a:rPr lang="es-ES" dirty="0" smtClean="0"/>
              <a:t> of </a:t>
            </a:r>
            <a:r>
              <a:rPr lang="es-ES" dirty="0" err="1" smtClean="0"/>
              <a:t>prostate</a:t>
            </a:r>
            <a:r>
              <a:rPr lang="es-ES" dirty="0" smtClean="0"/>
              <a:t> </a:t>
            </a:r>
            <a:r>
              <a:rPr lang="es-ES" dirty="0" err="1" smtClean="0"/>
              <a:t>cancer</a:t>
            </a:r>
            <a:endParaRPr lang="es-ES" dirty="0"/>
          </a:p>
        </p:txBody>
      </p:sp>
      <p:sp>
        <p:nvSpPr>
          <p:cNvPr id="3" name="CuadroTexto 2"/>
          <p:cNvSpPr txBox="1"/>
          <p:nvPr/>
        </p:nvSpPr>
        <p:spPr>
          <a:xfrm>
            <a:off x="6830787" y="6513113"/>
            <a:ext cx="2186716" cy="276999"/>
          </a:xfrm>
          <a:prstGeom prst="rect">
            <a:avLst/>
          </a:prstGeom>
          <a:noFill/>
        </p:spPr>
        <p:txBody>
          <a:bodyPr wrap="none" rtlCol="0">
            <a:spAutoFit/>
          </a:bodyPr>
          <a:lstStyle/>
          <a:p>
            <a:r>
              <a:rPr lang="es-ES" sz="1200" dirty="0" err="1" smtClean="0"/>
              <a:t>D’Amico</a:t>
            </a:r>
            <a:r>
              <a:rPr lang="es-ES" sz="1200" dirty="0"/>
              <a:t> </a:t>
            </a:r>
            <a:r>
              <a:rPr lang="es-ES" sz="1200" dirty="0" smtClean="0"/>
              <a:t>AV. N </a:t>
            </a:r>
            <a:r>
              <a:rPr lang="es-ES" sz="1200" dirty="0" err="1" smtClean="0"/>
              <a:t>Engl</a:t>
            </a:r>
            <a:r>
              <a:rPr lang="es-ES" sz="1200" dirty="0" smtClean="0"/>
              <a:t> J </a:t>
            </a:r>
            <a:r>
              <a:rPr lang="es-ES" sz="1200" dirty="0" err="1" smtClean="0"/>
              <a:t>Med</a:t>
            </a:r>
            <a:r>
              <a:rPr lang="es-ES" sz="1200" dirty="0" smtClean="0"/>
              <a:t>, 2011</a:t>
            </a:r>
            <a:endParaRPr lang="es-ES" sz="1200" dirty="0"/>
          </a:p>
        </p:txBody>
      </p:sp>
      <p:sp>
        <p:nvSpPr>
          <p:cNvPr id="4" name="CuadroTexto 3"/>
          <p:cNvSpPr txBox="1"/>
          <p:nvPr/>
        </p:nvSpPr>
        <p:spPr>
          <a:xfrm>
            <a:off x="5043243" y="1816076"/>
            <a:ext cx="3750596" cy="400110"/>
          </a:xfrm>
          <a:prstGeom prst="rect">
            <a:avLst/>
          </a:prstGeom>
          <a:noFill/>
        </p:spPr>
        <p:txBody>
          <a:bodyPr wrap="none" rtlCol="0">
            <a:spAutoFit/>
          </a:bodyPr>
          <a:lstStyle/>
          <a:p>
            <a:pPr fontAlgn="base"/>
            <a:r>
              <a:rPr lang="en-US" sz="2000" dirty="0" smtClean="0"/>
              <a:t>Androgen blockade NOT indicated</a:t>
            </a:r>
            <a:endParaRPr lang="en-US" sz="2000" dirty="0"/>
          </a:p>
        </p:txBody>
      </p:sp>
      <p:sp>
        <p:nvSpPr>
          <p:cNvPr id="5" name="Rectángulo redondeado 4"/>
          <p:cNvSpPr/>
          <p:nvPr/>
        </p:nvSpPr>
        <p:spPr>
          <a:xfrm>
            <a:off x="2979170" y="1692968"/>
            <a:ext cx="1542143"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a:t>
            </a:r>
            <a:endParaRPr lang="es-ES" dirty="0"/>
          </a:p>
        </p:txBody>
      </p:sp>
      <p:sp>
        <p:nvSpPr>
          <p:cNvPr id="6" name="Rectángulo redondeado 5"/>
          <p:cNvSpPr/>
          <p:nvPr/>
        </p:nvSpPr>
        <p:spPr>
          <a:xfrm>
            <a:off x="328487" y="1687286"/>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smtClean="0"/>
              <a:t> </a:t>
            </a:r>
            <a:r>
              <a:rPr lang="es-ES" dirty="0" err="1" smtClean="0"/>
              <a:t>Low-Risk</a:t>
            </a:r>
            <a:endParaRPr lang="es-ES" dirty="0"/>
          </a:p>
        </p:txBody>
      </p:sp>
      <p:sp>
        <p:nvSpPr>
          <p:cNvPr id="8" name="CuadroTexto 7"/>
          <p:cNvSpPr txBox="1"/>
          <p:nvPr/>
        </p:nvSpPr>
        <p:spPr>
          <a:xfrm>
            <a:off x="506471" y="2464199"/>
            <a:ext cx="1641595" cy="830997"/>
          </a:xfrm>
          <a:prstGeom prst="rect">
            <a:avLst/>
          </a:prstGeom>
          <a:noFill/>
        </p:spPr>
        <p:txBody>
          <a:bodyPr wrap="none" rtlCol="0">
            <a:spAutoFit/>
          </a:bodyPr>
          <a:lstStyle/>
          <a:p>
            <a:r>
              <a:rPr lang="es-ES" sz="1600" dirty="0" smtClean="0"/>
              <a:t>T1c-T2a</a:t>
            </a:r>
          </a:p>
          <a:p>
            <a:r>
              <a:rPr lang="es-ES" sz="1600" dirty="0" smtClean="0"/>
              <a:t>PSA 10, </a:t>
            </a:r>
            <a:r>
              <a:rPr lang="es-ES" sz="1600" dirty="0" err="1" smtClean="0"/>
              <a:t>or</a:t>
            </a:r>
            <a:r>
              <a:rPr lang="es-ES" sz="1600" dirty="0" smtClean="0"/>
              <a:t> </a:t>
            </a:r>
            <a:r>
              <a:rPr lang="es-ES" sz="1600" dirty="0" err="1" smtClean="0"/>
              <a:t>less</a:t>
            </a:r>
            <a:endParaRPr lang="es-ES" sz="1600" dirty="0" smtClean="0"/>
          </a:p>
          <a:p>
            <a:r>
              <a:rPr lang="es-ES" sz="1600" dirty="0" err="1" smtClean="0"/>
              <a:t>Gleason</a:t>
            </a:r>
            <a:r>
              <a:rPr lang="es-ES" sz="1600" dirty="0" smtClean="0"/>
              <a:t> 6, </a:t>
            </a:r>
            <a:r>
              <a:rPr lang="es-ES" sz="1600" dirty="0" err="1" smtClean="0"/>
              <a:t>or</a:t>
            </a:r>
            <a:r>
              <a:rPr lang="es-ES" sz="1600" dirty="0" smtClean="0"/>
              <a:t> </a:t>
            </a:r>
            <a:r>
              <a:rPr lang="es-ES" sz="1600" dirty="0" err="1" smtClean="0"/>
              <a:t>less</a:t>
            </a:r>
            <a:endParaRPr lang="es-ES" sz="1600" dirty="0"/>
          </a:p>
        </p:txBody>
      </p:sp>
      <p:sp>
        <p:nvSpPr>
          <p:cNvPr id="9" name="Abrir llave 8"/>
          <p:cNvSpPr/>
          <p:nvPr/>
        </p:nvSpPr>
        <p:spPr>
          <a:xfrm>
            <a:off x="297823" y="2632519"/>
            <a:ext cx="208643" cy="544285"/>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11" name="Conector curvado 10"/>
          <p:cNvCxnSpPr>
            <a:stCxn id="6" idx="1"/>
            <a:endCxn id="9" idx="1"/>
          </p:cNvCxnSpPr>
          <p:nvPr/>
        </p:nvCxnSpPr>
        <p:spPr>
          <a:xfrm rot="10800000" flipV="1">
            <a:off x="297824" y="2010476"/>
            <a:ext cx="30677" cy="894185"/>
          </a:xfrm>
          <a:prstGeom prst="curvedConnector3">
            <a:avLst>
              <a:gd name="adj1" fmla="val 845184"/>
            </a:avLst>
          </a:prstGeom>
        </p:spPr>
        <p:style>
          <a:lnRef idx="2">
            <a:schemeClr val="accent1"/>
          </a:lnRef>
          <a:fillRef idx="0">
            <a:schemeClr val="accent1"/>
          </a:fillRef>
          <a:effectRef idx="1">
            <a:schemeClr val="accent1"/>
          </a:effectRef>
          <a:fontRef idx="minor">
            <a:schemeClr val="tx1"/>
          </a:fontRef>
        </p:style>
      </p:cxnSp>
      <p:cxnSp>
        <p:nvCxnSpPr>
          <p:cNvPr id="13" name="Conector curvado 12"/>
          <p:cNvCxnSpPr>
            <a:stCxn id="6" idx="3"/>
            <a:endCxn id="5" idx="1"/>
          </p:cNvCxnSpPr>
          <p:nvPr/>
        </p:nvCxnSpPr>
        <p:spPr>
          <a:xfrm>
            <a:off x="2326015" y="2010451"/>
            <a:ext cx="653142" cy="568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10" name="Rectángulo 9"/>
          <p:cNvSpPr/>
          <p:nvPr/>
        </p:nvSpPr>
        <p:spPr>
          <a:xfrm>
            <a:off x="693159" y="4784360"/>
            <a:ext cx="7607200" cy="1754327"/>
          </a:xfrm>
          <a:prstGeom prst="rect">
            <a:avLst/>
          </a:prstGeom>
        </p:spPr>
        <p:txBody>
          <a:bodyPr wrap="square">
            <a:spAutoFit/>
          </a:bodyPr>
          <a:lstStyle/>
          <a:p>
            <a:pPr fontAlgn="base"/>
            <a:r>
              <a:rPr lang="en-US" i="1" dirty="0" smtClean="0"/>
              <a:t>“In </a:t>
            </a:r>
            <a:r>
              <a:rPr lang="en-US" i="1" dirty="0"/>
              <a:t>conclusion, among men with localized prostate cancer undergoing conventional-dose radiation therapy, </a:t>
            </a:r>
            <a:r>
              <a:rPr lang="en-US" i="1" dirty="0">
                <a:solidFill>
                  <a:srgbClr val="FFFF00"/>
                </a:solidFill>
              </a:rPr>
              <a:t>hormonal therapy is not indicated for low-risk disease</a:t>
            </a:r>
            <a:r>
              <a:rPr lang="en-US" i="1" dirty="0"/>
              <a:t>, whereas 6 months of hormonal therapy appears necessary to prolong survival among patients with high-risk disease. Whether 4 or 6 months of hormonal therapy for intermediate-risk disease is best requires further study</a:t>
            </a:r>
            <a:r>
              <a:rPr lang="en-US" i="1" dirty="0" smtClean="0"/>
              <a:t>.”</a:t>
            </a:r>
            <a:endParaRPr lang="en-US" i="1" dirty="0"/>
          </a:p>
        </p:txBody>
      </p:sp>
      <p:sp>
        <p:nvSpPr>
          <p:cNvPr id="17" name="CuadroTexto 16"/>
          <p:cNvSpPr txBox="1"/>
          <p:nvPr/>
        </p:nvSpPr>
        <p:spPr>
          <a:xfrm>
            <a:off x="3281700" y="2343676"/>
            <a:ext cx="5238025" cy="646331"/>
          </a:xfrm>
          <a:prstGeom prst="rect">
            <a:avLst/>
          </a:prstGeom>
          <a:noFill/>
        </p:spPr>
        <p:txBody>
          <a:bodyPr wrap="square" rtlCol="0">
            <a:spAutoFit/>
          </a:bodyPr>
          <a:lstStyle/>
          <a:p>
            <a:r>
              <a:rPr lang="es-ES" dirty="0" smtClean="0"/>
              <a:t>No </a:t>
            </a:r>
            <a:r>
              <a:rPr lang="es-ES" dirty="0" err="1" smtClean="0"/>
              <a:t>survival</a:t>
            </a:r>
            <a:r>
              <a:rPr lang="es-ES" dirty="0" smtClean="0"/>
              <a:t> </a:t>
            </a:r>
            <a:r>
              <a:rPr lang="es-ES" dirty="0" err="1" smtClean="0"/>
              <a:t>benefit</a:t>
            </a:r>
            <a:r>
              <a:rPr lang="es-ES" dirty="0" smtClean="0"/>
              <a:t> in </a:t>
            </a:r>
            <a:r>
              <a:rPr lang="es-ES" dirty="0" err="1" smtClean="0"/>
              <a:t>subgroup</a:t>
            </a:r>
            <a:r>
              <a:rPr lang="es-ES" dirty="0" smtClean="0"/>
              <a:t> (</a:t>
            </a:r>
            <a:r>
              <a:rPr lang="es-ES" dirty="0" err="1" smtClean="0"/>
              <a:t>add</a:t>
            </a:r>
            <a:r>
              <a:rPr lang="es-ES" dirty="0" smtClean="0"/>
              <a:t>-hoc) </a:t>
            </a:r>
            <a:r>
              <a:rPr lang="es-ES" dirty="0" err="1" smtClean="0"/>
              <a:t>analysis</a:t>
            </a:r>
            <a:r>
              <a:rPr lang="es-ES" dirty="0" smtClean="0"/>
              <a:t> RTOG 9408 </a:t>
            </a:r>
            <a:r>
              <a:rPr lang="es-ES" dirty="0" err="1" smtClean="0"/>
              <a:t>with</a:t>
            </a:r>
            <a:r>
              <a:rPr lang="es-ES" dirty="0" smtClean="0"/>
              <a:t> </a:t>
            </a:r>
            <a:r>
              <a:rPr lang="es-ES" dirty="0" err="1" smtClean="0"/>
              <a:t>androgen</a:t>
            </a:r>
            <a:r>
              <a:rPr lang="es-ES" dirty="0" smtClean="0"/>
              <a:t> </a:t>
            </a:r>
            <a:r>
              <a:rPr lang="es-ES" dirty="0" err="1" smtClean="0"/>
              <a:t>blockade</a:t>
            </a:r>
            <a:r>
              <a:rPr lang="es-ES" dirty="0" smtClean="0"/>
              <a:t> </a:t>
            </a:r>
            <a:r>
              <a:rPr lang="es-ES" b="1" i="1" dirty="0" smtClean="0"/>
              <a:t>PLUS </a:t>
            </a:r>
            <a:r>
              <a:rPr lang="es-ES" dirty="0" smtClean="0"/>
              <a:t> </a:t>
            </a:r>
            <a:r>
              <a:rPr lang="es-ES" dirty="0" err="1" smtClean="0"/>
              <a:t>side</a:t>
            </a:r>
            <a:r>
              <a:rPr lang="es-ES" dirty="0" smtClean="0"/>
              <a:t> </a:t>
            </a:r>
            <a:r>
              <a:rPr lang="es-ES" dirty="0" err="1" smtClean="0"/>
              <a:t>effects</a:t>
            </a:r>
            <a:endParaRPr lang="es-ES" dirty="0" smtClean="0"/>
          </a:p>
        </p:txBody>
      </p:sp>
      <p:sp>
        <p:nvSpPr>
          <p:cNvPr id="24" name="Rectángulo redondeado 23"/>
          <p:cNvSpPr/>
          <p:nvPr/>
        </p:nvSpPr>
        <p:spPr>
          <a:xfrm>
            <a:off x="6090590" y="3027069"/>
            <a:ext cx="2812005" cy="1757269"/>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200" dirty="0" smtClean="0"/>
              <a:t>Sexual </a:t>
            </a:r>
            <a:r>
              <a:rPr lang="es-ES" sz="1200" dirty="0" err="1" smtClean="0"/>
              <a:t>dysfunction</a:t>
            </a:r>
            <a:endParaRPr lang="es-ES" sz="1200" dirty="0" smtClean="0"/>
          </a:p>
          <a:p>
            <a:pPr algn="ctr"/>
            <a:r>
              <a:rPr lang="es-ES" sz="1200" dirty="0" smtClean="0"/>
              <a:t>Hot-flashes</a:t>
            </a:r>
          </a:p>
          <a:p>
            <a:pPr algn="ctr"/>
            <a:r>
              <a:rPr lang="es-ES" sz="1200" dirty="0" smtClean="0"/>
              <a:t>Fatigue</a:t>
            </a:r>
          </a:p>
          <a:p>
            <a:pPr algn="ctr"/>
            <a:r>
              <a:rPr lang="es-ES" sz="1200" dirty="0" err="1" smtClean="0"/>
              <a:t>Rash</a:t>
            </a:r>
            <a:endParaRPr lang="es-ES" sz="1200" dirty="0" smtClean="0"/>
          </a:p>
          <a:p>
            <a:pPr algn="ctr"/>
            <a:r>
              <a:rPr lang="es-ES" sz="1200" dirty="0" err="1" smtClean="0"/>
              <a:t>Gynecomastia</a:t>
            </a:r>
            <a:endParaRPr lang="es-ES" sz="1200" dirty="0" smtClean="0"/>
          </a:p>
          <a:p>
            <a:pPr algn="ctr"/>
            <a:r>
              <a:rPr lang="es-ES" sz="1200" dirty="0" err="1" smtClean="0"/>
              <a:t>Increase</a:t>
            </a:r>
            <a:r>
              <a:rPr lang="es-ES" sz="1200" dirty="0" smtClean="0"/>
              <a:t> </a:t>
            </a:r>
            <a:r>
              <a:rPr lang="es-ES" sz="1200" dirty="0" err="1" smtClean="0"/>
              <a:t>risk</a:t>
            </a:r>
            <a:r>
              <a:rPr lang="es-ES" sz="1200" dirty="0" smtClean="0"/>
              <a:t> of Diabetes</a:t>
            </a:r>
          </a:p>
          <a:p>
            <a:pPr algn="ctr"/>
            <a:r>
              <a:rPr lang="es-ES" sz="1200" dirty="0" err="1" smtClean="0"/>
              <a:t>Increased</a:t>
            </a:r>
            <a:r>
              <a:rPr lang="es-ES" sz="1200" dirty="0" smtClean="0"/>
              <a:t> </a:t>
            </a:r>
            <a:r>
              <a:rPr lang="es-ES" sz="1200" dirty="0" err="1" smtClean="0"/>
              <a:t>risk</a:t>
            </a:r>
            <a:r>
              <a:rPr lang="es-ES" sz="1200" dirty="0" smtClean="0"/>
              <a:t> of </a:t>
            </a:r>
            <a:r>
              <a:rPr lang="es-ES" sz="1200" dirty="0" err="1" smtClean="0"/>
              <a:t>Heart</a:t>
            </a:r>
            <a:r>
              <a:rPr lang="es-ES" sz="1200" dirty="0" smtClean="0"/>
              <a:t> </a:t>
            </a:r>
            <a:r>
              <a:rPr lang="es-ES" sz="1200" dirty="0" err="1" smtClean="0"/>
              <a:t>attack</a:t>
            </a:r>
            <a:endParaRPr lang="es-ES" sz="1200" dirty="0" smtClean="0"/>
          </a:p>
          <a:p>
            <a:pPr algn="ctr"/>
            <a:r>
              <a:rPr lang="es-ES" sz="1200" dirty="0" err="1" smtClean="0"/>
              <a:t>Increased</a:t>
            </a:r>
            <a:r>
              <a:rPr lang="es-ES" sz="1200" dirty="0" smtClean="0"/>
              <a:t> </a:t>
            </a:r>
            <a:r>
              <a:rPr lang="es-ES" sz="1200" dirty="0" err="1" smtClean="0"/>
              <a:t>risk</a:t>
            </a:r>
            <a:r>
              <a:rPr lang="es-ES" sz="1200" dirty="0" smtClean="0"/>
              <a:t> of </a:t>
            </a:r>
            <a:r>
              <a:rPr lang="es-ES" sz="1200" dirty="0" err="1" smtClean="0"/>
              <a:t>stroke</a:t>
            </a:r>
            <a:endParaRPr lang="es-ES" sz="1200" dirty="0" smtClean="0"/>
          </a:p>
          <a:p>
            <a:pPr algn="ctr"/>
            <a:r>
              <a:rPr lang="es-ES" sz="1200" dirty="0" err="1" smtClean="0"/>
              <a:t>Increased</a:t>
            </a:r>
            <a:r>
              <a:rPr lang="es-ES" sz="1200" dirty="0" smtClean="0"/>
              <a:t> </a:t>
            </a:r>
            <a:r>
              <a:rPr lang="es-ES" sz="1200" dirty="0" err="1" smtClean="0"/>
              <a:t>risk</a:t>
            </a:r>
            <a:r>
              <a:rPr lang="es-ES" sz="1200" dirty="0" smtClean="0"/>
              <a:t> of </a:t>
            </a:r>
            <a:r>
              <a:rPr lang="es-ES" sz="1200" dirty="0" err="1" smtClean="0"/>
              <a:t>Sudden</a:t>
            </a:r>
            <a:r>
              <a:rPr lang="es-ES" sz="1200" dirty="0" smtClean="0"/>
              <a:t> </a:t>
            </a:r>
            <a:r>
              <a:rPr lang="es-ES" sz="1200" dirty="0" err="1" smtClean="0"/>
              <a:t>Death</a:t>
            </a:r>
            <a:endParaRPr lang="es-ES" sz="1200" dirty="0"/>
          </a:p>
        </p:txBody>
      </p:sp>
      <p:cxnSp>
        <p:nvCxnSpPr>
          <p:cNvPr id="26" name="Conector curvado 25"/>
          <p:cNvCxnSpPr>
            <a:stCxn id="17" idx="2"/>
            <a:endCxn id="24" idx="1"/>
          </p:cNvCxnSpPr>
          <p:nvPr/>
        </p:nvCxnSpPr>
        <p:spPr>
          <a:xfrm rot="16200000" flipH="1">
            <a:off x="5537786" y="3352901"/>
            <a:ext cx="915718" cy="189890"/>
          </a:xfrm>
          <a:prstGeom prst="curvedConnector2">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8" name="Conector curvado 27"/>
          <p:cNvCxnSpPr>
            <a:stCxn id="5" idx="3"/>
            <a:endCxn id="4" idx="1"/>
          </p:cNvCxnSpPr>
          <p:nvPr/>
        </p:nvCxnSpPr>
        <p:spPr>
          <a:xfrm flipV="1">
            <a:off x="4521313" y="2016131"/>
            <a:ext cx="521930" cy="3"/>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96436020"/>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64"/>
            <a:ext cx="8229600" cy="532719"/>
          </a:xfrm>
        </p:spPr>
        <p:txBody>
          <a:bodyPr>
            <a:normAutofit/>
          </a:bodyPr>
          <a:lstStyle/>
          <a:p>
            <a:r>
              <a:rPr lang="es-ES" sz="2800" dirty="0" smtClean="0"/>
              <a:t>Position </a:t>
            </a:r>
            <a:r>
              <a:rPr lang="es-ES" sz="2800" dirty="0" err="1" smtClean="0"/>
              <a:t>statement</a:t>
            </a:r>
            <a:r>
              <a:rPr lang="es-ES" sz="2800" dirty="0" smtClean="0"/>
              <a:t>: Non </a:t>
            </a:r>
            <a:r>
              <a:rPr lang="es-ES" sz="2800" dirty="0" err="1" smtClean="0"/>
              <a:t>metastastic</a:t>
            </a:r>
            <a:r>
              <a:rPr lang="es-ES" sz="2800" dirty="0" smtClean="0"/>
              <a:t> </a:t>
            </a:r>
            <a:r>
              <a:rPr lang="es-ES" sz="2800" dirty="0" err="1" smtClean="0"/>
              <a:t>prostate</a:t>
            </a:r>
            <a:r>
              <a:rPr lang="es-ES" sz="2800" dirty="0" smtClean="0"/>
              <a:t> </a:t>
            </a:r>
            <a:r>
              <a:rPr lang="es-ES" sz="2800" dirty="0" err="1" smtClean="0"/>
              <a:t>cancer</a:t>
            </a:r>
            <a:endParaRPr lang="es-ES" sz="2800" dirty="0"/>
          </a:p>
        </p:txBody>
      </p:sp>
      <p:sp>
        <p:nvSpPr>
          <p:cNvPr id="3" name="CuadroTexto 2"/>
          <p:cNvSpPr txBox="1"/>
          <p:nvPr/>
        </p:nvSpPr>
        <p:spPr>
          <a:xfrm>
            <a:off x="7411373" y="6500834"/>
            <a:ext cx="1579303" cy="276999"/>
          </a:xfrm>
          <a:prstGeom prst="rect">
            <a:avLst/>
          </a:prstGeom>
          <a:noFill/>
        </p:spPr>
        <p:txBody>
          <a:bodyPr wrap="none" rtlCol="0">
            <a:spAutoFit/>
          </a:bodyPr>
          <a:lstStyle/>
          <a:p>
            <a:r>
              <a:rPr lang="es-ES" sz="1200" i="1" dirty="0" smtClean="0"/>
              <a:t>Mauricio Lema - 2014</a:t>
            </a:r>
            <a:endParaRPr lang="es-ES" sz="1200" i="1" dirty="0"/>
          </a:p>
        </p:txBody>
      </p:sp>
      <p:sp>
        <p:nvSpPr>
          <p:cNvPr id="4" name="Rectángulo redondeado 3"/>
          <p:cNvSpPr/>
          <p:nvPr/>
        </p:nvSpPr>
        <p:spPr>
          <a:xfrm>
            <a:off x="3107870" y="1092073"/>
            <a:ext cx="4929417" cy="32448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err="1" smtClean="0"/>
              <a:t>Radiation</a:t>
            </a:r>
            <a:r>
              <a:rPr lang="es-ES" sz="1600" dirty="0" smtClean="0"/>
              <a:t> (RT) + LH-RH/</a:t>
            </a:r>
            <a:r>
              <a:rPr lang="es-ES" sz="1600" dirty="0" err="1" smtClean="0"/>
              <a:t>Antiandrogen</a:t>
            </a:r>
            <a:r>
              <a:rPr lang="es-ES" sz="1600" dirty="0" smtClean="0"/>
              <a:t> x6-24 Mo+  Mo</a:t>
            </a:r>
            <a:endParaRPr lang="es-ES" sz="1600" dirty="0"/>
          </a:p>
        </p:txBody>
      </p:sp>
      <p:sp>
        <p:nvSpPr>
          <p:cNvPr id="5" name="Rectángulo redondeado 4"/>
          <p:cNvSpPr/>
          <p:nvPr/>
        </p:nvSpPr>
        <p:spPr>
          <a:xfrm>
            <a:off x="457201" y="940447"/>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Locally-Advanced</a:t>
            </a:r>
            <a:r>
              <a:rPr lang="es-ES" dirty="0" smtClean="0"/>
              <a:t> (T3/T4)</a:t>
            </a:r>
            <a:endParaRPr lang="es-ES" dirty="0"/>
          </a:p>
        </p:txBody>
      </p:sp>
      <p:sp>
        <p:nvSpPr>
          <p:cNvPr id="6" name="Rectángulo redondeado 5"/>
          <p:cNvSpPr/>
          <p:nvPr/>
        </p:nvSpPr>
        <p:spPr>
          <a:xfrm>
            <a:off x="457201" y="1760029"/>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smtClean="0"/>
              <a:t>High-</a:t>
            </a:r>
            <a:r>
              <a:rPr lang="es-ES" dirty="0" err="1" smtClean="0"/>
              <a:t>Risk</a:t>
            </a:r>
            <a:endParaRPr lang="es-ES" dirty="0"/>
          </a:p>
        </p:txBody>
      </p:sp>
      <p:sp>
        <p:nvSpPr>
          <p:cNvPr id="7" name="CuadroTexto 6"/>
          <p:cNvSpPr txBox="1"/>
          <p:nvPr/>
        </p:nvSpPr>
        <p:spPr>
          <a:xfrm>
            <a:off x="1837883" y="2413191"/>
            <a:ext cx="878967" cy="646331"/>
          </a:xfrm>
          <a:prstGeom prst="rect">
            <a:avLst/>
          </a:prstGeom>
          <a:noFill/>
        </p:spPr>
        <p:txBody>
          <a:bodyPr wrap="none" rtlCol="0">
            <a:spAutoFit/>
          </a:bodyPr>
          <a:lstStyle/>
          <a:p>
            <a:r>
              <a:rPr lang="es-ES" sz="1200" dirty="0" smtClean="0"/>
              <a:t>T2c</a:t>
            </a:r>
          </a:p>
          <a:p>
            <a:r>
              <a:rPr lang="es-ES" sz="1200" dirty="0" smtClean="0"/>
              <a:t>PSA 20+</a:t>
            </a:r>
          </a:p>
          <a:p>
            <a:r>
              <a:rPr lang="es-ES" sz="1200" dirty="0" err="1" smtClean="0"/>
              <a:t>Gleason</a:t>
            </a:r>
            <a:r>
              <a:rPr lang="es-ES" sz="1200" dirty="0" smtClean="0"/>
              <a:t> 8+</a:t>
            </a:r>
            <a:endParaRPr lang="es-ES" sz="1200" dirty="0"/>
          </a:p>
        </p:txBody>
      </p:sp>
      <p:sp>
        <p:nvSpPr>
          <p:cNvPr id="8" name="Abrir llave 7"/>
          <p:cNvSpPr/>
          <p:nvPr/>
        </p:nvSpPr>
        <p:spPr>
          <a:xfrm>
            <a:off x="1629240" y="2526546"/>
            <a:ext cx="208643" cy="43981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9" name="Conector curvado 8"/>
          <p:cNvCxnSpPr>
            <a:stCxn id="6" idx="2"/>
            <a:endCxn id="8" idx="1"/>
          </p:cNvCxnSpPr>
          <p:nvPr/>
        </p:nvCxnSpPr>
        <p:spPr>
          <a:xfrm rot="16200000" flipH="1">
            <a:off x="1372549" y="2489798"/>
            <a:ext cx="34009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10" name="Conector curvado 9"/>
          <p:cNvCxnSpPr>
            <a:stCxn id="5" idx="3"/>
            <a:endCxn id="4" idx="1"/>
          </p:cNvCxnSpPr>
          <p:nvPr/>
        </p:nvCxnSpPr>
        <p:spPr>
          <a:xfrm flipV="1">
            <a:off x="2454729" y="1254342"/>
            <a:ext cx="653141" cy="927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Rectángulo redondeado 11"/>
          <p:cNvSpPr/>
          <p:nvPr/>
        </p:nvSpPr>
        <p:spPr>
          <a:xfrm>
            <a:off x="3107870" y="3069187"/>
            <a:ext cx="4076700"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 + LH-RH/</a:t>
            </a:r>
            <a:r>
              <a:rPr lang="es-ES" dirty="0" err="1" smtClean="0"/>
              <a:t>Antiandrogen</a:t>
            </a:r>
            <a:r>
              <a:rPr lang="es-ES" dirty="0" smtClean="0"/>
              <a:t> x4 Mo </a:t>
            </a:r>
            <a:r>
              <a:rPr lang="es-ES" dirty="0" err="1" smtClean="0"/>
              <a:t>or</a:t>
            </a:r>
            <a:r>
              <a:rPr lang="es-ES" dirty="0" smtClean="0"/>
              <a:t> RP</a:t>
            </a:r>
            <a:endParaRPr lang="es-ES" dirty="0"/>
          </a:p>
        </p:txBody>
      </p:sp>
      <p:sp>
        <p:nvSpPr>
          <p:cNvPr id="13" name="Rectángulo redondeado 12"/>
          <p:cNvSpPr/>
          <p:nvPr/>
        </p:nvSpPr>
        <p:spPr>
          <a:xfrm>
            <a:off x="457201" y="3074393"/>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Intermediate-Risk</a:t>
            </a:r>
            <a:endParaRPr lang="es-ES" dirty="0"/>
          </a:p>
        </p:txBody>
      </p:sp>
      <p:sp>
        <p:nvSpPr>
          <p:cNvPr id="14" name="CuadroTexto 13"/>
          <p:cNvSpPr txBox="1"/>
          <p:nvPr/>
        </p:nvSpPr>
        <p:spPr>
          <a:xfrm>
            <a:off x="1837870" y="3666144"/>
            <a:ext cx="817802" cy="646331"/>
          </a:xfrm>
          <a:prstGeom prst="rect">
            <a:avLst/>
          </a:prstGeom>
          <a:noFill/>
        </p:spPr>
        <p:txBody>
          <a:bodyPr wrap="none" rtlCol="0">
            <a:spAutoFit/>
          </a:bodyPr>
          <a:lstStyle/>
          <a:p>
            <a:r>
              <a:rPr lang="es-ES" sz="1200" dirty="0" smtClean="0"/>
              <a:t>T2b</a:t>
            </a:r>
          </a:p>
          <a:p>
            <a:r>
              <a:rPr lang="es-ES" sz="1200" dirty="0" smtClean="0"/>
              <a:t>PSA 10-20</a:t>
            </a:r>
          </a:p>
          <a:p>
            <a:r>
              <a:rPr lang="es-ES" sz="1200" dirty="0" err="1" smtClean="0"/>
              <a:t>Gleason</a:t>
            </a:r>
            <a:r>
              <a:rPr lang="es-ES" sz="1200" dirty="0" smtClean="0"/>
              <a:t> 7</a:t>
            </a:r>
            <a:endParaRPr lang="es-ES" sz="1200" dirty="0"/>
          </a:p>
        </p:txBody>
      </p:sp>
      <p:sp>
        <p:nvSpPr>
          <p:cNvPr id="15" name="Abrir llave 14"/>
          <p:cNvSpPr/>
          <p:nvPr/>
        </p:nvSpPr>
        <p:spPr>
          <a:xfrm>
            <a:off x="1629240" y="3780167"/>
            <a:ext cx="208643"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16" name="Conector curvado 15"/>
          <p:cNvCxnSpPr>
            <a:stCxn id="13" idx="2"/>
            <a:endCxn id="15" idx="1"/>
          </p:cNvCxnSpPr>
          <p:nvPr/>
        </p:nvCxnSpPr>
        <p:spPr>
          <a:xfrm rot="16200000" flipH="1">
            <a:off x="1398814" y="3777855"/>
            <a:ext cx="28756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17" name="Conector curvado 16"/>
          <p:cNvCxnSpPr>
            <a:stCxn id="13" idx="3"/>
            <a:endCxn id="12" idx="1"/>
          </p:cNvCxnSpPr>
          <p:nvPr/>
        </p:nvCxnSpPr>
        <p:spPr>
          <a:xfrm flipV="1">
            <a:off x="2454728" y="3392327"/>
            <a:ext cx="653142"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CuadroTexto 21"/>
          <p:cNvSpPr txBox="1"/>
          <p:nvPr/>
        </p:nvSpPr>
        <p:spPr>
          <a:xfrm>
            <a:off x="5038034" y="1388772"/>
            <a:ext cx="2146541" cy="276999"/>
          </a:xfrm>
          <a:prstGeom prst="rect">
            <a:avLst/>
          </a:prstGeom>
          <a:noFill/>
        </p:spPr>
        <p:txBody>
          <a:bodyPr wrap="none" rtlCol="0">
            <a:spAutoFit/>
          </a:bodyPr>
          <a:lstStyle/>
          <a:p>
            <a:r>
              <a:rPr lang="es-ES" sz="1200" i="1" dirty="0" err="1" smtClean="0"/>
              <a:t>Antiandrogen</a:t>
            </a:r>
            <a:r>
              <a:rPr lang="es-ES" sz="1200" i="1" dirty="0" smtClean="0"/>
              <a:t> </a:t>
            </a:r>
            <a:r>
              <a:rPr lang="es-ES" sz="1200" i="1" dirty="0" err="1" smtClean="0"/>
              <a:t>for</a:t>
            </a:r>
            <a:r>
              <a:rPr lang="es-ES" sz="1200" i="1" dirty="0" smtClean="0"/>
              <a:t> at </a:t>
            </a:r>
            <a:r>
              <a:rPr lang="es-ES" sz="1200" i="1" dirty="0" err="1" smtClean="0"/>
              <a:t>least</a:t>
            </a:r>
            <a:r>
              <a:rPr lang="es-ES" sz="1200" i="1" dirty="0" smtClean="0"/>
              <a:t> 1 Mo</a:t>
            </a:r>
            <a:endParaRPr lang="es-ES" sz="1200" i="1" dirty="0"/>
          </a:p>
        </p:txBody>
      </p:sp>
      <p:sp>
        <p:nvSpPr>
          <p:cNvPr id="27" name="CuadroTexto 26"/>
          <p:cNvSpPr txBox="1"/>
          <p:nvPr/>
        </p:nvSpPr>
        <p:spPr>
          <a:xfrm>
            <a:off x="5038034" y="3715498"/>
            <a:ext cx="2146541" cy="276999"/>
          </a:xfrm>
          <a:prstGeom prst="rect">
            <a:avLst/>
          </a:prstGeom>
          <a:noFill/>
        </p:spPr>
        <p:txBody>
          <a:bodyPr wrap="none" rtlCol="0">
            <a:spAutoFit/>
          </a:bodyPr>
          <a:lstStyle/>
          <a:p>
            <a:r>
              <a:rPr lang="es-ES" sz="1200" i="1" dirty="0" err="1" smtClean="0"/>
              <a:t>Antiandrogen</a:t>
            </a:r>
            <a:r>
              <a:rPr lang="es-ES" sz="1200" i="1" dirty="0" smtClean="0"/>
              <a:t> </a:t>
            </a:r>
            <a:r>
              <a:rPr lang="es-ES" sz="1200" i="1" dirty="0" err="1" smtClean="0"/>
              <a:t>for</a:t>
            </a:r>
            <a:r>
              <a:rPr lang="es-ES" sz="1200" i="1" dirty="0" smtClean="0"/>
              <a:t> at </a:t>
            </a:r>
            <a:r>
              <a:rPr lang="es-ES" sz="1200" i="1" dirty="0" err="1" smtClean="0"/>
              <a:t>least</a:t>
            </a:r>
            <a:r>
              <a:rPr lang="es-ES" sz="1200" i="1" dirty="0" smtClean="0"/>
              <a:t> 1 Mo</a:t>
            </a:r>
            <a:endParaRPr lang="es-ES" sz="1200" i="1" dirty="0"/>
          </a:p>
        </p:txBody>
      </p:sp>
      <p:sp>
        <p:nvSpPr>
          <p:cNvPr id="29" name="CuadroTexto 28"/>
          <p:cNvSpPr txBox="1"/>
          <p:nvPr/>
        </p:nvSpPr>
        <p:spPr>
          <a:xfrm>
            <a:off x="967148" y="6115049"/>
            <a:ext cx="6217422" cy="646331"/>
          </a:xfrm>
          <a:prstGeom prst="rect">
            <a:avLst/>
          </a:prstGeom>
          <a:noFill/>
        </p:spPr>
        <p:txBody>
          <a:bodyPr wrap="square" rtlCol="0">
            <a:spAutoFit/>
          </a:bodyPr>
          <a:lstStyle/>
          <a:p>
            <a:r>
              <a:rPr lang="es-ES" i="1" dirty="0" smtClean="0"/>
              <a:t>“</a:t>
            </a:r>
            <a:r>
              <a:rPr lang="es-ES" i="1" dirty="0" err="1" smtClean="0"/>
              <a:t>Would</a:t>
            </a:r>
            <a:r>
              <a:rPr lang="es-ES" i="1" dirty="0" smtClean="0"/>
              <a:t> NOT use hormonal </a:t>
            </a:r>
            <a:r>
              <a:rPr lang="es-ES" i="1" dirty="0" err="1" smtClean="0"/>
              <a:t>therapy</a:t>
            </a:r>
            <a:r>
              <a:rPr lang="es-ES" i="1" dirty="0" smtClean="0"/>
              <a:t> in </a:t>
            </a:r>
            <a:r>
              <a:rPr lang="es-ES" i="1" dirty="0" err="1" smtClean="0"/>
              <a:t>patients</a:t>
            </a:r>
            <a:r>
              <a:rPr lang="es-ES" i="1" dirty="0" smtClean="0"/>
              <a:t> </a:t>
            </a:r>
            <a:r>
              <a:rPr lang="es-ES" i="1" dirty="0" err="1" smtClean="0"/>
              <a:t>with</a:t>
            </a:r>
            <a:r>
              <a:rPr lang="es-ES" i="1" dirty="0" smtClean="0"/>
              <a:t> </a:t>
            </a:r>
            <a:r>
              <a:rPr lang="es-ES" i="1" dirty="0" err="1" smtClean="0"/>
              <a:t>know</a:t>
            </a:r>
            <a:r>
              <a:rPr lang="es-ES" i="1" dirty="0" smtClean="0"/>
              <a:t> </a:t>
            </a:r>
            <a:r>
              <a:rPr lang="es-ES" i="1" dirty="0" err="1" smtClean="0"/>
              <a:t>coronary</a:t>
            </a:r>
            <a:r>
              <a:rPr lang="es-ES" i="1" dirty="0" smtClean="0"/>
              <a:t> </a:t>
            </a:r>
            <a:r>
              <a:rPr lang="es-ES" i="1" dirty="0" err="1" smtClean="0"/>
              <a:t>artery</a:t>
            </a:r>
            <a:r>
              <a:rPr lang="es-ES" i="1" dirty="0" smtClean="0"/>
              <a:t> </a:t>
            </a:r>
            <a:r>
              <a:rPr lang="es-ES" i="1" dirty="0" err="1" smtClean="0"/>
              <a:t>disease</a:t>
            </a:r>
            <a:r>
              <a:rPr lang="es-ES" i="1" dirty="0" smtClean="0"/>
              <a:t>, </a:t>
            </a:r>
            <a:r>
              <a:rPr lang="es-ES" i="1" dirty="0" err="1" smtClean="0"/>
              <a:t>unless</a:t>
            </a:r>
            <a:r>
              <a:rPr lang="es-ES" i="1" dirty="0" smtClean="0"/>
              <a:t> </a:t>
            </a:r>
            <a:r>
              <a:rPr lang="es-ES" i="1" dirty="0" err="1" smtClean="0"/>
              <a:t>benefit</a:t>
            </a:r>
            <a:r>
              <a:rPr lang="es-ES" i="1" dirty="0" smtClean="0"/>
              <a:t> </a:t>
            </a:r>
            <a:r>
              <a:rPr lang="es-ES" i="1" dirty="0" err="1" smtClean="0"/>
              <a:t>clearly</a:t>
            </a:r>
            <a:r>
              <a:rPr lang="es-ES" i="1" dirty="0" smtClean="0"/>
              <a:t> </a:t>
            </a:r>
            <a:r>
              <a:rPr lang="es-ES" i="1" dirty="0" err="1" smtClean="0"/>
              <a:t>outweigh</a:t>
            </a:r>
            <a:r>
              <a:rPr lang="es-ES" i="1" dirty="0" smtClean="0"/>
              <a:t> </a:t>
            </a:r>
            <a:r>
              <a:rPr lang="es-ES" i="1" dirty="0" err="1" smtClean="0"/>
              <a:t>risk</a:t>
            </a:r>
            <a:r>
              <a:rPr lang="es-ES" i="1" dirty="0" smtClean="0"/>
              <a:t>”</a:t>
            </a:r>
            <a:endParaRPr lang="es-ES" i="1" dirty="0"/>
          </a:p>
        </p:txBody>
      </p:sp>
      <p:sp>
        <p:nvSpPr>
          <p:cNvPr id="30" name="Rectángulo redondeado 29"/>
          <p:cNvSpPr/>
          <p:nvPr/>
        </p:nvSpPr>
        <p:spPr>
          <a:xfrm>
            <a:off x="3107872" y="1786158"/>
            <a:ext cx="4929416" cy="58065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 + LH-RH/</a:t>
            </a:r>
            <a:r>
              <a:rPr lang="es-ES" dirty="0" err="1" smtClean="0"/>
              <a:t>Antiandrogen</a:t>
            </a:r>
            <a:r>
              <a:rPr lang="es-ES" dirty="0" smtClean="0"/>
              <a:t> x6-24 Mo </a:t>
            </a:r>
            <a:r>
              <a:rPr lang="es-ES" dirty="0" err="1" smtClean="0"/>
              <a:t>or</a:t>
            </a:r>
            <a:r>
              <a:rPr lang="es-ES" dirty="0" smtClean="0"/>
              <a:t> Radical </a:t>
            </a:r>
            <a:r>
              <a:rPr lang="es-ES" dirty="0" err="1" smtClean="0"/>
              <a:t>prostatectomy</a:t>
            </a:r>
            <a:r>
              <a:rPr lang="es-ES" dirty="0" smtClean="0"/>
              <a:t> (RP)</a:t>
            </a:r>
            <a:endParaRPr lang="es-ES" dirty="0"/>
          </a:p>
        </p:txBody>
      </p:sp>
      <p:cxnSp>
        <p:nvCxnSpPr>
          <p:cNvPr id="31" name="Conector curvado 30"/>
          <p:cNvCxnSpPr>
            <a:stCxn id="6" idx="3"/>
            <a:endCxn id="30" idx="1"/>
          </p:cNvCxnSpPr>
          <p:nvPr/>
        </p:nvCxnSpPr>
        <p:spPr>
          <a:xfrm flipV="1">
            <a:off x="2454728" y="2076484"/>
            <a:ext cx="653142" cy="6708"/>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32" name="CuadroTexto 31"/>
          <p:cNvSpPr txBox="1"/>
          <p:nvPr/>
        </p:nvSpPr>
        <p:spPr>
          <a:xfrm>
            <a:off x="5038034" y="2360546"/>
            <a:ext cx="2146541" cy="276999"/>
          </a:xfrm>
          <a:prstGeom prst="rect">
            <a:avLst/>
          </a:prstGeom>
          <a:noFill/>
        </p:spPr>
        <p:txBody>
          <a:bodyPr wrap="none" rtlCol="0">
            <a:spAutoFit/>
          </a:bodyPr>
          <a:lstStyle/>
          <a:p>
            <a:r>
              <a:rPr lang="es-ES" sz="1200" i="1" dirty="0" err="1" smtClean="0"/>
              <a:t>Antiandrogen</a:t>
            </a:r>
            <a:r>
              <a:rPr lang="es-ES" sz="1200" i="1" dirty="0" smtClean="0"/>
              <a:t> </a:t>
            </a:r>
            <a:r>
              <a:rPr lang="es-ES" sz="1200" i="1" dirty="0" err="1" smtClean="0"/>
              <a:t>for</a:t>
            </a:r>
            <a:r>
              <a:rPr lang="es-ES" sz="1200" i="1" dirty="0" smtClean="0"/>
              <a:t> at </a:t>
            </a:r>
            <a:r>
              <a:rPr lang="es-ES" sz="1200" i="1" dirty="0" err="1" smtClean="0"/>
              <a:t>least</a:t>
            </a:r>
            <a:r>
              <a:rPr lang="es-ES" sz="1200" i="1" dirty="0" smtClean="0"/>
              <a:t> 1 Mo</a:t>
            </a:r>
            <a:endParaRPr lang="es-ES" sz="1200" i="1" dirty="0"/>
          </a:p>
        </p:txBody>
      </p:sp>
      <p:sp>
        <p:nvSpPr>
          <p:cNvPr id="42" name="Rectángulo redondeado 41"/>
          <p:cNvSpPr/>
          <p:nvPr/>
        </p:nvSpPr>
        <p:spPr>
          <a:xfrm>
            <a:off x="3107869" y="4355659"/>
            <a:ext cx="4076700"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RP </a:t>
            </a:r>
            <a:r>
              <a:rPr lang="es-ES" sz="1600" dirty="0" err="1" smtClean="0"/>
              <a:t>or</a:t>
            </a:r>
            <a:r>
              <a:rPr lang="es-ES" sz="1600" dirty="0" smtClean="0"/>
              <a:t> RT </a:t>
            </a:r>
            <a:r>
              <a:rPr lang="es-ES" sz="1600" dirty="0" err="1" smtClean="0"/>
              <a:t>or</a:t>
            </a:r>
            <a:r>
              <a:rPr lang="es-ES" sz="1600" dirty="0" smtClean="0"/>
              <a:t> Active </a:t>
            </a:r>
            <a:r>
              <a:rPr lang="es-ES" sz="1600" dirty="0" err="1" smtClean="0"/>
              <a:t>Surveillance</a:t>
            </a:r>
            <a:r>
              <a:rPr lang="es-ES" sz="1600" dirty="0" smtClean="0"/>
              <a:t> (AS) </a:t>
            </a:r>
            <a:r>
              <a:rPr lang="es-ES" sz="1600" dirty="0" err="1" smtClean="0"/>
              <a:t>or</a:t>
            </a:r>
            <a:r>
              <a:rPr lang="es-ES" sz="1600" dirty="0" smtClean="0"/>
              <a:t> </a:t>
            </a:r>
            <a:r>
              <a:rPr lang="es-ES" sz="1600" dirty="0" err="1" smtClean="0"/>
              <a:t>Watchful</a:t>
            </a:r>
            <a:r>
              <a:rPr lang="es-ES" sz="1600" dirty="0" smtClean="0"/>
              <a:t> </a:t>
            </a:r>
            <a:r>
              <a:rPr lang="es-ES" sz="1600" dirty="0" err="1" smtClean="0"/>
              <a:t>Waiting</a:t>
            </a:r>
            <a:r>
              <a:rPr lang="es-ES" sz="1600" dirty="0" smtClean="0"/>
              <a:t> (WW), </a:t>
            </a:r>
            <a:r>
              <a:rPr lang="es-ES" sz="1600" dirty="0" err="1" smtClean="0"/>
              <a:t>or</a:t>
            </a:r>
            <a:r>
              <a:rPr lang="es-ES" sz="1600" dirty="0" smtClean="0"/>
              <a:t> </a:t>
            </a:r>
            <a:r>
              <a:rPr lang="es-ES" sz="1600" dirty="0" err="1" smtClean="0"/>
              <a:t>Brachytherapy</a:t>
            </a:r>
            <a:endParaRPr lang="es-ES" sz="1600" dirty="0"/>
          </a:p>
        </p:txBody>
      </p:sp>
      <p:sp>
        <p:nvSpPr>
          <p:cNvPr id="43" name="Rectángulo redondeado 42"/>
          <p:cNvSpPr/>
          <p:nvPr/>
        </p:nvSpPr>
        <p:spPr>
          <a:xfrm>
            <a:off x="457201" y="4360865"/>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Low-Risk</a:t>
            </a:r>
            <a:endParaRPr lang="es-ES" dirty="0"/>
          </a:p>
        </p:txBody>
      </p:sp>
      <p:sp>
        <p:nvSpPr>
          <p:cNvPr id="44" name="CuadroTexto 43"/>
          <p:cNvSpPr txBox="1"/>
          <p:nvPr/>
        </p:nvSpPr>
        <p:spPr>
          <a:xfrm>
            <a:off x="1837869" y="4952642"/>
            <a:ext cx="1223712" cy="646331"/>
          </a:xfrm>
          <a:prstGeom prst="rect">
            <a:avLst/>
          </a:prstGeom>
          <a:noFill/>
        </p:spPr>
        <p:txBody>
          <a:bodyPr wrap="none" rtlCol="0">
            <a:spAutoFit/>
          </a:bodyPr>
          <a:lstStyle/>
          <a:p>
            <a:r>
              <a:rPr lang="es-ES" sz="1200" dirty="0" smtClean="0"/>
              <a:t>T1c-T2a</a:t>
            </a:r>
          </a:p>
          <a:p>
            <a:r>
              <a:rPr lang="es-ES" sz="1200" dirty="0" smtClean="0"/>
              <a:t>PSA 10, </a:t>
            </a:r>
            <a:r>
              <a:rPr lang="es-ES" sz="1200" dirty="0" err="1" smtClean="0"/>
              <a:t>or</a:t>
            </a:r>
            <a:r>
              <a:rPr lang="es-ES" sz="1200" dirty="0" smtClean="0"/>
              <a:t> </a:t>
            </a:r>
            <a:r>
              <a:rPr lang="es-ES" sz="1200" dirty="0" err="1" smtClean="0"/>
              <a:t>less</a:t>
            </a:r>
            <a:endParaRPr lang="es-ES" sz="1200" dirty="0" smtClean="0"/>
          </a:p>
          <a:p>
            <a:r>
              <a:rPr lang="es-ES" sz="1200" dirty="0" err="1" smtClean="0"/>
              <a:t>Gleason</a:t>
            </a:r>
            <a:r>
              <a:rPr lang="es-ES" sz="1200" dirty="0" smtClean="0"/>
              <a:t> 6, o </a:t>
            </a:r>
            <a:r>
              <a:rPr lang="es-ES" sz="1200" dirty="0" err="1" smtClean="0"/>
              <a:t>less</a:t>
            </a:r>
            <a:endParaRPr lang="es-ES" sz="1200" dirty="0"/>
          </a:p>
        </p:txBody>
      </p:sp>
      <p:sp>
        <p:nvSpPr>
          <p:cNvPr id="45" name="Abrir llave 44"/>
          <p:cNvSpPr/>
          <p:nvPr/>
        </p:nvSpPr>
        <p:spPr>
          <a:xfrm>
            <a:off x="1629239" y="5066639"/>
            <a:ext cx="208643"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46" name="Conector curvado 45"/>
          <p:cNvCxnSpPr>
            <a:stCxn id="43" idx="2"/>
            <a:endCxn id="45" idx="1"/>
          </p:cNvCxnSpPr>
          <p:nvPr/>
        </p:nvCxnSpPr>
        <p:spPr>
          <a:xfrm rot="16200000" flipH="1">
            <a:off x="1398814" y="5064346"/>
            <a:ext cx="28756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47" name="Conector curvado 46"/>
          <p:cNvCxnSpPr>
            <a:stCxn id="43" idx="3"/>
            <a:endCxn id="42" idx="1"/>
          </p:cNvCxnSpPr>
          <p:nvPr/>
        </p:nvCxnSpPr>
        <p:spPr>
          <a:xfrm flipV="1">
            <a:off x="2454727" y="4678799"/>
            <a:ext cx="653142"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49" name="CuadroTexto 48"/>
          <p:cNvSpPr txBox="1"/>
          <p:nvPr/>
        </p:nvSpPr>
        <p:spPr>
          <a:xfrm>
            <a:off x="5338828" y="5001990"/>
            <a:ext cx="3049932" cy="646331"/>
          </a:xfrm>
          <a:prstGeom prst="rect">
            <a:avLst/>
          </a:prstGeom>
          <a:noFill/>
        </p:spPr>
        <p:txBody>
          <a:bodyPr wrap="square" rtlCol="0">
            <a:spAutoFit/>
          </a:bodyPr>
          <a:lstStyle/>
          <a:p>
            <a:r>
              <a:rPr lang="es-ES" sz="1200" dirty="0" smtClean="0"/>
              <a:t>AS: </a:t>
            </a:r>
            <a:r>
              <a:rPr lang="es-ES" sz="1200" dirty="0" err="1" smtClean="0"/>
              <a:t>Prostate</a:t>
            </a:r>
            <a:r>
              <a:rPr lang="es-ES" sz="1200" dirty="0" smtClean="0"/>
              <a:t> US/PSA q3 Mo; </a:t>
            </a:r>
            <a:r>
              <a:rPr lang="es-ES" sz="1200" dirty="0" err="1" smtClean="0"/>
              <a:t>Biopsy</a:t>
            </a:r>
            <a:r>
              <a:rPr lang="es-ES" sz="1200" dirty="0" smtClean="0"/>
              <a:t> </a:t>
            </a:r>
            <a:r>
              <a:rPr lang="es-ES" sz="1200" dirty="0" err="1" smtClean="0"/>
              <a:t>if</a:t>
            </a:r>
            <a:r>
              <a:rPr lang="es-ES" sz="1200" dirty="0" smtClean="0"/>
              <a:t> </a:t>
            </a:r>
            <a:r>
              <a:rPr lang="es-ES" sz="1200" dirty="0" err="1" smtClean="0"/>
              <a:t>indicated</a:t>
            </a:r>
            <a:r>
              <a:rPr lang="es-ES" sz="1200" dirty="0" smtClean="0"/>
              <a:t>. </a:t>
            </a:r>
            <a:r>
              <a:rPr lang="es-ES" sz="1200" dirty="0" err="1" smtClean="0"/>
              <a:t>Treatment</a:t>
            </a:r>
            <a:r>
              <a:rPr lang="es-ES" sz="1200" dirty="0" smtClean="0"/>
              <a:t> </a:t>
            </a:r>
            <a:r>
              <a:rPr lang="es-ES" sz="1200" dirty="0" err="1" smtClean="0"/>
              <a:t>if</a:t>
            </a:r>
            <a:r>
              <a:rPr lang="es-ES" sz="1200" dirty="0" smtClean="0"/>
              <a:t> </a:t>
            </a:r>
            <a:r>
              <a:rPr lang="es-ES" sz="1200" dirty="0" err="1" smtClean="0"/>
              <a:t>progression</a:t>
            </a:r>
            <a:r>
              <a:rPr lang="es-ES" sz="1200" dirty="0" smtClean="0"/>
              <a:t>.</a:t>
            </a:r>
          </a:p>
          <a:p>
            <a:r>
              <a:rPr lang="es-ES" sz="1200" dirty="0" smtClean="0"/>
              <a:t>WW: PSA q6 Mo, </a:t>
            </a:r>
            <a:r>
              <a:rPr lang="es-ES" sz="1200" dirty="0" err="1" smtClean="0"/>
              <a:t>treatment</a:t>
            </a:r>
            <a:r>
              <a:rPr lang="es-ES" sz="1200" dirty="0" smtClean="0"/>
              <a:t> </a:t>
            </a:r>
            <a:r>
              <a:rPr lang="es-ES" sz="1200" dirty="0" err="1" smtClean="0"/>
              <a:t>if</a:t>
            </a:r>
            <a:r>
              <a:rPr lang="es-ES" sz="1200" dirty="0" smtClean="0"/>
              <a:t> </a:t>
            </a:r>
            <a:r>
              <a:rPr lang="es-ES" sz="1200" dirty="0" err="1" smtClean="0"/>
              <a:t>indicated</a:t>
            </a:r>
            <a:endParaRPr lang="es-ES" sz="1200" dirty="0"/>
          </a:p>
        </p:txBody>
      </p:sp>
    </p:spTree>
    <p:extLst>
      <p:ext uri="{BB962C8B-B14F-4D97-AF65-F5344CB8AC3E}">
        <p14:creationId xmlns:p14="http://schemas.microsoft.com/office/powerpoint/2010/main" val="20118447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par>
                                <p:cTn id="28" presetID="3" presetClass="entr" presetSubtype="1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blinds(horizontal)">
                                      <p:cBhvr>
                                        <p:cTn id="33" dur="500"/>
                                        <p:tgtEl>
                                          <p:spTgt spid="30"/>
                                        </p:tgtEl>
                                      </p:cBhvr>
                                    </p:animEffect>
                                  </p:childTnLst>
                                </p:cTn>
                              </p:par>
                              <p:par>
                                <p:cTn id="34" presetID="3" presetClass="entr" presetSubtype="10"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blinds(horizontal)">
                                      <p:cBhvr>
                                        <p:cTn id="36" dur="500"/>
                                        <p:tgtEl>
                                          <p:spTgt spid="31"/>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linds(horizontal)">
                                      <p:cBhvr>
                                        <p:cTn id="39" dur="50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linds(horizontal)">
                                      <p:cBhvr>
                                        <p:cTn id="44" dur="500"/>
                                        <p:tgtEl>
                                          <p:spTgt spid="12"/>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linds(horizontal)">
                                      <p:cBhvr>
                                        <p:cTn id="50" dur="500"/>
                                        <p:tgtEl>
                                          <p:spTgt spid="14"/>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linds(horizontal)">
                                      <p:cBhvr>
                                        <p:cTn id="53" dur="500"/>
                                        <p:tgtEl>
                                          <p:spTgt spid="15"/>
                                        </p:tgtEl>
                                      </p:cBhvr>
                                    </p:animEffect>
                                  </p:childTnLst>
                                </p:cTn>
                              </p:par>
                              <p:par>
                                <p:cTn id="54" presetID="3" presetClass="entr" presetSubtype="1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linds(horizontal)">
                                      <p:cBhvr>
                                        <p:cTn id="56" dur="500"/>
                                        <p:tgtEl>
                                          <p:spTgt spid="16"/>
                                        </p:tgtEl>
                                      </p:cBhvr>
                                    </p:animEffect>
                                  </p:childTnLst>
                                </p:cTn>
                              </p:par>
                              <p:par>
                                <p:cTn id="57" presetID="3" presetClass="entr" presetSubtype="1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linds(horizontal)">
                                      <p:cBhvr>
                                        <p:cTn id="59" dur="500"/>
                                        <p:tgtEl>
                                          <p:spTgt spid="17"/>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blinds(horizontal)">
                                      <p:cBhvr>
                                        <p:cTn id="62" dur="500"/>
                                        <p:tgtEl>
                                          <p:spTgt spid="27"/>
                                        </p:tgtEl>
                                      </p:cBhvr>
                                    </p:animEffect>
                                  </p:childTnLst>
                                </p:cTn>
                              </p:par>
                              <p:par>
                                <p:cTn id="63" presetID="3" presetClass="entr" presetSubtype="10" fill="hold"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blinds(horizontal)">
                                      <p:cBhvr>
                                        <p:cTn id="65" dur="500"/>
                                        <p:tgtEl>
                                          <p:spTgt spid="47"/>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blinds(horizontal)">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blinds(horizontal)">
                                      <p:cBhvr>
                                        <p:cTn id="75" dur="500"/>
                                        <p:tgtEl>
                                          <p:spTgt spid="42"/>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blinds(horizontal)">
                                      <p:cBhvr>
                                        <p:cTn id="78" dur="500"/>
                                        <p:tgtEl>
                                          <p:spTgt spid="43"/>
                                        </p:tgtEl>
                                      </p:cBhvr>
                                    </p:animEffect>
                                  </p:childTnLst>
                                </p:cTn>
                              </p:par>
                              <p:par>
                                <p:cTn id="79" presetID="3" presetClass="entr" presetSubtype="10"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blinds(horizontal)">
                                      <p:cBhvr>
                                        <p:cTn id="81" dur="500"/>
                                        <p:tgtEl>
                                          <p:spTgt spid="44"/>
                                        </p:tgtEl>
                                      </p:cBhvr>
                                    </p:animEffect>
                                  </p:childTnLst>
                                </p:cTn>
                              </p:par>
                              <p:par>
                                <p:cTn id="82" presetID="3" presetClass="entr" presetSubtype="10"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blinds(horizontal)">
                                      <p:cBhvr>
                                        <p:cTn id="84" dur="500"/>
                                        <p:tgtEl>
                                          <p:spTgt spid="45"/>
                                        </p:tgtEl>
                                      </p:cBhvr>
                                    </p:animEffect>
                                  </p:childTnLst>
                                </p:cTn>
                              </p:par>
                              <p:par>
                                <p:cTn id="85" presetID="3" presetClass="entr" presetSubtype="10" fill="hold" nodeType="with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blinds(horizontal)">
                                      <p:cBhvr>
                                        <p:cTn id="87" dur="500"/>
                                        <p:tgtEl>
                                          <p:spTgt spid="46"/>
                                        </p:tgtEl>
                                      </p:cBhvr>
                                    </p:animEffect>
                                  </p:childTnLst>
                                </p:cTn>
                              </p:par>
                              <p:par>
                                <p:cTn id="88" presetID="3" presetClass="entr" presetSubtype="10" fill="hold" nodeType="with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blinds(horizontal)">
                                      <p:cBhvr>
                                        <p:cTn id="90" dur="500"/>
                                        <p:tgtEl>
                                          <p:spTgt spid="47"/>
                                        </p:tgtEl>
                                      </p:cBhvr>
                                    </p:animEffect>
                                  </p:childTnLst>
                                </p:cTn>
                              </p:par>
                              <p:par>
                                <p:cTn id="91" presetID="3" presetClass="entr" presetSubtype="10" fill="hold" grpId="0" nodeType="with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blinds(horizontal)">
                                      <p:cBhvr>
                                        <p:cTn id="9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animBg="1"/>
      <p:bldP spid="12" grpId="0" animBg="1"/>
      <p:bldP spid="13" grpId="0" animBg="1"/>
      <p:bldP spid="14" grpId="0"/>
      <p:bldP spid="15" grpId="0" animBg="1"/>
      <p:bldP spid="22" grpId="0"/>
      <p:bldP spid="27" grpId="0"/>
      <p:bldP spid="29" grpId="0"/>
      <p:bldP spid="30" grpId="0" animBg="1"/>
      <p:bldP spid="32" grpId="0"/>
      <p:bldP spid="42" grpId="0" animBg="1"/>
      <p:bldP spid="43" grpId="0" animBg="1"/>
      <p:bldP spid="44" grpId="0"/>
      <p:bldP spid="45" grpId="0" animBg="1"/>
      <p:bldP spid="4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64"/>
            <a:ext cx="8229600" cy="532719"/>
          </a:xfrm>
        </p:spPr>
        <p:txBody>
          <a:bodyPr>
            <a:normAutofit/>
          </a:bodyPr>
          <a:lstStyle/>
          <a:p>
            <a:r>
              <a:rPr lang="es-ES" sz="2800" dirty="0" smtClean="0"/>
              <a:t>Position </a:t>
            </a:r>
            <a:r>
              <a:rPr lang="es-ES" sz="2800" dirty="0" err="1" smtClean="0"/>
              <a:t>statement</a:t>
            </a:r>
            <a:r>
              <a:rPr lang="es-ES" sz="2800" dirty="0" smtClean="0"/>
              <a:t>: Non </a:t>
            </a:r>
            <a:r>
              <a:rPr lang="es-ES" sz="2800" dirty="0" err="1" smtClean="0"/>
              <a:t>metastastic</a:t>
            </a:r>
            <a:r>
              <a:rPr lang="es-ES" sz="2800" dirty="0" smtClean="0"/>
              <a:t> </a:t>
            </a:r>
            <a:r>
              <a:rPr lang="es-ES" sz="2800" dirty="0" err="1" smtClean="0"/>
              <a:t>prostate</a:t>
            </a:r>
            <a:r>
              <a:rPr lang="es-ES" sz="2800" dirty="0" smtClean="0"/>
              <a:t> </a:t>
            </a:r>
            <a:r>
              <a:rPr lang="es-ES" sz="2800" dirty="0" err="1" smtClean="0"/>
              <a:t>cancer</a:t>
            </a:r>
            <a:endParaRPr lang="es-ES" sz="2800" dirty="0"/>
          </a:p>
        </p:txBody>
      </p:sp>
      <p:sp>
        <p:nvSpPr>
          <p:cNvPr id="3" name="CuadroTexto 2"/>
          <p:cNvSpPr txBox="1"/>
          <p:nvPr/>
        </p:nvSpPr>
        <p:spPr>
          <a:xfrm>
            <a:off x="7411373" y="6500834"/>
            <a:ext cx="1579303" cy="276999"/>
          </a:xfrm>
          <a:prstGeom prst="rect">
            <a:avLst/>
          </a:prstGeom>
          <a:noFill/>
        </p:spPr>
        <p:txBody>
          <a:bodyPr wrap="none" rtlCol="0">
            <a:spAutoFit/>
          </a:bodyPr>
          <a:lstStyle/>
          <a:p>
            <a:r>
              <a:rPr lang="es-ES" sz="1200" i="1" dirty="0" smtClean="0"/>
              <a:t>Mauricio Lema - 2014</a:t>
            </a:r>
            <a:endParaRPr lang="es-ES" sz="1200" i="1" dirty="0"/>
          </a:p>
        </p:txBody>
      </p:sp>
      <p:sp>
        <p:nvSpPr>
          <p:cNvPr id="29" name="CuadroTexto 28"/>
          <p:cNvSpPr txBox="1"/>
          <p:nvPr/>
        </p:nvSpPr>
        <p:spPr>
          <a:xfrm>
            <a:off x="554211" y="4172565"/>
            <a:ext cx="4423229" cy="1569660"/>
          </a:xfrm>
          <a:prstGeom prst="rect">
            <a:avLst/>
          </a:prstGeom>
          <a:noFill/>
        </p:spPr>
        <p:txBody>
          <a:bodyPr wrap="square" rtlCol="0">
            <a:spAutoFit/>
          </a:bodyPr>
          <a:lstStyle/>
          <a:p>
            <a:r>
              <a:rPr lang="es-ES" sz="2400" i="1" dirty="0" err="1" smtClean="0"/>
              <a:t>Watchful</a:t>
            </a:r>
            <a:r>
              <a:rPr lang="es-ES" sz="2400" i="1" dirty="0" smtClean="0"/>
              <a:t> </a:t>
            </a:r>
            <a:r>
              <a:rPr lang="es-ES" sz="2400" i="1" dirty="0" err="1" smtClean="0"/>
              <a:t>waiting</a:t>
            </a:r>
            <a:r>
              <a:rPr lang="es-ES" sz="2400" i="1" dirty="0" smtClean="0"/>
              <a:t> and Active </a:t>
            </a:r>
            <a:r>
              <a:rPr lang="es-ES" sz="2400" i="1" dirty="0" err="1"/>
              <a:t>S</a:t>
            </a:r>
            <a:r>
              <a:rPr lang="es-ES" sz="2400" i="1" dirty="0" err="1" smtClean="0"/>
              <a:t>urveillance</a:t>
            </a:r>
            <a:r>
              <a:rPr lang="es-ES" sz="2400" i="1" dirty="0" smtClean="0"/>
              <a:t> are NOT </a:t>
            </a:r>
            <a:r>
              <a:rPr lang="es-ES" sz="2400" i="1" dirty="0" err="1" smtClean="0"/>
              <a:t>without</a:t>
            </a:r>
            <a:r>
              <a:rPr lang="es-ES" sz="2400" i="1" dirty="0" smtClean="0"/>
              <a:t> </a:t>
            </a:r>
            <a:r>
              <a:rPr lang="es-ES" sz="2400" i="1" dirty="0" err="1" smtClean="0"/>
              <a:t>side-effects</a:t>
            </a:r>
            <a:r>
              <a:rPr lang="es-ES" sz="2400" i="1" dirty="0" smtClean="0"/>
              <a:t>. </a:t>
            </a:r>
            <a:r>
              <a:rPr lang="es-ES" sz="2400" i="1" dirty="0" err="1" smtClean="0"/>
              <a:t>Recommendations</a:t>
            </a:r>
            <a:r>
              <a:rPr lang="es-ES" sz="2400" i="1" dirty="0" smtClean="0"/>
              <a:t> </a:t>
            </a:r>
            <a:r>
              <a:rPr lang="es-ES" sz="2400" i="1" dirty="0" err="1" smtClean="0"/>
              <a:t>need</a:t>
            </a:r>
            <a:r>
              <a:rPr lang="es-ES" sz="2400" i="1" dirty="0" smtClean="0"/>
              <a:t> </a:t>
            </a:r>
            <a:r>
              <a:rPr lang="es-ES" sz="2400" i="1" dirty="0" err="1" smtClean="0"/>
              <a:t>to</a:t>
            </a:r>
            <a:r>
              <a:rPr lang="es-ES" sz="2400" i="1" dirty="0" smtClean="0"/>
              <a:t> be INDIVIDUALIZED</a:t>
            </a:r>
            <a:endParaRPr lang="es-ES" sz="2400" i="1" dirty="0"/>
          </a:p>
        </p:txBody>
      </p:sp>
      <p:sp>
        <p:nvSpPr>
          <p:cNvPr id="42" name="Rectángulo redondeado 41"/>
          <p:cNvSpPr/>
          <p:nvPr/>
        </p:nvSpPr>
        <p:spPr>
          <a:xfrm>
            <a:off x="2978090" y="1434634"/>
            <a:ext cx="5151111"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RP </a:t>
            </a:r>
            <a:r>
              <a:rPr lang="es-ES" sz="1600" dirty="0" err="1" smtClean="0"/>
              <a:t>or</a:t>
            </a:r>
            <a:r>
              <a:rPr lang="es-ES" sz="1600" dirty="0" smtClean="0"/>
              <a:t> RT </a:t>
            </a:r>
            <a:r>
              <a:rPr lang="es-ES" sz="1600" dirty="0" err="1" smtClean="0"/>
              <a:t>or</a:t>
            </a:r>
            <a:r>
              <a:rPr lang="es-ES" sz="1600" dirty="0" smtClean="0"/>
              <a:t> Active </a:t>
            </a:r>
            <a:r>
              <a:rPr lang="es-ES" sz="1600" dirty="0" err="1" smtClean="0"/>
              <a:t>Surveillance</a:t>
            </a:r>
            <a:r>
              <a:rPr lang="es-ES" sz="1600" dirty="0" smtClean="0"/>
              <a:t> (AS) </a:t>
            </a:r>
            <a:r>
              <a:rPr lang="es-ES" sz="1600" dirty="0" err="1" smtClean="0"/>
              <a:t>or</a:t>
            </a:r>
            <a:r>
              <a:rPr lang="es-ES" sz="1600" dirty="0" smtClean="0"/>
              <a:t> </a:t>
            </a:r>
            <a:r>
              <a:rPr lang="es-ES" sz="1600" dirty="0" err="1" smtClean="0"/>
              <a:t>Watchful</a:t>
            </a:r>
            <a:r>
              <a:rPr lang="es-ES" sz="1600" dirty="0" smtClean="0"/>
              <a:t> </a:t>
            </a:r>
            <a:r>
              <a:rPr lang="es-ES" sz="1600" dirty="0" err="1" smtClean="0"/>
              <a:t>Waiting</a:t>
            </a:r>
            <a:r>
              <a:rPr lang="es-ES" sz="1600" dirty="0" smtClean="0"/>
              <a:t> (WW), </a:t>
            </a:r>
            <a:r>
              <a:rPr lang="es-ES" sz="1600" dirty="0" err="1" smtClean="0"/>
              <a:t>or</a:t>
            </a:r>
            <a:r>
              <a:rPr lang="es-ES" sz="1600" dirty="0" smtClean="0"/>
              <a:t> </a:t>
            </a:r>
            <a:r>
              <a:rPr lang="es-ES" sz="1600" dirty="0" err="1" smtClean="0"/>
              <a:t>Brachytherapy</a:t>
            </a:r>
            <a:r>
              <a:rPr lang="es-ES" sz="1600" dirty="0" smtClean="0"/>
              <a:t> (BT)*</a:t>
            </a:r>
            <a:endParaRPr lang="es-ES" sz="1600" dirty="0"/>
          </a:p>
        </p:txBody>
      </p:sp>
      <p:sp>
        <p:nvSpPr>
          <p:cNvPr id="43" name="Rectángulo redondeado 42"/>
          <p:cNvSpPr/>
          <p:nvPr/>
        </p:nvSpPr>
        <p:spPr>
          <a:xfrm>
            <a:off x="327421" y="1439839"/>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Low-Risk</a:t>
            </a:r>
            <a:endParaRPr lang="es-ES" dirty="0"/>
          </a:p>
        </p:txBody>
      </p:sp>
      <p:sp>
        <p:nvSpPr>
          <p:cNvPr id="44" name="CuadroTexto 43"/>
          <p:cNvSpPr txBox="1"/>
          <p:nvPr/>
        </p:nvSpPr>
        <p:spPr>
          <a:xfrm>
            <a:off x="1708089" y="2031642"/>
            <a:ext cx="1223712" cy="646331"/>
          </a:xfrm>
          <a:prstGeom prst="rect">
            <a:avLst/>
          </a:prstGeom>
          <a:noFill/>
        </p:spPr>
        <p:txBody>
          <a:bodyPr wrap="none" rtlCol="0">
            <a:spAutoFit/>
          </a:bodyPr>
          <a:lstStyle/>
          <a:p>
            <a:r>
              <a:rPr lang="es-ES" sz="1200" dirty="0" smtClean="0"/>
              <a:t>T1c-T2a</a:t>
            </a:r>
          </a:p>
          <a:p>
            <a:r>
              <a:rPr lang="es-ES" sz="1200" dirty="0" smtClean="0"/>
              <a:t>PSA 10, </a:t>
            </a:r>
            <a:r>
              <a:rPr lang="es-ES" sz="1200" dirty="0" err="1" smtClean="0"/>
              <a:t>or</a:t>
            </a:r>
            <a:r>
              <a:rPr lang="es-ES" sz="1200" dirty="0" smtClean="0"/>
              <a:t> </a:t>
            </a:r>
            <a:r>
              <a:rPr lang="es-ES" sz="1200" dirty="0" err="1" smtClean="0"/>
              <a:t>less</a:t>
            </a:r>
            <a:endParaRPr lang="es-ES" sz="1200" dirty="0" smtClean="0"/>
          </a:p>
          <a:p>
            <a:r>
              <a:rPr lang="es-ES" sz="1200" dirty="0" err="1" smtClean="0"/>
              <a:t>Gleason</a:t>
            </a:r>
            <a:r>
              <a:rPr lang="es-ES" sz="1200" dirty="0" smtClean="0"/>
              <a:t> 6, o </a:t>
            </a:r>
            <a:r>
              <a:rPr lang="es-ES" sz="1200" dirty="0" err="1" smtClean="0"/>
              <a:t>less</a:t>
            </a:r>
            <a:endParaRPr lang="es-ES" sz="1200" dirty="0"/>
          </a:p>
        </p:txBody>
      </p:sp>
      <p:sp>
        <p:nvSpPr>
          <p:cNvPr id="45" name="Abrir llave 44"/>
          <p:cNvSpPr/>
          <p:nvPr/>
        </p:nvSpPr>
        <p:spPr>
          <a:xfrm>
            <a:off x="1499459" y="2145639"/>
            <a:ext cx="208643"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46" name="Conector curvado 45"/>
          <p:cNvCxnSpPr>
            <a:stCxn id="43" idx="2"/>
            <a:endCxn id="45" idx="1"/>
          </p:cNvCxnSpPr>
          <p:nvPr/>
        </p:nvCxnSpPr>
        <p:spPr>
          <a:xfrm rot="16200000" flipH="1">
            <a:off x="1269045" y="2143346"/>
            <a:ext cx="28756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47" name="Conector curvado 46"/>
          <p:cNvCxnSpPr>
            <a:stCxn id="43" idx="3"/>
            <a:endCxn id="42" idx="1"/>
          </p:cNvCxnSpPr>
          <p:nvPr/>
        </p:nvCxnSpPr>
        <p:spPr>
          <a:xfrm flipV="1">
            <a:off x="2324960" y="1757799"/>
            <a:ext cx="653141"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49" name="CuadroTexto 48"/>
          <p:cNvSpPr txBox="1"/>
          <p:nvPr/>
        </p:nvSpPr>
        <p:spPr>
          <a:xfrm>
            <a:off x="2996230" y="2145665"/>
            <a:ext cx="3049932" cy="646331"/>
          </a:xfrm>
          <a:prstGeom prst="rect">
            <a:avLst/>
          </a:prstGeom>
          <a:noFill/>
        </p:spPr>
        <p:txBody>
          <a:bodyPr wrap="square" rtlCol="0">
            <a:spAutoFit/>
          </a:bodyPr>
          <a:lstStyle/>
          <a:p>
            <a:r>
              <a:rPr lang="es-ES" sz="1200" dirty="0" smtClean="0"/>
              <a:t>AS: </a:t>
            </a:r>
            <a:r>
              <a:rPr lang="es-ES" sz="1200" dirty="0" err="1" smtClean="0"/>
              <a:t>Prostate</a:t>
            </a:r>
            <a:r>
              <a:rPr lang="es-ES" sz="1200" dirty="0" smtClean="0"/>
              <a:t> US/PSA q3 Mo; </a:t>
            </a:r>
            <a:r>
              <a:rPr lang="es-ES" sz="1200" dirty="0" err="1" smtClean="0"/>
              <a:t>Biopsy</a:t>
            </a:r>
            <a:r>
              <a:rPr lang="es-ES" sz="1200" dirty="0" smtClean="0"/>
              <a:t> </a:t>
            </a:r>
            <a:r>
              <a:rPr lang="es-ES" sz="1200" dirty="0" err="1" smtClean="0"/>
              <a:t>if</a:t>
            </a:r>
            <a:r>
              <a:rPr lang="es-ES" sz="1200" dirty="0" smtClean="0"/>
              <a:t> </a:t>
            </a:r>
            <a:r>
              <a:rPr lang="es-ES" sz="1200" dirty="0" err="1" smtClean="0"/>
              <a:t>indicated</a:t>
            </a:r>
            <a:r>
              <a:rPr lang="es-ES" sz="1200" dirty="0" smtClean="0"/>
              <a:t>. </a:t>
            </a:r>
            <a:r>
              <a:rPr lang="es-ES" sz="1200" dirty="0" err="1" smtClean="0"/>
              <a:t>Treatment</a:t>
            </a:r>
            <a:r>
              <a:rPr lang="es-ES" sz="1200" dirty="0" smtClean="0"/>
              <a:t> </a:t>
            </a:r>
            <a:r>
              <a:rPr lang="es-ES" sz="1200" dirty="0" err="1" smtClean="0"/>
              <a:t>if</a:t>
            </a:r>
            <a:r>
              <a:rPr lang="es-ES" sz="1200" dirty="0" smtClean="0"/>
              <a:t> </a:t>
            </a:r>
            <a:r>
              <a:rPr lang="es-ES" sz="1200" dirty="0" err="1" smtClean="0"/>
              <a:t>progression</a:t>
            </a:r>
            <a:r>
              <a:rPr lang="es-ES" sz="1200" dirty="0" smtClean="0"/>
              <a:t>.</a:t>
            </a:r>
          </a:p>
          <a:p>
            <a:r>
              <a:rPr lang="es-ES" sz="1200" dirty="0" smtClean="0"/>
              <a:t>WW: PSA q6 Mo, </a:t>
            </a:r>
            <a:r>
              <a:rPr lang="es-ES" sz="1200" dirty="0" err="1" smtClean="0"/>
              <a:t>treatment</a:t>
            </a:r>
            <a:r>
              <a:rPr lang="es-ES" sz="1200" dirty="0" smtClean="0"/>
              <a:t> </a:t>
            </a:r>
            <a:r>
              <a:rPr lang="es-ES" sz="1200" dirty="0" err="1" smtClean="0"/>
              <a:t>if</a:t>
            </a:r>
            <a:r>
              <a:rPr lang="es-ES" sz="1200" dirty="0" smtClean="0"/>
              <a:t> </a:t>
            </a:r>
            <a:r>
              <a:rPr lang="es-ES" sz="1200" dirty="0" err="1" smtClean="0"/>
              <a:t>indicated</a:t>
            </a:r>
            <a:endParaRPr lang="es-ES" sz="1200" dirty="0"/>
          </a:p>
        </p:txBody>
      </p:sp>
      <p:sp>
        <p:nvSpPr>
          <p:cNvPr id="50" name="Rectángulo redondeado 49"/>
          <p:cNvSpPr/>
          <p:nvPr/>
        </p:nvSpPr>
        <p:spPr>
          <a:xfrm>
            <a:off x="6548427" y="2852472"/>
            <a:ext cx="2442245" cy="328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65 yo, </a:t>
            </a:r>
            <a:r>
              <a:rPr lang="es-ES" sz="1600" dirty="0" err="1" smtClean="0"/>
              <a:t>or</a:t>
            </a:r>
            <a:r>
              <a:rPr lang="es-ES" sz="1600" dirty="0" smtClean="0"/>
              <a:t> </a:t>
            </a:r>
            <a:r>
              <a:rPr lang="es-ES" sz="1600" dirty="0" err="1" smtClean="0"/>
              <a:t>less</a:t>
            </a:r>
            <a:r>
              <a:rPr lang="es-ES" sz="1600" dirty="0" smtClean="0"/>
              <a:t>: RT, RP </a:t>
            </a:r>
            <a:r>
              <a:rPr lang="es-ES" sz="1600" dirty="0" err="1" smtClean="0"/>
              <a:t>or</a:t>
            </a:r>
            <a:r>
              <a:rPr lang="es-ES" sz="1600" dirty="0" smtClean="0"/>
              <a:t> AS</a:t>
            </a:r>
            <a:endParaRPr lang="es-ES" sz="1600" dirty="0"/>
          </a:p>
        </p:txBody>
      </p:sp>
      <p:cxnSp>
        <p:nvCxnSpPr>
          <p:cNvPr id="52" name="Conector curvado 51"/>
          <p:cNvCxnSpPr>
            <a:stCxn id="42" idx="2"/>
            <a:endCxn id="50" idx="1"/>
          </p:cNvCxnSpPr>
          <p:nvPr/>
        </p:nvCxnSpPr>
        <p:spPr>
          <a:xfrm rot="16200000" flipH="1">
            <a:off x="5583196" y="2051425"/>
            <a:ext cx="935693" cy="99477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3" name="CuadroTexto 52"/>
          <p:cNvSpPr txBox="1"/>
          <p:nvPr/>
        </p:nvSpPr>
        <p:spPr>
          <a:xfrm>
            <a:off x="7030180" y="3819099"/>
            <a:ext cx="2198038" cy="830997"/>
          </a:xfrm>
          <a:prstGeom prst="rect">
            <a:avLst/>
          </a:prstGeom>
          <a:noFill/>
        </p:spPr>
        <p:txBody>
          <a:bodyPr wrap="none" rtlCol="0">
            <a:spAutoFit/>
          </a:bodyPr>
          <a:lstStyle/>
          <a:p>
            <a:r>
              <a:rPr lang="es-ES" sz="1200" b="1" i="1" dirty="0" smtClean="0"/>
              <a:t>Adverse </a:t>
            </a:r>
            <a:r>
              <a:rPr lang="es-ES" sz="1200" b="1" i="1" dirty="0" err="1" smtClean="0"/>
              <a:t>features</a:t>
            </a:r>
            <a:endParaRPr lang="es-ES" sz="1200" b="1" i="1" dirty="0" smtClean="0"/>
          </a:p>
          <a:p>
            <a:r>
              <a:rPr lang="es-ES" sz="1200" dirty="0" smtClean="0"/>
              <a:t>PSA </a:t>
            </a:r>
            <a:r>
              <a:rPr lang="es-ES" sz="1200" dirty="0" err="1" smtClean="0"/>
              <a:t>velocity</a:t>
            </a:r>
            <a:r>
              <a:rPr lang="es-ES" sz="1200" dirty="0" smtClean="0"/>
              <a:t> 2+/</a:t>
            </a:r>
            <a:r>
              <a:rPr lang="es-ES" sz="1200" dirty="0" err="1" smtClean="0"/>
              <a:t>year</a:t>
            </a:r>
            <a:endParaRPr lang="es-ES" sz="1200" dirty="0" smtClean="0"/>
          </a:p>
          <a:p>
            <a:r>
              <a:rPr lang="es-ES" sz="1200" dirty="0" smtClean="0"/>
              <a:t>50%+ positive </a:t>
            </a:r>
            <a:r>
              <a:rPr lang="es-ES" sz="1200" dirty="0" err="1" smtClean="0"/>
              <a:t>findings</a:t>
            </a:r>
            <a:r>
              <a:rPr lang="es-ES" sz="1200" dirty="0" smtClean="0"/>
              <a:t> in </a:t>
            </a:r>
            <a:r>
              <a:rPr lang="es-ES" sz="1200" dirty="0" err="1" smtClean="0"/>
              <a:t>biopsy</a:t>
            </a:r>
            <a:endParaRPr lang="es-ES" sz="1200" dirty="0" smtClean="0"/>
          </a:p>
          <a:p>
            <a:r>
              <a:rPr lang="es-ES" sz="1200" dirty="0" err="1" smtClean="0"/>
              <a:t>Perineural</a:t>
            </a:r>
            <a:r>
              <a:rPr lang="es-ES" sz="1200" dirty="0" smtClean="0"/>
              <a:t> </a:t>
            </a:r>
            <a:r>
              <a:rPr lang="es-ES" sz="1200" dirty="0" err="1" smtClean="0"/>
              <a:t>invasion</a:t>
            </a:r>
            <a:endParaRPr lang="es-ES" sz="1200" dirty="0" smtClean="0"/>
          </a:p>
        </p:txBody>
      </p:sp>
      <p:sp>
        <p:nvSpPr>
          <p:cNvPr id="36" name="Rectángulo redondeado 35"/>
          <p:cNvSpPr/>
          <p:nvPr/>
        </p:nvSpPr>
        <p:spPr>
          <a:xfrm>
            <a:off x="6548427" y="3333248"/>
            <a:ext cx="2442245" cy="53118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Adverse </a:t>
            </a:r>
            <a:r>
              <a:rPr lang="es-ES" sz="1600" dirty="0" err="1" smtClean="0"/>
              <a:t>features</a:t>
            </a:r>
            <a:r>
              <a:rPr lang="es-ES" sz="1600" dirty="0" smtClean="0"/>
              <a:t>: active </a:t>
            </a:r>
            <a:r>
              <a:rPr lang="es-ES" sz="1600" dirty="0" err="1" smtClean="0"/>
              <a:t>treatment</a:t>
            </a:r>
            <a:r>
              <a:rPr lang="es-ES" sz="1600" dirty="0" smtClean="0"/>
              <a:t> (RT, RP </a:t>
            </a:r>
            <a:r>
              <a:rPr lang="es-ES" sz="1600" dirty="0" err="1" smtClean="0"/>
              <a:t>or</a:t>
            </a:r>
            <a:r>
              <a:rPr lang="es-ES" sz="1600" dirty="0" smtClean="0"/>
              <a:t> BT)</a:t>
            </a:r>
            <a:endParaRPr lang="es-ES" sz="1600" dirty="0"/>
          </a:p>
        </p:txBody>
      </p:sp>
      <p:cxnSp>
        <p:nvCxnSpPr>
          <p:cNvPr id="37" name="Conector curvado 36"/>
          <p:cNvCxnSpPr>
            <a:stCxn id="42" idx="2"/>
            <a:endCxn id="36" idx="1"/>
          </p:cNvCxnSpPr>
          <p:nvPr/>
        </p:nvCxnSpPr>
        <p:spPr>
          <a:xfrm rot="16200000" flipH="1">
            <a:off x="5292107" y="2342514"/>
            <a:ext cx="1517871" cy="99477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23" name="Abrir corchete 22"/>
          <p:cNvSpPr/>
          <p:nvPr/>
        </p:nvSpPr>
        <p:spPr>
          <a:xfrm>
            <a:off x="6876156" y="3964242"/>
            <a:ext cx="154037" cy="589643"/>
          </a:xfrm>
          <a:prstGeom prst="lef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41" name="Rectángulo redondeado 40"/>
          <p:cNvSpPr/>
          <p:nvPr/>
        </p:nvSpPr>
        <p:spPr>
          <a:xfrm>
            <a:off x="6548427" y="4710315"/>
            <a:ext cx="2442245" cy="53118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*BT </a:t>
            </a:r>
            <a:r>
              <a:rPr lang="es-ES" sz="1600" dirty="0" err="1" smtClean="0"/>
              <a:t>if</a:t>
            </a:r>
            <a:r>
              <a:rPr lang="es-ES" sz="1600" dirty="0" smtClean="0"/>
              <a:t> </a:t>
            </a:r>
            <a:r>
              <a:rPr lang="es-ES" sz="1600" dirty="0" err="1" smtClean="0"/>
              <a:t>feasible</a:t>
            </a:r>
            <a:endParaRPr lang="es-ES" sz="1600" dirty="0"/>
          </a:p>
        </p:txBody>
      </p:sp>
      <p:sp>
        <p:nvSpPr>
          <p:cNvPr id="48" name="CuadroTexto 47"/>
          <p:cNvSpPr txBox="1"/>
          <p:nvPr/>
        </p:nvSpPr>
        <p:spPr>
          <a:xfrm>
            <a:off x="7057393" y="5178451"/>
            <a:ext cx="1390124" cy="646331"/>
          </a:xfrm>
          <a:prstGeom prst="rect">
            <a:avLst/>
          </a:prstGeom>
          <a:noFill/>
        </p:spPr>
        <p:txBody>
          <a:bodyPr wrap="none" rtlCol="0">
            <a:spAutoFit/>
          </a:bodyPr>
          <a:lstStyle/>
          <a:p>
            <a:r>
              <a:rPr lang="es-ES" sz="1200" dirty="0" err="1" smtClean="0"/>
              <a:t>Low</a:t>
            </a:r>
            <a:r>
              <a:rPr lang="es-ES" sz="1200" dirty="0" smtClean="0"/>
              <a:t> </a:t>
            </a:r>
            <a:r>
              <a:rPr lang="es-ES" sz="1200" dirty="0" err="1" smtClean="0"/>
              <a:t>risk</a:t>
            </a:r>
            <a:endParaRPr lang="es-ES" sz="1200" dirty="0" smtClean="0"/>
          </a:p>
          <a:p>
            <a:r>
              <a:rPr lang="es-ES" sz="1200" dirty="0" smtClean="0"/>
              <a:t>Small </a:t>
            </a:r>
            <a:r>
              <a:rPr lang="es-ES" sz="1200" dirty="0" err="1" smtClean="0"/>
              <a:t>tumors</a:t>
            </a:r>
            <a:endParaRPr lang="es-ES" sz="1200" dirty="0" smtClean="0"/>
          </a:p>
          <a:p>
            <a:r>
              <a:rPr lang="es-ES" sz="1200" dirty="0" err="1" smtClean="0"/>
              <a:t>Adequate</a:t>
            </a:r>
            <a:r>
              <a:rPr lang="es-ES" sz="1200" dirty="0" smtClean="0"/>
              <a:t> </a:t>
            </a:r>
            <a:r>
              <a:rPr lang="es-ES" sz="1200" dirty="0" err="1" smtClean="0"/>
              <a:t>anatomy</a:t>
            </a:r>
            <a:endParaRPr lang="es-ES" sz="1200" dirty="0" smtClean="0"/>
          </a:p>
        </p:txBody>
      </p:sp>
      <p:sp>
        <p:nvSpPr>
          <p:cNvPr id="51" name="Abrir corchete 50"/>
          <p:cNvSpPr/>
          <p:nvPr/>
        </p:nvSpPr>
        <p:spPr>
          <a:xfrm>
            <a:off x="6901555" y="5325819"/>
            <a:ext cx="155851" cy="416406"/>
          </a:xfrm>
          <a:prstGeom prst="lef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54" name="Conector curvado 53"/>
          <p:cNvCxnSpPr>
            <a:stCxn id="42" idx="2"/>
            <a:endCxn id="41" idx="1"/>
          </p:cNvCxnSpPr>
          <p:nvPr/>
        </p:nvCxnSpPr>
        <p:spPr>
          <a:xfrm rot="16200000" flipH="1">
            <a:off x="4603583" y="3031038"/>
            <a:ext cx="2894919" cy="99477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727994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linds(horizontal)">
                                      <p:cBhvr>
                                        <p:cTn id="7" dur="500"/>
                                        <p:tgtEl>
                                          <p:spTgt spid="50"/>
                                        </p:tgtEl>
                                      </p:cBhvr>
                                    </p:animEffect>
                                  </p:childTnLst>
                                </p:cTn>
                              </p:par>
                              <p:par>
                                <p:cTn id="8" presetID="3" presetClass="entr" presetSubtype="1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blinds(horizontal)">
                                      <p:cBhvr>
                                        <p:cTn id="10" dur="500"/>
                                        <p:tgtEl>
                                          <p:spTgt spid="5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blinds(horizontal)">
                                      <p:cBhvr>
                                        <p:cTn id="15" dur="500"/>
                                        <p:tgtEl>
                                          <p:spTgt spid="5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blinds(horizontal)">
                                      <p:cBhvr>
                                        <p:cTn id="18" dur="500"/>
                                        <p:tgtEl>
                                          <p:spTgt spid="3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par>
                                <p:cTn id="22" presetID="3" presetClass="entr" presetSubtype="1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blinds(horizontal)">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blinds(horizontal)">
                                      <p:cBhvr>
                                        <p:cTn id="29" dur="500"/>
                                        <p:tgtEl>
                                          <p:spTgt spid="41"/>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blinds(horizontal)">
                                      <p:cBhvr>
                                        <p:cTn id="32" dur="500"/>
                                        <p:tgtEl>
                                          <p:spTgt spid="48"/>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blinds(horizontal)">
                                      <p:cBhvr>
                                        <p:cTn id="35" dur="500"/>
                                        <p:tgtEl>
                                          <p:spTgt spid="51"/>
                                        </p:tgtEl>
                                      </p:cBhvr>
                                    </p:animEffect>
                                  </p:childTnLst>
                                </p:cTn>
                              </p:par>
                              <p:par>
                                <p:cTn id="36" presetID="3" presetClass="entr" presetSubtype="10" fill="hold"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blinds(horizontal)">
                                      <p:cBhvr>
                                        <p:cTn id="38" dur="500"/>
                                        <p:tgtEl>
                                          <p:spTgt spid="5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blinds(horizontal)">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0" grpId="0" animBg="1"/>
      <p:bldP spid="53" grpId="0"/>
      <p:bldP spid="36" grpId="0" animBg="1"/>
      <p:bldP spid="23" grpId="0" animBg="1"/>
      <p:bldP spid="41" grpId="0" animBg="1"/>
      <p:bldP spid="48" grpId="0"/>
      <p:bldP spid="5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Marcador de pie de página 2"/>
          <p:cNvSpPr>
            <a:spLocks noGrp="1"/>
          </p:cNvSpPr>
          <p:nvPr>
            <p:ph type="ftr" sz="quarter" idx="10"/>
          </p:nvPr>
        </p:nvSpPr>
        <p:spPr>
          <a:xfrm>
            <a:off x="219077" y="6408738"/>
            <a:ext cx="3770313" cy="215900"/>
          </a:xfrm>
          <a:noFill/>
        </p:spPr>
        <p:txBody>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es-ES" sz="1000">
                <a:solidFill>
                  <a:srgbClr val="FFFFFF"/>
                </a:solidFill>
              </a:rPr>
              <a:t>Hoeks CM et al. Radiology, 261: 46-66, 2011</a:t>
            </a:r>
          </a:p>
        </p:txBody>
      </p:sp>
      <p:sp>
        <p:nvSpPr>
          <p:cNvPr id="12290" name="Rectangle 16"/>
          <p:cNvSpPr>
            <a:spLocks noGrp="1" noChangeArrowheads="1"/>
          </p:cNvSpPr>
          <p:nvPr>
            <p:ph type="title"/>
          </p:nvPr>
        </p:nvSpPr>
        <p:spPr>
          <a:xfrm>
            <a:off x="314325" y="166692"/>
            <a:ext cx="7666038" cy="600075"/>
          </a:xfrm>
        </p:spPr>
        <p:txBody>
          <a:bodyPr>
            <a:noAutofit/>
          </a:bodyPr>
          <a:lstStyle/>
          <a:p>
            <a:r>
              <a:rPr sz="2800" noProof="1">
                <a:latin typeface="Arial" charset="0"/>
                <a:ea typeface="ＭＳ Ｐゴシック" charset="0"/>
              </a:rPr>
              <a:t>Multiparametric MRI for prostate cancer localization, staging and follow-up</a:t>
            </a:r>
          </a:p>
        </p:txBody>
      </p:sp>
      <p:sp>
        <p:nvSpPr>
          <p:cNvPr id="12291" name="Rectangle 7"/>
          <p:cNvSpPr>
            <a:spLocks noChangeArrowheads="1"/>
          </p:cNvSpPr>
          <p:nvPr/>
        </p:nvSpPr>
        <p:spPr bwMode="gray">
          <a:xfrm>
            <a:off x="314325" y="1038251"/>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fontAlgn="base" hangingPunct="0">
              <a:spcBef>
                <a:spcPct val="0"/>
              </a:spcBef>
              <a:spcAft>
                <a:spcPct val="0"/>
              </a:spcAft>
            </a:pPr>
            <a:r>
              <a:rPr sz="2000" noProof="1" smtClean="0">
                <a:solidFill>
                  <a:srgbClr val="000000"/>
                </a:solidFill>
                <a:latin typeface="Arial" charset="0"/>
                <a:ea typeface="ＭＳ Ｐゴシック" charset="0"/>
                <a:cs typeface="ＭＳ Ｐゴシック" charset="0"/>
              </a:rPr>
              <a:t>Multiparametric MRI</a:t>
            </a:r>
          </a:p>
        </p:txBody>
      </p:sp>
      <p:sp>
        <p:nvSpPr>
          <p:cNvPr id="19483" name="Rectangle 27"/>
          <p:cNvSpPr>
            <a:spLocks noChangeArrowheads="1"/>
          </p:cNvSpPr>
          <p:nvPr/>
        </p:nvSpPr>
        <p:spPr bwMode="gray">
          <a:xfrm>
            <a:off x="787400" y="1555750"/>
            <a:ext cx="8047038" cy="446088"/>
          </a:xfrm>
          <a:prstGeom prst="rect">
            <a:avLst/>
          </a:prstGeom>
          <a:solidFill>
            <a:schemeClr val="folHlink"/>
          </a:solidFill>
          <a:ln w="12700">
            <a:solidFill>
              <a:srgbClr val="C0C0C0"/>
            </a:solidFill>
            <a:miter lim="800000"/>
            <a:headEnd/>
            <a:tailEnd/>
          </a:ln>
          <a:effectLst/>
          <a:extLs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252000" tIns="72000" rIns="72000" bIns="72000" anchor="ctr"/>
          <a:lstStyle/>
          <a:p>
            <a:pPr fontAlgn="base">
              <a:spcBef>
                <a:spcPct val="25000"/>
              </a:spcBef>
              <a:spcAft>
                <a:spcPct val="0"/>
              </a:spcAft>
              <a:defRPr/>
            </a:pPr>
            <a:r>
              <a:rPr lang="es-ES_tradnl" sz="1400" dirty="0" err="1">
                <a:solidFill>
                  <a:srgbClr val="FFFFFF"/>
                </a:solidFill>
                <a:latin typeface="Arial" charset="0"/>
                <a:ea typeface="ＭＳ Ｐゴシック" charset="0"/>
                <a:cs typeface="ＭＳ Ｐゴシック" charset="0"/>
              </a:rPr>
              <a:t>Multiparametric</a:t>
            </a:r>
            <a:r>
              <a:rPr lang="es-ES_tradnl" sz="1400" dirty="0">
                <a:solidFill>
                  <a:srgbClr val="FFFFFF"/>
                </a:solidFill>
                <a:latin typeface="Arial" charset="0"/>
                <a:ea typeface="ＭＳ Ｐゴシック" charset="0"/>
                <a:cs typeface="ＭＳ Ｐゴシック" charset="0"/>
              </a:rPr>
              <a:t> MR </a:t>
            </a:r>
            <a:r>
              <a:rPr lang="es-ES_tradnl" sz="1400" dirty="0" err="1">
                <a:solidFill>
                  <a:srgbClr val="FFFFFF"/>
                </a:solidFill>
                <a:latin typeface="Arial" charset="0"/>
                <a:ea typeface="ＭＳ Ｐゴシック" charset="0"/>
                <a:cs typeface="ＭＳ Ｐゴシック" charset="0"/>
              </a:rPr>
              <a:t>imaging</a:t>
            </a:r>
            <a:r>
              <a:rPr lang="es-ES_tradnl" sz="1400" dirty="0">
                <a:solidFill>
                  <a:srgbClr val="FFFFFF"/>
                </a:solidFill>
                <a:latin typeface="Arial" charset="0"/>
                <a:ea typeface="ＭＳ Ｐゴシック" charset="0"/>
                <a:cs typeface="ＭＳ Ｐゴシック" charset="0"/>
              </a:rPr>
              <a:t> of </a:t>
            </a:r>
            <a:r>
              <a:rPr lang="es-ES_tradnl" sz="1400" dirty="0" err="1">
                <a:solidFill>
                  <a:srgbClr val="FFFFFF"/>
                </a:solidFill>
                <a:latin typeface="Arial" charset="0"/>
                <a:ea typeface="ＭＳ Ｐゴシック" charset="0"/>
                <a:cs typeface="ＭＳ Ｐゴシック" charset="0"/>
              </a:rPr>
              <a:t>the</a:t>
            </a:r>
            <a:r>
              <a:rPr lang="es-ES_tradnl" sz="1400" dirty="0">
                <a:solidFill>
                  <a:srgbClr val="FFFFFF"/>
                </a:solidFill>
                <a:latin typeface="Arial" charset="0"/>
                <a:ea typeface="ＭＳ Ｐゴシック" charset="0"/>
                <a:cs typeface="ＭＳ Ｐゴシック" charset="0"/>
              </a:rPr>
              <a:t> </a:t>
            </a:r>
            <a:r>
              <a:rPr lang="es-ES_tradnl" sz="1400" dirty="0" err="1">
                <a:solidFill>
                  <a:srgbClr val="FFFFFF"/>
                </a:solidFill>
                <a:latin typeface="Arial" charset="0"/>
                <a:ea typeface="ＭＳ Ｐゴシック" charset="0"/>
                <a:cs typeface="ＭＳ Ｐゴシック" charset="0"/>
              </a:rPr>
              <a:t>prostate</a:t>
            </a:r>
            <a:r>
              <a:rPr lang="es-ES_tradnl" sz="1400" dirty="0">
                <a:solidFill>
                  <a:srgbClr val="FFFFFF"/>
                </a:solidFill>
                <a:latin typeface="Arial" charset="0"/>
                <a:ea typeface="ＭＳ Ｐゴシック" charset="0"/>
                <a:cs typeface="ＭＳ Ｐゴシック" charset="0"/>
              </a:rPr>
              <a:t> </a:t>
            </a:r>
            <a:r>
              <a:rPr lang="es-ES_tradnl" sz="1400" dirty="0" err="1">
                <a:solidFill>
                  <a:srgbClr val="FFFFFF"/>
                </a:solidFill>
                <a:latin typeface="Arial" charset="0"/>
                <a:ea typeface="ＭＳ Ｐゴシック" charset="0"/>
                <a:cs typeface="ＭＳ Ｐゴシック" charset="0"/>
              </a:rPr>
              <a:t>consists</a:t>
            </a:r>
            <a:r>
              <a:rPr lang="es-ES_tradnl" sz="1400" dirty="0">
                <a:solidFill>
                  <a:srgbClr val="FFFFFF"/>
                </a:solidFill>
                <a:latin typeface="Arial" charset="0"/>
                <a:ea typeface="ＭＳ Ｐゴシック" charset="0"/>
                <a:cs typeface="ＭＳ Ｐゴシック" charset="0"/>
              </a:rPr>
              <a:t> of </a:t>
            </a:r>
            <a:r>
              <a:rPr lang="es-ES_tradnl" sz="1400" dirty="0" err="1">
                <a:solidFill>
                  <a:srgbClr val="FFFFFF"/>
                </a:solidFill>
                <a:latin typeface="Arial" charset="0"/>
                <a:ea typeface="ＭＳ Ｐゴシック" charset="0"/>
                <a:cs typeface="ＭＳ Ｐゴシック" charset="0"/>
              </a:rPr>
              <a:t>the</a:t>
            </a:r>
            <a:r>
              <a:rPr lang="es-ES_tradnl" sz="1400" dirty="0">
                <a:solidFill>
                  <a:srgbClr val="FFFFFF"/>
                </a:solidFill>
                <a:latin typeface="Arial" charset="0"/>
                <a:ea typeface="ＭＳ Ｐゴシック" charset="0"/>
                <a:cs typeface="ＭＳ Ｐゴシック" charset="0"/>
              </a:rPr>
              <a:t> </a:t>
            </a:r>
            <a:r>
              <a:rPr lang="es-ES_tradnl" sz="1400" dirty="0" err="1">
                <a:solidFill>
                  <a:srgbClr val="FFFFFF"/>
                </a:solidFill>
                <a:latin typeface="Arial" charset="0"/>
                <a:ea typeface="ＭＳ Ｐゴシック" charset="0"/>
                <a:cs typeface="ＭＳ Ｐゴシック" charset="0"/>
              </a:rPr>
              <a:t>combination</a:t>
            </a:r>
            <a:r>
              <a:rPr lang="es-ES_tradnl" sz="1400" dirty="0">
                <a:solidFill>
                  <a:srgbClr val="FFFFFF"/>
                </a:solidFill>
                <a:latin typeface="Arial" charset="0"/>
                <a:ea typeface="ＭＳ Ｐゴシック" charset="0"/>
                <a:cs typeface="ＭＳ Ｐゴシック" charset="0"/>
              </a:rPr>
              <a:t> of T1- and T2-weighted </a:t>
            </a:r>
            <a:r>
              <a:rPr lang="es-ES_tradnl" sz="1400" dirty="0" err="1">
                <a:solidFill>
                  <a:srgbClr val="FFFFFF"/>
                </a:solidFill>
                <a:latin typeface="Arial" charset="0"/>
                <a:ea typeface="ＭＳ Ｐゴシック" charset="0"/>
                <a:cs typeface="ＭＳ Ｐゴシック" charset="0"/>
              </a:rPr>
              <a:t>anatomic</a:t>
            </a:r>
            <a:r>
              <a:rPr lang="es-ES_tradnl" sz="1400" dirty="0">
                <a:solidFill>
                  <a:srgbClr val="FFFFFF"/>
                </a:solidFill>
                <a:latin typeface="Arial" charset="0"/>
                <a:ea typeface="ＭＳ Ｐゴシック" charset="0"/>
                <a:cs typeface="ＭＳ Ｐゴシック" charset="0"/>
              </a:rPr>
              <a:t> </a:t>
            </a:r>
            <a:r>
              <a:rPr lang="es-ES_tradnl" sz="1400" dirty="0" err="1">
                <a:solidFill>
                  <a:srgbClr val="FFFFFF"/>
                </a:solidFill>
                <a:latin typeface="Arial" charset="0"/>
                <a:ea typeface="ＭＳ Ｐゴシック" charset="0"/>
                <a:cs typeface="ＭＳ Ｐゴシック" charset="0"/>
              </a:rPr>
              <a:t>imaging</a:t>
            </a:r>
            <a:r>
              <a:rPr lang="es-ES" sz="1400" dirty="0">
                <a:solidFill>
                  <a:srgbClr val="FFFFFF"/>
                </a:solidFill>
                <a:latin typeface="Arial" charset="0"/>
                <a:ea typeface="ＭＳ Ｐゴシック" charset="0"/>
                <a:cs typeface="ＭＳ Ｐゴシック" charset="0"/>
              </a:rPr>
              <a:t>…</a:t>
            </a:r>
            <a:endParaRPr sz="1400" noProof="1">
              <a:solidFill>
                <a:srgbClr val="FFFFFF"/>
              </a:solidFill>
              <a:latin typeface="Arial" charset="0"/>
              <a:ea typeface="ＭＳ Ｐゴシック" charset="0"/>
              <a:cs typeface="ＭＳ Ｐゴシック" charset="0"/>
            </a:endParaRPr>
          </a:p>
        </p:txBody>
      </p:sp>
      <p:sp>
        <p:nvSpPr>
          <p:cNvPr id="19484" name="Rectangle 28"/>
          <p:cNvSpPr>
            <a:spLocks noChangeArrowheads="1"/>
          </p:cNvSpPr>
          <p:nvPr/>
        </p:nvSpPr>
        <p:spPr bwMode="gray">
          <a:xfrm>
            <a:off x="787400" y="2098675"/>
            <a:ext cx="8047038" cy="446088"/>
          </a:xfrm>
          <a:prstGeom prst="rect">
            <a:avLst/>
          </a:prstGeom>
          <a:noFill/>
          <a:ln w="12700">
            <a:solidFill>
              <a:srgbClr val="C0C0C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252000" tIns="72000" rIns="72000" bIns="72000" anchor="ctr"/>
          <a:lstStyle/>
          <a:p>
            <a:pPr fontAlgn="base">
              <a:spcBef>
                <a:spcPct val="25000"/>
              </a:spcBef>
              <a:spcAft>
                <a:spcPct val="0"/>
              </a:spcAft>
              <a:defRPr/>
            </a:pPr>
            <a:r>
              <a:rPr lang="es-ES" sz="1400" dirty="0">
                <a:solidFill>
                  <a:srgbClr val="FFFFFF"/>
                </a:solidFill>
                <a:latin typeface="Arial" charset="0"/>
                <a:ea typeface="ＭＳ Ｐゴシック" charset="0"/>
                <a:cs typeface="ＭＳ Ｐゴシック" charset="0"/>
              </a:rPr>
              <a:t>…</a:t>
            </a:r>
            <a:r>
              <a:rPr lang="en-US" sz="1400" dirty="0">
                <a:solidFill>
                  <a:srgbClr val="FFFFFF"/>
                </a:solidFill>
                <a:latin typeface="Arial" charset="0"/>
                <a:ea typeface="ＭＳ Ｐゴシック" charset="0"/>
                <a:cs typeface="ＭＳ Ｐゴシック" charset="0"/>
              </a:rPr>
              <a:t>and functional MR techniques, including diffusion-weighted (DW) imaging, dynamic contrast-enhanced imaging, and MR spectroscopic imaging </a:t>
            </a:r>
            <a:endParaRPr lang="en-US" sz="1400" noProof="1">
              <a:solidFill>
                <a:srgbClr val="FFFFFF"/>
              </a:solidFill>
              <a:latin typeface="Arial" charset="0"/>
              <a:ea typeface="ＭＳ Ｐゴシック" charset="0"/>
              <a:cs typeface="ＭＳ Ｐゴシック" charset="0"/>
            </a:endParaRPr>
          </a:p>
        </p:txBody>
      </p:sp>
      <p:sp>
        <p:nvSpPr>
          <p:cNvPr id="19485" name="Rectangle 29"/>
          <p:cNvSpPr>
            <a:spLocks noChangeArrowheads="1"/>
          </p:cNvSpPr>
          <p:nvPr/>
        </p:nvSpPr>
        <p:spPr bwMode="gray">
          <a:xfrm>
            <a:off x="787400" y="2640013"/>
            <a:ext cx="8047038" cy="449262"/>
          </a:xfrm>
          <a:prstGeom prst="rect">
            <a:avLst/>
          </a:prstGeom>
          <a:noFill/>
          <a:ln w="12700">
            <a:solidFill>
              <a:srgbClr val="C0C0C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252000" tIns="72000" rIns="72000" bIns="72000" anchor="ctr"/>
          <a:lstStyle/>
          <a:p>
            <a:pPr fontAlgn="base">
              <a:spcBef>
                <a:spcPct val="25000"/>
              </a:spcBef>
              <a:spcAft>
                <a:spcPct val="0"/>
              </a:spcAft>
              <a:defRPr/>
            </a:pPr>
            <a:r>
              <a:rPr lang="es-ES_tradnl" sz="2000" noProof="1">
                <a:solidFill>
                  <a:srgbClr val="FFFFFF"/>
                </a:solidFill>
                <a:latin typeface="Arial" charset="0"/>
                <a:ea typeface="ＭＳ Ｐゴシック" charset="0"/>
                <a:cs typeface="ＭＳ Ｐゴシック" charset="0"/>
              </a:rPr>
              <a:t>Promising, but not standardized</a:t>
            </a:r>
            <a:endParaRPr sz="2000" noProof="1">
              <a:solidFill>
                <a:srgbClr val="FFFFFF"/>
              </a:solidFill>
              <a:latin typeface="Arial" charset="0"/>
              <a:ea typeface="ＭＳ Ｐゴシック" charset="0"/>
              <a:cs typeface="ＭＳ Ｐゴシック" charset="0"/>
            </a:endParaRPr>
          </a:p>
        </p:txBody>
      </p:sp>
      <p:sp>
        <p:nvSpPr>
          <p:cNvPr id="19486" name="Rectangle 30"/>
          <p:cNvSpPr>
            <a:spLocks noChangeArrowheads="1"/>
          </p:cNvSpPr>
          <p:nvPr/>
        </p:nvSpPr>
        <p:spPr bwMode="gray">
          <a:xfrm>
            <a:off x="787400" y="3184551"/>
            <a:ext cx="8047038" cy="447675"/>
          </a:xfrm>
          <a:prstGeom prst="rect">
            <a:avLst/>
          </a:prstGeom>
          <a:noFill/>
          <a:ln w="12700">
            <a:solidFill>
              <a:srgbClr val="C0C0C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252000" tIns="72000" rIns="72000" bIns="72000" anchor="ctr"/>
          <a:lstStyle/>
          <a:p>
            <a:pPr fontAlgn="base">
              <a:spcBef>
                <a:spcPct val="25000"/>
              </a:spcBef>
              <a:spcAft>
                <a:spcPct val="0"/>
              </a:spcAft>
              <a:defRPr/>
            </a:pPr>
            <a:r>
              <a:rPr lang="es-ES_tradnl" sz="2000" noProof="1">
                <a:solidFill>
                  <a:srgbClr val="FFFFFF"/>
                </a:solidFill>
                <a:latin typeface="Arial" charset="0"/>
                <a:ea typeface="ＭＳ Ｐゴシック" charset="0"/>
                <a:cs typeface="ＭＳ Ｐゴシック" charset="0"/>
              </a:rPr>
              <a:t>Could prove VERY useful in Low-Risk PrCa in Observation</a:t>
            </a:r>
            <a:endParaRPr sz="2000" noProof="1">
              <a:solidFill>
                <a:srgbClr val="FFFFFF"/>
              </a:solidFill>
              <a:latin typeface="Arial" charset="0"/>
              <a:ea typeface="ＭＳ Ｐゴシック" charset="0"/>
              <a:cs typeface="ＭＳ Ｐゴシック" charset="0"/>
            </a:endParaRPr>
          </a:p>
        </p:txBody>
      </p:sp>
      <p:sp>
        <p:nvSpPr>
          <p:cNvPr id="19488" name="Rectangle 32"/>
          <p:cNvSpPr>
            <a:spLocks noChangeArrowheads="1"/>
          </p:cNvSpPr>
          <p:nvPr/>
        </p:nvSpPr>
        <p:spPr bwMode="gray">
          <a:xfrm>
            <a:off x="328615" y="1555750"/>
            <a:ext cx="463550" cy="446088"/>
          </a:xfrm>
          <a:prstGeom prst="rect">
            <a:avLst/>
          </a:prstGeom>
          <a:solidFill>
            <a:schemeClr val="bg2">
              <a:lumMod val="60000"/>
              <a:lumOff val="40000"/>
            </a:schemeClr>
          </a:solidFill>
          <a:ln w="12700">
            <a:solidFill>
              <a:srgbClr val="C0C0C0"/>
            </a:solidFill>
            <a:miter lim="800000"/>
            <a:headEnd/>
            <a:tailEnd/>
          </a:ln>
          <a:effectLst/>
          <a:extLst/>
        </p:spPr>
        <p:txBody>
          <a:bodyPr lIns="0" tIns="0" rIns="0" bIns="0" anchor="ctr"/>
          <a:lstStyle/>
          <a:p>
            <a:pPr algn="ctr" defTabSz="801688" eaLnBrk="0" fontAlgn="base" hangingPunct="0">
              <a:spcBef>
                <a:spcPct val="0"/>
              </a:spcBef>
              <a:spcAft>
                <a:spcPct val="0"/>
              </a:spcAft>
              <a:defRPr/>
            </a:pPr>
            <a:r>
              <a:rPr sz="2800" b="1" noProof="1">
                <a:solidFill>
                  <a:srgbClr val="FFFFFF"/>
                </a:solidFill>
                <a:latin typeface="Arial" charset="0"/>
                <a:ea typeface="ＭＳ Ｐゴシック" charset="0"/>
                <a:cs typeface="ＭＳ Ｐゴシック" charset="0"/>
              </a:rPr>
              <a:t>1</a:t>
            </a:r>
          </a:p>
        </p:txBody>
      </p:sp>
      <p:sp>
        <p:nvSpPr>
          <p:cNvPr id="19489" name="Rectangle 33"/>
          <p:cNvSpPr>
            <a:spLocks noChangeArrowheads="1"/>
          </p:cNvSpPr>
          <p:nvPr/>
        </p:nvSpPr>
        <p:spPr bwMode="gray">
          <a:xfrm>
            <a:off x="328615" y="2098675"/>
            <a:ext cx="463550" cy="446088"/>
          </a:xfrm>
          <a:prstGeom prst="rect">
            <a:avLst/>
          </a:prstGeom>
          <a:solidFill>
            <a:schemeClr val="accent1"/>
          </a:solidFill>
          <a:ln w="12700">
            <a:solidFill>
              <a:srgbClr val="C0C0C0"/>
            </a:solidFill>
            <a:miter lim="800000"/>
            <a:headEnd/>
            <a:tailEnd/>
          </a:ln>
          <a:effectLst/>
          <a:extLs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0" tIns="0" rIns="0" bIns="0" anchor="ctr"/>
          <a:lstStyle/>
          <a:p>
            <a:pPr algn="ctr" defTabSz="801688" eaLnBrk="0" fontAlgn="base" hangingPunct="0">
              <a:spcBef>
                <a:spcPct val="0"/>
              </a:spcBef>
              <a:spcAft>
                <a:spcPct val="0"/>
              </a:spcAft>
              <a:defRPr/>
            </a:pPr>
            <a:r>
              <a:rPr sz="2800" b="1" noProof="1">
                <a:solidFill>
                  <a:srgbClr val="FFFFFF"/>
                </a:solidFill>
                <a:latin typeface="Arial" charset="0"/>
                <a:ea typeface="ＭＳ Ｐゴシック" charset="0"/>
                <a:cs typeface="ＭＳ Ｐゴシック" charset="0"/>
              </a:rPr>
              <a:t>2</a:t>
            </a:r>
          </a:p>
        </p:txBody>
      </p:sp>
      <p:sp>
        <p:nvSpPr>
          <p:cNvPr id="19490" name="Rectangle 34"/>
          <p:cNvSpPr>
            <a:spLocks noChangeArrowheads="1"/>
          </p:cNvSpPr>
          <p:nvPr/>
        </p:nvSpPr>
        <p:spPr bwMode="gray">
          <a:xfrm>
            <a:off x="328615" y="2640013"/>
            <a:ext cx="463550" cy="449262"/>
          </a:xfrm>
          <a:prstGeom prst="rect">
            <a:avLst/>
          </a:prstGeom>
          <a:solidFill>
            <a:schemeClr val="accent1"/>
          </a:solidFill>
          <a:ln w="12700">
            <a:solidFill>
              <a:srgbClr val="C0C0C0"/>
            </a:solidFill>
            <a:miter lim="800000"/>
            <a:headEnd/>
            <a:tailEnd/>
          </a:ln>
          <a:effectLst/>
          <a:extLs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0" tIns="0" rIns="0" bIns="0" anchor="ctr"/>
          <a:lstStyle/>
          <a:p>
            <a:pPr algn="ctr" defTabSz="801688" eaLnBrk="0" fontAlgn="base" hangingPunct="0">
              <a:spcBef>
                <a:spcPct val="0"/>
              </a:spcBef>
              <a:spcAft>
                <a:spcPct val="0"/>
              </a:spcAft>
              <a:defRPr/>
            </a:pPr>
            <a:r>
              <a:rPr sz="2800" b="1" noProof="1">
                <a:solidFill>
                  <a:srgbClr val="FFFFFF"/>
                </a:solidFill>
                <a:latin typeface="Arial" charset="0"/>
                <a:ea typeface="ＭＳ Ｐゴシック" charset="0"/>
                <a:cs typeface="ＭＳ Ｐゴシック" charset="0"/>
              </a:rPr>
              <a:t>3</a:t>
            </a:r>
          </a:p>
        </p:txBody>
      </p:sp>
      <p:sp>
        <p:nvSpPr>
          <p:cNvPr id="19491" name="Rectangle 35"/>
          <p:cNvSpPr>
            <a:spLocks noChangeArrowheads="1"/>
          </p:cNvSpPr>
          <p:nvPr/>
        </p:nvSpPr>
        <p:spPr bwMode="gray">
          <a:xfrm>
            <a:off x="328615" y="3184551"/>
            <a:ext cx="463550" cy="447675"/>
          </a:xfrm>
          <a:prstGeom prst="rect">
            <a:avLst/>
          </a:prstGeom>
          <a:solidFill>
            <a:schemeClr val="accent1"/>
          </a:solidFill>
          <a:ln w="12700">
            <a:solidFill>
              <a:srgbClr val="C0C0C0"/>
            </a:solidFill>
            <a:miter lim="800000"/>
            <a:headEnd/>
            <a:tailEnd/>
          </a:ln>
          <a:effectLst/>
          <a:extLst>
            <a:ext uri="{AF507438-7753-43e0-B8FC-AC1667EBCBE1}">
              <a14:hiddenEffects xmlns:a14="http://schemas.microsoft.com/office/drawing/2010/main">
                <a:effectLst>
                  <a:outerShdw blurRad="63500" dist="53882" dir="2700000" algn="ctr" rotWithShape="0">
                    <a:srgbClr val="B2B2B2">
                      <a:alpha val="74998"/>
                    </a:srgbClr>
                  </a:outerShdw>
                </a:effectLst>
              </a14:hiddenEffects>
            </a:ext>
          </a:extLst>
        </p:spPr>
        <p:txBody>
          <a:bodyPr lIns="0" tIns="0" rIns="0" bIns="0" anchor="ctr"/>
          <a:lstStyle/>
          <a:p>
            <a:pPr algn="ctr" defTabSz="801688" eaLnBrk="0" fontAlgn="base" hangingPunct="0">
              <a:spcBef>
                <a:spcPct val="0"/>
              </a:spcBef>
              <a:spcAft>
                <a:spcPct val="0"/>
              </a:spcAft>
              <a:defRPr/>
            </a:pPr>
            <a:r>
              <a:rPr sz="2800" b="1" noProof="1">
                <a:solidFill>
                  <a:srgbClr val="FFFFFF"/>
                </a:solidFill>
                <a:latin typeface="Arial" charset="0"/>
                <a:ea typeface="ＭＳ Ｐゴシック" charset="0"/>
                <a:cs typeface="ＭＳ Ｐゴシック" charset="0"/>
              </a:rPr>
              <a:t>4</a:t>
            </a:r>
          </a:p>
        </p:txBody>
      </p:sp>
      <p:pic>
        <p:nvPicPr>
          <p:cNvPr id="12301"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1665" y="4095750"/>
            <a:ext cx="1917700" cy="156368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302" name="Imagen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19388" y="4083050"/>
            <a:ext cx="1857375" cy="1600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303" name="Imagen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56163" y="4095776"/>
            <a:ext cx="1954213" cy="1598613"/>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304" name="Imagen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67538" y="4084638"/>
            <a:ext cx="1725613" cy="15859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305" name="CuadroTexto 6"/>
          <p:cNvSpPr txBox="1">
            <a:spLocks noChangeArrowheads="1"/>
          </p:cNvSpPr>
          <p:nvPr/>
        </p:nvSpPr>
        <p:spPr bwMode="auto">
          <a:xfrm>
            <a:off x="1111250" y="5703913"/>
            <a:ext cx="11204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T2-weighted</a:t>
            </a:r>
          </a:p>
        </p:txBody>
      </p:sp>
      <p:sp>
        <p:nvSpPr>
          <p:cNvPr id="12306" name="CuadroTexto 27"/>
          <p:cNvSpPr txBox="1">
            <a:spLocks noChangeArrowheads="1"/>
          </p:cNvSpPr>
          <p:nvPr/>
        </p:nvSpPr>
        <p:spPr bwMode="auto">
          <a:xfrm>
            <a:off x="2925776" y="5729313"/>
            <a:ext cx="14643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Diffuse-weighted</a:t>
            </a:r>
          </a:p>
        </p:txBody>
      </p:sp>
      <p:sp>
        <p:nvSpPr>
          <p:cNvPr id="12307" name="CuadroTexto 28"/>
          <p:cNvSpPr txBox="1">
            <a:spLocks noChangeArrowheads="1"/>
          </p:cNvSpPr>
          <p:nvPr/>
        </p:nvSpPr>
        <p:spPr bwMode="auto">
          <a:xfrm>
            <a:off x="4660907" y="5719789"/>
            <a:ext cx="22883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Dynamic contrast-enhanced</a:t>
            </a:r>
          </a:p>
        </p:txBody>
      </p:sp>
      <p:sp>
        <p:nvSpPr>
          <p:cNvPr id="12308" name="CuadroTexto 29"/>
          <p:cNvSpPr txBox="1">
            <a:spLocks noChangeArrowheads="1"/>
          </p:cNvSpPr>
          <p:nvPr/>
        </p:nvSpPr>
        <p:spPr bwMode="auto">
          <a:xfrm>
            <a:off x="6989775" y="5719789"/>
            <a:ext cx="15054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MR spectroscopy</a:t>
            </a:r>
          </a:p>
        </p:txBody>
      </p:sp>
    </p:spTree>
    <p:extLst>
      <p:ext uri="{BB962C8B-B14F-4D97-AF65-F5344CB8AC3E}">
        <p14:creationId xmlns:p14="http://schemas.microsoft.com/office/powerpoint/2010/main" val="2915216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smtClean="0"/>
              <a:t>Cáncer de próstata: Tratamiento</a:t>
            </a:r>
            <a:endParaRPr lang="es-ES" dirty="0"/>
          </a:p>
        </p:txBody>
      </p:sp>
      <p:sp>
        <p:nvSpPr>
          <p:cNvPr id="3" name="Subtítulo 2"/>
          <p:cNvSpPr>
            <a:spLocks noGrp="1"/>
          </p:cNvSpPr>
          <p:nvPr>
            <p:ph type="subTitle" idx="1"/>
          </p:nvPr>
        </p:nvSpPr>
        <p:spPr/>
        <p:txBody>
          <a:bodyPr/>
          <a:lstStyle/>
          <a:p>
            <a:r>
              <a:rPr lang="es-ES" dirty="0" smtClean="0"/>
              <a:t>Agentes y Estrategias</a:t>
            </a:r>
            <a:endParaRPr lang="es-ES" dirty="0"/>
          </a:p>
        </p:txBody>
      </p:sp>
    </p:spTree>
    <p:extLst>
      <p:ext uri="{BB962C8B-B14F-4D97-AF65-F5344CB8AC3E}">
        <p14:creationId xmlns:p14="http://schemas.microsoft.com/office/powerpoint/2010/main" val="1410055501"/>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Agentes hormonales</a:t>
            </a:r>
            <a:endParaRPr lang="es-ES" dirty="0"/>
          </a:p>
        </p:txBody>
      </p:sp>
      <p:sp>
        <p:nvSpPr>
          <p:cNvPr id="5" name="Marcador de texto 4"/>
          <p:cNvSpPr>
            <a:spLocks noGrp="1"/>
          </p:cNvSpPr>
          <p:nvPr>
            <p:ph type="body" idx="1"/>
          </p:nvPr>
        </p:nvSpPr>
        <p:spPr/>
        <p:txBody>
          <a:bodyPr/>
          <a:lstStyle/>
          <a:p>
            <a:endParaRPr lang="es-ES"/>
          </a:p>
        </p:txBody>
      </p:sp>
    </p:spTree>
    <p:extLst>
      <p:ext uri="{BB962C8B-B14F-4D97-AF65-F5344CB8AC3E}">
        <p14:creationId xmlns:p14="http://schemas.microsoft.com/office/powerpoint/2010/main" val="1187829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ChangeArrowheads="1"/>
          </p:cNvSpPr>
          <p:nvPr/>
        </p:nvSpPr>
        <p:spPr bwMode="auto">
          <a:xfrm>
            <a:off x="1547813" y="692150"/>
            <a:ext cx="6048375" cy="5545138"/>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s-ES"/>
          </a:p>
        </p:txBody>
      </p:sp>
      <p:pic>
        <p:nvPicPr>
          <p:cNvPr id="656387" name="Picture 3" descr="PSA ROC"/>
          <p:cNvPicPr>
            <a:picLocks noChangeAspect="1" noChangeArrowheads="1"/>
          </p:cNvPicPr>
          <p:nvPr/>
        </p:nvPicPr>
        <p:blipFill>
          <a:blip r:embed="rId3"/>
          <a:srcRect/>
          <a:stretch>
            <a:fillRect/>
          </a:stretch>
        </p:blipFill>
        <p:spPr bwMode="auto">
          <a:xfrm>
            <a:off x="1714500" y="842989"/>
            <a:ext cx="5715000" cy="5170487"/>
          </a:xfrm>
          <a:prstGeom prst="rect">
            <a:avLst/>
          </a:prstGeom>
          <a:noFill/>
          <a:ln w="9525">
            <a:noFill/>
            <a:miter lim="800000"/>
            <a:headEnd/>
            <a:tailEnd/>
          </a:ln>
        </p:spPr>
      </p:pic>
      <p:sp>
        <p:nvSpPr>
          <p:cNvPr id="656388" name="Text Box 4"/>
          <p:cNvSpPr txBox="1">
            <a:spLocks noChangeArrowheads="1"/>
          </p:cNvSpPr>
          <p:nvPr/>
        </p:nvSpPr>
        <p:spPr bwMode="auto">
          <a:xfrm>
            <a:off x="5867400" y="6491288"/>
            <a:ext cx="3276600" cy="366712"/>
          </a:xfrm>
          <a:prstGeom prst="rect">
            <a:avLst/>
          </a:prstGeom>
          <a:noFill/>
          <a:ln w="9525">
            <a:noFill/>
            <a:miter lim="800000"/>
            <a:headEnd/>
            <a:tailEnd/>
          </a:ln>
        </p:spPr>
        <p:txBody>
          <a:bodyPr>
            <a:prstTxWarp prst="textNoShape">
              <a:avLst/>
            </a:prstTxWarp>
            <a:spAutoFit/>
          </a:bodyPr>
          <a:lstStyle/>
          <a:p>
            <a:pPr>
              <a:spcBef>
                <a:spcPct val="50000"/>
              </a:spcBef>
            </a:pPr>
            <a:r>
              <a:rPr lang="es-MX" sz="900">
                <a:latin typeface="Arial Narrow" charset="0"/>
              </a:rPr>
              <a:t>Creado por: Mauricio Lema Medina - LemaTeachFiles</a:t>
            </a:r>
            <a:r>
              <a:rPr lang="es-ES_tradnl" sz="900">
                <a:latin typeface="Arial Narrow" charset="0"/>
              </a:rPr>
              <a:t>© - 2004</a:t>
            </a:r>
            <a:r>
              <a:rPr lang="es-ES">
                <a:latin typeface="Arial Narrow" charset="0"/>
              </a:rPr>
              <a:t> </a:t>
            </a:r>
          </a:p>
        </p:txBody>
      </p:sp>
      <p:pic>
        <p:nvPicPr>
          <p:cNvPr id="6" name="Imagen 5"/>
          <p:cNvPicPr>
            <a:picLocks noChangeAspect="1"/>
          </p:cNvPicPr>
          <p:nvPr/>
        </p:nvPicPr>
        <p:blipFill>
          <a:blip r:embed="rId4"/>
          <a:stretch>
            <a:fillRect/>
          </a:stretch>
        </p:blipFill>
        <p:spPr>
          <a:xfrm>
            <a:off x="7812360" y="6155676"/>
            <a:ext cx="1077516" cy="425573"/>
          </a:xfrm>
          <a:prstGeom prst="rect">
            <a:avLst/>
          </a:prstGeom>
        </p:spPr>
      </p:pic>
    </p:spTree>
    <p:extLst>
      <p:ext uri="{BB962C8B-B14F-4D97-AF65-F5344CB8AC3E}">
        <p14:creationId xmlns:p14="http://schemas.microsoft.com/office/powerpoint/2010/main" val="2653131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ipse 3"/>
          <p:cNvSpPr/>
          <p:nvPr/>
        </p:nvSpPr>
        <p:spPr>
          <a:xfrm>
            <a:off x="3366695" y="550801"/>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Hipotálamo</a:t>
            </a:r>
            <a:endParaRPr lang="es-CO" dirty="0">
              <a:solidFill>
                <a:prstClr val="white"/>
              </a:solidFill>
              <a:latin typeface="Century Gothic"/>
            </a:endParaRPr>
          </a:p>
        </p:txBody>
      </p:sp>
      <p:sp>
        <p:nvSpPr>
          <p:cNvPr id="5" name="Elipse 4"/>
          <p:cNvSpPr/>
          <p:nvPr/>
        </p:nvSpPr>
        <p:spPr>
          <a:xfrm>
            <a:off x="3366695" y="1991673"/>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Hipófisis</a:t>
            </a:r>
            <a:endParaRPr lang="es-CO" dirty="0">
              <a:solidFill>
                <a:prstClr val="white"/>
              </a:solidFill>
              <a:latin typeface="Century Gothic"/>
            </a:endParaRPr>
          </a:p>
        </p:txBody>
      </p:sp>
      <p:sp>
        <p:nvSpPr>
          <p:cNvPr id="6" name="Elipse 5"/>
          <p:cNvSpPr/>
          <p:nvPr/>
        </p:nvSpPr>
        <p:spPr>
          <a:xfrm>
            <a:off x="2267856" y="3432469"/>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Testículo</a:t>
            </a:r>
            <a:endParaRPr lang="es-CO" dirty="0">
              <a:solidFill>
                <a:prstClr val="white"/>
              </a:solidFill>
              <a:latin typeface="Century Gothic"/>
            </a:endParaRPr>
          </a:p>
        </p:txBody>
      </p:sp>
      <p:sp>
        <p:nvSpPr>
          <p:cNvPr id="7" name="Elipse 6"/>
          <p:cNvSpPr/>
          <p:nvPr/>
        </p:nvSpPr>
        <p:spPr>
          <a:xfrm>
            <a:off x="4486298" y="3432469"/>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Adrenal</a:t>
            </a:r>
            <a:endParaRPr lang="es-CO" dirty="0">
              <a:solidFill>
                <a:prstClr val="white"/>
              </a:solidFill>
              <a:latin typeface="Century Gothic"/>
            </a:endParaRPr>
          </a:p>
        </p:txBody>
      </p:sp>
      <p:cxnSp>
        <p:nvCxnSpPr>
          <p:cNvPr id="9" name="Conector angular 8"/>
          <p:cNvCxnSpPr>
            <a:stCxn id="4" idx="2"/>
            <a:endCxn id="5" idx="2"/>
          </p:cNvCxnSpPr>
          <p:nvPr/>
        </p:nvCxnSpPr>
        <p:spPr>
          <a:xfrm rot="10800000" flipV="1">
            <a:off x="3366656" y="1143000"/>
            <a:ext cx="9525" cy="1440872"/>
          </a:xfrm>
          <a:prstGeom prst="bentConnector3">
            <a:avLst>
              <a:gd name="adj1" fmla="val 556363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angular 11"/>
          <p:cNvCxnSpPr>
            <a:stCxn id="4" idx="6"/>
            <a:endCxn id="5" idx="6"/>
          </p:cNvCxnSpPr>
          <p:nvPr/>
        </p:nvCxnSpPr>
        <p:spPr>
          <a:xfrm>
            <a:off x="5073362" y="1143000"/>
            <a:ext cx="9525" cy="1440872"/>
          </a:xfrm>
          <a:prstGeom prst="bentConnector3">
            <a:avLst>
              <a:gd name="adj1" fmla="val 630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2238420" y="1735281"/>
            <a:ext cx="771800" cy="369332"/>
          </a:xfrm>
          <a:prstGeom prst="rect">
            <a:avLst/>
          </a:prstGeom>
          <a:noFill/>
        </p:spPr>
        <p:txBody>
          <a:bodyPr wrap="none" rtlCol="0">
            <a:spAutoFit/>
          </a:bodyPr>
          <a:lstStyle/>
          <a:p>
            <a:pPr defTabSz="457200"/>
            <a:r>
              <a:rPr lang="es-CO" b="1" i="1" dirty="0" smtClean="0">
                <a:solidFill>
                  <a:prstClr val="white"/>
                </a:solidFill>
                <a:latin typeface="Century Gothic"/>
              </a:rPr>
              <a:t>LHRH</a:t>
            </a:r>
            <a:endParaRPr lang="es-CO" b="1" i="1" dirty="0">
              <a:solidFill>
                <a:prstClr val="white"/>
              </a:solidFill>
              <a:latin typeface="Century Gothic"/>
            </a:endParaRPr>
          </a:p>
        </p:txBody>
      </p:sp>
      <p:sp>
        <p:nvSpPr>
          <p:cNvPr id="15" name="CuadroTexto 14"/>
          <p:cNvSpPr txBox="1"/>
          <p:nvPr/>
        </p:nvSpPr>
        <p:spPr>
          <a:xfrm>
            <a:off x="5779018" y="1735281"/>
            <a:ext cx="693240" cy="369332"/>
          </a:xfrm>
          <a:prstGeom prst="rect">
            <a:avLst/>
          </a:prstGeom>
          <a:noFill/>
        </p:spPr>
        <p:txBody>
          <a:bodyPr wrap="none" rtlCol="0">
            <a:spAutoFit/>
          </a:bodyPr>
          <a:lstStyle/>
          <a:p>
            <a:pPr defTabSz="457200"/>
            <a:r>
              <a:rPr lang="es-CO" b="1" i="1" dirty="0" smtClean="0">
                <a:solidFill>
                  <a:prstClr val="white"/>
                </a:solidFill>
                <a:latin typeface="Century Gothic"/>
              </a:rPr>
              <a:t>CRH</a:t>
            </a:r>
            <a:endParaRPr lang="es-CO" b="1" i="1" dirty="0">
              <a:solidFill>
                <a:prstClr val="white"/>
              </a:solidFill>
              <a:latin typeface="Century Gothic"/>
            </a:endParaRPr>
          </a:p>
        </p:txBody>
      </p:sp>
      <p:cxnSp>
        <p:nvCxnSpPr>
          <p:cNvPr id="17" name="Conector angular 16"/>
          <p:cNvCxnSpPr>
            <a:stCxn id="5" idx="3"/>
            <a:endCxn id="6" idx="0"/>
          </p:cNvCxnSpPr>
          <p:nvPr/>
        </p:nvCxnSpPr>
        <p:spPr>
          <a:xfrm rot="5400000">
            <a:off x="3153990" y="2969940"/>
            <a:ext cx="429784" cy="495427"/>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angular 18"/>
          <p:cNvCxnSpPr>
            <a:stCxn id="5" idx="5"/>
            <a:endCxn id="7" idx="0"/>
          </p:cNvCxnSpPr>
          <p:nvPr/>
        </p:nvCxnSpPr>
        <p:spPr>
          <a:xfrm rot="16200000" flipH="1">
            <a:off x="4866652" y="2959547"/>
            <a:ext cx="429783" cy="51620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CuadroTexto 19"/>
          <p:cNvSpPr txBox="1"/>
          <p:nvPr/>
        </p:nvSpPr>
        <p:spPr>
          <a:xfrm>
            <a:off x="2439139" y="2934976"/>
            <a:ext cx="974906" cy="369332"/>
          </a:xfrm>
          <a:prstGeom prst="rect">
            <a:avLst/>
          </a:prstGeom>
          <a:noFill/>
        </p:spPr>
        <p:txBody>
          <a:bodyPr wrap="none" rtlCol="0">
            <a:spAutoFit/>
          </a:bodyPr>
          <a:lstStyle/>
          <a:p>
            <a:pPr defTabSz="457200"/>
            <a:r>
              <a:rPr lang="es-CO" b="1" i="1" dirty="0" smtClean="0">
                <a:solidFill>
                  <a:prstClr val="white"/>
                </a:solidFill>
                <a:latin typeface="Century Gothic"/>
              </a:rPr>
              <a:t>FSH/LH</a:t>
            </a:r>
            <a:endParaRPr lang="es-CO" b="1" i="1" dirty="0">
              <a:solidFill>
                <a:prstClr val="white"/>
              </a:solidFill>
              <a:latin typeface="Century Gothic"/>
            </a:endParaRPr>
          </a:p>
        </p:txBody>
      </p:sp>
      <p:sp>
        <p:nvSpPr>
          <p:cNvPr id="21" name="CuadroTexto 20"/>
          <p:cNvSpPr txBox="1"/>
          <p:nvPr/>
        </p:nvSpPr>
        <p:spPr>
          <a:xfrm>
            <a:off x="5577828" y="2991487"/>
            <a:ext cx="833004" cy="369332"/>
          </a:xfrm>
          <a:prstGeom prst="rect">
            <a:avLst/>
          </a:prstGeom>
          <a:noFill/>
        </p:spPr>
        <p:txBody>
          <a:bodyPr wrap="none" rtlCol="0">
            <a:spAutoFit/>
          </a:bodyPr>
          <a:lstStyle/>
          <a:p>
            <a:pPr defTabSz="457200"/>
            <a:r>
              <a:rPr lang="es-CO" b="1" i="1" dirty="0" smtClean="0">
                <a:solidFill>
                  <a:prstClr val="white"/>
                </a:solidFill>
                <a:latin typeface="Century Gothic"/>
              </a:rPr>
              <a:t>ACTH</a:t>
            </a:r>
            <a:endParaRPr lang="es-CO" b="1" i="1" dirty="0">
              <a:solidFill>
                <a:prstClr val="white"/>
              </a:solidFill>
              <a:latin typeface="Century Gothic"/>
            </a:endParaRPr>
          </a:p>
        </p:txBody>
      </p:sp>
      <p:sp>
        <p:nvSpPr>
          <p:cNvPr id="22" name="Elipse 21"/>
          <p:cNvSpPr/>
          <p:nvPr/>
        </p:nvSpPr>
        <p:spPr>
          <a:xfrm>
            <a:off x="3376221" y="4873415"/>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Próstata</a:t>
            </a:r>
            <a:endParaRPr lang="es-CO" dirty="0">
              <a:solidFill>
                <a:prstClr val="white"/>
              </a:solidFill>
              <a:latin typeface="Century Gothic"/>
            </a:endParaRPr>
          </a:p>
        </p:txBody>
      </p:sp>
      <p:cxnSp>
        <p:nvCxnSpPr>
          <p:cNvPr id="24" name="Conector angular 23"/>
          <p:cNvCxnSpPr>
            <a:stCxn id="6" idx="2"/>
            <a:endCxn id="22" idx="2"/>
          </p:cNvCxnSpPr>
          <p:nvPr/>
        </p:nvCxnSpPr>
        <p:spPr>
          <a:xfrm rot="10800000" flipH="1" flipV="1">
            <a:off x="2267816" y="4024744"/>
            <a:ext cx="1108365" cy="1440870"/>
          </a:xfrm>
          <a:prstGeom prst="bentConnector3">
            <a:avLst>
              <a:gd name="adj1" fmla="val -1546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CuadroTexto 25"/>
          <p:cNvSpPr txBox="1"/>
          <p:nvPr/>
        </p:nvSpPr>
        <p:spPr>
          <a:xfrm>
            <a:off x="915759" y="4613280"/>
            <a:ext cx="1616570" cy="369332"/>
          </a:xfrm>
          <a:prstGeom prst="rect">
            <a:avLst/>
          </a:prstGeom>
          <a:noFill/>
        </p:spPr>
        <p:txBody>
          <a:bodyPr wrap="none" rtlCol="0">
            <a:spAutoFit/>
          </a:bodyPr>
          <a:lstStyle/>
          <a:p>
            <a:pPr defTabSz="457200"/>
            <a:r>
              <a:rPr lang="es-CO" b="1" i="1" dirty="0" smtClean="0">
                <a:solidFill>
                  <a:prstClr val="white"/>
                </a:solidFill>
                <a:latin typeface="Century Gothic"/>
              </a:rPr>
              <a:t>Testosterona</a:t>
            </a:r>
            <a:endParaRPr lang="es-CO" b="1" i="1" dirty="0">
              <a:solidFill>
                <a:prstClr val="white"/>
              </a:solidFill>
              <a:latin typeface="Century Gothic"/>
            </a:endParaRPr>
          </a:p>
        </p:txBody>
      </p:sp>
      <p:sp>
        <p:nvSpPr>
          <p:cNvPr id="27" name="CuadroTexto 26"/>
          <p:cNvSpPr txBox="1"/>
          <p:nvPr/>
        </p:nvSpPr>
        <p:spPr>
          <a:xfrm>
            <a:off x="4030847" y="5593078"/>
            <a:ext cx="637899" cy="369332"/>
          </a:xfrm>
          <a:prstGeom prst="rect">
            <a:avLst/>
          </a:prstGeom>
          <a:noFill/>
        </p:spPr>
        <p:txBody>
          <a:bodyPr wrap="none" rtlCol="0">
            <a:spAutoFit/>
          </a:bodyPr>
          <a:lstStyle/>
          <a:p>
            <a:pPr defTabSz="457200"/>
            <a:r>
              <a:rPr lang="es-CO" b="1" i="1" dirty="0" smtClean="0">
                <a:solidFill>
                  <a:prstClr val="white"/>
                </a:solidFill>
                <a:latin typeface="Century Gothic"/>
              </a:rPr>
              <a:t>DHT</a:t>
            </a:r>
            <a:endParaRPr lang="es-CO" b="1" i="1" dirty="0">
              <a:solidFill>
                <a:prstClr val="white"/>
              </a:solidFill>
              <a:latin typeface="Century Gothic"/>
            </a:endParaRPr>
          </a:p>
        </p:txBody>
      </p:sp>
      <p:cxnSp>
        <p:nvCxnSpPr>
          <p:cNvPr id="29" name="Conector angular 28"/>
          <p:cNvCxnSpPr>
            <a:stCxn id="22" idx="2"/>
            <a:endCxn id="27" idx="1"/>
          </p:cNvCxnSpPr>
          <p:nvPr/>
        </p:nvCxnSpPr>
        <p:spPr>
          <a:xfrm rot="10800000" flipH="1" flipV="1">
            <a:off x="3376221" y="5465696"/>
            <a:ext cx="654626" cy="312047"/>
          </a:xfrm>
          <a:prstGeom prst="bentConnector3">
            <a:avLst>
              <a:gd name="adj1" fmla="val -3492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ctor angular 34"/>
          <p:cNvCxnSpPr>
            <a:stCxn id="7" idx="6"/>
            <a:endCxn id="22" idx="6"/>
          </p:cNvCxnSpPr>
          <p:nvPr/>
        </p:nvCxnSpPr>
        <p:spPr>
          <a:xfrm flipH="1">
            <a:off x="5082927" y="4024826"/>
            <a:ext cx="1110095" cy="1440871"/>
          </a:xfrm>
          <a:prstGeom prst="bentConnector3">
            <a:avLst>
              <a:gd name="adj1" fmla="val -1544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CuadroTexto 35"/>
          <p:cNvSpPr txBox="1"/>
          <p:nvPr/>
        </p:nvSpPr>
        <p:spPr>
          <a:xfrm>
            <a:off x="6371649" y="4283513"/>
            <a:ext cx="2162770" cy="923330"/>
          </a:xfrm>
          <a:prstGeom prst="rect">
            <a:avLst/>
          </a:prstGeom>
          <a:noFill/>
        </p:spPr>
        <p:txBody>
          <a:bodyPr wrap="none" rtlCol="0">
            <a:spAutoFit/>
          </a:bodyPr>
          <a:lstStyle/>
          <a:p>
            <a:pPr defTabSz="457200"/>
            <a:r>
              <a:rPr lang="es-CO" b="1" i="1" dirty="0" err="1" smtClean="0">
                <a:solidFill>
                  <a:prstClr val="white"/>
                </a:solidFill>
                <a:latin typeface="Century Gothic"/>
              </a:rPr>
              <a:t>Androstenediona</a:t>
            </a:r>
            <a:endParaRPr lang="es-CO" b="1" i="1" dirty="0" smtClean="0">
              <a:solidFill>
                <a:prstClr val="white"/>
              </a:solidFill>
              <a:latin typeface="Century Gothic"/>
            </a:endParaRPr>
          </a:p>
          <a:p>
            <a:pPr defTabSz="457200"/>
            <a:r>
              <a:rPr lang="es-CO" b="1" i="1" dirty="0" smtClean="0">
                <a:solidFill>
                  <a:prstClr val="white"/>
                </a:solidFill>
                <a:latin typeface="Century Gothic"/>
              </a:rPr>
              <a:t>DHE</a:t>
            </a:r>
          </a:p>
          <a:p>
            <a:pPr defTabSz="457200"/>
            <a:r>
              <a:rPr lang="es-CO" b="1" i="1" dirty="0" smtClean="0">
                <a:solidFill>
                  <a:prstClr val="white"/>
                </a:solidFill>
                <a:latin typeface="Century Gothic"/>
              </a:rPr>
              <a:t>DHE-S</a:t>
            </a:r>
            <a:endParaRPr lang="es-CO" b="1" i="1" dirty="0">
              <a:solidFill>
                <a:prstClr val="white"/>
              </a:solidFill>
              <a:latin typeface="Century Gothic"/>
            </a:endParaRPr>
          </a:p>
        </p:txBody>
      </p:sp>
      <p:sp>
        <p:nvSpPr>
          <p:cNvPr id="23" name="CuadroTexto 22"/>
          <p:cNvSpPr txBox="1"/>
          <p:nvPr/>
        </p:nvSpPr>
        <p:spPr>
          <a:xfrm>
            <a:off x="4541142" y="5988050"/>
            <a:ext cx="532967" cy="369332"/>
          </a:xfrm>
          <a:prstGeom prst="rect">
            <a:avLst/>
          </a:prstGeom>
          <a:noFill/>
        </p:spPr>
        <p:txBody>
          <a:bodyPr wrap="none" rtlCol="0">
            <a:spAutoFit/>
          </a:bodyPr>
          <a:lstStyle/>
          <a:p>
            <a:pPr defTabSz="457200"/>
            <a:r>
              <a:rPr lang="es-CO" b="1" i="1" dirty="0" smtClean="0">
                <a:solidFill>
                  <a:prstClr val="white"/>
                </a:solidFill>
                <a:latin typeface="Century Gothic"/>
              </a:rPr>
              <a:t>AR</a:t>
            </a:r>
            <a:endParaRPr lang="es-CO" b="1" i="1" dirty="0">
              <a:solidFill>
                <a:prstClr val="white"/>
              </a:solidFill>
              <a:latin typeface="Century Gothic"/>
            </a:endParaRPr>
          </a:p>
        </p:txBody>
      </p:sp>
      <p:cxnSp>
        <p:nvCxnSpPr>
          <p:cNvPr id="25" name="Conector angular 24"/>
          <p:cNvCxnSpPr>
            <a:endCxn id="23" idx="0"/>
          </p:cNvCxnSpPr>
          <p:nvPr/>
        </p:nvCxnSpPr>
        <p:spPr>
          <a:xfrm>
            <a:off x="4473697" y="5778914"/>
            <a:ext cx="333929" cy="209136"/>
          </a:xfrm>
          <a:prstGeom prst="bentConnector2">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49504554"/>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ipse 3"/>
          <p:cNvSpPr/>
          <p:nvPr/>
        </p:nvSpPr>
        <p:spPr>
          <a:xfrm>
            <a:off x="3366695" y="550801"/>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Hipotálamo</a:t>
            </a:r>
            <a:endParaRPr lang="es-CO" dirty="0">
              <a:solidFill>
                <a:prstClr val="white"/>
              </a:solidFill>
              <a:latin typeface="Century Gothic"/>
            </a:endParaRPr>
          </a:p>
        </p:txBody>
      </p:sp>
      <p:sp>
        <p:nvSpPr>
          <p:cNvPr id="5" name="Elipse 4"/>
          <p:cNvSpPr/>
          <p:nvPr/>
        </p:nvSpPr>
        <p:spPr>
          <a:xfrm>
            <a:off x="3366695" y="1991673"/>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Hipófisis</a:t>
            </a:r>
            <a:endParaRPr lang="es-CO" dirty="0">
              <a:solidFill>
                <a:prstClr val="white"/>
              </a:solidFill>
              <a:latin typeface="Century Gothic"/>
            </a:endParaRPr>
          </a:p>
        </p:txBody>
      </p:sp>
      <p:sp>
        <p:nvSpPr>
          <p:cNvPr id="6" name="Elipse 5"/>
          <p:cNvSpPr/>
          <p:nvPr/>
        </p:nvSpPr>
        <p:spPr>
          <a:xfrm>
            <a:off x="2267856" y="3432469"/>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Testículo</a:t>
            </a:r>
            <a:endParaRPr lang="es-CO" dirty="0">
              <a:solidFill>
                <a:prstClr val="white"/>
              </a:solidFill>
              <a:latin typeface="Century Gothic"/>
            </a:endParaRPr>
          </a:p>
        </p:txBody>
      </p:sp>
      <p:sp>
        <p:nvSpPr>
          <p:cNvPr id="7" name="Elipse 6"/>
          <p:cNvSpPr/>
          <p:nvPr/>
        </p:nvSpPr>
        <p:spPr>
          <a:xfrm>
            <a:off x="4486298" y="3432469"/>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Adrenal</a:t>
            </a:r>
            <a:endParaRPr lang="es-CO" dirty="0">
              <a:solidFill>
                <a:prstClr val="white"/>
              </a:solidFill>
              <a:latin typeface="Century Gothic"/>
            </a:endParaRPr>
          </a:p>
        </p:txBody>
      </p:sp>
      <p:cxnSp>
        <p:nvCxnSpPr>
          <p:cNvPr id="12" name="Conector angular 11"/>
          <p:cNvCxnSpPr>
            <a:stCxn id="4" idx="6"/>
            <a:endCxn id="5" idx="6"/>
          </p:cNvCxnSpPr>
          <p:nvPr/>
        </p:nvCxnSpPr>
        <p:spPr>
          <a:xfrm>
            <a:off x="5073362" y="1143000"/>
            <a:ext cx="9525" cy="1440872"/>
          </a:xfrm>
          <a:prstGeom prst="bentConnector3">
            <a:avLst>
              <a:gd name="adj1" fmla="val 630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151446" y="1078980"/>
            <a:ext cx="4747913" cy="1200329"/>
          </a:xfrm>
          <a:prstGeom prst="rect">
            <a:avLst/>
          </a:prstGeom>
          <a:noFill/>
        </p:spPr>
        <p:txBody>
          <a:bodyPr wrap="none" rtlCol="0">
            <a:spAutoFit/>
          </a:bodyPr>
          <a:lstStyle/>
          <a:p>
            <a:pPr defTabSz="457200"/>
            <a:r>
              <a:rPr lang="es-CO" b="1" i="1" dirty="0" smtClean="0">
                <a:solidFill>
                  <a:srgbClr val="FFFF00"/>
                </a:solidFill>
                <a:latin typeface="Century Gothic"/>
              </a:rPr>
              <a:t>LHRH agonista (Leuprolide/Goserelina)</a:t>
            </a:r>
          </a:p>
          <a:p>
            <a:pPr defTabSz="457200"/>
            <a:r>
              <a:rPr lang="es-CO" b="1" i="1" dirty="0" smtClean="0">
                <a:solidFill>
                  <a:srgbClr val="FFFF00"/>
                </a:solidFill>
                <a:latin typeface="Century Gothic"/>
              </a:rPr>
              <a:t>LHRH antagonista (Degarelix)</a:t>
            </a:r>
          </a:p>
          <a:p>
            <a:pPr defTabSz="457200"/>
            <a:r>
              <a:rPr lang="es-CO" b="1" i="1" dirty="0" smtClean="0">
                <a:solidFill>
                  <a:srgbClr val="FFFF00"/>
                </a:solidFill>
                <a:latin typeface="Century Gothic"/>
              </a:rPr>
              <a:t>Estrógenos (DES)</a:t>
            </a:r>
          </a:p>
          <a:p>
            <a:pPr defTabSz="457200"/>
            <a:r>
              <a:rPr lang="es-CO" b="1" i="1" dirty="0" smtClean="0">
                <a:solidFill>
                  <a:srgbClr val="FFFF00"/>
                </a:solidFill>
                <a:latin typeface="Century Gothic"/>
              </a:rPr>
              <a:t>Antiandrógeno esteroideo (Ciproterona)</a:t>
            </a:r>
            <a:endParaRPr lang="es-CO" b="1" i="1" dirty="0">
              <a:solidFill>
                <a:srgbClr val="FFFF00"/>
              </a:solidFill>
              <a:latin typeface="Century Gothic"/>
            </a:endParaRPr>
          </a:p>
        </p:txBody>
      </p:sp>
      <p:sp>
        <p:nvSpPr>
          <p:cNvPr id="15" name="CuadroTexto 14"/>
          <p:cNvSpPr txBox="1"/>
          <p:nvPr/>
        </p:nvSpPr>
        <p:spPr>
          <a:xfrm>
            <a:off x="5779018" y="1735281"/>
            <a:ext cx="693240" cy="369332"/>
          </a:xfrm>
          <a:prstGeom prst="rect">
            <a:avLst/>
          </a:prstGeom>
          <a:noFill/>
        </p:spPr>
        <p:txBody>
          <a:bodyPr wrap="none" rtlCol="0">
            <a:spAutoFit/>
          </a:bodyPr>
          <a:lstStyle/>
          <a:p>
            <a:pPr defTabSz="457200"/>
            <a:r>
              <a:rPr lang="es-CO" b="1" i="1" dirty="0" smtClean="0">
                <a:solidFill>
                  <a:prstClr val="white"/>
                </a:solidFill>
                <a:latin typeface="Century Gothic"/>
              </a:rPr>
              <a:t>CRH</a:t>
            </a:r>
            <a:endParaRPr lang="es-CO" b="1" i="1" dirty="0">
              <a:solidFill>
                <a:prstClr val="white"/>
              </a:solidFill>
              <a:latin typeface="Century Gothic"/>
            </a:endParaRPr>
          </a:p>
        </p:txBody>
      </p:sp>
      <p:cxnSp>
        <p:nvCxnSpPr>
          <p:cNvPr id="17" name="Conector angular 16"/>
          <p:cNvCxnSpPr>
            <a:stCxn id="5" idx="3"/>
            <a:endCxn id="6" idx="0"/>
          </p:cNvCxnSpPr>
          <p:nvPr/>
        </p:nvCxnSpPr>
        <p:spPr>
          <a:xfrm rot="5400000">
            <a:off x="3153990" y="2969940"/>
            <a:ext cx="429784" cy="495427"/>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angular 18"/>
          <p:cNvCxnSpPr>
            <a:stCxn id="5" idx="5"/>
            <a:endCxn id="7" idx="0"/>
          </p:cNvCxnSpPr>
          <p:nvPr/>
        </p:nvCxnSpPr>
        <p:spPr>
          <a:xfrm rot="16200000" flipH="1">
            <a:off x="4866652" y="2959547"/>
            <a:ext cx="429783" cy="51620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CuadroTexto 19"/>
          <p:cNvSpPr txBox="1"/>
          <p:nvPr/>
        </p:nvSpPr>
        <p:spPr>
          <a:xfrm>
            <a:off x="2439139" y="2934976"/>
            <a:ext cx="974906" cy="369332"/>
          </a:xfrm>
          <a:prstGeom prst="rect">
            <a:avLst/>
          </a:prstGeom>
          <a:noFill/>
        </p:spPr>
        <p:txBody>
          <a:bodyPr wrap="none" rtlCol="0">
            <a:spAutoFit/>
          </a:bodyPr>
          <a:lstStyle/>
          <a:p>
            <a:pPr defTabSz="457200"/>
            <a:r>
              <a:rPr lang="es-CO" b="1" i="1" dirty="0" smtClean="0">
                <a:solidFill>
                  <a:prstClr val="white"/>
                </a:solidFill>
                <a:latin typeface="Century Gothic"/>
              </a:rPr>
              <a:t>FSH/LH</a:t>
            </a:r>
            <a:endParaRPr lang="es-CO" b="1" i="1" dirty="0">
              <a:solidFill>
                <a:prstClr val="white"/>
              </a:solidFill>
              <a:latin typeface="Century Gothic"/>
            </a:endParaRPr>
          </a:p>
        </p:txBody>
      </p:sp>
      <p:sp>
        <p:nvSpPr>
          <p:cNvPr id="21" name="CuadroTexto 20"/>
          <p:cNvSpPr txBox="1"/>
          <p:nvPr/>
        </p:nvSpPr>
        <p:spPr>
          <a:xfrm>
            <a:off x="5577828" y="2991487"/>
            <a:ext cx="833004" cy="369332"/>
          </a:xfrm>
          <a:prstGeom prst="rect">
            <a:avLst/>
          </a:prstGeom>
          <a:noFill/>
        </p:spPr>
        <p:txBody>
          <a:bodyPr wrap="none" rtlCol="0">
            <a:spAutoFit/>
          </a:bodyPr>
          <a:lstStyle/>
          <a:p>
            <a:pPr defTabSz="457200"/>
            <a:r>
              <a:rPr lang="es-CO" b="1" i="1" dirty="0" smtClean="0">
                <a:solidFill>
                  <a:prstClr val="white"/>
                </a:solidFill>
                <a:latin typeface="Century Gothic"/>
              </a:rPr>
              <a:t>ACTH</a:t>
            </a:r>
            <a:endParaRPr lang="es-CO" b="1" i="1" dirty="0">
              <a:solidFill>
                <a:prstClr val="white"/>
              </a:solidFill>
              <a:latin typeface="Century Gothic"/>
            </a:endParaRPr>
          </a:p>
        </p:txBody>
      </p:sp>
      <p:sp>
        <p:nvSpPr>
          <p:cNvPr id="22" name="Elipse 21"/>
          <p:cNvSpPr/>
          <p:nvPr/>
        </p:nvSpPr>
        <p:spPr>
          <a:xfrm>
            <a:off x="3376221" y="4873415"/>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Próstata</a:t>
            </a:r>
            <a:endParaRPr lang="es-CO" dirty="0">
              <a:solidFill>
                <a:prstClr val="white"/>
              </a:solidFill>
              <a:latin typeface="Century Gothic"/>
            </a:endParaRPr>
          </a:p>
        </p:txBody>
      </p:sp>
      <p:cxnSp>
        <p:nvCxnSpPr>
          <p:cNvPr id="24" name="Conector angular 23"/>
          <p:cNvCxnSpPr>
            <a:stCxn id="6" idx="2"/>
            <a:endCxn id="22" idx="2"/>
          </p:cNvCxnSpPr>
          <p:nvPr/>
        </p:nvCxnSpPr>
        <p:spPr>
          <a:xfrm rot="10800000" flipH="1" flipV="1">
            <a:off x="2267816" y="4024744"/>
            <a:ext cx="1108365" cy="1440870"/>
          </a:xfrm>
          <a:prstGeom prst="bentConnector3">
            <a:avLst>
              <a:gd name="adj1" fmla="val -1546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CuadroTexto 25"/>
          <p:cNvSpPr txBox="1"/>
          <p:nvPr/>
        </p:nvSpPr>
        <p:spPr>
          <a:xfrm>
            <a:off x="915759" y="4613280"/>
            <a:ext cx="1616570" cy="369332"/>
          </a:xfrm>
          <a:prstGeom prst="rect">
            <a:avLst/>
          </a:prstGeom>
          <a:noFill/>
        </p:spPr>
        <p:txBody>
          <a:bodyPr wrap="none" rtlCol="0">
            <a:spAutoFit/>
          </a:bodyPr>
          <a:lstStyle/>
          <a:p>
            <a:pPr defTabSz="457200"/>
            <a:r>
              <a:rPr lang="es-CO" b="1" i="1" dirty="0" smtClean="0">
                <a:solidFill>
                  <a:prstClr val="white"/>
                </a:solidFill>
                <a:latin typeface="Century Gothic"/>
              </a:rPr>
              <a:t>Testosterona</a:t>
            </a:r>
            <a:endParaRPr lang="es-CO" b="1" i="1" dirty="0">
              <a:solidFill>
                <a:prstClr val="white"/>
              </a:solidFill>
              <a:latin typeface="Century Gothic"/>
            </a:endParaRPr>
          </a:p>
        </p:txBody>
      </p:sp>
      <p:sp>
        <p:nvSpPr>
          <p:cNvPr id="27" name="CuadroTexto 26"/>
          <p:cNvSpPr txBox="1"/>
          <p:nvPr/>
        </p:nvSpPr>
        <p:spPr>
          <a:xfrm>
            <a:off x="3934525" y="5593078"/>
            <a:ext cx="637899" cy="369332"/>
          </a:xfrm>
          <a:prstGeom prst="rect">
            <a:avLst/>
          </a:prstGeom>
          <a:noFill/>
        </p:spPr>
        <p:txBody>
          <a:bodyPr wrap="none" rtlCol="0">
            <a:spAutoFit/>
          </a:bodyPr>
          <a:lstStyle/>
          <a:p>
            <a:pPr defTabSz="457200"/>
            <a:r>
              <a:rPr lang="es-CO" b="1" i="1" dirty="0" smtClean="0">
                <a:solidFill>
                  <a:prstClr val="white"/>
                </a:solidFill>
                <a:latin typeface="Century Gothic"/>
              </a:rPr>
              <a:t>DHT</a:t>
            </a:r>
            <a:endParaRPr lang="es-CO" b="1" i="1" dirty="0">
              <a:solidFill>
                <a:prstClr val="white"/>
              </a:solidFill>
              <a:latin typeface="Century Gothic"/>
            </a:endParaRPr>
          </a:p>
        </p:txBody>
      </p:sp>
      <p:cxnSp>
        <p:nvCxnSpPr>
          <p:cNvPr id="29" name="Conector angular 28"/>
          <p:cNvCxnSpPr>
            <a:stCxn id="22" idx="2"/>
            <a:endCxn id="27" idx="1"/>
          </p:cNvCxnSpPr>
          <p:nvPr/>
        </p:nvCxnSpPr>
        <p:spPr>
          <a:xfrm rot="10800000" flipH="1" flipV="1">
            <a:off x="3376221" y="5465696"/>
            <a:ext cx="558304" cy="312047"/>
          </a:xfrm>
          <a:prstGeom prst="bentConnector3">
            <a:avLst>
              <a:gd name="adj1" fmla="val -4094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ctor angular 34"/>
          <p:cNvCxnSpPr>
            <a:stCxn id="7" idx="6"/>
            <a:endCxn id="22" idx="6"/>
          </p:cNvCxnSpPr>
          <p:nvPr/>
        </p:nvCxnSpPr>
        <p:spPr>
          <a:xfrm flipH="1">
            <a:off x="5082927" y="4024826"/>
            <a:ext cx="1110095" cy="1440871"/>
          </a:xfrm>
          <a:prstGeom prst="bentConnector3">
            <a:avLst>
              <a:gd name="adj1" fmla="val -1544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CuadroTexto 35"/>
          <p:cNvSpPr txBox="1"/>
          <p:nvPr/>
        </p:nvSpPr>
        <p:spPr>
          <a:xfrm>
            <a:off x="6371649" y="4283513"/>
            <a:ext cx="2162770" cy="923330"/>
          </a:xfrm>
          <a:prstGeom prst="rect">
            <a:avLst/>
          </a:prstGeom>
          <a:noFill/>
        </p:spPr>
        <p:txBody>
          <a:bodyPr wrap="none" rtlCol="0">
            <a:spAutoFit/>
          </a:bodyPr>
          <a:lstStyle/>
          <a:p>
            <a:pPr defTabSz="457200"/>
            <a:r>
              <a:rPr lang="es-CO" b="1" i="1" dirty="0" err="1" smtClean="0">
                <a:solidFill>
                  <a:prstClr val="white"/>
                </a:solidFill>
                <a:latin typeface="Century Gothic"/>
              </a:rPr>
              <a:t>Androstenediona</a:t>
            </a:r>
            <a:endParaRPr lang="es-CO" b="1" i="1" dirty="0" smtClean="0">
              <a:solidFill>
                <a:prstClr val="white"/>
              </a:solidFill>
              <a:latin typeface="Century Gothic"/>
            </a:endParaRPr>
          </a:p>
          <a:p>
            <a:pPr defTabSz="457200"/>
            <a:r>
              <a:rPr lang="es-CO" b="1" i="1" dirty="0" smtClean="0">
                <a:solidFill>
                  <a:prstClr val="white"/>
                </a:solidFill>
                <a:latin typeface="Century Gothic"/>
              </a:rPr>
              <a:t>DHE</a:t>
            </a:r>
          </a:p>
          <a:p>
            <a:pPr defTabSz="457200"/>
            <a:r>
              <a:rPr lang="es-CO" b="1" i="1" dirty="0" smtClean="0">
                <a:solidFill>
                  <a:prstClr val="white"/>
                </a:solidFill>
                <a:latin typeface="Century Gothic"/>
              </a:rPr>
              <a:t>DHE-S</a:t>
            </a:r>
            <a:endParaRPr lang="es-CO" b="1" i="1" dirty="0">
              <a:solidFill>
                <a:prstClr val="white"/>
              </a:solidFill>
              <a:latin typeface="Century Gothic"/>
            </a:endParaRPr>
          </a:p>
        </p:txBody>
      </p:sp>
      <p:cxnSp>
        <p:nvCxnSpPr>
          <p:cNvPr id="3" name="Conector angular 2"/>
          <p:cNvCxnSpPr>
            <a:stCxn id="14" idx="2"/>
            <a:endCxn id="5" idx="2"/>
          </p:cNvCxnSpPr>
          <p:nvPr/>
        </p:nvCxnSpPr>
        <p:spPr>
          <a:xfrm rot="16200000" flipH="1">
            <a:off x="2793726" y="2010986"/>
            <a:ext cx="304646" cy="841292"/>
          </a:xfrm>
          <a:prstGeom prst="bentConnector2">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23" name="CuadroTexto 22"/>
          <p:cNvSpPr txBox="1"/>
          <p:nvPr/>
        </p:nvSpPr>
        <p:spPr>
          <a:xfrm>
            <a:off x="107054" y="5654759"/>
            <a:ext cx="2876793" cy="646331"/>
          </a:xfrm>
          <a:prstGeom prst="rect">
            <a:avLst/>
          </a:prstGeom>
          <a:noFill/>
        </p:spPr>
        <p:txBody>
          <a:bodyPr wrap="none" rtlCol="0">
            <a:spAutoFit/>
          </a:bodyPr>
          <a:lstStyle/>
          <a:p>
            <a:pPr algn="ctr" defTabSz="457200"/>
            <a:r>
              <a:rPr lang="es-CO" b="1" i="1" dirty="0" smtClean="0">
                <a:solidFill>
                  <a:srgbClr val="FFFF00"/>
                </a:solidFill>
                <a:latin typeface="Century Gothic"/>
              </a:rPr>
              <a:t>Dutasterida (Inhibidores</a:t>
            </a:r>
          </a:p>
          <a:p>
            <a:pPr algn="ctr" defTabSz="457200"/>
            <a:r>
              <a:rPr lang="es-CO" b="1" i="1" dirty="0" smtClean="0">
                <a:solidFill>
                  <a:srgbClr val="FFFF00"/>
                </a:solidFill>
                <a:latin typeface="Century Gothic"/>
              </a:rPr>
              <a:t>5α Reductasa)</a:t>
            </a:r>
            <a:endParaRPr lang="es-CO" b="1" i="1" dirty="0">
              <a:solidFill>
                <a:srgbClr val="FFFF00"/>
              </a:solidFill>
              <a:latin typeface="Century Gothic"/>
            </a:endParaRPr>
          </a:p>
        </p:txBody>
      </p:sp>
      <p:cxnSp>
        <p:nvCxnSpPr>
          <p:cNvPr id="10" name="Conector angular 9"/>
          <p:cNvCxnSpPr>
            <a:stCxn id="23" idx="3"/>
          </p:cNvCxnSpPr>
          <p:nvPr/>
        </p:nvCxnSpPr>
        <p:spPr>
          <a:xfrm flipV="1">
            <a:off x="2983847" y="5764726"/>
            <a:ext cx="152008" cy="213199"/>
          </a:xfrm>
          <a:prstGeom prst="bentConnector2">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28" name="CuadroTexto 27"/>
          <p:cNvSpPr txBox="1"/>
          <p:nvPr/>
        </p:nvSpPr>
        <p:spPr>
          <a:xfrm>
            <a:off x="6676" y="3409896"/>
            <a:ext cx="2171674" cy="646331"/>
          </a:xfrm>
          <a:prstGeom prst="rect">
            <a:avLst/>
          </a:prstGeom>
          <a:noFill/>
        </p:spPr>
        <p:txBody>
          <a:bodyPr wrap="none" rtlCol="0">
            <a:spAutoFit/>
          </a:bodyPr>
          <a:lstStyle/>
          <a:p>
            <a:pPr algn="ctr" defTabSz="457200"/>
            <a:r>
              <a:rPr lang="es-CO" b="1" i="1" dirty="0" smtClean="0">
                <a:solidFill>
                  <a:srgbClr val="FFFF00"/>
                </a:solidFill>
                <a:latin typeface="Century Gothic"/>
              </a:rPr>
              <a:t>Abiraterona (ABI)</a:t>
            </a:r>
          </a:p>
          <a:p>
            <a:pPr algn="ctr" defTabSz="457200"/>
            <a:r>
              <a:rPr lang="es-CO" b="1" i="1" dirty="0" smtClean="0">
                <a:solidFill>
                  <a:srgbClr val="FFFF00"/>
                </a:solidFill>
                <a:latin typeface="Century Gothic"/>
              </a:rPr>
              <a:t>Ketoconazol</a:t>
            </a:r>
            <a:endParaRPr lang="es-CO" b="1" i="1" dirty="0">
              <a:solidFill>
                <a:srgbClr val="FFFF00"/>
              </a:solidFill>
              <a:latin typeface="Century Gothic"/>
            </a:endParaRPr>
          </a:p>
        </p:txBody>
      </p:sp>
      <p:cxnSp>
        <p:nvCxnSpPr>
          <p:cNvPr id="30" name="Conector angular 29"/>
          <p:cNvCxnSpPr>
            <a:endCxn id="26" idx="0"/>
          </p:cNvCxnSpPr>
          <p:nvPr/>
        </p:nvCxnSpPr>
        <p:spPr>
          <a:xfrm>
            <a:off x="1087929" y="4032793"/>
            <a:ext cx="636115" cy="580487"/>
          </a:xfrm>
          <a:prstGeom prst="bentConnector2">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32" name="Conector angular 31"/>
          <p:cNvCxnSpPr/>
          <p:nvPr/>
        </p:nvCxnSpPr>
        <p:spPr>
          <a:xfrm rot="5400000">
            <a:off x="6950086" y="3817275"/>
            <a:ext cx="627689" cy="327382"/>
          </a:xfrm>
          <a:prstGeom prst="bentConnector3">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33" name="CuadroTexto 32"/>
          <p:cNvSpPr txBox="1"/>
          <p:nvPr/>
        </p:nvSpPr>
        <p:spPr>
          <a:xfrm>
            <a:off x="6420522" y="2416226"/>
            <a:ext cx="2152061" cy="369332"/>
          </a:xfrm>
          <a:prstGeom prst="rect">
            <a:avLst/>
          </a:prstGeom>
          <a:noFill/>
        </p:spPr>
        <p:txBody>
          <a:bodyPr wrap="none" rtlCol="0">
            <a:spAutoFit/>
          </a:bodyPr>
          <a:lstStyle/>
          <a:p>
            <a:pPr algn="ctr" defTabSz="457200"/>
            <a:r>
              <a:rPr lang="es-CO" b="1" i="1" dirty="0" smtClean="0">
                <a:solidFill>
                  <a:srgbClr val="FFFF00"/>
                </a:solidFill>
                <a:latin typeface="Century Gothic"/>
              </a:rPr>
              <a:t>Glucocorticoides</a:t>
            </a:r>
            <a:endParaRPr lang="es-CO" b="1" i="1" dirty="0">
              <a:solidFill>
                <a:srgbClr val="FFFF00"/>
              </a:solidFill>
              <a:latin typeface="Century Gothic"/>
            </a:endParaRPr>
          </a:p>
        </p:txBody>
      </p:sp>
      <p:cxnSp>
        <p:nvCxnSpPr>
          <p:cNvPr id="34" name="Conector angular 33"/>
          <p:cNvCxnSpPr>
            <a:endCxn id="21" idx="3"/>
          </p:cNvCxnSpPr>
          <p:nvPr/>
        </p:nvCxnSpPr>
        <p:spPr>
          <a:xfrm rot="5400000">
            <a:off x="6292109" y="2739651"/>
            <a:ext cx="555225" cy="317778"/>
          </a:xfrm>
          <a:prstGeom prst="bentConnector2">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37" name="CuadroTexto 36"/>
          <p:cNvSpPr txBox="1"/>
          <p:nvPr/>
        </p:nvSpPr>
        <p:spPr>
          <a:xfrm>
            <a:off x="6307056" y="3020160"/>
            <a:ext cx="2171674" cy="646331"/>
          </a:xfrm>
          <a:prstGeom prst="rect">
            <a:avLst/>
          </a:prstGeom>
          <a:noFill/>
        </p:spPr>
        <p:txBody>
          <a:bodyPr wrap="none" rtlCol="0">
            <a:spAutoFit/>
          </a:bodyPr>
          <a:lstStyle/>
          <a:p>
            <a:pPr algn="ctr" defTabSz="457200"/>
            <a:r>
              <a:rPr lang="es-CO" b="1" i="1" dirty="0" smtClean="0">
                <a:solidFill>
                  <a:srgbClr val="FFFF00"/>
                </a:solidFill>
                <a:latin typeface="Century Gothic"/>
              </a:rPr>
              <a:t>Abiraterona (ABI)</a:t>
            </a:r>
          </a:p>
          <a:p>
            <a:pPr algn="ctr" defTabSz="457200"/>
            <a:r>
              <a:rPr lang="es-CO" b="1" i="1" dirty="0" smtClean="0">
                <a:solidFill>
                  <a:srgbClr val="FFFF00"/>
                </a:solidFill>
                <a:latin typeface="Century Gothic"/>
              </a:rPr>
              <a:t>Ketoconazol</a:t>
            </a:r>
            <a:endParaRPr lang="es-CO" b="1" i="1" dirty="0">
              <a:solidFill>
                <a:srgbClr val="FFFF00"/>
              </a:solidFill>
              <a:latin typeface="Century Gothic"/>
            </a:endParaRPr>
          </a:p>
        </p:txBody>
      </p:sp>
      <p:sp>
        <p:nvSpPr>
          <p:cNvPr id="38" name="CuadroTexto 37"/>
          <p:cNvSpPr txBox="1"/>
          <p:nvPr/>
        </p:nvSpPr>
        <p:spPr>
          <a:xfrm>
            <a:off x="5291178" y="6387544"/>
            <a:ext cx="2341190" cy="369332"/>
          </a:xfrm>
          <a:prstGeom prst="rect">
            <a:avLst/>
          </a:prstGeom>
          <a:noFill/>
        </p:spPr>
        <p:txBody>
          <a:bodyPr wrap="none" rtlCol="0">
            <a:spAutoFit/>
          </a:bodyPr>
          <a:lstStyle/>
          <a:p>
            <a:pPr algn="ctr" defTabSz="457200"/>
            <a:r>
              <a:rPr lang="es-CO" b="1" i="1" dirty="0" smtClean="0">
                <a:solidFill>
                  <a:srgbClr val="FFFF00"/>
                </a:solidFill>
                <a:latin typeface="Century Gothic"/>
              </a:rPr>
              <a:t>Enzalutamida (ARI)</a:t>
            </a:r>
            <a:endParaRPr lang="es-CO" b="1" i="1" dirty="0">
              <a:solidFill>
                <a:srgbClr val="FFFF00"/>
              </a:solidFill>
              <a:latin typeface="Century Gothic"/>
            </a:endParaRPr>
          </a:p>
        </p:txBody>
      </p:sp>
      <p:cxnSp>
        <p:nvCxnSpPr>
          <p:cNvPr id="39" name="Conector angular 38"/>
          <p:cNvCxnSpPr>
            <a:stCxn id="38" idx="1"/>
            <a:endCxn id="41" idx="3"/>
          </p:cNvCxnSpPr>
          <p:nvPr/>
        </p:nvCxnSpPr>
        <p:spPr>
          <a:xfrm rot="10800000">
            <a:off x="5074110" y="6172716"/>
            <a:ext cx="217069" cy="399494"/>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41" name="CuadroTexto 40"/>
          <p:cNvSpPr txBox="1"/>
          <p:nvPr/>
        </p:nvSpPr>
        <p:spPr>
          <a:xfrm>
            <a:off x="4541142" y="5988050"/>
            <a:ext cx="532967" cy="369332"/>
          </a:xfrm>
          <a:prstGeom prst="rect">
            <a:avLst/>
          </a:prstGeom>
          <a:noFill/>
        </p:spPr>
        <p:txBody>
          <a:bodyPr wrap="none" rtlCol="0">
            <a:spAutoFit/>
          </a:bodyPr>
          <a:lstStyle/>
          <a:p>
            <a:pPr defTabSz="457200"/>
            <a:r>
              <a:rPr lang="es-CO" b="1" i="1" dirty="0" smtClean="0">
                <a:solidFill>
                  <a:prstClr val="white"/>
                </a:solidFill>
                <a:latin typeface="Century Gothic"/>
              </a:rPr>
              <a:t>AR</a:t>
            </a:r>
            <a:endParaRPr lang="es-CO" b="1" i="1" dirty="0">
              <a:solidFill>
                <a:prstClr val="white"/>
              </a:solidFill>
              <a:latin typeface="Century Gothic"/>
            </a:endParaRPr>
          </a:p>
        </p:txBody>
      </p:sp>
      <p:cxnSp>
        <p:nvCxnSpPr>
          <p:cNvPr id="43" name="Conector angular 42"/>
          <p:cNvCxnSpPr>
            <a:stCxn id="27" idx="3"/>
            <a:endCxn id="41" idx="0"/>
          </p:cNvCxnSpPr>
          <p:nvPr/>
        </p:nvCxnSpPr>
        <p:spPr>
          <a:xfrm>
            <a:off x="4572424" y="5777744"/>
            <a:ext cx="235202" cy="210306"/>
          </a:xfrm>
          <a:prstGeom prst="bentConnector2">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4" name="CuadroTexto 43"/>
          <p:cNvSpPr txBox="1"/>
          <p:nvPr/>
        </p:nvSpPr>
        <p:spPr>
          <a:xfrm>
            <a:off x="6154013" y="5698119"/>
            <a:ext cx="2804071" cy="923330"/>
          </a:xfrm>
          <a:prstGeom prst="rect">
            <a:avLst/>
          </a:prstGeom>
          <a:noFill/>
        </p:spPr>
        <p:txBody>
          <a:bodyPr wrap="square" rtlCol="0">
            <a:spAutoFit/>
          </a:bodyPr>
          <a:lstStyle/>
          <a:p>
            <a:pPr algn="ctr" defTabSz="457200"/>
            <a:r>
              <a:rPr lang="es-CO" b="1" i="1" dirty="0" smtClean="0">
                <a:solidFill>
                  <a:srgbClr val="FFFF00"/>
                </a:solidFill>
                <a:latin typeface="Century Gothic"/>
              </a:rPr>
              <a:t>Bicalutamida/Ciproterona (antiandrógenos)</a:t>
            </a:r>
            <a:endParaRPr lang="es-CO" b="1" i="1" dirty="0">
              <a:solidFill>
                <a:srgbClr val="FFFF00"/>
              </a:solidFill>
              <a:latin typeface="Century Gothic"/>
            </a:endParaRPr>
          </a:p>
        </p:txBody>
      </p:sp>
      <p:cxnSp>
        <p:nvCxnSpPr>
          <p:cNvPr id="45" name="Conector angular 44"/>
          <p:cNvCxnSpPr>
            <a:stCxn id="44" idx="1"/>
          </p:cNvCxnSpPr>
          <p:nvPr/>
        </p:nvCxnSpPr>
        <p:spPr>
          <a:xfrm rot="10800000">
            <a:off x="4912643" y="5836112"/>
            <a:ext cx="1241371" cy="323672"/>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66" name="Elipse 65"/>
          <p:cNvSpPr/>
          <p:nvPr/>
        </p:nvSpPr>
        <p:spPr>
          <a:xfrm>
            <a:off x="2264402" y="3427904"/>
            <a:ext cx="1706707" cy="1184563"/>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s-CO" dirty="0">
              <a:solidFill>
                <a:prstClr val="white"/>
              </a:solidFill>
              <a:latin typeface="Century Gothic"/>
            </a:endParaRPr>
          </a:p>
        </p:txBody>
      </p:sp>
      <p:sp>
        <p:nvSpPr>
          <p:cNvPr id="67" name="CuadroTexto 66"/>
          <p:cNvSpPr txBox="1"/>
          <p:nvPr/>
        </p:nvSpPr>
        <p:spPr>
          <a:xfrm>
            <a:off x="3281265" y="3215286"/>
            <a:ext cx="1773464" cy="369332"/>
          </a:xfrm>
          <a:prstGeom prst="rect">
            <a:avLst/>
          </a:prstGeom>
          <a:noFill/>
        </p:spPr>
        <p:txBody>
          <a:bodyPr wrap="none" rtlCol="0">
            <a:spAutoFit/>
          </a:bodyPr>
          <a:lstStyle/>
          <a:p>
            <a:pPr algn="ctr" defTabSz="457200"/>
            <a:r>
              <a:rPr lang="es-CO" b="1" i="1" dirty="0" smtClean="0">
                <a:solidFill>
                  <a:srgbClr val="FFFF00"/>
                </a:solidFill>
                <a:latin typeface="Century Gothic"/>
              </a:rPr>
              <a:t>Orquiectomía</a:t>
            </a:r>
            <a:endParaRPr lang="es-CO" b="1" i="1" dirty="0">
              <a:solidFill>
                <a:srgbClr val="FFFF00"/>
              </a:solidFill>
              <a:latin typeface="Century Gothic"/>
            </a:endParaRPr>
          </a:p>
        </p:txBody>
      </p:sp>
    </p:spTree>
    <p:extLst>
      <p:ext uri="{BB962C8B-B14F-4D97-AF65-F5344CB8AC3E}">
        <p14:creationId xmlns:p14="http://schemas.microsoft.com/office/powerpoint/2010/main" val="5599315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blinds(horizontal)">
                                      <p:cBhvr>
                                        <p:cTn id="10" dur="500"/>
                                        <p:tgtEl>
                                          <p:spTgt spid="6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blinds(horizontal)">
                                      <p:cBhvr>
                                        <p:cTn id="23" dur="500"/>
                                        <p:tgtEl>
                                          <p:spTgt spid="44"/>
                                        </p:tgtEl>
                                      </p:cBhvr>
                                    </p:animEffect>
                                  </p:childTnLst>
                                </p:cTn>
                              </p:par>
                              <p:par>
                                <p:cTn id="24" presetID="3" presetClass="entr" presetSubtype="1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blinds(horizontal)">
                                      <p:cBhvr>
                                        <p:cTn id="26" dur="5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blinds(horizontal)">
                                      <p:cBhvr>
                                        <p:cTn id="31" dur="500"/>
                                        <p:tgtEl>
                                          <p:spTgt spid="3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blinds(horizontal)">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blinds(horizontal)">
                                      <p:cBhvr>
                                        <p:cTn id="39" dur="500"/>
                                        <p:tgtEl>
                                          <p:spTgt spid="3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blinds(horizontal)">
                                      <p:cBhvr>
                                        <p:cTn id="42" dur="500"/>
                                        <p:tgtEl>
                                          <p:spTgt spid="28"/>
                                        </p:tgtEl>
                                      </p:cBhvr>
                                    </p:animEffect>
                                  </p:childTnLst>
                                </p:cTn>
                              </p:par>
                              <p:par>
                                <p:cTn id="43" presetID="3" presetClass="entr" presetSubtype="10" fill="hold"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blinds(horizontal)">
                                      <p:cBhvr>
                                        <p:cTn id="45" dur="500"/>
                                        <p:tgtEl>
                                          <p:spTgt spid="32"/>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linds(horizontal)">
                                      <p:cBhvr>
                                        <p:cTn id="48" dur="5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blinds(horizontal)">
                                      <p:cBhvr>
                                        <p:cTn id="53" dur="500"/>
                                        <p:tgtEl>
                                          <p:spTgt spid="10"/>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blinds(horizontal)">
                                      <p:cBhvr>
                                        <p:cTn id="56" dur="500"/>
                                        <p:tgtEl>
                                          <p:spTgt spid="23"/>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8"/>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23" grpId="0"/>
      <p:bldP spid="28" grpId="0"/>
      <p:bldP spid="33" grpId="0"/>
      <p:bldP spid="37" grpId="0"/>
      <p:bldP spid="38" grpId="0"/>
      <p:bldP spid="44" grpId="0"/>
      <p:bldP spid="6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ipse 3"/>
          <p:cNvSpPr/>
          <p:nvPr/>
        </p:nvSpPr>
        <p:spPr>
          <a:xfrm>
            <a:off x="3366695" y="550801"/>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Hipotálamo</a:t>
            </a:r>
            <a:endParaRPr lang="es-CO" dirty="0">
              <a:solidFill>
                <a:prstClr val="white"/>
              </a:solidFill>
              <a:latin typeface="Century Gothic"/>
            </a:endParaRPr>
          </a:p>
        </p:txBody>
      </p:sp>
      <p:sp>
        <p:nvSpPr>
          <p:cNvPr id="5" name="Elipse 4"/>
          <p:cNvSpPr/>
          <p:nvPr/>
        </p:nvSpPr>
        <p:spPr>
          <a:xfrm>
            <a:off x="3366695" y="1991673"/>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Hipófisis</a:t>
            </a:r>
            <a:endParaRPr lang="es-CO" dirty="0">
              <a:solidFill>
                <a:prstClr val="white"/>
              </a:solidFill>
              <a:latin typeface="Century Gothic"/>
            </a:endParaRPr>
          </a:p>
        </p:txBody>
      </p:sp>
      <p:sp>
        <p:nvSpPr>
          <p:cNvPr id="6" name="Elipse 5"/>
          <p:cNvSpPr/>
          <p:nvPr/>
        </p:nvSpPr>
        <p:spPr>
          <a:xfrm>
            <a:off x="2267856" y="3432469"/>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Testículo</a:t>
            </a:r>
            <a:endParaRPr lang="es-CO" dirty="0">
              <a:solidFill>
                <a:prstClr val="white"/>
              </a:solidFill>
              <a:latin typeface="Century Gothic"/>
            </a:endParaRPr>
          </a:p>
        </p:txBody>
      </p:sp>
      <p:sp>
        <p:nvSpPr>
          <p:cNvPr id="7" name="Elipse 6"/>
          <p:cNvSpPr/>
          <p:nvPr/>
        </p:nvSpPr>
        <p:spPr>
          <a:xfrm>
            <a:off x="4486298" y="3432469"/>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Adrenal</a:t>
            </a:r>
            <a:endParaRPr lang="es-CO" dirty="0">
              <a:solidFill>
                <a:prstClr val="white"/>
              </a:solidFill>
              <a:latin typeface="Century Gothic"/>
            </a:endParaRPr>
          </a:p>
        </p:txBody>
      </p:sp>
      <p:cxnSp>
        <p:nvCxnSpPr>
          <p:cNvPr id="12" name="Conector angular 11"/>
          <p:cNvCxnSpPr>
            <a:stCxn id="4" idx="6"/>
            <a:endCxn id="5" idx="6"/>
          </p:cNvCxnSpPr>
          <p:nvPr/>
        </p:nvCxnSpPr>
        <p:spPr>
          <a:xfrm>
            <a:off x="5073362" y="1143000"/>
            <a:ext cx="9525" cy="1440872"/>
          </a:xfrm>
          <a:prstGeom prst="bentConnector3">
            <a:avLst>
              <a:gd name="adj1" fmla="val 630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151446" y="1078980"/>
            <a:ext cx="4747913" cy="1200329"/>
          </a:xfrm>
          <a:prstGeom prst="rect">
            <a:avLst/>
          </a:prstGeom>
          <a:noFill/>
        </p:spPr>
        <p:txBody>
          <a:bodyPr wrap="none" rtlCol="0">
            <a:spAutoFit/>
          </a:bodyPr>
          <a:lstStyle/>
          <a:p>
            <a:pPr defTabSz="457200"/>
            <a:r>
              <a:rPr lang="es-CO" b="1" i="1" dirty="0" smtClean="0">
                <a:solidFill>
                  <a:srgbClr val="FFFF00"/>
                </a:solidFill>
                <a:latin typeface="Century Gothic"/>
              </a:rPr>
              <a:t>LHRH agonista (Leuprolide/Goserelina)</a:t>
            </a:r>
          </a:p>
          <a:p>
            <a:pPr defTabSz="457200"/>
            <a:r>
              <a:rPr lang="es-CO" b="1" i="1" dirty="0" smtClean="0">
                <a:solidFill>
                  <a:srgbClr val="FFFF00"/>
                </a:solidFill>
                <a:latin typeface="Century Gothic"/>
              </a:rPr>
              <a:t>LHRH antagonista (Degarelix)</a:t>
            </a:r>
          </a:p>
          <a:p>
            <a:pPr defTabSz="457200"/>
            <a:r>
              <a:rPr lang="es-CO" b="1" i="1" dirty="0" smtClean="0">
                <a:solidFill>
                  <a:srgbClr val="FFFF00"/>
                </a:solidFill>
                <a:latin typeface="Century Gothic"/>
              </a:rPr>
              <a:t>Estrógenos (DES)</a:t>
            </a:r>
          </a:p>
          <a:p>
            <a:pPr defTabSz="457200"/>
            <a:r>
              <a:rPr lang="es-CO" b="1" i="1" dirty="0" smtClean="0">
                <a:solidFill>
                  <a:srgbClr val="FFFF00"/>
                </a:solidFill>
                <a:latin typeface="Century Gothic"/>
              </a:rPr>
              <a:t>Antiandrógeno esteroideo (Ciproterona)</a:t>
            </a:r>
            <a:endParaRPr lang="es-CO" b="1" i="1" dirty="0">
              <a:solidFill>
                <a:srgbClr val="FFFF00"/>
              </a:solidFill>
              <a:latin typeface="Century Gothic"/>
            </a:endParaRPr>
          </a:p>
        </p:txBody>
      </p:sp>
      <p:sp>
        <p:nvSpPr>
          <p:cNvPr id="15" name="CuadroTexto 14"/>
          <p:cNvSpPr txBox="1"/>
          <p:nvPr/>
        </p:nvSpPr>
        <p:spPr>
          <a:xfrm>
            <a:off x="5779018" y="1735281"/>
            <a:ext cx="693240" cy="369332"/>
          </a:xfrm>
          <a:prstGeom prst="rect">
            <a:avLst/>
          </a:prstGeom>
          <a:noFill/>
        </p:spPr>
        <p:txBody>
          <a:bodyPr wrap="none" rtlCol="0">
            <a:spAutoFit/>
          </a:bodyPr>
          <a:lstStyle/>
          <a:p>
            <a:pPr defTabSz="457200"/>
            <a:r>
              <a:rPr lang="es-CO" b="1" i="1" dirty="0" smtClean="0">
                <a:solidFill>
                  <a:prstClr val="white"/>
                </a:solidFill>
                <a:latin typeface="Century Gothic"/>
              </a:rPr>
              <a:t>CRH</a:t>
            </a:r>
            <a:endParaRPr lang="es-CO" b="1" i="1" dirty="0">
              <a:solidFill>
                <a:prstClr val="white"/>
              </a:solidFill>
              <a:latin typeface="Century Gothic"/>
            </a:endParaRPr>
          </a:p>
        </p:txBody>
      </p:sp>
      <p:cxnSp>
        <p:nvCxnSpPr>
          <p:cNvPr id="17" name="Conector angular 16"/>
          <p:cNvCxnSpPr>
            <a:stCxn id="5" idx="3"/>
            <a:endCxn id="6" idx="0"/>
          </p:cNvCxnSpPr>
          <p:nvPr/>
        </p:nvCxnSpPr>
        <p:spPr>
          <a:xfrm rot="5400000">
            <a:off x="3153990" y="2969940"/>
            <a:ext cx="429784" cy="495427"/>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angular 18"/>
          <p:cNvCxnSpPr>
            <a:stCxn id="5" idx="5"/>
            <a:endCxn id="7" idx="0"/>
          </p:cNvCxnSpPr>
          <p:nvPr/>
        </p:nvCxnSpPr>
        <p:spPr>
          <a:xfrm rot="16200000" flipH="1">
            <a:off x="4866652" y="2959547"/>
            <a:ext cx="429783" cy="51620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CuadroTexto 19"/>
          <p:cNvSpPr txBox="1"/>
          <p:nvPr/>
        </p:nvSpPr>
        <p:spPr>
          <a:xfrm>
            <a:off x="2439139" y="2934976"/>
            <a:ext cx="974906" cy="369332"/>
          </a:xfrm>
          <a:prstGeom prst="rect">
            <a:avLst/>
          </a:prstGeom>
          <a:noFill/>
        </p:spPr>
        <p:txBody>
          <a:bodyPr wrap="none" rtlCol="0">
            <a:spAutoFit/>
          </a:bodyPr>
          <a:lstStyle/>
          <a:p>
            <a:pPr defTabSz="457200"/>
            <a:r>
              <a:rPr lang="es-CO" b="1" i="1" dirty="0" smtClean="0">
                <a:solidFill>
                  <a:prstClr val="white"/>
                </a:solidFill>
                <a:latin typeface="Century Gothic"/>
              </a:rPr>
              <a:t>FSH/LH</a:t>
            </a:r>
            <a:endParaRPr lang="es-CO" b="1" i="1" dirty="0">
              <a:solidFill>
                <a:prstClr val="white"/>
              </a:solidFill>
              <a:latin typeface="Century Gothic"/>
            </a:endParaRPr>
          </a:p>
        </p:txBody>
      </p:sp>
      <p:sp>
        <p:nvSpPr>
          <p:cNvPr id="21" name="CuadroTexto 20"/>
          <p:cNvSpPr txBox="1"/>
          <p:nvPr/>
        </p:nvSpPr>
        <p:spPr>
          <a:xfrm>
            <a:off x="5577828" y="2991487"/>
            <a:ext cx="833004" cy="369332"/>
          </a:xfrm>
          <a:prstGeom prst="rect">
            <a:avLst/>
          </a:prstGeom>
          <a:noFill/>
        </p:spPr>
        <p:txBody>
          <a:bodyPr wrap="none" rtlCol="0">
            <a:spAutoFit/>
          </a:bodyPr>
          <a:lstStyle/>
          <a:p>
            <a:pPr defTabSz="457200"/>
            <a:r>
              <a:rPr lang="es-CO" b="1" i="1" dirty="0" smtClean="0">
                <a:solidFill>
                  <a:prstClr val="white"/>
                </a:solidFill>
                <a:latin typeface="Century Gothic"/>
              </a:rPr>
              <a:t>ACTH</a:t>
            </a:r>
            <a:endParaRPr lang="es-CO" b="1" i="1" dirty="0">
              <a:solidFill>
                <a:prstClr val="white"/>
              </a:solidFill>
              <a:latin typeface="Century Gothic"/>
            </a:endParaRPr>
          </a:p>
        </p:txBody>
      </p:sp>
      <p:sp>
        <p:nvSpPr>
          <p:cNvPr id="22" name="Elipse 21"/>
          <p:cNvSpPr/>
          <p:nvPr/>
        </p:nvSpPr>
        <p:spPr>
          <a:xfrm>
            <a:off x="3376221" y="4873415"/>
            <a:ext cx="1706707"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Próstata</a:t>
            </a:r>
            <a:endParaRPr lang="es-CO" dirty="0">
              <a:solidFill>
                <a:prstClr val="white"/>
              </a:solidFill>
              <a:latin typeface="Century Gothic"/>
            </a:endParaRPr>
          </a:p>
        </p:txBody>
      </p:sp>
      <p:cxnSp>
        <p:nvCxnSpPr>
          <p:cNvPr id="24" name="Conector angular 23"/>
          <p:cNvCxnSpPr>
            <a:stCxn id="6" idx="2"/>
            <a:endCxn id="22" idx="2"/>
          </p:cNvCxnSpPr>
          <p:nvPr/>
        </p:nvCxnSpPr>
        <p:spPr>
          <a:xfrm rot="10800000" flipH="1" flipV="1">
            <a:off x="2267816" y="4024744"/>
            <a:ext cx="1108365" cy="1440870"/>
          </a:xfrm>
          <a:prstGeom prst="bentConnector3">
            <a:avLst>
              <a:gd name="adj1" fmla="val -1546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CuadroTexto 25"/>
          <p:cNvSpPr txBox="1"/>
          <p:nvPr/>
        </p:nvSpPr>
        <p:spPr>
          <a:xfrm>
            <a:off x="915759" y="4613280"/>
            <a:ext cx="1616570" cy="369332"/>
          </a:xfrm>
          <a:prstGeom prst="rect">
            <a:avLst/>
          </a:prstGeom>
          <a:noFill/>
        </p:spPr>
        <p:txBody>
          <a:bodyPr wrap="none" rtlCol="0">
            <a:spAutoFit/>
          </a:bodyPr>
          <a:lstStyle/>
          <a:p>
            <a:pPr defTabSz="457200"/>
            <a:r>
              <a:rPr lang="es-CO" b="1" i="1" dirty="0" smtClean="0">
                <a:solidFill>
                  <a:prstClr val="white"/>
                </a:solidFill>
                <a:latin typeface="Century Gothic"/>
              </a:rPr>
              <a:t>Testosterona</a:t>
            </a:r>
            <a:endParaRPr lang="es-CO" b="1" i="1" dirty="0">
              <a:solidFill>
                <a:prstClr val="white"/>
              </a:solidFill>
              <a:latin typeface="Century Gothic"/>
            </a:endParaRPr>
          </a:p>
        </p:txBody>
      </p:sp>
      <p:sp>
        <p:nvSpPr>
          <p:cNvPr id="27" name="CuadroTexto 26"/>
          <p:cNvSpPr txBox="1"/>
          <p:nvPr/>
        </p:nvSpPr>
        <p:spPr>
          <a:xfrm>
            <a:off x="3934525" y="5593078"/>
            <a:ext cx="637899" cy="369332"/>
          </a:xfrm>
          <a:prstGeom prst="rect">
            <a:avLst/>
          </a:prstGeom>
          <a:noFill/>
        </p:spPr>
        <p:txBody>
          <a:bodyPr wrap="none" rtlCol="0">
            <a:spAutoFit/>
          </a:bodyPr>
          <a:lstStyle/>
          <a:p>
            <a:pPr defTabSz="457200"/>
            <a:r>
              <a:rPr lang="es-CO" b="1" i="1" dirty="0" smtClean="0">
                <a:solidFill>
                  <a:prstClr val="white"/>
                </a:solidFill>
                <a:latin typeface="Century Gothic"/>
              </a:rPr>
              <a:t>DHT</a:t>
            </a:r>
            <a:endParaRPr lang="es-CO" b="1" i="1" dirty="0">
              <a:solidFill>
                <a:prstClr val="white"/>
              </a:solidFill>
              <a:latin typeface="Century Gothic"/>
            </a:endParaRPr>
          </a:p>
        </p:txBody>
      </p:sp>
      <p:cxnSp>
        <p:nvCxnSpPr>
          <p:cNvPr id="29" name="Conector angular 28"/>
          <p:cNvCxnSpPr>
            <a:stCxn id="22" idx="2"/>
            <a:endCxn id="27" idx="1"/>
          </p:cNvCxnSpPr>
          <p:nvPr/>
        </p:nvCxnSpPr>
        <p:spPr>
          <a:xfrm rot="10800000" flipH="1" flipV="1">
            <a:off x="3376221" y="5465696"/>
            <a:ext cx="558304" cy="312047"/>
          </a:xfrm>
          <a:prstGeom prst="bentConnector3">
            <a:avLst>
              <a:gd name="adj1" fmla="val -4094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ctor angular 34"/>
          <p:cNvCxnSpPr>
            <a:stCxn id="7" idx="6"/>
            <a:endCxn id="22" idx="6"/>
          </p:cNvCxnSpPr>
          <p:nvPr/>
        </p:nvCxnSpPr>
        <p:spPr>
          <a:xfrm flipH="1">
            <a:off x="5082927" y="4024826"/>
            <a:ext cx="1110095" cy="1440871"/>
          </a:xfrm>
          <a:prstGeom prst="bentConnector3">
            <a:avLst>
              <a:gd name="adj1" fmla="val -1544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CuadroTexto 35"/>
          <p:cNvSpPr txBox="1"/>
          <p:nvPr/>
        </p:nvSpPr>
        <p:spPr>
          <a:xfrm>
            <a:off x="6371649" y="4283513"/>
            <a:ext cx="2162770" cy="923330"/>
          </a:xfrm>
          <a:prstGeom prst="rect">
            <a:avLst/>
          </a:prstGeom>
          <a:noFill/>
        </p:spPr>
        <p:txBody>
          <a:bodyPr wrap="none" rtlCol="0">
            <a:spAutoFit/>
          </a:bodyPr>
          <a:lstStyle/>
          <a:p>
            <a:pPr defTabSz="457200"/>
            <a:r>
              <a:rPr lang="es-CO" b="1" i="1" dirty="0" err="1" smtClean="0">
                <a:solidFill>
                  <a:prstClr val="white"/>
                </a:solidFill>
                <a:latin typeface="Century Gothic"/>
              </a:rPr>
              <a:t>Androstenediona</a:t>
            </a:r>
            <a:endParaRPr lang="es-CO" b="1" i="1" dirty="0" smtClean="0">
              <a:solidFill>
                <a:prstClr val="white"/>
              </a:solidFill>
              <a:latin typeface="Century Gothic"/>
            </a:endParaRPr>
          </a:p>
          <a:p>
            <a:pPr defTabSz="457200"/>
            <a:r>
              <a:rPr lang="es-CO" b="1" i="1" dirty="0" smtClean="0">
                <a:solidFill>
                  <a:prstClr val="white"/>
                </a:solidFill>
                <a:latin typeface="Century Gothic"/>
              </a:rPr>
              <a:t>DHE</a:t>
            </a:r>
          </a:p>
          <a:p>
            <a:pPr defTabSz="457200"/>
            <a:r>
              <a:rPr lang="es-CO" b="1" i="1" dirty="0" smtClean="0">
                <a:solidFill>
                  <a:prstClr val="white"/>
                </a:solidFill>
                <a:latin typeface="Century Gothic"/>
              </a:rPr>
              <a:t>DHE-S</a:t>
            </a:r>
            <a:endParaRPr lang="es-CO" b="1" i="1" dirty="0">
              <a:solidFill>
                <a:prstClr val="white"/>
              </a:solidFill>
              <a:latin typeface="Century Gothic"/>
            </a:endParaRPr>
          </a:p>
        </p:txBody>
      </p:sp>
      <p:cxnSp>
        <p:nvCxnSpPr>
          <p:cNvPr id="3" name="Conector angular 2"/>
          <p:cNvCxnSpPr>
            <a:stCxn id="14" idx="2"/>
            <a:endCxn id="5" idx="2"/>
          </p:cNvCxnSpPr>
          <p:nvPr/>
        </p:nvCxnSpPr>
        <p:spPr>
          <a:xfrm rot="16200000" flipH="1">
            <a:off x="2793726" y="2010986"/>
            <a:ext cx="304646" cy="841292"/>
          </a:xfrm>
          <a:prstGeom prst="bentConnector2">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23" name="CuadroTexto 22"/>
          <p:cNvSpPr txBox="1"/>
          <p:nvPr/>
        </p:nvSpPr>
        <p:spPr>
          <a:xfrm>
            <a:off x="107054" y="5654759"/>
            <a:ext cx="2876793" cy="646331"/>
          </a:xfrm>
          <a:prstGeom prst="rect">
            <a:avLst/>
          </a:prstGeom>
          <a:noFill/>
        </p:spPr>
        <p:txBody>
          <a:bodyPr wrap="none" rtlCol="0">
            <a:spAutoFit/>
          </a:bodyPr>
          <a:lstStyle/>
          <a:p>
            <a:pPr algn="ctr" defTabSz="457200"/>
            <a:r>
              <a:rPr lang="es-CO" b="1" i="1" dirty="0" smtClean="0">
                <a:solidFill>
                  <a:srgbClr val="FFFF00"/>
                </a:solidFill>
                <a:latin typeface="Century Gothic"/>
              </a:rPr>
              <a:t>Dutasterida (Inhibidores</a:t>
            </a:r>
          </a:p>
          <a:p>
            <a:pPr algn="ctr" defTabSz="457200"/>
            <a:r>
              <a:rPr lang="es-CO" b="1" i="1" dirty="0" smtClean="0">
                <a:solidFill>
                  <a:srgbClr val="FFFF00"/>
                </a:solidFill>
                <a:latin typeface="Century Gothic"/>
              </a:rPr>
              <a:t>5α Reductasa)</a:t>
            </a:r>
            <a:endParaRPr lang="es-CO" b="1" i="1" dirty="0">
              <a:solidFill>
                <a:srgbClr val="FFFF00"/>
              </a:solidFill>
              <a:latin typeface="Century Gothic"/>
            </a:endParaRPr>
          </a:p>
        </p:txBody>
      </p:sp>
      <p:cxnSp>
        <p:nvCxnSpPr>
          <p:cNvPr id="10" name="Conector angular 9"/>
          <p:cNvCxnSpPr>
            <a:stCxn id="23" idx="3"/>
          </p:cNvCxnSpPr>
          <p:nvPr/>
        </p:nvCxnSpPr>
        <p:spPr>
          <a:xfrm flipV="1">
            <a:off x="2983847" y="5764726"/>
            <a:ext cx="152008" cy="213199"/>
          </a:xfrm>
          <a:prstGeom prst="bentConnector2">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28" name="CuadroTexto 27"/>
          <p:cNvSpPr txBox="1"/>
          <p:nvPr/>
        </p:nvSpPr>
        <p:spPr>
          <a:xfrm>
            <a:off x="6676" y="3409896"/>
            <a:ext cx="2171674" cy="646331"/>
          </a:xfrm>
          <a:prstGeom prst="rect">
            <a:avLst/>
          </a:prstGeom>
          <a:noFill/>
        </p:spPr>
        <p:txBody>
          <a:bodyPr wrap="none" rtlCol="0">
            <a:spAutoFit/>
          </a:bodyPr>
          <a:lstStyle/>
          <a:p>
            <a:pPr algn="ctr" defTabSz="457200"/>
            <a:r>
              <a:rPr lang="es-CO" b="1" i="1" dirty="0" smtClean="0">
                <a:solidFill>
                  <a:srgbClr val="FFFF00"/>
                </a:solidFill>
                <a:latin typeface="Century Gothic"/>
              </a:rPr>
              <a:t>Abiraterona (ABI)</a:t>
            </a:r>
          </a:p>
          <a:p>
            <a:pPr algn="ctr" defTabSz="457200"/>
            <a:r>
              <a:rPr lang="es-CO" b="1" i="1" dirty="0" smtClean="0">
                <a:solidFill>
                  <a:srgbClr val="FFFF00"/>
                </a:solidFill>
                <a:latin typeface="Century Gothic"/>
              </a:rPr>
              <a:t>Ketoconazol</a:t>
            </a:r>
            <a:endParaRPr lang="es-CO" b="1" i="1" dirty="0">
              <a:solidFill>
                <a:srgbClr val="FFFF00"/>
              </a:solidFill>
              <a:latin typeface="Century Gothic"/>
            </a:endParaRPr>
          </a:p>
        </p:txBody>
      </p:sp>
      <p:cxnSp>
        <p:nvCxnSpPr>
          <p:cNvPr id="30" name="Conector angular 29"/>
          <p:cNvCxnSpPr>
            <a:endCxn id="26" idx="0"/>
          </p:cNvCxnSpPr>
          <p:nvPr/>
        </p:nvCxnSpPr>
        <p:spPr>
          <a:xfrm>
            <a:off x="1087929" y="4032793"/>
            <a:ext cx="636115" cy="580487"/>
          </a:xfrm>
          <a:prstGeom prst="bentConnector2">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32" name="Conector angular 31"/>
          <p:cNvCxnSpPr/>
          <p:nvPr/>
        </p:nvCxnSpPr>
        <p:spPr>
          <a:xfrm rot="5400000">
            <a:off x="6950086" y="3817275"/>
            <a:ext cx="627689" cy="327382"/>
          </a:xfrm>
          <a:prstGeom prst="bentConnector3">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33" name="CuadroTexto 32"/>
          <p:cNvSpPr txBox="1"/>
          <p:nvPr/>
        </p:nvSpPr>
        <p:spPr>
          <a:xfrm>
            <a:off x="6420522" y="2416226"/>
            <a:ext cx="2152061" cy="369332"/>
          </a:xfrm>
          <a:prstGeom prst="rect">
            <a:avLst/>
          </a:prstGeom>
          <a:noFill/>
        </p:spPr>
        <p:txBody>
          <a:bodyPr wrap="none" rtlCol="0">
            <a:spAutoFit/>
          </a:bodyPr>
          <a:lstStyle/>
          <a:p>
            <a:pPr algn="ctr" defTabSz="457200"/>
            <a:r>
              <a:rPr lang="es-CO" b="1" i="1" dirty="0" smtClean="0">
                <a:solidFill>
                  <a:srgbClr val="FFFF00"/>
                </a:solidFill>
                <a:latin typeface="Century Gothic"/>
              </a:rPr>
              <a:t>Glucocorticoides</a:t>
            </a:r>
            <a:endParaRPr lang="es-CO" b="1" i="1" dirty="0">
              <a:solidFill>
                <a:srgbClr val="FFFF00"/>
              </a:solidFill>
              <a:latin typeface="Century Gothic"/>
            </a:endParaRPr>
          </a:p>
        </p:txBody>
      </p:sp>
      <p:cxnSp>
        <p:nvCxnSpPr>
          <p:cNvPr id="34" name="Conector angular 33"/>
          <p:cNvCxnSpPr>
            <a:endCxn id="21" idx="3"/>
          </p:cNvCxnSpPr>
          <p:nvPr/>
        </p:nvCxnSpPr>
        <p:spPr>
          <a:xfrm rot="5400000">
            <a:off x="6292109" y="2739651"/>
            <a:ext cx="555225" cy="317778"/>
          </a:xfrm>
          <a:prstGeom prst="bentConnector2">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37" name="CuadroTexto 36"/>
          <p:cNvSpPr txBox="1"/>
          <p:nvPr/>
        </p:nvSpPr>
        <p:spPr>
          <a:xfrm>
            <a:off x="6307056" y="3020160"/>
            <a:ext cx="2171674" cy="646331"/>
          </a:xfrm>
          <a:prstGeom prst="rect">
            <a:avLst/>
          </a:prstGeom>
          <a:noFill/>
        </p:spPr>
        <p:txBody>
          <a:bodyPr wrap="none" rtlCol="0">
            <a:spAutoFit/>
          </a:bodyPr>
          <a:lstStyle/>
          <a:p>
            <a:pPr algn="ctr" defTabSz="457200"/>
            <a:r>
              <a:rPr lang="es-CO" b="1" i="1" dirty="0" smtClean="0">
                <a:solidFill>
                  <a:srgbClr val="FFFF00"/>
                </a:solidFill>
                <a:latin typeface="Century Gothic"/>
              </a:rPr>
              <a:t>Abiraterona (ABI)</a:t>
            </a:r>
          </a:p>
          <a:p>
            <a:pPr algn="ctr" defTabSz="457200"/>
            <a:r>
              <a:rPr lang="es-CO" b="1" i="1" dirty="0" smtClean="0">
                <a:solidFill>
                  <a:srgbClr val="FFFF00"/>
                </a:solidFill>
                <a:latin typeface="Century Gothic"/>
              </a:rPr>
              <a:t>Ketoconazol</a:t>
            </a:r>
            <a:endParaRPr lang="es-CO" b="1" i="1" dirty="0">
              <a:solidFill>
                <a:srgbClr val="FFFF00"/>
              </a:solidFill>
              <a:latin typeface="Century Gothic"/>
            </a:endParaRPr>
          </a:p>
        </p:txBody>
      </p:sp>
      <p:sp>
        <p:nvSpPr>
          <p:cNvPr id="38" name="CuadroTexto 37"/>
          <p:cNvSpPr txBox="1"/>
          <p:nvPr/>
        </p:nvSpPr>
        <p:spPr>
          <a:xfrm>
            <a:off x="5291178" y="6387544"/>
            <a:ext cx="2341190" cy="369332"/>
          </a:xfrm>
          <a:prstGeom prst="rect">
            <a:avLst/>
          </a:prstGeom>
          <a:noFill/>
        </p:spPr>
        <p:txBody>
          <a:bodyPr wrap="none" rtlCol="0">
            <a:spAutoFit/>
          </a:bodyPr>
          <a:lstStyle/>
          <a:p>
            <a:pPr algn="ctr" defTabSz="457200"/>
            <a:r>
              <a:rPr lang="es-CO" b="1" i="1" dirty="0" smtClean="0">
                <a:solidFill>
                  <a:srgbClr val="FFFF00"/>
                </a:solidFill>
                <a:latin typeface="Century Gothic"/>
              </a:rPr>
              <a:t>Enzalutamida (ARI)</a:t>
            </a:r>
            <a:endParaRPr lang="es-CO" b="1" i="1" dirty="0">
              <a:solidFill>
                <a:srgbClr val="FFFF00"/>
              </a:solidFill>
              <a:latin typeface="Century Gothic"/>
            </a:endParaRPr>
          </a:p>
        </p:txBody>
      </p:sp>
      <p:cxnSp>
        <p:nvCxnSpPr>
          <p:cNvPr id="39" name="Conector angular 38"/>
          <p:cNvCxnSpPr>
            <a:stCxn id="38" idx="1"/>
            <a:endCxn id="41" idx="3"/>
          </p:cNvCxnSpPr>
          <p:nvPr/>
        </p:nvCxnSpPr>
        <p:spPr>
          <a:xfrm rot="10800000">
            <a:off x="5074110" y="6172716"/>
            <a:ext cx="217069" cy="399494"/>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41" name="CuadroTexto 40"/>
          <p:cNvSpPr txBox="1"/>
          <p:nvPr/>
        </p:nvSpPr>
        <p:spPr>
          <a:xfrm>
            <a:off x="4541142" y="5988050"/>
            <a:ext cx="532967" cy="369332"/>
          </a:xfrm>
          <a:prstGeom prst="rect">
            <a:avLst/>
          </a:prstGeom>
          <a:noFill/>
        </p:spPr>
        <p:txBody>
          <a:bodyPr wrap="none" rtlCol="0">
            <a:spAutoFit/>
          </a:bodyPr>
          <a:lstStyle/>
          <a:p>
            <a:pPr defTabSz="457200"/>
            <a:r>
              <a:rPr lang="es-CO" b="1" i="1" dirty="0" smtClean="0">
                <a:solidFill>
                  <a:prstClr val="white"/>
                </a:solidFill>
                <a:latin typeface="Century Gothic"/>
              </a:rPr>
              <a:t>AR</a:t>
            </a:r>
            <a:endParaRPr lang="es-CO" b="1" i="1" dirty="0">
              <a:solidFill>
                <a:prstClr val="white"/>
              </a:solidFill>
              <a:latin typeface="Century Gothic"/>
            </a:endParaRPr>
          </a:p>
        </p:txBody>
      </p:sp>
      <p:cxnSp>
        <p:nvCxnSpPr>
          <p:cNvPr id="43" name="Conector angular 42"/>
          <p:cNvCxnSpPr>
            <a:stCxn id="27" idx="3"/>
            <a:endCxn id="41" idx="0"/>
          </p:cNvCxnSpPr>
          <p:nvPr/>
        </p:nvCxnSpPr>
        <p:spPr>
          <a:xfrm>
            <a:off x="4572424" y="5777744"/>
            <a:ext cx="235202" cy="210306"/>
          </a:xfrm>
          <a:prstGeom prst="bentConnector2">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4" name="CuadroTexto 43"/>
          <p:cNvSpPr txBox="1"/>
          <p:nvPr/>
        </p:nvSpPr>
        <p:spPr>
          <a:xfrm>
            <a:off x="6154013" y="5698119"/>
            <a:ext cx="2804071" cy="923330"/>
          </a:xfrm>
          <a:prstGeom prst="rect">
            <a:avLst/>
          </a:prstGeom>
          <a:noFill/>
        </p:spPr>
        <p:txBody>
          <a:bodyPr wrap="square" rtlCol="0">
            <a:spAutoFit/>
          </a:bodyPr>
          <a:lstStyle/>
          <a:p>
            <a:pPr algn="ctr" defTabSz="457200"/>
            <a:r>
              <a:rPr lang="es-CO" b="1" i="1" dirty="0" smtClean="0">
                <a:solidFill>
                  <a:srgbClr val="FFFF00"/>
                </a:solidFill>
                <a:latin typeface="Century Gothic"/>
              </a:rPr>
              <a:t>Bicalutamida/Ciproterona (antiandrógenos)</a:t>
            </a:r>
            <a:endParaRPr lang="es-CO" b="1" i="1" dirty="0">
              <a:solidFill>
                <a:srgbClr val="FFFF00"/>
              </a:solidFill>
              <a:latin typeface="Century Gothic"/>
            </a:endParaRPr>
          </a:p>
        </p:txBody>
      </p:sp>
      <p:cxnSp>
        <p:nvCxnSpPr>
          <p:cNvPr id="45" name="Conector angular 44"/>
          <p:cNvCxnSpPr>
            <a:stCxn id="44" idx="1"/>
          </p:cNvCxnSpPr>
          <p:nvPr/>
        </p:nvCxnSpPr>
        <p:spPr>
          <a:xfrm rot="10800000">
            <a:off x="4912643" y="5836112"/>
            <a:ext cx="1241371" cy="323672"/>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66" name="Elipse 65"/>
          <p:cNvSpPr/>
          <p:nvPr/>
        </p:nvSpPr>
        <p:spPr>
          <a:xfrm>
            <a:off x="2264402" y="3427904"/>
            <a:ext cx="1706707" cy="1184563"/>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s-CO" dirty="0">
              <a:solidFill>
                <a:prstClr val="white"/>
              </a:solidFill>
              <a:latin typeface="Century Gothic"/>
            </a:endParaRPr>
          </a:p>
        </p:txBody>
      </p:sp>
      <p:sp>
        <p:nvSpPr>
          <p:cNvPr id="67" name="CuadroTexto 66"/>
          <p:cNvSpPr txBox="1"/>
          <p:nvPr/>
        </p:nvSpPr>
        <p:spPr>
          <a:xfrm>
            <a:off x="3281265" y="3215286"/>
            <a:ext cx="1773464" cy="369332"/>
          </a:xfrm>
          <a:prstGeom prst="rect">
            <a:avLst/>
          </a:prstGeom>
          <a:noFill/>
        </p:spPr>
        <p:txBody>
          <a:bodyPr wrap="none" rtlCol="0">
            <a:spAutoFit/>
          </a:bodyPr>
          <a:lstStyle/>
          <a:p>
            <a:pPr algn="ctr" defTabSz="457200"/>
            <a:r>
              <a:rPr lang="es-CO" b="1" i="1" dirty="0" smtClean="0">
                <a:solidFill>
                  <a:srgbClr val="FFFF00"/>
                </a:solidFill>
                <a:latin typeface="Century Gothic"/>
              </a:rPr>
              <a:t>Orquiectomía</a:t>
            </a:r>
            <a:endParaRPr lang="es-CO" b="1" i="1" dirty="0">
              <a:solidFill>
                <a:srgbClr val="FFFF00"/>
              </a:solidFill>
              <a:latin typeface="Century Gothic"/>
            </a:endParaRPr>
          </a:p>
        </p:txBody>
      </p:sp>
    </p:spTree>
    <p:extLst>
      <p:ext uri="{BB962C8B-B14F-4D97-AF65-F5344CB8AC3E}">
        <p14:creationId xmlns:p14="http://schemas.microsoft.com/office/powerpoint/2010/main" val="2090589661"/>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33" descr="Large confetti"/>
          <p:cNvSpPr>
            <a:spLocks noGrp="1"/>
          </p:cNvSpPr>
          <p:nvPr>
            <p:ph type="title" idx="4294967295"/>
          </p:nvPr>
        </p:nvSpPr>
        <p:spPr>
          <a:xfrm>
            <a:off x="394677" y="115888"/>
            <a:ext cx="8501770" cy="1143000"/>
          </a:xfrm>
        </p:spPr>
        <p:txBody>
          <a:bodyPr anchor="ctr"/>
          <a:lstStyle/>
          <a:p>
            <a:r>
              <a:rPr lang="en-GB" sz="4000">
                <a:latin typeface="Calibri" charset="0"/>
                <a:cs typeface="Calibri" charset="0"/>
              </a:rPr>
              <a:t>GnRH agonist vs orchidectomy</a:t>
            </a:r>
            <a:endParaRPr lang="en-US" sz="4000">
              <a:latin typeface="Calibri" charset="0"/>
              <a:cs typeface="Calibri" charset="0"/>
            </a:endParaRPr>
          </a:p>
        </p:txBody>
      </p:sp>
      <p:sp>
        <p:nvSpPr>
          <p:cNvPr id="36866" name="Rectangle 34"/>
          <p:cNvSpPr>
            <a:spLocks noGrp="1"/>
          </p:cNvSpPr>
          <p:nvPr>
            <p:ph type="body" idx="4294967295"/>
          </p:nvPr>
        </p:nvSpPr>
        <p:spPr>
          <a:xfrm>
            <a:off x="568671" y="1343025"/>
            <a:ext cx="8001000" cy="4878224"/>
          </a:xfrm>
        </p:spPr>
        <p:txBody>
          <a:bodyPr tIns="118800">
            <a:normAutofit fontScale="92500" lnSpcReduction="20000"/>
          </a:bodyPr>
          <a:lstStyle/>
          <a:p>
            <a:pPr marL="0" indent="0" algn="ctr">
              <a:lnSpc>
                <a:spcPct val="90000"/>
              </a:lnSpc>
              <a:buFontTx/>
              <a:buNone/>
            </a:pPr>
            <a:endParaRPr lang="en-GB" sz="3200" dirty="0">
              <a:latin typeface="Calibri" charset="0"/>
              <a:cs typeface="Calibri" charset="0"/>
            </a:endParaRPr>
          </a:p>
          <a:p>
            <a:pPr marL="0" indent="0">
              <a:lnSpc>
                <a:spcPct val="90000"/>
              </a:lnSpc>
            </a:pPr>
            <a:endParaRPr lang="en-GB" sz="3200" dirty="0">
              <a:latin typeface="Calibri" charset="0"/>
              <a:cs typeface="Calibri" charset="0"/>
            </a:endParaRPr>
          </a:p>
          <a:p>
            <a:pPr marL="0" indent="0">
              <a:lnSpc>
                <a:spcPct val="90000"/>
              </a:lnSpc>
            </a:pPr>
            <a:endParaRPr lang="en-GB" sz="3200" dirty="0">
              <a:latin typeface="Calibri" charset="0"/>
              <a:cs typeface="Calibri" charset="0"/>
            </a:endParaRPr>
          </a:p>
          <a:p>
            <a:pPr marL="0" indent="0">
              <a:lnSpc>
                <a:spcPct val="90000"/>
              </a:lnSpc>
            </a:pPr>
            <a:endParaRPr lang="en-GB" sz="3200" dirty="0">
              <a:latin typeface="Calibri" charset="0"/>
              <a:cs typeface="Calibri" charset="0"/>
            </a:endParaRPr>
          </a:p>
          <a:p>
            <a:pPr marL="0" indent="0">
              <a:lnSpc>
                <a:spcPct val="90000"/>
              </a:lnSpc>
            </a:pPr>
            <a:endParaRPr lang="en-GB" sz="3200" dirty="0">
              <a:latin typeface="Calibri" charset="0"/>
              <a:cs typeface="Calibri" charset="0"/>
            </a:endParaRPr>
          </a:p>
          <a:p>
            <a:pPr marL="0" indent="0">
              <a:lnSpc>
                <a:spcPct val="90000"/>
              </a:lnSpc>
            </a:pPr>
            <a:endParaRPr lang="en-GB" sz="3200" dirty="0">
              <a:latin typeface="Calibri" charset="0"/>
              <a:cs typeface="Calibri" charset="0"/>
            </a:endParaRPr>
          </a:p>
          <a:p>
            <a:pPr marL="0" indent="0">
              <a:lnSpc>
                <a:spcPct val="90000"/>
              </a:lnSpc>
              <a:buFontTx/>
              <a:buNone/>
            </a:pPr>
            <a:endParaRPr lang="en-GB" dirty="0">
              <a:latin typeface="Calibri" charset="0"/>
              <a:cs typeface="Calibri" charset="0"/>
            </a:endParaRPr>
          </a:p>
          <a:p>
            <a:pPr marL="0" indent="0">
              <a:lnSpc>
                <a:spcPct val="90000"/>
              </a:lnSpc>
              <a:buFontTx/>
              <a:buNone/>
            </a:pPr>
            <a:endParaRPr lang="en-GB" dirty="0">
              <a:latin typeface="Calibri" charset="0"/>
              <a:cs typeface="Calibri" charset="0"/>
            </a:endParaRPr>
          </a:p>
          <a:p>
            <a:pPr marL="0" indent="0">
              <a:lnSpc>
                <a:spcPct val="90000"/>
              </a:lnSpc>
              <a:buFont typeface="Wingdings" charset="0"/>
              <a:buChar char="ü"/>
            </a:pPr>
            <a:r>
              <a:rPr lang="it-IT" sz="3200" dirty="0">
                <a:latin typeface="Calibri" charset="0"/>
                <a:cs typeface="Calibri" charset="0"/>
              </a:rPr>
              <a:t> </a:t>
            </a:r>
            <a:r>
              <a:rPr lang="it-IT" sz="3200" dirty="0" err="1">
                <a:latin typeface="Calibri" charset="0"/>
                <a:cs typeface="Calibri" charset="0"/>
              </a:rPr>
              <a:t>Patients</a:t>
            </a:r>
            <a:r>
              <a:rPr lang="it-IT" sz="3200" dirty="0">
                <a:latin typeface="Calibri" charset="0"/>
                <a:cs typeface="Calibri" charset="0"/>
              </a:rPr>
              <a:t> </a:t>
            </a:r>
            <a:r>
              <a:rPr lang="it-IT" sz="3200" dirty="0" err="1">
                <a:latin typeface="Calibri" charset="0"/>
                <a:cs typeface="Calibri" charset="0"/>
              </a:rPr>
              <a:t>prefer</a:t>
            </a:r>
            <a:r>
              <a:rPr lang="it-IT" sz="3200" dirty="0">
                <a:latin typeface="Calibri" charset="0"/>
                <a:cs typeface="Calibri" charset="0"/>
              </a:rPr>
              <a:t> </a:t>
            </a:r>
            <a:r>
              <a:rPr lang="it-IT" sz="3200" dirty="0" err="1">
                <a:latin typeface="Calibri" charset="0"/>
                <a:cs typeface="Calibri" charset="0"/>
              </a:rPr>
              <a:t>injections</a:t>
            </a:r>
            <a:r>
              <a:rPr lang="it-IT" sz="3200" dirty="0">
                <a:latin typeface="Calibri" charset="0"/>
                <a:cs typeface="Calibri" charset="0"/>
              </a:rPr>
              <a:t> to </a:t>
            </a:r>
            <a:r>
              <a:rPr lang="it-IT" sz="3200" dirty="0" err="1">
                <a:latin typeface="Calibri" charset="0"/>
                <a:cs typeface="Calibri" charset="0"/>
              </a:rPr>
              <a:t>surgery</a:t>
            </a:r>
            <a:r>
              <a:rPr lang="it-IT" sz="3200" dirty="0">
                <a:latin typeface="Calibri" charset="0"/>
                <a:cs typeface="Calibri" charset="0"/>
              </a:rPr>
              <a:t> </a:t>
            </a:r>
          </a:p>
          <a:p>
            <a:pPr marL="0" indent="0">
              <a:lnSpc>
                <a:spcPct val="90000"/>
              </a:lnSpc>
              <a:buFont typeface="Wingdings" charset="0"/>
              <a:buChar char="ü"/>
            </a:pPr>
            <a:r>
              <a:rPr lang="it-IT" sz="3200" dirty="0">
                <a:latin typeface="Calibri" charset="0"/>
                <a:cs typeface="Calibri" charset="0"/>
              </a:rPr>
              <a:t> Testosterone </a:t>
            </a:r>
            <a:r>
              <a:rPr lang="it-IT" sz="3200" dirty="0" err="1">
                <a:latin typeface="Calibri" charset="0"/>
                <a:cs typeface="Calibri" charset="0"/>
              </a:rPr>
              <a:t>suppression</a:t>
            </a:r>
            <a:r>
              <a:rPr lang="it-IT" sz="3200" dirty="0">
                <a:latin typeface="Calibri" charset="0"/>
                <a:cs typeface="Calibri" charset="0"/>
              </a:rPr>
              <a:t> </a:t>
            </a:r>
            <a:r>
              <a:rPr lang="it-IT" sz="3200" dirty="0" err="1">
                <a:latin typeface="Calibri" charset="0"/>
                <a:cs typeface="Calibri" charset="0"/>
              </a:rPr>
              <a:t>is</a:t>
            </a:r>
            <a:r>
              <a:rPr lang="it-IT" sz="3200" dirty="0">
                <a:latin typeface="Calibri" charset="0"/>
                <a:cs typeface="Calibri" charset="0"/>
              </a:rPr>
              <a:t> </a:t>
            </a:r>
            <a:r>
              <a:rPr lang="it-IT" sz="3200" dirty="0" err="1">
                <a:latin typeface="Calibri" charset="0"/>
                <a:cs typeface="Calibri" charset="0"/>
              </a:rPr>
              <a:t>reversible</a:t>
            </a:r>
            <a:endParaRPr lang="en-GB" sz="3200" dirty="0">
              <a:latin typeface="Calibri" charset="0"/>
              <a:cs typeface="Calibri" charset="0"/>
            </a:endParaRPr>
          </a:p>
        </p:txBody>
      </p:sp>
      <p:sp>
        <p:nvSpPr>
          <p:cNvPr id="36867" name="Rectangle 30"/>
          <p:cNvSpPr>
            <a:spLocks noChangeArrowheads="1"/>
          </p:cNvSpPr>
          <p:nvPr/>
        </p:nvSpPr>
        <p:spPr bwMode="auto">
          <a:xfrm>
            <a:off x="1258998" y="4292600"/>
            <a:ext cx="6985314"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defTabSz="457200">
              <a:lnSpc>
                <a:spcPct val="90000"/>
              </a:lnSpc>
              <a:spcBef>
                <a:spcPct val="20000"/>
              </a:spcBef>
              <a:buFontTx/>
              <a:buChar char="•"/>
            </a:pPr>
            <a:endParaRPr lang="en-US" sz="2400" b="1">
              <a:solidFill>
                <a:prstClr val="white"/>
              </a:solidFill>
              <a:latin typeface="Calibri" charset="0"/>
              <a:cs typeface="Calibri" charset="0"/>
            </a:endParaRPr>
          </a:p>
        </p:txBody>
      </p:sp>
      <p:sp>
        <p:nvSpPr>
          <p:cNvPr id="36868" name="Rectangle 17"/>
          <p:cNvSpPr>
            <a:spLocks noChangeArrowheads="1"/>
          </p:cNvSpPr>
          <p:nvPr/>
        </p:nvSpPr>
        <p:spPr bwMode="auto">
          <a:xfrm>
            <a:off x="3120617" y="2538413"/>
            <a:ext cx="991638" cy="19383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0" hangingPunct="0"/>
            <a:endParaRPr lang="en-US" sz="2800">
              <a:solidFill>
                <a:prstClr val="white"/>
              </a:solidFill>
              <a:latin typeface="Calibri" charset="0"/>
              <a:cs typeface="Calibri" charset="0"/>
            </a:endParaRPr>
          </a:p>
        </p:txBody>
      </p:sp>
      <p:sp>
        <p:nvSpPr>
          <p:cNvPr id="36869" name="Rectangle 18"/>
          <p:cNvSpPr>
            <a:spLocks noChangeArrowheads="1"/>
          </p:cNvSpPr>
          <p:nvPr/>
        </p:nvSpPr>
        <p:spPr bwMode="auto">
          <a:xfrm>
            <a:off x="5635783" y="3925888"/>
            <a:ext cx="977492" cy="550862"/>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457200" eaLnBrk="0" hangingPunct="0"/>
            <a:endParaRPr lang="en-US" sz="2800">
              <a:solidFill>
                <a:prstClr val="white"/>
              </a:solidFill>
              <a:latin typeface="Calibri" charset="0"/>
              <a:cs typeface="Calibri" charset="0"/>
            </a:endParaRPr>
          </a:p>
        </p:txBody>
      </p:sp>
      <p:sp>
        <p:nvSpPr>
          <p:cNvPr id="36870" name="Line 19"/>
          <p:cNvSpPr>
            <a:spLocks noChangeShapeType="1"/>
          </p:cNvSpPr>
          <p:nvPr/>
        </p:nvSpPr>
        <p:spPr bwMode="auto">
          <a:xfrm>
            <a:off x="2352487" y="1989138"/>
            <a:ext cx="0" cy="248761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s-ES">
              <a:solidFill>
                <a:prstClr val="white"/>
              </a:solidFill>
              <a:latin typeface="Century Gothic"/>
            </a:endParaRPr>
          </a:p>
        </p:txBody>
      </p:sp>
      <p:sp>
        <p:nvSpPr>
          <p:cNvPr id="36871" name="Line 21"/>
          <p:cNvSpPr>
            <a:spLocks noChangeShapeType="1"/>
          </p:cNvSpPr>
          <p:nvPr/>
        </p:nvSpPr>
        <p:spPr bwMode="auto">
          <a:xfrm>
            <a:off x="2294489" y="3973513"/>
            <a:ext cx="57999"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s-ES">
              <a:solidFill>
                <a:prstClr val="white"/>
              </a:solidFill>
              <a:latin typeface="Century Gothic"/>
            </a:endParaRPr>
          </a:p>
        </p:txBody>
      </p:sp>
      <p:sp>
        <p:nvSpPr>
          <p:cNvPr id="36872" name="Line 22"/>
          <p:cNvSpPr>
            <a:spLocks noChangeShapeType="1"/>
          </p:cNvSpPr>
          <p:nvPr/>
        </p:nvSpPr>
        <p:spPr bwMode="auto">
          <a:xfrm>
            <a:off x="2294489" y="3482975"/>
            <a:ext cx="57999"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s-ES">
              <a:solidFill>
                <a:prstClr val="white"/>
              </a:solidFill>
              <a:latin typeface="Century Gothic"/>
            </a:endParaRPr>
          </a:p>
        </p:txBody>
      </p:sp>
      <p:sp>
        <p:nvSpPr>
          <p:cNvPr id="36873" name="Line 23"/>
          <p:cNvSpPr>
            <a:spLocks noChangeShapeType="1"/>
          </p:cNvSpPr>
          <p:nvPr/>
        </p:nvSpPr>
        <p:spPr bwMode="auto">
          <a:xfrm>
            <a:off x="2294489" y="2981325"/>
            <a:ext cx="57999"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s-ES">
              <a:solidFill>
                <a:prstClr val="white"/>
              </a:solidFill>
              <a:latin typeface="Century Gothic"/>
            </a:endParaRPr>
          </a:p>
        </p:txBody>
      </p:sp>
      <p:sp>
        <p:nvSpPr>
          <p:cNvPr id="36874" name="Line 24"/>
          <p:cNvSpPr>
            <a:spLocks noChangeShapeType="1"/>
          </p:cNvSpPr>
          <p:nvPr/>
        </p:nvSpPr>
        <p:spPr bwMode="auto">
          <a:xfrm>
            <a:off x="2294489" y="2490788"/>
            <a:ext cx="57999"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s-ES">
              <a:solidFill>
                <a:prstClr val="white"/>
              </a:solidFill>
              <a:latin typeface="Century Gothic"/>
            </a:endParaRPr>
          </a:p>
        </p:txBody>
      </p:sp>
      <p:sp>
        <p:nvSpPr>
          <p:cNvPr id="36875" name="Line 25"/>
          <p:cNvSpPr>
            <a:spLocks noChangeShapeType="1"/>
          </p:cNvSpPr>
          <p:nvPr/>
        </p:nvSpPr>
        <p:spPr bwMode="auto">
          <a:xfrm>
            <a:off x="2294489" y="1989138"/>
            <a:ext cx="57999"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s-ES">
              <a:solidFill>
                <a:prstClr val="white"/>
              </a:solidFill>
              <a:latin typeface="Century Gothic"/>
            </a:endParaRPr>
          </a:p>
        </p:txBody>
      </p:sp>
      <p:sp>
        <p:nvSpPr>
          <p:cNvPr id="36876" name="Line 26"/>
          <p:cNvSpPr>
            <a:spLocks noChangeShapeType="1"/>
          </p:cNvSpPr>
          <p:nvPr/>
        </p:nvSpPr>
        <p:spPr bwMode="auto">
          <a:xfrm>
            <a:off x="2295902" y="4476750"/>
            <a:ext cx="4921407"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s-ES">
              <a:solidFill>
                <a:prstClr val="white"/>
              </a:solidFill>
              <a:latin typeface="Century Gothic"/>
            </a:endParaRPr>
          </a:p>
        </p:txBody>
      </p:sp>
      <p:sp>
        <p:nvSpPr>
          <p:cNvPr id="36877" name="Rectangle 30"/>
          <p:cNvSpPr>
            <a:spLocks noChangeArrowheads="1"/>
          </p:cNvSpPr>
          <p:nvPr/>
        </p:nvSpPr>
        <p:spPr bwMode="auto">
          <a:xfrm>
            <a:off x="5921532" y="3362331"/>
            <a:ext cx="4022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eaLnBrk="0" hangingPunct="0"/>
            <a:r>
              <a:rPr lang="en-GB" b="1">
                <a:solidFill>
                  <a:prstClr val="white"/>
                </a:solidFill>
                <a:latin typeface="Calibri" charset="0"/>
                <a:cs typeface="Calibri" charset="0"/>
              </a:rPr>
              <a:t>22%</a:t>
            </a:r>
          </a:p>
        </p:txBody>
      </p:sp>
      <p:sp>
        <p:nvSpPr>
          <p:cNvPr id="36878" name="Rectangle 31"/>
          <p:cNvSpPr>
            <a:spLocks noChangeArrowheads="1"/>
          </p:cNvSpPr>
          <p:nvPr/>
        </p:nvSpPr>
        <p:spPr bwMode="auto">
          <a:xfrm>
            <a:off x="5823959" y="3614742"/>
            <a:ext cx="6166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eaLnBrk="0" hangingPunct="0"/>
            <a:r>
              <a:rPr lang="en-GB" b="1">
                <a:solidFill>
                  <a:prstClr val="white"/>
                </a:solidFill>
                <a:latin typeface="Calibri" charset="0"/>
                <a:cs typeface="Calibri" charset="0"/>
              </a:rPr>
              <a:t>(n=32)</a:t>
            </a:r>
          </a:p>
        </p:txBody>
      </p:sp>
      <p:sp>
        <p:nvSpPr>
          <p:cNvPr id="36879" name="Rectangle 32"/>
          <p:cNvSpPr>
            <a:spLocks noChangeArrowheads="1"/>
          </p:cNvSpPr>
          <p:nvPr/>
        </p:nvSpPr>
        <p:spPr bwMode="auto">
          <a:xfrm>
            <a:off x="3385148" y="1987620"/>
            <a:ext cx="4022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eaLnBrk="0" hangingPunct="0"/>
            <a:r>
              <a:rPr lang="en-GB" b="1">
                <a:solidFill>
                  <a:prstClr val="white"/>
                </a:solidFill>
                <a:latin typeface="Calibri" charset="0"/>
                <a:cs typeface="Calibri" charset="0"/>
              </a:rPr>
              <a:t>78% </a:t>
            </a:r>
          </a:p>
        </p:txBody>
      </p:sp>
      <p:sp>
        <p:nvSpPr>
          <p:cNvPr id="36880" name="Rectangle 33"/>
          <p:cNvSpPr>
            <a:spLocks noChangeArrowheads="1"/>
          </p:cNvSpPr>
          <p:nvPr/>
        </p:nvSpPr>
        <p:spPr bwMode="auto">
          <a:xfrm>
            <a:off x="3259259" y="2227333"/>
            <a:ext cx="7336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eaLnBrk="0" hangingPunct="0"/>
            <a:r>
              <a:rPr lang="en-GB" b="1">
                <a:solidFill>
                  <a:prstClr val="white"/>
                </a:solidFill>
                <a:latin typeface="Calibri" charset="0"/>
                <a:cs typeface="Calibri" charset="0"/>
              </a:rPr>
              <a:t>(n=115)</a:t>
            </a:r>
          </a:p>
        </p:txBody>
      </p:sp>
      <p:sp>
        <p:nvSpPr>
          <p:cNvPr id="36881" name="Rectangle 34"/>
          <p:cNvSpPr>
            <a:spLocks noChangeArrowheads="1"/>
          </p:cNvSpPr>
          <p:nvPr/>
        </p:nvSpPr>
        <p:spPr bwMode="auto">
          <a:xfrm>
            <a:off x="2105350" y="4368870"/>
            <a:ext cx="1169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hangingPunct="0"/>
            <a:r>
              <a:rPr lang="en-GB" b="1">
                <a:solidFill>
                  <a:prstClr val="white"/>
                </a:solidFill>
                <a:latin typeface="Calibri" charset="0"/>
                <a:cs typeface="Calibri" charset="0"/>
              </a:rPr>
              <a:t>0</a:t>
            </a:r>
          </a:p>
        </p:txBody>
      </p:sp>
      <p:sp>
        <p:nvSpPr>
          <p:cNvPr id="36882" name="Rectangle 35"/>
          <p:cNvSpPr>
            <a:spLocks noChangeArrowheads="1"/>
          </p:cNvSpPr>
          <p:nvPr/>
        </p:nvSpPr>
        <p:spPr bwMode="auto">
          <a:xfrm>
            <a:off x="1988356" y="3865569"/>
            <a:ext cx="2339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hangingPunct="0"/>
            <a:r>
              <a:rPr lang="en-GB" b="1">
                <a:solidFill>
                  <a:prstClr val="white"/>
                </a:solidFill>
                <a:latin typeface="Calibri" charset="0"/>
                <a:cs typeface="Calibri" charset="0"/>
              </a:rPr>
              <a:t>20</a:t>
            </a:r>
          </a:p>
        </p:txBody>
      </p:sp>
      <p:sp>
        <p:nvSpPr>
          <p:cNvPr id="36883" name="Rectangle 36"/>
          <p:cNvSpPr>
            <a:spLocks noChangeArrowheads="1"/>
          </p:cNvSpPr>
          <p:nvPr/>
        </p:nvSpPr>
        <p:spPr bwMode="auto">
          <a:xfrm>
            <a:off x="1988356" y="3376618"/>
            <a:ext cx="2339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hangingPunct="0"/>
            <a:r>
              <a:rPr lang="en-GB" b="1">
                <a:solidFill>
                  <a:prstClr val="white"/>
                </a:solidFill>
                <a:latin typeface="Calibri" charset="0"/>
                <a:cs typeface="Calibri" charset="0"/>
              </a:rPr>
              <a:t>40</a:t>
            </a:r>
          </a:p>
        </p:txBody>
      </p:sp>
      <p:sp>
        <p:nvSpPr>
          <p:cNvPr id="36884" name="Rectangle 37"/>
          <p:cNvSpPr>
            <a:spLocks noChangeArrowheads="1"/>
          </p:cNvSpPr>
          <p:nvPr/>
        </p:nvSpPr>
        <p:spPr bwMode="auto">
          <a:xfrm>
            <a:off x="1988356" y="2873445"/>
            <a:ext cx="2339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hangingPunct="0"/>
            <a:r>
              <a:rPr lang="en-GB" b="1">
                <a:solidFill>
                  <a:prstClr val="white"/>
                </a:solidFill>
                <a:latin typeface="Calibri" charset="0"/>
                <a:cs typeface="Calibri" charset="0"/>
              </a:rPr>
              <a:t>60</a:t>
            </a:r>
          </a:p>
        </p:txBody>
      </p:sp>
      <p:sp>
        <p:nvSpPr>
          <p:cNvPr id="36885" name="Rectangle 38"/>
          <p:cNvSpPr>
            <a:spLocks noChangeArrowheads="1"/>
          </p:cNvSpPr>
          <p:nvPr/>
        </p:nvSpPr>
        <p:spPr bwMode="auto">
          <a:xfrm>
            <a:off x="1988356" y="2382908"/>
            <a:ext cx="2339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hangingPunct="0"/>
            <a:r>
              <a:rPr lang="en-GB" b="1">
                <a:solidFill>
                  <a:prstClr val="white"/>
                </a:solidFill>
                <a:latin typeface="Calibri" charset="0"/>
                <a:cs typeface="Calibri" charset="0"/>
              </a:rPr>
              <a:t>80</a:t>
            </a:r>
          </a:p>
        </p:txBody>
      </p:sp>
      <p:sp>
        <p:nvSpPr>
          <p:cNvPr id="36886" name="Rectangle 39"/>
          <p:cNvSpPr>
            <a:spLocks noChangeArrowheads="1"/>
          </p:cNvSpPr>
          <p:nvPr/>
        </p:nvSpPr>
        <p:spPr bwMode="auto">
          <a:xfrm>
            <a:off x="1946369" y="1879602"/>
            <a:ext cx="3509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hangingPunct="0"/>
            <a:r>
              <a:rPr lang="en-GB" b="1">
                <a:solidFill>
                  <a:prstClr val="white"/>
                </a:solidFill>
                <a:latin typeface="Calibri" charset="0"/>
                <a:cs typeface="Calibri" charset="0"/>
              </a:rPr>
              <a:t>100</a:t>
            </a:r>
          </a:p>
        </p:txBody>
      </p:sp>
      <p:sp>
        <p:nvSpPr>
          <p:cNvPr id="36887" name="Rectangle 40"/>
          <p:cNvSpPr>
            <a:spLocks noChangeArrowheads="1"/>
          </p:cNvSpPr>
          <p:nvPr/>
        </p:nvSpPr>
        <p:spPr bwMode="auto">
          <a:xfrm>
            <a:off x="3151772" y="4654620"/>
            <a:ext cx="91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eaLnBrk="0" hangingPunct="0"/>
            <a:r>
              <a:rPr lang="en-GB" b="1">
                <a:solidFill>
                  <a:prstClr val="white"/>
                </a:solidFill>
                <a:latin typeface="Calibri" charset="0"/>
                <a:cs typeface="Calibri" charset="0"/>
              </a:rPr>
              <a:t>Goserelin</a:t>
            </a:r>
          </a:p>
        </p:txBody>
      </p:sp>
      <p:sp>
        <p:nvSpPr>
          <p:cNvPr id="36888" name="Rectangle 41"/>
          <p:cNvSpPr>
            <a:spLocks noChangeArrowheads="1"/>
          </p:cNvSpPr>
          <p:nvPr/>
        </p:nvSpPr>
        <p:spPr bwMode="auto">
          <a:xfrm>
            <a:off x="5443396" y="4654620"/>
            <a:ext cx="1359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eaLnBrk="0" hangingPunct="0"/>
            <a:r>
              <a:rPr lang="en-GB" b="1">
                <a:solidFill>
                  <a:prstClr val="white"/>
                </a:solidFill>
                <a:latin typeface="Calibri" charset="0"/>
                <a:cs typeface="Calibri" charset="0"/>
              </a:rPr>
              <a:t>Orchidectomy</a:t>
            </a:r>
          </a:p>
        </p:txBody>
      </p:sp>
      <p:sp>
        <p:nvSpPr>
          <p:cNvPr id="36889" name="TextBox 35"/>
          <p:cNvSpPr txBox="1">
            <a:spLocks noChangeArrowheads="1"/>
          </p:cNvSpPr>
          <p:nvPr/>
        </p:nvSpPr>
        <p:spPr bwMode="auto">
          <a:xfrm rot="-5400000">
            <a:off x="301452" y="3050694"/>
            <a:ext cx="268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457200"/>
            <a:r>
              <a:rPr lang="en-US" sz="1800" b="1">
                <a:solidFill>
                  <a:srgbClr val="EBEBEB"/>
                </a:solidFill>
                <a:latin typeface="Calibri" charset="0"/>
                <a:cs typeface="Calibri" charset="0"/>
              </a:rPr>
              <a:t>Patients’ preference</a:t>
            </a:r>
          </a:p>
        </p:txBody>
      </p:sp>
      <p:sp>
        <p:nvSpPr>
          <p:cNvPr id="36890" name="Rectangle 4"/>
          <p:cNvSpPr>
            <a:spLocks noChangeArrowheads="1"/>
          </p:cNvSpPr>
          <p:nvPr/>
        </p:nvSpPr>
        <p:spPr bwMode="auto">
          <a:xfrm>
            <a:off x="4942660" y="6188109"/>
            <a:ext cx="40570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457200"/>
            <a:r>
              <a:rPr lang="en-GB" sz="1600">
                <a:solidFill>
                  <a:prstClr val="white"/>
                </a:solidFill>
                <a:latin typeface="Calibri" charset="0"/>
                <a:cs typeface="Calibri" charset="0"/>
              </a:rPr>
              <a:t>Cassileth BR, et al. Qual Life Res 1992; 1: 323–330</a:t>
            </a:r>
            <a:br>
              <a:rPr lang="en-GB" sz="1600">
                <a:solidFill>
                  <a:prstClr val="white"/>
                </a:solidFill>
                <a:latin typeface="Calibri" charset="0"/>
                <a:cs typeface="Calibri" charset="0"/>
              </a:rPr>
            </a:br>
            <a:r>
              <a:rPr lang="en-GB" sz="1600">
                <a:solidFill>
                  <a:prstClr val="white"/>
                </a:solidFill>
                <a:latin typeface="Calibri" charset="0"/>
                <a:cs typeface="Calibri" charset="0"/>
              </a:rPr>
              <a:t>Kaku H, et al. The Prostate 2006; 66: 439–444</a:t>
            </a:r>
            <a:endParaRPr lang="en-US" sz="1600">
              <a:solidFill>
                <a:prstClr val="white"/>
              </a:solidFill>
              <a:latin typeface="Calibri" charset="0"/>
              <a:cs typeface="Calibri" charset="0"/>
            </a:endParaRPr>
          </a:p>
        </p:txBody>
      </p:sp>
      <p:sp>
        <p:nvSpPr>
          <p:cNvPr id="841757" name="Text Box 29"/>
          <p:cNvSpPr txBox="1">
            <a:spLocks noChangeArrowheads="1"/>
          </p:cNvSpPr>
          <p:nvPr/>
        </p:nvSpPr>
        <p:spPr bwMode="auto">
          <a:xfrm>
            <a:off x="4502686" y="1412879"/>
            <a:ext cx="4108010"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pPr defTabSz="457200">
              <a:spcBef>
                <a:spcPct val="50000"/>
              </a:spcBef>
              <a:defRPr/>
            </a:pPr>
            <a:r>
              <a:rPr lang="it-IT" sz="3200">
                <a:solidFill>
                  <a:prstClr val="white"/>
                </a:solidFill>
                <a:latin typeface="Calibri"/>
                <a:cs typeface="Calibri"/>
              </a:rPr>
              <a:t>GnRH agonist efficacy is similar to orchidectomy</a:t>
            </a:r>
            <a:endParaRPr lang="it-IT" sz="2000">
              <a:solidFill>
                <a:prstClr val="white"/>
              </a:solidFill>
              <a:latin typeface="Calibri"/>
              <a:cs typeface="Calibri"/>
            </a:endParaRPr>
          </a:p>
        </p:txBody>
      </p:sp>
    </p:spTree>
    <p:extLst>
      <p:ext uri="{BB962C8B-B14F-4D97-AF65-F5344CB8AC3E}">
        <p14:creationId xmlns:p14="http://schemas.microsoft.com/office/powerpoint/2010/main" val="411780798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740060" y="1692475"/>
            <a:ext cx="1782932" cy="369332"/>
          </a:xfrm>
          <a:prstGeom prst="rect">
            <a:avLst/>
          </a:prstGeom>
          <a:noFill/>
        </p:spPr>
        <p:txBody>
          <a:bodyPr wrap="none" rtlCol="0">
            <a:spAutoFit/>
          </a:bodyPr>
          <a:lstStyle/>
          <a:p>
            <a:pPr defTabSz="457200"/>
            <a:r>
              <a:rPr lang="es-CO" b="1" i="1" dirty="0" smtClean="0">
                <a:solidFill>
                  <a:prstClr val="white"/>
                </a:solidFill>
                <a:latin typeface="Century Gothic"/>
              </a:rPr>
              <a:t>LHRH análogo</a:t>
            </a:r>
            <a:endParaRPr lang="es-CO" b="1" i="1" dirty="0">
              <a:solidFill>
                <a:prstClr val="white"/>
              </a:solidFill>
              <a:latin typeface="Century Gothic"/>
            </a:endParaRPr>
          </a:p>
        </p:txBody>
      </p:sp>
      <p:sp>
        <p:nvSpPr>
          <p:cNvPr id="3" name="Elipse 2"/>
          <p:cNvSpPr/>
          <p:nvPr/>
        </p:nvSpPr>
        <p:spPr>
          <a:xfrm>
            <a:off x="2235748" y="1434815"/>
            <a:ext cx="1199815"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Hipófisis</a:t>
            </a:r>
            <a:endParaRPr lang="es-CO" dirty="0">
              <a:solidFill>
                <a:prstClr val="white"/>
              </a:solidFill>
              <a:latin typeface="Century Gothic"/>
            </a:endParaRPr>
          </a:p>
        </p:txBody>
      </p:sp>
      <p:sp>
        <p:nvSpPr>
          <p:cNvPr id="4" name="Elipse 3"/>
          <p:cNvSpPr/>
          <p:nvPr/>
        </p:nvSpPr>
        <p:spPr>
          <a:xfrm>
            <a:off x="4490560" y="1444526"/>
            <a:ext cx="1199815"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Testículo</a:t>
            </a:r>
            <a:endParaRPr lang="es-CO" dirty="0">
              <a:solidFill>
                <a:prstClr val="white"/>
              </a:solidFill>
              <a:latin typeface="Century Gothic"/>
            </a:endParaRPr>
          </a:p>
        </p:txBody>
      </p:sp>
      <p:sp>
        <p:nvSpPr>
          <p:cNvPr id="5" name="CuadroTexto 4"/>
          <p:cNvSpPr txBox="1"/>
          <p:nvPr/>
        </p:nvSpPr>
        <p:spPr>
          <a:xfrm>
            <a:off x="3540763" y="1473882"/>
            <a:ext cx="1245187" cy="369332"/>
          </a:xfrm>
          <a:prstGeom prst="rect">
            <a:avLst/>
          </a:prstGeom>
          <a:noFill/>
        </p:spPr>
        <p:txBody>
          <a:bodyPr wrap="none" rtlCol="0">
            <a:spAutoFit/>
          </a:bodyPr>
          <a:lstStyle/>
          <a:p>
            <a:pPr defTabSz="457200"/>
            <a:r>
              <a:rPr lang="es-CO" b="1" i="1" dirty="0" smtClean="0">
                <a:solidFill>
                  <a:prstClr val="white"/>
                </a:solidFill>
                <a:latin typeface="Century Gothic"/>
              </a:rPr>
              <a:t>FSH/LH </a:t>
            </a:r>
            <a:r>
              <a:rPr lang="es-CO" b="1" i="1" dirty="0" smtClean="0">
                <a:solidFill>
                  <a:prstClr val="white"/>
                </a:solidFill>
                <a:latin typeface="Wingdings"/>
                <a:ea typeface="Wingdings"/>
                <a:cs typeface="Wingdings"/>
                <a:sym typeface="Wingdings"/>
              </a:rPr>
              <a:t></a:t>
            </a:r>
            <a:endParaRPr lang="es-CO" b="1" i="1" dirty="0">
              <a:solidFill>
                <a:prstClr val="white"/>
              </a:solidFill>
              <a:latin typeface="Century Gothic"/>
            </a:endParaRPr>
          </a:p>
        </p:txBody>
      </p:sp>
      <p:sp>
        <p:nvSpPr>
          <p:cNvPr id="6" name="Elipse 5"/>
          <p:cNvSpPr/>
          <p:nvPr/>
        </p:nvSpPr>
        <p:spPr>
          <a:xfrm>
            <a:off x="7130660" y="1439966"/>
            <a:ext cx="1199815"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Próstata</a:t>
            </a:r>
            <a:endParaRPr lang="es-CO" dirty="0">
              <a:solidFill>
                <a:prstClr val="white"/>
              </a:solidFill>
              <a:latin typeface="Century Gothic"/>
            </a:endParaRPr>
          </a:p>
        </p:txBody>
      </p:sp>
      <p:sp>
        <p:nvSpPr>
          <p:cNvPr id="7" name="CuadroTexto 6"/>
          <p:cNvSpPr txBox="1"/>
          <p:nvPr/>
        </p:nvSpPr>
        <p:spPr>
          <a:xfrm>
            <a:off x="5742002" y="1483593"/>
            <a:ext cx="1822268" cy="369332"/>
          </a:xfrm>
          <a:prstGeom prst="rect">
            <a:avLst/>
          </a:prstGeom>
          <a:noFill/>
        </p:spPr>
        <p:txBody>
          <a:bodyPr wrap="none" rtlCol="0">
            <a:spAutoFit/>
          </a:bodyPr>
          <a:lstStyle/>
          <a:p>
            <a:pPr defTabSz="457200"/>
            <a:r>
              <a:rPr lang="es-CO" b="1" i="1" dirty="0" smtClean="0">
                <a:solidFill>
                  <a:prstClr val="white"/>
                </a:solidFill>
                <a:latin typeface="Century Gothic"/>
              </a:rPr>
              <a:t>Testosterona</a:t>
            </a:r>
            <a:r>
              <a:rPr lang="es-CO" b="1" i="1" dirty="0" smtClean="0">
                <a:solidFill>
                  <a:prstClr val="white"/>
                </a:solidFill>
                <a:latin typeface="Wingdings"/>
                <a:ea typeface="Wingdings"/>
                <a:cs typeface="Wingdings"/>
                <a:sym typeface="Wingdings"/>
              </a:rPr>
              <a:t></a:t>
            </a:r>
            <a:endParaRPr lang="es-CO" b="1" i="1" dirty="0">
              <a:solidFill>
                <a:prstClr val="white"/>
              </a:solidFill>
              <a:latin typeface="Century Gothic"/>
            </a:endParaRPr>
          </a:p>
        </p:txBody>
      </p:sp>
      <p:cxnSp>
        <p:nvCxnSpPr>
          <p:cNvPr id="9" name="Conector recto de flecha 8"/>
          <p:cNvCxnSpPr>
            <a:stCxn id="2" idx="3"/>
            <a:endCxn id="3" idx="2"/>
          </p:cNvCxnSpPr>
          <p:nvPr/>
        </p:nvCxnSpPr>
        <p:spPr>
          <a:xfrm flipH="1">
            <a:off x="2235748" y="1877141"/>
            <a:ext cx="287244" cy="318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1" name="Conector recto de flecha 10"/>
          <p:cNvCxnSpPr>
            <a:stCxn id="3" idx="6"/>
            <a:endCxn id="4" idx="2"/>
          </p:cNvCxnSpPr>
          <p:nvPr/>
        </p:nvCxnSpPr>
        <p:spPr>
          <a:xfrm>
            <a:off x="3435563" y="1880326"/>
            <a:ext cx="1054997" cy="971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3" name="Conector recto de flecha 12"/>
          <p:cNvCxnSpPr>
            <a:stCxn id="4" idx="6"/>
            <a:endCxn id="6" idx="2"/>
          </p:cNvCxnSpPr>
          <p:nvPr/>
        </p:nvCxnSpPr>
        <p:spPr>
          <a:xfrm flipV="1">
            <a:off x="5690334" y="1885477"/>
            <a:ext cx="1440286" cy="455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4" name="CuadroTexto 13"/>
          <p:cNvSpPr txBox="1"/>
          <p:nvPr/>
        </p:nvSpPr>
        <p:spPr>
          <a:xfrm>
            <a:off x="1733816" y="1241396"/>
            <a:ext cx="1099564" cy="369332"/>
          </a:xfrm>
          <a:prstGeom prst="rect">
            <a:avLst/>
          </a:prstGeom>
          <a:noFill/>
        </p:spPr>
        <p:txBody>
          <a:bodyPr wrap="none" rtlCol="0">
            <a:spAutoFit/>
          </a:bodyPr>
          <a:lstStyle/>
          <a:p>
            <a:pPr defTabSz="457200"/>
            <a:r>
              <a:rPr lang="es-ES" b="1" i="1" dirty="0" smtClean="0">
                <a:solidFill>
                  <a:prstClr val="white"/>
                </a:solidFill>
                <a:latin typeface="Century Gothic"/>
              </a:rPr>
              <a:t>Pulsado</a:t>
            </a:r>
            <a:endParaRPr lang="es-ES" b="1" i="1" dirty="0">
              <a:solidFill>
                <a:prstClr val="white"/>
              </a:solidFill>
              <a:latin typeface="Century Gothic"/>
            </a:endParaRPr>
          </a:p>
        </p:txBody>
      </p:sp>
      <p:sp>
        <p:nvSpPr>
          <p:cNvPr id="15" name="CuadroTexto 14"/>
          <p:cNvSpPr txBox="1"/>
          <p:nvPr/>
        </p:nvSpPr>
        <p:spPr>
          <a:xfrm>
            <a:off x="790145" y="3186155"/>
            <a:ext cx="1782932" cy="369332"/>
          </a:xfrm>
          <a:prstGeom prst="rect">
            <a:avLst/>
          </a:prstGeom>
          <a:noFill/>
        </p:spPr>
        <p:txBody>
          <a:bodyPr wrap="none" rtlCol="0">
            <a:spAutoFit/>
          </a:bodyPr>
          <a:lstStyle/>
          <a:p>
            <a:pPr defTabSz="457200"/>
            <a:r>
              <a:rPr lang="es-CO" b="1" i="1" dirty="0" smtClean="0">
                <a:solidFill>
                  <a:prstClr val="white"/>
                </a:solidFill>
                <a:latin typeface="Century Gothic"/>
              </a:rPr>
              <a:t>LHRH análogo</a:t>
            </a:r>
            <a:endParaRPr lang="es-CO" b="1" i="1" dirty="0">
              <a:solidFill>
                <a:prstClr val="white"/>
              </a:solidFill>
              <a:latin typeface="Century Gothic"/>
            </a:endParaRPr>
          </a:p>
        </p:txBody>
      </p:sp>
      <p:sp>
        <p:nvSpPr>
          <p:cNvPr id="16" name="Elipse 15"/>
          <p:cNvSpPr/>
          <p:nvPr/>
        </p:nvSpPr>
        <p:spPr>
          <a:xfrm>
            <a:off x="2285795" y="2928576"/>
            <a:ext cx="1199815"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Hipófisis</a:t>
            </a:r>
            <a:endParaRPr lang="es-CO" dirty="0">
              <a:solidFill>
                <a:prstClr val="white"/>
              </a:solidFill>
              <a:latin typeface="Century Gothic"/>
            </a:endParaRPr>
          </a:p>
        </p:txBody>
      </p:sp>
      <p:sp>
        <p:nvSpPr>
          <p:cNvPr id="17" name="Elipse 16"/>
          <p:cNvSpPr/>
          <p:nvPr/>
        </p:nvSpPr>
        <p:spPr>
          <a:xfrm>
            <a:off x="4540645" y="2938287"/>
            <a:ext cx="1199815"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Testículo</a:t>
            </a:r>
            <a:endParaRPr lang="es-CO" dirty="0">
              <a:solidFill>
                <a:prstClr val="white"/>
              </a:solidFill>
              <a:latin typeface="Century Gothic"/>
            </a:endParaRPr>
          </a:p>
        </p:txBody>
      </p:sp>
      <p:sp>
        <p:nvSpPr>
          <p:cNvPr id="18" name="CuadroTexto 17"/>
          <p:cNvSpPr txBox="1"/>
          <p:nvPr/>
        </p:nvSpPr>
        <p:spPr>
          <a:xfrm>
            <a:off x="3590849" y="2967562"/>
            <a:ext cx="1245187" cy="369332"/>
          </a:xfrm>
          <a:prstGeom prst="rect">
            <a:avLst/>
          </a:prstGeom>
          <a:noFill/>
        </p:spPr>
        <p:txBody>
          <a:bodyPr wrap="none" rtlCol="0">
            <a:spAutoFit/>
          </a:bodyPr>
          <a:lstStyle/>
          <a:p>
            <a:pPr defTabSz="457200"/>
            <a:r>
              <a:rPr lang="es-CO" b="1" i="1" dirty="0" smtClean="0">
                <a:solidFill>
                  <a:prstClr val="white"/>
                </a:solidFill>
                <a:latin typeface="Century Gothic"/>
              </a:rPr>
              <a:t>FSH/LH </a:t>
            </a:r>
            <a:r>
              <a:rPr lang="es-CO" b="1" i="1" dirty="0" smtClean="0">
                <a:solidFill>
                  <a:prstClr val="white"/>
                </a:solidFill>
                <a:latin typeface="Wingdings"/>
                <a:ea typeface="Wingdings"/>
                <a:cs typeface="Wingdings"/>
                <a:sym typeface="Wingdings"/>
              </a:rPr>
              <a:t></a:t>
            </a:r>
            <a:endParaRPr lang="es-CO" b="1" i="1" dirty="0">
              <a:solidFill>
                <a:prstClr val="white"/>
              </a:solidFill>
              <a:latin typeface="Century Gothic"/>
            </a:endParaRPr>
          </a:p>
        </p:txBody>
      </p:sp>
      <p:sp>
        <p:nvSpPr>
          <p:cNvPr id="19" name="Elipse 18"/>
          <p:cNvSpPr/>
          <p:nvPr/>
        </p:nvSpPr>
        <p:spPr>
          <a:xfrm>
            <a:off x="7180745" y="2933729"/>
            <a:ext cx="1199815"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Próstata</a:t>
            </a:r>
            <a:endParaRPr lang="es-CO" dirty="0">
              <a:solidFill>
                <a:prstClr val="white"/>
              </a:solidFill>
              <a:latin typeface="Century Gothic"/>
            </a:endParaRPr>
          </a:p>
        </p:txBody>
      </p:sp>
      <p:sp>
        <p:nvSpPr>
          <p:cNvPr id="20" name="CuadroTexto 19"/>
          <p:cNvSpPr txBox="1"/>
          <p:nvPr/>
        </p:nvSpPr>
        <p:spPr>
          <a:xfrm>
            <a:off x="5792087" y="2977273"/>
            <a:ext cx="1822268" cy="369332"/>
          </a:xfrm>
          <a:prstGeom prst="rect">
            <a:avLst/>
          </a:prstGeom>
          <a:noFill/>
        </p:spPr>
        <p:txBody>
          <a:bodyPr wrap="none" rtlCol="0">
            <a:spAutoFit/>
          </a:bodyPr>
          <a:lstStyle/>
          <a:p>
            <a:pPr defTabSz="457200"/>
            <a:r>
              <a:rPr lang="es-CO" b="1" i="1" dirty="0" smtClean="0">
                <a:solidFill>
                  <a:prstClr val="white"/>
                </a:solidFill>
                <a:latin typeface="Century Gothic"/>
              </a:rPr>
              <a:t>Testosterona</a:t>
            </a:r>
            <a:r>
              <a:rPr lang="es-CO" b="1" i="1" dirty="0" smtClean="0">
                <a:solidFill>
                  <a:prstClr val="white"/>
                </a:solidFill>
                <a:latin typeface="Wingdings"/>
                <a:ea typeface="Wingdings"/>
                <a:cs typeface="Wingdings"/>
                <a:sym typeface="Wingdings"/>
              </a:rPr>
              <a:t></a:t>
            </a:r>
            <a:endParaRPr lang="es-CO" b="1" i="1" dirty="0">
              <a:solidFill>
                <a:prstClr val="white"/>
              </a:solidFill>
              <a:latin typeface="Century Gothic"/>
            </a:endParaRPr>
          </a:p>
        </p:txBody>
      </p:sp>
      <p:cxnSp>
        <p:nvCxnSpPr>
          <p:cNvPr id="21" name="Conector recto de flecha 20"/>
          <p:cNvCxnSpPr>
            <a:stCxn id="15" idx="3"/>
            <a:endCxn id="16" idx="2"/>
          </p:cNvCxnSpPr>
          <p:nvPr/>
        </p:nvCxnSpPr>
        <p:spPr>
          <a:xfrm flipH="1">
            <a:off x="2285795" y="3370821"/>
            <a:ext cx="287282" cy="326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2" name="Conector recto de flecha 21"/>
          <p:cNvCxnSpPr>
            <a:stCxn id="16" idx="6"/>
            <a:endCxn id="17" idx="2"/>
          </p:cNvCxnSpPr>
          <p:nvPr/>
        </p:nvCxnSpPr>
        <p:spPr>
          <a:xfrm>
            <a:off x="3485648" y="3374087"/>
            <a:ext cx="1054997" cy="971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3" name="Conector recto de flecha 22"/>
          <p:cNvCxnSpPr>
            <a:stCxn id="17" idx="6"/>
            <a:endCxn id="19" idx="2"/>
          </p:cNvCxnSpPr>
          <p:nvPr/>
        </p:nvCxnSpPr>
        <p:spPr>
          <a:xfrm flipV="1">
            <a:off x="5740419" y="3379157"/>
            <a:ext cx="1440286" cy="455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4" name="CuadroTexto 23"/>
          <p:cNvSpPr txBox="1"/>
          <p:nvPr/>
        </p:nvSpPr>
        <p:spPr>
          <a:xfrm>
            <a:off x="1783902" y="2735076"/>
            <a:ext cx="1237973" cy="369332"/>
          </a:xfrm>
          <a:prstGeom prst="rect">
            <a:avLst/>
          </a:prstGeom>
          <a:noFill/>
        </p:spPr>
        <p:txBody>
          <a:bodyPr wrap="none" rtlCol="0">
            <a:spAutoFit/>
          </a:bodyPr>
          <a:lstStyle/>
          <a:p>
            <a:pPr defTabSz="457200"/>
            <a:r>
              <a:rPr lang="es-ES" b="1" i="1" dirty="0" smtClean="0">
                <a:solidFill>
                  <a:prstClr val="white"/>
                </a:solidFill>
                <a:latin typeface="Century Gothic"/>
              </a:rPr>
              <a:t>Continuo</a:t>
            </a:r>
            <a:endParaRPr lang="es-ES" b="1" i="1" dirty="0">
              <a:solidFill>
                <a:prstClr val="white"/>
              </a:solidFill>
              <a:latin typeface="Century Gothic"/>
            </a:endParaRPr>
          </a:p>
        </p:txBody>
      </p:sp>
      <p:sp>
        <p:nvSpPr>
          <p:cNvPr id="25" name="CuadroTexto 24"/>
          <p:cNvSpPr txBox="1"/>
          <p:nvPr/>
        </p:nvSpPr>
        <p:spPr>
          <a:xfrm>
            <a:off x="733204" y="4736992"/>
            <a:ext cx="1725542" cy="307777"/>
          </a:xfrm>
          <a:prstGeom prst="rect">
            <a:avLst/>
          </a:prstGeom>
          <a:noFill/>
        </p:spPr>
        <p:txBody>
          <a:bodyPr wrap="none" rtlCol="0">
            <a:spAutoFit/>
          </a:bodyPr>
          <a:lstStyle/>
          <a:p>
            <a:pPr defTabSz="457200"/>
            <a:r>
              <a:rPr lang="es-CO" sz="1400" b="1" i="1" dirty="0" smtClean="0">
                <a:solidFill>
                  <a:prstClr val="white"/>
                </a:solidFill>
                <a:latin typeface="Century Gothic"/>
              </a:rPr>
              <a:t>LHRH antagonista</a:t>
            </a:r>
            <a:endParaRPr lang="es-CO" sz="1400" b="1" i="1" dirty="0">
              <a:solidFill>
                <a:prstClr val="white"/>
              </a:solidFill>
              <a:latin typeface="Century Gothic"/>
            </a:endParaRPr>
          </a:p>
        </p:txBody>
      </p:sp>
      <p:sp>
        <p:nvSpPr>
          <p:cNvPr id="26" name="Elipse 25"/>
          <p:cNvSpPr/>
          <p:nvPr/>
        </p:nvSpPr>
        <p:spPr>
          <a:xfrm>
            <a:off x="2228864" y="4450792"/>
            <a:ext cx="1199815"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Hipófisis</a:t>
            </a:r>
            <a:endParaRPr lang="es-CO" dirty="0">
              <a:solidFill>
                <a:prstClr val="white"/>
              </a:solidFill>
              <a:latin typeface="Century Gothic"/>
            </a:endParaRPr>
          </a:p>
        </p:txBody>
      </p:sp>
      <p:sp>
        <p:nvSpPr>
          <p:cNvPr id="27" name="Elipse 26"/>
          <p:cNvSpPr/>
          <p:nvPr/>
        </p:nvSpPr>
        <p:spPr>
          <a:xfrm>
            <a:off x="4483704" y="4460503"/>
            <a:ext cx="1199815"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Testículo</a:t>
            </a:r>
            <a:endParaRPr lang="es-CO" dirty="0">
              <a:solidFill>
                <a:prstClr val="white"/>
              </a:solidFill>
              <a:latin typeface="Century Gothic"/>
            </a:endParaRPr>
          </a:p>
        </p:txBody>
      </p:sp>
      <p:sp>
        <p:nvSpPr>
          <p:cNvPr id="28" name="CuadroTexto 27"/>
          <p:cNvSpPr txBox="1"/>
          <p:nvPr/>
        </p:nvSpPr>
        <p:spPr>
          <a:xfrm>
            <a:off x="3533906" y="4489778"/>
            <a:ext cx="1245187" cy="369332"/>
          </a:xfrm>
          <a:prstGeom prst="rect">
            <a:avLst/>
          </a:prstGeom>
          <a:noFill/>
        </p:spPr>
        <p:txBody>
          <a:bodyPr wrap="none" rtlCol="0">
            <a:spAutoFit/>
          </a:bodyPr>
          <a:lstStyle/>
          <a:p>
            <a:pPr defTabSz="457200"/>
            <a:r>
              <a:rPr lang="es-CO" b="1" i="1" dirty="0" smtClean="0">
                <a:solidFill>
                  <a:prstClr val="white"/>
                </a:solidFill>
                <a:latin typeface="Century Gothic"/>
              </a:rPr>
              <a:t>FSH/LH </a:t>
            </a:r>
            <a:r>
              <a:rPr lang="es-CO" b="1" i="1" dirty="0" smtClean="0">
                <a:solidFill>
                  <a:prstClr val="white"/>
                </a:solidFill>
                <a:latin typeface="Wingdings"/>
                <a:ea typeface="Wingdings"/>
                <a:cs typeface="Wingdings"/>
                <a:sym typeface="Wingdings"/>
              </a:rPr>
              <a:t></a:t>
            </a:r>
            <a:endParaRPr lang="es-CO" b="1" i="1" dirty="0">
              <a:solidFill>
                <a:prstClr val="white"/>
              </a:solidFill>
              <a:latin typeface="Century Gothic"/>
            </a:endParaRPr>
          </a:p>
        </p:txBody>
      </p:sp>
      <p:sp>
        <p:nvSpPr>
          <p:cNvPr id="29" name="Elipse 28"/>
          <p:cNvSpPr/>
          <p:nvPr/>
        </p:nvSpPr>
        <p:spPr>
          <a:xfrm>
            <a:off x="7123805" y="4455945"/>
            <a:ext cx="1199815"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s-CO" dirty="0" smtClean="0">
                <a:solidFill>
                  <a:prstClr val="white"/>
                </a:solidFill>
                <a:latin typeface="Century Gothic"/>
              </a:rPr>
              <a:t>Próstata</a:t>
            </a:r>
            <a:endParaRPr lang="es-CO" dirty="0">
              <a:solidFill>
                <a:prstClr val="white"/>
              </a:solidFill>
              <a:latin typeface="Century Gothic"/>
            </a:endParaRPr>
          </a:p>
        </p:txBody>
      </p:sp>
      <p:sp>
        <p:nvSpPr>
          <p:cNvPr id="30" name="CuadroTexto 29"/>
          <p:cNvSpPr txBox="1"/>
          <p:nvPr/>
        </p:nvSpPr>
        <p:spPr>
          <a:xfrm>
            <a:off x="5735147" y="4499489"/>
            <a:ext cx="1822268" cy="369332"/>
          </a:xfrm>
          <a:prstGeom prst="rect">
            <a:avLst/>
          </a:prstGeom>
          <a:noFill/>
        </p:spPr>
        <p:txBody>
          <a:bodyPr wrap="none" rtlCol="0">
            <a:spAutoFit/>
          </a:bodyPr>
          <a:lstStyle/>
          <a:p>
            <a:pPr defTabSz="457200"/>
            <a:r>
              <a:rPr lang="es-CO" b="1" i="1" dirty="0" smtClean="0">
                <a:solidFill>
                  <a:prstClr val="white"/>
                </a:solidFill>
                <a:latin typeface="Century Gothic"/>
              </a:rPr>
              <a:t>Testosterona</a:t>
            </a:r>
            <a:r>
              <a:rPr lang="es-CO" b="1" i="1" dirty="0" smtClean="0">
                <a:solidFill>
                  <a:prstClr val="white"/>
                </a:solidFill>
                <a:latin typeface="Wingdings"/>
                <a:ea typeface="Wingdings"/>
                <a:cs typeface="Wingdings"/>
                <a:sym typeface="Wingdings"/>
              </a:rPr>
              <a:t></a:t>
            </a:r>
            <a:endParaRPr lang="es-CO" b="1" i="1" dirty="0">
              <a:solidFill>
                <a:prstClr val="white"/>
              </a:solidFill>
              <a:latin typeface="Century Gothic"/>
            </a:endParaRPr>
          </a:p>
        </p:txBody>
      </p:sp>
      <p:cxnSp>
        <p:nvCxnSpPr>
          <p:cNvPr id="31" name="Conector recto de flecha 30"/>
          <p:cNvCxnSpPr>
            <a:stCxn id="25" idx="3"/>
            <a:endCxn id="26" idx="2"/>
          </p:cNvCxnSpPr>
          <p:nvPr/>
        </p:nvCxnSpPr>
        <p:spPr>
          <a:xfrm flipH="1">
            <a:off x="2228864" y="4890881"/>
            <a:ext cx="229882" cy="542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2" name="Conector recto de flecha 31"/>
          <p:cNvCxnSpPr>
            <a:stCxn id="26" idx="6"/>
            <a:endCxn id="27" idx="2"/>
          </p:cNvCxnSpPr>
          <p:nvPr/>
        </p:nvCxnSpPr>
        <p:spPr>
          <a:xfrm>
            <a:off x="3428707" y="4896303"/>
            <a:ext cx="1054997" cy="971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3" name="Conector recto de flecha 32"/>
          <p:cNvCxnSpPr>
            <a:stCxn id="27" idx="6"/>
            <a:endCxn id="29" idx="2"/>
          </p:cNvCxnSpPr>
          <p:nvPr/>
        </p:nvCxnSpPr>
        <p:spPr>
          <a:xfrm flipV="1">
            <a:off x="5683479" y="4901373"/>
            <a:ext cx="1440286" cy="455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5" name="CuadroTexto 34"/>
          <p:cNvSpPr txBox="1"/>
          <p:nvPr/>
        </p:nvSpPr>
        <p:spPr>
          <a:xfrm>
            <a:off x="2989922" y="3615191"/>
            <a:ext cx="2830807" cy="369332"/>
          </a:xfrm>
          <a:prstGeom prst="rect">
            <a:avLst/>
          </a:prstGeom>
          <a:noFill/>
        </p:spPr>
        <p:txBody>
          <a:bodyPr wrap="none" rtlCol="0">
            <a:spAutoFit/>
          </a:bodyPr>
          <a:lstStyle/>
          <a:p>
            <a:pPr defTabSz="457200"/>
            <a:r>
              <a:rPr lang="es-ES" b="1" i="1" dirty="0" smtClean="0">
                <a:solidFill>
                  <a:srgbClr val="FFFF00"/>
                </a:solidFill>
                <a:latin typeface="Century Gothic"/>
              </a:rPr>
              <a:t>LHRH-R </a:t>
            </a:r>
            <a:r>
              <a:rPr lang="es-ES" b="1" i="1" dirty="0" err="1" smtClean="0">
                <a:solidFill>
                  <a:srgbClr val="FFFF00"/>
                </a:solidFill>
                <a:latin typeface="Century Gothic"/>
              </a:rPr>
              <a:t>Downregulation</a:t>
            </a:r>
            <a:endParaRPr lang="es-ES" b="1" i="1" dirty="0">
              <a:solidFill>
                <a:srgbClr val="FFFF00"/>
              </a:solidFill>
              <a:latin typeface="Century Gothic"/>
            </a:endParaRPr>
          </a:p>
        </p:txBody>
      </p:sp>
    </p:spTree>
    <p:extLst>
      <p:ext uri="{BB962C8B-B14F-4D97-AF65-F5344CB8AC3E}">
        <p14:creationId xmlns:p14="http://schemas.microsoft.com/office/powerpoint/2010/main" val="35124623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80" name="Text Box 4"/>
          <p:cNvSpPr txBox="1">
            <a:spLocks noChangeArrowheads="1"/>
          </p:cNvSpPr>
          <p:nvPr/>
        </p:nvSpPr>
        <p:spPr bwMode="auto">
          <a:xfrm>
            <a:off x="3071120" y="6453231"/>
            <a:ext cx="637703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457200" eaLnBrk="0" hangingPunct="0">
              <a:defRPr/>
            </a:pPr>
            <a:r>
              <a:rPr lang="en-US" sz="1400" dirty="0" err="1">
                <a:solidFill>
                  <a:prstClr val="white"/>
                </a:solidFill>
                <a:latin typeface="Calibri"/>
                <a:cs typeface="Calibri"/>
              </a:rPr>
              <a:t>Boccon-Gibod</a:t>
            </a:r>
            <a:r>
              <a:rPr lang="en-US" sz="1400" dirty="0">
                <a:solidFill>
                  <a:prstClr val="white"/>
                </a:solidFill>
                <a:latin typeface="Calibri"/>
                <a:cs typeface="Calibri"/>
              </a:rPr>
              <a:t> L et al. </a:t>
            </a:r>
            <a:r>
              <a:rPr lang="en-US" sz="1400" dirty="0" err="1">
                <a:solidFill>
                  <a:prstClr val="white"/>
                </a:solidFill>
                <a:latin typeface="Calibri"/>
                <a:cs typeface="Calibri"/>
              </a:rPr>
              <a:t>Presentazione</a:t>
            </a:r>
            <a:r>
              <a:rPr lang="en-US" sz="1400" dirty="0">
                <a:solidFill>
                  <a:prstClr val="white"/>
                </a:solidFill>
                <a:latin typeface="Calibri"/>
                <a:cs typeface="Calibri"/>
              </a:rPr>
              <a:t> poster. 23esimo </a:t>
            </a:r>
            <a:r>
              <a:rPr lang="en-US" sz="1400" dirty="0" err="1">
                <a:solidFill>
                  <a:prstClr val="white"/>
                </a:solidFill>
                <a:latin typeface="Calibri"/>
                <a:cs typeface="Calibri"/>
              </a:rPr>
              <a:t>Congresso</a:t>
            </a:r>
            <a:r>
              <a:rPr lang="en-US" sz="1400" dirty="0">
                <a:solidFill>
                  <a:prstClr val="white"/>
                </a:solidFill>
                <a:latin typeface="Calibri"/>
                <a:cs typeface="Calibri"/>
              </a:rPr>
              <a:t> EAU, Milano, Italia, 2008</a:t>
            </a:r>
          </a:p>
        </p:txBody>
      </p:sp>
      <p:pic>
        <p:nvPicPr>
          <p:cNvPr id="2" name="Immagine 1"/>
          <p:cNvPicPr>
            <a:picLocks noChangeAspect="1"/>
          </p:cNvPicPr>
          <p:nvPr/>
        </p:nvPicPr>
        <p:blipFill>
          <a:blip r:embed="rId3"/>
          <a:stretch>
            <a:fillRect/>
          </a:stretch>
        </p:blipFill>
        <p:spPr>
          <a:xfrm>
            <a:off x="850440" y="1412776"/>
            <a:ext cx="7507369" cy="4752528"/>
          </a:xfrm>
          <a:prstGeom prst="rect">
            <a:avLst/>
          </a:prstGeom>
          <a:ln w="38100" cmpd="sng">
            <a:solidFill>
              <a:srgbClr val="FF0000"/>
            </a:solidFill>
          </a:ln>
          <a:effectLst>
            <a:glow rad="63500">
              <a:schemeClr val="accent1">
                <a:satMod val="175000"/>
                <a:alpha val="40000"/>
              </a:schemeClr>
            </a:glow>
          </a:effectLst>
        </p:spPr>
      </p:pic>
      <p:sp>
        <p:nvSpPr>
          <p:cNvPr id="4" name="Título 3"/>
          <p:cNvSpPr>
            <a:spLocks noGrp="1"/>
          </p:cNvSpPr>
          <p:nvPr>
            <p:ph type="title"/>
          </p:nvPr>
        </p:nvSpPr>
        <p:spPr>
          <a:xfrm>
            <a:off x="813291" y="338573"/>
            <a:ext cx="7429499" cy="831561"/>
          </a:xfrm>
        </p:spPr>
        <p:txBody>
          <a:bodyPr/>
          <a:lstStyle/>
          <a:p>
            <a:pPr algn="ctr"/>
            <a:r>
              <a:rPr lang="es-ES" b="1" i="1" dirty="0" smtClean="0"/>
              <a:t>LHRH </a:t>
            </a:r>
            <a:r>
              <a:rPr lang="es-ES" b="1" i="1" dirty="0" err="1" smtClean="0"/>
              <a:t>agonist</a:t>
            </a:r>
            <a:r>
              <a:rPr lang="es-ES" b="1" i="1" dirty="0" smtClean="0"/>
              <a:t> Vs </a:t>
            </a:r>
            <a:r>
              <a:rPr lang="es-ES" b="1" i="1" dirty="0" err="1" smtClean="0"/>
              <a:t>lhrh</a:t>
            </a:r>
            <a:r>
              <a:rPr lang="es-ES" b="1" i="1" dirty="0" smtClean="0"/>
              <a:t> </a:t>
            </a:r>
            <a:r>
              <a:rPr lang="es-ES" b="1" i="1" dirty="0" err="1" smtClean="0"/>
              <a:t>antagonist</a:t>
            </a:r>
            <a:endParaRPr lang="es-ES" b="1" i="1" dirty="0"/>
          </a:p>
        </p:txBody>
      </p:sp>
    </p:spTree>
    <p:extLst>
      <p:ext uri="{BB962C8B-B14F-4D97-AF65-F5344CB8AC3E}">
        <p14:creationId xmlns:p14="http://schemas.microsoft.com/office/powerpoint/2010/main" val="217007363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LHRH agonistas</a:t>
            </a:r>
            <a:endParaRPr lang="es-ES" dirty="0"/>
          </a:p>
        </p:txBody>
      </p:sp>
      <p:sp>
        <p:nvSpPr>
          <p:cNvPr id="3" name="Marcador de contenido 2"/>
          <p:cNvSpPr>
            <a:spLocks noGrp="1"/>
          </p:cNvSpPr>
          <p:nvPr>
            <p:ph idx="1"/>
          </p:nvPr>
        </p:nvSpPr>
        <p:spPr/>
        <p:txBody>
          <a:bodyPr/>
          <a:lstStyle/>
          <a:p>
            <a:r>
              <a:rPr lang="es-ES" dirty="0" smtClean="0"/>
              <a:t>Pueden causar aumento (transitorio) de la Testosterona</a:t>
            </a:r>
          </a:p>
          <a:p>
            <a:pPr lvl="1"/>
            <a:r>
              <a:rPr lang="es-ES" dirty="0" smtClean="0"/>
              <a:t>Exacerbación del tumor (tumor </a:t>
            </a:r>
            <a:r>
              <a:rPr lang="es-ES" dirty="0" err="1" smtClean="0"/>
              <a:t>flare</a:t>
            </a:r>
            <a:r>
              <a:rPr lang="es-ES" dirty="0" smtClean="0"/>
              <a:t>)</a:t>
            </a:r>
          </a:p>
          <a:p>
            <a:pPr lvl="1"/>
            <a:endParaRPr lang="es-ES" dirty="0"/>
          </a:p>
          <a:p>
            <a:r>
              <a:rPr lang="es-ES" dirty="0" smtClean="0"/>
              <a:t>Considerar el uso de </a:t>
            </a:r>
            <a:r>
              <a:rPr lang="es-ES" dirty="0" err="1" smtClean="0"/>
              <a:t>antiandrógenos</a:t>
            </a:r>
            <a:r>
              <a:rPr lang="es-ES" dirty="0" smtClean="0"/>
              <a:t> (1 semana) ANTES de LHRH agonistas</a:t>
            </a:r>
          </a:p>
          <a:p>
            <a:pPr lvl="1"/>
            <a:endParaRPr lang="es-ES" dirty="0"/>
          </a:p>
        </p:txBody>
      </p:sp>
    </p:spTree>
    <p:extLst>
      <p:ext uri="{BB962C8B-B14F-4D97-AF65-F5344CB8AC3E}">
        <p14:creationId xmlns:p14="http://schemas.microsoft.com/office/powerpoint/2010/main" val="2247390233"/>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Immagin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0686" y="0"/>
            <a:ext cx="282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0" name="Immagin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0686" y="0"/>
            <a:ext cx="282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1" name="Immagin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0686" y="0"/>
            <a:ext cx="282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2" name="Immagin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60686" y="0"/>
            <a:ext cx="282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3" name="Immagin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874838"/>
            <a:ext cx="9144000" cy="450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0"/>
          <p:cNvSpPr txBox="1">
            <a:spLocks noChangeArrowheads="1"/>
          </p:cNvSpPr>
          <p:nvPr/>
        </p:nvSpPr>
        <p:spPr bwMode="auto">
          <a:xfrm>
            <a:off x="6517081" y="6443733"/>
            <a:ext cx="2675016"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457200">
              <a:spcBef>
                <a:spcPct val="50000"/>
              </a:spcBef>
              <a:defRPr/>
            </a:pPr>
            <a:r>
              <a:rPr lang="it-IT">
                <a:solidFill>
                  <a:prstClr val="white"/>
                </a:solidFill>
                <a:latin typeface="Calibri"/>
                <a:cs typeface="Calibri"/>
              </a:rPr>
              <a:t>Lancet 2000; 355: 1491-98</a:t>
            </a:r>
          </a:p>
        </p:txBody>
      </p:sp>
      <p:sp>
        <p:nvSpPr>
          <p:cNvPr id="12" name="Arrotonda angolo diagonale rettangolo 11"/>
          <p:cNvSpPr/>
          <p:nvPr/>
        </p:nvSpPr>
        <p:spPr>
          <a:xfrm>
            <a:off x="336676" y="692150"/>
            <a:ext cx="3658166" cy="865188"/>
          </a:xfrm>
          <a:prstGeom prst="round2DiagRect">
            <a:avLst/>
          </a:prstGeom>
          <a:solidFill>
            <a:srgbClr val="BCFFBC"/>
          </a:solid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it-IT">
              <a:solidFill>
                <a:prstClr val="white"/>
              </a:solidFill>
              <a:latin typeface="Century Gothic"/>
            </a:endParaRPr>
          </a:p>
        </p:txBody>
      </p:sp>
      <p:sp>
        <p:nvSpPr>
          <p:cNvPr id="13" name="Arrotonda angolo diagonale rettangolo 12"/>
          <p:cNvSpPr/>
          <p:nvPr/>
        </p:nvSpPr>
        <p:spPr>
          <a:xfrm>
            <a:off x="5021844" y="692150"/>
            <a:ext cx="3656752" cy="865188"/>
          </a:xfrm>
          <a:prstGeom prst="round2DiagRect">
            <a:avLst/>
          </a:prstGeom>
          <a:solidFill>
            <a:srgbClr val="BCFFBC"/>
          </a:solid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it-IT">
              <a:solidFill>
                <a:prstClr val="white"/>
              </a:solidFill>
              <a:latin typeface="Century Gothic"/>
            </a:endParaRPr>
          </a:p>
        </p:txBody>
      </p:sp>
      <p:sp>
        <p:nvSpPr>
          <p:cNvPr id="63497" name="CasellaDiTesto 13"/>
          <p:cNvSpPr txBox="1">
            <a:spLocks noChangeArrowheads="1"/>
          </p:cNvSpPr>
          <p:nvPr/>
        </p:nvSpPr>
        <p:spPr bwMode="auto">
          <a:xfrm>
            <a:off x="465405" y="836647"/>
            <a:ext cx="34007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457200" eaLnBrk="1" hangingPunct="1"/>
            <a:r>
              <a:rPr lang="it-IT" sz="1800">
                <a:solidFill>
                  <a:srgbClr val="FF0000"/>
                </a:solidFill>
              </a:rPr>
              <a:t>MAB with NON-steroidal antiandrogen</a:t>
            </a:r>
          </a:p>
        </p:txBody>
      </p:sp>
      <p:sp>
        <p:nvSpPr>
          <p:cNvPr id="63498" name="CasellaDiTesto 14"/>
          <p:cNvSpPr txBox="1">
            <a:spLocks noChangeArrowheads="1"/>
          </p:cNvSpPr>
          <p:nvPr/>
        </p:nvSpPr>
        <p:spPr bwMode="auto">
          <a:xfrm>
            <a:off x="5149161" y="836647"/>
            <a:ext cx="34007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457200" eaLnBrk="1" hangingPunct="1"/>
            <a:r>
              <a:rPr lang="it-IT" sz="1800">
                <a:solidFill>
                  <a:srgbClr val="FF0000"/>
                </a:solidFill>
              </a:rPr>
              <a:t>MAB with NON-steroidal antiandrogen</a:t>
            </a:r>
          </a:p>
        </p:txBody>
      </p:sp>
    </p:spTree>
    <p:extLst>
      <p:ext uri="{BB962C8B-B14F-4D97-AF65-F5344CB8AC3E}">
        <p14:creationId xmlns:p14="http://schemas.microsoft.com/office/powerpoint/2010/main" val="4002507646"/>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redondeado 16"/>
          <p:cNvSpPr/>
          <p:nvPr/>
        </p:nvSpPr>
        <p:spPr>
          <a:xfrm>
            <a:off x="3390551" y="1394235"/>
            <a:ext cx="2449362" cy="1122682"/>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s-ES">
              <a:solidFill>
                <a:prstClr val="white"/>
              </a:solidFill>
              <a:latin typeface="Century Gothic"/>
            </a:endParaRPr>
          </a:p>
        </p:txBody>
      </p:sp>
      <p:sp>
        <p:nvSpPr>
          <p:cNvPr id="4" name="Título 3"/>
          <p:cNvSpPr>
            <a:spLocks noGrp="1"/>
          </p:cNvSpPr>
          <p:nvPr>
            <p:ph type="title"/>
          </p:nvPr>
        </p:nvSpPr>
        <p:spPr>
          <a:xfrm>
            <a:off x="457200" y="274638"/>
            <a:ext cx="8229600" cy="868362"/>
          </a:xfrm>
        </p:spPr>
        <p:txBody>
          <a:bodyPr>
            <a:normAutofit fontScale="90000"/>
          </a:bodyPr>
          <a:lstStyle/>
          <a:p>
            <a:pPr algn="ctr"/>
            <a:r>
              <a:rPr lang="es-ES" sz="2800" b="1" i="1" dirty="0" err="1" smtClean="0"/>
              <a:t>Continuous</a:t>
            </a:r>
            <a:r>
              <a:rPr lang="es-ES" sz="2800" b="1" i="1" dirty="0" smtClean="0"/>
              <a:t> vs </a:t>
            </a:r>
            <a:r>
              <a:rPr lang="es-ES" sz="2800" b="1" i="1" dirty="0" err="1" smtClean="0"/>
              <a:t>Intermittent</a:t>
            </a:r>
            <a:r>
              <a:rPr lang="es-ES" sz="2800" b="1" i="1" dirty="0" smtClean="0"/>
              <a:t> </a:t>
            </a:r>
            <a:r>
              <a:rPr lang="es-ES" sz="2800" b="1" i="1" dirty="0" err="1" smtClean="0"/>
              <a:t>Androgen</a:t>
            </a:r>
            <a:r>
              <a:rPr lang="es-ES" sz="2800" b="1" i="1" dirty="0" smtClean="0"/>
              <a:t> </a:t>
            </a:r>
            <a:r>
              <a:rPr lang="es-ES" sz="2800" b="1" i="1" dirty="0" err="1" smtClean="0"/>
              <a:t>Deprivation</a:t>
            </a:r>
            <a:r>
              <a:rPr lang="es-ES" sz="2800" b="1" i="1" dirty="0" smtClean="0"/>
              <a:t> in </a:t>
            </a:r>
            <a:r>
              <a:rPr lang="es-ES" sz="2800" b="1" i="1" dirty="0" err="1" smtClean="0"/>
              <a:t>metastatic</a:t>
            </a:r>
            <a:r>
              <a:rPr lang="es-ES" sz="2800" b="1" i="1" dirty="0" smtClean="0"/>
              <a:t> </a:t>
            </a:r>
            <a:r>
              <a:rPr lang="es-ES" sz="2800" b="1" i="1" dirty="0" err="1" smtClean="0"/>
              <a:t>Prostate</a:t>
            </a:r>
            <a:r>
              <a:rPr lang="es-ES" sz="2800" b="1" i="1" dirty="0" smtClean="0"/>
              <a:t> </a:t>
            </a:r>
            <a:r>
              <a:rPr lang="es-ES" sz="2800" b="1" i="1" dirty="0" err="1" smtClean="0"/>
              <a:t>Cancer</a:t>
            </a:r>
            <a:endParaRPr lang="es-ES" sz="2800" b="1" i="1" dirty="0"/>
          </a:p>
        </p:txBody>
      </p:sp>
      <p:sp>
        <p:nvSpPr>
          <p:cNvPr id="5" name="Rectángulo redondeado 4"/>
          <p:cNvSpPr/>
          <p:nvPr/>
        </p:nvSpPr>
        <p:spPr>
          <a:xfrm>
            <a:off x="186298" y="1473823"/>
            <a:ext cx="2861737" cy="319700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dirty="0" err="1" smtClean="0">
                <a:solidFill>
                  <a:prstClr val="white"/>
                </a:solidFill>
                <a:latin typeface="Century Gothic"/>
              </a:rPr>
              <a:t>Newly</a:t>
            </a:r>
            <a:r>
              <a:rPr lang="es-ES" dirty="0" smtClean="0">
                <a:solidFill>
                  <a:prstClr val="white"/>
                </a:solidFill>
                <a:latin typeface="Century Gothic"/>
              </a:rPr>
              <a:t> </a:t>
            </a:r>
            <a:r>
              <a:rPr lang="es-ES" dirty="0" err="1" smtClean="0">
                <a:solidFill>
                  <a:prstClr val="white"/>
                </a:solidFill>
                <a:latin typeface="Century Gothic"/>
              </a:rPr>
              <a:t>diagnosed</a:t>
            </a:r>
            <a:r>
              <a:rPr lang="es-ES" dirty="0" smtClean="0">
                <a:solidFill>
                  <a:prstClr val="white"/>
                </a:solidFill>
                <a:latin typeface="Century Gothic"/>
              </a:rPr>
              <a:t> </a:t>
            </a:r>
            <a:r>
              <a:rPr lang="es-ES" dirty="0" err="1" smtClean="0">
                <a:solidFill>
                  <a:prstClr val="white"/>
                </a:solidFill>
                <a:latin typeface="Century Gothic"/>
              </a:rPr>
              <a:t>Metastatic</a:t>
            </a:r>
            <a:r>
              <a:rPr lang="es-ES" dirty="0" smtClean="0">
                <a:solidFill>
                  <a:prstClr val="white"/>
                </a:solidFill>
                <a:latin typeface="Century Gothic"/>
              </a:rPr>
              <a:t> </a:t>
            </a:r>
            <a:r>
              <a:rPr lang="es-ES" dirty="0" err="1" smtClean="0">
                <a:solidFill>
                  <a:prstClr val="white"/>
                </a:solidFill>
                <a:latin typeface="Century Gothic"/>
              </a:rPr>
              <a:t>Prostate</a:t>
            </a:r>
            <a:r>
              <a:rPr lang="es-ES" dirty="0" smtClean="0">
                <a:solidFill>
                  <a:prstClr val="white"/>
                </a:solidFill>
                <a:latin typeface="Century Gothic"/>
              </a:rPr>
              <a:t> </a:t>
            </a:r>
            <a:r>
              <a:rPr lang="es-ES" dirty="0" err="1" smtClean="0">
                <a:solidFill>
                  <a:prstClr val="white"/>
                </a:solidFill>
                <a:latin typeface="Century Gothic"/>
              </a:rPr>
              <a:t>Cancer</a:t>
            </a:r>
            <a:endParaRPr lang="es-ES" dirty="0" smtClean="0">
              <a:solidFill>
                <a:prstClr val="white"/>
              </a:solidFill>
              <a:latin typeface="Century Gothic"/>
            </a:endParaRPr>
          </a:p>
          <a:p>
            <a:pPr algn="ctr" defTabSz="457200"/>
            <a:r>
              <a:rPr lang="es-ES" dirty="0" smtClean="0">
                <a:solidFill>
                  <a:prstClr val="white"/>
                </a:solidFill>
                <a:latin typeface="Century Gothic"/>
              </a:rPr>
              <a:t>PSA 5+</a:t>
            </a:r>
          </a:p>
          <a:p>
            <a:pPr algn="ctr" defTabSz="457200"/>
            <a:endParaRPr lang="es-ES" dirty="0" smtClean="0">
              <a:solidFill>
                <a:prstClr val="white"/>
              </a:solidFill>
              <a:latin typeface="Century Gothic"/>
            </a:endParaRPr>
          </a:p>
          <a:p>
            <a:pPr algn="ctr" defTabSz="457200"/>
            <a:r>
              <a:rPr lang="es-ES" dirty="0" err="1" smtClean="0">
                <a:solidFill>
                  <a:prstClr val="white"/>
                </a:solidFill>
                <a:latin typeface="Century Gothic"/>
              </a:rPr>
              <a:t>Treated</a:t>
            </a:r>
            <a:r>
              <a:rPr lang="es-ES" dirty="0" smtClean="0">
                <a:solidFill>
                  <a:prstClr val="white"/>
                </a:solidFill>
                <a:latin typeface="Century Gothic"/>
              </a:rPr>
              <a:t> </a:t>
            </a:r>
            <a:r>
              <a:rPr lang="es-ES" dirty="0" err="1" smtClean="0">
                <a:solidFill>
                  <a:prstClr val="white"/>
                </a:solidFill>
                <a:latin typeface="Century Gothic"/>
              </a:rPr>
              <a:t>with</a:t>
            </a:r>
            <a:r>
              <a:rPr lang="es-ES" dirty="0" smtClean="0">
                <a:solidFill>
                  <a:prstClr val="white"/>
                </a:solidFill>
                <a:latin typeface="Century Gothic"/>
              </a:rPr>
              <a:t> LH-RH </a:t>
            </a:r>
            <a:r>
              <a:rPr lang="es-ES" dirty="0" err="1" smtClean="0">
                <a:solidFill>
                  <a:prstClr val="white"/>
                </a:solidFill>
                <a:latin typeface="Century Gothic"/>
              </a:rPr>
              <a:t>analogue</a:t>
            </a:r>
            <a:r>
              <a:rPr lang="es-ES" dirty="0" smtClean="0">
                <a:solidFill>
                  <a:prstClr val="white"/>
                </a:solidFill>
                <a:latin typeface="Century Gothic"/>
              </a:rPr>
              <a:t> + Anti </a:t>
            </a:r>
            <a:r>
              <a:rPr lang="es-ES" dirty="0" err="1" smtClean="0">
                <a:solidFill>
                  <a:prstClr val="white"/>
                </a:solidFill>
                <a:latin typeface="Century Gothic"/>
              </a:rPr>
              <a:t>Androgen</a:t>
            </a:r>
            <a:r>
              <a:rPr lang="es-ES" dirty="0" smtClean="0">
                <a:solidFill>
                  <a:prstClr val="white"/>
                </a:solidFill>
                <a:latin typeface="Century Gothic"/>
              </a:rPr>
              <a:t> x7 Mo</a:t>
            </a:r>
          </a:p>
          <a:p>
            <a:pPr algn="ctr" defTabSz="457200"/>
            <a:endParaRPr lang="es-ES" dirty="0" smtClean="0">
              <a:solidFill>
                <a:prstClr val="white"/>
              </a:solidFill>
              <a:latin typeface="Century Gothic"/>
            </a:endParaRPr>
          </a:p>
          <a:p>
            <a:pPr algn="ctr" defTabSz="457200"/>
            <a:r>
              <a:rPr lang="es-ES" dirty="0" err="1" smtClean="0">
                <a:solidFill>
                  <a:prstClr val="white"/>
                </a:solidFill>
                <a:latin typeface="Century Gothic"/>
              </a:rPr>
              <a:t>Randomized</a:t>
            </a:r>
            <a:r>
              <a:rPr lang="es-ES" dirty="0" smtClean="0">
                <a:solidFill>
                  <a:prstClr val="white"/>
                </a:solidFill>
                <a:latin typeface="Century Gothic"/>
              </a:rPr>
              <a:t> </a:t>
            </a:r>
            <a:r>
              <a:rPr lang="es-ES" dirty="0" err="1" smtClean="0">
                <a:solidFill>
                  <a:prstClr val="white"/>
                </a:solidFill>
                <a:latin typeface="Century Gothic"/>
              </a:rPr>
              <a:t>if</a:t>
            </a:r>
            <a:r>
              <a:rPr lang="es-ES" dirty="0" smtClean="0">
                <a:solidFill>
                  <a:prstClr val="white"/>
                </a:solidFill>
                <a:latin typeface="Century Gothic"/>
              </a:rPr>
              <a:t> PSA 4, o </a:t>
            </a:r>
            <a:r>
              <a:rPr lang="es-ES" dirty="0" err="1" smtClean="0">
                <a:solidFill>
                  <a:prstClr val="white"/>
                </a:solidFill>
                <a:latin typeface="Century Gothic"/>
              </a:rPr>
              <a:t>less</a:t>
            </a:r>
            <a:endParaRPr lang="es-ES" dirty="0">
              <a:solidFill>
                <a:prstClr val="white"/>
              </a:solidFill>
              <a:latin typeface="Century Gothic"/>
            </a:endParaRPr>
          </a:p>
        </p:txBody>
      </p:sp>
      <p:sp>
        <p:nvSpPr>
          <p:cNvPr id="6" name="CuadroTexto 5"/>
          <p:cNvSpPr txBox="1"/>
          <p:nvPr/>
        </p:nvSpPr>
        <p:spPr>
          <a:xfrm>
            <a:off x="857660" y="4683694"/>
            <a:ext cx="2104947" cy="276999"/>
          </a:xfrm>
          <a:prstGeom prst="rect">
            <a:avLst/>
          </a:prstGeom>
          <a:noFill/>
        </p:spPr>
        <p:txBody>
          <a:bodyPr wrap="none" rtlCol="0">
            <a:spAutoFit/>
          </a:bodyPr>
          <a:lstStyle/>
          <a:p>
            <a:pPr defTabSz="457200"/>
            <a:r>
              <a:rPr lang="es-ES" sz="1200" i="1" dirty="0">
                <a:solidFill>
                  <a:prstClr val="white"/>
                </a:solidFill>
                <a:latin typeface="Century Gothic"/>
              </a:rPr>
              <a:t>n</a:t>
            </a:r>
            <a:r>
              <a:rPr lang="es-ES" sz="1200" i="1" dirty="0" smtClean="0">
                <a:solidFill>
                  <a:prstClr val="white"/>
                </a:solidFill>
                <a:latin typeface="Century Gothic"/>
              </a:rPr>
              <a:t>=3040, 1535 </a:t>
            </a:r>
            <a:r>
              <a:rPr lang="es-ES" sz="1200" i="1" dirty="0" err="1" smtClean="0">
                <a:solidFill>
                  <a:prstClr val="white"/>
                </a:solidFill>
                <a:latin typeface="Century Gothic"/>
              </a:rPr>
              <a:t>randomized</a:t>
            </a:r>
            <a:endParaRPr lang="es-ES" sz="1200" i="1" dirty="0">
              <a:solidFill>
                <a:prstClr val="white"/>
              </a:solidFill>
              <a:latin typeface="Century Gothic"/>
            </a:endParaRPr>
          </a:p>
        </p:txBody>
      </p:sp>
      <p:sp>
        <p:nvSpPr>
          <p:cNvPr id="8" name="Rectángulo redondeado 7"/>
          <p:cNvSpPr/>
          <p:nvPr/>
        </p:nvSpPr>
        <p:spPr>
          <a:xfrm>
            <a:off x="3520307" y="1493525"/>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_tradnl" dirty="0" err="1" smtClean="0">
                <a:solidFill>
                  <a:prstClr val="white"/>
                </a:solidFill>
                <a:latin typeface="Century Gothic"/>
              </a:rPr>
              <a:t>Continuous</a:t>
            </a:r>
            <a:r>
              <a:rPr lang="es-ES_tradnl" dirty="0" smtClean="0">
                <a:solidFill>
                  <a:prstClr val="white"/>
                </a:solidFill>
                <a:latin typeface="Century Gothic"/>
              </a:rPr>
              <a:t> </a:t>
            </a:r>
            <a:r>
              <a:rPr lang="es-ES_tradnl" dirty="0" err="1" smtClean="0">
                <a:solidFill>
                  <a:prstClr val="white"/>
                </a:solidFill>
                <a:latin typeface="Century Gothic"/>
              </a:rPr>
              <a:t>androgen</a:t>
            </a:r>
            <a:r>
              <a:rPr lang="es-ES_tradnl" dirty="0" smtClean="0">
                <a:solidFill>
                  <a:prstClr val="white"/>
                </a:solidFill>
                <a:latin typeface="Century Gothic"/>
              </a:rPr>
              <a:t> </a:t>
            </a:r>
            <a:r>
              <a:rPr lang="es-ES_tradnl" dirty="0" err="1" smtClean="0">
                <a:solidFill>
                  <a:prstClr val="white"/>
                </a:solidFill>
                <a:latin typeface="Century Gothic"/>
              </a:rPr>
              <a:t>deprivation</a:t>
            </a:r>
            <a:endParaRPr lang="es-ES" dirty="0">
              <a:solidFill>
                <a:prstClr val="white"/>
              </a:solidFill>
              <a:latin typeface="Century Gothic"/>
            </a:endParaRPr>
          </a:p>
        </p:txBody>
      </p:sp>
      <p:sp>
        <p:nvSpPr>
          <p:cNvPr id="10" name="Rectángulo redondeado 9"/>
          <p:cNvSpPr/>
          <p:nvPr/>
        </p:nvSpPr>
        <p:spPr>
          <a:xfrm>
            <a:off x="3520307" y="3904691"/>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_tradnl" dirty="0" err="1" smtClean="0">
                <a:solidFill>
                  <a:prstClr val="white"/>
                </a:solidFill>
                <a:latin typeface="Century Gothic"/>
              </a:rPr>
              <a:t>Intermittent</a:t>
            </a:r>
            <a:r>
              <a:rPr lang="es-ES_tradnl" dirty="0" smtClean="0">
                <a:solidFill>
                  <a:prstClr val="white"/>
                </a:solidFill>
                <a:latin typeface="Century Gothic"/>
              </a:rPr>
              <a:t> </a:t>
            </a:r>
            <a:r>
              <a:rPr lang="es-ES_tradnl" dirty="0" err="1" smtClean="0">
                <a:solidFill>
                  <a:prstClr val="white"/>
                </a:solidFill>
                <a:latin typeface="Century Gothic"/>
              </a:rPr>
              <a:t>androgen</a:t>
            </a:r>
            <a:r>
              <a:rPr lang="es-ES_tradnl" dirty="0" smtClean="0">
                <a:solidFill>
                  <a:prstClr val="white"/>
                </a:solidFill>
                <a:latin typeface="Century Gothic"/>
              </a:rPr>
              <a:t> </a:t>
            </a:r>
            <a:r>
              <a:rPr lang="es-ES_tradnl" dirty="0" err="1" smtClean="0">
                <a:solidFill>
                  <a:prstClr val="white"/>
                </a:solidFill>
                <a:latin typeface="Century Gothic"/>
              </a:rPr>
              <a:t>deprivation</a:t>
            </a:r>
            <a:endParaRPr lang="es-ES" dirty="0">
              <a:solidFill>
                <a:prstClr val="white"/>
              </a:solidFill>
              <a:latin typeface="Century Gothic"/>
            </a:endParaRPr>
          </a:p>
        </p:txBody>
      </p:sp>
      <p:cxnSp>
        <p:nvCxnSpPr>
          <p:cNvPr id="12" name="Conector curvado 11"/>
          <p:cNvCxnSpPr>
            <a:stCxn id="5" idx="3"/>
            <a:endCxn id="8" idx="1"/>
          </p:cNvCxnSpPr>
          <p:nvPr/>
        </p:nvCxnSpPr>
        <p:spPr>
          <a:xfrm flipV="1">
            <a:off x="3048000" y="1950725"/>
            <a:ext cx="472272" cy="1121602"/>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3048000" y="3072327"/>
            <a:ext cx="472272" cy="1289564"/>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257136" y="5849408"/>
            <a:ext cx="4896695" cy="923330"/>
          </a:xfrm>
          <a:prstGeom prst="rect">
            <a:avLst/>
          </a:prstGeom>
          <a:noFill/>
        </p:spPr>
        <p:txBody>
          <a:bodyPr wrap="square" rtlCol="0">
            <a:spAutoFit/>
          </a:bodyPr>
          <a:lstStyle/>
          <a:p>
            <a:pPr algn="ctr" defTabSz="457200"/>
            <a:r>
              <a:rPr lang="es-ES" b="1" i="1" dirty="0" smtClean="0">
                <a:solidFill>
                  <a:srgbClr val="FFFF00"/>
                </a:solidFill>
                <a:latin typeface="Century Gothic"/>
              </a:rPr>
              <a:t>*A 20% </a:t>
            </a:r>
            <a:r>
              <a:rPr lang="es-ES" b="1" i="1" dirty="0" err="1" smtClean="0">
                <a:solidFill>
                  <a:srgbClr val="FFFF00"/>
                </a:solidFill>
                <a:latin typeface="Century Gothic"/>
              </a:rPr>
              <a:t>increase</a:t>
            </a:r>
            <a:r>
              <a:rPr lang="es-ES" b="1" i="1" dirty="0" smtClean="0">
                <a:solidFill>
                  <a:srgbClr val="FFFF00"/>
                </a:solidFill>
                <a:latin typeface="Century Gothic"/>
              </a:rPr>
              <a:t> in </a:t>
            </a:r>
            <a:r>
              <a:rPr lang="es-ES" b="1" i="1" dirty="0" err="1" smtClean="0">
                <a:solidFill>
                  <a:srgbClr val="FFFF00"/>
                </a:solidFill>
                <a:latin typeface="Century Gothic"/>
              </a:rPr>
              <a:t>risk</a:t>
            </a:r>
            <a:r>
              <a:rPr lang="es-ES" b="1" i="1" dirty="0" smtClean="0">
                <a:solidFill>
                  <a:srgbClr val="FFFF00"/>
                </a:solidFill>
                <a:latin typeface="Century Gothic"/>
              </a:rPr>
              <a:t> of </a:t>
            </a:r>
            <a:r>
              <a:rPr lang="es-ES" b="1" i="1" dirty="0" err="1" smtClean="0">
                <a:solidFill>
                  <a:srgbClr val="FFFF00"/>
                </a:solidFill>
                <a:latin typeface="Century Gothic"/>
              </a:rPr>
              <a:t>death</a:t>
            </a:r>
            <a:r>
              <a:rPr lang="es-ES" b="1" i="1" dirty="0" smtClean="0">
                <a:solidFill>
                  <a:srgbClr val="FFFF00"/>
                </a:solidFill>
                <a:latin typeface="Century Gothic"/>
              </a:rPr>
              <a:t> CAN NOT be </a:t>
            </a:r>
            <a:r>
              <a:rPr lang="es-ES" b="1" i="1" dirty="0" err="1" smtClean="0">
                <a:solidFill>
                  <a:srgbClr val="FFFF00"/>
                </a:solidFill>
                <a:latin typeface="Century Gothic"/>
              </a:rPr>
              <a:t>excluded</a:t>
            </a:r>
            <a:r>
              <a:rPr lang="es-ES" b="1" i="1" dirty="0" smtClean="0">
                <a:solidFill>
                  <a:srgbClr val="FFFF00"/>
                </a:solidFill>
                <a:latin typeface="Century Gothic"/>
              </a:rPr>
              <a:t> </a:t>
            </a:r>
            <a:r>
              <a:rPr lang="es-ES" b="1" i="1" dirty="0" err="1" smtClean="0">
                <a:solidFill>
                  <a:srgbClr val="FFFF00"/>
                </a:solidFill>
                <a:latin typeface="Century Gothic"/>
              </a:rPr>
              <a:t>with</a:t>
            </a:r>
            <a:r>
              <a:rPr lang="es-ES" b="1" i="1" dirty="0" smtClean="0">
                <a:solidFill>
                  <a:srgbClr val="FFFF00"/>
                </a:solidFill>
                <a:latin typeface="Century Gothic"/>
              </a:rPr>
              <a:t> </a:t>
            </a:r>
            <a:r>
              <a:rPr lang="es-ES" b="1" i="1" dirty="0" err="1" smtClean="0">
                <a:solidFill>
                  <a:srgbClr val="FFFF00"/>
                </a:solidFill>
                <a:latin typeface="Century Gothic"/>
              </a:rPr>
              <a:t>intermittent</a:t>
            </a:r>
            <a:r>
              <a:rPr lang="es-ES" b="1" i="1" dirty="0" smtClean="0">
                <a:solidFill>
                  <a:srgbClr val="FFFF00"/>
                </a:solidFill>
                <a:latin typeface="Century Gothic"/>
              </a:rPr>
              <a:t> </a:t>
            </a:r>
            <a:r>
              <a:rPr lang="es-ES" b="1" i="1" dirty="0" err="1" smtClean="0">
                <a:solidFill>
                  <a:srgbClr val="FFFF00"/>
                </a:solidFill>
                <a:latin typeface="Century Gothic"/>
              </a:rPr>
              <a:t>androgen</a:t>
            </a:r>
            <a:r>
              <a:rPr lang="es-ES" b="1" i="1" dirty="0" smtClean="0">
                <a:solidFill>
                  <a:srgbClr val="FFFF00"/>
                </a:solidFill>
                <a:latin typeface="Century Gothic"/>
              </a:rPr>
              <a:t> </a:t>
            </a:r>
            <a:r>
              <a:rPr lang="es-ES" b="1" i="1" dirty="0" err="1" smtClean="0">
                <a:solidFill>
                  <a:srgbClr val="FFFF00"/>
                </a:solidFill>
                <a:latin typeface="Century Gothic"/>
              </a:rPr>
              <a:t>deprivation</a:t>
            </a:r>
            <a:endParaRPr lang="es-ES" b="1" i="1" dirty="0">
              <a:solidFill>
                <a:srgbClr val="FFFF00"/>
              </a:solidFill>
              <a:latin typeface="Century Gothic"/>
            </a:endParaRPr>
          </a:p>
        </p:txBody>
      </p:sp>
      <p:sp>
        <p:nvSpPr>
          <p:cNvPr id="15" name="CuadroTexto 14"/>
          <p:cNvSpPr txBox="1"/>
          <p:nvPr/>
        </p:nvSpPr>
        <p:spPr>
          <a:xfrm>
            <a:off x="3828680" y="2451513"/>
            <a:ext cx="1768467" cy="276999"/>
          </a:xfrm>
          <a:prstGeom prst="rect">
            <a:avLst/>
          </a:prstGeom>
          <a:noFill/>
        </p:spPr>
        <p:txBody>
          <a:bodyPr wrap="none" rtlCol="0">
            <a:spAutoFit/>
          </a:bodyPr>
          <a:lstStyle/>
          <a:p>
            <a:pPr defTabSz="457200"/>
            <a:r>
              <a:rPr lang="es-ES_tradnl" sz="1200" i="1" dirty="0" smtClean="0">
                <a:solidFill>
                  <a:prstClr val="white"/>
                </a:solidFill>
                <a:latin typeface="Century Gothic"/>
              </a:rPr>
              <a:t>Non-</a:t>
            </a:r>
            <a:r>
              <a:rPr lang="es-ES_tradnl" sz="1200" i="1" dirty="0" err="1" smtClean="0">
                <a:solidFill>
                  <a:prstClr val="white"/>
                </a:solidFill>
                <a:latin typeface="Century Gothic"/>
              </a:rPr>
              <a:t>inferiority</a:t>
            </a:r>
            <a:r>
              <a:rPr lang="es-ES_tradnl" sz="1200" i="1" dirty="0" smtClean="0">
                <a:solidFill>
                  <a:prstClr val="white"/>
                </a:solidFill>
                <a:latin typeface="Century Gothic"/>
              </a:rPr>
              <a:t> </a:t>
            </a:r>
            <a:r>
              <a:rPr lang="es-ES_tradnl" sz="1200" i="1" dirty="0" err="1" smtClean="0">
                <a:solidFill>
                  <a:prstClr val="white"/>
                </a:solidFill>
                <a:latin typeface="Century Gothic"/>
              </a:rPr>
              <a:t>design</a:t>
            </a:r>
            <a:endParaRPr lang="es-ES" sz="1200" i="1" dirty="0">
              <a:solidFill>
                <a:prstClr val="white"/>
              </a:solidFill>
              <a:latin typeface="Century Gothic"/>
            </a:endParaRPr>
          </a:p>
        </p:txBody>
      </p:sp>
      <p:sp>
        <p:nvSpPr>
          <p:cNvPr id="19" name="CuadroTexto 18"/>
          <p:cNvSpPr txBox="1"/>
          <p:nvPr/>
        </p:nvSpPr>
        <p:spPr>
          <a:xfrm>
            <a:off x="3828645" y="4747287"/>
            <a:ext cx="5046280" cy="1015663"/>
          </a:xfrm>
          <a:prstGeom prst="rect">
            <a:avLst/>
          </a:prstGeom>
          <a:noFill/>
        </p:spPr>
        <p:txBody>
          <a:bodyPr wrap="none" rtlCol="0">
            <a:spAutoFit/>
          </a:bodyPr>
          <a:lstStyle/>
          <a:p>
            <a:pPr defTabSz="457200"/>
            <a:r>
              <a:rPr lang="es-ES_tradnl" sz="1200" i="1" dirty="0" err="1" smtClean="0">
                <a:solidFill>
                  <a:prstClr val="white"/>
                </a:solidFill>
                <a:latin typeface="Century Gothic"/>
              </a:rPr>
              <a:t>Antiandrogen</a:t>
            </a:r>
            <a:r>
              <a:rPr lang="es-ES_tradnl" sz="1200" i="1" dirty="0" smtClean="0">
                <a:solidFill>
                  <a:prstClr val="white"/>
                </a:solidFill>
                <a:latin typeface="Century Gothic"/>
              </a:rPr>
              <a:t> </a:t>
            </a:r>
            <a:r>
              <a:rPr lang="es-ES_tradnl" sz="1200" i="1" dirty="0" err="1" smtClean="0">
                <a:solidFill>
                  <a:prstClr val="white"/>
                </a:solidFill>
                <a:latin typeface="Century Gothic"/>
              </a:rPr>
              <a:t>therapy</a:t>
            </a:r>
            <a:r>
              <a:rPr lang="es-ES_tradnl" sz="1200" i="1" dirty="0" smtClean="0">
                <a:solidFill>
                  <a:prstClr val="white"/>
                </a:solidFill>
                <a:latin typeface="Century Gothic"/>
              </a:rPr>
              <a:t> </a:t>
            </a:r>
            <a:r>
              <a:rPr lang="es-ES_tradnl" sz="1200" i="1" dirty="0" err="1" smtClean="0">
                <a:solidFill>
                  <a:prstClr val="white"/>
                </a:solidFill>
                <a:latin typeface="Century Gothic"/>
              </a:rPr>
              <a:t>stopped</a:t>
            </a:r>
            <a:r>
              <a:rPr lang="es-ES_tradnl" sz="1200" i="1" dirty="0" smtClean="0">
                <a:solidFill>
                  <a:prstClr val="white"/>
                </a:solidFill>
                <a:latin typeface="Century Gothic"/>
              </a:rPr>
              <a:t> at </a:t>
            </a:r>
            <a:r>
              <a:rPr lang="es-ES_tradnl" sz="1200" i="1" dirty="0" err="1" smtClean="0">
                <a:solidFill>
                  <a:prstClr val="white"/>
                </a:solidFill>
                <a:latin typeface="Century Gothic"/>
              </a:rPr>
              <a:t>randomization</a:t>
            </a:r>
            <a:endParaRPr lang="es-ES_tradnl" sz="1200" i="1" dirty="0" smtClean="0">
              <a:solidFill>
                <a:prstClr val="white"/>
              </a:solidFill>
              <a:latin typeface="Century Gothic"/>
            </a:endParaRPr>
          </a:p>
          <a:p>
            <a:pPr defTabSz="457200"/>
            <a:r>
              <a:rPr lang="es-ES_tradnl" sz="1200" i="1" dirty="0" err="1" smtClean="0">
                <a:solidFill>
                  <a:prstClr val="white"/>
                </a:solidFill>
                <a:latin typeface="Century Gothic"/>
              </a:rPr>
              <a:t>Antiandrogen</a:t>
            </a:r>
            <a:r>
              <a:rPr lang="es-ES_tradnl" sz="1200" i="1" dirty="0" smtClean="0">
                <a:solidFill>
                  <a:prstClr val="white"/>
                </a:solidFill>
                <a:latin typeface="Century Gothic"/>
              </a:rPr>
              <a:t> </a:t>
            </a:r>
            <a:r>
              <a:rPr lang="es-ES_tradnl" sz="1200" i="1" dirty="0" err="1" smtClean="0">
                <a:solidFill>
                  <a:prstClr val="white"/>
                </a:solidFill>
                <a:latin typeface="Century Gothic"/>
              </a:rPr>
              <a:t>therapy</a:t>
            </a:r>
            <a:r>
              <a:rPr lang="es-ES_tradnl" sz="1200" i="1" dirty="0" smtClean="0">
                <a:solidFill>
                  <a:prstClr val="white"/>
                </a:solidFill>
                <a:latin typeface="Century Gothic"/>
              </a:rPr>
              <a:t> </a:t>
            </a:r>
            <a:r>
              <a:rPr lang="es-ES_tradnl" sz="1200" i="1" dirty="0" err="1" smtClean="0">
                <a:solidFill>
                  <a:prstClr val="white"/>
                </a:solidFill>
                <a:latin typeface="Century Gothic"/>
              </a:rPr>
              <a:t>resumed</a:t>
            </a:r>
            <a:r>
              <a:rPr lang="es-ES_tradnl" sz="1200" i="1" dirty="0" smtClean="0">
                <a:solidFill>
                  <a:prstClr val="white"/>
                </a:solidFill>
                <a:latin typeface="Century Gothic"/>
              </a:rPr>
              <a:t> </a:t>
            </a:r>
            <a:r>
              <a:rPr lang="es-ES_tradnl" sz="1200" i="1" dirty="0" err="1" smtClean="0">
                <a:solidFill>
                  <a:prstClr val="white"/>
                </a:solidFill>
                <a:latin typeface="Century Gothic"/>
              </a:rPr>
              <a:t>when</a:t>
            </a:r>
            <a:r>
              <a:rPr lang="es-ES_tradnl" sz="1200" i="1" dirty="0" smtClean="0">
                <a:solidFill>
                  <a:prstClr val="white"/>
                </a:solidFill>
                <a:latin typeface="Century Gothic"/>
              </a:rPr>
              <a:t> PSA 20+ </a:t>
            </a:r>
            <a:r>
              <a:rPr lang="es-ES_tradnl" sz="1200" i="1" dirty="0" err="1" smtClean="0">
                <a:solidFill>
                  <a:prstClr val="white"/>
                </a:solidFill>
                <a:latin typeface="Century Gothic"/>
              </a:rPr>
              <a:t>or</a:t>
            </a:r>
            <a:r>
              <a:rPr lang="es-ES_tradnl" sz="1200" i="1" dirty="0" smtClean="0">
                <a:solidFill>
                  <a:prstClr val="white"/>
                </a:solidFill>
                <a:latin typeface="Century Gothic"/>
              </a:rPr>
              <a:t> </a:t>
            </a:r>
            <a:r>
              <a:rPr lang="es-ES_tradnl" sz="1200" i="1" dirty="0" err="1" smtClean="0">
                <a:solidFill>
                  <a:prstClr val="white"/>
                </a:solidFill>
                <a:latin typeface="Century Gothic"/>
              </a:rPr>
              <a:t>Baseline</a:t>
            </a:r>
            <a:r>
              <a:rPr lang="es-ES_tradnl" sz="1200" i="1" dirty="0" smtClean="0">
                <a:solidFill>
                  <a:prstClr val="white"/>
                </a:solidFill>
                <a:latin typeface="Century Gothic"/>
              </a:rPr>
              <a:t>+</a:t>
            </a:r>
          </a:p>
          <a:p>
            <a:pPr defTabSz="457200"/>
            <a:r>
              <a:rPr lang="es-ES_tradnl" sz="1200" i="1" dirty="0" smtClean="0">
                <a:solidFill>
                  <a:prstClr val="white"/>
                </a:solidFill>
                <a:latin typeface="Century Gothic"/>
              </a:rPr>
              <a:t>7 Mo </a:t>
            </a:r>
            <a:r>
              <a:rPr lang="es-ES_tradnl" sz="1200" i="1" dirty="0" err="1" smtClean="0">
                <a:solidFill>
                  <a:prstClr val="white"/>
                </a:solidFill>
                <a:latin typeface="Century Gothic"/>
              </a:rPr>
              <a:t>course</a:t>
            </a:r>
            <a:r>
              <a:rPr lang="es-ES_tradnl" sz="1200" i="1" dirty="0" smtClean="0">
                <a:solidFill>
                  <a:prstClr val="white"/>
                </a:solidFill>
                <a:latin typeface="Century Gothic"/>
              </a:rPr>
              <a:t> </a:t>
            </a:r>
            <a:r>
              <a:rPr lang="es-ES_tradnl" sz="1200" i="1" dirty="0" err="1" smtClean="0">
                <a:solidFill>
                  <a:prstClr val="white"/>
                </a:solidFill>
                <a:latin typeface="Century Gothic"/>
              </a:rPr>
              <a:t>after</a:t>
            </a:r>
            <a:r>
              <a:rPr lang="es-ES_tradnl" sz="1200" i="1" dirty="0" smtClean="0">
                <a:solidFill>
                  <a:prstClr val="white"/>
                </a:solidFill>
                <a:latin typeface="Century Gothic"/>
              </a:rPr>
              <a:t> re-</a:t>
            </a:r>
            <a:r>
              <a:rPr lang="es-ES_tradnl" sz="1200" i="1" dirty="0" err="1" smtClean="0">
                <a:solidFill>
                  <a:prstClr val="white"/>
                </a:solidFill>
                <a:latin typeface="Century Gothic"/>
              </a:rPr>
              <a:t>initiation</a:t>
            </a:r>
            <a:endParaRPr lang="es-ES_tradnl" sz="1200" i="1" dirty="0" smtClean="0">
              <a:solidFill>
                <a:prstClr val="white"/>
              </a:solidFill>
              <a:latin typeface="Century Gothic"/>
            </a:endParaRPr>
          </a:p>
          <a:p>
            <a:pPr defTabSz="457200"/>
            <a:r>
              <a:rPr lang="es-ES_tradnl" sz="1200" i="1" dirty="0" err="1" smtClean="0">
                <a:solidFill>
                  <a:prstClr val="white"/>
                </a:solidFill>
                <a:latin typeface="Century Gothic"/>
              </a:rPr>
              <a:t>If</a:t>
            </a:r>
            <a:r>
              <a:rPr lang="es-ES_tradnl" sz="1200" i="1" dirty="0" smtClean="0">
                <a:solidFill>
                  <a:prstClr val="white"/>
                </a:solidFill>
                <a:latin typeface="Century Gothic"/>
              </a:rPr>
              <a:t> 7-Mo PSA 4, </a:t>
            </a:r>
            <a:r>
              <a:rPr lang="es-ES_tradnl" sz="1200" i="1" dirty="0" err="1" smtClean="0">
                <a:solidFill>
                  <a:prstClr val="white"/>
                </a:solidFill>
                <a:latin typeface="Century Gothic"/>
              </a:rPr>
              <a:t>or</a:t>
            </a:r>
            <a:r>
              <a:rPr lang="es-ES_tradnl" sz="1200" i="1" dirty="0" smtClean="0">
                <a:solidFill>
                  <a:prstClr val="white"/>
                </a:solidFill>
                <a:latin typeface="Century Gothic"/>
              </a:rPr>
              <a:t> </a:t>
            </a:r>
            <a:r>
              <a:rPr lang="es-ES_tradnl" sz="1200" i="1" dirty="0" err="1" smtClean="0">
                <a:solidFill>
                  <a:prstClr val="white"/>
                </a:solidFill>
                <a:latin typeface="Century Gothic"/>
              </a:rPr>
              <a:t>less</a:t>
            </a:r>
            <a:r>
              <a:rPr lang="es-ES_tradnl" sz="1200" i="1" dirty="0" smtClean="0">
                <a:solidFill>
                  <a:prstClr val="white"/>
                </a:solidFill>
                <a:latin typeface="Century Gothic"/>
              </a:rPr>
              <a:t>, </a:t>
            </a:r>
            <a:r>
              <a:rPr lang="es-ES_tradnl" sz="1200" i="1" dirty="0" err="1" smtClean="0">
                <a:solidFill>
                  <a:prstClr val="white"/>
                </a:solidFill>
                <a:latin typeface="Century Gothic"/>
              </a:rPr>
              <a:t>Rx</a:t>
            </a:r>
            <a:r>
              <a:rPr lang="es-ES_tradnl" sz="1200" i="1" dirty="0" smtClean="0">
                <a:solidFill>
                  <a:prstClr val="white"/>
                </a:solidFill>
                <a:latin typeface="Century Gothic"/>
              </a:rPr>
              <a:t> </a:t>
            </a:r>
            <a:r>
              <a:rPr lang="es-ES_tradnl" sz="1200" i="1" dirty="0" err="1" smtClean="0">
                <a:solidFill>
                  <a:prstClr val="white"/>
                </a:solidFill>
                <a:latin typeface="Century Gothic"/>
              </a:rPr>
              <a:t>discontinued</a:t>
            </a:r>
            <a:r>
              <a:rPr lang="es-ES_tradnl" sz="1200" i="1" dirty="0" smtClean="0">
                <a:solidFill>
                  <a:prstClr val="white"/>
                </a:solidFill>
                <a:latin typeface="Century Gothic"/>
              </a:rPr>
              <a:t> and re-</a:t>
            </a:r>
            <a:r>
              <a:rPr lang="es-ES_tradnl" sz="1200" i="1" dirty="0" err="1" smtClean="0">
                <a:solidFill>
                  <a:prstClr val="white"/>
                </a:solidFill>
                <a:latin typeface="Century Gothic"/>
              </a:rPr>
              <a:t>started</a:t>
            </a:r>
            <a:r>
              <a:rPr lang="es-ES_tradnl" sz="1200" i="1" dirty="0" smtClean="0">
                <a:solidFill>
                  <a:prstClr val="white"/>
                </a:solidFill>
                <a:latin typeface="Century Gothic"/>
              </a:rPr>
              <a:t> </a:t>
            </a:r>
            <a:r>
              <a:rPr lang="es-ES_tradnl" sz="1200" i="1" dirty="0" err="1" smtClean="0">
                <a:solidFill>
                  <a:prstClr val="white"/>
                </a:solidFill>
                <a:latin typeface="Century Gothic"/>
              </a:rPr>
              <a:t>with</a:t>
            </a:r>
            <a:r>
              <a:rPr lang="es-ES_tradnl" sz="1200" i="1" dirty="0" smtClean="0">
                <a:solidFill>
                  <a:prstClr val="white"/>
                </a:solidFill>
                <a:latin typeface="Century Gothic"/>
              </a:rPr>
              <a:t> PSA 20+</a:t>
            </a:r>
          </a:p>
          <a:p>
            <a:pPr defTabSz="457200"/>
            <a:endParaRPr lang="es-ES" sz="1200" i="1" dirty="0">
              <a:solidFill>
                <a:prstClr val="white"/>
              </a:solidFill>
              <a:latin typeface="Century Gothic"/>
            </a:endParaRPr>
          </a:p>
        </p:txBody>
      </p:sp>
      <p:sp>
        <p:nvSpPr>
          <p:cNvPr id="2" name="CuadroTexto 1"/>
          <p:cNvSpPr txBox="1"/>
          <p:nvPr/>
        </p:nvSpPr>
        <p:spPr>
          <a:xfrm>
            <a:off x="5964646" y="1473823"/>
            <a:ext cx="2568754" cy="369332"/>
          </a:xfrm>
          <a:prstGeom prst="rect">
            <a:avLst/>
          </a:prstGeom>
          <a:noFill/>
        </p:spPr>
        <p:txBody>
          <a:bodyPr wrap="none" rtlCol="0">
            <a:spAutoFit/>
          </a:bodyPr>
          <a:lstStyle/>
          <a:p>
            <a:pPr defTabSz="457200"/>
            <a:r>
              <a:rPr lang="es-ES" i="1" dirty="0" smtClean="0">
                <a:solidFill>
                  <a:prstClr val="white"/>
                </a:solidFill>
                <a:latin typeface="Century Gothic"/>
              </a:rPr>
              <a:t>Median OS: 5.8 </a:t>
            </a:r>
            <a:r>
              <a:rPr lang="es-ES" i="1" dirty="0" err="1" smtClean="0">
                <a:solidFill>
                  <a:prstClr val="white"/>
                </a:solidFill>
                <a:latin typeface="Century Gothic"/>
              </a:rPr>
              <a:t>years</a:t>
            </a:r>
            <a:endParaRPr lang="es-ES" i="1" dirty="0">
              <a:solidFill>
                <a:prstClr val="white"/>
              </a:solidFill>
              <a:latin typeface="Century Gothic"/>
            </a:endParaRPr>
          </a:p>
        </p:txBody>
      </p:sp>
      <p:sp>
        <p:nvSpPr>
          <p:cNvPr id="21" name="CuadroTexto 20"/>
          <p:cNvSpPr txBox="1"/>
          <p:nvPr/>
        </p:nvSpPr>
        <p:spPr>
          <a:xfrm>
            <a:off x="5966903" y="3904693"/>
            <a:ext cx="2666813" cy="369332"/>
          </a:xfrm>
          <a:prstGeom prst="rect">
            <a:avLst/>
          </a:prstGeom>
          <a:noFill/>
        </p:spPr>
        <p:txBody>
          <a:bodyPr wrap="none" rtlCol="0">
            <a:spAutoFit/>
          </a:bodyPr>
          <a:lstStyle/>
          <a:p>
            <a:pPr defTabSz="457200"/>
            <a:r>
              <a:rPr lang="es-ES" i="1" dirty="0" smtClean="0">
                <a:solidFill>
                  <a:prstClr val="white"/>
                </a:solidFill>
                <a:latin typeface="Century Gothic"/>
              </a:rPr>
              <a:t>Median OS: 5.1 </a:t>
            </a:r>
            <a:r>
              <a:rPr lang="es-ES" i="1" dirty="0" err="1" smtClean="0">
                <a:solidFill>
                  <a:prstClr val="white"/>
                </a:solidFill>
                <a:latin typeface="Century Gothic"/>
              </a:rPr>
              <a:t>years</a:t>
            </a:r>
            <a:r>
              <a:rPr lang="es-ES" i="1" dirty="0" smtClean="0">
                <a:solidFill>
                  <a:prstClr val="white"/>
                </a:solidFill>
                <a:latin typeface="Century Gothic"/>
              </a:rPr>
              <a:t>*</a:t>
            </a:r>
          </a:p>
        </p:txBody>
      </p:sp>
      <p:sp>
        <p:nvSpPr>
          <p:cNvPr id="3" name="Rectángulo 2"/>
          <p:cNvSpPr/>
          <p:nvPr/>
        </p:nvSpPr>
        <p:spPr>
          <a:xfrm>
            <a:off x="5452534" y="6495773"/>
            <a:ext cx="3602444" cy="461665"/>
          </a:xfrm>
          <a:prstGeom prst="rect">
            <a:avLst/>
          </a:prstGeom>
        </p:spPr>
        <p:txBody>
          <a:bodyPr wrap="square">
            <a:spAutoFit/>
          </a:bodyPr>
          <a:lstStyle/>
          <a:p>
            <a:pPr defTabSz="457200"/>
            <a:r>
              <a:rPr lang="en-US" sz="1200" dirty="0" err="1" smtClean="0">
                <a:solidFill>
                  <a:prstClr val="white"/>
                </a:solidFill>
                <a:latin typeface="Century Gothic"/>
              </a:rPr>
              <a:t>Hussain</a:t>
            </a:r>
            <a:r>
              <a:rPr lang="en-US" sz="1200" dirty="0" smtClean="0">
                <a:solidFill>
                  <a:prstClr val="white"/>
                </a:solidFill>
                <a:latin typeface="Century Gothic"/>
              </a:rPr>
              <a:t>, M, et </a:t>
            </a:r>
            <a:r>
              <a:rPr lang="en-US" sz="1200" dirty="0" err="1" smtClean="0">
                <a:solidFill>
                  <a:prstClr val="white"/>
                </a:solidFill>
                <a:latin typeface="Century Gothic"/>
              </a:rPr>
              <a:t>al.N</a:t>
            </a:r>
            <a:r>
              <a:rPr lang="en-US" sz="1200" dirty="0" smtClean="0">
                <a:solidFill>
                  <a:prstClr val="white"/>
                </a:solidFill>
                <a:latin typeface="Century Gothic"/>
              </a:rPr>
              <a:t> </a:t>
            </a:r>
            <a:r>
              <a:rPr lang="en-US" sz="1200" dirty="0" err="1">
                <a:solidFill>
                  <a:prstClr val="white"/>
                </a:solidFill>
                <a:latin typeface="Century Gothic"/>
              </a:rPr>
              <a:t>Engl</a:t>
            </a:r>
            <a:r>
              <a:rPr lang="en-US" sz="1200" dirty="0">
                <a:solidFill>
                  <a:prstClr val="white"/>
                </a:solidFill>
                <a:latin typeface="Century Gothic"/>
              </a:rPr>
              <a:t> J Med 2013; 368:1314-</a:t>
            </a:r>
            <a:r>
              <a:rPr lang="en-US" sz="1200" dirty="0" smtClean="0">
                <a:solidFill>
                  <a:prstClr val="white"/>
                </a:solidFill>
                <a:latin typeface="Century Gothic"/>
              </a:rPr>
              <a:t>1325</a:t>
            </a:r>
            <a:r>
              <a:rPr lang="es-ES_tradnl" sz="1200" dirty="0">
                <a:solidFill>
                  <a:prstClr val="white"/>
                </a:solidFill>
                <a:latin typeface="Century Gothic"/>
              </a:rPr>
              <a:t> </a:t>
            </a:r>
            <a:endParaRPr lang="en-US" sz="1200" dirty="0">
              <a:solidFill>
                <a:prstClr val="white"/>
              </a:solidFill>
              <a:latin typeface="Century Gothic"/>
            </a:endParaRPr>
          </a:p>
        </p:txBody>
      </p:sp>
    </p:spTree>
    <p:extLst>
      <p:ext uri="{BB962C8B-B14F-4D97-AF65-F5344CB8AC3E}">
        <p14:creationId xmlns:p14="http://schemas.microsoft.com/office/powerpoint/2010/main" val="26633730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p:bldP spid="2" grpId="0"/>
      <p:bldP spid="2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1"/>
          <p:cNvSpPr txBox="1">
            <a:spLocks noChangeArrowheads="1"/>
          </p:cNvSpPr>
          <p:nvPr/>
        </p:nvSpPr>
        <p:spPr bwMode="auto">
          <a:xfrm>
            <a:off x="284205" y="6354847"/>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eaLnBrk="1" fontAlgn="base" hangingPunct="1">
              <a:spcBef>
                <a:spcPct val="0"/>
              </a:spcBef>
              <a:spcAft>
                <a:spcPct val="0"/>
              </a:spcAft>
              <a:buClr>
                <a:srgbClr val="8B3D9A"/>
              </a:buClr>
              <a:buFont typeface="Arial" panose="020B0604020202020204" pitchFamily="34" charset="0"/>
              <a:buNone/>
            </a:pPr>
            <a:r>
              <a:rPr lang="en-GB" altLang="es-CO" sz="1400" b="0" smtClean="0">
                <a:solidFill>
                  <a:srgbClr val="CDCDCF"/>
                </a:solidFill>
                <a:ea typeface="ヒラギノ角ゴ Pro W3" charset="-128"/>
              </a:rPr>
              <a:t>Attard G, et al. </a:t>
            </a:r>
            <a:r>
              <a:rPr lang="en-US" altLang="es-CO" sz="1400" b="0" smtClean="0">
                <a:solidFill>
                  <a:srgbClr val="CDCDCF"/>
                </a:solidFill>
                <a:ea typeface="ヒラギノ角ゴ Pro W3" charset="-128"/>
              </a:rPr>
              <a:t>J Clin Oncol. 2008;26:4563-4571.</a:t>
            </a:r>
            <a:endParaRPr lang="en-GB" altLang="es-CO" sz="1400" b="0" smtClean="0">
              <a:solidFill>
                <a:srgbClr val="CDCDCF"/>
              </a:solidFill>
              <a:ea typeface="ヒラギノ角ゴ Pro W3" charset="-128"/>
            </a:endParaRPr>
          </a:p>
        </p:txBody>
      </p:sp>
      <p:sp>
        <p:nvSpPr>
          <p:cNvPr id="31747" name="Line 51"/>
          <p:cNvSpPr>
            <a:spLocks noChangeShapeType="1"/>
          </p:cNvSpPr>
          <p:nvPr/>
        </p:nvSpPr>
        <p:spPr bwMode="auto">
          <a:xfrm rot="-5400000">
            <a:off x="2624138" y="3375025"/>
            <a:ext cx="0"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1748" name="TextBox 7"/>
          <p:cNvSpPr txBox="1">
            <a:spLocks noChangeArrowheads="1"/>
          </p:cNvSpPr>
          <p:nvPr/>
        </p:nvSpPr>
        <p:spPr bwMode="auto">
          <a:xfrm>
            <a:off x="392155" y="2141621"/>
            <a:ext cx="1711325"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Pregnenolone</a:t>
            </a:r>
          </a:p>
        </p:txBody>
      </p:sp>
      <p:sp>
        <p:nvSpPr>
          <p:cNvPr id="31749" name="TextBox 8"/>
          <p:cNvSpPr txBox="1">
            <a:spLocks noChangeArrowheads="1"/>
          </p:cNvSpPr>
          <p:nvPr/>
        </p:nvSpPr>
        <p:spPr bwMode="auto">
          <a:xfrm>
            <a:off x="2776539" y="2141621"/>
            <a:ext cx="1974850"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Deoxycorticosterone</a:t>
            </a:r>
          </a:p>
        </p:txBody>
      </p:sp>
      <p:sp>
        <p:nvSpPr>
          <p:cNvPr id="31750" name="TextBox 9"/>
          <p:cNvSpPr txBox="1">
            <a:spLocks noChangeArrowheads="1"/>
          </p:cNvSpPr>
          <p:nvPr/>
        </p:nvSpPr>
        <p:spPr bwMode="auto">
          <a:xfrm>
            <a:off x="5422902" y="2141621"/>
            <a:ext cx="1479550"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Corticosterone</a:t>
            </a:r>
          </a:p>
        </p:txBody>
      </p:sp>
      <p:sp>
        <p:nvSpPr>
          <p:cNvPr id="31751" name="TextBox 10"/>
          <p:cNvSpPr txBox="1">
            <a:spLocks noChangeArrowheads="1"/>
          </p:cNvSpPr>
          <p:nvPr/>
        </p:nvSpPr>
        <p:spPr bwMode="auto">
          <a:xfrm>
            <a:off x="7573965" y="2141621"/>
            <a:ext cx="1262062"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Aldosterone</a:t>
            </a:r>
          </a:p>
        </p:txBody>
      </p:sp>
      <p:sp>
        <p:nvSpPr>
          <p:cNvPr id="31752" name="TextBox 11"/>
          <p:cNvSpPr txBox="1">
            <a:spLocks noChangeArrowheads="1"/>
          </p:cNvSpPr>
          <p:nvPr/>
        </p:nvSpPr>
        <p:spPr bwMode="auto">
          <a:xfrm>
            <a:off x="5211764" y="3506788"/>
            <a:ext cx="1000125"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Cortisol</a:t>
            </a:r>
          </a:p>
        </p:txBody>
      </p:sp>
      <p:sp>
        <p:nvSpPr>
          <p:cNvPr id="31753" name="TextBox 12"/>
          <p:cNvSpPr txBox="1">
            <a:spLocks noChangeArrowheads="1"/>
          </p:cNvSpPr>
          <p:nvPr/>
        </p:nvSpPr>
        <p:spPr bwMode="auto">
          <a:xfrm>
            <a:off x="2946442" y="3506788"/>
            <a:ext cx="1584325"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11-deoxycortisol</a:t>
            </a:r>
          </a:p>
        </p:txBody>
      </p:sp>
      <p:sp>
        <p:nvSpPr>
          <p:cNvPr id="31754" name="TextBox 14"/>
          <p:cNvSpPr txBox="1">
            <a:spLocks noChangeArrowheads="1"/>
          </p:cNvSpPr>
          <p:nvPr/>
        </p:nvSpPr>
        <p:spPr bwMode="auto">
          <a:xfrm>
            <a:off x="392113" y="3506788"/>
            <a:ext cx="1924050"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17OH-Pregnenolone</a:t>
            </a:r>
          </a:p>
        </p:txBody>
      </p:sp>
      <p:sp>
        <p:nvSpPr>
          <p:cNvPr id="31755" name="TextBox 15"/>
          <p:cNvSpPr txBox="1">
            <a:spLocks noChangeArrowheads="1"/>
          </p:cNvSpPr>
          <p:nvPr/>
        </p:nvSpPr>
        <p:spPr bwMode="auto">
          <a:xfrm>
            <a:off x="1249405" y="2716297"/>
            <a:ext cx="1584325" cy="4794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CYP17:</a:t>
            </a:r>
            <a:br>
              <a:rPr lang="en-US" altLang="es-CO" sz="1400" smtClean="0">
                <a:solidFill>
                  <a:srgbClr val="000000"/>
                </a:solidFill>
                <a:ea typeface="ヒラギノ角ゴ Pro W3" charset="-128"/>
              </a:rPr>
            </a:br>
            <a:r>
              <a:rPr lang="en-US" altLang="es-CO" sz="1400" smtClean="0">
                <a:solidFill>
                  <a:srgbClr val="000000"/>
                </a:solidFill>
                <a:ea typeface="ヒラギノ角ゴ Pro W3" charset="-128"/>
              </a:rPr>
              <a:t>17</a:t>
            </a:r>
            <a:r>
              <a:rPr lang="el-GR" altLang="es-CO" sz="1400" smtClean="0">
                <a:solidFill>
                  <a:srgbClr val="000000"/>
                </a:solidFill>
                <a:ea typeface="ヒラギノ角ゴ Pro W3" charset="-128"/>
              </a:rPr>
              <a:t>α</a:t>
            </a:r>
            <a:r>
              <a:rPr lang="en-US" altLang="es-CO" sz="1400" smtClean="0">
                <a:solidFill>
                  <a:srgbClr val="000000"/>
                </a:solidFill>
                <a:ea typeface="ヒラギノ角ゴ Pro W3" charset="-128"/>
              </a:rPr>
              <a:t>-hydroxylase</a:t>
            </a:r>
          </a:p>
        </p:txBody>
      </p:sp>
      <p:sp>
        <p:nvSpPr>
          <p:cNvPr id="31756" name="TextBox 16"/>
          <p:cNvSpPr txBox="1">
            <a:spLocks noChangeArrowheads="1"/>
          </p:cNvSpPr>
          <p:nvPr/>
        </p:nvSpPr>
        <p:spPr bwMode="auto">
          <a:xfrm>
            <a:off x="1249364" y="4092659"/>
            <a:ext cx="1582737" cy="4794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CYP17:</a:t>
            </a:r>
            <a:br>
              <a:rPr lang="en-US" altLang="es-CO" sz="1400" smtClean="0">
                <a:solidFill>
                  <a:srgbClr val="000000"/>
                </a:solidFill>
                <a:ea typeface="ヒラギノ角ゴ Pro W3" charset="-128"/>
              </a:rPr>
            </a:br>
            <a:r>
              <a:rPr lang="en-US" altLang="es-CO" sz="1400" smtClean="0">
                <a:solidFill>
                  <a:srgbClr val="000000"/>
                </a:solidFill>
                <a:ea typeface="ヒラギノ角ゴ Pro W3" charset="-128"/>
              </a:rPr>
              <a:t>C17,20-lyase</a:t>
            </a:r>
          </a:p>
        </p:txBody>
      </p:sp>
      <p:grpSp>
        <p:nvGrpSpPr>
          <p:cNvPr id="31757" name="Group 41"/>
          <p:cNvGrpSpPr>
            <a:grpSpLocks/>
          </p:cNvGrpSpPr>
          <p:nvPr/>
        </p:nvGrpSpPr>
        <p:grpSpPr bwMode="auto">
          <a:xfrm>
            <a:off x="1306513" y="2216150"/>
            <a:ext cx="1473200" cy="1473200"/>
            <a:chOff x="1297498" y="2320317"/>
            <a:chExt cx="1473277" cy="1473277"/>
          </a:xfrm>
        </p:grpSpPr>
        <p:sp>
          <p:nvSpPr>
            <p:cNvPr id="20" name="Line 89"/>
            <p:cNvSpPr>
              <a:spLocks noChangeShapeType="1"/>
            </p:cNvSpPr>
            <p:nvPr/>
          </p:nvSpPr>
          <p:spPr bwMode="auto">
            <a:xfrm rot="2700000" flipV="1">
              <a:off x="1297498" y="2617196"/>
              <a:ext cx="1473277" cy="879521"/>
            </a:xfrm>
            <a:prstGeom prst="line">
              <a:avLst/>
            </a:prstGeom>
            <a:noFill/>
            <a:ln w="28575">
              <a:solidFill>
                <a:schemeClr val="accent3"/>
              </a:solidFill>
              <a:round/>
              <a:headEnd/>
              <a:tailEn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latin typeface="Century Gothic"/>
                <a:ea typeface="ヒラギノ角ゴ Pro W3" charset="-128"/>
              </a:endParaRPr>
            </a:p>
          </p:txBody>
        </p:sp>
        <p:sp>
          <p:nvSpPr>
            <p:cNvPr id="21" name="Line 89"/>
            <p:cNvSpPr>
              <a:spLocks noChangeShapeType="1"/>
            </p:cNvSpPr>
            <p:nvPr/>
          </p:nvSpPr>
          <p:spPr bwMode="auto">
            <a:xfrm rot="18900000" flipH="1" flipV="1">
              <a:off x="1297498" y="2617196"/>
              <a:ext cx="1473277" cy="879521"/>
            </a:xfrm>
            <a:prstGeom prst="line">
              <a:avLst/>
            </a:prstGeom>
            <a:noFill/>
            <a:ln w="28575">
              <a:solidFill>
                <a:schemeClr val="accent3"/>
              </a:solidFill>
              <a:round/>
              <a:headEnd/>
              <a:tailEn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latin typeface="Century Gothic"/>
                <a:ea typeface="ヒラギノ角ゴ Pro W3" charset="-128"/>
              </a:endParaRPr>
            </a:p>
          </p:txBody>
        </p:sp>
      </p:grpSp>
      <p:grpSp>
        <p:nvGrpSpPr>
          <p:cNvPr id="31758" name="Group 42"/>
          <p:cNvGrpSpPr>
            <a:grpSpLocks/>
          </p:cNvGrpSpPr>
          <p:nvPr/>
        </p:nvGrpSpPr>
        <p:grpSpPr bwMode="auto">
          <a:xfrm>
            <a:off x="392114" y="4505406"/>
            <a:ext cx="7381875" cy="1148299"/>
            <a:chOff x="392113" y="4505325"/>
            <a:chExt cx="7381875" cy="1148783"/>
          </a:xfrm>
        </p:grpSpPr>
        <p:sp>
          <p:nvSpPr>
            <p:cNvPr id="31783" name="TextBox 21"/>
            <p:cNvSpPr txBox="1">
              <a:spLocks noChangeArrowheads="1"/>
            </p:cNvSpPr>
            <p:nvPr/>
          </p:nvSpPr>
          <p:spPr bwMode="grayWhite">
            <a:xfrm>
              <a:off x="392113" y="4930775"/>
              <a:ext cx="1676400"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DHEA</a:t>
              </a:r>
            </a:p>
          </p:txBody>
        </p:sp>
        <p:sp>
          <p:nvSpPr>
            <p:cNvPr id="31784" name="TextBox 22"/>
            <p:cNvSpPr txBox="1">
              <a:spLocks noChangeArrowheads="1"/>
            </p:cNvSpPr>
            <p:nvPr/>
          </p:nvSpPr>
          <p:spPr bwMode="grayWhite">
            <a:xfrm>
              <a:off x="2906713" y="4930775"/>
              <a:ext cx="1676400"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Androstenedione</a:t>
              </a:r>
            </a:p>
          </p:txBody>
        </p:sp>
        <p:sp>
          <p:nvSpPr>
            <p:cNvPr id="31785" name="TextBox 23"/>
            <p:cNvSpPr txBox="1">
              <a:spLocks noChangeArrowheads="1"/>
            </p:cNvSpPr>
            <p:nvPr/>
          </p:nvSpPr>
          <p:spPr bwMode="grayWhite">
            <a:xfrm>
              <a:off x="6299200" y="4505325"/>
              <a:ext cx="1474788"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Testosterone</a:t>
              </a:r>
            </a:p>
          </p:txBody>
        </p:sp>
        <p:sp>
          <p:nvSpPr>
            <p:cNvPr id="31786" name="TextBox 24"/>
            <p:cNvSpPr txBox="1">
              <a:spLocks noChangeArrowheads="1"/>
            </p:cNvSpPr>
            <p:nvPr/>
          </p:nvSpPr>
          <p:spPr bwMode="grayWhite">
            <a:xfrm>
              <a:off x="6299200" y="5364163"/>
              <a:ext cx="1474788"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Estradiol</a:t>
              </a:r>
            </a:p>
          </p:txBody>
        </p:sp>
      </p:grpSp>
      <p:sp>
        <p:nvSpPr>
          <p:cNvPr id="31759" name="TextBox 30"/>
          <p:cNvSpPr txBox="1">
            <a:spLocks noChangeArrowheads="1"/>
          </p:cNvSpPr>
          <p:nvPr/>
        </p:nvSpPr>
        <p:spPr bwMode="auto">
          <a:xfrm>
            <a:off x="2236827" y="4930858"/>
            <a:ext cx="492125"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x 3</a:t>
            </a:r>
          </a:p>
        </p:txBody>
      </p:sp>
      <p:sp>
        <p:nvSpPr>
          <p:cNvPr id="31760" name="TextBox 32"/>
          <p:cNvSpPr txBox="1">
            <a:spLocks noChangeArrowheads="1"/>
          </p:cNvSpPr>
          <p:nvPr/>
        </p:nvSpPr>
        <p:spPr bwMode="auto">
          <a:xfrm>
            <a:off x="6384926" y="3489332"/>
            <a:ext cx="493713"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x 2</a:t>
            </a:r>
          </a:p>
        </p:txBody>
      </p:sp>
      <p:sp>
        <p:nvSpPr>
          <p:cNvPr id="31761" name="TextBox 33"/>
          <p:cNvSpPr txBox="1">
            <a:spLocks noChangeArrowheads="1"/>
          </p:cNvSpPr>
          <p:nvPr/>
        </p:nvSpPr>
        <p:spPr bwMode="auto">
          <a:xfrm>
            <a:off x="4702177" y="4930858"/>
            <a:ext cx="1054100"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2 ng/dL</a:t>
            </a:r>
          </a:p>
        </p:txBody>
      </p:sp>
      <p:sp>
        <p:nvSpPr>
          <p:cNvPr id="31762" name="TextBox 34"/>
          <p:cNvSpPr txBox="1">
            <a:spLocks noChangeArrowheads="1"/>
          </p:cNvSpPr>
          <p:nvPr/>
        </p:nvSpPr>
        <p:spPr bwMode="auto">
          <a:xfrm>
            <a:off x="7977189" y="4505408"/>
            <a:ext cx="1166812"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1 ng/dL</a:t>
            </a:r>
          </a:p>
        </p:txBody>
      </p:sp>
      <p:sp>
        <p:nvSpPr>
          <p:cNvPr id="31763" name="TextBox 35"/>
          <p:cNvSpPr txBox="1">
            <a:spLocks noChangeArrowheads="1"/>
          </p:cNvSpPr>
          <p:nvPr/>
        </p:nvSpPr>
        <p:spPr bwMode="auto">
          <a:xfrm>
            <a:off x="7977189" y="5364246"/>
            <a:ext cx="1166812"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80 ng/dL</a:t>
            </a:r>
          </a:p>
        </p:txBody>
      </p:sp>
      <p:sp>
        <p:nvSpPr>
          <p:cNvPr id="31764" name="Line 53"/>
          <p:cNvSpPr>
            <a:spLocks noChangeShapeType="1"/>
          </p:cNvSpPr>
          <p:nvPr/>
        </p:nvSpPr>
        <p:spPr bwMode="auto">
          <a:xfrm>
            <a:off x="5672140" y="5126122"/>
            <a:ext cx="520700" cy="3968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1765" name="Line 54"/>
          <p:cNvSpPr>
            <a:spLocks noChangeShapeType="1"/>
          </p:cNvSpPr>
          <p:nvPr/>
        </p:nvSpPr>
        <p:spPr bwMode="auto">
          <a:xfrm flipV="1">
            <a:off x="5672140" y="4640347"/>
            <a:ext cx="520700" cy="3968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grpSp>
        <p:nvGrpSpPr>
          <p:cNvPr id="31766" name="Group 50"/>
          <p:cNvGrpSpPr>
            <a:grpSpLocks/>
          </p:cNvGrpSpPr>
          <p:nvPr/>
        </p:nvGrpSpPr>
        <p:grpSpPr bwMode="auto">
          <a:xfrm>
            <a:off x="2214563" y="3444875"/>
            <a:ext cx="5724525" cy="2336800"/>
            <a:chOff x="2214563" y="3444875"/>
            <a:chExt cx="5724525" cy="2336800"/>
          </a:xfrm>
        </p:grpSpPr>
        <p:sp>
          <p:nvSpPr>
            <p:cNvPr id="45" name="Line 51"/>
            <p:cNvSpPr>
              <a:spLocks noChangeShapeType="1"/>
            </p:cNvSpPr>
            <p:nvPr/>
          </p:nvSpPr>
          <p:spPr bwMode="auto">
            <a:xfrm rot="10800000" flipV="1">
              <a:off x="6380163" y="3444875"/>
              <a:ext cx="1587" cy="461963"/>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latin typeface="Century Gothic"/>
                <a:ea typeface="ヒラギノ角ゴ Pro W3" charset="-128"/>
              </a:endParaRPr>
            </a:p>
          </p:txBody>
        </p:sp>
        <p:sp>
          <p:nvSpPr>
            <p:cNvPr id="46" name="Line 51"/>
            <p:cNvSpPr>
              <a:spLocks noChangeShapeType="1"/>
            </p:cNvSpPr>
            <p:nvPr/>
          </p:nvSpPr>
          <p:spPr bwMode="auto">
            <a:xfrm rot="10800000" flipV="1">
              <a:off x="7937500" y="4460875"/>
              <a:ext cx="1588" cy="463550"/>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latin typeface="Century Gothic"/>
                <a:ea typeface="ヒラギノ角ゴ Pro W3" charset="-128"/>
              </a:endParaRPr>
            </a:p>
          </p:txBody>
        </p:sp>
        <p:sp>
          <p:nvSpPr>
            <p:cNvPr id="47" name="Line 51"/>
            <p:cNvSpPr>
              <a:spLocks noChangeShapeType="1"/>
            </p:cNvSpPr>
            <p:nvPr/>
          </p:nvSpPr>
          <p:spPr bwMode="auto">
            <a:xfrm rot="10800000" flipV="1">
              <a:off x="7937500" y="5318125"/>
              <a:ext cx="1588" cy="463550"/>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latin typeface="Century Gothic"/>
                <a:ea typeface="ヒラギノ角ゴ Pro W3" charset="-128"/>
              </a:endParaRPr>
            </a:p>
          </p:txBody>
        </p:sp>
        <p:sp>
          <p:nvSpPr>
            <p:cNvPr id="48" name="Line 51"/>
            <p:cNvSpPr>
              <a:spLocks noChangeShapeType="1"/>
            </p:cNvSpPr>
            <p:nvPr/>
          </p:nvSpPr>
          <p:spPr bwMode="auto">
            <a:xfrm rot="10800000" flipV="1">
              <a:off x="4711700" y="4884738"/>
              <a:ext cx="1588" cy="463550"/>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latin typeface="Century Gothic"/>
                <a:ea typeface="ヒラギノ角ゴ Pro W3" charset="-128"/>
              </a:endParaRPr>
            </a:p>
          </p:txBody>
        </p:sp>
        <p:sp>
          <p:nvSpPr>
            <p:cNvPr id="49" name="Line 51"/>
            <p:cNvSpPr>
              <a:spLocks noChangeShapeType="1"/>
            </p:cNvSpPr>
            <p:nvPr/>
          </p:nvSpPr>
          <p:spPr bwMode="auto">
            <a:xfrm rot="10800000" flipV="1">
              <a:off x="2214563" y="4884738"/>
              <a:ext cx="1587" cy="463550"/>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latin typeface="Century Gothic"/>
                <a:ea typeface="ヒラギノ角ゴ Pro W3" charset="-128"/>
              </a:endParaRPr>
            </a:p>
          </p:txBody>
        </p:sp>
      </p:grpSp>
      <p:sp>
        <p:nvSpPr>
          <p:cNvPr id="31767" name="Line 51"/>
          <p:cNvSpPr>
            <a:spLocks noChangeShapeType="1"/>
          </p:cNvSpPr>
          <p:nvPr/>
        </p:nvSpPr>
        <p:spPr bwMode="auto">
          <a:xfrm rot="-5400000">
            <a:off x="4868069" y="3375819"/>
            <a:ext cx="0" cy="5476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1768" name="Line 51"/>
          <p:cNvSpPr>
            <a:spLocks noChangeShapeType="1"/>
          </p:cNvSpPr>
          <p:nvPr/>
        </p:nvSpPr>
        <p:spPr bwMode="auto">
          <a:xfrm rot="-5400000">
            <a:off x="2749550" y="4968917"/>
            <a:ext cx="1588" cy="21113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1769" name="Line 51"/>
          <p:cNvSpPr>
            <a:spLocks noChangeShapeType="1"/>
          </p:cNvSpPr>
          <p:nvPr/>
        </p:nvSpPr>
        <p:spPr bwMode="auto">
          <a:xfrm>
            <a:off x="1152525" y="2565484"/>
            <a:ext cx="1588" cy="7905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1770" name="Line 51"/>
          <p:cNvSpPr>
            <a:spLocks noChangeShapeType="1"/>
          </p:cNvSpPr>
          <p:nvPr/>
        </p:nvSpPr>
        <p:spPr bwMode="auto">
          <a:xfrm>
            <a:off x="1160489" y="3973513"/>
            <a:ext cx="3175" cy="79216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1771" name="Line 51"/>
          <p:cNvSpPr>
            <a:spLocks noChangeShapeType="1"/>
          </p:cNvSpPr>
          <p:nvPr/>
        </p:nvSpPr>
        <p:spPr bwMode="auto">
          <a:xfrm rot="-5400000">
            <a:off x="2439988" y="2009859"/>
            <a:ext cx="0"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1772" name="Line 51"/>
          <p:cNvSpPr>
            <a:spLocks noChangeShapeType="1"/>
          </p:cNvSpPr>
          <p:nvPr/>
        </p:nvSpPr>
        <p:spPr bwMode="auto">
          <a:xfrm rot="-5400000">
            <a:off x="5085557" y="2010653"/>
            <a:ext cx="0" cy="5476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1773" name="Line 51"/>
          <p:cNvSpPr>
            <a:spLocks noChangeShapeType="1"/>
          </p:cNvSpPr>
          <p:nvPr/>
        </p:nvSpPr>
        <p:spPr bwMode="auto">
          <a:xfrm rot="-5400000">
            <a:off x="7239001" y="2009859"/>
            <a:ext cx="0"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grpSp>
        <p:nvGrpSpPr>
          <p:cNvPr id="31774" name="Group 42"/>
          <p:cNvGrpSpPr>
            <a:grpSpLocks/>
          </p:cNvGrpSpPr>
          <p:nvPr/>
        </p:nvGrpSpPr>
        <p:grpSpPr bwMode="auto">
          <a:xfrm>
            <a:off x="1306513" y="3594100"/>
            <a:ext cx="1473200" cy="1473200"/>
            <a:chOff x="1297498" y="2320317"/>
            <a:chExt cx="1473277" cy="1473277"/>
          </a:xfrm>
        </p:grpSpPr>
        <p:sp>
          <p:nvSpPr>
            <p:cNvPr id="44" name="Line 89"/>
            <p:cNvSpPr>
              <a:spLocks noChangeShapeType="1"/>
            </p:cNvSpPr>
            <p:nvPr/>
          </p:nvSpPr>
          <p:spPr bwMode="auto">
            <a:xfrm rot="2700000" flipV="1">
              <a:off x="1297498" y="2617196"/>
              <a:ext cx="1473277" cy="879521"/>
            </a:xfrm>
            <a:prstGeom prst="line">
              <a:avLst/>
            </a:prstGeom>
            <a:noFill/>
            <a:ln w="28575">
              <a:solidFill>
                <a:schemeClr val="accent3"/>
              </a:solidFill>
              <a:round/>
              <a:headEnd/>
              <a:tailEn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latin typeface="Century Gothic"/>
                <a:ea typeface="ヒラギノ角ゴ Pro W3" charset="-128"/>
              </a:endParaRPr>
            </a:p>
          </p:txBody>
        </p:sp>
        <p:sp>
          <p:nvSpPr>
            <p:cNvPr id="50" name="Line 89"/>
            <p:cNvSpPr>
              <a:spLocks noChangeShapeType="1"/>
            </p:cNvSpPr>
            <p:nvPr/>
          </p:nvSpPr>
          <p:spPr bwMode="auto">
            <a:xfrm rot="18900000" flipH="1" flipV="1">
              <a:off x="1297498" y="2617196"/>
              <a:ext cx="1473277" cy="879521"/>
            </a:xfrm>
            <a:prstGeom prst="line">
              <a:avLst/>
            </a:prstGeom>
            <a:noFill/>
            <a:ln w="28575">
              <a:solidFill>
                <a:schemeClr val="accent3"/>
              </a:solidFill>
              <a:round/>
              <a:headEnd/>
              <a:tailEn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latin typeface="Century Gothic"/>
                <a:ea typeface="ヒラギノ角ゴ Pro W3" charset="-128"/>
              </a:endParaRPr>
            </a:p>
          </p:txBody>
        </p:sp>
      </p:grpSp>
      <p:sp>
        <p:nvSpPr>
          <p:cNvPr id="31775" name="Title 42"/>
          <p:cNvSpPr>
            <a:spLocks noGrp="1"/>
          </p:cNvSpPr>
          <p:nvPr>
            <p:ph type="title"/>
          </p:nvPr>
        </p:nvSpPr>
        <p:spPr>
          <a:xfrm>
            <a:off x="856101" y="609603"/>
            <a:ext cx="7429499" cy="803023"/>
          </a:xfrm>
        </p:spPr>
        <p:txBody>
          <a:bodyPr>
            <a:normAutofit fontScale="90000"/>
          </a:bodyPr>
          <a:lstStyle/>
          <a:p>
            <a:r>
              <a:rPr lang="en-US" altLang="es-CO" b="1" i="1" dirty="0" err="1" smtClean="0"/>
              <a:t>Abiraterone</a:t>
            </a:r>
            <a:r>
              <a:rPr lang="en-US" altLang="es-CO" b="1" i="1" dirty="0" smtClean="0"/>
              <a:t>: Mechanism of Action</a:t>
            </a:r>
          </a:p>
        </p:txBody>
      </p:sp>
    </p:spTree>
    <p:extLst>
      <p:ext uri="{BB962C8B-B14F-4D97-AF65-F5344CB8AC3E}">
        <p14:creationId xmlns:p14="http://schemas.microsoft.com/office/powerpoint/2010/main" val="222942115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3"/>
          <p:cNvPicPr>
            <a:picLocks noChangeAspect="1" noChangeArrowheads="1"/>
          </p:cNvPicPr>
          <p:nvPr/>
        </p:nvPicPr>
        <p:blipFill>
          <a:blip r:embed="rId3"/>
          <a:srcRect/>
          <a:stretch>
            <a:fillRect/>
          </a:stretch>
        </p:blipFill>
        <p:spPr bwMode="auto">
          <a:xfrm>
            <a:off x="214313" y="214339"/>
            <a:ext cx="5076825" cy="4962525"/>
          </a:xfrm>
          <a:prstGeom prst="rect">
            <a:avLst/>
          </a:prstGeom>
          <a:noFill/>
          <a:ln w="25400">
            <a:solidFill>
              <a:srgbClr val="000000"/>
            </a:solidFill>
            <a:miter lim="800000"/>
            <a:headEnd/>
            <a:tailEnd/>
          </a:ln>
        </p:spPr>
      </p:pic>
      <p:pic>
        <p:nvPicPr>
          <p:cNvPr id="110595" name="Picture 4"/>
          <p:cNvPicPr>
            <a:picLocks noChangeAspect="1" noChangeArrowheads="1"/>
          </p:cNvPicPr>
          <p:nvPr/>
        </p:nvPicPr>
        <p:blipFill>
          <a:blip r:embed="rId4"/>
          <a:srcRect/>
          <a:stretch>
            <a:fillRect/>
          </a:stretch>
        </p:blipFill>
        <p:spPr bwMode="auto">
          <a:xfrm>
            <a:off x="4000502" y="2000250"/>
            <a:ext cx="4619625" cy="4610100"/>
          </a:xfrm>
          <a:prstGeom prst="rect">
            <a:avLst/>
          </a:prstGeom>
          <a:noFill/>
          <a:ln w="25400">
            <a:solidFill>
              <a:srgbClr val="000000"/>
            </a:solidFill>
            <a:miter lim="800000"/>
            <a:headEnd/>
            <a:tailEnd/>
          </a:ln>
        </p:spPr>
      </p:pic>
      <p:sp>
        <p:nvSpPr>
          <p:cNvPr id="110596" name="7 CuadroTexto"/>
          <p:cNvSpPr txBox="1">
            <a:spLocks noChangeArrowheads="1"/>
          </p:cNvSpPr>
          <p:nvPr/>
        </p:nvSpPr>
        <p:spPr bwMode="auto">
          <a:xfrm>
            <a:off x="285763" y="5286400"/>
            <a:ext cx="3357563" cy="1169551"/>
          </a:xfrm>
          <a:prstGeom prst="rect">
            <a:avLst/>
          </a:prstGeom>
          <a:noFill/>
          <a:ln w="9525">
            <a:noFill/>
            <a:miter lim="800000"/>
            <a:headEnd/>
            <a:tailEnd/>
          </a:ln>
        </p:spPr>
        <p:txBody>
          <a:bodyPr>
            <a:prstTxWarp prst="textNoShape">
              <a:avLst/>
            </a:prstTxWarp>
            <a:spAutoFit/>
          </a:bodyPr>
          <a:lstStyle/>
          <a:p>
            <a:r>
              <a:rPr lang="es-ES" sz="1400"/>
              <a:t>Andriole GL, Crawford ED, Grubb RL, et al ., the PLCO Project Team,  </a:t>
            </a:r>
            <a:r>
              <a:rPr lang="es-ES" sz="1400" b="1"/>
              <a:t>Mortality Results from a Randomized Prostate-Cancer Screening Trial. </a:t>
            </a:r>
            <a:r>
              <a:rPr lang="es-ES" sz="1400"/>
              <a:t>N Engl J Med 2009 360: 1310-1319</a:t>
            </a:r>
          </a:p>
        </p:txBody>
      </p:sp>
      <p:sp>
        <p:nvSpPr>
          <p:cNvPr id="9" name="8 Rectángulo"/>
          <p:cNvSpPr/>
          <p:nvPr/>
        </p:nvSpPr>
        <p:spPr>
          <a:xfrm>
            <a:off x="5857877" y="642943"/>
            <a:ext cx="2143125" cy="6429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r>
              <a:rPr lang="es-ES" sz="2400" b="1">
                <a:solidFill>
                  <a:srgbClr val="FFFFFF"/>
                </a:solidFill>
              </a:rPr>
              <a:t>n=76.693</a:t>
            </a:r>
          </a:p>
        </p:txBody>
      </p:sp>
      <p:pic>
        <p:nvPicPr>
          <p:cNvPr id="6" name="Picture 3"/>
          <p:cNvPicPr>
            <a:picLocks noChangeAspect="1" noChangeArrowheads="1"/>
          </p:cNvPicPr>
          <p:nvPr/>
        </p:nvPicPr>
        <p:blipFill>
          <a:blip r:embed="rId5"/>
          <a:srcRect/>
          <a:stretch>
            <a:fillRect/>
          </a:stretch>
        </p:blipFill>
        <p:spPr bwMode="auto">
          <a:xfrm>
            <a:off x="7188689" y="5569677"/>
            <a:ext cx="1634637" cy="602549"/>
          </a:xfrm>
          <a:prstGeom prst="rect">
            <a:avLst/>
          </a:prstGeom>
          <a:noFill/>
          <a:ln w="15875">
            <a:solidFill>
              <a:schemeClr val="tx1"/>
            </a:solidFill>
            <a:miter lim="800000"/>
            <a:headEnd/>
            <a:tailEnd/>
          </a:ln>
        </p:spPr>
      </p:pic>
    </p:spTree>
    <p:extLst>
      <p:ext uri="{BB962C8B-B14F-4D97-AF65-F5344CB8AC3E}">
        <p14:creationId xmlns:p14="http://schemas.microsoft.com/office/powerpoint/2010/main" val="470236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7" name="Text Box 7"/>
          <p:cNvSpPr txBox="1">
            <a:spLocks noChangeArrowheads="1"/>
          </p:cNvSpPr>
          <p:nvPr/>
        </p:nvSpPr>
        <p:spPr bwMode="auto">
          <a:xfrm>
            <a:off x="251841" y="333379"/>
            <a:ext cx="7272479"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457200">
              <a:spcBef>
                <a:spcPct val="50000"/>
              </a:spcBef>
              <a:defRPr/>
            </a:pPr>
            <a:r>
              <a:rPr lang="it-IT" sz="4000" b="1" dirty="0" err="1" smtClean="0">
                <a:solidFill>
                  <a:srgbClr val="FAFD00"/>
                </a:solidFill>
                <a:latin typeface="Calibri"/>
                <a:cs typeface="Calibri"/>
              </a:rPr>
              <a:t>Efectos</a:t>
            </a:r>
            <a:r>
              <a:rPr lang="it-IT" sz="4000" b="1" dirty="0" smtClean="0">
                <a:solidFill>
                  <a:srgbClr val="FAFD00"/>
                </a:solidFill>
                <a:latin typeface="Calibri"/>
                <a:cs typeface="Calibri"/>
              </a:rPr>
              <a:t> </a:t>
            </a:r>
            <a:r>
              <a:rPr lang="it-IT" sz="4000" b="1" dirty="0" err="1" smtClean="0">
                <a:solidFill>
                  <a:srgbClr val="FAFD00"/>
                </a:solidFill>
                <a:latin typeface="Calibri"/>
                <a:cs typeface="Calibri"/>
              </a:rPr>
              <a:t>secundarios</a:t>
            </a:r>
            <a:r>
              <a:rPr lang="it-IT" sz="4000" b="1" dirty="0" smtClean="0">
                <a:solidFill>
                  <a:srgbClr val="FAFD00"/>
                </a:solidFill>
                <a:latin typeface="Calibri"/>
                <a:cs typeface="Calibri"/>
              </a:rPr>
              <a:t> de la </a:t>
            </a:r>
            <a:r>
              <a:rPr lang="it-IT" sz="4000" b="1" dirty="0" err="1" smtClean="0">
                <a:solidFill>
                  <a:srgbClr val="FAFD00"/>
                </a:solidFill>
                <a:latin typeface="Calibri"/>
                <a:cs typeface="Calibri"/>
              </a:rPr>
              <a:t>hormonoterapia</a:t>
            </a:r>
            <a:endParaRPr lang="it-IT" sz="4000" b="1" dirty="0">
              <a:solidFill>
                <a:srgbClr val="FAFD00"/>
              </a:solidFill>
              <a:latin typeface="Calibri"/>
              <a:cs typeface="Calibri"/>
            </a:endParaRPr>
          </a:p>
        </p:txBody>
      </p:sp>
      <p:pic>
        <p:nvPicPr>
          <p:cNvPr id="645128" name="Picture 8" descr="obesit"/>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686084" y="1916113"/>
            <a:ext cx="3809528" cy="4176712"/>
          </a:xfrm>
          <a:ln w="38100">
            <a:solidFill>
              <a:srgbClr val="FF0000"/>
            </a:solidFill>
            <a:miter lim="800000"/>
            <a:headEnd/>
            <a:tailEnd/>
          </a:ln>
          <a:extLs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9" name="Rectangle 6"/>
          <p:cNvSpPr>
            <a:spLocks noGrp="1" noChangeArrowheads="1"/>
          </p:cNvSpPr>
          <p:nvPr>
            <p:ph type="body" sz="half" idx="2"/>
          </p:nvPr>
        </p:nvSpPr>
        <p:spPr>
          <a:xfrm>
            <a:off x="4791938" y="1457572"/>
            <a:ext cx="3791555" cy="4720870"/>
          </a:xfrm>
        </p:spPr>
        <p:txBody>
          <a:bodyPr>
            <a:normAutofit fontScale="92500" lnSpcReduction="20000"/>
          </a:bodyPr>
          <a:lstStyle/>
          <a:p>
            <a:pPr>
              <a:lnSpc>
                <a:spcPct val="80000"/>
              </a:lnSpc>
              <a:buFontTx/>
              <a:buChar char="•"/>
            </a:pP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Pérdida</a:t>
            </a:r>
            <a:r>
              <a:rPr lang="it-IT" sz="2400" i="1" dirty="0" smtClean="0">
                <a:solidFill>
                  <a:srgbClr val="FFFFFF"/>
                </a:solidFill>
                <a:latin typeface="Calibri" charset="0"/>
                <a:cs typeface="Calibri" charset="0"/>
              </a:rPr>
              <a:t> de la libido y del </a:t>
            </a:r>
            <a:r>
              <a:rPr lang="it-IT" sz="2400" i="1" dirty="0" err="1" smtClean="0">
                <a:solidFill>
                  <a:srgbClr val="FFFFFF"/>
                </a:solidFill>
                <a:latin typeface="Calibri" charset="0"/>
                <a:cs typeface="Calibri" charset="0"/>
              </a:rPr>
              <a:t>interés</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sexual</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disfunción</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eréctil</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impotencia</a:t>
            </a: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Fatiga</a:t>
            </a: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Calores</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vasomotores</a:t>
            </a:r>
            <a:r>
              <a:rPr lang="it-IT" sz="2400" i="1" dirty="0" smtClean="0">
                <a:solidFill>
                  <a:srgbClr val="FFFFFF"/>
                </a:solidFill>
                <a:latin typeface="Calibri" charset="0"/>
                <a:cs typeface="Calibri" charset="0"/>
              </a:rPr>
              <a:t>)</a:t>
            </a:r>
          </a:p>
          <a:p>
            <a:pPr>
              <a:lnSpc>
                <a:spcPct val="80000"/>
              </a:lnSpc>
              <a:buFontTx/>
              <a:buChar char="•"/>
            </a:pPr>
            <a:r>
              <a:rPr lang="it-IT" sz="2400" i="1" dirty="0" smtClean="0">
                <a:solidFill>
                  <a:srgbClr val="FFFFFF"/>
                </a:solidFill>
                <a:latin typeface="Calibri" charset="0"/>
                <a:cs typeface="Calibri" charset="0"/>
              </a:rPr>
              <a:t>Declinar en la </a:t>
            </a:r>
            <a:r>
              <a:rPr lang="it-IT" sz="2400" i="1" dirty="0" err="1" smtClean="0">
                <a:solidFill>
                  <a:srgbClr val="FFFFFF"/>
                </a:solidFill>
                <a:latin typeface="Calibri" charset="0"/>
                <a:cs typeface="Calibri" charset="0"/>
              </a:rPr>
              <a:t>capacidad</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intelectual</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depresión</a:t>
            </a: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Disminución</a:t>
            </a:r>
            <a:r>
              <a:rPr lang="it-IT" sz="2400" i="1" dirty="0" smtClean="0">
                <a:solidFill>
                  <a:srgbClr val="FFFFFF"/>
                </a:solidFill>
                <a:latin typeface="Calibri" charset="0"/>
                <a:cs typeface="Calibri" charset="0"/>
              </a:rPr>
              <a:t> de la </a:t>
            </a:r>
            <a:r>
              <a:rPr lang="it-IT" sz="2400" i="1" dirty="0" err="1" smtClean="0">
                <a:solidFill>
                  <a:srgbClr val="FFFFFF"/>
                </a:solidFill>
                <a:latin typeface="Calibri" charset="0"/>
                <a:cs typeface="Calibri" charset="0"/>
              </a:rPr>
              <a:t>fuerza</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muscular</a:t>
            </a:r>
            <a:endParaRPr lang="it-IT" sz="2400" i="1" dirty="0" smtClean="0">
              <a:solidFill>
                <a:srgbClr val="FFFFFF"/>
              </a:solidFill>
              <a:latin typeface="Calibri" charset="0"/>
              <a:cs typeface="Calibri" charset="0"/>
            </a:endParaRPr>
          </a:p>
          <a:p>
            <a:pPr>
              <a:lnSpc>
                <a:spcPct val="80000"/>
              </a:lnSpc>
              <a:buFontTx/>
              <a:buChar char="•"/>
            </a:pPr>
            <a:r>
              <a:rPr lang="it-IT" sz="2400" i="1" dirty="0" smtClean="0">
                <a:solidFill>
                  <a:srgbClr val="FFFFFF"/>
                </a:solidFill>
                <a:latin typeface="Calibri" charset="0"/>
                <a:cs typeface="Calibri" charset="0"/>
              </a:rPr>
              <a:t>Incremento en la </a:t>
            </a:r>
            <a:r>
              <a:rPr lang="it-IT" sz="2400" i="1" dirty="0" err="1" smtClean="0">
                <a:solidFill>
                  <a:srgbClr val="FFFFFF"/>
                </a:solidFill>
                <a:latin typeface="Calibri" charset="0"/>
                <a:cs typeface="Calibri" charset="0"/>
              </a:rPr>
              <a:t>aposición</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abdominal</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grasa</a:t>
            </a: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Menor</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actividad</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física</a:t>
            </a:r>
            <a:r>
              <a:rPr lang="it-IT" sz="2400" i="1" dirty="0" smtClean="0">
                <a:solidFill>
                  <a:srgbClr val="FFFFFF"/>
                </a:solidFill>
                <a:latin typeface="Calibri" charset="0"/>
                <a:cs typeface="Calibri" charset="0"/>
              </a:rPr>
              <a:t> y </a:t>
            </a:r>
            <a:r>
              <a:rPr lang="it-IT" sz="2400" i="1" dirty="0" err="1" smtClean="0">
                <a:solidFill>
                  <a:srgbClr val="FFFFFF"/>
                </a:solidFill>
                <a:latin typeface="Calibri" charset="0"/>
                <a:cs typeface="Calibri" charset="0"/>
              </a:rPr>
              <a:t>vitalidad</a:t>
            </a: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Osteoporosis</a:t>
            </a:r>
            <a:endParaRPr lang="it-IT" sz="2400" i="1" dirty="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Enfermedad</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cardiovascular</a:t>
            </a:r>
            <a:endParaRPr lang="it-IT" sz="2400" i="1" dirty="0">
              <a:solidFill>
                <a:srgbClr val="FFFFFF"/>
              </a:solidFill>
              <a:latin typeface="Calibri" charset="0"/>
              <a:cs typeface="Calibri" charset="0"/>
            </a:endParaRPr>
          </a:p>
        </p:txBody>
      </p:sp>
    </p:spTree>
    <p:extLst>
      <p:ext uri="{BB962C8B-B14F-4D97-AF65-F5344CB8AC3E}">
        <p14:creationId xmlns:p14="http://schemas.microsoft.com/office/powerpoint/2010/main" val="2994387065"/>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346200" y="1874157"/>
            <a:ext cx="6438900" cy="3695700"/>
          </a:xfrm>
          <a:prstGeom prst="rect">
            <a:avLst/>
          </a:prstGeom>
        </p:spPr>
      </p:pic>
      <p:sp>
        <p:nvSpPr>
          <p:cNvPr id="6" name="Título 5"/>
          <p:cNvSpPr>
            <a:spLocks noGrp="1"/>
          </p:cNvSpPr>
          <p:nvPr>
            <p:ph type="title"/>
          </p:nvPr>
        </p:nvSpPr>
        <p:spPr/>
        <p:txBody>
          <a:bodyPr>
            <a:normAutofit fontScale="90000"/>
          </a:bodyPr>
          <a:lstStyle/>
          <a:p>
            <a:r>
              <a:rPr lang="es-ES" dirty="0" smtClean="0"/>
              <a:t>Ginecomastia inducida por </a:t>
            </a:r>
            <a:r>
              <a:rPr lang="es-ES" dirty="0" err="1" smtClean="0"/>
              <a:t>antiandrógenos</a:t>
            </a:r>
            <a:endParaRPr lang="es-ES" dirty="0"/>
          </a:p>
        </p:txBody>
      </p:sp>
      <p:sp>
        <p:nvSpPr>
          <p:cNvPr id="7" name="CuadroTexto 6"/>
          <p:cNvSpPr txBox="1"/>
          <p:nvPr/>
        </p:nvSpPr>
        <p:spPr>
          <a:xfrm>
            <a:off x="5913506" y="6400299"/>
            <a:ext cx="3018775" cy="276999"/>
          </a:xfrm>
          <a:prstGeom prst="rect">
            <a:avLst/>
          </a:prstGeom>
          <a:noFill/>
        </p:spPr>
        <p:txBody>
          <a:bodyPr wrap="none" rtlCol="0">
            <a:spAutoFit/>
          </a:bodyPr>
          <a:lstStyle/>
          <a:p>
            <a:r>
              <a:rPr lang="es-ES" sz="1200" dirty="0" err="1" smtClean="0">
                <a:solidFill>
                  <a:prstClr val="white"/>
                </a:solidFill>
                <a:latin typeface="Calibri"/>
              </a:rPr>
              <a:t>Michalopoulus</a:t>
            </a:r>
            <a:r>
              <a:rPr lang="es-ES" sz="1200" dirty="0" smtClean="0">
                <a:solidFill>
                  <a:prstClr val="white"/>
                </a:solidFill>
                <a:latin typeface="Calibri"/>
              </a:rPr>
              <a:t> VN, </a:t>
            </a:r>
            <a:r>
              <a:rPr lang="es-ES" sz="1200" dirty="0" err="1" smtClean="0">
                <a:solidFill>
                  <a:prstClr val="white"/>
                </a:solidFill>
                <a:latin typeface="Calibri"/>
              </a:rPr>
              <a:t>Keshtgar</a:t>
            </a:r>
            <a:r>
              <a:rPr lang="es-ES" sz="1200" dirty="0" smtClean="0">
                <a:solidFill>
                  <a:prstClr val="white"/>
                </a:solidFill>
                <a:latin typeface="Calibri"/>
              </a:rPr>
              <a:t> MR, NEJM, 2012</a:t>
            </a:r>
            <a:endParaRPr lang="es-ES" sz="1200" dirty="0">
              <a:solidFill>
                <a:prstClr val="white"/>
              </a:solidFill>
              <a:latin typeface="Calibri"/>
            </a:endParaRPr>
          </a:p>
        </p:txBody>
      </p:sp>
    </p:spTree>
    <p:extLst>
      <p:ext uri="{BB962C8B-B14F-4D97-AF65-F5344CB8AC3E}">
        <p14:creationId xmlns:p14="http://schemas.microsoft.com/office/powerpoint/2010/main" val="2952473195"/>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7176" name="Picture 8"/>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877180" y="1341438"/>
            <a:ext cx="5389641" cy="4754562"/>
          </a:xfrm>
          <a:ln w="38100">
            <a:solidFill>
              <a:srgbClr val="FF0000"/>
            </a:solidFill>
            <a:miter lim="800000"/>
            <a:headEnd/>
            <a:tailEnd/>
          </a:ln>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647172" name="Text Box 4"/>
          <p:cNvSpPr txBox="1">
            <a:spLocks noChangeArrowheads="1"/>
          </p:cNvSpPr>
          <p:nvPr/>
        </p:nvSpPr>
        <p:spPr bwMode="auto">
          <a:xfrm>
            <a:off x="899730" y="333375"/>
            <a:ext cx="7272479" cy="70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457200">
              <a:spcBef>
                <a:spcPct val="50000"/>
              </a:spcBef>
              <a:defRPr/>
            </a:pPr>
            <a:r>
              <a:rPr lang="it-IT" sz="4000" b="1" dirty="0">
                <a:solidFill>
                  <a:srgbClr val="FAFD00"/>
                </a:solidFill>
                <a:latin typeface="Calibri"/>
                <a:cs typeface="Calibri"/>
              </a:rPr>
              <a:t>ADT and </a:t>
            </a:r>
            <a:r>
              <a:rPr lang="it-IT" sz="4000" b="1" dirty="0" err="1">
                <a:solidFill>
                  <a:srgbClr val="FAFD00"/>
                </a:solidFill>
                <a:latin typeface="Calibri"/>
                <a:cs typeface="Calibri"/>
              </a:rPr>
              <a:t>cardiovascular</a:t>
            </a:r>
            <a:r>
              <a:rPr lang="it-IT" sz="4000" b="1" dirty="0">
                <a:solidFill>
                  <a:srgbClr val="FAFD00"/>
                </a:solidFill>
                <a:latin typeface="Calibri"/>
                <a:cs typeface="Calibri"/>
              </a:rPr>
              <a:t> </a:t>
            </a:r>
            <a:r>
              <a:rPr lang="it-IT" sz="4000" b="1" dirty="0" err="1">
                <a:solidFill>
                  <a:srgbClr val="FAFD00"/>
                </a:solidFill>
                <a:latin typeface="Calibri"/>
                <a:cs typeface="Calibri"/>
              </a:rPr>
              <a:t>events</a:t>
            </a:r>
            <a:endParaRPr lang="it-IT" sz="4000" b="1" dirty="0">
              <a:solidFill>
                <a:srgbClr val="FAFD00"/>
              </a:solidFill>
              <a:latin typeface="Calibri"/>
              <a:cs typeface="Calibri"/>
            </a:endParaRPr>
          </a:p>
        </p:txBody>
      </p:sp>
      <p:sp>
        <p:nvSpPr>
          <p:cNvPr id="96259" name="Text Box 10"/>
          <p:cNvSpPr txBox="1">
            <a:spLocks noChangeArrowheads="1"/>
          </p:cNvSpPr>
          <p:nvPr/>
        </p:nvSpPr>
        <p:spPr bwMode="auto">
          <a:xfrm>
            <a:off x="5024674" y="6589713"/>
            <a:ext cx="4876140"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cs typeface="ＭＳ Ｐゴシック"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9pPr>
          </a:lstStyle>
          <a:p>
            <a:pPr defTabSz="457200" eaLnBrk="1">
              <a:lnSpc>
                <a:spcPct val="97000"/>
              </a:lnSpc>
              <a:buClr>
                <a:srgbClr val="000000"/>
              </a:buClr>
              <a:buSzPct val="45000"/>
              <a:buFont typeface="StarSymbol" charset="0"/>
              <a:buNone/>
            </a:pPr>
            <a:r>
              <a:rPr lang="en-GB" sz="1600">
                <a:solidFill>
                  <a:prstClr val="white"/>
                </a:solidFill>
                <a:latin typeface="Calibri" charset="0"/>
                <a:cs typeface="Calibri" charset="0"/>
              </a:rPr>
              <a:t>D'Amico, A. V. et al. J Clin Oncol; 25:2420-2425 2007</a:t>
            </a:r>
          </a:p>
        </p:txBody>
      </p:sp>
    </p:spTree>
    <p:extLst>
      <p:ext uri="{BB962C8B-B14F-4D97-AF65-F5344CB8AC3E}">
        <p14:creationId xmlns:p14="http://schemas.microsoft.com/office/powerpoint/2010/main" val="380027157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Line 51"/>
          <p:cNvSpPr>
            <a:spLocks noChangeShapeType="1"/>
          </p:cNvSpPr>
          <p:nvPr/>
        </p:nvSpPr>
        <p:spPr bwMode="auto">
          <a:xfrm rot="-5400000">
            <a:off x="2136017" y="4602993"/>
            <a:ext cx="1587" cy="2730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94" name="Line 51"/>
          <p:cNvSpPr>
            <a:spLocks noChangeShapeType="1"/>
          </p:cNvSpPr>
          <p:nvPr/>
        </p:nvSpPr>
        <p:spPr bwMode="auto">
          <a:xfrm>
            <a:off x="3343275" y="1987550"/>
            <a:ext cx="1588" cy="1555750"/>
          </a:xfrm>
          <a:prstGeom prst="line">
            <a:avLst/>
          </a:prstGeom>
          <a:noFill/>
          <a:ln w="28575">
            <a:solidFill>
              <a:schemeClr val="accent3"/>
            </a:solidFill>
            <a:round/>
            <a:headEnd/>
            <a:tailEnd type="non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cxnSp>
        <p:nvCxnSpPr>
          <p:cNvPr id="34820" name="Elbow Connector 114"/>
          <p:cNvCxnSpPr>
            <a:cxnSpLocks noChangeShapeType="1"/>
          </p:cNvCxnSpPr>
          <p:nvPr/>
        </p:nvCxnSpPr>
        <p:spPr bwMode="auto">
          <a:xfrm rot="10800000">
            <a:off x="2255838" y="3103563"/>
            <a:ext cx="3238500" cy="449262"/>
          </a:xfrm>
          <a:prstGeom prst="bentConnector3">
            <a:avLst>
              <a:gd name="adj1" fmla="val -111"/>
            </a:avLst>
          </a:prstGeom>
          <a:noFill/>
          <a:ln w="28575">
            <a:solidFill>
              <a:schemeClr val="accent1"/>
            </a:solidFill>
            <a:round/>
            <a:headEnd/>
            <a:tailEnd type="triangle" w="med" len="med"/>
          </a:ln>
          <a:extLst>
            <a:ext uri="{909E8E84-426E-40dd-AFC4-6F175D3DCCD1}">
              <a14:hiddenFill xmlns:a14="http://schemas.microsoft.com/office/drawing/2010/main">
                <a:noFill/>
              </a14:hiddenFill>
            </a:ext>
          </a:extLst>
        </p:spPr>
      </p:cxnSp>
      <p:sp>
        <p:nvSpPr>
          <p:cNvPr id="34821" name="Oval 120"/>
          <p:cNvSpPr>
            <a:spLocks noChangeArrowheads="1"/>
          </p:cNvSpPr>
          <p:nvPr/>
        </p:nvSpPr>
        <p:spPr bwMode="blackWhite">
          <a:xfrm>
            <a:off x="2103474" y="3446468"/>
            <a:ext cx="4776787" cy="708025"/>
          </a:xfrm>
          <a:prstGeom prst="ellipse">
            <a:avLst/>
          </a:prstGeom>
          <a:solidFill>
            <a:schemeClr val="bg1"/>
          </a:solidFill>
          <a:ln w="28575">
            <a:solidFill>
              <a:schemeClr val="tx1"/>
            </a:solidFill>
            <a:round/>
            <a:headEnd/>
            <a:tailEnd/>
          </a:ln>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eaLnBrk="1" fontAlgn="base" hangingPunct="1">
              <a:lnSpc>
                <a:spcPct val="90000"/>
              </a:lnSpc>
              <a:spcBef>
                <a:spcPct val="35000"/>
              </a:spcBef>
              <a:spcAft>
                <a:spcPct val="25000"/>
              </a:spcAft>
              <a:buClr>
                <a:srgbClr val="8B3D9A"/>
              </a:buClr>
              <a:buFont typeface="Arial" panose="020B0604020202020204" pitchFamily="34" charset="0"/>
              <a:buChar char="•"/>
            </a:pPr>
            <a:endParaRPr lang="es-CO" altLang="es-CO" smtClean="0">
              <a:solidFill>
                <a:srgbClr val="FFFFFF"/>
              </a:solidFill>
              <a:ea typeface="ヒラギノ角ゴ Pro W3" charset="-128"/>
            </a:endParaRPr>
          </a:p>
        </p:txBody>
      </p:sp>
      <p:sp>
        <p:nvSpPr>
          <p:cNvPr id="34822" name="Rectangle 2"/>
          <p:cNvSpPr>
            <a:spLocks noGrp="1" noChangeArrowheads="1"/>
          </p:cNvSpPr>
          <p:nvPr>
            <p:ph type="title"/>
          </p:nvPr>
        </p:nvSpPr>
        <p:spPr>
          <a:xfrm>
            <a:off x="384176" y="666750"/>
            <a:ext cx="8467725" cy="1106488"/>
          </a:xfrm>
        </p:spPr>
        <p:txBody>
          <a:bodyPr/>
          <a:lstStyle/>
          <a:p>
            <a:pPr eaLnBrk="1" hangingPunct="1"/>
            <a:r>
              <a:rPr lang="en-US" altLang="es-CO" smtClean="0"/>
              <a:t>Abiraterone: Mechanism of Action</a:t>
            </a:r>
          </a:p>
        </p:txBody>
      </p:sp>
      <p:grpSp>
        <p:nvGrpSpPr>
          <p:cNvPr id="34823" name="Group 78"/>
          <p:cNvGrpSpPr>
            <a:grpSpLocks/>
          </p:cNvGrpSpPr>
          <p:nvPr/>
        </p:nvGrpSpPr>
        <p:grpSpPr bwMode="auto">
          <a:xfrm>
            <a:off x="376239" y="2968625"/>
            <a:ext cx="7823200" cy="2484438"/>
            <a:chOff x="376238" y="3187700"/>
            <a:chExt cx="7823200" cy="2483720"/>
          </a:xfrm>
        </p:grpSpPr>
        <p:sp>
          <p:nvSpPr>
            <p:cNvPr id="34885" name="TextBox 6"/>
            <p:cNvSpPr txBox="1">
              <a:spLocks noChangeArrowheads="1"/>
            </p:cNvSpPr>
            <p:nvPr/>
          </p:nvSpPr>
          <p:spPr bwMode="auto">
            <a:xfrm>
              <a:off x="792163" y="3187700"/>
              <a:ext cx="906463"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ACTH</a:t>
              </a:r>
            </a:p>
          </p:txBody>
        </p:sp>
        <p:sp>
          <p:nvSpPr>
            <p:cNvPr id="34886" name="TextBox 7"/>
            <p:cNvSpPr txBox="1">
              <a:spLocks noChangeArrowheads="1"/>
            </p:cNvSpPr>
            <p:nvPr/>
          </p:nvSpPr>
          <p:spPr bwMode="auto">
            <a:xfrm>
              <a:off x="376238" y="3895725"/>
              <a:ext cx="14986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Pregnenolone</a:t>
              </a:r>
            </a:p>
          </p:txBody>
        </p:sp>
        <p:sp>
          <p:nvSpPr>
            <p:cNvPr id="34887" name="TextBox 8"/>
            <p:cNvSpPr txBox="1">
              <a:spLocks noChangeArrowheads="1"/>
            </p:cNvSpPr>
            <p:nvPr/>
          </p:nvSpPr>
          <p:spPr bwMode="auto">
            <a:xfrm>
              <a:off x="2476501" y="3895725"/>
              <a:ext cx="1730375"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Deoxycorticosterone</a:t>
              </a:r>
            </a:p>
          </p:txBody>
        </p:sp>
        <p:sp>
          <p:nvSpPr>
            <p:cNvPr id="34888" name="TextBox 9"/>
            <p:cNvSpPr txBox="1">
              <a:spLocks noChangeArrowheads="1"/>
            </p:cNvSpPr>
            <p:nvPr/>
          </p:nvSpPr>
          <p:spPr bwMode="auto">
            <a:xfrm>
              <a:off x="4983163" y="3895725"/>
              <a:ext cx="12954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Corticosterone</a:t>
              </a:r>
            </a:p>
          </p:txBody>
        </p:sp>
        <p:sp>
          <p:nvSpPr>
            <p:cNvPr id="34889" name="TextBox 10"/>
            <p:cNvSpPr txBox="1">
              <a:spLocks noChangeArrowheads="1"/>
            </p:cNvSpPr>
            <p:nvPr/>
          </p:nvSpPr>
          <p:spPr bwMode="auto">
            <a:xfrm>
              <a:off x="7094538" y="3895725"/>
              <a:ext cx="11049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Aldosterone</a:t>
              </a:r>
            </a:p>
          </p:txBody>
        </p:sp>
        <p:sp>
          <p:nvSpPr>
            <p:cNvPr id="34890" name="TextBox 11"/>
            <p:cNvSpPr txBox="1">
              <a:spLocks noChangeArrowheads="1"/>
            </p:cNvSpPr>
            <p:nvPr/>
          </p:nvSpPr>
          <p:spPr bwMode="auto">
            <a:xfrm>
              <a:off x="6873875" y="4829175"/>
              <a:ext cx="8763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Cortisol</a:t>
              </a:r>
            </a:p>
          </p:txBody>
        </p:sp>
        <p:sp>
          <p:nvSpPr>
            <p:cNvPr id="34891" name="TextBox 12"/>
            <p:cNvSpPr txBox="1">
              <a:spLocks noChangeArrowheads="1"/>
            </p:cNvSpPr>
            <p:nvPr/>
          </p:nvSpPr>
          <p:spPr bwMode="auto">
            <a:xfrm>
              <a:off x="4702175" y="4829175"/>
              <a:ext cx="1385888"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11-deoxycortisol</a:t>
              </a:r>
            </a:p>
          </p:txBody>
        </p:sp>
        <p:sp>
          <p:nvSpPr>
            <p:cNvPr id="34892" name="TextBox 13"/>
            <p:cNvSpPr txBox="1">
              <a:spLocks noChangeArrowheads="1"/>
            </p:cNvSpPr>
            <p:nvPr/>
          </p:nvSpPr>
          <p:spPr bwMode="auto">
            <a:xfrm>
              <a:off x="2293938" y="4829175"/>
              <a:ext cx="1652587"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17OH-Progesterone</a:t>
              </a:r>
            </a:p>
          </p:txBody>
        </p:sp>
        <p:sp>
          <p:nvSpPr>
            <p:cNvPr id="34893" name="TextBox 14"/>
            <p:cNvSpPr txBox="1">
              <a:spLocks noChangeArrowheads="1"/>
            </p:cNvSpPr>
            <p:nvPr/>
          </p:nvSpPr>
          <p:spPr bwMode="auto">
            <a:xfrm>
              <a:off x="376238" y="4829175"/>
              <a:ext cx="1684337"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17OH-Pregnenolone</a:t>
              </a:r>
            </a:p>
          </p:txBody>
        </p:sp>
        <p:sp>
          <p:nvSpPr>
            <p:cNvPr id="34894" name="TextBox 15"/>
            <p:cNvSpPr txBox="1">
              <a:spLocks noChangeArrowheads="1"/>
            </p:cNvSpPr>
            <p:nvPr/>
          </p:nvSpPr>
          <p:spPr bwMode="auto">
            <a:xfrm>
              <a:off x="1127125" y="4294188"/>
              <a:ext cx="1387475" cy="4247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CYP17:</a:t>
              </a:r>
              <a:br>
                <a:rPr lang="en-US" altLang="es-CO" sz="1200" smtClean="0">
                  <a:solidFill>
                    <a:srgbClr val="000000"/>
                  </a:solidFill>
                  <a:ea typeface="ヒラギノ角ゴ Pro W3" charset="-128"/>
                </a:rPr>
              </a:br>
              <a:r>
                <a:rPr lang="en-US" altLang="es-CO" sz="1200" smtClean="0">
                  <a:solidFill>
                    <a:srgbClr val="000000"/>
                  </a:solidFill>
                  <a:ea typeface="ヒラギノ角ゴ Pro W3" charset="-128"/>
                </a:rPr>
                <a:t>17</a:t>
              </a:r>
              <a:r>
                <a:rPr lang="el-GR" altLang="es-CO" sz="1200" smtClean="0">
                  <a:solidFill>
                    <a:srgbClr val="000000"/>
                  </a:solidFill>
                  <a:ea typeface="ヒラギノ角ゴ Pro W3" charset="-128"/>
                </a:rPr>
                <a:t>α</a:t>
              </a:r>
              <a:r>
                <a:rPr lang="en-US" altLang="es-CO" sz="1200" smtClean="0">
                  <a:solidFill>
                    <a:srgbClr val="000000"/>
                  </a:solidFill>
                  <a:ea typeface="ヒラギノ角ゴ Pro W3" charset="-128"/>
                </a:rPr>
                <a:t>-hydroxylase</a:t>
              </a:r>
            </a:p>
          </p:txBody>
        </p:sp>
        <p:sp>
          <p:nvSpPr>
            <p:cNvPr id="34895" name="TextBox 16"/>
            <p:cNvSpPr txBox="1">
              <a:spLocks noChangeArrowheads="1"/>
            </p:cNvSpPr>
            <p:nvPr/>
          </p:nvSpPr>
          <p:spPr bwMode="auto">
            <a:xfrm>
              <a:off x="1127125" y="5246688"/>
              <a:ext cx="1390651" cy="4247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CYP17:</a:t>
              </a:r>
              <a:br>
                <a:rPr lang="en-US" altLang="es-CO" sz="1200" smtClean="0">
                  <a:solidFill>
                    <a:srgbClr val="000000"/>
                  </a:solidFill>
                  <a:ea typeface="ヒラギノ角ゴ Pro W3" charset="-128"/>
                </a:rPr>
              </a:br>
              <a:r>
                <a:rPr lang="en-US" altLang="es-CO" sz="1200" smtClean="0">
                  <a:solidFill>
                    <a:srgbClr val="000000"/>
                  </a:solidFill>
                  <a:ea typeface="ヒラギノ角ゴ Pro W3" charset="-128"/>
                </a:rPr>
                <a:t>C17,20-lyase</a:t>
              </a:r>
            </a:p>
          </p:txBody>
        </p:sp>
      </p:grpSp>
      <p:grpSp>
        <p:nvGrpSpPr>
          <p:cNvPr id="34824" name="Group 74"/>
          <p:cNvGrpSpPr>
            <a:grpSpLocks/>
          </p:cNvGrpSpPr>
          <p:nvPr/>
        </p:nvGrpSpPr>
        <p:grpSpPr bwMode="auto">
          <a:xfrm>
            <a:off x="1176374" y="3641725"/>
            <a:ext cx="1290637" cy="1290638"/>
            <a:chOff x="1176338" y="3860800"/>
            <a:chExt cx="1290637" cy="1290637"/>
          </a:xfrm>
        </p:grpSpPr>
        <p:sp>
          <p:nvSpPr>
            <p:cNvPr id="20" name="Line 89"/>
            <p:cNvSpPr>
              <a:spLocks noChangeShapeType="1"/>
            </p:cNvSpPr>
            <p:nvPr/>
          </p:nvSpPr>
          <p:spPr bwMode="auto">
            <a:xfrm rot="2700000" flipV="1">
              <a:off x="1176338" y="4202113"/>
              <a:ext cx="1290637" cy="608012"/>
            </a:xfrm>
            <a:prstGeom prst="line">
              <a:avLst/>
            </a:prstGeom>
            <a:noFill/>
            <a:ln w="28575">
              <a:solidFill>
                <a:schemeClr val="accent3"/>
              </a:solidFill>
              <a:round/>
              <a:headEnd/>
              <a:tailEn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21" name="Line 89"/>
            <p:cNvSpPr>
              <a:spLocks noChangeShapeType="1"/>
            </p:cNvSpPr>
            <p:nvPr/>
          </p:nvSpPr>
          <p:spPr bwMode="auto">
            <a:xfrm rot="18900000" flipH="1" flipV="1">
              <a:off x="1176338" y="4202113"/>
              <a:ext cx="1290637" cy="608012"/>
            </a:xfrm>
            <a:prstGeom prst="line">
              <a:avLst/>
            </a:prstGeom>
            <a:noFill/>
            <a:ln w="28575">
              <a:solidFill>
                <a:schemeClr val="accent3"/>
              </a:solidFill>
              <a:round/>
              <a:headEnd/>
              <a:tailEn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grpSp>
      <p:grpSp>
        <p:nvGrpSpPr>
          <p:cNvPr id="34825" name="Group 79"/>
          <p:cNvGrpSpPr>
            <a:grpSpLocks/>
          </p:cNvGrpSpPr>
          <p:nvPr/>
        </p:nvGrpSpPr>
        <p:grpSpPr bwMode="auto">
          <a:xfrm>
            <a:off x="376274" y="5360989"/>
            <a:ext cx="6465887" cy="782464"/>
            <a:chOff x="376238" y="5580063"/>
            <a:chExt cx="6465887" cy="782233"/>
          </a:xfrm>
        </p:grpSpPr>
        <p:sp>
          <p:nvSpPr>
            <p:cNvPr id="34879" name="TextBox 21"/>
            <p:cNvSpPr txBox="1">
              <a:spLocks noChangeArrowheads="1"/>
            </p:cNvSpPr>
            <p:nvPr/>
          </p:nvSpPr>
          <p:spPr bwMode="grayWhite">
            <a:xfrm>
              <a:off x="376238" y="5826125"/>
              <a:ext cx="1468437"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DHEA</a:t>
              </a:r>
            </a:p>
          </p:txBody>
        </p:sp>
        <p:sp>
          <p:nvSpPr>
            <p:cNvPr id="34880" name="TextBox 23"/>
            <p:cNvSpPr txBox="1">
              <a:spLocks noChangeArrowheads="1"/>
            </p:cNvSpPr>
            <p:nvPr/>
          </p:nvSpPr>
          <p:spPr bwMode="grayWhite">
            <a:xfrm>
              <a:off x="2578099" y="5826125"/>
              <a:ext cx="1468437"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Androstenedione</a:t>
              </a:r>
            </a:p>
          </p:txBody>
        </p:sp>
        <p:sp>
          <p:nvSpPr>
            <p:cNvPr id="34881" name="TextBox 24"/>
            <p:cNvSpPr txBox="1">
              <a:spLocks noChangeArrowheads="1"/>
            </p:cNvSpPr>
            <p:nvPr/>
          </p:nvSpPr>
          <p:spPr bwMode="grayWhite">
            <a:xfrm>
              <a:off x="5549900" y="5580063"/>
              <a:ext cx="1292225"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Testosterone</a:t>
              </a:r>
            </a:p>
          </p:txBody>
        </p:sp>
        <p:sp>
          <p:nvSpPr>
            <p:cNvPr id="34882" name="TextBox 25"/>
            <p:cNvSpPr txBox="1">
              <a:spLocks noChangeArrowheads="1"/>
            </p:cNvSpPr>
            <p:nvPr/>
          </p:nvSpPr>
          <p:spPr bwMode="grayWhite">
            <a:xfrm>
              <a:off x="5549900" y="6100763"/>
              <a:ext cx="1292225"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Estradiol</a:t>
              </a:r>
            </a:p>
          </p:txBody>
        </p:sp>
      </p:grpSp>
      <p:sp>
        <p:nvSpPr>
          <p:cNvPr id="34826" name="TextBox 26"/>
          <p:cNvSpPr txBox="1">
            <a:spLocks noChangeArrowheads="1"/>
          </p:cNvSpPr>
          <p:nvPr/>
        </p:nvSpPr>
        <p:spPr bwMode="auto">
          <a:xfrm>
            <a:off x="6929439" y="3362326"/>
            <a:ext cx="156686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Negative feedback</a:t>
            </a:r>
          </a:p>
        </p:txBody>
      </p:sp>
      <p:sp>
        <p:nvSpPr>
          <p:cNvPr id="34827" name="TextBox 31"/>
          <p:cNvSpPr txBox="1">
            <a:spLocks noChangeArrowheads="1"/>
          </p:cNvSpPr>
          <p:nvPr/>
        </p:nvSpPr>
        <p:spPr bwMode="auto">
          <a:xfrm>
            <a:off x="373065" y="3302001"/>
            <a:ext cx="13462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Positive drive</a:t>
            </a:r>
          </a:p>
        </p:txBody>
      </p:sp>
      <p:sp>
        <p:nvSpPr>
          <p:cNvPr id="34828" name="TextBox 32"/>
          <p:cNvSpPr txBox="1">
            <a:spLocks noChangeArrowheads="1"/>
          </p:cNvSpPr>
          <p:nvPr/>
        </p:nvSpPr>
        <p:spPr bwMode="auto">
          <a:xfrm>
            <a:off x="1870077" y="2968626"/>
            <a:ext cx="431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5</a:t>
            </a:r>
          </a:p>
        </p:txBody>
      </p:sp>
      <p:sp>
        <p:nvSpPr>
          <p:cNvPr id="34829" name="TextBox 33"/>
          <p:cNvSpPr txBox="1">
            <a:spLocks noChangeArrowheads="1"/>
          </p:cNvSpPr>
          <p:nvPr/>
        </p:nvSpPr>
        <p:spPr bwMode="auto">
          <a:xfrm>
            <a:off x="4332288" y="3676651"/>
            <a:ext cx="50641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10</a:t>
            </a:r>
          </a:p>
        </p:txBody>
      </p:sp>
      <p:sp>
        <p:nvSpPr>
          <p:cNvPr id="34830" name="TextBox 34"/>
          <p:cNvSpPr txBox="1">
            <a:spLocks noChangeArrowheads="1"/>
          </p:cNvSpPr>
          <p:nvPr/>
        </p:nvSpPr>
        <p:spPr bwMode="auto">
          <a:xfrm>
            <a:off x="6435727" y="3676651"/>
            <a:ext cx="49053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40</a:t>
            </a:r>
          </a:p>
        </p:txBody>
      </p:sp>
      <p:sp>
        <p:nvSpPr>
          <p:cNvPr id="34831" name="TextBox 35"/>
          <p:cNvSpPr txBox="1">
            <a:spLocks noChangeArrowheads="1"/>
          </p:cNvSpPr>
          <p:nvPr/>
        </p:nvSpPr>
        <p:spPr bwMode="auto">
          <a:xfrm>
            <a:off x="8340725" y="3676651"/>
            <a:ext cx="52228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1.5</a:t>
            </a:r>
          </a:p>
        </p:txBody>
      </p:sp>
      <p:sp>
        <p:nvSpPr>
          <p:cNvPr id="34832" name="TextBox 37"/>
          <p:cNvSpPr txBox="1">
            <a:spLocks noChangeArrowheads="1"/>
          </p:cNvSpPr>
          <p:nvPr/>
        </p:nvSpPr>
        <p:spPr bwMode="auto">
          <a:xfrm>
            <a:off x="4102101" y="4610101"/>
            <a:ext cx="431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3</a:t>
            </a:r>
          </a:p>
        </p:txBody>
      </p:sp>
      <p:sp>
        <p:nvSpPr>
          <p:cNvPr id="34833" name="TextBox 38"/>
          <p:cNvSpPr txBox="1">
            <a:spLocks noChangeArrowheads="1"/>
          </p:cNvSpPr>
          <p:nvPr/>
        </p:nvSpPr>
        <p:spPr bwMode="auto">
          <a:xfrm>
            <a:off x="1992313" y="5607051"/>
            <a:ext cx="43021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3</a:t>
            </a:r>
          </a:p>
        </p:txBody>
      </p:sp>
      <p:sp>
        <p:nvSpPr>
          <p:cNvPr id="34834" name="TextBox 39"/>
          <p:cNvSpPr txBox="1">
            <a:spLocks noChangeArrowheads="1"/>
          </p:cNvSpPr>
          <p:nvPr/>
        </p:nvSpPr>
        <p:spPr bwMode="auto">
          <a:xfrm>
            <a:off x="6243639" y="4610101"/>
            <a:ext cx="431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4</a:t>
            </a:r>
          </a:p>
        </p:txBody>
      </p:sp>
      <p:sp>
        <p:nvSpPr>
          <p:cNvPr id="34835" name="TextBox 40"/>
          <p:cNvSpPr txBox="1">
            <a:spLocks noChangeArrowheads="1"/>
          </p:cNvSpPr>
          <p:nvPr/>
        </p:nvSpPr>
        <p:spPr bwMode="auto">
          <a:xfrm>
            <a:off x="7889877" y="4610101"/>
            <a:ext cx="431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2</a:t>
            </a:r>
          </a:p>
        </p:txBody>
      </p:sp>
      <p:sp>
        <p:nvSpPr>
          <p:cNvPr id="34836" name="TextBox 41"/>
          <p:cNvSpPr txBox="1">
            <a:spLocks noChangeArrowheads="1"/>
          </p:cNvSpPr>
          <p:nvPr/>
        </p:nvSpPr>
        <p:spPr bwMode="auto">
          <a:xfrm>
            <a:off x="4170399" y="5607051"/>
            <a:ext cx="974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2 ng/dL</a:t>
            </a:r>
          </a:p>
        </p:txBody>
      </p:sp>
      <p:sp>
        <p:nvSpPr>
          <p:cNvPr id="34837" name="TextBox 42"/>
          <p:cNvSpPr txBox="1">
            <a:spLocks noChangeArrowheads="1"/>
          </p:cNvSpPr>
          <p:nvPr/>
        </p:nvSpPr>
        <p:spPr bwMode="auto">
          <a:xfrm>
            <a:off x="7027865" y="5360988"/>
            <a:ext cx="110648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1 ng/dL</a:t>
            </a:r>
          </a:p>
        </p:txBody>
      </p:sp>
      <p:sp>
        <p:nvSpPr>
          <p:cNvPr id="34838" name="TextBox 43"/>
          <p:cNvSpPr txBox="1">
            <a:spLocks noChangeArrowheads="1"/>
          </p:cNvSpPr>
          <p:nvPr/>
        </p:nvSpPr>
        <p:spPr bwMode="auto">
          <a:xfrm>
            <a:off x="7016750" y="5881688"/>
            <a:ext cx="97948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80 ng/dL</a:t>
            </a:r>
          </a:p>
        </p:txBody>
      </p:sp>
      <p:cxnSp>
        <p:nvCxnSpPr>
          <p:cNvPr id="64" name="Elbow Connector 63"/>
          <p:cNvCxnSpPr>
            <a:stCxn id="34835" idx="3"/>
          </p:cNvCxnSpPr>
          <p:nvPr/>
        </p:nvCxnSpPr>
        <p:spPr bwMode="auto">
          <a:xfrm flipV="1">
            <a:off x="8321677" y="1695450"/>
            <a:ext cx="525464" cy="3045456"/>
          </a:xfrm>
          <a:prstGeom prst="bentConnector2">
            <a:avLst/>
          </a:prstGeom>
          <a:noFill/>
          <a:ln w="28575" cap="flat" cmpd="sng" algn="ctr">
            <a:solidFill>
              <a:schemeClr val="accent3"/>
            </a:solidFill>
            <a:prstDash val="dash"/>
            <a:round/>
            <a:headEnd type="none" w="med" len="med"/>
            <a:tailEnd type="none" w="med" len="med"/>
          </a:ln>
          <a:effectLst/>
        </p:spPr>
      </p:cxnSp>
      <p:cxnSp>
        <p:nvCxnSpPr>
          <p:cNvPr id="74" name="Elbow Connector 73"/>
          <p:cNvCxnSpPr/>
          <p:nvPr/>
        </p:nvCxnSpPr>
        <p:spPr bwMode="auto">
          <a:xfrm rot="10800000" flipV="1">
            <a:off x="1241425" y="1703460"/>
            <a:ext cx="7589838" cy="1209675"/>
          </a:xfrm>
          <a:prstGeom prst="bentConnector3">
            <a:avLst>
              <a:gd name="adj1" fmla="val 99998"/>
            </a:avLst>
          </a:prstGeom>
          <a:noFill/>
          <a:ln w="28575" cap="flat" cmpd="sng" algn="ctr">
            <a:solidFill>
              <a:schemeClr val="accent3"/>
            </a:solidFill>
            <a:prstDash val="dash"/>
            <a:round/>
            <a:headEnd type="none" w="med" len="med"/>
            <a:tailEnd type="triangle"/>
          </a:ln>
          <a:effectLst/>
        </p:spPr>
      </p:cxnSp>
      <p:sp>
        <p:nvSpPr>
          <p:cNvPr id="34841" name="Text Box 11"/>
          <p:cNvSpPr txBox="1">
            <a:spLocks noChangeArrowheads="1"/>
          </p:cNvSpPr>
          <p:nvPr/>
        </p:nvSpPr>
        <p:spPr bwMode="auto">
          <a:xfrm>
            <a:off x="285750" y="6130030"/>
            <a:ext cx="85613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eaLnBrk="1" fontAlgn="base" hangingPunct="1">
              <a:spcBef>
                <a:spcPct val="0"/>
              </a:spcBef>
              <a:spcAft>
                <a:spcPct val="0"/>
              </a:spcAft>
              <a:buClr>
                <a:srgbClr val="8B3D9A"/>
              </a:buClr>
              <a:buFont typeface="Arial" panose="020B0604020202020204" pitchFamily="34" charset="0"/>
              <a:buNone/>
            </a:pPr>
            <a:r>
              <a:rPr lang="en-GB" altLang="es-CO" sz="1400" b="0" smtClean="0">
                <a:solidFill>
                  <a:srgbClr val="CDCDCF"/>
                </a:solidFill>
                <a:ea typeface="ヒラギノ角ゴ Pro W3" charset="-128"/>
              </a:rPr>
              <a:t>Attard G, et al. </a:t>
            </a:r>
            <a:r>
              <a:rPr lang="en-US" altLang="es-CO" sz="1400" b="0" smtClean="0">
                <a:solidFill>
                  <a:srgbClr val="CDCDCF"/>
                </a:solidFill>
                <a:ea typeface="ヒラギノ角ゴ Pro W3" charset="-128"/>
              </a:rPr>
              <a:t>J Clin Oncol. 2008;26:4563-4571. Reprinted with permission © 2008 American Society of Clinical Oncology. All rights reserved.</a:t>
            </a:r>
            <a:endParaRPr lang="en-GB" altLang="es-CO" sz="1400" b="0" smtClean="0">
              <a:solidFill>
                <a:srgbClr val="CDCDCF"/>
              </a:solidFill>
              <a:ea typeface="ヒラギノ角ゴ Pro W3" charset="-128"/>
            </a:endParaRPr>
          </a:p>
        </p:txBody>
      </p:sp>
      <p:sp>
        <p:nvSpPr>
          <p:cNvPr id="87" name="Line 51"/>
          <p:cNvSpPr>
            <a:spLocks noChangeShapeType="1"/>
          </p:cNvSpPr>
          <p:nvPr/>
        </p:nvSpPr>
        <p:spPr bwMode="auto">
          <a:xfrm rot="16200000">
            <a:off x="4676811" y="676279"/>
            <a:ext cx="1587" cy="2652712"/>
          </a:xfrm>
          <a:prstGeom prst="line">
            <a:avLst/>
          </a:prstGeom>
          <a:noFill/>
          <a:ln w="28575">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34843" name="Line 53"/>
          <p:cNvSpPr>
            <a:spLocks noChangeShapeType="1"/>
          </p:cNvSpPr>
          <p:nvPr/>
        </p:nvSpPr>
        <p:spPr bwMode="auto">
          <a:xfrm>
            <a:off x="5000625" y="5789685"/>
            <a:ext cx="457200" cy="2746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4844" name="Line 54"/>
          <p:cNvSpPr>
            <a:spLocks noChangeShapeType="1"/>
          </p:cNvSpPr>
          <p:nvPr/>
        </p:nvSpPr>
        <p:spPr bwMode="auto">
          <a:xfrm flipV="1">
            <a:off x="5000625" y="5453135"/>
            <a:ext cx="457200" cy="2746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90" name="Line 51"/>
          <p:cNvSpPr>
            <a:spLocks noChangeShapeType="1"/>
          </p:cNvSpPr>
          <p:nvPr/>
        </p:nvSpPr>
        <p:spPr bwMode="auto">
          <a:xfrm rot="16200000">
            <a:off x="5682456" y="1994730"/>
            <a:ext cx="1588" cy="641350"/>
          </a:xfrm>
          <a:prstGeom prst="line">
            <a:avLst/>
          </a:prstGeom>
          <a:noFill/>
          <a:ln w="28575">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91" name="Line 51"/>
          <p:cNvSpPr>
            <a:spLocks noChangeShapeType="1"/>
          </p:cNvSpPr>
          <p:nvPr/>
        </p:nvSpPr>
        <p:spPr bwMode="auto">
          <a:xfrm rot="16200000">
            <a:off x="6116674" y="2300360"/>
            <a:ext cx="1587" cy="1462087"/>
          </a:xfrm>
          <a:prstGeom prst="line">
            <a:avLst/>
          </a:prstGeom>
          <a:noFill/>
          <a:ln w="28575">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92" name="Line 51"/>
          <p:cNvSpPr>
            <a:spLocks noChangeShapeType="1"/>
          </p:cNvSpPr>
          <p:nvPr/>
        </p:nvSpPr>
        <p:spPr bwMode="auto">
          <a:xfrm rot="16200000">
            <a:off x="5682457" y="2329693"/>
            <a:ext cx="1587" cy="641350"/>
          </a:xfrm>
          <a:prstGeom prst="line">
            <a:avLst/>
          </a:prstGeom>
          <a:noFill/>
          <a:ln w="28575">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93" name="Line 51"/>
          <p:cNvSpPr>
            <a:spLocks noChangeShapeType="1"/>
          </p:cNvSpPr>
          <p:nvPr/>
        </p:nvSpPr>
        <p:spPr bwMode="auto">
          <a:xfrm>
            <a:off x="5376863" y="1995488"/>
            <a:ext cx="1587" cy="1052512"/>
          </a:xfrm>
          <a:prstGeom prst="line">
            <a:avLst/>
          </a:prstGeom>
          <a:noFill/>
          <a:ln w="28575">
            <a:solidFill>
              <a:schemeClr val="accent3"/>
            </a:solidFill>
            <a:round/>
            <a:headEnd/>
            <a:tailEnd type="non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grpSp>
        <p:nvGrpSpPr>
          <p:cNvPr id="34849" name="Group 80"/>
          <p:cNvGrpSpPr>
            <a:grpSpLocks/>
          </p:cNvGrpSpPr>
          <p:nvPr/>
        </p:nvGrpSpPr>
        <p:grpSpPr bwMode="auto">
          <a:xfrm>
            <a:off x="1849439" y="2938463"/>
            <a:ext cx="6478587" cy="3232150"/>
            <a:chOff x="1849438" y="3157538"/>
            <a:chExt cx="6478587" cy="3232150"/>
          </a:xfrm>
        </p:grpSpPr>
        <p:sp>
          <p:nvSpPr>
            <p:cNvPr id="95" name="Line 51"/>
            <p:cNvSpPr>
              <a:spLocks noChangeShapeType="1"/>
            </p:cNvSpPr>
            <p:nvPr/>
          </p:nvSpPr>
          <p:spPr bwMode="auto">
            <a:xfrm rot="10800000">
              <a:off x="6413500" y="3863975"/>
              <a:ext cx="1588" cy="320675"/>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96" name="Line 51"/>
            <p:cNvSpPr>
              <a:spLocks noChangeShapeType="1"/>
            </p:cNvSpPr>
            <p:nvPr/>
          </p:nvSpPr>
          <p:spPr bwMode="auto">
            <a:xfrm rot="10800000">
              <a:off x="4325938" y="3863975"/>
              <a:ext cx="1587" cy="320675"/>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97" name="Line 51"/>
            <p:cNvSpPr>
              <a:spLocks noChangeShapeType="1"/>
            </p:cNvSpPr>
            <p:nvPr/>
          </p:nvSpPr>
          <p:spPr bwMode="auto">
            <a:xfrm rot="10800000">
              <a:off x="1849438" y="3157538"/>
              <a:ext cx="1587" cy="319087"/>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98" name="Line 51"/>
            <p:cNvSpPr>
              <a:spLocks noChangeShapeType="1"/>
            </p:cNvSpPr>
            <p:nvPr/>
          </p:nvSpPr>
          <p:spPr bwMode="auto">
            <a:xfrm rot="10800000">
              <a:off x="6230938" y="4797425"/>
              <a:ext cx="1587" cy="320675"/>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99" name="Line 51"/>
            <p:cNvSpPr>
              <a:spLocks noChangeShapeType="1"/>
            </p:cNvSpPr>
            <p:nvPr/>
          </p:nvSpPr>
          <p:spPr bwMode="auto">
            <a:xfrm rot="10800000">
              <a:off x="4081463" y="4797425"/>
              <a:ext cx="1587" cy="320675"/>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100" name="Line 51"/>
            <p:cNvSpPr>
              <a:spLocks noChangeShapeType="1"/>
            </p:cNvSpPr>
            <p:nvPr/>
          </p:nvSpPr>
          <p:spPr bwMode="auto">
            <a:xfrm rot="10800000" flipV="1">
              <a:off x="8326438" y="3863975"/>
              <a:ext cx="1587" cy="320675"/>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101" name="Line 51"/>
            <p:cNvSpPr>
              <a:spLocks noChangeShapeType="1"/>
            </p:cNvSpPr>
            <p:nvPr/>
          </p:nvSpPr>
          <p:spPr bwMode="auto">
            <a:xfrm rot="10800000" flipV="1">
              <a:off x="7885113" y="4797425"/>
              <a:ext cx="1587" cy="320675"/>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102" name="Line 51"/>
            <p:cNvSpPr>
              <a:spLocks noChangeShapeType="1"/>
            </p:cNvSpPr>
            <p:nvPr/>
          </p:nvSpPr>
          <p:spPr bwMode="auto">
            <a:xfrm rot="10800000" flipV="1">
              <a:off x="6985000" y="5549900"/>
              <a:ext cx="1588" cy="319088"/>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103" name="Line 51"/>
            <p:cNvSpPr>
              <a:spLocks noChangeShapeType="1"/>
            </p:cNvSpPr>
            <p:nvPr/>
          </p:nvSpPr>
          <p:spPr bwMode="auto">
            <a:xfrm rot="10800000" flipV="1">
              <a:off x="6985000" y="6070600"/>
              <a:ext cx="1588" cy="319088"/>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104" name="Line 51"/>
            <p:cNvSpPr>
              <a:spLocks noChangeShapeType="1"/>
            </p:cNvSpPr>
            <p:nvPr/>
          </p:nvSpPr>
          <p:spPr bwMode="auto">
            <a:xfrm rot="10800000" flipV="1">
              <a:off x="4189413" y="5795963"/>
              <a:ext cx="1587" cy="320675"/>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105" name="Line 51"/>
            <p:cNvSpPr>
              <a:spLocks noChangeShapeType="1"/>
            </p:cNvSpPr>
            <p:nvPr/>
          </p:nvSpPr>
          <p:spPr bwMode="auto">
            <a:xfrm rot="10800000" flipV="1">
              <a:off x="1971675" y="5795963"/>
              <a:ext cx="1588" cy="320675"/>
            </a:xfrm>
            <a:prstGeom prst="line">
              <a:avLst/>
            </a:prstGeom>
            <a:noFill/>
            <a:ln w="57150">
              <a:solidFill>
                <a:schemeClr val="accent3"/>
              </a:solidFill>
              <a:round/>
              <a:headEnd/>
              <a:tailEnd type="triangle" w="med" len="me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grpSp>
      <p:sp>
        <p:nvSpPr>
          <p:cNvPr id="34850" name="Line 51"/>
          <p:cNvSpPr>
            <a:spLocks noChangeShapeType="1"/>
          </p:cNvSpPr>
          <p:nvPr/>
        </p:nvSpPr>
        <p:spPr bwMode="auto">
          <a:xfrm rot="-5400000">
            <a:off x="2147130" y="3531402"/>
            <a:ext cx="1587"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4851" name="Line 51"/>
          <p:cNvSpPr>
            <a:spLocks noChangeShapeType="1"/>
          </p:cNvSpPr>
          <p:nvPr/>
        </p:nvSpPr>
        <p:spPr bwMode="auto">
          <a:xfrm rot="-5400000">
            <a:off x="4848238" y="3714751"/>
            <a:ext cx="1587" cy="18256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4852" name="Line 51"/>
          <p:cNvSpPr>
            <a:spLocks noChangeShapeType="1"/>
          </p:cNvSpPr>
          <p:nvPr/>
        </p:nvSpPr>
        <p:spPr bwMode="auto">
          <a:xfrm rot="-5400000">
            <a:off x="6974717" y="3713965"/>
            <a:ext cx="1587" cy="1841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4853" name="Line 51"/>
          <p:cNvSpPr>
            <a:spLocks noChangeShapeType="1"/>
          </p:cNvSpPr>
          <p:nvPr/>
        </p:nvSpPr>
        <p:spPr bwMode="auto">
          <a:xfrm rot="-5400000">
            <a:off x="4551399" y="4648272"/>
            <a:ext cx="1587" cy="18256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4854" name="Line 51"/>
          <p:cNvSpPr>
            <a:spLocks noChangeShapeType="1"/>
          </p:cNvSpPr>
          <p:nvPr/>
        </p:nvSpPr>
        <p:spPr bwMode="auto">
          <a:xfrm rot="-5400000">
            <a:off x="6708017" y="4647443"/>
            <a:ext cx="1587" cy="1841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4855" name="Line 51"/>
          <p:cNvSpPr>
            <a:spLocks noChangeShapeType="1"/>
          </p:cNvSpPr>
          <p:nvPr/>
        </p:nvSpPr>
        <p:spPr bwMode="auto">
          <a:xfrm rot="-5400000">
            <a:off x="2440817" y="5644393"/>
            <a:ext cx="1587" cy="1841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cxnSp>
        <p:nvCxnSpPr>
          <p:cNvPr id="34856" name="Elbow Connector 114"/>
          <p:cNvCxnSpPr>
            <a:cxnSpLocks noChangeShapeType="1"/>
            <a:stCxn id="34885" idx="1"/>
          </p:cNvCxnSpPr>
          <p:nvPr/>
        </p:nvCxnSpPr>
        <p:spPr bwMode="auto">
          <a:xfrm rot="10800000" flipV="1">
            <a:off x="487399" y="3099500"/>
            <a:ext cx="304801" cy="567695"/>
          </a:xfrm>
          <a:prstGeom prst="bentConnector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4857" name="Elbow Connector 114"/>
          <p:cNvCxnSpPr>
            <a:cxnSpLocks noChangeShapeType="1"/>
          </p:cNvCxnSpPr>
          <p:nvPr/>
        </p:nvCxnSpPr>
        <p:spPr bwMode="auto">
          <a:xfrm rot="10800000" flipV="1">
            <a:off x="6956425" y="3103635"/>
            <a:ext cx="304800" cy="547687"/>
          </a:xfrm>
          <a:prstGeom prst="bentConnector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34858" name="Group 75"/>
          <p:cNvGrpSpPr>
            <a:grpSpLocks/>
          </p:cNvGrpSpPr>
          <p:nvPr/>
        </p:nvGrpSpPr>
        <p:grpSpPr bwMode="auto">
          <a:xfrm>
            <a:off x="6099211" y="1876425"/>
            <a:ext cx="2481263" cy="1430338"/>
            <a:chOff x="6099175" y="2095500"/>
            <a:chExt cx="2481263" cy="1430040"/>
          </a:xfrm>
        </p:grpSpPr>
        <p:sp>
          <p:nvSpPr>
            <p:cNvPr id="28" name="TextBox 27"/>
            <p:cNvSpPr txBox="1"/>
            <p:nvPr/>
          </p:nvSpPr>
          <p:spPr bwMode="ltGray">
            <a:xfrm>
              <a:off x="6099175" y="2095500"/>
              <a:ext cx="1482725" cy="261555"/>
            </a:xfrm>
            <a:prstGeom prst="rect">
              <a:avLst/>
            </a:prstGeom>
            <a:solidFill>
              <a:schemeClr val="accent3"/>
            </a:solidFill>
          </p:spPr>
          <p:txBody>
            <a:bodyPr>
              <a:spAutoFit/>
            </a:bodyPr>
            <a:lstStyle/>
            <a:p>
              <a:pPr algn="ctr"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latin typeface="Century Gothic"/>
                  <a:ea typeface="ヒラギノ角ゴ Pro W3" charset="-128"/>
                </a:rPr>
                <a:t>Hypokalemia</a:t>
              </a:r>
            </a:p>
          </p:txBody>
        </p:sp>
        <p:sp>
          <p:nvSpPr>
            <p:cNvPr id="29" name="TextBox 28"/>
            <p:cNvSpPr txBox="1"/>
            <p:nvPr/>
          </p:nvSpPr>
          <p:spPr bwMode="ltGray">
            <a:xfrm>
              <a:off x="6099175" y="2419283"/>
              <a:ext cx="1482725" cy="261555"/>
            </a:xfrm>
            <a:prstGeom prst="rect">
              <a:avLst/>
            </a:prstGeom>
            <a:solidFill>
              <a:schemeClr val="accent3"/>
            </a:solidFill>
          </p:spPr>
          <p:txBody>
            <a:bodyPr>
              <a:spAutoFit/>
            </a:bodyPr>
            <a:lstStyle/>
            <a:p>
              <a:pPr algn="ctr"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latin typeface="Century Gothic"/>
                  <a:ea typeface="ヒラギノ角ゴ Pro W3" charset="-128"/>
                </a:rPr>
                <a:t>Hypertension</a:t>
              </a:r>
            </a:p>
          </p:txBody>
        </p:sp>
        <p:sp>
          <p:nvSpPr>
            <p:cNvPr id="30" name="TextBox 29"/>
            <p:cNvSpPr txBox="1"/>
            <p:nvPr/>
          </p:nvSpPr>
          <p:spPr bwMode="ltGray">
            <a:xfrm>
              <a:off x="6099175" y="2743065"/>
              <a:ext cx="1482725" cy="261555"/>
            </a:xfrm>
            <a:prstGeom prst="rect">
              <a:avLst/>
            </a:prstGeom>
            <a:solidFill>
              <a:schemeClr val="accent3"/>
            </a:solidFill>
          </p:spPr>
          <p:txBody>
            <a:bodyPr>
              <a:spAutoFit/>
            </a:bodyPr>
            <a:lstStyle/>
            <a:p>
              <a:pPr algn="ctr"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latin typeface="Century Gothic"/>
                  <a:ea typeface="ヒラギノ角ゴ Pro W3" charset="-128"/>
                </a:rPr>
                <a:t>Fluid overload</a:t>
              </a:r>
            </a:p>
          </p:txBody>
        </p:sp>
        <p:sp>
          <p:nvSpPr>
            <p:cNvPr id="31" name="TextBox 30"/>
            <p:cNvSpPr txBox="1"/>
            <p:nvPr/>
          </p:nvSpPr>
          <p:spPr bwMode="ltGray">
            <a:xfrm>
              <a:off x="7204075" y="3063673"/>
              <a:ext cx="1376363" cy="461867"/>
            </a:xfrm>
            <a:prstGeom prst="rect">
              <a:avLst/>
            </a:prstGeom>
            <a:solidFill>
              <a:schemeClr val="accent3"/>
            </a:solidFill>
          </p:spPr>
          <p:txBody>
            <a:bodyPr>
              <a:spAutoFit/>
            </a:bodyPr>
            <a:lstStyle/>
            <a:p>
              <a:pPr algn="ctr" fontAlgn="base">
                <a:buClr>
                  <a:srgbClr val="8B3D9A"/>
                </a:buClr>
                <a:buFont typeface="Arial" charset="0"/>
                <a:buNone/>
                <a:defRPr/>
              </a:pPr>
              <a:r>
                <a:rPr kumimoji="1" lang="en-US" sz="1200" b="1" dirty="0">
                  <a:solidFill>
                    <a:srgbClr val="000000"/>
                  </a:solidFill>
                  <a:latin typeface="Century Gothic"/>
                  <a:ea typeface="ヒラギノ角ゴ Pro W3" charset="-128"/>
                </a:rPr>
                <a:t>Suppression of</a:t>
              </a:r>
              <a:br>
                <a:rPr kumimoji="1" lang="en-US" sz="1200" b="1" dirty="0">
                  <a:solidFill>
                    <a:srgbClr val="000000"/>
                  </a:solidFill>
                  <a:latin typeface="Century Gothic"/>
                  <a:ea typeface="ヒラギノ角ゴ Pro W3" charset="-128"/>
                </a:rPr>
              </a:br>
              <a:r>
                <a:rPr kumimoji="1" lang="en-US" sz="1200" b="1" dirty="0">
                  <a:solidFill>
                    <a:srgbClr val="000000"/>
                  </a:solidFill>
                  <a:latin typeface="Century Gothic"/>
                  <a:ea typeface="ヒラギノ角ゴ Pro W3" charset="-128"/>
                </a:rPr>
                <a:t>renin</a:t>
              </a:r>
            </a:p>
          </p:txBody>
        </p:sp>
      </p:grpSp>
      <p:sp>
        <p:nvSpPr>
          <p:cNvPr id="34859" name="Line 51"/>
          <p:cNvSpPr>
            <a:spLocks noChangeShapeType="1"/>
          </p:cNvSpPr>
          <p:nvPr/>
        </p:nvSpPr>
        <p:spPr bwMode="auto">
          <a:xfrm>
            <a:off x="1041402" y="3968822"/>
            <a:ext cx="1588"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sp>
        <p:nvSpPr>
          <p:cNvPr id="34860" name="Line 51"/>
          <p:cNvSpPr>
            <a:spLocks noChangeShapeType="1"/>
          </p:cNvSpPr>
          <p:nvPr/>
        </p:nvSpPr>
        <p:spPr bwMode="auto">
          <a:xfrm>
            <a:off x="1049339" y="4945135"/>
            <a:ext cx="1587" cy="5476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kumimoji="1" lang="es-CO" sz="1600" b="1" smtClean="0">
              <a:solidFill>
                <a:srgbClr val="FFFFFF"/>
              </a:solidFill>
              <a:latin typeface="Century Gothic"/>
              <a:ea typeface="ＭＳ Ｐゴシック" panose="020B0600070205080204" pitchFamily="34" charset="-128"/>
            </a:endParaRPr>
          </a:p>
        </p:txBody>
      </p:sp>
      <p:grpSp>
        <p:nvGrpSpPr>
          <p:cNvPr id="34861" name="Group 75"/>
          <p:cNvGrpSpPr>
            <a:grpSpLocks/>
          </p:cNvGrpSpPr>
          <p:nvPr/>
        </p:nvGrpSpPr>
        <p:grpSpPr bwMode="auto">
          <a:xfrm>
            <a:off x="1176374" y="4587875"/>
            <a:ext cx="1290637" cy="1290638"/>
            <a:chOff x="1176338" y="3860800"/>
            <a:chExt cx="1290637" cy="1290637"/>
          </a:xfrm>
        </p:grpSpPr>
        <p:sp>
          <p:nvSpPr>
            <p:cNvPr id="77" name="Line 89"/>
            <p:cNvSpPr>
              <a:spLocks noChangeShapeType="1"/>
            </p:cNvSpPr>
            <p:nvPr/>
          </p:nvSpPr>
          <p:spPr bwMode="auto">
            <a:xfrm rot="2700000" flipV="1">
              <a:off x="1176338" y="4202113"/>
              <a:ext cx="1290637" cy="608012"/>
            </a:xfrm>
            <a:prstGeom prst="line">
              <a:avLst/>
            </a:prstGeom>
            <a:noFill/>
            <a:ln w="28575">
              <a:solidFill>
                <a:schemeClr val="accent3"/>
              </a:solidFill>
              <a:round/>
              <a:headEnd/>
              <a:tailEn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sp>
          <p:nvSpPr>
            <p:cNvPr id="78" name="Line 89"/>
            <p:cNvSpPr>
              <a:spLocks noChangeShapeType="1"/>
            </p:cNvSpPr>
            <p:nvPr/>
          </p:nvSpPr>
          <p:spPr bwMode="auto">
            <a:xfrm rot="18900000" flipH="1" flipV="1">
              <a:off x="1176338" y="4202113"/>
              <a:ext cx="1290637" cy="608012"/>
            </a:xfrm>
            <a:prstGeom prst="line">
              <a:avLst/>
            </a:prstGeom>
            <a:noFill/>
            <a:ln w="28575">
              <a:solidFill>
                <a:schemeClr val="accent3"/>
              </a:solidFill>
              <a:round/>
              <a:headEnd/>
              <a:tailEnd/>
            </a:ln>
          </p:spPr>
          <p:txBody>
            <a:bodyPr/>
            <a:lstStyle/>
            <a:p>
              <a:pPr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latin typeface="Century Gothic"/>
                <a:ea typeface="ヒラギノ角ゴ Pro W3" charset="-128"/>
              </a:endParaRPr>
            </a:p>
          </p:txBody>
        </p:sp>
      </p:grpSp>
    </p:spTree>
    <p:extLst>
      <p:ext uri="{BB962C8B-B14F-4D97-AF65-F5344CB8AC3E}">
        <p14:creationId xmlns:p14="http://schemas.microsoft.com/office/powerpoint/2010/main" val="4123273744"/>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Line 45"/>
          <p:cNvSpPr>
            <a:spLocks noChangeShapeType="1"/>
          </p:cNvSpPr>
          <p:nvPr/>
        </p:nvSpPr>
        <p:spPr bwMode="auto">
          <a:xfrm>
            <a:off x="3316288" y="2513013"/>
            <a:ext cx="0" cy="273050"/>
          </a:xfrm>
          <a:prstGeom prst="line">
            <a:avLst/>
          </a:prstGeom>
          <a:noFill/>
          <a:ln w="19050">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44" name="Line 45"/>
          <p:cNvSpPr>
            <a:spLocks noChangeShapeType="1"/>
          </p:cNvSpPr>
          <p:nvPr/>
        </p:nvSpPr>
        <p:spPr bwMode="auto">
          <a:xfrm>
            <a:off x="4745038" y="2513013"/>
            <a:ext cx="0" cy="273050"/>
          </a:xfrm>
          <a:prstGeom prst="line">
            <a:avLst/>
          </a:prstGeom>
          <a:noFill/>
          <a:ln w="19050">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47" name="Line 45"/>
          <p:cNvSpPr>
            <a:spLocks noChangeShapeType="1"/>
          </p:cNvSpPr>
          <p:nvPr/>
        </p:nvSpPr>
        <p:spPr bwMode="auto">
          <a:xfrm>
            <a:off x="3724275" y="4529138"/>
            <a:ext cx="0" cy="271462"/>
          </a:xfrm>
          <a:prstGeom prst="line">
            <a:avLst/>
          </a:prstGeom>
          <a:noFill/>
          <a:ln w="19050">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49" name="Line 45"/>
          <p:cNvSpPr>
            <a:spLocks noChangeShapeType="1"/>
          </p:cNvSpPr>
          <p:nvPr/>
        </p:nvSpPr>
        <p:spPr bwMode="auto">
          <a:xfrm>
            <a:off x="5168900" y="4786313"/>
            <a:ext cx="0" cy="273050"/>
          </a:xfrm>
          <a:prstGeom prst="line">
            <a:avLst/>
          </a:prstGeom>
          <a:noFill/>
          <a:ln w="19050">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4099" name="Text Box 4"/>
          <p:cNvSpPr txBox="1">
            <a:spLocks noChangeArrowheads="1"/>
          </p:cNvSpPr>
          <p:nvPr/>
        </p:nvSpPr>
        <p:spPr bwMode="auto">
          <a:xfrm>
            <a:off x="2865439" y="5730875"/>
            <a:ext cx="1339850" cy="590550"/>
          </a:xfrm>
          <a:prstGeom prst="rect">
            <a:avLst/>
          </a:prstGeom>
          <a:noFill/>
          <a:ln w="12700">
            <a:noFill/>
            <a:miter lim="800000"/>
            <a:headEnd/>
            <a:tailEnd/>
          </a:ln>
        </p:spPr>
        <p:txBody>
          <a:bodyPr>
            <a:spAutoFit/>
          </a:bodyPr>
          <a:lstStyle/>
          <a:p>
            <a:pPr algn="ctr" fontAlgn="base">
              <a:lnSpc>
                <a:spcPct val="90000"/>
              </a:lnSpc>
              <a:spcBef>
                <a:spcPct val="0"/>
              </a:spcBef>
              <a:spcAft>
                <a:spcPct val="0"/>
              </a:spcAft>
              <a:defRPr/>
            </a:pPr>
            <a:r>
              <a:rPr lang="en-US" b="1" dirty="0">
                <a:solidFill>
                  <a:srgbClr val="FFFFFF"/>
                </a:solidFill>
                <a:latin typeface="Century Gothic"/>
                <a:ea typeface="ＭＳ Ｐゴシック" panose="020B0600070205080204" pitchFamily="34" charset="-128"/>
              </a:rPr>
              <a:t>Lumbar</a:t>
            </a:r>
          </a:p>
          <a:p>
            <a:pPr algn="ctr" fontAlgn="base">
              <a:lnSpc>
                <a:spcPct val="90000"/>
              </a:lnSpc>
              <a:spcBef>
                <a:spcPct val="0"/>
              </a:spcBef>
              <a:spcAft>
                <a:spcPct val="0"/>
              </a:spcAft>
              <a:defRPr/>
            </a:pPr>
            <a:r>
              <a:rPr lang="en-US" b="1" dirty="0">
                <a:solidFill>
                  <a:srgbClr val="FFFFFF"/>
                </a:solidFill>
                <a:latin typeface="Century Gothic"/>
                <a:ea typeface="ＭＳ Ｐゴシック" panose="020B0600070205080204" pitchFamily="34" charset="-128"/>
              </a:rPr>
              <a:t>Spine</a:t>
            </a:r>
          </a:p>
        </p:txBody>
      </p:sp>
      <p:sp>
        <p:nvSpPr>
          <p:cNvPr id="4100" name="Text Box 5"/>
          <p:cNvSpPr txBox="1">
            <a:spLocks noChangeArrowheads="1"/>
          </p:cNvSpPr>
          <p:nvPr/>
        </p:nvSpPr>
        <p:spPr bwMode="auto">
          <a:xfrm>
            <a:off x="4251325" y="5730875"/>
            <a:ext cx="1455738" cy="590550"/>
          </a:xfrm>
          <a:prstGeom prst="rect">
            <a:avLst/>
          </a:prstGeom>
          <a:noFill/>
          <a:ln w="12700">
            <a:noFill/>
            <a:miter lim="800000"/>
            <a:headEnd/>
            <a:tailEnd/>
          </a:ln>
        </p:spPr>
        <p:txBody>
          <a:bodyPr>
            <a:spAutoFit/>
          </a:bodyPr>
          <a:lstStyle/>
          <a:p>
            <a:pPr algn="ctr" fontAlgn="base">
              <a:lnSpc>
                <a:spcPct val="90000"/>
              </a:lnSpc>
              <a:spcBef>
                <a:spcPct val="0"/>
              </a:spcBef>
              <a:spcAft>
                <a:spcPct val="0"/>
              </a:spcAft>
              <a:defRPr/>
            </a:pPr>
            <a:r>
              <a:rPr lang="en-US" b="1" dirty="0">
                <a:solidFill>
                  <a:srgbClr val="FFFFFF"/>
                </a:solidFill>
                <a:latin typeface="Century Gothic"/>
                <a:ea typeface="ＭＳ Ｐゴシック" panose="020B0600070205080204" pitchFamily="34" charset="-128"/>
              </a:rPr>
              <a:t>Total</a:t>
            </a:r>
          </a:p>
          <a:p>
            <a:pPr algn="ctr" fontAlgn="base">
              <a:lnSpc>
                <a:spcPct val="90000"/>
              </a:lnSpc>
              <a:spcBef>
                <a:spcPct val="0"/>
              </a:spcBef>
              <a:spcAft>
                <a:spcPct val="0"/>
              </a:spcAft>
              <a:defRPr/>
            </a:pPr>
            <a:r>
              <a:rPr lang="en-US" b="1" dirty="0">
                <a:solidFill>
                  <a:srgbClr val="FFFFFF"/>
                </a:solidFill>
                <a:latin typeface="Century Gothic"/>
                <a:ea typeface="ＭＳ Ｐゴシック" panose="020B0600070205080204" pitchFamily="34" charset="-128"/>
              </a:rPr>
              <a:t>Hip</a:t>
            </a:r>
          </a:p>
        </p:txBody>
      </p:sp>
      <p:sp>
        <p:nvSpPr>
          <p:cNvPr id="57352" name="Text Box 6"/>
          <p:cNvSpPr txBox="1">
            <a:spLocks noChangeArrowheads="1"/>
          </p:cNvSpPr>
          <p:nvPr/>
        </p:nvSpPr>
        <p:spPr bwMode="auto">
          <a:xfrm>
            <a:off x="5927725" y="2819470"/>
            <a:ext cx="2921000" cy="646113"/>
          </a:xfrm>
          <a:prstGeom prst="rect">
            <a:avLst/>
          </a:prstGeom>
          <a:noFill/>
          <a:ln w="12700">
            <a:noFill/>
            <a:miter lim="800000"/>
            <a:headEnd/>
            <a:tailEnd/>
          </a:ln>
        </p:spPr>
        <p:txBody>
          <a:bodyPr>
            <a:spAutoFit/>
          </a:bodyPr>
          <a:lstStyle/>
          <a:p>
            <a:pPr fontAlgn="base">
              <a:spcBef>
                <a:spcPct val="0"/>
              </a:spcBef>
              <a:spcAft>
                <a:spcPct val="0"/>
              </a:spcAft>
              <a:defRPr/>
            </a:pPr>
            <a:r>
              <a:rPr lang="en-US" i="1" dirty="0">
                <a:solidFill>
                  <a:srgbClr val="FFFFFF"/>
                </a:solidFill>
                <a:latin typeface="Century Gothic"/>
                <a:ea typeface="ＭＳ Ｐゴシック" panose="020B0600070205080204" pitchFamily="34" charset="-128"/>
              </a:rPr>
              <a:t>P</a:t>
            </a:r>
            <a:r>
              <a:rPr lang="en-US" dirty="0">
                <a:solidFill>
                  <a:srgbClr val="FFFFFF"/>
                </a:solidFill>
                <a:latin typeface="Century Gothic"/>
                <a:ea typeface="ＭＳ Ｐゴシック" panose="020B0600070205080204" pitchFamily="34" charset="-128"/>
              </a:rPr>
              <a:t> &lt; .001 for each </a:t>
            </a:r>
            <a:br>
              <a:rPr lang="en-US" dirty="0">
                <a:solidFill>
                  <a:srgbClr val="FFFFFF"/>
                </a:solidFill>
                <a:latin typeface="Century Gothic"/>
                <a:ea typeface="ＭＳ Ｐゴシック" panose="020B0600070205080204" pitchFamily="34" charset="-128"/>
              </a:rPr>
            </a:br>
            <a:r>
              <a:rPr lang="en-US" dirty="0">
                <a:solidFill>
                  <a:srgbClr val="FFFFFF"/>
                </a:solidFill>
                <a:latin typeface="Century Gothic"/>
                <a:ea typeface="ＭＳ Ｐゴシック" panose="020B0600070205080204" pitchFamily="34" charset="-128"/>
              </a:rPr>
              <a:t>comparison</a:t>
            </a:r>
          </a:p>
        </p:txBody>
      </p:sp>
      <p:sp>
        <p:nvSpPr>
          <p:cNvPr id="57353" name="Text Box 8"/>
          <p:cNvSpPr txBox="1">
            <a:spLocks noChangeArrowheads="1"/>
          </p:cNvSpPr>
          <p:nvPr/>
        </p:nvSpPr>
        <p:spPr bwMode="auto">
          <a:xfrm>
            <a:off x="5927725" y="5211833"/>
            <a:ext cx="2921000" cy="369887"/>
          </a:xfrm>
          <a:prstGeom prst="rect">
            <a:avLst/>
          </a:prstGeom>
          <a:noFill/>
          <a:ln w="12700">
            <a:noFill/>
            <a:miter lim="800000"/>
            <a:headEnd/>
            <a:tailEnd/>
          </a:ln>
        </p:spPr>
        <p:txBody>
          <a:bodyPr>
            <a:spAutoFit/>
          </a:bodyPr>
          <a:lstStyle/>
          <a:p>
            <a:pPr fontAlgn="base">
              <a:spcBef>
                <a:spcPct val="0"/>
              </a:spcBef>
              <a:spcAft>
                <a:spcPct val="0"/>
              </a:spcAft>
              <a:defRPr/>
            </a:pPr>
            <a:r>
              <a:rPr lang="en-US" dirty="0">
                <a:solidFill>
                  <a:srgbClr val="FFFFFF"/>
                </a:solidFill>
                <a:latin typeface="Century Gothic"/>
                <a:ea typeface="ＭＳ Ｐゴシック" panose="020B0600070205080204" pitchFamily="34" charset="-128"/>
              </a:rPr>
              <a:t>12-mo data</a:t>
            </a:r>
          </a:p>
        </p:txBody>
      </p:sp>
      <p:sp>
        <p:nvSpPr>
          <p:cNvPr id="4103" name="Text Box 9"/>
          <p:cNvSpPr txBox="1">
            <a:spLocks noChangeArrowheads="1"/>
          </p:cNvSpPr>
          <p:nvPr/>
        </p:nvSpPr>
        <p:spPr bwMode="auto">
          <a:xfrm rot="16200000">
            <a:off x="277848" y="3703917"/>
            <a:ext cx="3862387" cy="369332"/>
          </a:xfrm>
          <a:prstGeom prst="rect">
            <a:avLst/>
          </a:prstGeom>
          <a:noFill/>
          <a:ln w="9525">
            <a:noFill/>
            <a:miter lim="800000"/>
            <a:headEnd/>
            <a:tailEnd/>
          </a:ln>
        </p:spPr>
        <p:txBody>
          <a:bodyPr>
            <a:spAutoFit/>
          </a:bodyPr>
          <a:lstStyle/>
          <a:p>
            <a:pPr algn="ctr" eaLnBrk="0" fontAlgn="base" hangingPunct="0">
              <a:spcBef>
                <a:spcPct val="0"/>
              </a:spcBef>
              <a:spcAft>
                <a:spcPct val="0"/>
              </a:spcAft>
              <a:defRPr/>
            </a:pPr>
            <a:r>
              <a:rPr lang="en-US" b="1" dirty="0">
                <a:solidFill>
                  <a:srgbClr val="FFFFFF"/>
                </a:solidFill>
                <a:latin typeface="Century Gothic"/>
                <a:ea typeface="ＭＳ Ｐゴシック" panose="020B0600070205080204" pitchFamily="34" charset="-128"/>
              </a:rPr>
              <a:t>Percent Change</a:t>
            </a:r>
          </a:p>
        </p:txBody>
      </p:sp>
      <p:sp>
        <p:nvSpPr>
          <p:cNvPr id="14347" name="Text Box 11"/>
          <p:cNvSpPr txBox="1">
            <a:spLocks noChangeArrowheads="1"/>
          </p:cNvSpPr>
          <p:nvPr/>
        </p:nvSpPr>
        <p:spPr bwMode="auto">
          <a:xfrm>
            <a:off x="285750" y="6356350"/>
            <a:ext cx="8561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eaLnBrk="1" fontAlgn="base" hangingPunct="1">
              <a:spcBef>
                <a:spcPct val="0"/>
              </a:spcBef>
              <a:spcAft>
                <a:spcPct val="0"/>
              </a:spcAft>
            </a:pPr>
            <a:r>
              <a:rPr lang="en-US" altLang="es-CO" sz="1400" b="0" smtClean="0">
                <a:solidFill>
                  <a:srgbClr val="CDCDCF"/>
                </a:solidFill>
                <a:latin typeface="Arial" panose="020B0604020202020204" pitchFamily="34" charset="0"/>
              </a:rPr>
              <a:t>Mittan D, et al. J Clin Endocrinol Metab. 2002;87:3656-3661.</a:t>
            </a:r>
          </a:p>
        </p:txBody>
      </p:sp>
      <p:sp>
        <p:nvSpPr>
          <p:cNvPr id="14348" name="Title 10"/>
          <p:cNvSpPr>
            <a:spLocks noGrp="1"/>
          </p:cNvSpPr>
          <p:nvPr>
            <p:ph type="title" idx="4294967295"/>
          </p:nvPr>
        </p:nvSpPr>
        <p:spPr>
          <a:xfrm>
            <a:off x="267565" y="495449"/>
            <a:ext cx="8669073" cy="1116940"/>
          </a:xfrm>
        </p:spPr>
        <p:txBody>
          <a:bodyPr>
            <a:normAutofit/>
          </a:bodyPr>
          <a:lstStyle/>
          <a:p>
            <a:pPr eaLnBrk="1" hangingPunct="1"/>
            <a:r>
              <a:rPr lang="en-US" altLang="es-CO" sz="2800" b="1" i="1" dirty="0" err="1" smtClean="0">
                <a:solidFill>
                  <a:schemeClr val="tx1"/>
                </a:solidFill>
                <a:ea typeface="ＭＳ Ｐゴシック" panose="020B0600070205080204" pitchFamily="34" charset="-128"/>
              </a:rPr>
              <a:t>GnRH</a:t>
            </a:r>
            <a:r>
              <a:rPr lang="en-US" altLang="es-CO" sz="2800" b="1" i="1" dirty="0" smtClean="0">
                <a:solidFill>
                  <a:schemeClr val="tx1"/>
                </a:solidFill>
                <a:ea typeface="ＭＳ Ｐゴシック" panose="020B0600070205080204" pitchFamily="34" charset="-128"/>
              </a:rPr>
              <a:t> Agonists Decrease BMD in Men With Prostate Cancer</a:t>
            </a:r>
          </a:p>
        </p:txBody>
      </p:sp>
      <p:sp>
        <p:nvSpPr>
          <p:cNvPr id="11" name="Rectangle 9"/>
          <p:cNvSpPr>
            <a:spLocks noChangeArrowheads="1"/>
          </p:cNvSpPr>
          <p:nvPr/>
        </p:nvSpPr>
        <p:spPr bwMode="auto">
          <a:xfrm>
            <a:off x="2449742" y="5581720"/>
            <a:ext cx="204571" cy="276999"/>
          </a:xfrm>
          <a:prstGeom prst="rect">
            <a:avLst/>
          </a:prstGeom>
          <a:noFill/>
          <a:ln w="9525">
            <a:noFill/>
            <a:miter lim="800000"/>
            <a:headEnd/>
            <a:tailEnd/>
          </a:ln>
        </p:spPr>
        <p:txBody>
          <a:bodyPr wrap="none" lIns="0" tIns="0" rIns="0" bIns="0">
            <a:spAutoFit/>
          </a:bodyPr>
          <a:lstStyle/>
          <a:p>
            <a:pPr algn="r" eaLnBrk="0" fontAlgn="base" hangingPunct="0">
              <a:spcBef>
                <a:spcPct val="0"/>
              </a:spcBef>
              <a:spcAft>
                <a:spcPct val="0"/>
              </a:spcAft>
              <a:defRPr/>
            </a:pPr>
            <a:r>
              <a:rPr lang="en-US" dirty="0">
                <a:solidFill>
                  <a:srgbClr val="FFFFFF"/>
                </a:solidFill>
                <a:latin typeface="Century Gothic"/>
                <a:ea typeface="ＭＳ Ｐゴシック" panose="020B0600070205080204" pitchFamily="34" charset="-128"/>
              </a:rPr>
              <a:t>-5</a:t>
            </a:r>
          </a:p>
        </p:txBody>
      </p:sp>
      <p:sp>
        <p:nvSpPr>
          <p:cNvPr id="12" name="Rectangle 10"/>
          <p:cNvSpPr>
            <a:spLocks noChangeArrowheads="1"/>
          </p:cNvSpPr>
          <p:nvPr/>
        </p:nvSpPr>
        <p:spPr bwMode="auto">
          <a:xfrm>
            <a:off x="2449742" y="5048320"/>
            <a:ext cx="204571" cy="276999"/>
          </a:xfrm>
          <a:prstGeom prst="rect">
            <a:avLst/>
          </a:prstGeom>
          <a:noFill/>
          <a:ln w="9525">
            <a:noFill/>
            <a:miter lim="800000"/>
            <a:headEnd/>
            <a:tailEnd/>
          </a:ln>
        </p:spPr>
        <p:txBody>
          <a:bodyPr wrap="none" lIns="0" tIns="0" rIns="0" bIns="0">
            <a:spAutoFit/>
          </a:bodyPr>
          <a:lstStyle/>
          <a:p>
            <a:pPr algn="r" eaLnBrk="0" fontAlgn="base" hangingPunct="0">
              <a:spcBef>
                <a:spcPct val="0"/>
              </a:spcBef>
              <a:spcAft>
                <a:spcPct val="0"/>
              </a:spcAft>
              <a:defRPr/>
            </a:pPr>
            <a:r>
              <a:rPr lang="en-US" dirty="0">
                <a:solidFill>
                  <a:srgbClr val="FFFFFF"/>
                </a:solidFill>
                <a:latin typeface="Century Gothic"/>
                <a:ea typeface="ＭＳ Ｐゴシック" panose="020B0600070205080204" pitchFamily="34" charset="-128"/>
              </a:rPr>
              <a:t>-4</a:t>
            </a:r>
          </a:p>
        </p:txBody>
      </p:sp>
      <p:sp>
        <p:nvSpPr>
          <p:cNvPr id="13" name="Rectangle 11"/>
          <p:cNvSpPr>
            <a:spLocks noChangeArrowheads="1"/>
          </p:cNvSpPr>
          <p:nvPr/>
        </p:nvSpPr>
        <p:spPr bwMode="auto">
          <a:xfrm>
            <a:off x="2449742" y="4516508"/>
            <a:ext cx="204571" cy="276999"/>
          </a:xfrm>
          <a:prstGeom prst="rect">
            <a:avLst/>
          </a:prstGeom>
          <a:noFill/>
          <a:ln w="9525">
            <a:noFill/>
            <a:miter lim="800000"/>
            <a:headEnd/>
            <a:tailEnd/>
          </a:ln>
        </p:spPr>
        <p:txBody>
          <a:bodyPr wrap="none" lIns="0" tIns="0" rIns="0" bIns="0">
            <a:spAutoFit/>
          </a:bodyPr>
          <a:lstStyle/>
          <a:p>
            <a:pPr algn="r" eaLnBrk="0" fontAlgn="base" hangingPunct="0">
              <a:spcBef>
                <a:spcPct val="0"/>
              </a:spcBef>
              <a:spcAft>
                <a:spcPct val="0"/>
              </a:spcAft>
              <a:defRPr/>
            </a:pPr>
            <a:r>
              <a:rPr lang="en-US" dirty="0">
                <a:solidFill>
                  <a:srgbClr val="FFFFFF"/>
                </a:solidFill>
                <a:latin typeface="Century Gothic"/>
                <a:ea typeface="ＭＳ Ｐゴシック" panose="020B0600070205080204" pitchFamily="34" charset="-128"/>
              </a:rPr>
              <a:t>-3</a:t>
            </a:r>
          </a:p>
        </p:txBody>
      </p:sp>
      <p:sp>
        <p:nvSpPr>
          <p:cNvPr id="14" name="Rectangle 12"/>
          <p:cNvSpPr>
            <a:spLocks noChangeArrowheads="1"/>
          </p:cNvSpPr>
          <p:nvPr/>
        </p:nvSpPr>
        <p:spPr bwMode="auto">
          <a:xfrm>
            <a:off x="2449742" y="3983042"/>
            <a:ext cx="204571" cy="276999"/>
          </a:xfrm>
          <a:prstGeom prst="rect">
            <a:avLst/>
          </a:prstGeom>
          <a:noFill/>
          <a:ln w="9525">
            <a:noFill/>
            <a:miter lim="800000"/>
            <a:headEnd/>
            <a:tailEnd/>
          </a:ln>
        </p:spPr>
        <p:txBody>
          <a:bodyPr wrap="none" lIns="0" tIns="0" rIns="0" bIns="0">
            <a:spAutoFit/>
          </a:bodyPr>
          <a:lstStyle/>
          <a:p>
            <a:pPr algn="r" eaLnBrk="0" fontAlgn="base" hangingPunct="0">
              <a:spcBef>
                <a:spcPct val="0"/>
              </a:spcBef>
              <a:spcAft>
                <a:spcPct val="0"/>
              </a:spcAft>
              <a:defRPr/>
            </a:pPr>
            <a:r>
              <a:rPr lang="en-US" dirty="0">
                <a:solidFill>
                  <a:srgbClr val="FFFFFF"/>
                </a:solidFill>
                <a:latin typeface="Century Gothic"/>
                <a:ea typeface="ＭＳ Ｐゴシック" panose="020B0600070205080204" pitchFamily="34" charset="-128"/>
              </a:rPr>
              <a:t>-2</a:t>
            </a:r>
          </a:p>
        </p:txBody>
      </p:sp>
      <p:sp>
        <p:nvSpPr>
          <p:cNvPr id="15" name="Rectangle 13"/>
          <p:cNvSpPr>
            <a:spLocks noChangeArrowheads="1"/>
          </p:cNvSpPr>
          <p:nvPr/>
        </p:nvSpPr>
        <p:spPr bwMode="auto">
          <a:xfrm>
            <a:off x="2449742" y="3451231"/>
            <a:ext cx="204571" cy="276999"/>
          </a:xfrm>
          <a:prstGeom prst="rect">
            <a:avLst/>
          </a:prstGeom>
          <a:noFill/>
          <a:ln w="9525">
            <a:noFill/>
            <a:miter lim="800000"/>
            <a:headEnd/>
            <a:tailEnd/>
          </a:ln>
        </p:spPr>
        <p:txBody>
          <a:bodyPr wrap="none" lIns="0" tIns="0" rIns="0" bIns="0">
            <a:spAutoFit/>
          </a:bodyPr>
          <a:lstStyle/>
          <a:p>
            <a:pPr algn="r" eaLnBrk="0" fontAlgn="base" hangingPunct="0">
              <a:spcBef>
                <a:spcPct val="0"/>
              </a:spcBef>
              <a:spcAft>
                <a:spcPct val="0"/>
              </a:spcAft>
              <a:defRPr/>
            </a:pPr>
            <a:r>
              <a:rPr lang="en-US" dirty="0">
                <a:solidFill>
                  <a:srgbClr val="FFFFFF"/>
                </a:solidFill>
                <a:latin typeface="Century Gothic"/>
                <a:ea typeface="ＭＳ Ｐゴシック" panose="020B0600070205080204" pitchFamily="34" charset="-128"/>
              </a:rPr>
              <a:t>-1</a:t>
            </a:r>
          </a:p>
        </p:txBody>
      </p:sp>
      <p:sp>
        <p:nvSpPr>
          <p:cNvPr id="16" name="Rectangle 14"/>
          <p:cNvSpPr>
            <a:spLocks noChangeArrowheads="1"/>
          </p:cNvSpPr>
          <p:nvPr/>
        </p:nvSpPr>
        <p:spPr bwMode="auto">
          <a:xfrm>
            <a:off x="2526392" y="2917895"/>
            <a:ext cx="127927" cy="276999"/>
          </a:xfrm>
          <a:prstGeom prst="rect">
            <a:avLst/>
          </a:prstGeom>
          <a:noFill/>
          <a:ln w="9525">
            <a:noFill/>
            <a:miter lim="800000"/>
            <a:headEnd/>
            <a:tailEnd/>
          </a:ln>
        </p:spPr>
        <p:txBody>
          <a:bodyPr wrap="none" lIns="0" tIns="0" rIns="0" bIns="0">
            <a:spAutoFit/>
          </a:bodyPr>
          <a:lstStyle/>
          <a:p>
            <a:pPr algn="r" eaLnBrk="0" fontAlgn="base" hangingPunct="0">
              <a:spcBef>
                <a:spcPct val="0"/>
              </a:spcBef>
              <a:spcAft>
                <a:spcPct val="0"/>
              </a:spcAft>
              <a:defRPr/>
            </a:pPr>
            <a:r>
              <a:rPr lang="en-US" dirty="0">
                <a:solidFill>
                  <a:srgbClr val="FFFFFF"/>
                </a:solidFill>
                <a:latin typeface="Century Gothic"/>
                <a:ea typeface="ＭＳ Ｐゴシック" panose="020B0600070205080204" pitchFamily="34" charset="-128"/>
              </a:rPr>
              <a:t>0</a:t>
            </a:r>
          </a:p>
        </p:txBody>
      </p:sp>
      <p:sp>
        <p:nvSpPr>
          <p:cNvPr id="17" name="Rectangle 15"/>
          <p:cNvSpPr>
            <a:spLocks noChangeArrowheads="1"/>
          </p:cNvSpPr>
          <p:nvPr/>
        </p:nvSpPr>
        <p:spPr bwMode="auto">
          <a:xfrm>
            <a:off x="2526392" y="2386083"/>
            <a:ext cx="127927" cy="276999"/>
          </a:xfrm>
          <a:prstGeom prst="rect">
            <a:avLst/>
          </a:prstGeom>
          <a:noFill/>
          <a:ln w="9525">
            <a:noFill/>
            <a:miter lim="800000"/>
            <a:headEnd/>
            <a:tailEnd/>
          </a:ln>
        </p:spPr>
        <p:txBody>
          <a:bodyPr wrap="none" lIns="0" tIns="0" rIns="0" bIns="0">
            <a:spAutoFit/>
          </a:bodyPr>
          <a:lstStyle/>
          <a:p>
            <a:pPr algn="r" eaLnBrk="0" fontAlgn="base" hangingPunct="0">
              <a:spcBef>
                <a:spcPct val="0"/>
              </a:spcBef>
              <a:spcAft>
                <a:spcPct val="0"/>
              </a:spcAft>
              <a:defRPr/>
            </a:pPr>
            <a:r>
              <a:rPr lang="en-US" dirty="0">
                <a:solidFill>
                  <a:srgbClr val="FFFFFF"/>
                </a:solidFill>
                <a:latin typeface="Century Gothic"/>
                <a:ea typeface="ＭＳ Ｐゴシック" panose="020B0600070205080204" pitchFamily="34" charset="-128"/>
              </a:rPr>
              <a:t>1</a:t>
            </a:r>
          </a:p>
        </p:txBody>
      </p:sp>
      <p:sp>
        <p:nvSpPr>
          <p:cNvPr id="19" name="Line 35"/>
          <p:cNvSpPr>
            <a:spLocks noChangeShapeType="1"/>
          </p:cNvSpPr>
          <p:nvPr/>
        </p:nvSpPr>
        <p:spPr bwMode="auto">
          <a:xfrm flipV="1">
            <a:off x="2800350" y="1952625"/>
            <a:ext cx="0" cy="3767138"/>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20" name="Line 36"/>
          <p:cNvSpPr>
            <a:spLocks noChangeShapeType="1"/>
          </p:cNvSpPr>
          <p:nvPr/>
        </p:nvSpPr>
        <p:spPr bwMode="auto">
          <a:xfrm flipH="1">
            <a:off x="2730502" y="5713413"/>
            <a:ext cx="63500" cy="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21" name="Line 37"/>
          <p:cNvSpPr>
            <a:spLocks noChangeShapeType="1"/>
          </p:cNvSpPr>
          <p:nvPr/>
        </p:nvSpPr>
        <p:spPr bwMode="auto">
          <a:xfrm flipH="1">
            <a:off x="2730502" y="5176908"/>
            <a:ext cx="63500" cy="1587"/>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22" name="Line 38"/>
          <p:cNvSpPr>
            <a:spLocks noChangeShapeType="1"/>
          </p:cNvSpPr>
          <p:nvPr/>
        </p:nvSpPr>
        <p:spPr bwMode="auto">
          <a:xfrm flipH="1">
            <a:off x="2730502" y="4641850"/>
            <a:ext cx="63500" cy="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23" name="Line 39"/>
          <p:cNvSpPr>
            <a:spLocks noChangeShapeType="1"/>
          </p:cNvSpPr>
          <p:nvPr/>
        </p:nvSpPr>
        <p:spPr bwMode="auto">
          <a:xfrm flipH="1">
            <a:off x="2730502" y="4106864"/>
            <a:ext cx="63500" cy="1587"/>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24" name="Line 40"/>
          <p:cNvSpPr>
            <a:spLocks noChangeShapeType="1"/>
          </p:cNvSpPr>
          <p:nvPr/>
        </p:nvSpPr>
        <p:spPr bwMode="auto">
          <a:xfrm flipH="1">
            <a:off x="2730502" y="3570291"/>
            <a:ext cx="63500" cy="1587"/>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25" name="Line 41"/>
          <p:cNvSpPr>
            <a:spLocks noChangeShapeType="1"/>
          </p:cNvSpPr>
          <p:nvPr/>
        </p:nvSpPr>
        <p:spPr bwMode="auto">
          <a:xfrm flipH="1">
            <a:off x="2730502" y="3035300"/>
            <a:ext cx="63500" cy="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26" name="Line 42"/>
          <p:cNvSpPr>
            <a:spLocks noChangeShapeType="1"/>
          </p:cNvSpPr>
          <p:nvPr/>
        </p:nvSpPr>
        <p:spPr bwMode="auto">
          <a:xfrm flipH="1">
            <a:off x="2730502" y="1966913"/>
            <a:ext cx="63500" cy="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29" name="Line 46"/>
          <p:cNvSpPr>
            <a:spLocks noChangeShapeType="1"/>
          </p:cNvSpPr>
          <p:nvPr/>
        </p:nvSpPr>
        <p:spPr bwMode="auto">
          <a:xfrm flipH="1">
            <a:off x="2730502" y="2500313"/>
            <a:ext cx="63500" cy="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30" name="Rectangle 47"/>
          <p:cNvSpPr>
            <a:spLocks noChangeArrowheads="1"/>
          </p:cNvSpPr>
          <p:nvPr/>
        </p:nvSpPr>
        <p:spPr bwMode="auto">
          <a:xfrm>
            <a:off x="2526392" y="1852618"/>
            <a:ext cx="127927" cy="276999"/>
          </a:xfrm>
          <a:prstGeom prst="rect">
            <a:avLst/>
          </a:prstGeom>
          <a:noFill/>
          <a:ln w="9525">
            <a:noFill/>
            <a:miter lim="800000"/>
            <a:headEnd/>
            <a:tailEnd/>
          </a:ln>
        </p:spPr>
        <p:txBody>
          <a:bodyPr wrap="none" lIns="0" tIns="0" rIns="0" bIns="0">
            <a:spAutoFit/>
          </a:bodyPr>
          <a:lstStyle/>
          <a:p>
            <a:pPr algn="r" eaLnBrk="0" fontAlgn="base" hangingPunct="0">
              <a:spcBef>
                <a:spcPct val="0"/>
              </a:spcBef>
              <a:spcAft>
                <a:spcPct val="0"/>
              </a:spcAft>
              <a:defRPr/>
            </a:pPr>
            <a:r>
              <a:rPr lang="en-US" dirty="0">
                <a:solidFill>
                  <a:srgbClr val="FFFFFF"/>
                </a:solidFill>
                <a:latin typeface="Century Gothic"/>
                <a:ea typeface="ＭＳ Ｐゴシック" panose="020B0600070205080204" pitchFamily="34" charset="-128"/>
              </a:rPr>
              <a:t>2</a:t>
            </a:r>
          </a:p>
        </p:txBody>
      </p:sp>
      <p:sp>
        <p:nvSpPr>
          <p:cNvPr id="32" name="Line 45"/>
          <p:cNvSpPr>
            <a:spLocks noChangeShapeType="1"/>
          </p:cNvSpPr>
          <p:nvPr/>
        </p:nvSpPr>
        <p:spPr bwMode="auto">
          <a:xfrm>
            <a:off x="5676900" y="3043238"/>
            <a:ext cx="0" cy="6350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33" name="Line 45"/>
          <p:cNvSpPr>
            <a:spLocks noChangeShapeType="1"/>
          </p:cNvSpPr>
          <p:nvPr/>
        </p:nvSpPr>
        <p:spPr bwMode="auto">
          <a:xfrm>
            <a:off x="4232275" y="3043238"/>
            <a:ext cx="0" cy="6350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35" name="Rectangle 23"/>
          <p:cNvSpPr>
            <a:spLocks noChangeArrowheads="1"/>
          </p:cNvSpPr>
          <p:nvPr/>
        </p:nvSpPr>
        <p:spPr bwMode="black">
          <a:xfrm>
            <a:off x="5991225" y="2546350"/>
            <a:ext cx="146050" cy="146050"/>
          </a:xfrm>
          <a:prstGeom prst="rect">
            <a:avLst/>
          </a:prstGeom>
          <a:solidFill>
            <a:schemeClr val="accent3"/>
          </a:solidFill>
          <a:ln w="9525">
            <a:solidFill>
              <a:schemeClr val="bg2">
                <a:lumMod val="10000"/>
              </a:schemeClr>
            </a:solidFill>
            <a:miter lim="800000"/>
            <a:headEnd/>
            <a:tailEnd/>
          </a:ln>
        </p:spPr>
        <p:txBody>
          <a:bodyPr wrap="none" anchor="ct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36" name="Rectangle 24"/>
          <p:cNvSpPr>
            <a:spLocks noChangeArrowheads="1"/>
          </p:cNvSpPr>
          <p:nvPr/>
        </p:nvSpPr>
        <p:spPr bwMode="auto">
          <a:xfrm>
            <a:off x="5991225" y="2287588"/>
            <a:ext cx="146050" cy="146050"/>
          </a:xfrm>
          <a:prstGeom prst="rect">
            <a:avLst/>
          </a:prstGeom>
          <a:solidFill>
            <a:schemeClr val="accent2"/>
          </a:solidFill>
          <a:ln w="9525">
            <a:solidFill>
              <a:schemeClr val="bg2">
                <a:lumMod val="10000"/>
              </a:schemeClr>
            </a:solidFill>
            <a:miter lim="800000"/>
            <a:headEnd/>
            <a:tailEnd/>
          </a:ln>
        </p:spPr>
        <p:txBody>
          <a:bodyPr wrap="none" anchor="ct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57378" name="Text Box 25"/>
          <p:cNvSpPr txBox="1">
            <a:spLocks noChangeArrowheads="1"/>
          </p:cNvSpPr>
          <p:nvPr/>
        </p:nvSpPr>
        <p:spPr bwMode="auto">
          <a:xfrm>
            <a:off x="6157916" y="2451100"/>
            <a:ext cx="1710725" cy="369332"/>
          </a:xfrm>
          <a:prstGeom prst="rect">
            <a:avLst/>
          </a:prstGeom>
          <a:noFill/>
          <a:ln w="9525">
            <a:noFill/>
            <a:miter lim="800000"/>
            <a:headEnd/>
            <a:tailEnd/>
          </a:ln>
        </p:spPr>
        <p:txBody>
          <a:bodyPr wrap="none">
            <a:spAutoFit/>
          </a:bodyPr>
          <a:lstStyle/>
          <a:p>
            <a:pPr eaLnBrk="0" fontAlgn="base" hangingPunct="0">
              <a:spcBef>
                <a:spcPct val="0"/>
              </a:spcBef>
              <a:spcAft>
                <a:spcPct val="0"/>
              </a:spcAft>
              <a:defRPr/>
            </a:pPr>
            <a:r>
              <a:rPr lang="en-US" dirty="0">
                <a:solidFill>
                  <a:srgbClr val="FFFFFF"/>
                </a:solidFill>
                <a:latin typeface="Century Gothic"/>
                <a:ea typeface="ＭＳ Ｐゴシック" panose="020B0600070205080204" pitchFamily="34" charset="-128"/>
              </a:rPr>
              <a:t>GnRH agonist</a:t>
            </a:r>
          </a:p>
        </p:txBody>
      </p:sp>
      <p:sp>
        <p:nvSpPr>
          <p:cNvPr id="38" name="Text Box 26"/>
          <p:cNvSpPr txBox="1">
            <a:spLocks noChangeArrowheads="1"/>
          </p:cNvSpPr>
          <p:nvPr/>
        </p:nvSpPr>
        <p:spPr bwMode="auto">
          <a:xfrm>
            <a:off x="6157949" y="2182814"/>
            <a:ext cx="1008359" cy="369332"/>
          </a:xfrm>
          <a:prstGeom prst="rect">
            <a:avLst/>
          </a:prstGeom>
          <a:noFill/>
          <a:ln w="9525">
            <a:noFill/>
            <a:miter lim="800000"/>
            <a:headEnd/>
            <a:tailEnd/>
          </a:ln>
        </p:spPr>
        <p:txBody>
          <a:bodyPr wrap="none">
            <a:spAutoFit/>
          </a:bodyPr>
          <a:lstStyle/>
          <a:p>
            <a:pPr eaLnBrk="0" fontAlgn="base" hangingPunct="0">
              <a:spcBef>
                <a:spcPct val="0"/>
              </a:spcBef>
              <a:spcAft>
                <a:spcPct val="0"/>
              </a:spcAft>
              <a:defRPr/>
            </a:pPr>
            <a:r>
              <a:rPr lang="en-US" dirty="0">
                <a:solidFill>
                  <a:srgbClr val="FFFFFF"/>
                </a:solidFill>
                <a:latin typeface="Century Gothic"/>
                <a:ea typeface="ＭＳ Ｐゴシック" panose="020B0600070205080204" pitchFamily="34" charset="-128"/>
              </a:rPr>
              <a:t>Control</a:t>
            </a:r>
          </a:p>
        </p:txBody>
      </p:sp>
      <p:sp>
        <p:nvSpPr>
          <p:cNvPr id="39" name="Rectangle 24"/>
          <p:cNvSpPr>
            <a:spLocks noChangeArrowheads="1"/>
          </p:cNvSpPr>
          <p:nvPr/>
        </p:nvSpPr>
        <p:spPr bwMode="auto">
          <a:xfrm>
            <a:off x="3111500" y="2771775"/>
            <a:ext cx="409575" cy="266700"/>
          </a:xfrm>
          <a:prstGeom prst="rect">
            <a:avLst/>
          </a:prstGeom>
          <a:solidFill>
            <a:schemeClr val="accent2"/>
          </a:solidFill>
          <a:ln w="9525">
            <a:solidFill>
              <a:schemeClr val="bg2">
                <a:lumMod val="10000"/>
              </a:schemeClr>
            </a:solidFill>
            <a:miter lim="800000"/>
            <a:headEnd/>
            <a:tailEnd/>
          </a:ln>
        </p:spPr>
        <p:txBody>
          <a:bodyPr wrap="none" anchor="ct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40" name="Rectangle 24"/>
          <p:cNvSpPr>
            <a:spLocks noChangeArrowheads="1"/>
          </p:cNvSpPr>
          <p:nvPr/>
        </p:nvSpPr>
        <p:spPr bwMode="auto">
          <a:xfrm flipV="1">
            <a:off x="3530600" y="3038475"/>
            <a:ext cx="409575" cy="1504950"/>
          </a:xfrm>
          <a:prstGeom prst="rect">
            <a:avLst/>
          </a:prstGeom>
          <a:solidFill>
            <a:schemeClr val="accent3"/>
          </a:solidFill>
          <a:ln w="9525">
            <a:solidFill>
              <a:schemeClr val="bg2">
                <a:lumMod val="10000"/>
              </a:schemeClr>
            </a:solidFill>
            <a:miter lim="800000"/>
            <a:headEnd/>
            <a:tailEnd/>
          </a:ln>
        </p:spPr>
        <p:txBody>
          <a:bodyPr wrap="none" anchor="ct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41" name="Rectangle 24"/>
          <p:cNvSpPr>
            <a:spLocks noChangeArrowheads="1"/>
          </p:cNvSpPr>
          <p:nvPr/>
        </p:nvSpPr>
        <p:spPr bwMode="auto">
          <a:xfrm>
            <a:off x="4540250" y="2771775"/>
            <a:ext cx="409575" cy="266700"/>
          </a:xfrm>
          <a:prstGeom prst="rect">
            <a:avLst/>
          </a:prstGeom>
          <a:solidFill>
            <a:schemeClr val="accent2"/>
          </a:solidFill>
          <a:ln w="9525">
            <a:solidFill>
              <a:schemeClr val="bg2">
                <a:lumMod val="10000"/>
              </a:schemeClr>
            </a:solidFill>
            <a:miter lim="800000"/>
            <a:headEnd/>
            <a:tailEnd/>
          </a:ln>
        </p:spPr>
        <p:txBody>
          <a:bodyPr wrap="none" anchor="ct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42" name="Rectangle 24"/>
          <p:cNvSpPr>
            <a:spLocks noChangeArrowheads="1"/>
          </p:cNvSpPr>
          <p:nvPr/>
        </p:nvSpPr>
        <p:spPr bwMode="auto">
          <a:xfrm flipV="1">
            <a:off x="4959350" y="3038475"/>
            <a:ext cx="409575" cy="1752600"/>
          </a:xfrm>
          <a:prstGeom prst="rect">
            <a:avLst/>
          </a:prstGeom>
          <a:solidFill>
            <a:schemeClr val="accent3"/>
          </a:solidFill>
          <a:ln w="9525">
            <a:solidFill>
              <a:schemeClr val="bg2">
                <a:lumMod val="10000"/>
              </a:schemeClr>
            </a:solidFill>
            <a:miter lim="800000"/>
            <a:headEnd/>
            <a:tailEnd/>
          </a:ln>
        </p:spPr>
        <p:txBody>
          <a:bodyPr wrap="none" anchor="ct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45" name="Line 46"/>
          <p:cNvSpPr>
            <a:spLocks noChangeShapeType="1"/>
          </p:cNvSpPr>
          <p:nvPr/>
        </p:nvSpPr>
        <p:spPr bwMode="auto">
          <a:xfrm flipH="1">
            <a:off x="3270250" y="2509838"/>
            <a:ext cx="90488" cy="0"/>
          </a:xfrm>
          <a:prstGeom prst="line">
            <a:avLst/>
          </a:prstGeom>
          <a:noFill/>
          <a:ln w="19050">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46" name="Line 46"/>
          <p:cNvSpPr>
            <a:spLocks noChangeShapeType="1"/>
          </p:cNvSpPr>
          <p:nvPr/>
        </p:nvSpPr>
        <p:spPr bwMode="auto">
          <a:xfrm flipH="1">
            <a:off x="4695860" y="2509838"/>
            <a:ext cx="92075" cy="0"/>
          </a:xfrm>
          <a:prstGeom prst="line">
            <a:avLst/>
          </a:prstGeom>
          <a:noFill/>
          <a:ln w="19050">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48" name="Line 46"/>
          <p:cNvSpPr>
            <a:spLocks noChangeShapeType="1"/>
          </p:cNvSpPr>
          <p:nvPr/>
        </p:nvSpPr>
        <p:spPr bwMode="auto">
          <a:xfrm flipH="1">
            <a:off x="3675098" y="4808538"/>
            <a:ext cx="92075" cy="0"/>
          </a:xfrm>
          <a:prstGeom prst="line">
            <a:avLst/>
          </a:prstGeom>
          <a:noFill/>
          <a:ln w="19050">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50" name="Line 46"/>
          <p:cNvSpPr>
            <a:spLocks noChangeShapeType="1"/>
          </p:cNvSpPr>
          <p:nvPr/>
        </p:nvSpPr>
        <p:spPr bwMode="auto">
          <a:xfrm flipH="1">
            <a:off x="5119692" y="5065713"/>
            <a:ext cx="92075" cy="0"/>
          </a:xfrm>
          <a:prstGeom prst="line">
            <a:avLst/>
          </a:prstGeom>
          <a:noFill/>
          <a:ln w="19050">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34" name="Line 43"/>
          <p:cNvSpPr>
            <a:spLocks noChangeShapeType="1"/>
          </p:cNvSpPr>
          <p:nvPr/>
        </p:nvSpPr>
        <p:spPr bwMode="auto">
          <a:xfrm flipV="1">
            <a:off x="2784477" y="3035300"/>
            <a:ext cx="2908300" cy="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53" name="Line 45"/>
          <p:cNvSpPr>
            <a:spLocks noChangeShapeType="1"/>
          </p:cNvSpPr>
          <p:nvPr/>
        </p:nvSpPr>
        <p:spPr bwMode="auto">
          <a:xfrm>
            <a:off x="2800350" y="5705475"/>
            <a:ext cx="0" cy="6350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54" name="Line 45"/>
          <p:cNvSpPr>
            <a:spLocks noChangeShapeType="1"/>
          </p:cNvSpPr>
          <p:nvPr/>
        </p:nvSpPr>
        <p:spPr bwMode="auto">
          <a:xfrm>
            <a:off x="5699125" y="5715000"/>
            <a:ext cx="0" cy="6350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55" name="Line 45"/>
          <p:cNvSpPr>
            <a:spLocks noChangeShapeType="1"/>
          </p:cNvSpPr>
          <p:nvPr/>
        </p:nvSpPr>
        <p:spPr bwMode="auto">
          <a:xfrm>
            <a:off x="4254500" y="5715000"/>
            <a:ext cx="0" cy="6350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
        <p:nvSpPr>
          <p:cNvPr id="56" name="Line 43"/>
          <p:cNvSpPr>
            <a:spLocks noChangeShapeType="1"/>
          </p:cNvSpPr>
          <p:nvPr/>
        </p:nvSpPr>
        <p:spPr bwMode="auto">
          <a:xfrm flipV="1">
            <a:off x="2806702" y="5707063"/>
            <a:ext cx="2909888" cy="0"/>
          </a:xfrm>
          <a:prstGeom prst="line">
            <a:avLst/>
          </a:prstGeom>
          <a:noFill/>
          <a:ln w="28575">
            <a:solidFill>
              <a:schemeClr val="tx1"/>
            </a:solidFill>
            <a:round/>
            <a:headEnd/>
            <a:tailEnd/>
          </a:ln>
        </p:spPr>
        <p:txBody>
          <a:bodyPr/>
          <a:lstStyle/>
          <a:p>
            <a:pPr fontAlgn="base">
              <a:spcBef>
                <a:spcPct val="0"/>
              </a:spcBef>
              <a:spcAft>
                <a:spcPct val="0"/>
              </a:spcAft>
              <a:defRPr/>
            </a:pPr>
            <a:endParaRPr lang="en-US" b="1" dirty="0">
              <a:solidFill>
                <a:srgbClr val="FFFFFF"/>
              </a:solidFill>
              <a:latin typeface="Century Gothic"/>
              <a:ea typeface="ＭＳ Ｐゴシック" panose="020B0600070205080204" pitchFamily="34" charset="-128"/>
            </a:endParaRPr>
          </a:p>
        </p:txBody>
      </p:sp>
    </p:spTree>
    <p:custDataLst>
      <p:tags r:id="rId1"/>
    </p:custDataLst>
    <p:extLst>
      <p:ext uri="{BB962C8B-B14F-4D97-AF65-F5344CB8AC3E}">
        <p14:creationId xmlns:p14="http://schemas.microsoft.com/office/powerpoint/2010/main" val="128680347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472521311"/>
              </p:ext>
            </p:extLst>
          </p:nvPr>
        </p:nvGraphicFramePr>
        <p:xfrm>
          <a:off x="321077" y="462895"/>
          <a:ext cx="8455023" cy="6507479"/>
        </p:xfrm>
        <a:graphic>
          <a:graphicData uri="http://schemas.openxmlformats.org/drawingml/2006/table">
            <a:tbl>
              <a:tblPr firstRow="1" bandRow="1">
                <a:tableStyleId>{9D7B26C5-4107-4FEC-AEDC-1716B250A1EF}</a:tableStyleId>
              </a:tblPr>
              <a:tblGrid>
                <a:gridCol w="2900395"/>
                <a:gridCol w="5554628"/>
              </a:tblGrid>
              <a:tr h="370840">
                <a:tc>
                  <a:txBody>
                    <a:bodyPr/>
                    <a:lstStyle/>
                    <a:p>
                      <a:r>
                        <a:rPr lang="es-ES" dirty="0" smtClean="0"/>
                        <a:t>Medicamentos</a:t>
                      </a:r>
                      <a:endParaRPr lang="es-ES" dirty="0"/>
                    </a:p>
                  </a:txBody>
                  <a:tcPr marL="68580" marR="68580"/>
                </a:tc>
                <a:tc>
                  <a:txBody>
                    <a:bodyPr/>
                    <a:lstStyle/>
                    <a:p>
                      <a:r>
                        <a:rPr lang="es-ES" dirty="0" smtClean="0"/>
                        <a:t>Efectos secundarios</a:t>
                      </a:r>
                      <a:endParaRPr lang="es-ES" dirty="0"/>
                    </a:p>
                  </a:txBody>
                  <a:tcPr marL="68580" marR="68580"/>
                </a:tc>
              </a:tr>
              <a:tr h="370840">
                <a:tc>
                  <a:txBody>
                    <a:bodyPr/>
                    <a:lstStyle/>
                    <a:p>
                      <a:r>
                        <a:rPr lang="es-ES" dirty="0" smtClean="0"/>
                        <a:t>LHRH agonistas</a:t>
                      </a:r>
                      <a:endParaRPr lang="es-ES" dirty="0"/>
                    </a:p>
                  </a:txBody>
                  <a:tcPr marL="68580" marR="68580"/>
                </a:tc>
                <a:tc>
                  <a:txBody>
                    <a:bodyPr/>
                    <a:lstStyle/>
                    <a:p>
                      <a:r>
                        <a:rPr lang="es-ES" dirty="0" smtClean="0"/>
                        <a:t>Tumor</a:t>
                      </a:r>
                      <a:r>
                        <a:rPr lang="es-ES" baseline="0" dirty="0" smtClean="0"/>
                        <a:t> </a:t>
                      </a:r>
                      <a:r>
                        <a:rPr lang="es-ES" baseline="0" dirty="0" err="1" smtClean="0"/>
                        <a:t>flare</a:t>
                      </a:r>
                      <a:endParaRPr lang="es-ES" baseline="0" dirty="0" smtClean="0"/>
                    </a:p>
                    <a:p>
                      <a:r>
                        <a:rPr lang="es-ES" baseline="0" dirty="0" smtClean="0"/>
                        <a:t>Síntomas vasomotores</a:t>
                      </a:r>
                    </a:p>
                    <a:p>
                      <a:r>
                        <a:rPr lang="es-ES" baseline="0" dirty="0" smtClean="0"/>
                        <a:t>Síntomas sexuales</a:t>
                      </a:r>
                    </a:p>
                    <a:p>
                      <a:r>
                        <a:rPr lang="es-ES" baseline="0" dirty="0" smtClean="0"/>
                        <a:t>Incremento de peso &amp; adiposidad</a:t>
                      </a:r>
                    </a:p>
                    <a:p>
                      <a:r>
                        <a:rPr lang="es-ES" baseline="0" dirty="0" smtClean="0"/>
                        <a:t>Ginecomastia</a:t>
                      </a:r>
                    </a:p>
                    <a:p>
                      <a:r>
                        <a:rPr lang="es-ES" baseline="0" dirty="0" err="1" smtClean="0"/>
                        <a:t>Ostoporosis</a:t>
                      </a:r>
                      <a:endParaRPr lang="es-ES" baseline="0" dirty="0" smtClean="0"/>
                    </a:p>
                    <a:p>
                      <a:r>
                        <a:rPr lang="es-ES" baseline="0" dirty="0" smtClean="0"/>
                        <a:t>Cardiovascular</a:t>
                      </a:r>
                    </a:p>
                  </a:txBody>
                  <a:tcPr marL="68580" marR="68580"/>
                </a:tc>
              </a:tr>
              <a:tr h="370840">
                <a:tc>
                  <a:txBody>
                    <a:bodyPr/>
                    <a:lstStyle/>
                    <a:p>
                      <a:r>
                        <a:rPr lang="es-ES" dirty="0" smtClean="0"/>
                        <a:t>LHRH antagonistas</a:t>
                      </a:r>
                      <a:endParaRPr lang="es-ES" dirty="0"/>
                    </a:p>
                  </a:txBody>
                  <a:tcPr marL="68580" marR="68580"/>
                </a:tc>
                <a:tc>
                  <a:txBody>
                    <a:bodyPr/>
                    <a:lstStyle/>
                    <a:p>
                      <a:r>
                        <a:rPr lang="es-ES" baseline="0" dirty="0" smtClean="0"/>
                        <a:t>Igual a los LHRH agonistas menos el Tumor </a:t>
                      </a:r>
                      <a:r>
                        <a:rPr lang="es-ES" baseline="0" dirty="0" err="1" smtClean="0"/>
                        <a:t>flare</a:t>
                      </a:r>
                      <a:endParaRPr lang="es-ES" baseline="0" dirty="0" smtClean="0"/>
                    </a:p>
                  </a:txBody>
                  <a:tcPr marL="68580" marR="68580"/>
                </a:tc>
              </a:tr>
              <a:tr h="370840">
                <a:tc>
                  <a:txBody>
                    <a:bodyPr/>
                    <a:lstStyle/>
                    <a:p>
                      <a:r>
                        <a:rPr lang="es-ES" dirty="0" err="1" smtClean="0"/>
                        <a:t>Antiandrógenos</a:t>
                      </a:r>
                      <a:r>
                        <a:rPr lang="es-ES" dirty="0" smtClean="0"/>
                        <a:t> esteroideos</a:t>
                      </a:r>
                      <a:endParaRPr lang="es-ES" dirty="0"/>
                    </a:p>
                  </a:txBody>
                  <a:tcPr marL="68580" marR="68580"/>
                </a:tc>
                <a:tc>
                  <a:txBody>
                    <a:bodyPr/>
                    <a:lstStyle/>
                    <a:p>
                      <a:r>
                        <a:rPr lang="es-ES" baseline="0" dirty="0" smtClean="0"/>
                        <a:t>Igual a LHRH agonistas, aumenta la mortalidad</a:t>
                      </a:r>
                    </a:p>
                  </a:txBody>
                  <a:tcPr marL="68580" marR="68580"/>
                </a:tc>
              </a:tr>
              <a:tr h="370840">
                <a:tc>
                  <a:txBody>
                    <a:bodyPr/>
                    <a:lstStyle/>
                    <a:p>
                      <a:r>
                        <a:rPr lang="es-ES" dirty="0" err="1" smtClean="0"/>
                        <a:t>Antiandrógenos</a:t>
                      </a:r>
                      <a:r>
                        <a:rPr lang="es-ES" dirty="0" smtClean="0"/>
                        <a:t> no esteroideos</a:t>
                      </a:r>
                      <a:endParaRPr lang="es-ES" dirty="0"/>
                    </a:p>
                  </a:txBody>
                  <a:tcPr marL="68580" marR="68580"/>
                </a:tc>
                <a:tc>
                  <a:txBody>
                    <a:bodyPr/>
                    <a:lstStyle/>
                    <a:p>
                      <a:r>
                        <a:rPr lang="es-ES" baseline="0" dirty="0" smtClean="0"/>
                        <a:t>Igual a LHRH sin el tumor </a:t>
                      </a:r>
                      <a:r>
                        <a:rPr lang="es-ES" baseline="0" dirty="0" err="1" smtClean="0"/>
                        <a:t>flare</a:t>
                      </a:r>
                      <a:r>
                        <a:rPr lang="es-ES" baseline="0" dirty="0" smtClean="0"/>
                        <a:t> (requieren de castración</a:t>
                      </a:r>
                    </a:p>
                  </a:txBody>
                  <a:tcPr marL="68580" marR="68580"/>
                </a:tc>
              </a:tr>
              <a:tr h="370840">
                <a:tc>
                  <a:txBody>
                    <a:bodyPr/>
                    <a:lstStyle/>
                    <a:p>
                      <a:r>
                        <a:rPr lang="es-ES" dirty="0" err="1" smtClean="0"/>
                        <a:t>Abiraterona</a:t>
                      </a:r>
                      <a:endParaRPr lang="es-ES" dirty="0"/>
                    </a:p>
                  </a:txBody>
                  <a:tcPr marL="68580" marR="68580"/>
                </a:tc>
                <a:tc>
                  <a:txBody>
                    <a:bodyPr/>
                    <a:lstStyle/>
                    <a:p>
                      <a:r>
                        <a:rPr lang="es-ES" baseline="0" dirty="0" smtClean="0"/>
                        <a:t>Hipertensión / </a:t>
                      </a:r>
                      <a:r>
                        <a:rPr lang="es-ES" baseline="0" dirty="0" err="1" smtClean="0"/>
                        <a:t>hipokalemia</a:t>
                      </a:r>
                      <a:r>
                        <a:rPr lang="es-ES" baseline="0" dirty="0" smtClean="0"/>
                        <a:t> &amp; retención de líquido (requiere de castración para complementar su eficacia, requiere de suplemento de glucocorticoide para evitar Addison)</a:t>
                      </a:r>
                    </a:p>
                  </a:txBody>
                  <a:tcPr marL="68580" marR="68580"/>
                </a:tc>
              </a:tr>
              <a:tr h="370840">
                <a:tc>
                  <a:txBody>
                    <a:bodyPr/>
                    <a:lstStyle/>
                    <a:p>
                      <a:r>
                        <a:rPr lang="es-ES" dirty="0" err="1" smtClean="0"/>
                        <a:t>Orquiectomía</a:t>
                      </a:r>
                      <a:endParaRPr lang="es-ES" dirty="0"/>
                    </a:p>
                  </a:txBody>
                  <a:tcPr marL="68580" marR="68580"/>
                </a:tc>
                <a:tc>
                  <a:txBody>
                    <a:bodyPr/>
                    <a:lstStyle/>
                    <a:p>
                      <a:r>
                        <a:rPr lang="es-ES" baseline="0" dirty="0" smtClean="0"/>
                        <a:t>Definitiva / menos aceptable para los pacientes</a:t>
                      </a:r>
                    </a:p>
                  </a:txBody>
                  <a:tcPr marL="68580" marR="68580"/>
                </a:tc>
              </a:tr>
              <a:tr h="370840">
                <a:tc>
                  <a:txBody>
                    <a:bodyPr/>
                    <a:lstStyle/>
                    <a:p>
                      <a:r>
                        <a:rPr lang="es-ES" dirty="0" err="1" smtClean="0"/>
                        <a:t>E</a:t>
                      </a:r>
                      <a:r>
                        <a:rPr lang="es-ES" baseline="0" dirty="0" err="1" smtClean="0"/>
                        <a:t>nzalutamida</a:t>
                      </a:r>
                      <a:endParaRPr lang="es-ES" dirty="0"/>
                    </a:p>
                  </a:txBody>
                  <a:tcPr marL="68580" marR="68580"/>
                </a:tc>
                <a:tc>
                  <a:txBody>
                    <a:bodyPr/>
                    <a:lstStyle/>
                    <a:p>
                      <a:r>
                        <a:rPr lang="es-ES" baseline="0" dirty="0" smtClean="0"/>
                        <a:t>Astenia / diarrea / dolor de espalda &amp; articular / síntomas vasomotores / edema / convulsiones</a:t>
                      </a:r>
                    </a:p>
                  </a:txBody>
                  <a:tcPr marL="68580" marR="68580"/>
                </a:tc>
              </a:tr>
            </a:tbl>
          </a:graphicData>
        </a:graphic>
      </p:graphicFrame>
    </p:spTree>
    <p:extLst>
      <p:ext uri="{BB962C8B-B14F-4D97-AF65-F5344CB8AC3E}">
        <p14:creationId xmlns:p14="http://schemas.microsoft.com/office/powerpoint/2010/main" val="3192171849"/>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t>Manejo de enfermedad ósea en cáncer de próstata</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94064902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Ácido </a:t>
            </a:r>
            <a:r>
              <a:rPr lang="es-ES" dirty="0" err="1" smtClean="0"/>
              <a:t>zoledrónico</a:t>
            </a:r>
            <a:r>
              <a:rPr lang="es-ES" dirty="0" smtClean="0"/>
              <a:t> / </a:t>
            </a:r>
            <a:r>
              <a:rPr lang="es-ES" dirty="0" err="1" smtClean="0"/>
              <a:t>denosumab</a:t>
            </a:r>
            <a:r>
              <a:rPr lang="es-ES" dirty="0" smtClean="0"/>
              <a:t> / Radio 221</a:t>
            </a:r>
            <a:endParaRPr lang="es-ES" dirty="0"/>
          </a:p>
        </p:txBody>
      </p:sp>
      <p:sp>
        <p:nvSpPr>
          <p:cNvPr id="5" name="Marcador de texto 4"/>
          <p:cNvSpPr>
            <a:spLocks noGrp="1"/>
          </p:cNvSpPr>
          <p:nvPr>
            <p:ph type="body" idx="1"/>
          </p:nvPr>
        </p:nvSpPr>
        <p:spPr/>
        <p:txBody>
          <a:bodyPr/>
          <a:lstStyle/>
          <a:p>
            <a:endParaRPr lang="es-ES"/>
          </a:p>
        </p:txBody>
      </p:sp>
    </p:spTree>
    <p:extLst>
      <p:ext uri="{BB962C8B-B14F-4D97-AF65-F5344CB8AC3E}">
        <p14:creationId xmlns:p14="http://schemas.microsoft.com/office/powerpoint/2010/main" val="42544571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320802" y="1511300"/>
            <a:ext cx="6502400" cy="3822700"/>
          </a:xfrm>
          <a:prstGeom prst="rect">
            <a:avLst/>
          </a:prstGeom>
        </p:spPr>
      </p:pic>
    </p:spTree>
    <p:extLst>
      <p:ext uri="{BB962C8B-B14F-4D97-AF65-F5344CB8AC3E}">
        <p14:creationId xmlns:p14="http://schemas.microsoft.com/office/powerpoint/2010/main" val="1223402535"/>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Denosumab and Zoledronic Acid: Indications in Advanced Prostate Cancer</a:t>
            </a:r>
          </a:p>
        </p:txBody>
      </p:sp>
      <p:graphicFrame>
        <p:nvGraphicFramePr>
          <p:cNvPr id="2" name="Table 1"/>
          <p:cNvGraphicFramePr>
            <a:graphicFrameLocks noGrp="1"/>
          </p:cNvGraphicFramePr>
          <p:nvPr>
            <p:extLst>
              <p:ext uri="{D42A27DB-BD31-4B8C-83A1-F6EECF244321}">
                <p14:modId xmlns:p14="http://schemas.microsoft.com/office/powerpoint/2010/main" val="3530436378"/>
              </p:ext>
            </p:extLst>
          </p:nvPr>
        </p:nvGraphicFramePr>
        <p:xfrm>
          <a:off x="388958" y="1914569"/>
          <a:ext cx="8461374" cy="2195513"/>
        </p:xfrm>
        <a:graphic>
          <a:graphicData uri="http://schemas.openxmlformats.org/drawingml/2006/table">
            <a:tbl>
              <a:tblPr firstRow="1" bandRow="1">
                <a:tableStyleId>{6E25E649-3F16-4E02-A733-19D2CDBF48F0}</a:tableStyleId>
              </a:tblPr>
              <a:tblGrid>
                <a:gridCol w="2425916"/>
                <a:gridCol w="3017729"/>
                <a:gridCol w="3017729"/>
              </a:tblGrid>
              <a:tr h="640358">
                <a:tc>
                  <a:txBody>
                    <a:bodyPr/>
                    <a:lstStyle/>
                    <a:p>
                      <a:r>
                        <a:rPr lang="en-US" sz="1800" dirty="0" smtClean="0"/>
                        <a:t>Indication</a:t>
                      </a:r>
                      <a:endParaRPr lang="en-US" sz="1800" dirty="0"/>
                    </a:p>
                  </a:txBody>
                  <a:tcPr marL="91451" marR="91451" marT="45740" marB="45740"/>
                </a:tc>
                <a:tc>
                  <a:txBody>
                    <a:bodyPr/>
                    <a:lstStyle/>
                    <a:p>
                      <a:pPr algn="ctr"/>
                      <a:r>
                        <a:rPr lang="en-US" sz="1800" dirty="0" smtClean="0"/>
                        <a:t>Denosumab </a:t>
                      </a:r>
                      <a:br>
                        <a:rPr lang="en-US" sz="1800" dirty="0" smtClean="0"/>
                      </a:br>
                      <a:r>
                        <a:rPr lang="en-US" sz="1800" dirty="0" smtClean="0"/>
                        <a:t>120</a:t>
                      </a:r>
                      <a:r>
                        <a:rPr lang="en-US" sz="1800" baseline="0" dirty="0" smtClean="0"/>
                        <a:t> mg SC Monthly</a:t>
                      </a:r>
                      <a:endParaRPr lang="en-US" sz="1800" dirty="0"/>
                    </a:p>
                  </a:txBody>
                  <a:tcPr marL="91451" marR="91451" marT="45740" marB="45740"/>
                </a:tc>
                <a:tc>
                  <a:txBody>
                    <a:bodyPr/>
                    <a:lstStyle/>
                    <a:p>
                      <a:pPr algn="ctr"/>
                      <a:r>
                        <a:rPr lang="en-US" sz="1800" dirty="0" smtClean="0"/>
                        <a:t>Zoledronic Acid</a:t>
                      </a:r>
                      <a:r>
                        <a:rPr lang="en-US" sz="1800" baseline="0" dirty="0" smtClean="0"/>
                        <a:t> </a:t>
                      </a:r>
                      <a:br>
                        <a:rPr lang="en-US" sz="1800" baseline="0" dirty="0" smtClean="0"/>
                      </a:br>
                      <a:r>
                        <a:rPr lang="en-US" sz="1800" baseline="0" dirty="0" smtClean="0"/>
                        <a:t>4 mg IV Monthly</a:t>
                      </a:r>
                      <a:endParaRPr lang="en-US" sz="1800" dirty="0"/>
                    </a:p>
                  </a:txBody>
                  <a:tcPr marL="91451" marR="91451" marT="45740" marB="45740"/>
                </a:tc>
              </a:tr>
              <a:tr h="914797">
                <a:tc>
                  <a:txBody>
                    <a:bodyPr/>
                    <a:lstStyle/>
                    <a:p>
                      <a:r>
                        <a:rPr lang="en-US" sz="1800" dirty="0" smtClean="0"/>
                        <a:t>Bone</a:t>
                      </a:r>
                      <a:r>
                        <a:rPr lang="en-US" sz="1800" baseline="0" dirty="0" smtClean="0"/>
                        <a:t> metastases from hormone-sensitive disease</a:t>
                      </a:r>
                      <a:endParaRPr lang="en-US" sz="1800" dirty="0">
                        <a:solidFill>
                          <a:schemeClr val="bg2">
                            <a:lumMod val="10000"/>
                          </a:schemeClr>
                        </a:solidFill>
                      </a:endParaRPr>
                    </a:p>
                  </a:txBody>
                  <a:tcPr marL="91451" marR="91451" marT="45740" marB="45740"/>
                </a:tc>
                <a:tc>
                  <a:txBody>
                    <a:bodyPr/>
                    <a:lstStyle/>
                    <a:p>
                      <a:pPr algn="ctr"/>
                      <a:r>
                        <a:rPr lang="en-US" sz="1800" dirty="0" smtClean="0"/>
                        <a:t>Yes</a:t>
                      </a:r>
                      <a:endParaRPr lang="en-US" sz="1800" dirty="0">
                        <a:solidFill>
                          <a:schemeClr val="bg2">
                            <a:lumMod val="10000"/>
                          </a:schemeClr>
                        </a:solidFill>
                      </a:endParaRPr>
                    </a:p>
                  </a:txBody>
                  <a:tcPr marL="91451" marR="91451" marT="45740" marB="45740"/>
                </a:tc>
                <a:tc>
                  <a:txBody>
                    <a:bodyPr/>
                    <a:lstStyle/>
                    <a:p>
                      <a:pPr algn="ctr"/>
                      <a:r>
                        <a:rPr lang="en-US" sz="1800" dirty="0" smtClean="0"/>
                        <a:t>No</a:t>
                      </a:r>
                      <a:endParaRPr lang="en-US" sz="1800" dirty="0">
                        <a:solidFill>
                          <a:schemeClr val="bg2">
                            <a:lumMod val="10000"/>
                          </a:schemeClr>
                        </a:solidFill>
                      </a:endParaRPr>
                    </a:p>
                  </a:txBody>
                  <a:tcPr marL="91451" marR="91451" marT="45740" marB="45740"/>
                </a:tc>
              </a:tr>
              <a:tr h="6403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Bone</a:t>
                      </a:r>
                      <a:r>
                        <a:rPr lang="en-US" sz="1800" baseline="0" dirty="0" smtClean="0"/>
                        <a:t> metastases from CRPC</a:t>
                      </a:r>
                      <a:endParaRPr lang="en-US" sz="1800" dirty="0" smtClean="0">
                        <a:solidFill>
                          <a:schemeClr val="bg2">
                            <a:lumMod val="10000"/>
                          </a:schemeClr>
                        </a:solidFill>
                      </a:endParaRPr>
                    </a:p>
                  </a:txBody>
                  <a:tcPr marL="91451" marR="91451" marT="45740" marB="45740"/>
                </a:tc>
                <a:tc>
                  <a:txBody>
                    <a:bodyPr/>
                    <a:lstStyle/>
                    <a:p>
                      <a:pPr algn="ctr"/>
                      <a:r>
                        <a:rPr lang="en-US" sz="1800" dirty="0" smtClean="0"/>
                        <a:t>Yes</a:t>
                      </a:r>
                      <a:endParaRPr lang="en-US" sz="1800" dirty="0">
                        <a:solidFill>
                          <a:schemeClr val="bg2">
                            <a:lumMod val="10000"/>
                          </a:schemeClr>
                        </a:solidFill>
                      </a:endParaRPr>
                    </a:p>
                  </a:txBody>
                  <a:tcPr marL="91451" marR="91451" marT="45740" marB="45740"/>
                </a:tc>
                <a:tc>
                  <a:txBody>
                    <a:bodyPr/>
                    <a:lstStyle/>
                    <a:p>
                      <a:pPr algn="ctr"/>
                      <a:r>
                        <a:rPr lang="en-US" sz="1800" dirty="0" smtClean="0"/>
                        <a:t>Yes</a:t>
                      </a:r>
                      <a:endParaRPr lang="en-US" sz="1800" dirty="0">
                        <a:solidFill>
                          <a:schemeClr val="bg2">
                            <a:lumMod val="10000"/>
                          </a:schemeClr>
                        </a:solidFill>
                      </a:endParaRPr>
                    </a:p>
                  </a:txBody>
                  <a:tcPr marL="91451" marR="91451" marT="45740" marB="45740"/>
                </a:tc>
              </a:tr>
            </a:tbl>
          </a:graphicData>
        </a:graphic>
      </p:graphicFrame>
    </p:spTree>
    <p:extLst>
      <p:ext uri="{BB962C8B-B14F-4D97-AF65-F5344CB8AC3E}">
        <p14:creationId xmlns:p14="http://schemas.microsoft.com/office/powerpoint/2010/main" val="42957345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ChangeAspect="1" noChangeArrowheads="1"/>
          </p:cNvPicPr>
          <p:nvPr/>
        </p:nvPicPr>
        <p:blipFill>
          <a:blip r:embed="rId3"/>
          <a:srcRect/>
          <a:stretch>
            <a:fillRect/>
          </a:stretch>
        </p:blipFill>
        <p:spPr bwMode="auto">
          <a:xfrm>
            <a:off x="1643063" y="1785938"/>
            <a:ext cx="6000750" cy="4038600"/>
          </a:xfrm>
          <a:prstGeom prst="rect">
            <a:avLst/>
          </a:prstGeom>
          <a:noFill/>
          <a:ln w="9525">
            <a:noFill/>
            <a:miter lim="800000"/>
            <a:headEnd/>
            <a:tailEnd/>
          </a:ln>
        </p:spPr>
      </p:pic>
      <p:sp>
        <p:nvSpPr>
          <p:cNvPr id="111619" name="7 CuadroTexto"/>
          <p:cNvSpPr txBox="1">
            <a:spLocks noChangeArrowheads="1"/>
          </p:cNvSpPr>
          <p:nvPr/>
        </p:nvSpPr>
        <p:spPr bwMode="auto">
          <a:xfrm>
            <a:off x="1295413" y="5857875"/>
            <a:ext cx="5786437" cy="738664"/>
          </a:xfrm>
          <a:prstGeom prst="rect">
            <a:avLst/>
          </a:prstGeom>
          <a:noFill/>
          <a:ln w="9525">
            <a:noFill/>
            <a:miter lim="800000"/>
            <a:headEnd/>
            <a:tailEnd/>
          </a:ln>
        </p:spPr>
        <p:txBody>
          <a:bodyPr>
            <a:prstTxWarp prst="textNoShape">
              <a:avLst/>
            </a:prstTxWarp>
            <a:spAutoFit/>
          </a:bodyPr>
          <a:lstStyle/>
          <a:p>
            <a:r>
              <a:rPr lang="es-ES" sz="1400" dirty="0"/>
              <a:t>Schroder FH, Hugosson J, Roobol MJ, et al. the ERSPC Investigators, </a:t>
            </a:r>
            <a:r>
              <a:rPr lang="es-ES" sz="1400" b="1" dirty="0"/>
              <a:t>Screening and Prostate-Cancer Mortality in a Randomized European Study </a:t>
            </a:r>
            <a:r>
              <a:rPr lang="es-ES" sz="1400" dirty="0"/>
              <a:t>N Engl J Med 2009 360: 1320-1328</a:t>
            </a:r>
          </a:p>
        </p:txBody>
      </p:sp>
      <p:sp>
        <p:nvSpPr>
          <p:cNvPr id="9" name="8 Rectángulo"/>
          <p:cNvSpPr/>
          <p:nvPr/>
        </p:nvSpPr>
        <p:spPr>
          <a:xfrm>
            <a:off x="4214813" y="2071714"/>
            <a:ext cx="2143125" cy="6429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r>
              <a:rPr lang="es-ES" sz="2400" b="1">
                <a:solidFill>
                  <a:srgbClr val="FFFFFF"/>
                </a:solidFill>
              </a:rPr>
              <a:t>n=162.203</a:t>
            </a:r>
          </a:p>
        </p:txBody>
      </p:sp>
      <p:sp>
        <p:nvSpPr>
          <p:cNvPr id="111621" name="6 Título"/>
          <p:cNvSpPr>
            <a:spLocks noGrp="1"/>
          </p:cNvSpPr>
          <p:nvPr>
            <p:ph type="title"/>
          </p:nvPr>
        </p:nvSpPr>
        <p:spPr/>
        <p:txBody>
          <a:bodyPr/>
          <a:lstStyle/>
          <a:p>
            <a:r>
              <a:rPr lang="es-ES" sz="2800"/>
              <a:t>Riesgo acumulado de muerte por cáncer de próstata</a:t>
            </a:r>
          </a:p>
        </p:txBody>
      </p:sp>
      <p:sp>
        <p:nvSpPr>
          <p:cNvPr id="10" name="9 Rectángulo"/>
          <p:cNvSpPr/>
          <p:nvPr/>
        </p:nvSpPr>
        <p:spPr>
          <a:xfrm>
            <a:off x="1785938" y="5000625"/>
            <a:ext cx="5572125"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r>
              <a:rPr lang="es-ES" b="1">
                <a:solidFill>
                  <a:srgbClr val="FFFFFF"/>
                </a:solidFill>
              </a:rPr>
              <a:t>Casos: 216 vs 326 – RR: 0.8 CI 0.65-0.9 p=0,04</a:t>
            </a:r>
          </a:p>
        </p:txBody>
      </p:sp>
      <p:pic>
        <p:nvPicPr>
          <p:cNvPr id="7" name="Picture 3"/>
          <p:cNvPicPr>
            <a:picLocks noChangeAspect="1" noChangeArrowheads="1"/>
          </p:cNvPicPr>
          <p:nvPr/>
        </p:nvPicPr>
        <p:blipFill>
          <a:blip r:embed="rId4"/>
          <a:srcRect/>
          <a:stretch>
            <a:fillRect/>
          </a:stretch>
        </p:blipFill>
        <p:spPr bwMode="auto">
          <a:xfrm>
            <a:off x="7188689" y="5955625"/>
            <a:ext cx="1634637" cy="602549"/>
          </a:xfrm>
          <a:prstGeom prst="rect">
            <a:avLst/>
          </a:prstGeom>
          <a:noFill/>
          <a:ln w="15875">
            <a:solidFill>
              <a:schemeClr val="tx1"/>
            </a:solidFill>
            <a:miter lim="800000"/>
            <a:headEnd/>
            <a:tailEnd/>
          </a:ln>
        </p:spPr>
      </p:pic>
    </p:spTree>
    <p:extLst>
      <p:ext uri="{BB962C8B-B14F-4D97-AF65-F5344CB8AC3E}">
        <p14:creationId xmlns:p14="http://schemas.microsoft.com/office/powerpoint/2010/main" val="2769870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62" y="2514666"/>
            <a:ext cx="7805737" cy="344487"/>
          </a:xfrm>
        </p:spPr>
        <p:txBody>
          <a:bodyPr/>
          <a:lstStyle/>
          <a:p>
            <a:r>
              <a:rPr lang="en-US" sz="700" b="1" kern="1200" dirty="0" smtClean="0">
                <a:solidFill>
                  <a:schemeClr val="tx1"/>
                </a:solidFill>
                <a:latin typeface="Arial" charset="0"/>
                <a:ea typeface="+mn-ea"/>
                <a:cs typeface="+mn-cs"/>
              </a:rPr>
              <a:t>α and β Particles</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729" y="79891"/>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dirty="0" smtClean="0">
                <a:solidFill>
                  <a:prstClr val="white"/>
                </a:solidFill>
                <a:latin typeface="Arial" charset="0"/>
              </a:rPr>
              <a:t>Presented By Chris Parker at 2014 ASCO Annual Meeting</a:t>
            </a:r>
            <a:endParaRPr lang="en-US" sz="1200" dirty="0">
              <a:solidFill>
                <a:prstClr val="white"/>
              </a:solidFill>
              <a:latin typeface="Arial" charset="0"/>
            </a:endParaRPr>
          </a:p>
        </p:txBody>
      </p:sp>
    </p:spTree>
    <p:extLst>
      <p:ext uri="{BB962C8B-B14F-4D97-AF65-F5344CB8AC3E}">
        <p14:creationId xmlns:p14="http://schemas.microsoft.com/office/powerpoint/2010/main" val="3027799217"/>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162" y="2514666"/>
            <a:ext cx="7805737" cy="344487"/>
          </a:xfrm>
        </p:spPr>
        <p:txBody>
          <a:bodyPr/>
          <a:lstStyle/>
          <a:p>
            <a:r>
              <a:rPr lang="en-US" sz="700" b="1" kern="1200" dirty="0" smtClean="0">
                <a:solidFill>
                  <a:schemeClr val="tx1"/>
                </a:solidFill>
                <a:latin typeface="Arial" charset="0"/>
                <a:ea typeface="+mn-ea"/>
                <a:cs typeface="+mn-cs"/>
              </a:rPr>
              <a:t>Radium acts as a Calcium Mimetic</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729" y="8546"/>
            <a:ext cx="8624605"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80114" y="6477000"/>
            <a:ext cx="88391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dirty="0" smtClean="0">
                <a:solidFill>
                  <a:prstClr val="white"/>
                </a:solidFill>
                <a:latin typeface="Arial" charset="0"/>
              </a:rPr>
              <a:t>Presented By Chris Parker at 2014 ASCO Annual Meeting</a:t>
            </a:r>
            <a:endParaRPr lang="en-US" sz="1200" dirty="0">
              <a:solidFill>
                <a:prstClr val="white"/>
              </a:solidFill>
              <a:latin typeface="Arial" charset="0"/>
            </a:endParaRPr>
          </a:p>
        </p:txBody>
      </p:sp>
    </p:spTree>
    <p:extLst>
      <p:ext uri="{BB962C8B-B14F-4D97-AF65-F5344CB8AC3E}">
        <p14:creationId xmlns:p14="http://schemas.microsoft.com/office/powerpoint/2010/main" val="2534208395"/>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err="1" smtClean="0"/>
              <a:t>QUimioterapia</a:t>
            </a:r>
            <a:endParaRPr lang="es-ES" dirty="0"/>
          </a:p>
        </p:txBody>
      </p:sp>
      <p:sp>
        <p:nvSpPr>
          <p:cNvPr id="5" name="Marcador de texto 4"/>
          <p:cNvSpPr>
            <a:spLocks noGrp="1"/>
          </p:cNvSpPr>
          <p:nvPr>
            <p:ph type="body" idx="1"/>
          </p:nvPr>
        </p:nvSpPr>
        <p:spPr/>
        <p:txBody>
          <a:bodyPr/>
          <a:lstStyle/>
          <a:p>
            <a:endParaRPr lang="es-ES"/>
          </a:p>
        </p:txBody>
      </p:sp>
    </p:spTree>
    <p:extLst>
      <p:ext uri="{BB962C8B-B14F-4D97-AF65-F5344CB8AC3E}">
        <p14:creationId xmlns:p14="http://schemas.microsoft.com/office/powerpoint/2010/main" val="333347526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Docetaxel</a:t>
            </a:r>
            <a:endParaRPr lang="es-ES" dirty="0"/>
          </a:p>
        </p:txBody>
      </p:sp>
      <p:sp>
        <p:nvSpPr>
          <p:cNvPr id="3" name="Marcador de contenido 2"/>
          <p:cNvSpPr>
            <a:spLocks noGrp="1"/>
          </p:cNvSpPr>
          <p:nvPr>
            <p:ph idx="1"/>
          </p:nvPr>
        </p:nvSpPr>
        <p:spPr/>
        <p:txBody>
          <a:bodyPr>
            <a:normAutofit fontScale="92500" lnSpcReduction="10000"/>
          </a:bodyPr>
          <a:lstStyle/>
          <a:p>
            <a:r>
              <a:rPr lang="es-ES" dirty="0" smtClean="0"/>
              <a:t>Droga contra el cáncer</a:t>
            </a:r>
          </a:p>
          <a:p>
            <a:pPr lvl="1"/>
            <a:r>
              <a:rPr lang="es-ES" dirty="0" smtClean="0"/>
              <a:t>Veneno de los microtúbulos (inhibe la despolimerización)</a:t>
            </a:r>
          </a:p>
          <a:p>
            <a:r>
              <a:rPr lang="es-ES" dirty="0" smtClean="0"/>
              <a:t>Se administra por la vena</a:t>
            </a:r>
          </a:p>
          <a:p>
            <a:pPr lvl="1"/>
            <a:r>
              <a:rPr lang="es-ES" dirty="0" smtClean="0"/>
              <a:t>Lentamente</a:t>
            </a:r>
          </a:p>
          <a:p>
            <a:r>
              <a:rPr lang="es-ES" dirty="0" smtClean="0"/>
              <a:t>Requiere de </a:t>
            </a:r>
            <a:r>
              <a:rPr lang="es-ES" dirty="0" err="1" smtClean="0"/>
              <a:t>premedicación</a:t>
            </a:r>
            <a:r>
              <a:rPr lang="es-ES" dirty="0"/>
              <a:t> </a:t>
            </a:r>
            <a:r>
              <a:rPr lang="es-ES" dirty="0" smtClean="0"/>
              <a:t>para evitar reacciones durante la administración</a:t>
            </a:r>
          </a:p>
          <a:p>
            <a:pPr lvl="1"/>
            <a:r>
              <a:rPr lang="es-ES" dirty="0" smtClean="0"/>
              <a:t>Esteroides (</a:t>
            </a:r>
            <a:r>
              <a:rPr lang="es-ES" dirty="0" err="1" smtClean="0"/>
              <a:t>ie</a:t>
            </a:r>
            <a:r>
              <a:rPr lang="es-ES" dirty="0" smtClean="0"/>
              <a:t>, </a:t>
            </a:r>
            <a:r>
              <a:rPr lang="es-ES" dirty="0" err="1" smtClean="0"/>
              <a:t>Dexametasona</a:t>
            </a:r>
            <a:r>
              <a:rPr lang="es-ES" dirty="0" smtClean="0"/>
              <a:t>)</a:t>
            </a:r>
          </a:p>
          <a:p>
            <a:pPr lvl="1"/>
            <a:r>
              <a:rPr lang="es-ES" dirty="0" smtClean="0"/>
              <a:t>Antihistamínicos H1 (</a:t>
            </a:r>
            <a:r>
              <a:rPr lang="es-ES" dirty="0" err="1" smtClean="0"/>
              <a:t>ie</a:t>
            </a:r>
            <a:r>
              <a:rPr lang="es-ES" dirty="0" smtClean="0"/>
              <a:t>, </a:t>
            </a:r>
            <a:r>
              <a:rPr lang="es-ES" dirty="0" err="1" smtClean="0"/>
              <a:t>Hidroxicina</a:t>
            </a:r>
            <a:r>
              <a:rPr lang="es-ES" dirty="0" smtClean="0"/>
              <a:t>)</a:t>
            </a:r>
          </a:p>
          <a:p>
            <a:pPr lvl="1"/>
            <a:r>
              <a:rPr lang="es-ES" dirty="0" smtClean="0"/>
              <a:t>Antihistamínicos H2 (</a:t>
            </a:r>
            <a:r>
              <a:rPr lang="es-ES" dirty="0" err="1" smtClean="0"/>
              <a:t>ie</a:t>
            </a:r>
            <a:r>
              <a:rPr lang="es-ES" dirty="0" smtClean="0"/>
              <a:t>, </a:t>
            </a:r>
            <a:r>
              <a:rPr lang="es-ES" dirty="0" err="1" smtClean="0"/>
              <a:t>Ranitidina</a:t>
            </a:r>
            <a:r>
              <a:rPr lang="es-ES" dirty="0" smtClean="0"/>
              <a:t>)</a:t>
            </a:r>
            <a:endParaRPr lang="es-ES" dirty="0"/>
          </a:p>
        </p:txBody>
      </p:sp>
    </p:spTree>
    <p:extLst>
      <p:ext uri="{BB962C8B-B14F-4D97-AF65-F5344CB8AC3E}">
        <p14:creationId xmlns:p14="http://schemas.microsoft.com/office/powerpoint/2010/main" val="16051443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Docetaxel</a:t>
            </a:r>
            <a:endParaRPr lang="es-ES" dirty="0"/>
          </a:p>
        </p:txBody>
      </p:sp>
      <p:sp>
        <p:nvSpPr>
          <p:cNvPr id="3" name="Marcador de contenido 2"/>
          <p:cNvSpPr>
            <a:spLocks noGrp="1"/>
          </p:cNvSpPr>
          <p:nvPr>
            <p:ph idx="1"/>
          </p:nvPr>
        </p:nvSpPr>
        <p:spPr/>
        <p:txBody>
          <a:bodyPr>
            <a:normAutofit fontScale="92500" lnSpcReduction="20000"/>
          </a:bodyPr>
          <a:lstStyle/>
          <a:p>
            <a:r>
              <a:rPr lang="es-ES_tradnl" dirty="0" smtClean="0"/>
              <a:t>Efectos secundarios más comunes (Generalidades)</a:t>
            </a:r>
          </a:p>
          <a:p>
            <a:endParaRPr lang="es-ES_tradnl" dirty="0" smtClean="0"/>
          </a:p>
          <a:p>
            <a:r>
              <a:rPr lang="es-ES_tradnl" dirty="0" smtClean="0"/>
              <a:t>1</a:t>
            </a:r>
            <a:r>
              <a:rPr lang="es-ES_tradnl" dirty="0"/>
              <a:t>. </a:t>
            </a:r>
            <a:r>
              <a:rPr lang="es-ES_tradnl" dirty="0" smtClean="0"/>
              <a:t>Disminución de las defensas (neutropenia)</a:t>
            </a:r>
          </a:p>
          <a:p>
            <a:r>
              <a:rPr lang="es-ES_tradnl" dirty="0" smtClean="0"/>
              <a:t>2. Caída del cabello (alopecia)</a:t>
            </a:r>
            <a:endParaRPr lang="es-ES_tradnl" dirty="0"/>
          </a:p>
          <a:p>
            <a:r>
              <a:rPr lang="es-ES_tradnl" dirty="0"/>
              <a:t>3</a:t>
            </a:r>
            <a:r>
              <a:rPr lang="es-ES_tradnl" dirty="0" smtClean="0"/>
              <a:t>. Reacciones de hipersensibilidad</a:t>
            </a:r>
          </a:p>
          <a:p>
            <a:r>
              <a:rPr lang="es-ES_tradnl" dirty="0"/>
              <a:t>4</a:t>
            </a:r>
            <a:r>
              <a:rPr lang="es-ES_tradnl" dirty="0" smtClean="0"/>
              <a:t>. Retención de líquidos</a:t>
            </a:r>
            <a:endParaRPr lang="es-ES_tradnl" dirty="0"/>
          </a:p>
          <a:p>
            <a:r>
              <a:rPr lang="pt-BR" dirty="0"/>
              <a:t>5</a:t>
            </a:r>
            <a:r>
              <a:rPr lang="pt-BR" dirty="0" smtClean="0"/>
              <a:t>. </a:t>
            </a:r>
            <a:r>
              <a:rPr lang="pt-BR" dirty="0" err="1" smtClean="0"/>
              <a:t>Toxicidad</a:t>
            </a:r>
            <a:r>
              <a:rPr lang="pt-BR" dirty="0" smtClean="0"/>
              <a:t> </a:t>
            </a:r>
            <a:r>
              <a:rPr lang="pt-BR" dirty="0" err="1" smtClean="0"/>
              <a:t>en</a:t>
            </a:r>
            <a:r>
              <a:rPr lang="pt-BR" dirty="0" smtClean="0"/>
              <a:t> </a:t>
            </a:r>
            <a:r>
              <a:rPr lang="pt-BR" dirty="0" err="1" smtClean="0"/>
              <a:t>la</a:t>
            </a:r>
            <a:r>
              <a:rPr lang="pt-BR" dirty="0" smtClean="0"/>
              <a:t> </a:t>
            </a:r>
            <a:r>
              <a:rPr lang="pt-BR" dirty="0" err="1" smtClean="0"/>
              <a:t>piel</a:t>
            </a:r>
            <a:endParaRPr lang="pt-BR" dirty="0"/>
          </a:p>
          <a:p>
            <a:r>
              <a:rPr lang="es-ES_tradnl" dirty="0"/>
              <a:t>6</a:t>
            </a:r>
            <a:r>
              <a:rPr lang="es-ES_tradnl" dirty="0" smtClean="0"/>
              <a:t>. </a:t>
            </a:r>
            <a:r>
              <a:rPr lang="es-ES_tradnl" dirty="0" err="1" smtClean="0"/>
              <a:t>Neurotoxicidad</a:t>
            </a:r>
            <a:endParaRPr lang="es-ES_tradnl" dirty="0"/>
          </a:p>
          <a:p>
            <a:r>
              <a:rPr lang="es-ES_tradnl" dirty="0"/>
              <a:t>7</a:t>
            </a:r>
            <a:r>
              <a:rPr lang="es-ES_tradnl" dirty="0" smtClean="0"/>
              <a:t>. Misceláneos</a:t>
            </a:r>
            <a:endParaRPr lang="es-ES_tradnl" dirty="0"/>
          </a:p>
          <a:p>
            <a:endParaRPr lang="es-ES" dirty="0"/>
          </a:p>
        </p:txBody>
      </p:sp>
    </p:spTree>
    <p:extLst>
      <p:ext uri="{BB962C8B-B14F-4D97-AF65-F5344CB8AC3E}">
        <p14:creationId xmlns:p14="http://schemas.microsoft.com/office/powerpoint/2010/main" val="2239308645"/>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Conector recto 23"/>
          <p:cNvCxnSpPr/>
          <p:nvPr/>
        </p:nvCxnSpPr>
        <p:spPr>
          <a:xfrm flipV="1">
            <a:off x="1262856" y="2827471"/>
            <a:ext cx="6925096" cy="30237"/>
          </a:xfrm>
          <a:prstGeom prst="line">
            <a:avLst/>
          </a:prstGeom>
          <a:ln w="50800">
            <a:solidFill>
              <a:srgbClr val="FFFF00"/>
            </a:solidFill>
            <a:tailEnd type="triangle"/>
          </a:ln>
        </p:spPr>
        <p:style>
          <a:lnRef idx="2">
            <a:schemeClr val="accent1"/>
          </a:lnRef>
          <a:fillRef idx="0">
            <a:schemeClr val="accent1"/>
          </a:fillRef>
          <a:effectRef idx="1">
            <a:schemeClr val="accent1"/>
          </a:effectRef>
          <a:fontRef idx="minor">
            <a:schemeClr val="tx1"/>
          </a:fontRef>
        </p:style>
      </p:cxnSp>
      <p:cxnSp>
        <p:nvCxnSpPr>
          <p:cNvPr id="25" name="Conector recto 24"/>
          <p:cNvCxnSpPr/>
          <p:nvPr/>
        </p:nvCxnSpPr>
        <p:spPr>
          <a:xfrm flipV="1">
            <a:off x="1444299" y="2252981"/>
            <a:ext cx="0" cy="604727"/>
          </a:xfrm>
          <a:prstGeom prst="line">
            <a:avLst/>
          </a:prstGeom>
          <a:ln w="76200">
            <a:solidFill>
              <a:schemeClr val="tx1"/>
            </a:solidFill>
            <a:headEnd type="triangle"/>
            <a:tailEnd type="oval"/>
          </a:ln>
        </p:spPr>
        <p:style>
          <a:lnRef idx="2">
            <a:schemeClr val="accent1"/>
          </a:lnRef>
          <a:fillRef idx="0">
            <a:schemeClr val="accent1"/>
          </a:fillRef>
          <a:effectRef idx="1">
            <a:schemeClr val="accent1"/>
          </a:effectRef>
          <a:fontRef idx="minor">
            <a:schemeClr val="tx1"/>
          </a:fontRef>
        </p:style>
      </p:cxnSp>
      <p:cxnSp>
        <p:nvCxnSpPr>
          <p:cNvPr id="28" name="Conector recto 27"/>
          <p:cNvCxnSpPr/>
          <p:nvPr/>
        </p:nvCxnSpPr>
        <p:spPr>
          <a:xfrm flipV="1">
            <a:off x="4867473" y="2252981"/>
            <a:ext cx="0" cy="604727"/>
          </a:xfrm>
          <a:prstGeom prst="line">
            <a:avLst/>
          </a:prstGeom>
          <a:ln w="76200">
            <a:solidFill>
              <a:schemeClr val="tx1"/>
            </a:solidFill>
            <a:headEnd type="triangle"/>
            <a:tailEnd type="oval"/>
          </a:ln>
        </p:spPr>
        <p:style>
          <a:lnRef idx="2">
            <a:schemeClr val="accent1"/>
          </a:lnRef>
          <a:fillRef idx="0">
            <a:schemeClr val="accent1"/>
          </a:fillRef>
          <a:effectRef idx="1">
            <a:schemeClr val="accent1"/>
          </a:effectRef>
          <a:fontRef idx="minor">
            <a:schemeClr val="tx1"/>
          </a:fontRef>
        </p:style>
      </p:cxnSp>
      <p:sp>
        <p:nvSpPr>
          <p:cNvPr id="31" name="CuadroTexto 30"/>
          <p:cNvSpPr txBox="1"/>
          <p:nvPr/>
        </p:nvSpPr>
        <p:spPr>
          <a:xfrm>
            <a:off x="1262858" y="3066083"/>
            <a:ext cx="5700351" cy="369332"/>
          </a:xfrm>
          <a:prstGeom prst="rect">
            <a:avLst/>
          </a:prstGeom>
          <a:noFill/>
        </p:spPr>
        <p:txBody>
          <a:bodyPr wrap="square" rtlCol="0">
            <a:spAutoFit/>
          </a:bodyPr>
          <a:lstStyle/>
          <a:p>
            <a:r>
              <a:rPr lang="es-ES" dirty="0" smtClean="0">
                <a:solidFill>
                  <a:prstClr val="white"/>
                </a:solidFill>
                <a:latin typeface="Calibri"/>
              </a:rPr>
              <a:t>Día 1              8                    15                  *                  </a:t>
            </a:r>
            <a:endParaRPr lang="es-ES" dirty="0">
              <a:solidFill>
                <a:prstClr val="white"/>
              </a:solidFill>
              <a:latin typeface="Calibri"/>
            </a:endParaRPr>
          </a:p>
        </p:txBody>
      </p:sp>
      <p:sp>
        <p:nvSpPr>
          <p:cNvPr id="32" name="CuadroTexto 31"/>
          <p:cNvSpPr txBox="1"/>
          <p:nvPr/>
        </p:nvSpPr>
        <p:spPr>
          <a:xfrm>
            <a:off x="4748038" y="3435415"/>
            <a:ext cx="3439916" cy="369332"/>
          </a:xfrm>
          <a:prstGeom prst="rect">
            <a:avLst/>
          </a:prstGeom>
          <a:noFill/>
        </p:spPr>
        <p:txBody>
          <a:bodyPr wrap="square" rtlCol="0">
            <a:spAutoFit/>
          </a:bodyPr>
          <a:lstStyle/>
          <a:p>
            <a:r>
              <a:rPr lang="es-ES" dirty="0" smtClean="0">
                <a:solidFill>
                  <a:prstClr val="white"/>
                </a:solidFill>
                <a:latin typeface="Calibri"/>
              </a:rPr>
              <a:t>1                   8                   15…</a:t>
            </a:r>
            <a:endParaRPr lang="es-ES" dirty="0">
              <a:solidFill>
                <a:prstClr val="white"/>
              </a:solidFill>
              <a:latin typeface="Calibri"/>
            </a:endParaRPr>
          </a:p>
        </p:txBody>
      </p:sp>
      <p:sp>
        <p:nvSpPr>
          <p:cNvPr id="33" name="CuadroTexto 32"/>
          <p:cNvSpPr txBox="1"/>
          <p:nvPr/>
        </p:nvSpPr>
        <p:spPr>
          <a:xfrm>
            <a:off x="1262856" y="1627534"/>
            <a:ext cx="1116562" cy="369332"/>
          </a:xfrm>
          <a:prstGeom prst="rect">
            <a:avLst/>
          </a:prstGeom>
          <a:noFill/>
        </p:spPr>
        <p:txBody>
          <a:bodyPr wrap="none" rtlCol="0">
            <a:spAutoFit/>
          </a:bodyPr>
          <a:lstStyle/>
          <a:p>
            <a:r>
              <a:rPr lang="es-ES" dirty="0" err="1" smtClean="0">
                <a:solidFill>
                  <a:prstClr val="white"/>
                </a:solidFill>
                <a:latin typeface="Calibri"/>
              </a:rPr>
              <a:t>Docetaxel</a:t>
            </a:r>
            <a:r>
              <a:rPr lang="es-ES" dirty="0" smtClean="0">
                <a:solidFill>
                  <a:prstClr val="white"/>
                </a:solidFill>
                <a:latin typeface="Calibri"/>
              </a:rPr>
              <a:t> </a:t>
            </a:r>
            <a:endParaRPr lang="es-ES" dirty="0">
              <a:solidFill>
                <a:prstClr val="white"/>
              </a:solidFill>
              <a:latin typeface="Calibri"/>
            </a:endParaRPr>
          </a:p>
        </p:txBody>
      </p:sp>
      <p:sp>
        <p:nvSpPr>
          <p:cNvPr id="34" name="CuadroTexto 33"/>
          <p:cNvSpPr txBox="1"/>
          <p:nvPr/>
        </p:nvSpPr>
        <p:spPr>
          <a:xfrm>
            <a:off x="7509946" y="2411637"/>
            <a:ext cx="936575" cy="369332"/>
          </a:xfrm>
          <a:prstGeom prst="rect">
            <a:avLst/>
          </a:prstGeom>
          <a:noFill/>
        </p:spPr>
        <p:txBody>
          <a:bodyPr wrap="none" rtlCol="0">
            <a:spAutoFit/>
          </a:bodyPr>
          <a:lstStyle/>
          <a:p>
            <a:r>
              <a:rPr lang="es-ES" i="1" dirty="0" smtClean="0">
                <a:solidFill>
                  <a:srgbClr val="FFFF00"/>
                </a:solidFill>
                <a:latin typeface="Calibri"/>
              </a:rPr>
              <a:t>Tiempo</a:t>
            </a:r>
            <a:endParaRPr lang="es-ES" i="1" dirty="0">
              <a:solidFill>
                <a:srgbClr val="FFFF00"/>
              </a:solidFill>
              <a:latin typeface="Calibri"/>
            </a:endParaRPr>
          </a:p>
        </p:txBody>
      </p:sp>
      <p:sp>
        <p:nvSpPr>
          <p:cNvPr id="35" name="CuadroTexto 34"/>
          <p:cNvSpPr txBox="1"/>
          <p:nvPr/>
        </p:nvSpPr>
        <p:spPr>
          <a:xfrm>
            <a:off x="268598" y="3066083"/>
            <a:ext cx="860156" cy="369332"/>
          </a:xfrm>
          <a:prstGeom prst="rect">
            <a:avLst/>
          </a:prstGeom>
          <a:noFill/>
        </p:spPr>
        <p:txBody>
          <a:bodyPr wrap="none" rtlCol="0">
            <a:spAutoFit/>
          </a:bodyPr>
          <a:lstStyle/>
          <a:p>
            <a:r>
              <a:rPr lang="es-ES" b="1" i="1" dirty="0" smtClean="0">
                <a:solidFill>
                  <a:prstClr val="white"/>
                </a:solidFill>
                <a:latin typeface="Calibri"/>
              </a:rPr>
              <a:t>Ciclo 1</a:t>
            </a:r>
            <a:endParaRPr lang="es-ES" b="1" i="1" dirty="0">
              <a:solidFill>
                <a:prstClr val="white"/>
              </a:solidFill>
              <a:latin typeface="Calibri"/>
            </a:endParaRPr>
          </a:p>
        </p:txBody>
      </p:sp>
      <p:sp>
        <p:nvSpPr>
          <p:cNvPr id="36" name="CuadroTexto 35"/>
          <p:cNvSpPr txBox="1"/>
          <p:nvPr/>
        </p:nvSpPr>
        <p:spPr>
          <a:xfrm>
            <a:off x="3441156" y="3435415"/>
            <a:ext cx="860156" cy="369332"/>
          </a:xfrm>
          <a:prstGeom prst="rect">
            <a:avLst/>
          </a:prstGeom>
          <a:noFill/>
        </p:spPr>
        <p:txBody>
          <a:bodyPr wrap="none" rtlCol="0">
            <a:spAutoFit/>
          </a:bodyPr>
          <a:lstStyle/>
          <a:p>
            <a:r>
              <a:rPr lang="es-ES" b="1" i="1" dirty="0" smtClean="0">
                <a:solidFill>
                  <a:prstClr val="white"/>
                </a:solidFill>
                <a:latin typeface="Calibri"/>
              </a:rPr>
              <a:t>Ciclo 2</a:t>
            </a:r>
            <a:endParaRPr lang="es-ES" b="1" i="1" dirty="0">
              <a:solidFill>
                <a:prstClr val="white"/>
              </a:solidFill>
              <a:latin typeface="Calibri"/>
            </a:endParaRPr>
          </a:p>
        </p:txBody>
      </p:sp>
      <p:sp>
        <p:nvSpPr>
          <p:cNvPr id="2" name="CuadroTexto 1"/>
          <p:cNvSpPr txBox="1"/>
          <p:nvPr/>
        </p:nvSpPr>
        <p:spPr>
          <a:xfrm>
            <a:off x="1048872" y="5236694"/>
            <a:ext cx="9610147" cy="523220"/>
          </a:xfrm>
          <a:prstGeom prst="rect">
            <a:avLst/>
          </a:prstGeom>
          <a:noFill/>
        </p:spPr>
        <p:txBody>
          <a:bodyPr wrap="none" rtlCol="0">
            <a:spAutoFit/>
          </a:bodyPr>
          <a:lstStyle/>
          <a:p>
            <a:pPr defTabSz="457200"/>
            <a:r>
              <a:rPr lang="es-ES" sz="2800" dirty="0" err="1" smtClean="0">
                <a:solidFill>
                  <a:prstClr val="white"/>
                </a:solidFill>
                <a:latin typeface="Calibri"/>
              </a:rPr>
              <a:t>Prednisolona</a:t>
            </a:r>
            <a:r>
              <a:rPr lang="es-ES" sz="2800" dirty="0" smtClean="0">
                <a:solidFill>
                  <a:prstClr val="white"/>
                </a:solidFill>
                <a:latin typeface="Calibri"/>
              </a:rPr>
              <a:t> 5 mg vía oral cada 12 horas + Bloqueo androgénico</a:t>
            </a:r>
            <a:endParaRPr lang="es-ES" sz="2800" dirty="0">
              <a:solidFill>
                <a:prstClr val="white"/>
              </a:solidFill>
              <a:latin typeface="Calibri"/>
            </a:endParaRPr>
          </a:p>
        </p:txBody>
      </p:sp>
    </p:spTree>
    <p:extLst>
      <p:ext uri="{BB962C8B-B14F-4D97-AF65-F5344CB8AC3E}">
        <p14:creationId xmlns:p14="http://schemas.microsoft.com/office/powerpoint/2010/main" val="17449645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Cabazitaxel</a:t>
            </a:r>
            <a:endParaRPr lang="es-ES" dirty="0"/>
          </a:p>
        </p:txBody>
      </p:sp>
      <p:sp>
        <p:nvSpPr>
          <p:cNvPr id="3" name="Marcador de contenido 2"/>
          <p:cNvSpPr>
            <a:spLocks noGrp="1"/>
          </p:cNvSpPr>
          <p:nvPr>
            <p:ph idx="1"/>
          </p:nvPr>
        </p:nvSpPr>
        <p:spPr/>
        <p:txBody>
          <a:bodyPr>
            <a:normAutofit lnSpcReduction="10000"/>
          </a:bodyPr>
          <a:lstStyle/>
          <a:p>
            <a:r>
              <a:rPr lang="es-ES" dirty="0" smtClean="0"/>
              <a:t>Droga contra el cáncer</a:t>
            </a:r>
          </a:p>
          <a:p>
            <a:pPr lvl="1"/>
            <a:r>
              <a:rPr lang="es-ES" dirty="0" smtClean="0"/>
              <a:t>Veneno de los microtúbulos</a:t>
            </a:r>
          </a:p>
          <a:p>
            <a:r>
              <a:rPr lang="es-ES" dirty="0" smtClean="0"/>
              <a:t>Se administra por la vena</a:t>
            </a:r>
          </a:p>
          <a:p>
            <a:pPr lvl="1"/>
            <a:r>
              <a:rPr lang="es-ES" dirty="0" smtClean="0"/>
              <a:t>Lentamente (durante 1 hora)</a:t>
            </a:r>
          </a:p>
          <a:p>
            <a:r>
              <a:rPr lang="es-ES" dirty="0" smtClean="0"/>
              <a:t>Requiere de </a:t>
            </a:r>
            <a:r>
              <a:rPr lang="es-ES" dirty="0" err="1" smtClean="0"/>
              <a:t>premedicación</a:t>
            </a:r>
            <a:r>
              <a:rPr lang="es-ES" dirty="0"/>
              <a:t> </a:t>
            </a:r>
            <a:r>
              <a:rPr lang="es-ES" dirty="0" smtClean="0"/>
              <a:t>para evitar reacciones durante la administración</a:t>
            </a:r>
          </a:p>
          <a:p>
            <a:pPr lvl="1"/>
            <a:r>
              <a:rPr lang="es-ES" dirty="0" smtClean="0"/>
              <a:t>Esteroides (</a:t>
            </a:r>
            <a:r>
              <a:rPr lang="es-ES" dirty="0" err="1" smtClean="0"/>
              <a:t>ie</a:t>
            </a:r>
            <a:r>
              <a:rPr lang="es-ES" dirty="0" smtClean="0"/>
              <a:t>, </a:t>
            </a:r>
            <a:r>
              <a:rPr lang="es-ES" dirty="0" err="1" smtClean="0"/>
              <a:t>Dexametasona</a:t>
            </a:r>
            <a:r>
              <a:rPr lang="es-ES" dirty="0" smtClean="0"/>
              <a:t>)</a:t>
            </a:r>
          </a:p>
          <a:p>
            <a:pPr lvl="1"/>
            <a:r>
              <a:rPr lang="es-ES" dirty="0" smtClean="0"/>
              <a:t>Antihistamínicos H1 (</a:t>
            </a:r>
            <a:r>
              <a:rPr lang="es-ES" dirty="0" err="1" smtClean="0"/>
              <a:t>ie</a:t>
            </a:r>
            <a:r>
              <a:rPr lang="es-ES" dirty="0" smtClean="0"/>
              <a:t>, </a:t>
            </a:r>
            <a:r>
              <a:rPr lang="es-ES" dirty="0" err="1" smtClean="0"/>
              <a:t>Hidroxicina</a:t>
            </a:r>
            <a:r>
              <a:rPr lang="es-ES" dirty="0" smtClean="0"/>
              <a:t>)</a:t>
            </a:r>
          </a:p>
          <a:p>
            <a:pPr lvl="1"/>
            <a:r>
              <a:rPr lang="es-ES" dirty="0" smtClean="0"/>
              <a:t>Antihistamínicos H2 (</a:t>
            </a:r>
            <a:r>
              <a:rPr lang="es-ES" dirty="0" err="1" smtClean="0"/>
              <a:t>ie</a:t>
            </a:r>
            <a:r>
              <a:rPr lang="es-ES" dirty="0" smtClean="0"/>
              <a:t>, </a:t>
            </a:r>
            <a:r>
              <a:rPr lang="es-ES" dirty="0" err="1" smtClean="0"/>
              <a:t>Ranitidina</a:t>
            </a:r>
            <a:r>
              <a:rPr lang="es-ES" dirty="0" smtClean="0"/>
              <a:t>)</a:t>
            </a:r>
            <a:endParaRPr lang="es-ES" dirty="0"/>
          </a:p>
        </p:txBody>
      </p:sp>
    </p:spTree>
    <p:extLst>
      <p:ext uri="{BB962C8B-B14F-4D97-AF65-F5344CB8AC3E}">
        <p14:creationId xmlns:p14="http://schemas.microsoft.com/office/powerpoint/2010/main" val="28157802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Cabazitaxel</a:t>
            </a:r>
            <a:endParaRPr lang="es-ES" dirty="0"/>
          </a:p>
        </p:txBody>
      </p:sp>
      <p:sp>
        <p:nvSpPr>
          <p:cNvPr id="3" name="Marcador de contenido 2"/>
          <p:cNvSpPr>
            <a:spLocks noGrp="1"/>
          </p:cNvSpPr>
          <p:nvPr>
            <p:ph idx="1"/>
          </p:nvPr>
        </p:nvSpPr>
        <p:spPr/>
        <p:txBody>
          <a:bodyPr>
            <a:normAutofit fontScale="92500" lnSpcReduction="20000"/>
          </a:bodyPr>
          <a:lstStyle/>
          <a:p>
            <a:r>
              <a:rPr lang="es-ES_tradnl" dirty="0" smtClean="0"/>
              <a:t>Efectos secundarios más comunes (Generalidades)</a:t>
            </a:r>
          </a:p>
          <a:p>
            <a:endParaRPr lang="es-ES_tradnl" dirty="0" smtClean="0"/>
          </a:p>
          <a:p>
            <a:r>
              <a:rPr lang="es-ES_tradnl" dirty="0" smtClean="0"/>
              <a:t>1</a:t>
            </a:r>
            <a:r>
              <a:rPr lang="es-ES_tradnl" dirty="0"/>
              <a:t>. </a:t>
            </a:r>
            <a:r>
              <a:rPr lang="es-ES_tradnl" dirty="0" smtClean="0"/>
              <a:t>Disminución de las defensas (neutropenia)</a:t>
            </a:r>
          </a:p>
          <a:p>
            <a:r>
              <a:rPr lang="es-ES_tradnl" dirty="0" smtClean="0"/>
              <a:t>2. Caída del cabello (alopecia)</a:t>
            </a:r>
            <a:endParaRPr lang="es-ES_tradnl" dirty="0"/>
          </a:p>
          <a:p>
            <a:r>
              <a:rPr lang="es-ES_tradnl" dirty="0"/>
              <a:t>3</a:t>
            </a:r>
            <a:r>
              <a:rPr lang="es-ES_tradnl" dirty="0" smtClean="0"/>
              <a:t>. Diarrea</a:t>
            </a:r>
          </a:p>
          <a:p>
            <a:r>
              <a:rPr lang="es-ES_tradnl" dirty="0"/>
              <a:t>4</a:t>
            </a:r>
            <a:r>
              <a:rPr lang="es-ES_tradnl" dirty="0" smtClean="0"/>
              <a:t>. Retención de líquidos</a:t>
            </a:r>
            <a:endParaRPr lang="es-ES_tradnl" dirty="0"/>
          </a:p>
          <a:p>
            <a:r>
              <a:rPr lang="pt-BR" dirty="0"/>
              <a:t>5</a:t>
            </a:r>
            <a:r>
              <a:rPr lang="pt-BR" dirty="0" smtClean="0"/>
              <a:t>. Astenia o fatiga</a:t>
            </a:r>
            <a:endParaRPr lang="pt-BR" dirty="0"/>
          </a:p>
          <a:p>
            <a:r>
              <a:rPr lang="es-ES_tradnl" dirty="0"/>
              <a:t>6</a:t>
            </a:r>
            <a:r>
              <a:rPr lang="es-ES_tradnl" dirty="0" smtClean="0"/>
              <a:t>. </a:t>
            </a:r>
            <a:r>
              <a:rPr lang="es-ES_tradnl" dirty="0" err="1" smtClean="0"/>
              <a:t>Neurotoxicidad</a:t>
            </a:r>
            <a:endParaRPr lang="es-ES_tradnl" dirty="0"/>
          </a:p>
          <a:p>
            <a:r>
              <a:rPr lang="es-ES_tradnl" dirty="0"/>
              <a:t>7</a:t>
            </a:r>
            <a:r>
              <a:rPr lang="es-ES_tradnl" dirty="0" smtClean="0"/>
              <a:t>. Misceláneos</a:t>
            </a:r>
            <a:endParaRPr lang="es-ES_tradnl" dirty="0"/>
          </a:p>
          <a:p>
            <a:endParaRPr lang="es-ES" dirty="0"/>
          </a:p>
        </p:txBody>
      </p:sp>
    </p:spTree>
    <p:extLst>
      <p:ext uri="{BB962C8B-B14F-4D97-AF65-F5344CB8AC3E}">
        <p14:creationId xmlns:p14="http://schemas.microsoft.com/office/powerpoint/2010/main" val="24814387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Cabazitaxel</a:t>
            </a:r>
            <a:r>
              <a:rPr lang="es-ES" dirty="0" smtClean="0"/>
              <a:t> (indicaciones)</a:t>
            </a:r>
            <a:endParaRPr lang="es-ES" dirty="0"/>
          </a:p>
        </p:txBody>
      </p:sp>
      <p:sp>
        <p:nvSpPr>
          <p:cNvPr id="3" name="Marcador de contenido 2"/>
          <p:cNvSpPr>
            <a:spLocks noGrp="1"/>
          </p:cNvSpPr>
          <p:nvPr>
            <p:ph idx="1"/>
          </p:nvPr>
        </p:nvSpPr>
        <p:spPr/>
        <p:txBody>
          <a:bodyPr>
            <a:normAutofit/>
          </a:bodyPr>
          <a:lstStyle/>
          <a:p>
            <a:r>
              <a:rPr lang="es-ES" dirty="0" smtClean="0"/>
              <a:t>Carcinoma de próstata refractario a la castración y que ha recibido </a:t>
            </a:r>
            <a:r>
              <a:rPr lang="es-ES" dirty="0" err="1" smtClean="0"/>
              <a:t>docetaxel</a:t>
            </a:r>
            <a:endParaRPr lang="es-ES" dirty="0" smtClean="0"/>
          </a:p>
        </p:txBody>
      </p:sp>
    </p:spTree>
    <p:extLst>
      <p:ext uri="{BB962C8B-B14F-4D97-AF65-F5344CB8AC3E}">
        <p14:creationId xmlns:p14="http://schemas.microsoft.com/office/powerpoint/2010/main" val="4070292129"/>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estrategias</a:t>
            </a:r>
            <a:endParaRPr lang="es-ES" dirty="0"/>
          </a:p>
        </p:txBody>
      </p:sp>
      <p:sp>
        <p:nvSpPr>
          <p:cNvPr id="5" name="Marcador de texto 4"/>
          <p:cNvSpPr>
            <a:spLocks noGrp="1"/>
          </p:cNvSpPr>
          <p:nvPr>
            <p:ph type="body" idx="1"/>
          </p:nvPr>
        </p:nvSpPr>
        <p:spPr/>
        <p:txBody>
          <a:bodyPr/>
          <a:lstStyle/>
          <a:p>
            <a:endParaRPr lang="es-ES"/>
          </a:p>
        </p:txBody>
      </p:sp>
    </p:spTree>
    <p:extLst>
      <p:ext uri="{BB962C8B-B14F-4D97-AF65-F5344CB8AC3E}">
        <p14:creationId xmlns:p14="http://schemas.microsoft.com/office/powerpoint/2010/main" val="1762076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571500" y="1625626"/>
            <a:ext cx="2000250" cy="1571625"/>
          </a:xfrm>
          <a:prstGeom prst="round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000" b="1" dirty="0">
                <a:solidFill>
                  <a:srgbClr val="FFFFFF"/>
                </a:solidFill>
                <a:latin typeface="Arial"/>
                <a:ea typeface="ＭＳ Ｐゴシック"/>
              </a:rPr>
              <a:t>55-74 yo Males</a:t>
            </a:r>
          </a:p>
        </p:txBody>
      </p:sp>
      <p:sp>
        <p:nvSpPr>
          <p:cNvPr id="10242" name="5 CuadroTexto"/>
          <p:cNvSpPr txBox="1">
            <a:spLocks noChangeArrowheads="1"/>
          </p:cNvSpPr>
          <p:nvPr/>
        </p:nvSpPr>
        <p:spPr bwMode="auto">
          <a:xfrm>
            <a:off x="84138" y="6429375"/>
            <a:ext cx="382810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smtClean="0">
                <a:solidFill>
                  <a:srgbClr val="FFFFFF"/>
                </a:solidFill>
              </a:rPr>
              <a:t>Andriole GL, et al. J Natl. Cancer Inst, 104: 125-132, 2012</a:t>
            </a:r>
          </a:p>
        </p:txBody>
      </p:sp>
      <p:sp>
        <p:nvSpPr>
          <p:cNvPr id="7" name="6 Elipse"/>
          <p:cNvSpPr/>
          <p:nvPr/>
        </p:nvSpPr>
        <p:spPr>
          <a:xfrm>
            <a:off x="2928939" y="2197126"/>
            <a:ext cx="500062" cy="500063"/>
          </a:xfrm>
          <a:prstGeom prst="ellipse">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b="1" dirty="0">
                <a:solidFill>
                  <a:srgbClr val="FFFFFF"/>
                </a:solidFill>
                <a:latin typeface="Arial"/>
                <a:ea typeface="ＭＳ Ｐゴシック"/>
              </a:rPr>
              <a:t>R</a:t>
            </a:r>
          </a:p>
        </p:txBody>
      </p:sp>
      <p:sp>
        <p:nvSpPr>
          <p:cNvPr id="8" name="7 Rectángulo"/>
          <p:cNvSpPr/>
          <p:nvPr/>
        </p:nvSpPr>
        <p:spPr>
          <a:xfrm>
            <a:off x="3857627" y="1197001"/>
            <a:ext cx="4429125" cy="714375"/>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a:solidFill>
                  <a:srgbClr val="FFFFFF"/>
                </a:solidFill>
                <a:latin typeface="Arial"/>
                <a:ea typeface="ＭＳ Ｐゴシック"/>
              </a:rPr>
              <a:t>PSA </a:t>
            </a:r>
            <a:r>
              <a:rPr lang="es-ES" sz="3600" dirty="0" err="1">
                <a:solidFill>
                  <a:srgbClr val="FFFFFF"/>
                </a:solidFill>
                <a:latin typeface="Arial"/>
                <a:ea typeface="ＭＳ Ｐゴシック"/>
              </a:rPr>
              <a:t>screening</a:t>
            </a:r>
            <a:endParaRPr lang="es-ES" sz="3600" dirty="0">
              <a:solidFill>
                <a:srgbClr val="FFFFFF"/>
              </a:solidFill>
              <a:latin typeface="Arial"/>
              <a:ea typeface="ＭＳ Ｐゴシック"/>
            </a:endParaRPr>
          </a:p>
        </p:txBody>
      </p:sp>
      <p:sp>
        <p:nvSpPr>
          <p:cNvPr id="9" name="8 Rectángulo"/>
          <p:cNvSpPr/>
          <p:nvPr/>
        </p:nvSpPr>
        <p:spPr>
          <a:xfrm>
            <a:off x="3857638" y="2768626"/>
            <a:ext cx="4500563" cy="714375"/>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3600" dirty="0">
                <a:solidFill>
                  <a:srgbClr val="FFFFFF"/>
                </a:solidFill>
                <a:latin typeface="Arial"/>
                <a:ea typeface="ＭＳ Ｐゴシック"/>
              </a:rPr>
              <a:t>No PSA </a:t>
            </a:r>
            <a:r>
              <a:rPr lang="es-ES" sz="3600" dirty="0" err="1">
                <a:solidFill>
                  <a:srgbClr val="FFFFFF"/>
                </a:solidFill>
                <a:latin typeface="Arial"/>
                <a:ea typeface="ＭＳ Ｐゴシック"/>
              </a:rPr>
              <a:t>screening</a:t>
            </a:r>
            <a:endParaRPr lang="es-ES" sz="3600" dirty="0">
              <a:solidFill>
                <a:srgbClr val="FFFFFF"/>
              </a:solidFill>
              <a:latin typeface="Arial"/>
              <a:ea typeface="ＭＳ Ｐゴシック"/>
            </a:endParaRPr>
          </a:p>
        </p:txBody>
      </p:sp>
      <p:sp>
        <p:nvSpPr>
          <p:cNvPr id="10246" name="10 CuadroTexto"/>
          <p:cNvSpPr txBox="1">
            <a:spLocks noChangeArrowheads="1"/>
          </p:cNvSpPr>
          <p:nvPr/>
        </p:nvSpPr>
        <p:spPr bwMode="auto">
          <a:xfrm>
            <a:off x="5302250" y="1924052"/>
            <a:ext cx="29804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PSA every year x6, DRE every year x4</a:t>
            </a:r>
          </a:p>
        </p:txBody>
      </p:sp>
      <p:cxnSp>
        <p:nvCxnSpPr>
          <p:cNvPr id="13" name="12 Conector recto de flecha"/>
          <p:cNvCxnSpPr/>
          <p:nvPr/>
        </p:nvCxnSpPr>
        <p:spPr>
          <a:xfrm flipV="1">
            <a:off x="3429001" y="1839913"/>
            <a:ext cx="357188" cy="28575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rot="16200000" flipH="1">
            <a:off x="3429013" y="2697176"/>
            <a:ext cx="357187" cy="35718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p:nvPr/>
        </p:nvCxnSpPr>
        <p:spPr>
          <a:xfrm>
            <a:off x="2643189" y="2411439"/>
            <a:ext cx="214312" cy="1587"/>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250" name="22 CuadroTexto"/>
          <p:cNvSpPr txBox="1">
            <a:spLocks noChangeArrowheads="1"/>
          </p:cNvSpPr>
          <p:nvPr/>
        </p:nvSpPr>
        <p:spPr bwMode="auto">
          <a:xfrm>
            <a:off x="1571626" y="3268663"/>
            <a:ext cx="12615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n=76.685</a:t>
            </a:r>
          </a:p>
        </p:txBody>
      </p:sp>
      <p:sp>
        <p:nvSpPr>
          <p:cNvPr id="10251" name="23 CuadroTexto"/>
          <p:cNvSpPr txBox="1">
            <a:spLocks noChangeArrowheads="1"/>
          </p:cNvSpPr>
          <p:nvPr/>
        </p:nvSpPr>
        <p:spPr bwMode="auto">
          <a:xfrm>
            <a:off x="3786188" y="1911350"/>
            <a:ext cx="12615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n=38.340</a:t>
            </a:r>
          </a:p>
        </p:txBody>
      </p:sp>
      <p:sp>
        <p:nvSpPr>
          <p:cNvPr id="10252" name="24 CuadroTexto"/>
          <p:cNvSpPr txBox="1">
            <a:spLocks noChangeArrowheads="1"/>
          </p:cNvSpPr>
          <p:nvPr/>
        </p:nvSpPr>
        <p:spPr bwMode="auto">
          <a:xfrm>
            <a:off x="3857626" y="3482975"/>
            <a:ext cx="12615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n=38.345</a:t>
            </a:r>
          </a:p>
        </p:txBody>
      </p:sp>
      <p:graphicFrame>
        <p:nvGraphicFramePr>
          <p:cNvPr id="26" name="25 Tabla"/>
          <p:cNvGraphicFramePr>
            <a:graphicFrameLocks noGrp="1"/>
          </p:cNvGraphicFramePr>
          <p:nvPr>
            <p:extLst>
              <p:ext uri="{D42A27DB-BD31-4B8C-83A1-F6EECF244321}">
                <p14:modId xmlns:p14="http://schemas.microsoft.com/office/powerpoint/2010/main" val="3981320203"/>
              </p:ext>
            </p:extLst>
          </p:nvPr>
        </p:nvGraphicFramePr>
        <p:xfrm>
          <a:off x="827089" y="3978275"/>
          <a:ext cx="7215188" cy="1006476"/>
        </p:xfrm>
        <a:graphic>
          <a:graphicData uri="http://schemas.openxmlformats.org/drawingml/2006/table">
            <a:tbl>
              <a:tblPr firstRow="1" bandRow="1">
                <a:tableStyleId>{5C22544A-7EE6-4342-B048-85BDC9FD1C3A}</a:tableStyleId>
              </a:tblPr>
              <a:tblGrid>
                <a:gridCol w="1803797"/>
                <a:gridCol w="1553765"/>
                <a:gridCol w="2053829"/>
                <a:gridCol w="1803797"/>
              </a:tblGrid>
              <a:tr h="335492">
                <a:tc>
                  <a:txBody>
                    <a:bodyPr/>
                    <a:lstStyle/>
                    <a:p>
                      <a:r>
                        <a:rPr lang="es-ES" sz="1600" dirty="0" smtClean="0"/>
                        <a:t>Variable</a:t>
                      </a:r>
                      <a:endParaRPr lang="es-ES" sz="1600" dirty="0"/>
                    </a:p>
                  </a:txBody>
                  <a:tcPr marL="91439" marR="91439" marT="45749" marB="45749"/>
                </a:tc>
                <a:tc>
                  <a:txBody>
                    <a:bodyPr/>
                    <a:lstStyle/>
                    <a:p>
                      <a:pPr algn="ctr"/>
                      <a:r>
                        <a:rPr lang="es-ES" sz="1600" dirty="0" smtClean="0"/>
                        <a:t>PSA</a:t>
                      </a:r>
                      <a:endParaRPr lang="es-ES" sz="1600" dirty="0"/>
                    </a:p>
                  </a:txBody>
                  <a:tcPr marL="91439" marR="91439" marT="45749" marB="45749"/>
                </a:tc>
                <a:tc>
                  <a:txBody>
                    <a:bodyPr/>
                    <a:lstStyle/>
                    <a:p>
                      <a:pPr algn="ctr"/>
                      <a:r>
                        <a:rPr lang="es-ES" sz="1600" dirty="0" smtClean="0"/>
                        <a:t>No PSA</a:t>
                      </a:r>
                      <a:endParaRPr lang="es-ES" sz="1600" dirty="0"/>
                    </a:p>
                  </a:txBody>
                  <a:tcPr marL="91439" marR="91439" marT="45749" marB="45749"/>
                </a:tc>
                <a:tc>
                  <a:txBody>
                    <a:bodyPr/>
                    <a:lstStyle/>
                    <a:p>
                      <a:pPr algn="ctr"/>
                      <a:r>
                        <a:rPr lang="es-ES" sz="1600" dirty="0" smtClean="0"/>
                        <a:t>RR</a:t>
                      </a:r>
                      <a:endParaRPr lang="es-ES" sz="1600" dirty="0"/>
                    </a:p>
                  </a:txBody>
                  <a:tcPr marL="91439" marR="91439" marT="45749" marB="45749"/>
                </a:tc>
              </a:tr>
              <a:tr h="335492">
                <a:tc>
                  <a:txBody>
                    <a:bodyPr/>
                    <a:lstStyle/>
                    <a:p>
                      <a:r>
                        <a:rPr lang="es-ES" sz="1600" b="1" baseline="0" dirty="0" err="1" smtClean="0"/>
                        <a:t>PrCa</a:t>
                      </a:r>
                      <a:r>
                        <a:rPr lang="es-ES" sz="1600" b="1" baseline="0" dirty="0" smtClean="0"/>
                        <a:t> </a:t>
                      </a:r>
                      <a:r>
                        <a:rPr lang="es-ES" sz="1600" b="1" baseline="0" dirty="0" err="1" smtClean="0"/>
                        <a:t>detection</a:t>
                      </a:r>
                      <a:r>
                        <a:rPr lang="es-ES" sz="1600" b="1" baseline="0" dirty="0" smtClean="0"/>
                        <a:t>*</a:t>
                      </a:r>
                      <a:endParaRPr lang="es-ES" sz="1600" b="1" dirty="0"/>
                    </a:p>
                  </a:txBody>
                  <a:tcPr marL="91439" marR="91439" marT="45749" marB="45749"/>
                </a:tc>
                <a:tc>
                  <a:txBody>
                    <a:bodyPr/>
                    <a:lstStyle/>
                    <a:p>
                      <a:pPr algn="ctr"/>
                      <a:r>
                        <a:rPr lang="es-ES" sz="1600" b="1" dirty="0" smtClean="0"/>
                        <a:t>4250 (9.6%)</a:t>
                      </a:r>
                      <a:endParaRPr lang="es-ES" sz="1600" b="1" dirty="0"/>
                    </a:p>
                  </a:txBody>
                  <a:tcPr marL="91439" marR="91439" marT="45749" marB="45749"/>
                </a:tc>
                <a:tc>
                  <a:txBody>
                    <a:bodyPr/>
                    <a:lstStyle/>
                    <a:p>
                      <a:pPr algn="ctr"/>
                      <a:r>
                        <a:rPr lang="es-ES" sz="1600" b="1" dirty="0" smtClean="0"/>
                        <a:t>3815</a:t>
                      </a:r>
                      <a:r>
                        <a:rPr lang="es-ES" sz="1600" b="1" baseline="0" dirty="0" smtClean="0"/>
                        <a:t> (6.0%)</a:t>
                      </a:r>
                      <a:endParaRPr lang="es-ES" sz="1600" b="1" dirty="0"/>
                    </a:p>
                  </a:txBody>
                  <a:tcPr marL="91439" marR="91439" marT="45749" marB="45749"/>
                </a:tc>
                <a:tc>
                  <a:txBody>
                    <a:bodyPr/>
                    <a:lstStyle/>
                    <a:p>
                      <a:pPr algn="ctr"/>
                      <a:r>
                        <a:rPr lang="es-ES" sz="1600" b="1" dirty="0" smtClean="0"/>
                        <a:t>1.12</a:t>
                      </a:r>
                      <a:endParaRPr lang="es-ES" sz="1600" b="1" dirty="0"/>
                    </a:p>
                  </a:txBody>
                  <a:tcPr marL="91439" marR="91439" marT="45749" marB="45749"/>
                </a:tc>
              </a:tr>
              <a:tr h="335492">
                <a:tc>
                  <a:txBody>
                    <a:bodyPr/>
                    <a:lstStyle/>
                    <a:p>
                      <a:r>
                        <a:rPr lang="es-ES" sz="1600" b="1" dirty="0" err="1" smtClean="0"/>
                        <a:t>PrCa</a:t>
                      </a:r>
                      <a:r>
                        <a:rPr lang="es-ES" sz="1600" b="1" dirty="0" smtClean="0"/>
                        <a:t> </a:t>
                      </a:r>
                      <a:r>
                        <a:rPr lang="es-ES" sz="1600" b="1" dirty="0" err="1" smtClean="0"/>
                        <a:t>Mortality</a:t>
                      </a:r>
                      <a:r>
                        <a:rPr lang="es-ES" sz="1600" b="1" dirty="0" smtClean="0"/>
                        <a:t>*</a:t>
                      </a:r>
                      <a:endParaRPr lang="es-ES" sz="1600" b="1" dirty="0"/>
                    </a:p>
                  </a:txBody>
                  <a:tcPr marL="91439" marR="91439" marT="45749" marB="45749"/>
                </a:tc>
                <a:tc>
                  <a:txBody>
                    <a:bodyPr/>
                    <a:lstStyle/>
                    <a:p>
                      <a:pPr algn="ctr"/>
                      <a:r>
                        <a:rPr lang="es-ES" sz="1600" b="1" dirty="0" smtClean="0"/>
                        <a:t>3.7/10.000 </a:t>
                      </a:r>
                      <a:r>
                        <a:rPr lang="es-ES" sz="1600" b="1" dirty="0" err="1" smtClean="0"/>
                        <a:t>py</a:t>
                      </a:r>
                      <a:endParaRPr lang="es-ES" sz="1600" b="1" dirty="0"/>
                    </a:p>
                  </a:txBody>
                  <a:tcPr marL="91439" marR="91439" marT="45749" marB="45749"/>
                </a:tc>
                <a:tc>
                  <a:txBody>
                    <a:bodyPr/>
                    <a:lstStyle/>
                    <a:p>
                      <a:pPr algn="ctr"/>
                      <a:r>
                        <a:rPr lang="es-ES" sz="1600" b="1" dirty="0" smtClean="0"/>
                        <a:t>3.4/10.000 </a:t>
                      </a:r>
                      <a:r>
                        <a:rPr lang="es-ES" sz="1600" b="1" dirty="0" err="1" smtClean="0"/>
                        <a:t>py</a:t>
                      </a:r>
                      <a:endParaRPr lang="es-ES" sz="1600" b="1" dirty="0"/>
                    </a:p>
                  </a:txBody>
                  <a:tcPr marL="91439" marR="91439" marT="45749" marB="45749"/>
                </a:tc>
                <a:tc>
                  <a:txBody>
                    <a:bodyPr/>
                    <a:lstStyle/>
                    <a:p>
                      <a:pPr algn="ctr"/>
                      <a:r>
                        <a:rPr lang="es-ES" sz="1600" b="1" dirty="0" smtClean="0"/>
                        <a:t>1.09 (NS)</a:t>
                      </a:r>
                      <a:endParaRPr lang="es-ES" sz="1600" b="1" dirty="0"/>
                    </a:p>
                  </a:txBody>
                  <a:tcPr marL="91439" marR="91439" marT="45749" marB="45749"/>
                </a:tc>
              </a:tr>
            </a:tbl>
          </a:graphicData>
        </a:graphic>
      </p:graphicFrame>
      <p:sp>
        <p:nvSpPr>
          <p:cNvPr id="10275" name="16 CuadroTexto"/>
          <p:cNvSpPr txBox="1">
            <a:spLocks noChangeArrowheads="1"/>
          </p:cNvSpPr>
          <p:nvPr/>
        </p:nvSpPr>
        <p:spPr bwMode="auto">
          <a:xfrm>
            <a:off x="838213" y="5062563"/>
            <a:ext cx="1698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smtClean="0">
                <a:solidFill>
                  <a:srgbClr val="FFFFFF"/>
                </a:solidFill>
              </a:rPr>
              <a:t>PrCa: Prostate cancer</a:t>
            </a:r>
          </a:p>
        </p:txBody>
      </p:sp>
      <p:sp>
        <p:nvSpPr>
          <p:cNvPr id="10276" name="Título 2"/>
          <p:cNvSpPr>
            <a:spLocks noGrp="1"/>
          </p:cNvSpPr>
          <p:nvPr>
            <p:ph type="title"/>
          </p:nvPr>
        </p:nvSpPr>
        <p:spPr/>
        <p:txBody>
          <a:bodyPr/>
          <a:lstStyle/>
          <a:p>
            <a:r>
              <a:rPr lang="es-ES">
                <a:latin typeface="Arial" charset="0"/>
                <a:ea typeface="ＭＳ Ｐゴシック" charset="0"/>
              </a:rPr>
              <a:t>PLCO – 13 years follow-up</a:t>
            </a:r>
          </a:p>
        </p:txBody>
      </p:sp>
      <p:sp>
        <p:nvSpPr>
          <p:cNvPr id="10277" name="CuadroTexto 1"/>
          <p:cNvSpPr txBox="1">
            <a:spLocks noChangeArrowheads="1"/>
          </p:cNvSpPr>
          <p:nvPr/>
        </p:nvSpPr>
        <p:spPr bwMode="auto">
          <a:xfrm>
            <a:off x="3948113" y="5102250"/>
            <a:ext cx="5057775" cy="1384995"/>
          </a:xfrm>
          <a:prstGeom prst="rect">
            <a:avLst/>
          </a:prstGeom>
          <a:solidFill>
            <a:schemeClr val="bg1"/>
          </a:solidFill>
          <a:ln w="9525">
            <a:solidFill>
              <a:schemeClr val="tx1"/>
            </a:solidFill>
            <a:miter lim="800000"/>
            <a:headEnd/>
            <a:tailEnd/>
          </a:ln>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400" b="1" i="1" smtClean="0">
                <a:solidFill>
                  <a:srgbClr val="FFFFFF"/>
                </a:solidFill>
              </a:rPr>
              <a:t>After 13 years of follow-up, there was no evidence of a mortality benefit for organized annual screening in the PLCO trial compared with opportunistic screening, which forms part of usual care, and there was no apparent interaction with age, baseline comorbidity, or pretrial PSA testing.</a:t>
            </a:r>
          </a:p>
        </p:txBody>
      </p:sp>
      <p:sp>
        <p:nvSpPr>
          <p:cNvPr id="10278" name="10 CuadroTexto"/>
          <p:cNvSpPr txBox="1">
            <a:spLocks noChangeArrowheads="1"/>
          </p:cNvSpPr>
          <p:nvPr/>
        </p:nvSpPr>
        <p:spPr bwMode="auto">
          <a:xfrm>
            <a:off x="5318125" y="3536952"/>
            <a:ext cx="29931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Opportunistic screening in about 40%</a:t>
            </a:r>
          </a:p>
        </p:txBody>
      </p:sp>
    </p:spTree>
    <p:extLst>
      <p:ext uri="{BB962C8B-B14F-4D97-AF65-F5344CB8AC3E}">
        <p14:creationId xmlns:p14="http://schemas.microsoft.com/office/powerpoint/2010/main" val="2227925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21"/>
          <p:cNvSpPr>
            <a:spLocks noGrp="1"/>
          </p:cNvSpPr>
          <p:nvPr>
            <p:ph type="title"/>
          </p:nvPr>
        </p:nvSpPr>
        <p:spPr/>
        <p:txBody>
          <a:bodyPr/>
          <a:lstStyle/>
          <a:p>
            <a:pPr eaLnBrk="1" hangingPunct="1">
              <a:defRPr/>
            </a:pPr>
            <a:r>
              <a:rPr lang="en-US" dirty="0">
                <a:latin typeface="+mn-lt"/>
                <a:ea typeface="MS PGothic" charset="0"/>
              </a:rPr>
              <a:t>Natural History of Prostate Cancer</a:t>
            </a:r>
          </a:p>
        </p:txBody>
      </p:sp>
      <p:sp>
        <p:nvSpPr>
          <p:cNvPr id="14339" name="Content Placeholder 1"/>
          <p:cNvSpPr>
            <a:spLocks noGrp="1"/>
          </p:cNvSpPr>
          <p:nvPr>
            <p:ph idx="1"/>
          </p:nvPr>
        </p:nvSpPr>
        <p:spPr>
          <a:xfrm>
            <a:off x="385790" y="1828800"/>
            <a:ext cx="8455025" cy="363538"/>
          </a:xfrm>
        </p:spPr>
        <p:txBody>
          <a:bodyPr>
            <a:normAutofit fontScale="92500" lnSpcReduction="10000"/>
          </a:bodyPr>
          <a:lstStyle/>
          <a:p>
            <a:r>
              <a:rPr lang="en-US" altLang="es-CO" sz="2000" smtClean="0"/>
              <a:t>Typical patient presentation as they move through different stages</a:t>
            </a:r>
          </a:p>
        </p:txBody>
      </p:sp>
      <p:sp>
        <p:nvSpPr>
          <p:cNvPr id="16388" name="TextBox 37"/>
          <p:cNvSpPr txBox="1">
            <a:spLocks noChangeArrowheads="1"/>
          </p:cNvSpPr>
          <p:nvPr/>
        </p:nvSpPr>
        <p:spPr bwMode="auto">
          <a:xfrm>
            <a:off x="5962677" y="2244726"/>
            <a:ext cx="2468563" cy="2893100"/>
          </a:xfrm>
          <a:prstGeom prst="rect">
            <a:avLst/>
          </a:prstGeom>
          <a:solidFill>
            <a:srgbClr val="DEEEF5"/>
          </a:solidFill>
          <a:ln w="9525">
            <a:solidFill>
              <a:schemeClr val="bg2">
                <a:lumMod val="10000"/>
              </a:schemeClr>
            </a:solidFill>
            <a:miter lim="800000"/>
            <a:headEnd/>
            <a:tailEnd/>
          </a:ln>
          <a:effectLst/>
        </p:spPr>
        <p:txBody>
          <a:bodyPr>
            <a:spAutoFit/>
          </a:bodyPr>
          <a:lstStyle>
            <a:lvl1pPr eaLnBrk="0" hangingPunct="0">
              <a:defRPr kumimoji="1" sz="1600" b="1">
                <a:solidFill>
                  <a:schemeClr val="tx1"/>
                </a:solidFill>
                <a:latin typeface="Arial" charset="0"/>
                <a:ea typeface="MS PGothic" charset="0"/>
                <a:cs typeface="MS PGothic" charset="0"/>
              </a:defRPr>
            </a:lvl1pPr>
            <a:lvl2pPr marL="742950" indent="-285750" eaLnBrk="0" hangingPunct="0">
              <a:defRPr kumimoji="1" sz="1600" b="1">
                <a:solidFill>
                  <a:schemeClr val="tx1"/>
                </a:solidFill>
                <a:latin typeface="Arial" charset="0"/>
                <a:ea typeface="MS PGothic" charset="0"/>
                <a:cs typeface="MS PGothic" charset="0"/>
              </a:defRPr>
            </a:lvl2pPr>
            <a:lvl3pPr marL="1143000" indent="-228600" eaLnBrk="0" hangingPunct="0">
              <a:defRPr kumimoji="1" sz="1600" b="1">
                <a:solidFill>
                  <a:schemeClr val="tx1"/>
                </a:solidFill>
                <a:latin typeface="Arial" charset="0"/>
                <a:ea typeface="MS PGothic" charset="0"/>
                <a:cs typeface="MS PGothic" charset="0"/>
              </a:defRPr>
            </a:lvl3pPr>
            <a:lvl4pPr marL="1600200" indent="-228600" eaLnBrk="0" hangingPunct="0">
              <a:defRPr kumimoji="1" sz="1600" b="1">
                <a:solidFill>
                  <a:schemeClr val="tx1"/>
                </a:solidFill>
                <a:latin typeface="Arial" charset="0"/>
                <a:ea typeface="MS PGothic" charset="0"/>
                <a:cs typeface="MS PGothic" charset="0"/>
              </a:defRPr>
            </a:lvl4pPr>
            <a:lvl5pPr marL="2057400" indent="-228600" eaLnBrk="0" hangingPunct="0">
              <a:defRPr kumimoji="1"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9pPr>
          </a:lstStyle>
          <a:p>
            <a:pPr algn="ctr"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eaLnBrk="1" fontAlgn="base" hangingPunct="1">
              <a:spcBef>
                <a:spcPct val="0"/>
              </a:spcBef>
              <a:spcAft>
                <a:spcPct val="0"/>
              </a:spcAft>
              <a:defRPr/>
            </a:pPr>
            <a:r>
              <a:rPr lang="en-US" sz="1400" i="1" u="sng" dirty="0" smtClean="0">
                <a:solidFill>
                  <a:srgbClr val="EEECE1"/>
                </a:solidFill>
                <a:latin typeface="Arial"/>
                <a:ea typeface="ＭＳ Ｐゴシック" charset="0"/>
              </a:rPr>
              <a:t>Under the care of ONCOLOGIST</a:t>
            </a:r>
          </a:p>
        </p:txBody>
      </p:sp>
      <p:sp>
        <p:nvSpPr>
          <p:cNvPr id="16389" name="TextBox 42"/>
          <p:cNvSpPr txBox="1">
            <a:spLocks noChangeArrowheads="1"/>
          </p:cNvSpPr>
          <p:nvPr/>
        </p:nvSpPr>
        <p:spPr bwMode="auto">
          <a:xfrm>
            <a:off x="684215" y="2244779"/>
            <a:ext cx="5411787" cy="2365375"/>
          </a:xfrm>
          <a:prstGeom prst="rect">
            <a:avLst/>
          </a:prstGeom>
          <a:solidFill>
            <a:schemeClr val="tx1"/>
          </a:solidFill>
          <a:ln w="9525">
            <a:solidFill>
              <a:schemeClr val="bg2">
                <a:lumMod val="10000"/>
              </a:schemeClr>
            </a:solidFill>
            <a:miter lim="800000"/>
            <a:headEnd/>
            <a:tailEnd/>
          </a:ln>
          <a:effectLst/>
        </p:spPr>
        <p:txBody>
          <a:bodyPr>
            <a:spAutoFit/>
          </a:bodyPr>
          <a:lstStyle>
            <a:lvl1pPr eaLnBrk="0" hangingPunct="0">
              <a:defRPr kumimoji="1" sz="1600" b="1">
                <a:solidFill>
                  <a:schemeClr val="tx1"/>
                </a:solidFill>
                <a:latin typeface="Arial" charset="0"/>
                <a:ea typeface="MS PGothic" charset="0"/>
                <a:cs typeface="MS PGothic" charset="0"/>
              </a:defRPr>
            </a:lvl1pPr>
            <a:lvl2pPr marL="742950" indent="-285750" eaLnBrk="0" hangingPunct="0">
              <a:defRPr kumimoji="1" sz="1600" b="1">
                <a:solidFill>
                  <a:schemeClr val="tx1"/>
                </a:solidFill>
                <a:latin typeface="Arial" charset="0"/>
                <a:ea typeface="MS PGothic" charset="0"/>
                <a:cs typeface="MS PGothic" charset="0"/>
              </a:defRPr>
            </a:lvl2pPr>
            <a:lvl3pPr marL="1143000" indent="-228600" eaLnBrk="0" hangingPunct="0">
              <a:defRPr kumimoji="1" sz="1600" b="1">
                <a:solidFill>
                  <a:schemeClr val="tx1"/>
                </a:solidFill>
                <a:latin typeface="Arial" charset="0"/>
                <a:ea typeface="MS PGothic" charset="0"/>
                <a:cs typeface="MS PGothic" charset="0"/>
              </a:defRPr>
            </a:lvl3pPr>
            <a:lvl4pPr marL="1600200" indent="-228600" eaLnBrk="0" hangingPunct="0">
              <a:defRPr kumimoji="1" sz="1600" b="1">
                <a:solidFill>
                  <a:schemeClr val="tx1"/>
                </a:solidFill>
                <a:latin typeface="Arial" charset="0"/>
                <a:ea typeface="MS PGothic" charset="0"/>
                <a:cs typeface="MS PGothic" charset="0"/>
              </a:defRPr>
            </a:lvl4pPr>
            <a:lvl5pPr marL="2057400" indent="-228600" eaLnBrk="0" hangingPunct="0">
              <a:defRPr kumimoji="1"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9pPr>
          </a:lstStyle>
          <a:p>
            <a:pPr algn="ctr" eaLnBrk="1" fontAlgn="base" hangingPunct="1">
              <a:spcBef>
                <a:spcPct val="0"/>
              </a:spcBef>
              <a:spcAft>
                <a:spcPct val="0"/>
              </a:spcAft>
              <a:defRPr/>
            </a:pPr>
            <a:r>
              <a:rPr lang="en-US" sz="1400" i="1" u="sng" dirty="0" smtClean="0">
                <a:solidFill>
                  <a:srgbClr val="E32803"/>
                </a:solidFill>
                <a:latin typeface="Arial"/>
                <a:ea typeface="ＭＳ Ｐゴシック" charset="0"/>
              </a:rPr>
              <a:t>Under UROLOGIST care</a:t>
            </a:r>
          </a:p>
          <a:p>
            <a:pPr algn="ctr"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eaLnBrk="1" fontAlgn="base" hangingPunct="1">
              <a:spcBef>
                <a:spcPct val="0"/>
              </a:spcBef>
              <a:spcAft>
                <a:spcPct val="0"/>
              </a:spcAft>
              <a:defRPr/>
            </a:pPr>
            <a:endParaRPr lang="en-US" sz="1200" dirty="0" smtClean="0">
              <a:solidFill>
                <a:srgbClr val="FFFFFF"/>
              </a:solidFill>
              <a:latin typeface="Arial"/>
              <a:ea typeface="ＭＳ Ｐゴシック" charset="0"/>
            </a:endParaRPr>
          </a:p>
        </p:txBody>
      </p:sp>
      <p:sp>
        <p:nvSpPr>
          <p:cNvPr id="46" name="Rectangle 45"/>
          <p:cNvSpPr/>
          <p:nvPr/>
        </p:nvSpPr>
        <p:spPr>
          <a:xfrm>
            <a:off x="684213" y="5129267"/>
            <a:ext cx="4679950" cy="579437"/>
          </a:xfrm>
          <a:prstGeom prst="rect">
            <a:avLst/>
          </a:prstGeom>
          <a:solidFill>
            <a:schemeClr val="bg2">
              <a:lumMod val="75000"/>
            </a:schemeClr>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kumimoji="1" lang="en-US" sz="1600" b="1" dirty="0">
                <a:solidFill>
                  <a:srgbClr val="FFFFFF"/>
                </a:solidFill>
                <a:latin typeface="Calibri"/>
                <a:cs typeface="Arial" pitchFamily="34" charset="0"/>
              </a:rPr>
              <a:t>Nonmetastatic</a:t>
            </a:r>
          </a:p>
        </p:txBody>
      </p:sp>
      <p:sp>
        <p:nvSpPr>
          <p:cNvPr id="50" name="Rectangle 49"/>
          <p:cNvSpPr/>
          <p:nvPr/>
        </p:nvSpPr>
        <p:spPr bwMode="ltGray">
          <a:xfrm>
            <a:off x="5222875" y="5129267"/>
            <a:ext cx="3208338" cy="579437"/>
          </a:xfrm>
          <a:prstGeom prst="rect">
            <a:avLst/>
          </a:prstGeom>
          <a:solidFill>
            <a:schemeClr val="accent2"/>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kumimoji="1" lang="en-US" sz="1600" b="1" dirty="0">
                <a:solidFill>
                  <a:srgbClr val="CDCDCF">
                    <a:lumMod val="10000"/>
                  </a:srgbClr>
                </a:solidFill>
                <a:latin typeface="Calibri"/>
                <a:cs typeface="Arial" pitchFamily="34" charset="0"/>
              </a:rPr>
              <a:t>Metastatic</a:t>
            </a:r>
          </a:p>
        </p:txBody>
      </p:sp>
      <p:sp>
        <p:nvSpPr>
          <p:cNvPr id="52" name="Freeform 51"/>
          <p:cNvSpPr/>
          <p:nvPr/>
        </p:nvSpPr>
        <p:spPr>
          <a:xfrm>
            <a:off x="744539" y="2868613"/>
            <a:ext cx="7602537" cy="1676400"/>
          </a:xfrm>
          <a:custGeom>
            <a:avLst/>
            <a:gdLst>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6182139 w 8716617"/>
              <a:gd name="connsiteY6" fmla="*/ 417444 h 1923222"/>
              <a:gd name="connsiteX7" fmla="*/ 7096539 w 8716617"/>
              <a:gd name="connsiteY7" fmla="*/ 1103244 h 1923222"/>
              <a:gd name="connsiteX8" fmla="*/ 8716617 w 8716617"/>
              <a:gd name="connsiteY8"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3929269 w 8716617"/>
              <a:gd name="connsiteY6" fmla="*/ 1308653 h 1923222"/>
              <a:gd name="connsiteX7" fmla="*/ 6182139 w 8716617"/>
              <a:gd name="connsiteY7" fmla="*/ 417444 h 1923222"/>
              <a:gd name="connsiteX8" fmla="*/ 7096539 w 8716617"/>
              <a:gd name="connsiteY8" fmla="*/ 1103244 h 1923222"/>
              <a:gd name="connsiteX9" fmla="*/ 8716617 w 8716617"/>
              <a:gd name="connsiteY9"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3929269 w 8716617"/>
              <a:gd name="connsiteY6" fmla="*/ 13086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2014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16617" h="1923222">
                <a:moveTo>
                  <a:pt x="0" y="1699592"/>
                </a:moveTo>
                <a:cubicBezTo>
                  <a:pt x="126724" y="1746802"/>
                  <a:pt x="253448" y="1794013"/>
                  <a:pt x="337930" y="1739348"/>
                </a:cubicBezTo>
                <a:cubicBezTo>
                  <a:pt x="422413" y="1684683"/>
                  <a:pt x="364434" y="1369944"/>
                  <a:pt x="506895" y="1371600"/>
                </a:cubicBezTo>
                <a:cubicBezTo>
                  <a:pt x="649356" y="1373257"/>
                  <a:pt x="944217" y="1923222"/>
                  <a:pt x="1192695" y="1749287"/>
                </a:cubicBezTo>
                <a:cubicBezTo>
                  <a:pt x="1441173" y="1575352"/>
                  <a:pt x="1757569" y="336275"/>
                  <a:pt x="1997765" y="327992"/>
                </a:cubicBezTo>
                <a:cubicBezTo>
                  <a:pt x="2237961" y="319710"/>
                  <a:pt x="2273852" y="1510748"/>
                  <a:pt x="2633869" y="1699592"/>
                </a:cubicBezTo>
                <a:cubicBezTo>
                  <a:pt x="2993886" y="1888436"/>
                  <a:pt x="3729934" y="1593575"/>
                  <a:pt x="4157869" y="1461053"/>
                </a:cubicBezTo>
                <a:cubicBezTo>
                  <a:pt x="4585804" y="1328531"/>
                  <a:pt x="4864100" y="1078396"/>
                  <a:pt x="5201478" y="904461"/>
                </a:cubicBezTo>
                <a:cubicBezTo>
                  <a:pt x="5538856" y="730526"/>
                  <a:pt x="5866296" y="384314"/>
                  <a:pt x="6182139" y="417444"/>
                </a:cubicBezTo>
                <a:cubicBezTo>
                  <a:pt x="6497982" y="450574"/>
                  <a:pt x="6674126" y="1172818"/>
                  <a:pt x="7096539" y="1103244"/>
                </a:cubicBezTo>
                <a:cubicBezTo>
                  <a:pt x="7518952" y="1033670"/>
                  <a:pt x="8446604" y="150744"/>
                  <a:pt x="8716617" y="0"/>
                </a:cubicBezTo>
              </a:path>
            </a:pathLst>
          </a:custGeom>
          <a:ln w="50800"/>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kumimoji="1" lang="en-US" sz="1600" b="1" dirty="0">
              <a:solidFill>
                <a:prstClr val="white"/>
              </a:solidFill>
              <a:latin typeface="Calibri"/>
              <a:cs typeface="Arial" pitchFamily="34" charset="0"/>
            </a:endParaRPr>
          </a:p>
        </p:txBody>
      </p:sp>
      <p:sp>
        <p:nvSpPr>
          <p:cNvPr id="16399" name="Rectangle 21"/>
          <p:cNvSpPr>
            <a:spLocks noChangeArrowheads="1"/>
          </p:cNvSpPr>
          <p:nvPr/>
        </p:nvSpPr>
        <p:spPr bwMode="auto">
          <a:xfrm>
            <a:off x="924823" y="3440114"/>
            <a:ext cx="774571" cy="523220"/>
          </a:xfrm>
          <a:prstGeom prst="rect">
            <a:avLst/>
          </a:prstGeom>
          <a:noFill/>
          <a:ln>
            <a:noFill/>
          </a:ln>
          <a:extLst/>
        </p:spPr>
        <p:txBody>
          <a:bodyPr wrap="none">
            <a:spAutoFit/>
          </a:bodyPr>
          <a:lstStyle/>
          <a:p>
            <a:pPr algn="ctr" fontAlgn="base">
              <a:spcBef>
                <a:spcPct val="0"/>
              </a:spcBef>
              <a:spcAft>
                <a:spcPct val="0"/>
              </a:spcAft>
              <a:defRPr/>
            </a:pPr>
            <a:r>
              <a:rPr kumimoji="1" lang="en-US" sz="1400" b="1" dirty="0">
                <a:solidFill>
                  <a:srgbClr val="000000"/>
                </a:solidFill>
                <a:latin typeface="Calibri"/>
                <a:ea typeface="MS PGothic" charset="0"/>
                <a:cs typeface="Arial" charset="0"/>
              </a:rPr>
              <a:t>Local </a:t>
            </a:r>
          </a:p>
          <a:p>
            <a:pPr algn="ctr" fontAlgn="base">
              <a:spcBef>
                <a:spcPct val="0"/>
              </a:spcBef>
              <a:spcAft>
                <a:spcPct val="0"/>
              </a:spcAft>
              <a:defRPr/>
            </a:pPr>
            <a:r>
              <a:rPr kumimoji="1" lang="en-US" sz="1400" b="1" dirty="0">
                <a:solidFill>
                  <a:srgbClr val="000000"/>
                </a:solidFill>
                <a:latin typeface="Calibri"/>
                <a:ea typeface="MS PGothic" charset="0"/>
                <a:cs typeface="Arial" charset="0"/>
              </a:rPr>
              <a:t>therapy</a:t>
            </a:r>
          </a:p>
        </p:txBody>
      </p:sp>
      <p:sp>
        <p:nvSpPr>
          <p:cNvPr id="16400" name="Rectangle 22"/>
          <p:cNvSpPr>
            <a:spLocks noChangeArrowheads="1"/>
          </p:cNvSpPr>
          <p:nvPr/>
        </p:nvSpPr>
        <p:spPr bwMode="auto">
          <a:xfrm>
            <a:off x="1975922" y="2643189"/>
            <a:ext cx="1047194" cy="523220"/>
          </a:xfrm>
          <a:prstGeom prst="rect">
            <a:avLst/>
          </a:prstGeom>
          <a:noFill/>
          <a:ln>
            <a:noFill/>
          </a:ln>
          <a:extLst/>
        </p:spPr>
        <p:txBody>
          <a:bodyPr wrap="none">
            <a:spAutoFit/>
          </a:bodyPr>
          <a:lstStyle/>
          <a:p>
            <a:pPr algn="ctr" fontAlgn="base">
              <a:spcBef>
                <a:spcPct val="0"/>
              </a:spcBef>
              <a:spcAft>
                <a:spcPct val="0"/>
              </a:spcAft>
              <a:defRPr/>
            </a:pPr>
            <a:r>
              <a:rPr kumimoji="1" lang="en-US" sz="1400" b="1" dirty="0">
                <a:solidFill>
                  <a:srgbClr val="000000"/>
                </a:solidFill>
                <a:latin typeface="Calibri"/>
                <a:ea typeface="MS PGothic" charset="0"/>
                <a:cs typeface="Arial" charset="0"/>
              </a:rPr>
              <a:t>Androgen </a:t>
            </a:r>
          </a:p>
          <a:p>
            <a:pPr algn="ctr" fontAlgn="base">
              <a:spcBef>
                <a:spcPct val="0"/>
              </a:spcBef>
              <a:spcAft>
                <a:spcPct val="0"/>
              </a:spcAft>
              <a:defRPr/>
            </a:pPr>
            <a:r>
              <a:rPr kumimoji="1" lang="en-US" sz="1400" b="1" dirty="0">
                <a:solidFill>
                  <a:srgbClr val="000000"/>
                </a:solidFill>
                <a:latin typeface="Calibri"/>
                <a:ea typeface="MS PGothic" charset="0"/>
                <a:cs typeface="Arial" charset="0"/>
              </a:rPr>
              <a:t>deprivation</a:t>
            </a:r>
          </a:p>
        </p:txBody>
      </p:sp>
      <p:sp>
        <p:nvSpPr>
          <p:cNvPr id="16401" name="Rectangle 23"/>
          <p:cNvSpPr>
            <a:spLocks noChangeArrowheads="1"/>
          </p:cNvSpPr>
          <p:nvPr/>
        </p:nvSpPr>
        <p:spPr bwMode="auto">
          <a:xfrm>
            <a:off x="3030538" y="3159128"/>
            <a:ext cx="1828800" cy="954107"/>
          </a:xfrm>
          <a:prstGeom prst="rect">
            <a:avLst/>
          </a:prstGeom>
          <a:noFill/>
          <a:ln>
            <a:noFill/>
          </a:ln>
          <a:extLst/>
        </p:spPr>
        <p:txBody>
          <a:bodyPr>
            <a:spAutoFit/>
          </a:bodyPr>
          <a:lstStyle/>
          <a:p>
            <a:pPr algn="ctr" fontAlgn="base">
              <a:spcBef>
                <a:spcPct val="0"/>
              </a:spcBef>
              <a:spcAft>
                <a:spcPct val="0"/>
              </a:spcAft>
              <a:defRPr/>
            </a:pPr>
            <a:r>
              <a:rPr kumimoji="1" lang="en-US" sz="1400" b="1" dirty="0">
                <a:solidFill>
                  <a:srgbClr val="000000"/>
                </a:solidFill>
                <a:latin typeface="Calibri"/>
                <a:ea typeface="MS PGothic" charset="0"/>
                <a:cs typeface="Arial" charset="0"/>
              </a:rPr>
              <a:t>Therapies after LHRH agonists </a:t>
            </a:r>
            <a:br>
              <a:rPr kumimoji="1" lang="en-US" sz="1400" b="1" dirty="0">
                <a:solidFill>
                  <a:srgbClr val="000000"/>
                </a:solidFill>
                <a:latin typeface="Calibri"/>
                <a:ea typeface="MS PGothic" charset="0"/>
                <a:cs typeface="Arial" charset="0"/>
              </a:rPr>
            </a:br>
            <a:r>
              <a:rPr kumimoji="1" lang="en-US" sz="1400" b="1" dirty="0">
                <a:solidFill>
                  <a:srgbClr val="000000"/>
                </a:solidFill>
                <a:latin typeface="Calibri"/>
                <a:ea typeface="MS PGothic" charset="0"/>
                <a:cs typeface="Arial" charset="0"/>
              </a:rPr>
              <a:t>and</a:t>
            </a:r>
          </a:p>
          <a:p>
            <a:pPr algn="ctr" fontAlgn="base">
              <a:spcBef>
                <a:spcPct val="0"/>
              </a:spcBef>
              <a:spcAft>
                <a:spcPct val="0"/>
              </a:spcAft>
              <a:defRPr/>
            </a:pPr>
            <a:r>
              <a:rPr kumimoji="1" lang="en-US" sz="1400" b="1" dirty="0">
                <a:solidFill>
                  <a:srgbClr val="000000"/>
                </a:solidFill>
                <a:latin typeface="Calibri"/>
                <a:ea typeface="MS PGothic" charset="0"/>
                <a:cs typeface="Arial" charset="0"/>
              </a:rPr>
              <a:t>antiandrogens</a:t>
            </a:r>
          </a:p>
        </p:txBody>
      </p:sp>
      <p:sp>
        <p:nvSpPr>
          <p:cNvPr id="16402" name="Rectangle 24"/>
          <p:cNvSpPr>
            <a:spLocks noChangeArrowheads="1"/>
          </p:cNvSpPr>
          <p:nvPr/>
        </p:nvSpPr>
        <p:spPr bwMode="auto">
          <a:xfrm>
            <a:off x="5319604" y="2879779"/>
            <a:ext cx="1467068" cy="307777"/>
          </a:xfrm>
          <a:prstGeom prst="rect">
            <a:avLst/>
          </a:prstGeom>
          <a:noFill/>
          <a:ln>
            <a:noFill/>
          </a:ln>
          <a:extLst/>
        </p:spPr>
        <p:txBody>
          <a:bodyPr wrap="none">
            <a:spAutoFit/>
          </a:bodyPr>
          <a:lstStyle/>
          <a:p>
            <a:pPr algn="ctr" fontAlgn="base">
              <a:spcBef>
                <a:spcPct val="0"/>
              </a:spcBef>
              <a:spcAft>
                <a:spcPct val="0"/>
              </a:spcAft>
              <a:defRPr/>
            </a:pPr>
            <a:r>
              <a:rPr kumimoji="1" lang="en-US" sz="1400" b="1" dirty="0">
                <a:solidFill>
                  <a:srgbClr val="000000"/>
                </a:solidFill>
                <a:latin typeface="Calibri"/>
                <a:ea typeface="MS PGothic" charset="0"/>
                <a:cs typeface="Arial" charset="0"/>
              </a:rPr>
              <a:t>First-line therapy</a:t>
            </a:r>
          </a:p>
        </p:txBody>
      </p:sp>
      <p:sp>
        <p:nvSpPr>
          <p:cNvPr id="16403" name="Rectangle 25"/>
          <p:cNvSpPr>
            <a:spLocks noChangeArrowheads="1"/>
          </p:cNvSpPr>
          <p:nvPr/>
        </p:nvSpPr>
        <p:spPr bwMode="auto">
          <a:xfrm>
            <a:off x="7193068" y="3775076"/>
            <a:ext cx="774571" cy="523220"/>
          </a:xfrm>
          <a:prstGeom prst="rect">
            <a:avLst/>
          </a:prstGeom>
          <a:noFill/>
          <a:ln>
            <a:noFill/>
          </a:ln>
          <a:extLst/>
        </p:spPr>
        <p:txBody>
          <a:bodyPr wrap="none">
            <a:spAutoFit/>
          </a:bodyPr>
          <a:lstStyle/>
          <a:p>
            <a:pPr algn="ctr" fontAlgn="base">
              <a:spcBef>
                <a:spcPct val="0"/>
              </a:spcBef>
              <a:spcAft>
                <a:spcPct val="0"/>
              </a:spcAft>
              <a:defRPr/>
            </a:pPr>
            <a:r>
              <a:rPr kumimoji="1" lang="en-US" sz="1400" b="1" dirty="0">
                <a:solidFill>
                  <a:srgbClr val="000000"/>
                </a:solidFill>
                <a:latin typeface="Calibri"/>
                <a:ea typeface="MS PGothic" charset="0"/>
                <a:cs typeface="Arial" charset="0"/>
              </a:rPr>
              <a:t>Salvage</a:t>
            </a:r>
          </a:p>
          <a:p>
            <a:pPr algn="ctr" fontAlgn="base">
              <a:spcBef>
                <a:spcPct val="0"/>
              </a:spcBef>
              <a:spcAft>
                <a:spcPct val="0"/>
              </a:spcAft>
              <a:defRPr/>
            </a:pPr>
            <a:r>
              <a:rPr kumimoji="1" lang="en-US" sz="1400" b="1" dirty="0">
                <a:solidFill>
                  <a:srgbClr val="000000"/>
                </a:solidFill>
                <a:latin typeface="Calibri"/>
                <a:ea typeface="MS PGothic" charset="0"/>
                <a:cs typeface="Arial" charset="0"/>
              </a:rPr>
              <a:t>therapy</a:t>
            </a:r>
          </a:p>
        </p:txBody>
      </p:sp>
      <p:sp>
        <p:nvSpPr>
          <p:cNvPr id="16404" name="Rectangle 26"/>
          <p:cNvSpPr>
            <a:spLocks noChangeArrowheads="1"/>
          </p:cNvSpPr>
          <p:nvPr/>
        </p:nvSpPr>
        <p:spPr bwMode="auto">
          <a:xfrm>
            <a:off x="7860892" y="3162354"/>
            <a:ext cx="635435" cy="307777"/>
          </a:xfrm>
          <a:prstGeom prst="rect">
            <a:avLst/>
          </a:prstGeom>
          <a:noFill/>
          <a:ln>
            <a:noFill/>
          </a:ln>
          <a:extLst/>
        </p:spPr>
        <p:txBody>
          <a:bodyPr wrap="none">
            <a:spAutoFit/>
          </a:bodyPr>
          <a:lstStyle/>
          <a:p>
            <a:pPr algn="r" fontAlgn="base">
              <a:spcBef>
                <a:spcPct val="0"/>
              </a:spcBef>
              <a:spcAft>
                <a:spcPct val="0"/>
              </a:spcAft>
              <a:defRPr/>
            </a:pPr>
            <a:r>
              <a:rPr kumimoji="1" lang="en-US" sz="1400" b="1" dirty="0">
                <a:solidFill>
                  <a:srgbClr val="000000"/>
                </a:solidFill>
                <a:latin typeface="Calibri"/>
                <a:ea typeface="MS PGothic" charset="0"/>
                <a:cs typeface="Arial" charset="0"/>
              </a:rPr>
              <a:t>Death</a:t>
            </a:r>
          </a:p>
        </p:txBody>
      </p:sp>
      <p:sp>
        <p:nvSpPr>
          <p:cNvPr id="16405" name="Rectangle 42"/>
          <p:cNvSpPr>
            <a:spLocks noChangeArrowheads="1"/>
          </p:cNvSpPr>
          <p:nvPr/>
        </p:nvSpPr>
        <p:spPr bwMode="auto">
          <a:xfrm>
            <a:off x="6108726" y="2255892"/>
            <a:ext cx="2069171" cy="307777"/>
          </a:xfrm>
          <a:prstGeom prst="rect">
            <a:avLst/>
          </a:prstGeom>
          <a:noFill/>
          <a:ln>
            <a:noFill/>
          </a:ln>
          <a:extLst/>
        </p:spPr>
        <p:txBody>
          <a:bodyPr wrap="none">
            <a:spAutoFit/>
          </a:bodyPr>
          <a:lstStyle/>
          <a:p>
            <a:pPr fontAlgn="base">
              <a:spcBef>
                <a:spcPct val="0"/>
              </a:spcBef>
              <a:spcAft>
                <a:spcPct val="0"/>
              </a:spcAft>
              <a:defRPr/>
            </a:pPr>
            <a:r>
              <a:rPr kumimoji="1" lang="en-US" sz="1400" b="1" i="1" u="sng" dirty="0">
                <a:solidFill>
                  <a:srgbClr val="0070C0"/>
                </a:solidFill>
                <a:latin typeface="Calibri"/>
                <a:ea typeface="MS PGothic" charset="0"/>
                <a:cs typeface="Arial" charset="0"/>
              </a:rPr>
              <a:t>Under ONCOLOGIST care</a:t>
            </a:r>
          </a:p>
        </p:txBody>
      </p:sp>
      <p:sp>
        <p:nvSpPr>
          <p:cNvPr id="14352" name="Text Box 11"/>
          <p:cNvSpPr txBox="1">
            <a:spLocks noChangeArrowheads="1"/>
          </p:cNvSpPr>
          <p:nvPr/>
        </p:nvSpPr>
        <p:spPr bwMode="auto">
          <a:xfrm>
            <a:off x="284190" y="6350054"/>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r>
              <a:rPr kumimoji="0" lang="en-US" altLang="es-CO" sz="1400" b="0" smtClean="0">
                <a:solidFill>
                  <a:srgbClr val="CDCDCF"/>
                </a:solidFill>
              </a:rPr>
              <a:t>Higano C, et al. In: Figg WD, et al. Drug management of prostate cancer; 2010.</a:t>
            </a:r>
          </a:p>
        </p:txBody>
      </p:sp>
      <p:sp>
        <p:nvSpPr>
          <p:cNvPr id="13335" name="TextBox 2"/>
          <p:cNvSpPr txBox="1">
            <a:spLocks noChangeArrowheads="1"/>
          </p:cNvSpPr>
          <p:nvPr/>
        </p:nvSpPr>
        <p:spPr bwMode="auto">
          <a:xfrm>
            <a:off x="4410075" y="4179942"/>
            <a:ext cx="1492716" cy="307777"/>
          </a:xfrm>
          <a:prstGeom prst="rect">
            <a:avLst/>
          </a:prstGeom>
          <a:noFill/>
          <a:ln w="9525">
            <a:noFill/>
            <a:miter lim="800000"/>
            <a:headEnd/>
            <a:tailEnd/>
          </a:ln>
        </p:spPr>
        <p:txBody>
          <a:bodyPr wrap="none">
            <a:spAutoFit/>
          </a:bodyPr>
          <a:lstStyle/>
          <a:p>
            <a:pPr fontAlgn="base">
              <a:spcBef>
                <a:spcPct val="0"/>
              </a:spcBef>
              <a:spcAft>
                <a:spcPct val="0"/>
              </a:spcAft>
              <a:defRPr/>
            </a:pPr>
            <a:r>
              <a:rPr kumimoji="1" lang="en-US" sz="1400" dirty="0">
                <a:solidFill>
                  <a:srgbClr val="CDCDCF">
                    <a:lumMod val="10000"/>
                  </a:srgbClr>
                </a:solidFill>
                <a:latin typeface="Calibri"/>
                <a:ea typeface="ＭＳ Ｐゴシック" panose="020B0600070205080204" pitchFamily="34" charset="-128"/>
              </a:rPr>
              <a:t>Burden of disease</a:t>
            </a:r>
          </a:p>
        </p:txBody>
      </p:sp>
      <p:cxnSp>
        <p:nvCxnSpPr>
          <p:cNvPr id="13336" name="Straight Arrow Connector 6"/>
          <p:cNvCxnSpPr>
            <a:cxnSpLocks noChangeShapeType="1"/>
            <a:stCxn id="13335" idx="0"/>
          </p:cNvCxnSpPr>
          <p:nvPr/>
        </p:nvCxnSpPr>
        <p:spPr bwMode="auto">
          <a:xfrm flipV="1">
            <a:off x="5156433" y="3752903"/>
            <a:ext cx="4534" cy="427039"/>
          </a:xfrm>
          <a:prstGeom prst="straightConnector1">
            <a:avLst/>
          </a:prstGeom>
          <a:noFill/>
          <a:ln w="28575">
            <a:solidFill>
              <a:schemeClr val="bg2">
                <a:lumMod val="10000"/>
              </a:schemeClr>
            </a:solidFill>
            <a:round/>
            <a:headEnd type="none" w="med" len="med"/>
            <a:tailEnd type="triangle" w="med" len="med"/>
          </a:ln>
        </p:spPr>
      </p:cxnSp>
      <p:sp>
        <p:nvSpPr>
          <p:cNvPr id="45" name="Rectangle 44"/>
          <p:cNvSpPr/>
          <p:nvPr/>
        </p:nvSpPr>
        <p:spPr bwMode="black">
          <a:xfrm>
            <a:off x="684213" y="4610154"/>
            <a:ext cx="5345112" cy="523875"/>
          </a:xfrm>
          <a:prstGeom prst="rect">
            <a:avLst/>
          </a:prstGeom>
          <a:solidFill>
            <a:schemeClr val="accent3"/>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kumimoji="1" lang="en-US" sz="1600" b="1" dirty="0">
                <a:solidFill>
                  <a:srgbClr val="FFFFFF"/>
                </a:solidFill>
                <a:latin typeface="Calibri"/>
                <a:cs typeface="Arial" pitchFamily="34" charset="0"/>
              </a:rPr>
              <a:t>Asymptomatic</a:t>
            </a:r>
          </a:p>
        </p:txBody>
      </p:sp>
      <p:sp>
        <p:nvSpPr>
          <p:cNvPr id="51" name="Rectangle 50"/>
          <p:cNvSpPr/>
          <p:nvPr/>
        </p:nvSpPr>
        <p:spPr>
          <a:xfrm>
            <a:off x="5954713" y="4606925"/>
            <a:ext cx="2476500" cy="522288"/>
          </a:xfrm>
          <a:prstGeom prst="rect">
            <a:avLst/>
          </a:prstGeom>
          <a:solidFill>
            <a:schemeClr val="accent1"/>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kumimoji="1" lang="en-US" sz="1600" b="1" dirty="0">
                <a:solidFill>
                  <a:srgbClr val="CDCDCF">
                    <a:lumMod val="10000"/>
                  </a:srgbClr>
                </a:solidFill>
                <a:latin typeface="Calibri"/>
                <a:cs typeface="Arial" pitchFamily="34" charset="0"/>
              </a:rPr>
              <a:t>Symptomatic</a:t>
            </a:r>
          </a:p>
        </p:txBody>
      </p:sp>
      <p:sp>
        <p:nvSpPr>
          <p:cNvPr id="44" name="Rectangle 43"/>
          <p:cNvSpPr/>
          <p:nvPr/>
        </p:nvSpPr>
        <p:spPr>
          <a:xfrm>
            <a:off x="684214" y="5708704"/>
            <a:ext cx="3416300" cy="531813"/>
          </a:xfrm>
          <a:prstGeom prst="rect">
            <a:avLst/>
          </a:prstGeom>
          <a:solidFill>
            <a:schemeClr val="tx2"/>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kumimoji="1" lang="en-US" sz="1600" b="1" dirty="0">
                <a:solidFill>
                  <a:srgbClr val="CDCDCF">
                    <a:lumMod val="10000"/>
                  </a:srgbClr>
                </a:solidFill>
                <a:latin typeface="Calibri"/>
                <a:cs typeface="Arial" pitchFamily="34" charset="0"/>
              </a:rPr>
              <a:t>Castrate sensitive</a:t>
            </a:r>
          </a:p>
        </p:txBody>
      </p:sp>
      <p:sp>
        <p:nvSpPr>
          <p:cNvPr id="47" name="Rectangle 46"/>
          <p:cNvSpPr/>
          <p:nvPr/>
        </p:nvSpPr>
        <p:spPr>
          <a:xfrm>
            <a:off x="4027515" y="5708704"/>
            <a:ext cx="4403725" cy="531813"/>
          </a:xfrm>
          <a:prstGeom prst="rect">
            <a:avLst/>
          </a:pr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kumimoji="1" lang="en-US" sz="1600" b="1" dirty="0">
                <a:solidFill>
                  <a:srgbClr val="CDCDCF">
                    <a:lumMod val="10000"/>
                  </a:srgbClr>
                </a:solidFill>
                <a:latin typeface="Calibri"/>
                <a:cs typeface="Arial" pitchFamily="34" charset="0"/>
              </a:rPr>
              <a:t>Castrate resistant</a:t>
            </a:r>
          </a:p>
        </p:txBody>
      </p:sp>
    </p:spTree>
    <p:extLst>
      <p:ext uri="{BB962C8B-B14F-4D97-AF65-F5344CB8AC3E}">
        <p14:creationId xmlns:p14="http://schemas.microsoft.com/office/powerpoint/2010/main" val="3095469691"/>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88"/>
            <a:ext cx="8229600" cy="532719"/>
          </a:xfrm>
        </p:spPr>
        <p:txBody>
          <a:bodyPr>
            <a:normAutofit/>
          </a:bodyPr>
          <a:lstStyle/>
          <a:p>
            <a:r>
              <a:rPr lang="es-ES" sz="2800" dirty="0" smtClean="0"/>
              <a:t>Position </a:t>
            </a:r>
            <a:r>
              <a:rPr lang="es-ES" sz="2800" dirty="0" err="1" smtClean="0"/>
              <a:t>statement</a:t>
            </a:r>
            <a:r>
              <a:rPr lang="es-ES" sz="2800" dirty="0" smtClean="0"/>
              <a:t>: Non </a:t>
            </a:r>
            <a:r>
              <a:rPr lang="es-ES" sz="2800" dirty="0" err="1" smtClean="0"/>
              <a:t>metastastic</a:t>
            </a:r>
            <a:r>
              <a:rPr lang="es-ES" sz="2800" dirty="0" smtClean="0"/>
              <a:t> </a:t>
            </a:r>
            <a:r>
              <a:rPr lang="es-ES" sz="2800" dirty="0" err="1" smtClean="0"/>
              <a:t>prostate</a:t>
            </a:r>
            <a:r>
              <a:rPr lang="es-ES" sz="2800" dirty="0" smtClean="0"/>
              <a:t> </a:t>
            </a:r>
            <a:r>
              <a:rPr lang="es-ES" sz="2800" dirty="0" err="1" smtClean="0"/>
              <a:t>cancer</a:t>
            </a:r>
            <a:endParaRPr lang="es-ES" sz="2800" dirty="0"/>
          </a:p>
        </p:txBody>
      </p:sp>
      <p:sp>
        <p:nvSpPr>
          <p:cNvPr id="3" name="CuadroTexto 2"/>
          <p:cNvSpPr txBox="1"/>
          <p:nvPr/>
        </p:nvSpPr>
        <p:spPr>
          <a:xfrm>
            <a:off x="7411391" y="6500858"/>
            <a:ext cx="1579303" cy="276999"/>
          </a:xfrm>
          <a:prstGeom prst="rect">
            <a:avLst/>
          </a:prstGeom>
          <a:noFill/>
        </p:spPr>
        <p:txBody>
          <a:bodyPr wrap="none" rtlCol="0">
            <a:spAutoFit/>
          </a:bodyPr>
          <a:lstStyle/>
          <a:p>
            <a:pPr defTabSz="457200"/>
            <a:r>
              <a:rPr lang="es-ES" sz="1200" i="1" dirty="0" smtClean="0">
                <a:solidFill>
                  <a:prstClr val="white"/>
                </a:solidFill>
                <a:latin typeface="Calibri"/>
              </a:rPr>
              <a:t>Mauricio Lema - 2014</a:t>
            </a:r>
            <a:endParaRPr lang="es-ES" sz="1200" i="1" dirty="0">
              <a:solidFill>
                <a:prstClr val="white"/>
              </a:solidFill>
              <a:latin typeface="Calibri"/>
            </a:endParaRPr>
          </a:p>
        </p:txBody>
      </p:sp>
      <p:sp>
        <p:nvSpPr>
          <p:cNvPr id="4" name="Rectángulo redondeado 3"/>
          <p:cNvSpPr/>
          <p:nvPr/>
        </p:nvSpPr>
        <p:spPr>
          <a:xfrm>
            <a:off x="3107870" y="1092073"/>
            <a:ext cx="4929417" cy="32448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sz="1600" dirty="0" err="1" smtClean="0">
                <a:solidFill>
                  <a:prstClr val="white"/>
                </a:solidFill>
                <a:latin typeface="Calibri"/>
              </a:rPr>
              <a:t>Radiation</a:t>
            </a:r>
            <a:r>
              <a:rPr lang="es-ES" sz="1600" dirty="0" smtClean="0">
                <a:solidFill>
                  <a:prstClr val="white"/>
                </a:solidFill>
                <a:latin typeface="Calibri"/>
              </a:rPr>
              <a:t> (RT) + LH-RH/</a:t>
            </a:r>
            <a:r>
              <a:rPr lang="es-ES" sz="1600" dirty="0" err="1" smtClean="0">
                <a:solidFill>
                  <a:prstClr val="white"/>
                </a:solidFill>
                <a:latin typeface="Calibri"/>
              </a:rPr>
              <a:t>Antiandrogen</a:t>
            </a:r>
            <a:r>
              <a:rPr lang="es-ES" sz="1600" dirty="0" smtClean="0">
                <a:solidFill>
                  <a:prstClr val="white"/>
                </a:solidFill>
                <a:latin typeface="Calibri"/>
              </a:rPr>
              <a:t> x6-24 Mo+  Mo</a:t>
            </a:r>
            <a:endParaRPr lang="es-ES" sz="1600" dirty="0">
              <a:solidFill>
                <a:prstClr val="white"/>
              </a:solidFill>
              <a:latin typeface="Calibri"/>
            </a:endParaRPr>
          </a:p>
        </p:txBody>
      </p:sp>
      <p:sp>
        <p:nvSpPr>
          <p:cNvPr id="5" name="Rectángulo redondeado 4"/>
          <p:cNvSpPr/>
          <p:nvPr/>
        </p:nvSpPr>
        <p:spPr>
          <a:xfrm>
            <a:off x="457201" y="940471"/>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dirty="0" err="1" smtClean="0">
                <a:solidFill>
                  <a:prstClr val="white"/>
                </a:solidFill>
                <a:latin typeface="Calibri"/>
              </a:rPr>
              <a:t>Locally-Advanced</a:t>
            </a:r>
            <a:r>
              <a:rPr lang="es-ES" dirty="0" smtClean="0">
                <a:solidFill>
                  <a:prstClr val="white"/>
                </a:solidFill>
                <a:latin typeface="Calibri"/>
              </a:rPr>
              <a:t> (T3/T4)</a:t>
            </a:r>
            <a:endParaRPr lang="es-ES" dirty="0">
              <a:solidFill>
                <a:prstClr val="white"/>
              </a:solidFill>
              <a:latin typeface="Calibri"/>
            </a:endParaRPr>
          </a:p>
        </p:txBody>
      </p:sp>
      <p:sp>
        <p:nvSpPr>
          <p:cNvPr id="6" name="Rectángulo redondeado 5"/>
          <p:cNvSpPr/>
          <p:nvPr/>
        </p:nvSpPr>
        <p:spPr>
          <a:xfrm>
            <a:off x="457201" y="1760029"/>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dirty="0" err="1" smtClean="0">
                <a:solidFill>
                  <a:prstClr val="white"/>
                </a:solidFill>
                <a:latin typeface="Calibri"/>
              </a:rPr>
              <a:t>Localized</a:t>
            </a:r>
            <a:r>
              <a:rPr lang="es-ES" dirty="0">
                <a:solidFill>
                  <a:prstClr val="white"/>
                </a:solidFill>
                <a:latin typeface="Calibri"/>
              </a:rPr>
              <a:t> </a:t>
            </a:r>
            <a:r>
              <a:rPr lang="es-ES" dirty="0" smtClean="0">
                <a:solidFill>
                  <a:prstClr val="white"/>
                </a:solidFill>
                <a:latin typeface="Calibri"/>
              </a:rPr>
              <a:t>High-</a:t>
            </a:r>
            <a:r>
              <a:rPr lang="es-ES" dirty="0" err="1" smtClean="0">
                <a:solidFill>
                  <a:prstClr val="white"/>
                </a:solidFill>
                <a:latin typeface="Calibri"/>
              </a:rPr>
              <a:t>Risk</a:t>
            </a:r>
            <a:endParaRPr lang="es-ES" dirty="0">
              <a:solidFill>
                <a:prstClr val="white"/>
              </a:solidFill>
              <a:latin typeface="Calibri"/>
            </a:endParaRPr>
          </a:p>
        </p:txBody>
      </p:sp>
      <p:sp>
        <p:nvSpPr>
          <p:cNvPr id="7" name="CuadroTexto 6"/>
          <p:cNvSpPr txBox="1"/>
          <p:nvPr/>
        </p:nvSpPr>
        <p:spPr>
          <a:xfrm>
            <a:off x="1837895" y="2413215"/>
            <a:ext cx="878967" cy="646331"/>
          </a:xfrm>
          <a:prstGeom prst="rect">
            <a:avLst/>
          </a:prstGeom>
          <a:noFill/>
        </p:spPr>
        <p:txBody>
          <a:bodyPr wrap="none" rtlCol="0">
            <a:spAutoFit/>
          </a:bodyPr>
          <a:lstStyle/>
          <a:p>
            <a:pPr defTabSz="457200"/>
            <a:r>
              <a:rPr lang="es-ES" sz="1200" dirty="0" smtClean="0">
                <a:solidFill>
                  <a:prstClr val="white"/>
                </a:solidFill>
                <a:latin typeface="Calibri"/>
              </a:rPr>
              <a:t>T2c</a:t>
            </a:r>
          </a:p>
          <a:p>
            <a:pPr defTabSz="457200"/>
            <a:r>
              <a:rPr lang="es-ES" sz="1200" dirty="0" smtClean="0">
                <a:solidFill>
                  <a:prstClr val="white"/>
                </a:solidFill>
                <a:latin typeface="Calibri"/>
              </a:rPr>
              <a:t>PSA 20+</a:t>
            </a:r>
          </a:p>
          <a:p>
            <a:pPr defTabSz="457200"/>
            <a:r>
              <a:rPr lang="es-ES" sz="1200" dirty="0" err="1" smtClean="0">
                <a:solidFill>
                  <a:prstClr val="white"/>
                </a:solidFill>
                <a:latin typeface="Calibri"/>
              </a:rPr>
              <a:t>Gleason</a:t>
            </a:r>
            <a:r>
              <a:rPr lang="es-ES" sz="1200" dirty="0" smtClean="0">
                <a:solidFill>
                  <a:prstClr val="white"/>
                </a:solidFill>
                <a:latin typeface="Calibri"/>
              </a:rPr>
              <a:t> 8+</a:t>
            </a:r>
            <a:endParaRPr lang="es-ES" sz="1200" dirty="0">
              <a:solidFill>
                <a:prstClr val="white"/>
              </a:solidFill>
              <a:latin typeface="Calibri"/>
            </a:endParaRPr>
          </a:p>
        </p:txBody>
      </p:sp>
      <p:sp>
        <p:nvSpPr>
          <p:cNvPr id="8" name="Abrir llave 7"/>
          <p:cNvSpPr/>
          <p:nvPr/>
        </p:nvSpPr>
        <p:spPr>
          <a:xfrm>
            <a:off x="1629252" y="2526546"/>
            <a:ext cx="208643" cy="43981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s-ES">
              <a:solidFill>
                <a:prstClr val="white"/>
              </a:solidFill>
              <a:latin typeface="Calibri"/>
            </a:endParaRPr>
          </a:p>
        </p:txBody>
      </p:sp>
      <p:cxnSp>
        <p:nvCxnSpPr>
          <p:cNvPr id="9" name="Conector curvado 8"/>
          <p:cNvCxnSpPr>
            <a:stCxn id="6" idx="2"/>
            <a:endCxn id="8" idx="1"/>
          </p:cNvCxnSpPr>
          <p:nvPr/>
        </p:nvCxnSpPr>
        <p:spPr>
          <a:xfrm rot="16200000" flipH="1">
            <a:off x="1372549" y="2489822"/>
            <a:ext cx="34009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10" name="Conector curvado 9"/>
          <p:cNvCxnSpPr>
            <a:stCxn id="5" idx="3"/>
            <a:endCxn id="4" idx="1"/>
          </p:cNvCxnSpPr>
          <p:nvPr/>
        </p:nvCxnSpPr>
        <p:spPr>
          <a:xfrm flipV="1">
            <a:off x="2454729" y="1254366"/>
            <a:ext cx="653141" cy="927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Rectángulo redondeado 11"/>
          <p:cNvSpPr/>
          <p:nvPr/>
        </p:nvSpPr>
        <p:spPr>
          <a:xfrm>
            <a:off x="3107870" y="3069211"/>
            <a:ext cx="4076700"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dirty="0" smtClean="0">
                <a:solidFill>
                  <a:prstClr val="white"/>
                </a:solidFill>
                <a:latin typeface="Calibri"/>
              </a:rPr>
              <a:t>RT + LH-RH/</a:t>
            </a:r>
            <a:r>
              <a:rPr lang="es-ES" dirty="0" err="1" smtClean="0">
                <a:solidFill>
                  <a:prstClr val="white"/>
                </a:solidFill>
                <a:latin typeface="Calibri"/>
              </a:rPr>
              <a:t>Antiandrogen</a:t>
            </a:r>
            <a:r>
              <a:rPr lang="es-ES" dirty="0" smtClean="0">
                <a:solidFill>
                  <a:prstClr val="white"/>
                </a:solidFill>
                <a:latin typeface="Calibri"/>
              </a:rPr>
              <a:t> x4 Mo </a:t>
            </a:r>
            <a:r>
              <a:rPr lang="es-ES" dirty="0" err="1" smtClean="0">
                <a:solidFill>
                  <a:prstClr val="white"/>
                </a:solidFill>
                <a:latin typeface="Calibri"/>
              </a:rPr>
              <a:t>or</a:t>
            </a:r>
            <a:r>
              <a:rPr lang="es-ES" dirty="0" smtClean="0">
                <a:solidFill>
                  <a:prstClr val="white"/>
                </a:solidFill>
                <a:latin typeface="Calibri"/>
              </a:rPr>
              <a:t> RP</a:t>
            </a:r>
            <a:endParaRPr lang="es-ES" dirty="0">
              <a:solidFill>
                <a:prstClr val="white"/>
              </a:solidFill>
              <a:latin typeface="Calibri"/>
            </a:endParaRPr>
          </a:p>
        </p:txBody>
      </p:sp>
      <p:sp>
        <p:nvSpPr>
          <p:cNvPr id="13" name="Rectángulo redondeado 12"/>
          <p:cNvSpPr/>
          <p:nvPr/>
        </p:nvSpPr>
        <p:spPr>
          <a:xfrm>
            <a:off x="457201" y="3074417"/>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dirty="0" err="1" smtClean="0">
                <a:solidFill>
                  <a:prstClr val="white"/>
                </a:solidFill>
                <a:latin typeface="Calibri"/>
              </a:rPr>
              <a:t>Localized</a:t>
            </a:r>
            <a:r>
              <a:rPr lang="es-ES" dirty="0">
                <a:solidFill>
                  <a:prstClr val="white"/>
                </a:solidFill>
                <a:latin typeface="Calibri"/>
              </a:rPr>
              <a:t> </a:t>
            </a:r>
            <a:r>
              <a:rPr lang="es-ES" dirty="0" err="1" smtClean="0">
                <a:solidFill>
                  <a:prstClr val="white"/>
                </a:solidFill>
                <a:latin typeface="Calibri"/>
              </a:rPr>
              <a:t>Intermediate-Risk</a:t>
            </a:r>
            <a:endParaRPr lang="es-ES" dirty="0">
              <a:solidFill>
                <a:prstClr val="white"/>
              </a:solidFill>
              <a:latin typeface="Calibri"/>
            </a:endParaRPr>
          </a:p>
        </p:txBody>
      </p:sp>
      <p:sp>
        <p:nvSpPr>
          <p:cNvPr id="14" name="CuadroTexto 13"/>
          <p:cNvSpPr txBox="1"/>
          <p:nvPr/>
        </p:nvSpPr>
        <p:spPr>
          <a:xfrm>
            <a:off x="1837870" y="3666144"/>
            <a:ext cx="817802" cy="646331"/>
          </a:xfrm>
          <a:prstGeom prst="rect">
            <a:avLst/>
          </a:prstGeom>
          <a:noFill/>
        </p:spPr>
        <p:txBody>
          <a:bodyPr wrap="none" rtlCol="0">
            <a:spAutoFit/>
          </a:bodyPr>
          <a:lstStyle/>
          <a:p>
            <a:pPr defTabSz="457200"/>
            <a:r>
              <a:rPr lang="es-ES" sz="1200" dirty="0" smtClean="0">
                <a:solidFill>
                  <a:prstClr val="white"/>
                </a:solidFill>
                <a:latin typeface="Calibri"/>
              </a:rPr>
              <a:t>T2b</a:t>
            </a:r>
          </a:p>
          <a:p>
            <a:pPr defTabSz="457200"/>
            <a:r>
              <a:rPr lang="es-ES" sz="1200" dirty="0" smtClean="0">
                <a:solidFill>
                  <a:prstClr val="white"/>
                </a:solidFill>
                <a:latin typeface="Calibri"/>
              </a:rPr>
              <a:t>PSA 10-20</a:t>
            </a:r>
          </a:p>
          <a:p>
            <a:pPr defTabSz="457200"/>
            <a:r>
              <a:rPr lang="es-ES" sz="1200" dirty="0" err="1" smtClean="0">
                <a:solidFill>
                  <a:prstClr val="white"/>
                </a:solidFill>
                <a:latin typeface="Calibri"/>
              </a:rPr>
              <a:t>Gleason</a:t>
            </a:r>
            <a:r>
              <a:rPr lang="es-ES" sz="1200" dirty="0" smtClean="0">
                <a:solidFill>
                  <a:prstClr val="white"/>
                </a:solidFill>
                <a:latin typeface="Calibri"/>
              </a:rPr>
              <a:t> 7</a:t>
            </a:r>
            <a:endParaRPr lang="es-ES" sz="1200" dirty="0">
              <a:solidFill>
                <a:prstClr val="white"/>
              </a:solidFill>
              <a:latin typeface="Calibri"/>
            </a:endParaRPr>
          </a:p>
        </p:txBody>
      </p:sp>
      <p:sp>
        <p:nvSpPr>
          <p:cNvPr id="15" name="Abrir llave 14"/>
          <p:cNvSpPr/>
          <p:nvPr/>
        </p:nvSpPr>
        <p:spPr>
          <a:xfrm>
            <a:off x="1629252" y="3780167"/>
            <a:ext cx="208643"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s-ES">
              <a:solidFill>
                <a:prstClr val="white"/>
              </a:solidFill>
              <a:latin typeface="Calibri"/>
            </a:endParaRPr>
          </a:p>
        </p:txBody>
      </p:sp>
      <p:cxnSp>
        <p:nvCxnSpPr>
          <p:cNvPr id="16" name="Conector curvado 15"/>
          <p:cNvCxnSpPr>
            <a:stCxn id="13" idx="2"/>
            <a:endCxn id="15" idx="1"/>
          </p:cNvCxnSpPr>
          <p:nvPr/>
        </p:nvCxnSpPr>
        <p:spPr>
          <a:xfrm rot="16200000" flipH="1">
            <a:off x="1398814" y="3777855"/>
            <a:ext cx="28756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17" name="Conector curvado 16"/>
          <p:cNvCxnSpPr>
            <a:stCxn id="13" idx="3"/>
            <a:endCxn id="12" idx="1"/>
          </p:cNvCxnSpPr>
          <p:nvPr/>
        </p:nvCxnSpPr>
        <p:spPr>
          <a:xfrm flipV="1">
            <a:off x="2454728" y="3392327"/>
            <a:ext cx="653142"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CuadroTexto 21"/>
          <p:cNvSpPr txBox="1"/>
          <p:nvPr/>
        </p:nvSpPr>
        <p:spPr>
          <a:xfrm>
            <a:off x="5038034" y="1388796"/>
            <a:ext cx="2146541" cy="276999"/>
          </a:xfrm>
          <a:prstGeom prst="rect">
            <a:avLst/>
          </a:prstGeom>
          <a:noFill/>
        </p:spPr>
        <p:txBody>
          <a:bodyPr wrap="none" rtlCol="0">
            <a:spAutoFit/>
          </a:bodyPr>
          <a:lstStyle/>
          <a:p>
            <a:pPr defTabSz="457200"/>
            <a:r>
              <a:rPr lang="es-ES" sz="1200" i="1" dirty="0" err="1" smtClean="0">
                <a:solidFill>
                  <a:prstClr val="white"/>
                </a:solidFill>
                <a:latin typeface="Calibri"/>
              </a:rPr>
              <a:t>Antiandrogen</a:t>
            </a:r>
            <a:r>
              <a:rPr lang="es-ES" sz="1200" i="1" dirty="0" smtClean="0">
                <a:solidFill>
                  <a:prstClr val="white"/>
                </a:solidFill>
                <a:latin typeface="Calibri"/>
              </a:rPr>
              <a:t> </a:t>
            </a:r>
            <a:r>
              <a:rPr lang="es-ES" sz="1200" i="1" dirty="0" err="1" smtClean="0">
                <a:solidFill>
                  <a:prstClr val="white"/>
                </a:solidFill>
                <a:latin typeface="Calibri"/>
              </a:rPr>
              <a:t>for</a:t>
            </a:r>
            <a:r>
              <a:rPr lang="es-ES" sz="1200" i="1" dirty="0" smtClean="0">
                <a:solidFill>
                  <a:prstClr val="white"/>
                </a:solidFill>
                <a:latin typeface="Calibri"/>
              </a:rPr>
              <a:t> at </a:t>
            </a:r>
            <a:r>
              <a:rPr lang="es-ES" sz="1200" i="1" dirty="0" err="1" smtClean="0">
                <a:solidFill>
                  <a:prstClr val="white"/>
                </a:solidFill>
                <a:latin typeface="Calibri"/>
              </a:rPr>
              <a:t>least</a:t>
            </a:r>
            <a:r>
              <a:rPr lang="es-ES" sz="1200" i="1" dirty="0" smtClean="0">
                <a:solidFill>
                  <a:prstClr val="white"/>
                </a:solidFill>
                <a:latin typeface="Calibri"/>
              </a:rPr>
              <a:t> 1 Mo</a:t>
            </a:r>
            <a:endParaRPr lang="es-ES" sz="1200" i="1" dirty="0">
              <a:solidFill>
                <a:prstClr val="white"/>
              </a:solidFill>
              <a:latin typeface="Calibri"/>
            </a:endParaRPr>
          </a:p>
        </p:txBody>
      </p:sp>
      <p:sp>
        <p:nvSpPr>
          <p:cNvPr id="27" name="CuadroTexto 26"/>
          <p:cNvSpPr txBox="1"/>
          <p:nvPr/>
        </p:nvSpPr>
        <p:spPr>
          <a:xfrm>
            <a:off x="5038034" y="3715498"/>
            <a:ext cx="2146541" cy="276999"/>
          </a:xfrm>
          <a:prstGeom prst="rect">
            <a:avLst/>
          </a:prstGeom>
          <a:noFill/>
        </p:spPr>
        <p:txBody>
          <a:bodyPr wrap="none" rtlCol="0">
            <a:spAutoFit/>
          </a:bodyPr>
          <a:lstStyle/>
          <a:p>
            <a:pPr defTabSz="457200"/>
            <a:r>
              <a:rPr lang="es-ES" sz="1200" i="1" dirty="0" err="1" smtClean="0">
                <a:solidFill>
                  <a:prstClr val="white"/>
                </a:solidFill>
                <a:latin typeface="Calibri"/>
              </a:rPr>
              <a:t>Antiandrogen</a:t>
            </a:r>
            <a:r>
              <a:rPr lang="es-ES" sz="1200" i="1" dirty="0" smtClean="0">
                <a:solidFill>
                  <a:prstClr val="white"/>
                </a:solidFill>
                <a:latin typeface="Calibri"/>
              </a:rPr>
              <a:t> </a:t>
            </a:r>
            <a:r>
              <a:rPr lang="es-ES" sz="1200" i="1" dirty="0" err="1" smtClean="0">
                <a:solidFill>
                  <a:prstClr val="white"/>
                </a:solidFill>
                <a:latin typeface="Calibri"/>
              </a:rPr>
              <a:t>for</a:t>
            </a:r>
            <a:r>
              <a:rPr lang="es-ES" sz="1200" i="1" dirty="0" smtClean="0">
                <a:solidFill>
                  <a:prstClr val="white"/>
                </a:solidFill>
                <a:latin typeface="Calibri"/>
              </a:rPr>
              <a:t> at </a:t>
            </a:r>
            <a:r>
              <a:rPr lang="es-ES" sz="1200" i="1" dirty="0" err="1" smtClean="0">
                <a:solidFill>
                  <a:prstClr val="white"/>
                </a:solidFill>
                <a:latin typeface="Calibri"/>
              </a:rPr>
              <a:t>least</a:t>
            </a:r>
            <a:r>
              <a:rPr lang="es-ES" sz="1200" i="1" dirty="0" smtClean="0">
                <a:solidFill>
                  <a:prstClr val="white"/>
                </a:solidFill>
                <a:latin typeface="Calibri"/>
              </a:rPr>
              <a:t> 1 Mo</a:t>
            </a:r>
            <a:endParaRPr lang="es-ES" sz="1200" i="1" dirty="0">
              <a:solidFill>
                <a:prstClr val="white"/>
              </a:solidFill>
              <a:latin typeface="Calibri"/>
            </a:endParaRPr>
          </a:p>
        </p:txBody>
      </p:sp>
      <p:sp>
        <p:nvSpPr>
          <p:cNvPr id="29" name="CuadroTexto 28"/>
          <p:cNvSpPr txBox="1"/>
          <p:nvPr/>
        </p:nvSpPr>
        <p:spPr>
          <a:xfrm>
            <a:off x="967148" y="6115073"/>
            <a:ext cx="6217422" cy="646331"/>
          </a:xfrm>
          <a:prstGeom prst="rect">
            <a:avLst/>
          </a:prstGeom>
          <a:noFill/>
        </p:spPr>
        <p:txBody>
          <a:bodyPr wrap="square" rtlCol="0">
            <a:spAutoFit/>
          </a:bodyPr>
          <a:lstStyle/>
          <a:p>
            <a:pPr defTabSz="457200"/>
            <a:r>
              <a:rPr lang="es-ES" i="1" dirty="0" smtClean="0">
                <a:solidFill>
                  <a:prstClr val="white"/>
                </a:solidFill>
                <a:latin typeface="Calibri"/>
              </a:rPr>
              <a:t>“</a:t>
            </a:r>
            <a:r>
              <a:rPr lang="es-ES" i="1" dirty="0" err="1" smtClean="0">
                <a:solidFill>
                  <a:prstClr val="white"/>
                </a:solidFill>
                <a:latin typeface="Calibri"/>
              </a:rPr>
              <a:t>Would</a:t>
            </a:r>
            <a:r>
              <a:rPr lang="es-ES" i="1" dirty="0" smtClean="0">
                <a:solidFill>
                  <a:prstClr val="white"/>
                </a:solidFill>
                <a:latin typeface="Calibri"/>
              </a:rPr>
              <a:t> NOT use hormonal </a:t>
            </a:r>
            <a:r>
              <a:rPr lang="es-ES" i="1" dirty="0" err="1" smtClean="0">
                <a:solidFill>
                  <a:prstClr val="white"/>
                </a:solidFill>
                <a:latin typeface="Calibri"/>
              </a:rPr>
              <a:t>therapy</a:t>
            </a:r>
            <a:r>
              <a:rPr lang="es-ES" i="1" dirty="0" smtClean="0">
                <a:solidFill>
                  <a:prstClr val="white"/>
                </a:solidFill>
                <a:latin typeface="Calibri"/>
              </a:rPr>
              <a:t> in </a:t>
            </a:r>
            <a:r>
              <a:rPr lang="es-ES" i="1" dirty="0" err="1" smtClean="0">
                <a:solidFill>
                  <a:prstClr val="white"/>
                </a:solidFill>
                <a:latin typeface="Calibri"/>
              </a:rPr>
              <a:t>patients</a:t>
            </a:r>
            <a:r>
              <a:rPr lang="es-ES" i="1" dirty="0" smtClean="0">
                <a:solidFill>
                  <a:prstClr val="white"/>
                </a:solidFill>
                <a:latin typeface="Calibri"/>
              </a:rPr>
              <a:t> </a:t>
            </a:r>
            <a:r>
              <a:rPr lang="es-ES" i="1" dirty="0" err="1" smtClean="0">
                <a:solidFill>
                  <a:prstClr val="white"/>
                </a:solidFill>
                <a:latin typeface="Calibri"/>
              </a:rPr>
              <a:t>with</a:t>
            </a:r>
            <a:r>
              <a:rPr lang="es-ES" i="1" dirty="0" smtClean="0">
                <a:solidFill>
                  <a:prstClr val="white"/>
                </a:solidFill>
                <a:latin typeface="Calibri"/>
              </a:rPr>
              <a:t> </a:t>
            </a:r>
            <a:r>
              <a:rPr lang="es-ES" i="1" dirty="0" err="1" smtClean="0">
                <a:solidFill>
                  <a:prstClr val="white"/>
                </a:solidFill>
                <a:latin typeface="Calibri"/>
              </a:rPr>
              <a:t>known</a:t>
            </a:r>
            <a:r>
              <a:rPr lang="es-ES" i="1" dirty="0" smtClean="0">
                <a:solidFill>
                  <a:prstClr val="white"/>
                </a:solidFill>
                <a:latin typeface="Calibri"/>
              </a:rPr>
              <a:t> </a:t>
            </a:r>
            <a:r>
              <a:rPr lang="es-ES" i="1" dirty="0" err="1" smtClean="0">
                <a:solidFill>
                  <a:prstClr val="white"/>
                </a:solidFill>
                <a:latin typeface="Calibri"/>
              </a:rPr>
              <a:t>coronary</a:t>
            </a:r>
            <a:r>
              <a:rPr lang="es-ES" i="1" dirty="0" smtClean="0">
                <a:solidFill>
                  <a:prstClr val="white"/>
                </a:solidFill>
                <a:latin typeface="Calibri"/>
              </a:rPr>
              <a:t> </a:t>
            </a:r>
            <a:r>
              <a:rPr lang="es-ES" i="1" dirty="0" err="1" smtClean="0">
                <a:solidFill>
                  <a:prstClr val="white"/>
                </a:solidFill>
                <a:latin typeface="Calibri"/>
              </a:rPr>
              <a:t>artery</a:t>
            </a:r>
            <a:r>
              <a:rPr lang="es-ES" i="1" dirty="0" smtClean="0">
                <a:solidFill>
                  <a:prstClr val="white"/>
                </a:solidFill>
                <a:latin typeface="Calibri"/>
              </a:rPr>
              <a:t> </a:t>
            </a:r>
            <a:r>
              <a:rPr lang="es-ES" i="1" dirty="0" err="1" smtClean="0">
                <a:solidFill>
                  <a:prstClr val="white"/>
                </a:solidFill>
                <a:latin typeface="Calibri"/>
              </a:rPr>
              <a:t>disease</a:t>
            </a:r>
            <a:r>
              <a:rPr lang="es-ES" i="1" dirty="0" smtClean="0">
                <a:solidFill>
                  <a:prstClr val="white"/>
                </a:solidFill>
                <a:latin typeface="Calibri"/>
              </a:rPr>
              <a:t>, </a:t>
            </a:r>
            <a:r>
              <a:rPr lang="es-ES" i="1" dirty="0" err="1" smtClean="0">
                <a:solidFill>
                  <a:prstClr val="white"/>
                </a:solidFill>
                <a:latin typeface="Calibri"/>
              </a:rPr>
              <a:t>unless</a:t>
            </a:r>
            <a:r>
              <a:rPr lang="es-ES" i="1" dirty="0" smtClean="0">
                <a:solidFill>
                  <a:prstClr val="white"/>
                </a:solidFill>
                <a:latin typeface="Calibri"/>
              </a:rPr>
              <a:t> </a:t>
            </a:r>
            <a:r>
              <a:rPr lang="es-ES" i="1" dirty="0" err="1" smtClean="0">
                <a:solidFill>
                  <a:prstClr val="white"/>
                </a:solidFill>
                <a:latin typeface="Calibri"/>
              </a:rPr>
              <a:t>benefit</a:t>
            </a:r>
            <a:r>
              <a:rPr lang="es-ES" i="1" dirty="0" smtClean="0">
                <a:solidFill>
                  <a:prstClr val="white"/>
                </a:solidFill>
                <a:latin typeface="Calibri"/>
              </a:rPr>
              <a:t> </a:t>
            </a:r>
            <a:r>
              <a:rPr lang="es-ES" i="1" dirty="0" err="1" smtClean="0">
                <a:solidFill>
                  <a:prstClr val="white"/>
                </a:solidFill>
                <a:latin typeface="Calibri"/>
              </a:rPr>
              <a:t>clearly</a:t>
            </a:r>
            <a:r>
              <a:rPr lang="es-ES" i="1" dirty="0" smtClean="0">
                <a:solidFill>
                  <a:prstClr val="white"/>
                </a:solidFill>
                <a:latin typeface="Calibri"/>
              </a:rPr>
              <a:t> </a:t>
            </a:r>
            <a:r>
              <a:rPr lang="es-ES" i="1" dirty="0" err="1" smtClean="0">
                <a:solidFill>
                  <a:prstClr val="white"/>
                </a:solidFill>
                <a:latin typeface="Calibri"/>
              </a:rPr>
              <a:t>outweigh</a:t>
            </a:r>
            <a:r>
              <a:rPr lang="es-ES" i="1" dirty="0" smtClean="0">
                <a:solidFill>
                  <a:prstClr val="white"/>
                </a:solidFill>
                <a:latin typeface="Calibri"/>
              </a:rPr>
              <a:t> </a:t>
            </a:r>
            <a:r>
              <a:rPr lang="es-ES" i="1" dirty="0" err="1" smtClean="0">
                <a:solidFill>
                  <a:prstClr val="white"/>
                </a:solidFill>
                <a:latin typeface="Calibri"/>
              </a:rPr>
              <a:t>risk</a:t>
            </a:r>
            <a:r>
              <a:rPr lang="es-ES" i="1" dirty="0" smtClean="0">
                <a:solidFill>
                  <a:prstClr val="white"/>
                </a:solidFill>
                <a:latin typeface="Calibri"/>
              </a:rPr>
              <a:t>”</a:t>
            </a:r>
            <a:endParaRPr lang="es-ES" i="1" dirty="0">
              <a:solidFill>
                <a:prstClr val="white"/>
              </a:solidFill>
              <a:latin typeface="Calibri"/>
            </a:endParaRPr>
          </a:p>
        </p:txBody>
      </p:sp>
      <p:sp>
        <p:nvSpPr>
          <p:cNvPr id="30" name="Rectángulo redondeado 29"/>
          <p:cNvSpPr/>
          <p:nvPr/>
        </p:nvSpPr>
        <p:spPr>
          <a:xfrm>
            <a:off x="3107872" y="1786158"/>
            <a:ext cx="4929416" cy="58065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dirty="0" smtClean="0">
                <a:solidFill>
                  <a:prstClr val="white"/>
                </a:solidFill>
                <a:latin typeface="Calibri"/>
              </a:rPr>
              <a:t>RT + LH-RH/</a:t>
            </a:r>
            <a:r>
              <a:rPr lang="es-ES" dirty="0" err="1" smtClean="0">
                <a:solidFill>
                  <a:prstClr val="white"/>
                </a:solidFill>
                <a:latin typeface="Calibri"/>
              </a:rPr>
              <a:t>Antiandrogen</a:t>
            </a:r>
            <a:r>
              <a:rPr lang="es-ES" dirty="0" smtClean="0">
                <a:solidFill>
                  <a:prstClr val="white"/>
                </a:solidFill>
                <a:latin typeface="Calibri"/>
              </a:rPr>
              <a:t> x6-24 Mo </a:t>
            </a:r>
            <a:r>
              <a:rPr lang="es-ES" dirty="0" err="1" smtClean="0">
                <a:solidFill>
                  <a:prstClr val="white"/>
                </a:solidFill>
                <a:latin typeface="Calibri"/>
              </a:rPr>
              <a:t>or</a:t>
            </a:r>
            <a:r>
              <a:rPr lang="es-ES" dirty="0" smtClean="0">
                <a:solidFill>
                  <a:prstClr val="white"/>
                </a:solidFill>
                <a:latin typeface="Calibri"/>
              </a:rPr>
              <a:t> Radical </a:t>
            </a:r>
            <a:r>
              <a:rPr lang="es-ES" dirty="0" err="1" smtClean="0">
                <a:solidFill>
                  <a:prstClr val="white"/>
                </a:solidFill>
                <a:latin typeface="Calibri"/>
              </a:rPr>
              <a:t>prostatectomy</a:t>
            </a:r>
            <a:r>
              <a:rPr lang="es-ES" dirty="0" smtClean="0">
                <a:solidFill>
                  <a:prstClr val="white"/>
                </a:solidFill>
                <a:latin typeface="Calibri"/>
              </a:rPr>
              <a:t> (RP)</a:t>
            </a:r>
            <a:endParaRPr lang="es-ES" dirty="0">
              <a:solidFill>
                <a:prstClr val="white"/>
              </a:solidFill>
              <a:latin typeface="Calibri"/>
            </a:endParaRPr>
          </a:p>
        </p:txBody>
      </p:sp>
      <p:cxnSp>
        <p:nvCxnSpPr>
          <p:cNvPr id="31" name="Conector curvado 30"/>
          <p:cNvCxnSpPr>
            <a:stCxn id="6" idx="3"/>
            <a:endCxn id="30" idx="1"/>
          </p:cNvCxnSpPr>
          <p:nvPr/>
        </p:nvCxnSpPr>
        <p:spPr>
          <a:xfrm flipV="1">
            <a:off x="2454728" y="2076484"/>
            <a:ext cx="653142" cy="6708"/>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32" name="CuadroTexto 31"/>
          <p:cNvSpPr txBox="1"/>
          <p:nvPr/>
        </p:nvSpPr>
        <p:spPr>
          <a:xfrm>
            <a:off x="5038034" y="2360570"/>
            <a:ext cx="2146541" cy="276999"/>
          </a:xfrm>
          <a:prstGeom prst="rect">
            <a:avLst/>
          </a:prstGeom>
          <a:noFill/>
        </p:spPr>
        <p:txBody>
          <a:bodyPr wrap="none" rtlCol="0">
            <a:spAutoFit/>
          </a:bodyPr>
          <a:lstStyle/>
          <a:p>
            <a:pPr defTabSz="457200"/>
            <a:r>
              <a:rPr lang="es-ES" sz="1200" i="1" dirty="0" err="1" smtClean="0">
                <a:solidFill>
                  <a:prstClr val="white"/>
                </a:solidFill>
                <a:latin typeface="Calibri"/>
              </a:rPr>
              <a:t>Antiandrogen</a:t>
            </a:r>
            <a:r>
              <a:rPr lang="es-ES" sz="1200" i="1" dirty="0" smtClean="0">
                <a:solidFill>
                  <a:prstClr val="white"/>
                </a:solidFill>
                <a:latin typeface="Calibri"/>
              </a:rPr>
              <a:t> </a:t>
            </a:r>
            <a:r>
              <a:rPr lang="es-ES" sz="1200" i="1" dirty="0" err="1" smtClean="0">
                <a:solidFill>
                  <a:prstClr val="white"/>
                </a:solidFill>
                <a:latin typeface="Calibri"/>
              </a:rPr>
              <a:t>for</a:t>
            </a:r>
            <a:r>
              <a:rPr lang="es-ES" sz="1200" i="1" dirty="0" smtClean="0">
                <a:solidFill>
                  <a:prstClr val="white"/>
                </a:solidFill>
                <a:latin typeface="Calibri"/>
              </a:rPr>
              <a:t> at </a:t>
            </a:r>
            <a:r>
              <a:rPr lang="es-ES" sz="1200" i="1" dirty="0" err="1" smtClean="0">
                <a:solidFill>
                  <a:prstClr val="white"/>
                </a:solidFill>
                <a:latin typeface="Calibri"/>
              </a:rPr>
              <a:t>least</a:t>
            </a:r>
            <a:r>
              <a:rPr lang="es-ES" sz="1200" i="1" dirty="0" smtClean="0">
                <a:solidFill>
                  <a:prstClr val="white"/>
                </a:solidFill>
                <a:latin typeface="Calibri"/>
              </a:rPr>
              <a:t> 1 Mo</a:t>
            </a:r>
            <a:endParaRPr lang="es-ES" sz="1200" i="1" dirty="0">
              <a:solidFill>
                <a:prstClr val="white"/>
              </a:solidFill>
              <a:latin typeface="Calibri"/>
            </a:endParaRPr>
          </a:p>
        </p:txBody>
      </p:sp>
      <p:sp>
        <p:nvSpPr>
          <p:cNvPr id="42" name="Rectángulo redondeado 41"/>
          <p:cNvSpPr/>
          <p:nvPr/>
        </p:nvSpPr>
        <p:spPr>
          <a:xfrm>
            <a:off x="3107869" y="4355683"/>
            <a:ext cx="4076700"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sz="1600" dirty="0" smtClean="0">
                <a:solidFill>
                  <a:prstClr val="white"/>
                </a:solidFill>
                <a:latin typeface="Calibri"/>
              </a:rPr>
              <a:t>RP </a:t>
            </a:r>
            <a:r>
              <a:rPr lang="es-ES" sz="1600" dirty="0" err="1" smtClean="0">
                <a:solidFill>
                  <a:prstClr val="white"/>
                </a:solidFill>
                <a:latin typeface="Calibri"/>
              </a:rPr>
              <a:t>or</a:t>
            </a:r>
            <a:r>
              <a:rPr lang="es-ES" sz="1600" dirty="0" smtClean="0">
                <a:solidFill>
                  <a:prstClr val="white"/>
                </a:solidFill>
                <a:latin typeface="Calibri"/>
              </a:rPr>
              <a:t> RT </a:t>
            </a:r>
            <a:r>
              <a:rPr lang="es-ES" sz="1600" dirty="0" err="1" smtClean="0">
                <a:solidFill>
                  <a:prstClr val="white"/>
                </a:solidFill>
                <a:latin typeface="Calibri"/>
              </a:rPr>
              <a:t>or</a:t>
            </a:r>
            <a:r>
              <a:rPr lang="es-ES" sz="1600" dirty="0" smtClean="0">
                <a:solidFill>
                  <a:prstClr val="white"/>
                </a:solidFill>
                <a:latin typeface="Calibri"/>
              </a:rPr>
              <a:t> Active </a:t>
            </a:r>
            <a:r>
              <a:rPr lang="es-ES" sz="1600" dirty="0" err="1" smtClean="0">
                <a:solidFill>
                  <a:prstClr val="white"/>
                </a:solidFill>
                <a:latin typeface="Calibri"/>
              </a:rPr>
              <a:t>Surveillance</a:t>
            </a:r>
            <a:r>
              <a:rPr lang="es-ES" sz="1600" dirty="0" smtClean="0">
                <a:solidFill>
                  <a:prstClr val="white"/>
                </a:solidFill>
                <a:latin typeface="Calibri"/>
              </a:rPr>
              <a:t> (AS) </a:t>
            </a:r>
            <a:r>
              <a:rPr lang="es-ES" sz="1600" dirty="0" err="1" smtClean="0">
                <a:solidFill>
                  <a:prstClr val="white"/>
                </a:solidFill>
                <a:latin typeface="Calibri"/>
              </a:rPr>
              <a:t>or</a:t>
            </a:r>
            <a:r>
              <a:rPr lang="es-ES" sz="1600" dirty="0" smtClean="0">
                <a:solidFill>
                  <a:prstClr val="white"/>
                </a:solidFill>
                <a:latin typeface="Calibri"/>
              </a:rPr>
              <a:t> </a:t>
            </a:r>
            <a:r>
              <a:rPr lang="es-ES" sz="1600" dirty="0" err="1" smtClean="0">
                <a:solidFill>
                  <a:prstClr val="white"/>
                </a:solidFill>
                <a:latin typeface="Calibri"/>
              </a:rPr>
              <a:t>Watchful</a:t>
            </a:r>
            <a:r>
              <a:rPr lang="es-ES" sz="1600" dirty="0" smtClean="0">
                <a:solidFill>
                  <a:prstClr val="white"/>
                </a:solidFill>
                <a:latin typeface="Calibri"/>
              </a:rPr>
              <a:t> </a:t>
            </a:r>
            <a:r>
              <a:rPr lang="es-ES" sz="1600" dirty="0" err="1" smtClean="0">
                <a:solidFill>
                  <a:prstClr val="white"/>
                </a:solidFill>
                <a:latin typeface="Calibri"/>
              </a:rPr>
              <a:t>Waiting</a:t>
            </a:r>
            <a:r>
              <a:rPr lang="es-ES" sz="1600" dirty="0" smtClean="0">
                <a:solidFill>
                  <a:prstClr val="white"/>
                </a:solidFill>
                <a:latin typeface="Calibri"/>
              </a:rPr>
              <a:t> (WW), </a:t>
            </a:r>
            <a:r>
              <a:rPr lang="es-ES" sz="1600" dirty="0" err="1" smtClean="0">
                <a:solidFill>
                  <a:prstClr val="white"/>
                </a:solidFill>
                <a:latin typeface="Calibri"/>
              </a:rPr>
              <a:t>or</a:t>
            </a:r>
            <a:r>
              <a:rPr lang="es-ES" sz="1600" dirty="0" smtClean="0">
                <a:solidFill>
                  <a:prstClr val="white"/>
                </a:solidFill>
                <a:latin typeface="Calibri"/>
              </a:rPr>
              <a:t> </a:t>
            </a:r>
            <a:r>
              <a:rPr lang="es-ES" sz="1600" dirty="0" err="1" smtClean="0">
                <a:solidFill>
                  <a:prstClr val="white"/>
                </a:solidFill>
                <a:latin typeface="Calibri"/>
              </a:rPr>
              <a:t>Brachytherapy</a:t>
            </a:r>
            <a:endParaRPr lang="es-ES" sz="1600" dirty="0">
              <a:solidFill>
                <a:prstClr val="white"/>
              </a:solidFill>
              <a:latin typeface="Calibri"/>
            </a:endParaRPr>
          </a:p>
        </p:txBody>
      </p:sp>
      <p:sp>
        <p:nvSpPr>
          <p:cNvPr id="43" name="Rectángulo redondeado 42"/>
          <p:cNvSpPr/>
          <p:nvPr/>
        </p:nvSpPr>
        <p:spPr>
          <a:xfrm>
            <a:off x="457201" y="4360889"/>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dirty="0" err="1" smtClean="0">
                <a:solidFill>
                  <a:prstClr val="white"/>
                </a:solidFill>
                <a:latin typeface="Calibri"/>
              </a:rPr>
              <a:t>Localized</a:t>
            </a:r>
            <a:r>
              <a:rPr lang="es-ES" dirty="0">
                <a:solidFill>
                  <a:prstClr val="white"/>
                </a:solidFill>
                <a:latin typeface="Calibri"/>
              </a:rPr>
              <a:t> </a:t>
            </a:r>
            <a:r>
              <a:rPr lang="es-ES" dirty="0" err="1" smtClean="0">
                <a:solidFill>
                  <a:prstClr val="white"/>
                </a:solidFill>
                <a:latin typeface="Calibri"/>
              </a:rPr>
              <a:t>Low-Risk</a:t>
            </a:r>
            <a:endParaRPr lang="es-ES" dirty="0">
              <a:solidFill>
                <a:prstClr val="white"/>
              </a:solidFill>
              <a:latin typeface="Calibri"/>
            </a:endParaRPr>
          </a:p>
        </p:txBody>
      </p:sp>
      <p:sp>
        <p:nvSpPr>
          <p:cNvPr id="44" name="CuadroTexto 43"/>
          <p:cNvSpPr txBox="1"/>
          <p:nvPr/>
        </p:nvSpPr>
        <p:spPr>
          <a:xfrm>
            <a:off x="1837869" y="4952666"/>
            <a:ext cx="1223712" cy="646331"/>
          </a:xfrm>
          <a:prstGeom prst="rect">
            <a:avLst/>
          </a:prstGeom>
          <a:noFill/>
        </p:spPr>
        <p:txBody>
          <a:bodyPr wrap="none" rtlCol="0">
            <a:spAutoFit/>
          </a:bodyPr>
          <a:lstStyle/>
          <a:p>
            <a:pPr defTabSz="457200"/>
            <a:r>
              <a:rPr lang="es-ES" sz="1200" dirty="0" smtClean="0">
                <a:solidFill>
                  <a:prstClr val="white"/>
                </a:solidFill>
                <a:latin typeface="Calibri"/>
              </a:rPr>
              <a:t>T1c-T2a</a:t>
            </a:r>
          </a:p>
          <a:p>
            <a:pPr defTabSz="457200"/>
            <a:r>
              <a:rPr lang="es-ES" sz="1200" dirty="0" smtClean="0">
                <a:solidFill>
                  <a:prstClr val="white"/>
                </a:solidFill>
                <a:latin typeface="Calibri"/>
              </a:rPr>
              <a:t>PSA 10, </a:t>
            </a:r>
            <a:r>
              <a:rPr lang="es-ES" sz="1200" dirty="0" err="1" smtClean="0">
                <a:solidFill>
                  <a:prstClr val="white"/>
                </a:solidFill>
                <a:latin typeface="Calibri"/>
              </a:rPr>
              <a:t>or</a:t>
            </a:r>
            <a:r>
              <a:rPr lang="es-ES" sz="1200" dirty="0" smtClean="0">
                <a:solidFill>
                  <a:prstClr val="white"/>
                </a:solidFill>
                <a:latin typeface="Calibri"/>
              </a:rPr>
              <a:t> </a:t>
            </a:r>
            <a:r>
              <a:rPr lang="es-ES" sz="1200" dirty="0" err="1" smtClean="0">
                <a:solidFill>
                  <a:prstClr val="white"/>
                </a:solidFill>
                <a:latin typeface="Calibri"/>
              </a:rPr>
              <a:t>less</a:t>
            </a:r>
            <a:endParaRPr lang="es-ES" sz="1200" dirty="0" smtClean="0">
              <a:solidFill>
                <a:prstClr val="white"/>
              </a:solidFill>
              <a:latin typeface="Calibri"/>
            </a:endParaRPr>
          </a:p>
          <a:p>
            <a:pPr defTabSz="457200"/>
            <a:r>
              <a:rPr lang="es-ES" sz="1200" dirty="0" err="1" smtClean="0">
                <a:solidFill>
                  <a:prstClr val="white"/>
                </a:solidFill>
                <a:latin typeface="Calibri"/>
              </a:rPr>
              <a:t>Gleason</a:t>
            </a:r>
            <a:r>
              <a:rPr lang="es-ES" sz="1200" dirty="0" smtClean="0">
                <a:solidFill>
                  <a:prstClr val="white"/>
                </a:solidFill>
                <a:latin typeface="Calibri"/>
              </a:rPr>
              <a:t> 6, o </a:t>
            </a:r>
            <a:r>
              <a:rPr lang="es-ES" sz="1200" dirty="0" err="1" smtClean="0">
                <a:solidFill>
                  <a:prstClr val="white"/>
                </a:solidFill>
                <a:latin typeface="Calibri"/>
              </a:rPr>
              <a:t>less</a:t>
            </a:r>
            <a:endParaRPr lang="es-ES" sz="1200" dirty="0">
              <a:solidFill>
                <a:prstClr val="white"/>
              </a:solidFill>
              <a:latin typeface="Calibri"/>
            </a:endParaRPr>
          </a:p>
        </p:txBody>
      </p:sp>
      <p:sp>
        <p:nvSpPr>
          <p:cNvPr id="45" name="Abrir llave 44"/>
          <p:cNvSpPr/>
          <p:nvPr/>
        </p:nvSpPr>
        <p:spPr>
          <a:xfrm>
            <a:off x="1629251" y="5066639"/>
            <a:ext cx="208643"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s-ES">
              <a:solidFill>
                <a:prstClr val="white"/>
              </a:solidFill>
              <a:latin typeface="Calibri"/>
            </a:endParaRPr>
          </a:p>
        </p:txBody>
      </p:sp>
      <p:cxnSp>
        <p:nvCxnSpPr>
          <p:cNvPr id="46" name="Conector curvado 45"/>
          <p:cNvCxnSpPr>
            <a:stCxn id="43" idx="2"/>
            <a:endCxn id="45" idx="1"/>
          </p:cNvCxnSpPr>
          <p:nvPr/>
        </p:nvCxnSpPr>
        <p:spPr>
          <a:xfrm rot="16200000" flipH="1">
            <a:off x="1398814" y="5064370"/>
            <a:ext cx="28756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47" name="Conector curvado 46"/>
          <p:cNvCxnSpPr>
            <a:stCxn id="43" idx="3"/>
            <a:endCxn id="42" idx="1"/>
          </p:cNvCxnSpPr>
          <p:nvPr/>
        </p:nvCxnSpPr>
        <p:spPr>
          <a:xfrm flipV="1">
            <a:off x="2454727" y="4678799"/>
            <a:ext cx="653142"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49" name="CuadroTexto 48"/>
          <p:cNvSpPr txBox="1"/>
          <p:nvPr/>
        </p:nvSpPr>
        <p:spPr>
          <a:xfrm>
            <a:off x="5338828" y="5002014"/>
            <a:ext cx="3049932" cy="646331"/>
          </a:xfrm>
          <a:prstGeom prst="rect">
            <a:avLst/>
          </a:prstGeom>
          <a:noFill/>
        </p:spPr>
        <p:txBody>
          <a:bodyPr wrap="square" rtlCol="0">
            <a:spAutoFit/>
          </a:bodyPr>
          <a:lstStyle/>
          <a:p>
            <a:pPr defTabSz="457200"/>
            <a:r>
              <a:rPr lang="es-ES" sz="1200" dirty="0" smtClean="0">
                <a:solidFill>
                  <a:prstClr val="white"/>
                </a:solidFill>
                <a:latin typeface="Calibri"/>
              </a:rPr>
              <a:t>AS: </a:t>
            </a:r>
            <a:r>
              <a:rPr lang="es-ES" sz="1200" dirty="0" err="1" smtClean="0">
                <a:solidFill>
                  <a:prstClr val="white"/>
                </a:solidFill>
                <a:latin typeface="Calibri"/>
              </a:rPr>
              <a:t>Prostate</a:t>
            </a:r>
            <a:r>
              <a:rPr lang="es-ES" sz="1200" dirty="0" smtClean="0">
                <a:solidFill>
                  <a:prstClr val="white"/>
                </a:solidFill>
                <a:latin typeface="Calibri"/>
              </a:rPr>
              <a:t> US/PSA q3 Mo; </a:t>
            </a:r>
            <a:r>
              <a:rPr lang="es-ES" sz="1200" dirty="0" err="1" smtClean="0">
                <a:solidFill>
                  <a:prstClr val="white"/>
                </a:solidFill>
                <a:latin typeface="Calibri"/>
              </a:rPr>
              <a:t>Biopsy</a:t>
            </a:r>
            <a:r>
              <a:rPr lang="es-ES" sz="1200" dirty="0" smtClean="0">
                <a:solidFill>
                  <a:prstClr val="white"/>
                </a:solidFill>
                <a:latin typeface="Calibri"/>
              </a:rPr>
              <a:t> </a:t>
            </a:r>
            <a:r>
              <a:rPr lang="es-ES" sz="1200" dirty="0" err="1" smtClean="0">
                <a:solidFill>
                  <a:prstClr val="white"/>
                </a:solidFill>
                <a:latin typeface="Calibri"/>
              </a:rPr>
              <a:t>if</a:t>
            </a:r>
            <a:r>
              <a:rPr lang="es-ES" sz="1200" dirty="0" smtClean="0">
                <a:solidFill>
                  <a:prstClr val="white"/>
                </a:solidFill>
                <a:latin typeface="Calibri"/>
              </a:rPr>
              <a:t> </a:t>
            </a:r>
            <a:r>
              <a:rPr lang="es-ES" sz="1200" dirty="0" err="1" smtClean="0">
                <a:solidFill>
                  <a:prstClr val="white"/>
                </a:solidFill>
                <a:latin typeface="Calibri"/>
              </a:rPr>
              <a:t>indicated</a:t>
            </a:r>
            <a:r>
              <a:rPr lang="es-ES" sz="1200" dirty="0" smtClean="0">
                <a:solidFill>
                  <a:prstClr val="white"/>
                </a:solidFill>
                <a:latin typeface="Calibri"/>
              </a:rPr>
              <a:t>. </a:t>
            </a:r>
            <a:r>
              <a:rPr lang="es-ES" sz="1200" dirty="0" err="1" smtClean="0">
                <a:solidFill>
                  <a:prstClr val="white"/>
                </a:solidFill>
                <a:latin typeface="Calibri"/>
              </a:rPr>
              <a:t>Treatment</a:t>
            </a:r>
            <a:r>
              <a:rPr lang="es-ES" sz="1200" dirty="0" smtClean="0">
                <a:solidFill>
                  <a:prstClr val="white"/>
                </a:solidFill>
                <a:latin typeface="Calibri"/>
              </a:rPr>
              <a:t> </a:t>
            </a:r>
            <a:r>
              <a:rPr lang="es-ES" sz="1200" dirty="0" err="1" smtClean="0">
                <a:solidFill>
                  <a:prstClr val="white"/>
                </a:solidFill>
                <a:latin typeface="Calibri"/>
              </a:rPr>
              <a:t>if</a:t>
            </a:r>
            <a:r>
              <a:rPr lang="es-ES" sz="1200" dirty="0" smtClean="0">
                <a:solidFill>
                  <a:prstClr val="white"/>
                </a:solidFill>
                <a:latin typeface="Calibri"/>
              </a:rPr>
              <a:t> </a:t>
            </a:r>
            <a:r>
              <a:rPr lang="es-ES" sz="1200" dirty="0" err="1" smtClean="0">
                <a:solidFill>
                  <a:prstClr val="white"/>
                </a:solidFill>
                <a:latin typeface="Calibri"/>
              </a:rPr>
              <a:t>progression</a:t>
            </a:r>
            <a:r>
              <a:rPr lang="es-ES" sz="1200" dirty="0" smtClean="0">
                <a:solidFill>
                  <a:prstClr val="white"/>
                </a:solidFill>
                <a:latin typeface="Calibri"/>
              </a:rPr>
              <a:t>.</a:t>
            </a:r>
          </a:p>
          <a:p>
            <a:pPr defTabSz="457200"/>
            <a:r>
              <a:rPr lang="es-ES" sz="1200" dirty="0" smtClean="0">
                <a:solidFill>
                  <a:prstClr val="white"/>
                </a:solidFill>
                <a:latin typeface="Calibri"/>
              </a:rPr>
              <a:t>WW: PSA q6 Mo, </a:t>
            </a:r>
            <a:r>
              <a:rPr lang="es-ES" sz="1200" dirty="0" err="1" smtClean="0">
                <a:solidFill>
                  <a:prstClr val="white"/>
                </a:solidFill>
                <a:latin typeface="Calibri"/>
              </a:rPr>
              <a:t>treatment</a:t>
            </a:r>
            <a:r>
              <a:rPr lang="es-ES" sz="1200" dirty="0" smtClean="0">
                <a:solidFill>
                  <a:prstClr val="white"/>
                </a:solidFill>
                <a:latin typeface="Calibri"/>
              </a:rPr>
              <a:t> </a:t>
            </a:r>
            <a:r>
              <a:rPr lang="es-ES" sz="1200" dirty="0" err="1" smtClean="0">
                <a:solidFill>
                  <a:prstClr val="white"/>
                </a:solidFill>
                <a:latin typeface="Calibri"/>
              </a:rPr>
              <a:t>if</a:t>
            </a:r>
            <a:r>
              <a:rPr lang="es-ES" sz="1200" dirty="0" smtClean="0">
                <a:solidFill>
                  <a:prstClr val="white"/>
                </a:solidFill>
                <a:latin typeface="Calibri"/>
              </a:rPr>
              <a:t> </a:t>
            </a:r>
            <a:r>
              <a:rPr lang="es-ES" sz="1200" dirty="0" err="1" smtClean="0">
                <a:solidFill>
                  <a:prstClr val="white"/>
                </a:solidFill>
                <a:latin typeface="Calibri"/>
              </a:rPr>
              <a:t>indicated</a:t>
            </a:r>
            <a:endParaRPr lang="es-ES" sz="1200" dirty="0">
              <a:solidFill>
                <a:prstClr val="white"/>
              </a:solidFill>
              <a:latin typeface="Calibri"/>
            </a:endParaRPr>
          </a:p>
        </p:txBody>
      </p:sp>
    </p:spTree>
    <p:extLst>
      <p:ext uri="{BB962C8B-B14F-4D97-AF65-F5344CB8AC3E}">
        <p14:creationId xmlns:p14="http://schemas.microsoft.com/office/powerpoint/2010/main" val="7609490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par>
                                <p:cTn id="28" presetID="3" presetClass="entr" presetSubtype="1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blinds(horizontal)">
                                      <p:cBhvr>
                                        <p:cTn id="33" dur="500"/>
                                        <p:tgtEl>
                                          <p:spTgt spid="30"/>
                                        </p:tgtEl>
                                      </p:cBhvr>
                                    </p:animEffect>
                                  </p:childTnLst>
                                </p:cTn>
                              </p:par>
                              <p:par>
                                <p:cTn id="34" presetID="3" presetClass="entr" presetSubtype="10"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blinds(horizontal)">
                                      <p:cBhvr>
                                        <p:cTn id="36" dur="500"/>
                                        <p:tgtEl>
                                          <p:spTgt spid="31"/>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linds(horizontal)">
                                      <p:cBhvr>
                                        <p:cTn id="39" dur="50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linds(horizontal)">
                                      <p:cBhvr>
                                        <p:cTn id="44" dur="500"/>
                                        <p:tgtEl>
                                          <p:spTgt spid="12"/>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linds(horizontal)">
                                      <p:cBhvr>
                                        <p:cTn id="50" dur="500"/>
                                        <p:tgtEl>
                                          <p:spTgt spid="14"/>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linds(horizontal)">
                                      <p:cBhvr>
                                        <p:cTn id="53" dur="500"/>
                                        <p:tgtEl>
                                          <p:spTgt spid="15"/>
                                        </p:tgtEl>
                                      </p:cBhvr>
                                    </p:animEffect>
                                  </p:childTnLst>
                                </p:cTn>
                              </p:par>
                              <p:par>
                                <p:cTn id="54" presetID="3" presetClass="entr" presetSubtype="1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linds(horizontal)">
                                      <p:cBhvr>
                                        <p:cTn id="56" dur="500"/>
                                        <p:tgtEl>
                                          <p:spTgt spid="16"/>
                                        </p:tgtEl>
                                      </p:cBhvr>
                                    </p:animEffect>
                                  </p:childTnLst>
                                </p:cTn>
                              </p:par>
                              <p:par>
                                <p:cTn id="57" presetID="3" presetClass="entr" presetSubtype="1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linds(horizontal)">
                                      <p:cBhvr>
                                        <p:cTn id="59" dur="500"/>
                                        <p:tgtEl>
                                          <p:spTgt spid="17"/>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blinds(horizontal)">
                                      <p:cBhvr>
                                        <p:cTn id="62" dur="500"/>
                                        <p:tgtEl>
                                          <p:spTgt spid="27"/>
                                        </p:tgtEl>
                                      </p:cBhvr>
                                    </p:animEffect>
                                  </p:childTnLst>
                                </p:cTn>
                              </p:par>
                              <p:par>
                                <p:cTn id="63" presetID="3" presetClass="entr" presetSubtype="10" fill="hold"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blinds(horizontal)">
                                      <p:cBhvr>
                                        <p:cTn id="65" dur="500"/>
                                        <p:tgtEl>
                                          <p:spTgt spid="47"/>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blinds(horizontal)">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blinds(horizontal)">
                                      <p:cBhvr>
                                        <p:cTn id="75" dur="500"/>
                                        <p:tgtEl>
                                          <p:spTgt spid="42"/>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blinds(horizontal)">
                                      <p:cBhvr>
                                        <p:cTn id="78" dur="500"/>
                                        <p:tgtEl>
                                          <p:spTgt spid="43"/>
                                        </p:tgtEl>
                                      </p:cBhvr>
                                    </p:animEffect>
                                  </p:childTnLst>
                                </p:cTn>
                              </p:par>
                              <p:par>
                                <p:cTn id="79" presetID="3" presetClass="entr" presetSubtype="10"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blinds(horizontal)">
                                      <p:cBhvr>
                                        <p:cTn id="81" dur="500"/>
                                        <p:tgtEl>
                                          <p:spTgt spid="44"/>
                                        </p:tgtEl>
                                      </p:cBhvr>
                                    </p:animEffect>
                                  </p:childTnLst>
                                </p:cTn>
                              </p:par>
                              <p:par>
                                <p:cTn id="82" presetID="3" presetClass="entr" presetSubtype="10"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blinds(horizontal)">
                                      <p:cBhvr>
                                        <p:cTn id="84" dur="500"/>
                                        <p:tgtEl>
                                          <p:spTgt spid="45"/>
                                        </p:tgtEl>
                                      </p:cBhvr>
                                    </p:animEffect>
                                  </p:childTnLst>
                                </p:cTn>
                              </p:par>
                              <p:par>
                                <p:cTn id="85" presetID="3" presetClass="entr" presetSubtype="10" fill="hold" nodeType="with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blinds(horizontal)">
                                      <p:cBhvr>
                                        <p:cTn id="87" dur="500"/>
                                        <p:tgtEl>
                                          <p:spTgt spid="46"/>
                                        </p:tgtEl>
                                      </p:cBhvr>
                                    </p:animEffect>
                                  </p:childTnLst>
                                </p:cTn>
                              </p:par>
                              <p:par>
                                <p:cTn id="88" presetID="3" presetClass="entr" presetSubtype="10" fill="hold" nodeType="with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blinds(horizontal)">
                                      <p:cBhvr>
                                        <p:cTn id="90" dur="500"/>
                                        <p:tgtEl>
                                          <p:spTgt spid="47"/>
                                        </p:tgtEl>
                                      </p:cBhvr>
                                    </p:animEffect>
                                  </p:childTnLst>
                                </p:cTn>
                              </p:par>
                              <p:par>
                                <p:cTn id="91" presetID="3" presetClass="entr" presetSubtype="10" fill="hold" grpId="0" nodeType="with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blinds(horizontal)">
                                      <p:cBhvr>
                                        <p:cTn id="9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animBg="1"/>
      <p:bldP spid="12" grpId="0" animBg="1"/>
      <p:bldP spid="13" grpId="0" animBg="1"/>
      <p:bldP spid="14" grpId="0"/>
      <p:bldP spid="15" grpId="0" animBg="1"/>
      <p:bldP spid="22" grpId="0"/>
      <p:bldP spid="27" grpId="0"/>
      <p:bldP spid="29" grpId="0"/>
      <p:bldP spid="30" grpId="0" animBg="1"/>
      <p:bldP spid="32" grpId="0"/>
      <p:bldP spid="42" grpId="0" animBg="1"/>
      <p:bldP spid="43" grpId="0" animBg="1"/>
      <p:bldP spid="44" grpId="0"/>
      <p:bldP spid="45" grpId="0" animBg="1"/>
      <p:bldP spid="49"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88"/>
            <a:ext cx="8229600" cy="532719"/>
          </a:xfrm>
        </p:spPr>
        <p:txBody>
          <a:bodyPr>
            <a:normAutofit/>
          </a:bodyPr>
          <a:lstStyle/>
          <a:p>
            <a:r>
              <a:rPr lang="es-ES" sz="2800" dirty="0" smtClean="0"/>
              <a:t>Position </a:t>
            </a:r>
            <a:r>
              <a:rPr lang="es-ES" sz="2800" dirty="0" err="1" smtClean="0"/>
              <a:t>statement</a:t>
            </a:r>
            <a:r>
              <a:rPr lang="es-ES" sz="2800" dirty="0" smtClean="0"/>
              <a:t>: Non </a:t>
            </a:r>
            <a:r>
              <a:rPr lang="es-ES" sz="2800" dirty="0" err="1" smtClean="0"/>
              <a:t>metastastic</a:t>
            </a:r>
            <a:r>
              <a:rPr lang="es-ES" sz="2800" dirty="0" smtClean="0"/>
              <a:t> </a:t>
            </a:r>
            <a:r>
              <a:rPr lang="es-ES" sz="2800" dirty="0" err="1" smtClean="0"/>
              <a:t>prostate</a:t>
            </a:r>
            <a:r>
              <a:rPr lang="es-ES" sz="2800" dirty="0" smtClean="0"/>
              <a:t> </a:t>
            </a:r>
            <a:r>
              <a:rPr lang="es-ES" sz="2800" dirty="0" err="1" smtClean="0"/>
              <a:t>cancer</a:t>
            </a:r>
            <a:endParaRPr lang="es-ES" sz="2800" dirty="0"/>
          </a:p>
        </p:txBody>
      </p:sp>
      <p:sp>
        <p:nvSpPr>
          <p:cNvPr id="3" name="CuadroTexto 2"/>
          <p:cNvSpPr txBox="1"/>
          <p:nvPr/>
        </p:nvSpPr>
        <p:spPr>
          <a:xfrm>
            <a:off x="7411391" y="6500858"/>
            <a:ext cx="1579303" cy="276999"/>
          </a:xfrm>
          <a:prstGeom prst="rect">
            <a:avLst/>
          </a:prstGeom>
          <a:noFill/>
        </p:spPr>
        <p:txBody>
          <a:bodyPr wrap="none" rtlCol="0">
            <a:spAutoFit/>
          </a:bodyPr>
          <a:lstStyle/>
          <a:p>
            <a:pPr defTabSz="457200"/>
            <a:r>
              <a:rPr lang="es-ES" sz="1200" i="1" dirty="0" smtClean="0">
                <a:solidFill>
                  <a:prstClr val="white"/>
                </a:solidFill>
                <a:latin typeface="Calibri"/>
              </a:rPr>
              <a:t>Mauricio Lema - 2014</a:t>
            </a:r>
            <a:endParaRPr lang="es-ES" sz="1200" i="1" dirty="0">
              <a:solidFill>
                <a:prstClr val="white"/>
              </a:solidFill>
              <a:latin typeface="Calibri"/>
            </a:endParaRPr>
          </a:p>
        </p:txBody>
      </p:sp>
      <p:sp>
        <p:nvSpPr>
          <p:cNvPr id="29" name="CuadroTexto 28"/>
          <p:cNvSpPr txBox="1"/>
          <p:nvPr/>
        </p:nvSpPr>
        <p:spPr>
          <a:xfrm>
            <a:off x="554211" y="4172565"/>
            <a:ext cx="4423229" cy="1569660"/>
          </a:xfrm>
          <a:prstGeom prst="rect">
            <a:avLst/>
          </a:prstGeom>
          <a:noFill/>
        </p:spPr>
        <p:txBody>
          <a:bodyPr wrap="square" rtlCol="0">
            <a:spAutoFit/>
          </a:bodyPr>
          <a:lstStyle/>
          <a:p>
            <a:pPr defTabSz="457200"/>
            <a:r>
              <a:rPr lang="es-ES" sz="2400" i="1" dirty="0" err="1" smtClean="0">
                <a:solidFill>
                  <a:prstClr val="white"/>
                </a:solidFill>
                <a:latin typeface="Calibri"/>
              </a:rPr>
              <a:t>Watchful</a:t>
            </a:r>
            <a:r>
              <a:rPr lang="es-ES" sz="2400" i="1" dirty="0" smtClean="0">
                <a:solidFill>
                  <a:prstClr val="white"/>
                </a:solidFill>
                <a:latin typeface="Calibri"/>
              </a:rPr>
              <a:t> </a:t>
            </a:r>
            <a:r>
              <a:rPr lang="es-ES" sz="2400" i="1" dirty="0" err="1" smtClean="0">
                <a:solidFill>
                  <a:prstClr val="white"/>
                </a:solidFill>
                <a:latin typeface="Calibri"/>
              </a:rPr>
              <a:t>waiting</a:t>
            </a:r>
            <a:r>
              <a:rPr lang="es-ES" sz="2400" i="1" dirty="0" smtClean="0">
                <a:solidFill>
                  <a:prstClr val="white"/>
                </a:solidFill>
                <a:latin typeface="Calibri"/>
              </a:rPr>
              <a:t> and Active </a:t>
            </a:r>
            <a:r>
              <a:rPr lang="es-ES" sz="2400" i="1" dirty="0" err="1">
                <a:solidFill>
                  <a:prstClr val="white"/>
                </a:solidFill>
                <a:latin typeface="Calibri"/>
              </a:rPr>
              <a:t>S</a:t>
            </a:r>
            <a:r>
              <a:rPr lang="es-ES" sz="2400" i="1" dirty="0" err="1" smtClean="0">
                <a:solidFill>
                  <a:prstClr val="white"/>
                </a:solidFill>
                <a:latin typeface="Calibri"/>
              </a:rPr>
              <a:t>urveillance</a:t>
            </a:r>
            <a:r>
              <a:rPr lang="es-ES" sz="2400" i="1" dirty="0" smtClean="0">
                <a:solidFill>
                  <a:prstClr val="white"/>
                </a:solidFill>
                <a:latin typeface="Calibri"/>
              </a:rPr>
              <a:t> are NOT </a:t>
            </a:r>
            <a:r>
              <a:rPr lang="es-ES" sz="2400" i="1" dirty="0" err="1" smtClean="0">
                <a:solidFill>
                  <a:prstClr val="white"/>
                </a:solidFill>
                <a:latin typeface="Calibri"/>
              </a:rPr>
              <a:t>without</a:t>
            </a:r>
            <a:r>
              <a:rPr lang="es-ES" sz="2400" i="1" dirty="0" smtClean="0">
                <a:solidFill>
                  <a:prstClr val="white"/>
                </a:solidFill>
                <a:latin typeface="Calibri"/>
              </a:rPr>
              <a:t> </a:t>
            </a:r>
            <a:r>
              <a:rPr lang="es-ES" sz="2400" i="1" dirty="0" err="1" smtClean="0">
                <a:solidFill>
                  <a:prstClr val="white"/>
                </a:solidFill>
                <a:latin typeface="Calibri"/>
              </a:rPr>
              <a:t>side-effects</a:t>
            </a:r>
            <a:r>
              <a:rPr lang="es-ES" sz="2400" i="1" dirty="0" smtClean="0">
                <a:solidFill>
                  <a:prstClr val="white"/>
                </a:solidFill>
                <a:latin typeface="Calibri"/>
              </a:rPr>
              <a:t>. </a:t>
            </a:r>
            <a:r>
              <a:rPr lang="es-ES" sz="2400" i="1" dirty="0" err="1" smtClean="0">
                <a:solidFill>
                  <a:prstClr val="white"/>
                </a:solidFill>
                <a:latin typeface="Calibri"/>
              </a:rPr>
              <a:t>Recommendations</a:t>
            </a:r>
            <a:r>
              <a:rPr lang="es-ES" sz="2400" i="1" dirty="0" smtClean="0">
                <a:solidFill>
                  <a:prstClr val="white"/>
                </a:solidFill>
                <a:latin typeface="Calibri"/>
              </a:rPr>
              <a:t> </a:t>
            </a:r>
            <a:r>
              <a:rPr lang="es-ES" sz="2400" i="1" dirty="0" err="1" smtClean="0">
                <a:solidFill>
                  <a:prstClr val="white"/>
                </a:solidFill>
                <a:latin typeface="Calibri"/>
              </a:rPr>
              <a:t>need</a:t>
            </a:r>
            <a:r>
              <a:rPr lang="es-ES" sz="2400" i="1" dirty="0" smtClean="0">
                <a:solidFill>
                  <a:prstClr val="white"/>
                </a:solidFill>
                <a:latin typeface="Calibri"/>
              </a:rPr>
              <a:t> </a:t>
            </a:r>
            <a:r>
              <a:rPr lang="es-ES" sz="2400" i="1" dirty="0" err="1" smtClean="0">
                <a:solidFill>
                  <a:prstClr val="white"/>
                </a:solidFill>
                <a:latin typeface="Calibri"/>
              </a:rPr>
              <a:t>to</a:t>
            </a:r>
            <a:r>
              <a:rPr lang="es-ES" sz="2400" i="1" dirty="0" smtClean="0">
                <a:solidFill>
                  <a:prstClr val="white"/>
                </a:solidFill>
                <a:latin typeface="Calibri"/>
              </a:rPr>
              <a:t> be INDIVIDUALIZED</a:t>
            </a:r>
            <a:endParaRPr lang="es-ES" sz="2400" i="1" dirty="0">
              <a:solidFill>
                <a:prstClr val="white"/>
              </a:solidFill>
              <a:latin typeface="Calibri"/>
            </a:endParaRPr>
          </a:p>
        </p:txBody>
      </p:sp>
      <p:sp>
        <p:nvSpPr>
          <p:cNvPr id="42" name="Rectángulo redondeado 41"/>
          <p:cNvSpPr/>
          <p:nvPr/>
        </p:nvSpPr>
        <p:spPr>
          <a:xfrm>
            <a:off x="2978090" y="1434634"/>
            <a:ext cx="5151111"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sz="1600" dirty="0" smtClean="0">
                <a:solidFill>
                  <a:prstClr val="white"/>
                </a:solidFill>
                <a:latin typeface="Calibri"/>
              </a:rPr>
              <a:t>RP </a:t>
            </a:r>
            <a:r>
              <a:rPr lang="es-ES" sz="1600" dirty="0" err="1" smtClean="0">
                <a:solidFill>
                  <a:prstClr val="white"/>
                </a:solidFill>
                <a:latin typeface="Calibri"/>
              </a:rPr>
              <a:t>or</a:t>
            </a:r>
            <a:r>
              <a:rPr lang="es-ES" sz="1600" dirty="0" smtClean="0">
                <a:solidFill>
                  <a:prstClr val="white"/>
                </a:solidFill>
                <a:latin typeface="Calibri"/>
              </a:rPr>
              <a:t> RT </a:t>
            </a:r>
            <a:r>
              <a:rPr lang="es-ES" sz="1600" dirty="0" err="1" smtClean="0">
                <a:solidFill>
                  <a:prstClr val="white"/>
                </a:solidFill>
                <a:latin typeface="Calibri"/>
              </a:rPr>
              <a:t>or</a:t>
            </a:r>
            <a:r>
              <a:rPr lang="es-ES" sz="1600" dirty="0" smtClean="0">
                <a:solidFill>
                  <a:prstClr val="white"/>
                </a:solidFill>
                <a:latin typeface="Calibri"/>
              </a:rPr>
              <a:t> Active </a:t>
            </a:r>
            <a:r>
              <a:rPr lang="es-ES" sz="1600" dirty="0" err="1" smtClean="0">
                <a:solidFill>
                  <a:prstClr val="white"/>
                </a:solidFill>
                <a:latin typeface="Calibri"/>
              </a:rPr>
              <a:t>Surveillance</a:t>
            </a:r>
            <a:r>
              <a:rPr lang="es-ES" sz="1600" dirty="0" smtClean="0">
                <a:solidFill>
                  <a:prstClr val="white"/>
                </a:solidFill>
                <a:latin typeface="Calibri"/>
              </a:rPr>
              <a:t> (AS) </a:t>
            </a:r>
            <a:r>
              <a:rPr lang="es-ES" sz="1600" dirty="0" err="1" smtClean="0">
                <a:solidFill>
                  <a:prstClr val="white"/>
                </a:solidFill>
                <a:latin typeface="Calibri"/>
              </a:rPr>
              <a:t>or</a:t>
            </a:r>
            <a:r>
              <a:rPr lang="es-ES" sz="1600" dirty="0" smtClean="0">
                <a:solidFill>
                  <a:prstClr val="white"/>
                </a:solidFill>
                <a:latin typeface="Calibri"/>
              </a:rPr>
              <a:t> </a:t>
            </a:r>
            <a:r>
              <a:rPr lang="es-ES" sz="1600" dirty="0" err="1" smtClean="0">
                <a:solidFill>
                  <a:prstClr val="white"/>
                </a:solidFill>
                <a:latin typeface="Calibri"/>
              </a:rPr>
              <a:t>Watchful</a:t>
            </a:r>
            <a:r>
              <a:rPr lang="es-ES" sz="1600" dirty="0" smtClean="0">
                <a:solidFill>
                  <a:prstClr val="white"/>
                </a:solidFill>
                <a:latin typeface="Calibri"/>
              </a:rPr>
              <a:t> </a:t>
            </a:r>
            <a:r>
              <a:rPr lang="es-ES" sz="1600" dirty="0" err="1" smtClean="0">
                <a:solidFill>
                  <a:prstClr val="white"/>
                </a:solidFill>
                <a:latin typeface="Calibri"/>
              </a:rPr>
              <a:t>Waiting</a:t>
            </a:r>
            <a:r>
              <a:rPr lang="es-ES" sz="1600" dirty="0" smtClean="0">
                <a:solidFill>
                  <a:prstClr val="white"/>
                </a:solidFill>
                <a:latin typeface="Calibri"/>
              </a:rPr>
              <a:t> (WW), </a:t>
            </a:r>
            <a:r>
              <a:rPr lang="es-ES" sz="1600" dirty="0" err="1" smtClean="0">
                <a:solidFill>
                  <a:prstClr val="white"/>
                </a:solidFill>
                <a:latin typeface="Calibri"/>
              </a:rPr>
              <a:t>or</a:t>
            </a:r>
            <a:r>
              <a:rPr lang="es-ES" sz="1600" dirty="0" smtClean="0">
                <a:solidFill>
                  <a:prstClr val="white"/>
                </a:solidFill>
                <a:latin typeface="Calibri"/>
              </a:rPr>
              <a:t> </a:t>
            </a:r>
            <a:r>
              <a:rPr lang="es-ES" sz="1600" dirty="0" err="1" smtClean="0">
                <a:solidFill>
                  <a:prstClr val="white"/>
                </a:solidFill>
                <a:latin typeface="Calibri"/>
              </a:rPr>
              <a:t>Brachytherapy</a:t>
            </a:r>
            <a:r>
              <a:rPr lang="es-ES" sz="1600" dirty="0" smtClean="0">
                <a:solidFill>
                  <a:prstClr val="white"/>
                </a:solidFill>
                <a:latin typeface="Calibri"/>
              </a:rPr>
              <a:t> (BT)*</a:t>
            </a:r>
            <a:endParaRPr lang="es-ES" sz="1600" dirty="0">
              <a:solidFill>
                <a:prstClr val="white"/>
              </a:solidFill>
              <a:latin typeface="Calibri"/>
            </a:endParaRPr>
          </a:p>
        </p:txBody>
      </p:sp>
      <p:sp>
        <p:nvSpPr>
          <p:cNvPr id="43" name="Rectángulo redondeado 42"/>
          <p:cNvSpPr/>
          <p:nvPr/>
        </p:nvSpPr>
        <p:spPr>
          <a:xfrm>
            <a:off x="327421" y="1439839"/>
            <a:ext cx="199752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dirty="0" err="1" smtClean="0">
                <a:solidFill>
                  <a:prstClr val="white"/>
                </a:solidFill>
                <a:latin typeface="Calibri"/>
              </a:rPr>
              <a:t>Localized</a:t>
            </a:r>
            <a:r>
              <a:rPr lang="es-ES" dirty="0">
                <a:solidFill>
                  <a:prstClr val="white"/>
                </a:solidFill>
                <a:latin typeface="Calibri"/>
              </a:rPr>
              <a:t> </a:t>
            </a:r>
            <a:r>
              <a:rPr lang="es-ES" dirty="0" err="1" smtClean="0">
                <a:solidFill>
                  <a:prstClr val="white"/>
                </a:solidFill>
                <a:latin typeface="Calibri"/>
              </a:rPr>
              <a:t>Low-Risk</a:t>
            </a:r>
            <a:endParaRPr lang="es-ES" dirty="0">
              <a:solidFill>
                <a:prstClr val="white"/>
              </a:solidFill>
              <a:latin typeface="Calibri"/>
            </a:endParaRPr>
          </a:p>
        </p:txBody>
      </p:sp>
      <p:sp>
        <p:nvSpPr>
          <p:cNvPr id="44" name="CuadroTexto 43"/>
          <p:cNvSpPr txBox="1"/>
          <p:nvPr/>
        </p:nvSpPr>
        <p:spPr>
          <a:xfrm>
            <a:off x="1708089" y="2031666"/>
            <a:ext cx="1223712" cy="646331"/>
          </a:xfrm>
          <a:prstGeom prst="rect">
            <a:avLst/>
          </a:prstGeom>
          <a:noFill/>
        </p:spPr>
        <p:txBody>
          <a:bodyPr wrap="none" rtlCol="0">
            <a:spAutoFit/>
          </a:bodyPr>
          <a:lstStyle/>
          <a:p>
            <a:pPr defTabSz="457200"/>
            <a:r>
              <a:rPr lang="es-ES" sz="1200" dirty="0" smtClean="0">
                <a:solidFill>
                  <a:prstClr val="white"/>
                </a:solidFill>
                <a:latin typeface="Calibri"/>
              </a:rPr>
              <a:t>T1c-T2a</a:t>
            </a:r>
          </a:p>
          <a:p>
            <a:pPr defTabSz="457200"/>
            <a:r>
              <a:rPr lang="es-ES" sz="1200" dirty="0" smtClean="0">
                <a:solidFill>
                  <a:prstClr val="white"/>
                </a:solidFill>
                <a:latin typeface="Calibri"/>
              </a:rPr>
              <a:t>PSA 10, </a:t>
            </a:r>
            <a:r>
              <a:rPr lang="es-ES" sz="1200" dirty="0" err="1" smtClean="0">
                <a:solidFill>
                  <a:prstClr val="white"/>
                </a:solidFill>
                <a:latin typeface="Calibri"/>
              </a:rPr>
              <a:t>or</a:t>
            </a:r>
            <a:r>
              <a:rPr lang="es-ES" sz="1200" dirty="0" smtClean="0">
                <a:solidFill>
                  <a:prstClr val="white"/>
                </a:solidFill>
                <a:latin typeface="Calibri"/>
              </a:rPr>
              <a:t> </a:t>
            </a:r>
            <a:r>
              <a:rPr lang="es-ES" sz="1200" dirty="0" err="1" smtClean="0">
                <a:solidFill>
                  <a:prstClr val="white"/>
                </a:solidFill>
                <a:latin typeface="Calibri"/>
              </a:rPr>
              <a:t>less</a:t>
            </a:r>
            <a:endParaRPr lang="es-ES" sz="1200" dirty="0" smtClean="0">
              <a:solidFill>
                <a:prstClr val="white"/>
              </a:solidFill>
              <a:latin typeface="Calibri"/>
            </a:endParaRPr>
          </a:p>
          <a:p>
            <a:pPr defTabSz="457200"/>
            <a:r>
              <a:rPr lang="es-ES" sz="1200" dirty="0" err="1" smtClean="0">
                <a:solidFill>
                  <a:prstClr val="white"/>
                </a:solidFill>
                <a:latin typeface="Calibri"/>
              </a:rPr>
              <a:t>Gleason</a:t>
            </a:r>
            <a:r>
              <a:rPr lang="es-ES" sz="1200" dirty="0" smtClean="0">
                <a:solidFill>
                  <a:prstClr val="white"/>
                </a:solidFill>
                <a:latin typeface="Calibri"/>
              </a:rPr>
              <a:t> 6, o </a:t>
            </a:r>
            <a:r>
              <a:rPr lang="es-ES" sz="1200" dirty="0" err="1" smtClean="0">
                <a:solidFill>
                  <a:prstClr val="white"/>
                </a:solidFill>
                <a:latin typeface="Calibri"/>
              </a:rPr>
              <a:t>less</a:t>
            </a:r>
            <a:endParaRPr lang="es-ES" sz="1200" dirty="0">
              <a:solidFill>
                <a:prstClr val="white"/>
              </a:solidFill>
              <a:latin typeface="Calibri"/>
            </a:endParaRPr>
          </a:p>
        </p:txBody>
      </p:sp>
      <p:sp>
        <p:nvSpPr>
          <p:cNvPr id="45" name="Abrir llave 44"/>
          <p:cNvSpPr/>
          <p:nvPr/>
        </p:nvSpPr>
        <p:spPr>
          <a:xfrm>
            <a:off x="1499471" y="2145639"/>
            <a:ext cx="208643"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s-ES">
              <a:solidFill>
                <a:prstClr val="white"/>
              </a:solidFill>
              <a:latin typeface="Calibri"/>
            </a:endParaRPr>
          </a:p>
        </p:txBody>
      </p:sp>
      <p:cxnSp>
        <p:nvCxnSpPr>
          <p:cNvPr id="46" name="Conector curvado 45"/>
          <p:cNvCxnSpPr>
            <a:stCxn id="43" idx="2"/>
            <a:endCxn id="45" idx="1"/>
          </p:cNvCxnSpPr>
          <p:nvPr/>
        </p:nvCxnSpPr>
        <p:spPr>
          <a:xfrm rot="16200000" flipH="1">
            <a:off x="1269055" y="2143370"/>
            <a:ext cx="287565" cy="173263"/>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47" name="Conector curvado 46"/>
          <p:cNvCxnSpPr>
            <a:stCxn id="43" idx="3"/>
            <a:endCxn id="42" idx="1"/>
          </p:cNvCxnSpPr>
          <p:nvPr/>
        </p:nvCxnSpPr>
        <p:spPr>
          <a:xfrm flipV="1">
            <a:off x="2324972" y="1757799"/>
            <a:ext cx="653141"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49" name="CuadroTexto 48"/>
          <p:cNvSpPr txBox="1"/>
          <p:nvPr/>
        </p:nvSpPr>
        <p:spPr>
          <a:xfrm>
            <a:off x="2996230" y="2145689"/>
            <a:ext cx="3049932" cy="646331"/>
          </a:xfrm>
          <a:prstGeom prst="rect">
            <a:avLst/>
          </a:prstGeom>
          <a:noFill/>
        </p:spPr>
        <p:txBody>
          <a:bodyPr wrap="square" rtlCol="0">
            <a:spAutoFit/>
          </a:bodyPr>
          <a:lstStyle/>
          <a:p>
            <a:pPr defTabSz="457200"/>
            <a:r>
              <a:rPr lang="es-ES" sz="1200" dirty="0" smtClean="0">
                <a:solidFill>
                  <a:prstClr val="white"/>
                </a:solidFill>
                <a:latin typeface="Calibri"/>
              </a:rPr>
              <a:t>AS: </a:t>
            </a:r>
            <a:r>
              <a:rPr lang="es-ES" sz="1200" dirty="0" err="1" smtClean="0">
                <a:solidFill>
                  <a:prstClr val="white"/>
                </a:solidFill>
                <a:latin typeface="Calibri"/>
              </a:rPr>
              <a:t>Prostate</a:t>
            </a:r>
            <a:r>
              <a:rPr lang="es-ES" sz="1200" dirty="0" smtClean="0">
                <a:solidFill>
                  <a:prstClr val="white"/>
                </a:solidFill>
                <a:latin typeface="Calibri"/>
              </a:rPr>
              <a:t> US/PSA q3 Mo; </a:t>
            </a:r>
            <a:r>
              <a:rPr lang="es-ES" sz="1200" dirty="0" err="1" smtClean="0">
                <a:solidFill>
                  <a:prstClr val="white"/>
                </a:solidFill>
                <a:latin typeface="Calibri"/>
              </a:rPr>
              <a:t>Biopsy</a:t>
            </a:r>
            <a:r>
              <a:rPr lang="es-ES" sz="1200" dirty="0" smtClean="0">
                <a:solidFill>
                  <a:prstClr val="white"/>
                </a:solidFill>
                <a:latin typeface="Calibri"/>
              </a:rPr>
              <a:t> </a:t>
            </a:r>
            <a:r>
              <a:rPr lang="es-ES" sz="1200" dirty="0" err="1" smtClean="0">
                <a:solidFill>
                  <a:prstClr val="white"/>
                </a:solidFill>
                <a:latin typeface="Calibri"/>
              </a:rPr>
              <a:t>if</a:t>
            </a:r>
            <a:r>
              <a:rPr lang="es-ES" sz="1200" dirty="0" smtClean="0">
                <a:solidFill>
                  <a:prstClr val="white"/>
                </a:solidFill>
                <a:latin typeface="Calibri"/>
              </a:rPr>
              <a:t> </a:t>
            </a:r>
            <a:r>
              <a:rPr lang="es-ES" sz="1200" dirty="0" err="1" smtClean="0">
                <a:solidFill>
                  <a:prstClr val="white"/>
                </a:solidFill>
                <a:latin typeface="Calibri"/>
              </a:rPr>
              <a:t>indicated</a:t>
            </a:r>
            <a:r>
              <a:rPr lang="es-ES" sz="1200" dirty="0" smtClean="0">
                <a:solidFill>
                  <a:prstClr val="white"/>
                </a:solidFill>
                <a:latin typeface="Calibri"/>
              </a:rPr>
              <a:t>. </a:t>
            </a:r>
            <a:r>
              <a:rPr lang="es-ES" sz="1200" dirty="0" err="1" smtClean="0">
                <a:solidFill>
                  <a:prstClr val="white"/>
                </a:solidFill>
                <a:latin typeface="Calibri"/>
              </a:rPr>
              <a:t>Treatment</a:t>
            </a:r>
            <a:r>
              <a:rPr lang="es-ES" sz="1200" dirty="0" smtClean="0">
                <a:solidFill>
                  <a:prstClr val="white"/>
                </a:solidFill>
                <a:latin typeface="Calibri"/>
              </a:rPr>
              <a:t> </a:t>
            </a:r>
            <a:r>
              <a:rPr lang="es-ES" sz="1200" dirty="0" err="1" smtClean="0">
                <a:solidFill>
                  <a:prstClr val="white"/>
                </a:solidFill>
                <a:latin typeface="Calibri"/>
              </a:rPr>
              <a:t>if</a:t>
            </a:r>
            <a:r>
              <a:rPr lang="es-ES" sz="1200" dirty="0" smtClean="0">
                <a:solidFill>
                  <a:prstClr val="white"/>
                </a:solidFill>
                <a:latin typeface="Calibri"/>
              </a:rPr>
              <a:t> </a:t>
            </a:r>
            <a:r>
              <a:rPr lang="es-ES" sz="1200" dirty="0" err="1" smtClean="0">
                <a:solidFill>
                  <a:prstClr val="white"/>
                </a:solidFill>
                <a:latin typeface="Calibri"/>
              </a:rPr>
              <a:t>progression</a:t>
            </a:r>
            <a:r>
              <a:rPr lang="es-ES" sz="1200" dirty="0" smtClean="0">
                <a:solidFill>
                  <a:prstClr val="white"/>
                </a:solidFill>
                <a:latin typeface="Calibri"/>
              </a:rPr>
              <a:t>.</a:t>
            </a:r>
          </a:p>
          <a:p>
            <a:pPr defTabSz="457200"/>
            <a:r>
              <a:rPr lang="es-ES" sz="1200" dirty="0" smtClean="0">
                <a:solidFill>
                  <a:prstClr val="white"/>
                </a:solidFill>
                <a:latin typeface="Calibri"/>
              </a:rPr>
              <a:t>WW: PSA q6 Mo, </a:t>
            </a:r>
            <a:r>
              <a:rPr lang="es-ES" sz="1200" dirty="0" err="1" smtClean="0">
                <a:solidFill>
                  <a:prstClr val="white"/>
                </a:solidFill>
                <a:latin typeface="Calibri"/>
              </a:rPr>
              <a:t>treatment</a:t>
            </a:r>
            <a:r>
              <a:rPr lang="es-ES" sz="1200" dirty="0" smtClean="0">
                <a:solidFill>
                  <a:prstClr val="white"/>
                </a:solidFill>
                <a:latin typeface="Calibri"/>
              </a:rPr>
              <a:t> </a:t>
            </a:r>
            <a:r>
              <a:rPr lang="es-ES" sz="1200" dirty="0" err="1" smtClean="0">
                <a:solidFill>
                  <a:prstClr val="white"/>
                </a:solidFill>
                <a:latin typeface="Calibri"/>
              </a:rPr>
              <a:t>if</a:t>
            </a:r>
            <a:r>
              <a:rPr lang="es-ES" sz="1200" dirty="0" smtClean="0">
                <a:solidFill>
                  <a:prstClr val="white"/>
                </a:solidFill>
                <a:latin typeface="Calibri"/>
              </a:rPr>
              <a:t> </a:t>
            </a:r>
            <a:r>
              <a:rPr lang="es-ES" sz="1200" dirty="0" err="1" smtClean="0">
                <a:solidFill>
                  <a:prstClr val="white"/>
                </a:solidFill>
                <a:latin typeface="Calibri"/>
              </a:rPr>
              <a:t>indicated</a:t>
            </a:r>
            <a:endParaRPr lang="es-ES" sz="1200" dirty="0">
              <a:solidFill>
                <a:prstClr val="white"/>
              </a:solidFill>
              <a:latin typeface="Calibri"/>
            </a:endParaRPr>
          </a:p>
        </p:txBody>
      </p:sp>
      <p:sp>
        <p:nvSpPr>
          <p:cNvPr id="50" name="Rectángulo redondeado 49"/>
          <p:cNvSpPr/>
          <p:nvPr/>
        </p:nvSpPr>
        <p:spPr>
          <a:xfrm>
            <a:off x="6548439" y="2852472"/>
            <a:ext cx="2442245" cy="328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sz="1600" dirty="0" smtClean="0">
                <a:solidFill>
                  <a:prstClr val="white"/>
                </a:solidFill>
                <a:latin typeface="Calibri"/>
              </a:rPr>
              <a:t>65 yo, </a:t>
            </a:r>
            <a:r>
              <a:rPr lang="es-ES" sz="1600" dirty="0" err="1" smtClean="0">
                <a:solidFill>
                  <a:prstClr val="white"/>
                </a:solidFill>
                <a:latin typeface="Calibri"/>
              </a:rPr>
              <a:t>or</a:t>
            </a:r>
            <a:r>
              <a:rPr lang="es-ES" sz="1600" dirty="0" smtClean="0">
                <a:solidFill>
                  <a:prstClr val="white"/>
                </a:solidFill>
                <a:latin typeface="Calibri"/>
              </a:rPr>
              <a:t> </a:t>
            </a:r>
            <a:r>
              <a:rPr lang="es-ES" sz="1600" dirty="0" err="1" smtClean="0">
                <a:solidFill>
                  <a:prstClr val="white"/>
                </a:solidFill>
                <a:latin typeface="Calibri"/>
              </a:rPr>
              <a:t>less</a:t>
            </a:r>
            <a:r>
              <a:rPr lang="es-ES" sz="1600" dirty="0" smtClean="0">
                <a:solidFill>
                  <a:prstClr val="white"/>
                </a:solidFill>
                <a:latin typeface="Calibri"/>
              </a:rPr>
              <a:t>: RT, RP </a:t>
            </a:r>
            <a:r>
              <a:rPr lang="es-ES" sz="1600" dirty="0" err="1" smtClean="0">
                <a:solidFill>
                  <a:prstClr val="white"/>
                </a:solidFill>
                <a:latin typeface="Calibri"/>
              </a:rPr>
              <a:t>or</a:t>
            </a:r>
            <a:r>
              <a:rPr lang="es-ES" sz="1600" dirty="0" smtClean="0">
                <a:solidFill>
                  <a:prstClr val="white"/>
                </a:solidFill>
                <a:latin typeface="Calibri"/>
              </a:rPr>
              <a:t> AS</a:t>
            </a:r>
            <a:endParaRPr lang="es-ES" sz="1600" dirty="0">
              <a:solidFill>
                <a:prstClr val="white"/>
              </a:solidFill>
              <a:latin typeface="Calibri"/>
            </a:endParaRPr>
          </a:p>
        </p:txBody>
      </p:sp>
      <p:cxnSp>
        <p:nvCxnSpPr>
          <p:cNvPr id="52" name="Conector curvado 51"/>
          <p:cNvCxnSpPr>
            <a:stCxn id="42" idx="2"/>
            <a:endCxn id="50" idx="1"/>
          </p:cNvCxnSpPr>
          <p:nvPr/>
        </p:nvCxnSpPr>
        <p:spPr>
          <a:xfrm rot="16200000" flipH="1">
            <a:off x="5583208" y="2051425"/>
            <a:ext cx="935693" cy="99477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3" name="CuadroTexto 52"/>
          <p:cNvSpPr txBox="1"/>
          <p:nvPr/>
        </p:nvSpPr>
        <p:spPr>
          <a:xfrm>
            <a:off x="7030180" y="3819123"/>
            <a:ext cx="2198038" cy="830997"/>
          </a:xfrm>
          <a:prstGeom prst="rect">
            <a:avLst/>
          </a:prstGeom>
          <a:noFill/>
        </p:spPr>
        <p:txBody>
          <a:bodyPr wrap="none" rtlCol="0">
            <a:spAutoFit/>
          </a:bodyPr>
          <a:lstStyle/>
          <a:p>
            <a:pPr defTabSz="457200"/>
            <a:r>
              <a:rPr lang="es-ES" sz="1200" b="1" i="1" dirty="0" smtClean="0">
                <a:solidFill>
                  <a:prstClr val="white"/>
                </a:solidFill>
                <a:latin typeface="Calibri"/>
              </a:rPr>
              <a:t>Adverse </a:t>
            </a:r>
            <a:r>
              <a:rPr lang="es-ES" sz="1200" b="1" i="1" dirty="0" err="1" smtClean="0">
                <a:solidFill>
                  <a:prstClr val="white"/>
                </a:solidFill>
                <a:latin typeface="Calibri"/>
              </a:rPr>
              <a:t>features</a:t>
            </a:r>
            <a:endParaRPr lang="es-ES" sz="1200" b="1" i="1" dirty="0" smtClean="0">
              <a:solidFill>
                <a:prstClr val="white"/>
              </a:solidFill>
              <a:latin typeface="Calibri"/>
            </a:endParaRPr>
          </a:p>
          <a:p>
            <a:pPr defTabSz="457200"/>
            <a:r>
              <a:rPr lang="es-ES" sz="1200" dirty="0" smtClean="0">
                <a:solidFill>
                  <a:prstClr val="white"/>
                </a:solidFill>
                <a:latin typeface="Calibri"/>
              </a:rPr>
              <a:t>PSA </a:t>
            </a:r>
            <a:r>
              <a:rPr lang="es-ES" sz="1200" dirty="0" err="1" smtClean="0">
                <a:solidFill>
                  <a:prstClr val="white"/>
                </a:solidFill>
                <a:latin typeface="Calibri"/>
              </a:rPr>
              <a:t>velocity</a:t>
            </a:r>
            <a:r>
              <a:rPr lang="es-ES" sz="1200" dirty="0" smtClean="0">
                <a:solidFill>
                  <a:prstClr val="white"/>
                </a:solidFill>
                <a:latin typeface="Calibri"/>
              </a:rPr>
              <a:t> 2+/</a:t>
            </a:r>
            <a:r>
              <a:rPr lang="es-ES" sz="1200" dirty="0" err="1" smtClean="0">
                <a:solidFill>
                  <a:prstClr val="white"/>
                </a:solidFill>
                <a:latin typeface="Calibri"/>
              </a:rPr>
              <a:t>year</a:t>
            </a:r>
            <a:endParaRPr lang="es-ES" sz="1200" dirty="0" smtClean="0">
              <a:solidFill>
                <a:prstClr val="white"/>
              </a:solidFill>
              <a:latin typeface="Calibri"/>
            </a:endParaRPr>
          </a:p>
          <a:p>
            <a:pPr defTabSz="457200"/>
            <a:r>
              <a:rPr lang="es-ES" sz="1200" dirty="0" smtClean="0">
                <a:solidFill>
                  <a:prstClr val="white"/>
                </a:solidFill>
                <a:latin typeface="Calibri"/>
              </a:rPr>
              <a:t>50%+ positive </a:t>
            </a:r>
            <a:r>
              <a:rPr lang="es-ES" sz="1200" dirty="0" err="1" smtClean="0">
                <a:solidFill>
                  <a:prstClr val="white"/>
                </a:solidFill>
                <a:latin typeface="Calibri"/>
              </a:rPr>
              <a:t>findings</a:t>
            </a:r>
            <a:r>
              <a:rPr lang="es-ES" sz="1200" dirty="0" smtClean="0">
                <a:solidFill>
                  <a:prstClr val="white"/>
                </a:solidFill>
                <a:latin typeface="Calibri"/>
              </a:rPr>
              <a:t> in </a:t>
            </a:r>
            <a:r>
              <a:rPr lang="es-ES" sz="1200" dirty="0" err="1" smtClean="0">
                <a:solidFill>
                  <a:prstClr val="white"/>
                </a:solidFill>
                <a:latin typeface="Calibri"/>
              </a:rPr>
              <a:t>biopsy</a:t>
            </a:r>
            <a:endParaRPr lang="es-ES" sz="1200" dirty="0" smtClean="0">
              <a:solidFill>
                <a:prstClr val="white"/>
              </a:solidFill>
              <a:latin typeface="Calibri"/>
            </a:endParaRPr>
          </a:p>
          <a:p>
            <a:pPr defTabSz="457200"/>
            <a:r>
              <a:rPr lang="es-ES" sz="1200" dirty="0" err="1" smtClean="0">
                <a:solidFill>
                  <a:prstClr val="white"/>
                </a:solidFill>
                <a:latin typeface="Calibri"/>
              </a:rPr>
              <a:t>Perineural</a:t>
            </a:r>
            <a:r>
              <a:rPr lang="es-ES" sz="1200" dirty="0" smtClean="0">
                <a:solidFill>
                  <a:prstClr val="white"/>
                </a:solidFill>
                <a:latin typeface="Calibri"/>
              </a:rPr>
              <a:t> </a:t>
            </a:r>
            <a:r>
              <a:rPr lang="es-ES" sz="1200" dirty="0" err="1" smtClean="0">
                <a:solidFill>
                  <a:prstClr val="white"/>
                </a:solidFill>
                <a:latin typeface="Calibri"/>
              </a:rPr>
              <a:t>invasion</a:t>
            </a:r>
            <a:endParaRPr lang="es-ES" sz="1200" dirty="0" smtClean="0">
              <a:solidFill>
                <a:prstClr val="white"/>
              </a:solidFill>
              <a:latin typeface="Calibri"/>
            </a:endParaRPr>
          </a:p>
        </p:txBody>
      </p:sp>
      <p:sp>
        <p:nvSpPr>
          <p:cNvPr id="36" name="Rectángulo redondeado 35"/>
          <p:cNvSpPr/>
          <p:nvPr/>
        </p:nvSpPr>
        <p:spPr>
          <a:xfrm>
            <a:off x="6548439" y="3333248"/>
            <a:ext cx="2442245" cy="53118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sz="1600" dirty="0" smtClean="0">
                <a:solidFill>
                  <a:prstClr val="white"/>
                </a:solidFill>
                <a:latin typeface="Calibri"/>
              </a:rPr>
              <a:t>Adverse </a:t>
            </a:r>
            <a:r>
              <a:rPr lang="es-ES" sz="1600" dirty="0" err="1" smtClean="0">
                <a:solidFill>
                  <a:prstClr val="white"/>
                </a:solidFill>
                <a:latin typeface="Calibri"/>
              </a:rPr>
              <a:t>features</a:t>
            </a:r>
            <a:r>
              <a:rPr lang="es-ES" sz="1600" dirty="0" smtClean="0">
                <a:solidFill>
                  <a:prstClr val="white"/>
                </a:solidFill>
                <a:latin typeface="Calibri"/>
              </a:rPr>
              <a:t>: active </a:t>
            </a:r>
            <a:r>
              <a:rPr lang="es-ES" sz="1600" dirty="0" err="1" smtClean="0">
                <a:solidFill>
                  <a:prstClr val="white"/>
                </a:solidFill>
                <a:latin typeface="Calibri"/>
              </a:rPr>
              <a:t>treatment</a:t>
            </a:r>
            <a:r>
              <a:rPr lang="es-ES" sz="1600" dirty="0" smtClean="0">
                <a:solidFill>
                  <a:prstClr val="white"/>
                </a:solidFill>
                <a:latin typeface="Calibri"/>
              </a:rPr>
              <a:t> (RT, RP </a:t>
            </a:r>
            <a:r>
              <a:rPr lang="es-ES" sz="1600" dirty="0" err="1" smtClean="0">
                <a:solidFill>
                  <a:prstClr val="white"/>
                </a:solidFill>
                <a:latin typeface="Calibri"/>
              </a:rPr>
              <a:t>or</a:t>
            </a:r>
            <a:r>
              <a:rPr lang="es-ES" sz="1600" dirty="0" smtClean="0">
                <a:solidFill>
                  <a:prstClr val="white"/>
                </a:solidFill>
                <a:latin typeface="Calibri"/>
              </a:rPr>
              <a:t> BT)</a:t>
            </a:r>
            <a:endParaRPr lang="es-ES" sz="1600" dirty="0">
              <a:solidFill>
                <a:prstClr val="white"/>
              </a:solidFill>
              <a:latin typeface="Calibri"/>
            </a:endParaRPr>
          </a:p>
        </p:txBody>
      </p:sp>
      <p:cxnSp>
        <p:nvCxnSpPr>
          <p:cNvPr id="37" name="Conector curvado 36"/>
          <p:cNvCxnSpPr>
            <a:stCxn id="42" idx="2"/>
            <a:endCxn id="36" idx="1"/>
          </p:cNvCxnSpPr>
          <p:nvPr/>
        </p:nvCxnSpPr>
        <p:spPr>
          <a:xfrm rot="16200000" flipH="1">
            <a:off x="5292119" y="2342514"/>
            <a:ext cx="1517871" cy="99477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23" name="Abrir corchete 22"/>
          <p:cNvSpPr/>
          <p:nvPr/>
        </p:nvSpPr>
        <p:spPr>
          <a:xfrm>
            <a:off x="6876168" y="3964266"/>
            <a:ext cx="154037" cy="589643"/>
          </a:xfrm>
          <a:prstGeom prst="lef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s-ES">
              <a:solidFill>
                <a:prstClr val="white"/>
              </a:solidFill>
              <a:latin typeface="Calibri"/>
            </a:endParaRPr>
          </a:p>
        </p:txBody>
      </p:sp>
      <p:sp>
        <p:nvSpPr>
          <p:cNvPr id="41" name="Rectángulo redondeado 40"/>
          <p:cNvSpPr/>
          <p:nvPr/>
        </p:nvSpPr>
        <p:spPr>
          <a:xfrm>
            <a:off x="6548439" y="4710339"/>
            <a:ext cx="2442245" cy="53118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s-ES" sz="1600" dirty="0" smtClean="0">
                <a:solidFill>
                  <a:prstClr val="white"/>
                </a:solidFill>
                <a:latin typeface="Calibri"/>
              </a:rPr>
              <a:t>*BT </a:t>
            </a:r>
            <a:r>
              <a:rPr lang="es-ES" sz="1600" dirty="0" err="1" smtClean="0">
                <a:solidFill>
                  <a:prstClr val="white"/>
                </a:solidFill>
                <a:latin typeface="Calibri"/>
              </a:rPr>
              <a:t>if</a:t>
            </a:r>
            <a:r>
              <a:rPr lang="es-ES" sz="1600" dirty="0" smtClean="0">
                <a:solidFill>
                  <a:prstClr val="white"/>
                </a:solidFill>
                <a:latin typeface="Calibri"/>
              </a:rPr>
              <a:t> </a:t>
            </a:r>
            <a:r>
              <a:rPr lang="es-ES" sz="1600" dirty="0" err="1" smtClean="0">
                <a:solidFill>
                  <a:prstClr val="white"/>
                </a:solidFill>
                <a:latin typeface="Calibri"/>
              </a:rPr>
              <a:t>feasible</a:t>
            </a:r>
            <a:endParaRPr lang="es-ES" sz="1600" dirty="0">
              <a:solidFill>
                <a:prstClr val="white"/>
              </a:solidFill>
              <a:latin typeface="Calibri"/>
            </a:endParaRPr>
          </a:p>
        </p:txBody>
      </p:sp>
      <p:sp>
        <p:nvSpPr>
          <p:cNvPr id="48" name="CuadroTexto 47"/>
          <p:cNvSpPr txBox="1"/>
          <p:nvPr/>
        </p:nvSpPr>
        <p:spPr>
          <a:xfrm>
            <a:off x="7057393" y="5178475"/>
            <a:ext cx="1390124" cy="646331"/>
          </a:xfrm>
          <a:prstGeom prst="rect">
            <a:avLst/>
          </a:prstGeom>
          <a:noFill/>
        </p:spPr>
        <p:txBody>
          <a:bodyPr wrap="none" rtlCol="0">
            <a:spAutoFit/>
          </a:bodyPr>
          <a:lstStyle/>
          <a:p>
            <a:pPr defTabSz="457200"/>
            <a:r>
              <a:rPr lang="es-ES" sz="1200" dirty="0" err="1" smtClean="0">
                <a:solidFill>
                  <a:prstClr val="white"/>
                </a:solidFill>
                <a:latin typeface="Calibri"/>
              </a:rPr>
              <a:t>Low</a:t>
            </a:r>
            <a:r>
              <a:rPr lang="es-ES" sz="1200" dirty="0" smtClean="0">
                <a:solidFill>
                  <a:prstClr val="white"/>
                </a:solidFill>
                <a:latin typeface="Calibri"/>
              </a:rPr>
              <a:t> </a:t>
            </a:r>
            <a:r>
              <a:rPr lang="es-ES" sz="1200" dirty="0" err="1" smtClean="0">
                <a:solidFill>
                  <a:prstClr val="white"/>
                </a:solidFill>
                <a:latin typeface="Calibri"/>
              </a:rPr>
              <a:t>risk</a:t>
            </a:r>
            <a:endParaRPr lang="es-ES" sz="1200" dirty="0" smtClean="0">
              <a:solidFill>
                <a:prstClr val="white"/>
              </a:solidFill>
              <a:latin typeface="Calibri"/>
            </a:endParaRPr>
          </a:p>
          <a:p>
            <a:pPr defTabSz="457200"/>
            <a:r>
              <a:rPr lang="es-ES" sz="1200" dirty="0" smtClean="0">
                <a:solidFill>
                  <a:prstClr val="white"/>
                </a:solidFill>
                <a:latin typeface="Calibri"/>
              </a:rPr>
              <a:t>Small </a:t>
            </a:r>
            <a:r>
              <a:rPr lang="es-ES" sz="1200" dirty="0" err="1" smtClean="0">
                <a:solidFill>
                  <a:prstClr val="white"/>
                </a:solidFill>
                <a:latin typeface="Calibri"/>
              </a:rPr>
              <a:t>tumors</a:t>
            </a:r>
            <a:endParaRPr lang="es-ES" sz="1200" dirty="0" smtClean="0">
              <a:solidFill>
                <a:prstClr val="white"/>
              </a:solidFill>
              <a:latin typeface="Calibri"/>
            </a:endParaRPr>
          </a:p>
          <a:p>
            <a:pPr defTabSz="457200"/>
            <a:r>
              <a:rPr lang="es-ES" sz="1200" dirty="0" err="1" smtClean="0">
                <a:solidFill>
                  <a:prstClr val="white"/>
                </a:solidFill>
                <a:latin typeface="Calibri"/>
              </a:rPr>
              <a:t>Adequate</a:t>
            </a:r>
            <a:r>
              <a:rPr lang="es-ES" sz="1200" dirty="0" smtClean="0">
                <a:solidFill>
                  <a:prstClr val="white"/>
                </a:solidFill>
                <a:latin typeface="Calibri"/>
              </a:rPr>
              <a:t> </a:t>
            </a:r>
            <a:r>
              <a:rPr lang="es-ES" sz="1200" dirty="0" err="1" smtClean="0">
                <a:solidFill>
                  <a:prstClr val="white"/>
                </a:solidFill>
                <a:latin typeface="Calibri"/>
              </a:rPr>
              <a:t>anatomy</a:t>
            </a:r>
            <a:endParaRPr lang="es-ES" sz="1200" dirty="0" smtClean="0">
              <a:solidFill>
                <a:prstClr val="white"/>
              </a:solidFill>
              <a:latin typeface="Calibri"/>
            </a:endParaRPr>
          </a:p>
        </p:txBody>
      </p:sp>
      <p:sp>
        <p:nvSpPr>
          <p:cNvPr id="51" name="Abrir corchete 50"/>
          <p:cNvSpPr/>
          <p:nvPr/>
        </p:nvSpPr>
        <p:spPr>
          <a:xfrm>
            <a:off x="6901567" y="5325819"/>
            <a:ext cx="155851" cy="416406"/>
          </a:xfrm>
          <a:prstGeom prst="lef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s-ES">
              <a:solidFill>
                <a:prstClr val="white"/>
              </a:solidFill>
              <a:latin typeface="Calibri"/>
            </a:endParaRPr>
          </a:p>
        </p:txBody>
      </p:sp>
      <p:cxnSp>
        <p:nvCxnSpPr>
          <p:cNvPr id="54" name="Conector curvado 53"/>
          <p:cNvCxnSpPr>
            <a:stCxn id="42" idx="2"/>
            <a:endCxn id="41" idx="1"/>
          </p:cNvCxnSpPr>
          <p:nvPr/>
        </p:nvCxnSpPr>
        <p:spPr>
          <a:xfrm rot="16200000" flipH="1">
            <a:off x="4603595" y="3031038"/>
            <a:ext cx="2894919" cy="99477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363792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linds(horizontal)">
                                      <p:cBhvr>
                                        <p:cTn id="7" dur="500"/>
                                        <p:tgtEl>
                                          <p:spTgt spid="50"/>
                                        </p:tgtEl>
                                      </p:cBhvr>
                                    </p:animEffect>
                                  </p:childTnLst>
                                </p:cTn>
                              </p:par>
                              <p:par>
                                <p:cTn id="8" presetID="3" presetClass="entr" presetSubtype="1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blinds(horizontal)">
                                      <p:cBhvr>
                                        <p:cTn id="10" dur="500"/>
                                        <p:tgtEl>
                                          <p:spTgt spid="5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blinds(horizontal)">
                                      <p:cBhvr>
                                        <p:cTn id="15" dur="500"/>
                                        <p:tgtEl>
                                          <p:spTgt spid="5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blinds(horizontal)">
                                      <p:cBhvr>
                                        <p:cTn id="18" dur="500"/>
                                        <p:tgtEl>
                                          <p:spTgt spid="3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par>
                                <p:cTn id="22" presetID="3" presetClass="entr" presetSubtype="1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blinds(horizontal)">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blinds(horizontal)">
                                      <p:cBhvr>
                                        <p:cTn id="29" dur="500"/>
                                        <p:tgtEl>
                                          <p:spTgt spid="41"/>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blinds(horizontal)">
                                      <p:cBhvr>
                                        <p:cTn id="32" dur="500"/>
                                        <p:tgtEl>
                                          <p:spTgt spid="48"/>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blinds(horizontal)">
                                      <p:cBhvr>
                                        <p:cTn id="35" dur="500"/>
                                        <p:tgtEl>
                                          <p:spTgt spid="51"/>
                                        </p:tgtEl>
                                      </p:cBhvr>
                                    </p:animEffect>
                                  </p:childTnLst>
                                </p:cTn>
                              </p:par>
                              <p:par>
                                <p:cTn id="36" presetID="3" presetClass="entr" presetSubtype="10" fill="hold"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blinds(horizontal)">
                                      <p:cBhvr>
                                        <p:cTn id="38" dur="500"/>
                                        <p:tgtEl>
                                          <p:spTgt spid="5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blinds(horizontal)">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0" grpId="0" animBg="1"/>
      <p:bldP spid="53" grpId="0"/>
      <p:bldP spid="36" grpId="0" animBg="1"/>
      <p:bldP spid="23" grpId="0" animBg="1"/>
      <p:bldP spid="41" grpId="0" animBg="1"/>
      <p:bldP spid="48" grpId="0"/>
      <p:bldP spid="51"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4"/>
          <p:cNvSpPr>
            <a:spLocks noGrp="1"/>
          </p:cNvSpPr>
          <p:nvPr>
            <p:ph type="title"/>
          </p:nvPr>
        </p:nvSpPr>
        <p:spPr/>
        <p:txBody>
          <a:bodyPr/>
          <a:lstStyle/>
          <a:p>
            <a:pPr eaLnBrk="1" hangingPunct="1"/>
            <a:r>
              <a:rPr lang="en-US" altLang="es-CO" dirty="0" smtClean="0"/>
              <a:t>A Treatment Algorithm for </a:t>
            </a:r>
            <a:r>
              <a:rPr lang="en-US" altLang="es-CO" dirty="0" err="1" smtClean="0"/>
              <a:t>mCSPC</a:t>
            </a:r>
            <a:endParaRPr lang="en-US" altLang="es-CO" dirty="0" smtClean="0"/>
          </a:p>
        </p:txBody>
      </p:sp>
      <p:sp>
        <p:nvSpPr>
          <p:cNvPr id="21" name="Rounded Rectangle 20"/>
          <p:cNvSpPr>
            <a:spLocks noChangeArrowheads="1"/>
          </p:cNvSpPr>
          <p:nvPr/>
        </p:nvSpPr>
        <p:spPr bwMode="auto">
          <a:xfrm>
            <a:off x="3063431" y="1455429"/>
            <a:ext cx="2686051" cy="1230066"/>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512064" lvl="1" indent="111125">
              <a:buFont typeface="Wingdings" pitchFamily="2" charset="2"/>
              <a:buChar char="§"/>
              <a:defRPr/>
            </a:pPr>
            <a:r>
              <a:rPr kumimoji="1" lang="en-US" sz="2000" b="1" dirty="0" smtClean="0">
                <a:solidFill>
                  <a:srgbClr val="CDCDCF">
                    <a:lumMod val="10000"/>
                  </a:srgbClr>
                </a:solidFill>
                <a:latin typeface="Calibri"/>
                <a:cs typeface="Arial" pitchFamily="34" charset="0"/>
              </a:rPr>
              <a:t>5+ Bone lesions</a:t>
            </a:r>
            <a:endParaRPr kumimoji="1" lang="en-US" sz="2000" b="1" dirty="0">
              <a:solidFill>
                <a:srgbClr val="CDCDCF">
                  <a:lumMod val="10000"/>
                </a:srgbClr>
              </a:solidFill>
              <a:latin typeface="Calibri"/>
              <a:cs typeface="Arial" pitchFamily="34" charset="0"/>
            </a:endParaRPr>
          </a:p>
          <a:p>
            <a:pPr marL="512064" lvl="1" indent="111125">
              <a:buFont typeface="Wingdings" pitchFamily="2" charset="2"/>
              <a:buChar char="§"/>
              <a:defRPr/>
            </a:pPr>
            <a:r>
              <a:rPr kumimoji="1" lang="en-US" sz="2000" b="1" dirty="0">
                <a:solidFill>
                  <a:srgbClr val="CDCDCF">
                    <a:lumMod val="10000"/>
                  </a:srgbClr>
                </a:solidFill>
                <a:latin typeface="Calibri"/>
                <a:cs typeface="Arial" pitchFamily="34" charset="0"/>
              </a:rPr>
              <a:t>Visceral disease</a:t>
            </a:r>
          </a:p>
        </p:txBody>
      </p:sp>
      <p:sp>
        <p:nvSpPr>
          <p:cNvPr id="24" name="Rounded Rectangle 23"/>
          <p:cNvSpPr>
            <a:spLocks noChangeArrowheads="1"/>
          </p:cNvSpPr>
          <p:nvPr/>
        </p:nvSpPr>
        <p:spPr bwMode="auto">
          <a:xfrm>
            <a:off x="1906588" y="2724182"/>
            <a:ext cx="609600"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sz="2000" b="1" dirty="0">
                <a:solidFill>
                  <a:srgbClr val="CDCDCF">
                    <a:lumMod val="10000"/>
                  </a:srgbClr>
                </a:solidFill>
                <a:latin typeface="Calibri"/>
                <a:cs typeface="Arial" pitchFamily="34" charset="0"/>
              </a:rPr>
              <a:t>No</a:t>
            </a:r>
          </a:p>
        </p:txBody>
      </p:sp>
      <p:cxnSp>
        <p:nvCxnSpPr>
          <p:cNvPr id="44039" name="Straight Connector 45"/>
          <p:cNvCxnSpPr>
            <a:cxnSpLocks noChangeShapeType="1"/>
            <a:stCxn id="24" idx="3"/>
            <a:endCxn id="21" idx="1"/>
          </p:cNvCxnSpPr>
          <p:nvPr/>
        </p:nvCxnSpPr>
        <p:spPr bwMode="auto">
          <a:xfrm flipV="1">
            <a:off x="2516188" y="2070462"/>
            <a:ext cx="547230" cy="848956"/>
          </a:xfrm>
          <a:prstGeom prst="line">
            <a:avLst/>
          </a:prstGeom>
          <a:noFill/>
          <a:ln w="34925">
            <a:solidFill>
              <a:schemeClr val="tx1"/>
            </a:solidFill>
            <a:round/>
            <a:headEnd type="triangle" w="med" len="med"/>
            <a:tailEnd/>
          </a:ln>
          <a:extLst>
            <a:ext uri="{909E8E84-426E-40dd-AFC4-6F175D3DCCD1}">
              <a14:hiddenFill xmlns:a14="http://schemas.microsoft.com/office/drawing/2010/main">
                <a:noFill/>
              </a14:hiddenFill>
            </a:ext>
          </a:extLst>
        </p:spPr>
      </p:cxnSp>
      <p:sp>
        <p:nvSpPr>
          <p:cNvPr id="27" name="Rounded Rectangle 26"/>
          <p:cNvSpPr>
            <a:spLocks noChangeArrowheads="1"/>
          </p:cNvSpPr>
          <p:nvPr/>
        </p:nvSpPr>
        <p:spPr bwMode="auto">
          <a:xfrm>
            <a:off x="6394452" y="2724182"/>
            <a:ext cx="611188"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sz="2000" b="1" dirty="0">
                <a:solidFill>
                  <a:srgbClr val="CDCDCF">
                    <a:lumMod val="10000"/>
                  </a:srgbClr>
                </a:solidFill>
                <a:latin typeface="Calibri"/>
                <a:cs typeface="Arial" pitchFamily="34" charset="0"/>
              </a:rPr>
              <a:t>Yes</a:t>
            </a:r>
          </a:p>
        </p:txBody>
      </p:sp>
      <p:cxnSp>
        <p:nvCxnSpPr>
          <p:cNvPr id="44041" name="Straight Connector 47"/>
          <p:cNvCxnSpPr>
            <a:cxnSpLocks noChangeShapeType="1"/>
            <a:stCxn id="21" idx="3"/>
            <a:endCxn id="27" idx="1"/>
          </p:cNvCxnSpPr>
          <p:nvPr/>
        </p:nvCxnSpPr>
        <p:spPr bwMode="auto">
          <a:xfrm>
            <a:off x="5749468" y="2070462"/>
            <a:ext cx="644984" cy="848956"/>
          </a:xfrm>
          <a:prstGeom prst="line">
            <a:avLst/>
          </a:prstGeom>
          <a:noFill/>
          <a:ln w="3492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44042" name="Group 42"/>
          <p:cNvGrpSpPr>
            <a:grpSpLocks/>
          </p:cNvGrpSpPr>
          <p:nvPr/>
        </p:nvGrpSpPr>
        <p:grpSpPr bwMode="auto">
          <a:xfrm>
            <a:off x="4163296" y="3125795"/>
            <a:ext cx="4761632" cy="1851025"/>
            <a:chOff x="4834033" y="4063725"/>
            <a:chExt cx="4217435" cy="1424082"/>
          </a:xfrm>
        </p:grpSpPr>
        <p:sp>
          <p:nvSpPr>
            <p:cNvPr id="30" name="Rounded Rectangle 29"/>
            <p:cNvSpPr>
              <a:spLocks noChangeArrowheads="1"/>
            </p:cNvSpPr>
            <p:nvPr/>
          </p:nvSpPr>
          <p:spPr bwMode="auto">
            <a:xfrm>
              <a:off x="4834033" y="4260360"/>
              <a:ext cx="4217435" cy="1227447"/>
            </a:xfrm>
            <a:prstGeom prst="roundRect">
              <a:avLst>
                <a:gd name="adj" fmla="val 16667"/>
              </a:avLst>
            </a:prstGeom>
            <a:solidFill>
              <a:srgbClr val="D9D9D9"/>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5888" indent="-115888">
                <a:buFont typeface="Wingdings" pitchFamily="2" charset="2"/>
                <a:buChar char="§"/>
                <a:defRPr/>
              </a:pPr>
              <a:r>
                <a:rPr kumimoji="1" lang="en-US" sz="2000" b="1" u="sng" dirty="0" smtClean="0">
                  <a:solidFill>
                    <a:srgbClr val="CDCDCF">
                      <a:lumMod val="10000"/>
                    </a:srgbClr>
                  </a:solidFill>
                  <a:latin typeface="Calibri"/>
                  <a:ea typeface="Arial" charset="0"/>
                  <a:cs typeface="Arial" charset="0"/>
                </a:rPr>
                <a:t>Chemo-hormonal therapy (</a:t>
              </a:r>
              <a:r>
                <a:rPr kumimoji="1" lang="en-US" sz="2000" b="1" u="sng" dirty="0" err="1" smtClean="0">
                  <a:solidFill>
                    <a:srgbClr val="CDCDCF">
                      <a:lumMod val="10000"/>
                    </a:srgbClr>
                  </a:solidFill>
                  <a:latin typeface="Calibri"/>
                  <a:ea typeface="Arial" charset="0"/>
                  <a:cs typeface="Arial" charset="0"/>
                </a:rPr>
                <a:t>Docetaxel</a:t>
              </a:r>
              <a:r>
                <a:rPr kumimoji="1" lang="en-US" sz="2000" b="1" u="sng" dirty="0" smtClean="0">
                  <a:solidFill>
                    <a:srgbClr val="CDCDCF">
                      <a:lumMod val="10000"/>
                    </a:srgbClr>
                  </a:solidFill>
                  <a:latin typeface="Calibri"/>
                  <a:ea typeface="Arial" charset="0"/>
                  <a:cs typeface="Arial" charset="0"/>
                </a:rPr>
                <a:t> + LHRH analogue)</a:t>
              </a:r>
            </a:p>
            <a:p>
              <a:pPr marL="115888" indent="-115888">
                <a:buFont typeface="Wingdings" pitchFamily="2" charset="2"/>
                <a:buChar char="§"/>
                <a:defRPr/>
              </a:pPr>
              <a:r>
                <a:rPr kumimoji="1" lang="en-US" sz="2000" b="1" u="sng" dirty="0" err="1" smtClean="0">
                  <a:solidFill>
                    <a:srgbClr val="CDCDCF">
                      <a:lumMod val="10000"/>
                    </a:srgbClr>
                  </a:solidFill>
                  <a:latin typeface="Calibri"/>
                  <a:ea typeface="Arial" charset="0"/>
                  <a:cs typeface="Arial" charset="0"/>
                </a:rPr>
                <a:t>Denosumab</a:t>
              </a:r>
              <a:r>
                <a:rPr kumimoji="1" lang="en-US" sz="2000" b="1" u="sng" dirty="0" smtClean="0">
                  <a:solidFill>
                    <a:srgbClr val="CDCDCF">
                      <a:lumMod val="10000"/>
                    </a:srgbClr>
                  </a:solidFill>
                  <a:latin typeface="Calibri"/>
                  <a:ea typeface="Arial" charset="0"/>
                  <a:cs typeface="Arial" charset="0"/>
                </a:rPr>
                <a:t> if bone metastasis</a:t>
              </a:r>
              <a:endParaRPr kumimoji="1" lang="en-US" sz="2000" b="1" u="sng" dirty="0">
                <a:solidFill>
                  <a:srgbClr val="CDCDCF">
                    <a:lumMod val="10000"/>
                  </a:srgbClr>
                </a:solidFill>
                <a:latin typeface="Calibri"/>
                <a:ea typeface="Arial" charset="0"/>
                <a:cs typeface="Arial" charset="0"/>
              </a:endParaRPr>
            </a:p>
          </p:txBody>
        </p:sp>
        <p:cxnSp>
          <p:nvCxnSpPr>
            <p:cNvPr id="31" name="Straight Arrow Connector 30"/>
            <p:cNvCxnSpPr>
              <a:cxnSpLocks noChangeShapeType="1"/>
            </p:cNvCxnSpPr>
            <p:nvPr/>
          </p:nvCxnSpPr>
          <p:spPr bwMode="auto">
            <a:xfrm rot="5400000">
              <a:off x="6823221" y="4160048"/>
              <a:ext cx="194193" cy="1548"/>
            </a:xfrm>
            <a:prstGeom prst="straightConnector1">
              <a:avLst/>
            </a:prstGeom>
            <a:noFill/>
            <a:ln w="28575">
              <a:solidFill>
                <a:schemeClr val="tx1"/>
              </a:solidFill>
              <a:round/>
              <a:headEnd/>
              <a:tailEnd type="triangle" w="med" len="med"/>
            </a:ln>
            <a:effectLst>
              <a:outerShdw blurRad="63500" dist="20000" dir="5400000" rotWithShape="0">
                <a:srgbClr val="000000">
                  <a:alpha val="37999"/>
                </a:srgbClr>
              </a:outerShdw>
            </a:effectLst>
            <a:extLst/>
          </p:spPr>
        </p:cxnSp>
      </p:grpSp>
      <p:cxnSp>
        <p:nvCxnSpPr>
          <p:cNvPr id="33" name="Straight Arrow Connector 32"/>
          <p:cNvCxnSpPr>
            <a:cxnSpLocks noChangeShapeType="1"/>
          </p:cNvCxnSpPr>
          <p:nvPr/>
        </p:nvCxnSpPr>
        <p:spPr bwMode="auto">
          <a:xfrm rot="5400000">
            <a:off x="2093135" y="3240882"/>
            <a:ext cx="230187" cy="0"/>
          </a:xfrm>
          <a:prstGeom prst="straightConnector1">
            <a:avLst/>
          </a:prstGeom>
          <a:solidFill>
            <a:schemeClr val="accent3"/>
          </a:solidFill>
          <a:ln w="28575">
            <a:solidFill>
              <a:schemeClr val="tx1"/>
            </a:solidFill>
            <a:round/>
            <a:headEnd type="none" w="med" len="med"/>
            <a:tailEnd type="triangle" w="med" len="med"/>
          </a:ln>
          <a:effectLst>
            <a:outerShdw blurRad="63500" dist="20000" dir="5400000" rotWithShape="0">
              <a:srgbClr val="000000">
                <a:alpha val="37999"/>
              </a:srgbClr>
            </a:outerShdw>
          </a:effectLst>
        </p:spPr>
      </p:cxnSp>
      <p:sp>
        <p:nvSpPr>
          <p:cNvPr id="34" name="Rounded Rectangle 33"/>
          <p:cNvSpPr>
            <a:spLocks noChangeArrowheads="1"/>
          </p:cNvSpPr>
          <p:nvPr/>
        </p:nvSpPr>
        <p:spPr bwMode="invGray">
          <a:xfrm>
            <a:off x="587391" y="3375025"/>
            <a:ext cx="3268663" cy="2216150"/>
          </a:xfrm>
          <a:prstGeom prst="roundRect">
            <a:avLst>
              <a:gd name="adj" fmla="val 16667"/>
            </a:avLst>
          </a:prstGeom>
          <a:solidFill>
            <a:schemeClr val="accent3"/>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2713" indent="120650">
              <a:buFont typeface="Wingdings" pitchFamily="2" charset="2"/>
              <a:buChar char="§"/>
              <a:defRPr/>
            </a:pPr>
            <a:r>
              <a:rPr kumimoji="1" lang="en-US" sz="2000" b="1" u="sng" dirty="0" smtClean="0">
                <a:solidFill>
                  <a:srgbClr val="CDCDCF">
                    <a:lumMod val="10000"/>
                  </a:srgbClr>
                </a:solidFill>
                <a:latin typeface="Calibri"/>
                <a:ea typeface="Arial" charset="0"/>
                <a:cs typeface="Arial" charset="0"/>
              </a:rPr>
              <a:t>Continuous androgen blockade</a:t>
            </a:r>
          </a:p>
          <a:p>
            <a:pPr marL="112713" indent="120650">
              <a:buFont typeface="Wingdings" pitchFamily="2" charset="2"/>
              <a:buChar char="§"/>
              <a:defRPr/>
            </a:pPr>
            <a:r>
              <a:rPr kumimoji="1" lang="en-US" sz="2000" b="1" u="sng" dirty="0" err="1" smtClean="0">
                <a:solidFill>
                  <a:srgbClr val="CDCDCF">
                    <a:lumMod val="10000"/>
                  </a:srgbClr>
                </a:solidFill>
                <a:latin typeface="Calibri"/>
                <a:ea typeface="Arial" charset="0"/>
                <a:cs typeface="Arial" charset="0"/>
              </a:rPr>
              <a:t>Denosumab</a:t>
            </a:r>
            <a:r>
              <a:rPr kumimoji="1" lang="en-US" sz="2000" b="1" u="sng" dirty="0" smtClean="0">
                <a:solidFill>
                  <a:srgbClr val="CDCDCF">
                    <a:lumMod val="10000"/>
                  </a:srgbClr>
                </a:solidFill>
                <a:latin typeface="Calibri"/>
                <a:ea typeface="Arial" charset="0"/>
                <a:cs typeface="Arial" charset="0"/>
              </a:rPr>
              <a:t> if bone metastasis</a:t>
            </a:r>
            <a:endParaRPr kumimoji="1" lang="en-US" sz="2000" b="1" dirty="0">
              <a:solidFill>
                <a:srgbClr val="CDCDCF">
                  <a:lumMod val="10000"/>
                </a:srgbClr>
              </a:solidFill>
              <a:latin typeface="Calibri"/>
              <a:ea typeface="Arial" charset="0"/>
              <a:cs typeface="Arial" charset="0"/>
            </a:endParaRPr>
          </a:p>
        </p:txBody>
      </p:sp>
    </p:spTree>
    <p:extLst>
      <p:ext uri="{BB962C8B-B14F-4D97-AF65-F5344CB8AC3E}">
        <p14:creationId xmlns:p14="http://schemas.microsoft.com/office/powerpoint/2010/main" val="1435695072"/>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4"/>
          <p:cNvSpPr>
            <a:spLocks noGrp="1"/>
          </p:cNvSpPr>
          <p:nvPr>
            <p:ph type="title"/>
          </p:nvPr>
        </p:nvSpPr>
        <p:spPr/>
        <p:txBody>
          <a:bodyPr/>
          <a:lstStyle/>
          <a:p>
            <a:pPr eaLnBrk="1" hangingPunct="1"/>
            <a:r>
              <a:rPr lang="en-US" altLang="es-CO" smtClean="0"/>
              <a:t>A Treatment Algorithm for mCRPC</a:t>
            </a:r>
          </a:p>
        </p:txBody>
      </p:sp>
      <p:sp>
        <p:nvSpPr>
          <p:cNvPr id="17" name="Text Placeholder 35"/>
          <p:cNvSpPr txBox="1">
            <a:spLocks/>
          </p:cNvSpPr>
          <p:nvPr/>
        </p:nvSpPr>
        <p:spPr bwMode="auto">
          <a:xfrm>
            <a:off x="284165" y="5702300"/>
            <a:ext cx="4391025" cy="952500"/>
          </a:xfrm>
          <a:prstGeom prst="rect">
            <a:avLst/>
          </a:prstGeom>
          <a:noFill/>
          <a:ln w="9525">
            <a:noFill/>
            <a:miter lim="800000"/>
            <a:headEnd/>
            <a:tailEnd/>
          </a:ln>
        </p:spPr>
        <p:txBody>
          <a:bodyPr anchor="b"/>
          <a:lstStyle/>
          <a:p>
            <a:pPr>
              <a:spcBef>
                <a:spcPct val="20000"/>
              </a:spcBef>
              <a:defRPr/>
            </a:pPr>
            <a:endParaRPr kumimoji="1" lang="en-US" sz="1400" b="1" kern="0" dirty="0">
              <a:solidFill>
                <a:srgbClr val="CDCDCF"/>
              </a:solidFill>
              <a:latin typeface="Calibri"/>
              <a:ea typeface="ＭＳ Ｐゴシック" pitchFamily="-109" charset="-128"/>
              <a:cs typeface="Arial" charset="0"/>
            </a:endParaRPr>
          </a:p>
          <a:p>
            <a:pPr>
              <a:spcBef>
                <a:spcPct val="20000"/>
              </a:spcBef>
              <a:defRPr/>
            </a:pPr>
            <a:endParaRPr kumimoji="1" lang="en-US" sz="1400" kern="0" dirty="0">
              <a:solidFill>
                <a:srgbClr val="CDCDCF"/>
              </a:solidFill>
              <a:latin typeface="Calibri"/>
              <a:ea typeface="ＭＳ Ｐゴシック" pitchFamily="-109" charset="-128"/>
              <a:cs typeface="Arial" charset="0"/>
            </a:endParaRPr>
          </a:p>
          <a:p>
            <a:pPr>
              <a:defRPr/>
            </a:pPr>
            <a:r>
              <a:rPr kumimoji="1" lang="en-US" sz="1400" kern="0" dirty="0">
                <a:solidFill>
                  <a:srgbClr val="CDCDCF"/>
                </a:solidFill>
                <a:latin typeface="Calibri"/>
                <a:ea typeface="ＭＳ Ｐゴシック" pitchFamily="-109" charset="-128"/>
                <a:cs typeface="Arial" charset="0"/>
              </a:rPr>
              <a:t>Mottet N, et al. Eur Urol. 2011;59:572-583. NCCN. Clinical practice guidelines in oncology: prostate cancer. v.1.2012. Yap TA, et al. Nat Rev Clin Oncol. 2011; 8:597-610.</a:t>
            </a:r>
          </a:p>
        </p:txBody>
      </p:sp>
      <p:sp>
        <p:nvSpPr>
          <p:cNvPr id="18" name="Rounded Rectangle 17"/>
          <p:cNvSpPr>
            <a:spLocks noChangeArrowheads="1"/>
          </p:cNvSpPr>
          <p:nvPr/>
        </p:nvSpPr>
        <p:spPr bwMode="auto">
          <a:xfrm>
            <a:off x="519114" y="1639888"/>
            <a:ext cx="7747000" cy="576262"/>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sz="1400" b="1" dirty="0">
                <a:solidFill>
                  <a:srgbClr val="CDCDCF">
                    <a:lumMod val="10000"/>
                  </a:srgbClr>
                </a:solidFill>
                <a:latin typeface="Calibri"/>
                <a:ea typeface="Arial" charset="0"/>
                <a:cs typeface="Arial" charset="0"/>
              </a:rPr>
              <a:t>Maintain castration serum levels of testosterone and use denosumab or zoledronic acid with vitamin D and calcium if bone metastases are present</a:t>
            </a:r>
          </a:p>
        </p:txBody>
      </p:sp>
      <p:grpSp>
        <p:nvGrpSpPr>
          <p:cNvPr id="2" name="Group 55"/>
          <p:cNvGrpSpPr>
            <a:grpSpLocks/>
          </p:cNvGrpSpPr>
          <p:nvPr/>
        </p:nvGrpSpPr>
        <p:grpSpPr bwMode="auto">
          <a:xfrm>
            <a:off x="3084839" y="2208362"/>
            <a:ext cx="2686051" cy="890932"/>
            <a:chOff x="3239989" y="3260351"/>
            <a:chExt cx="2686414" cy="891079"/>
          </a:xfrm>
          <a:solidFill>
            <a:schemeClr val="accent2"/>
          </a:solidFill>
        </p:grpSpPr>
        <p:sp>
          <p:nvSpPr>
            <p:cNvPr id="21" name="Rounded Rectangle 20"/>
            <p:cNvSpPr>
              <a:spLocks noChangeArrowheads="1"/>
            </p:cNvSpPr>
            <p:nvPr/>
          </p:nvSpPr>
          <p:spPr bwMode="auto">
            <a:xfrm>
              <a:off x="3239989" y="3562369"/>
              <a:ext cx="2686414" cy="589061"/>
            </a:xfrm>
            <a:prstGeom prst="roundRect">
              <a:avLst>
                <a:gd name="adj" fmla="val 16667"/>
              </a:avLst>
            </a:prstGeom>
            <a:grp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512064" lvl="1" indent="111125">
                <a:buFont typeface="Wingdings" pitchFamily="2" charset="2"/>
                <a:buChar char="§"/>
                <a:defRPr/>
              </a:pPr>
              <a:r>
                <a:rPr kumimoji="1" lang="en-US" sz="1400" b="1" dirty="0">
                  <a:solidFill>
                    <a:srgbClr val="CDCDCF">
                      <a:lumMod val="10000"/>
                    </a:srgbClr>
                  </a:solidFill>
                  <a:latin typeface="Calibri"/>
                  <a:cs typeface="Arial" pitchFamily="34" charset="0"/>
                </a:rPr>
                <a:t>Symptomatic</a:t>
              </a:r>
            </a:p>
            <a:p>
              <a:pPr marL="512064" lvl="1" indent="111125">
                <a:buFont typeface="Wingdings" pitchFamily="2" charset="2"/>
                <a:buChar char="§"/>
                <a:defRPr/>
              </a:pPr>
              <a:r>
                <a:rPr kumimoji="1" lang="en-US" sz="1400" b="1" dirty="0">
                  <a:solidFill>
                    <a:srgbClr val="CDCDCF">
                      <a:lumMod val="10000"/>
                    </a:srgbClr>
                  </a:solidFill>
                  <a:latin typeface="Calibri"/>
                  <a:cs typeface="Arial" pitchFamily="34" charset="0"/>
                </a:rPr>
                <a:t>Visceral disease</a:t>
              </a:r>
            </a:p>
          </p:txBody>
        </p:sp>
        <p:cxnSp>
          <p:nvCxnSpPr>
            <p:cNvPr id="22" name="Straight Arrow Connector 21"/>
            <p:cNvCxnSpPr>
              <a:cxnSpLocks noChangeShapeType="1"/>
            </p:cNvCxnSpPr>
            <p:nvPr/>
          </p:nvCxnSpPr>
          <p:spPr bwMode="auto">
            <a:xfrm rot="16200000" flipH="1">
              <a:off x="4406026" y="3396240"/>
              <a:ext cx="271780" cy="1"/>
            </a:xfrm>
            <a:prstGeom prst="straightConnector1">
              <a:avLst/>
            </a:prstGeom>
            <a:grpFill/>
            <a:ln w="28575">
              <a:solidFill>
                <a:schemeClr val="tx1"/>
              </a:solidFill>
              <a:round/>
              <a:headEnd type="none" w="med" len="med"/>
              <a:tailEnd type="triangle" w="med" len="med"/>
            </a:ln>
            <a:effectLst>
              <a:outerShdw blurRad="63500" dist="20000" dir="5400000" rotWithShape="0">
                <a:srgbClr val="000000">
                  <a:alpha val="37999"/>
                </a:srgbClr>
              </a:outerShdw>
            </a:effectLst>
          </p:spPr>
        </p:cxnSp>
      </p:grpSp>
      <p:sp>
        <p:nvSpPr>
          <p:cNvPr id="24" name="Rounded Rectangle 23"/>
          <p:cNvSpPr>
            <a:spLocks noChangeArrowheads="1"/>
          </p:cNvSpPr>
          <p:nvPr/>
        </p:nvSpPr>
        <p:spPr bwMode="auto">
          <a:xfrm>
            <a:off x="1906588" y="2724188"/>
            <a:ext cx="609600"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sz="1400" b="1" dirty="0">
                <a:solidFill>
                  <a:srgbClr val="CDCDCF">
                    <a:lumMod val="10000"/>
                  </a:srgbClr>
                </a:solidFill>
                <a:latin typeface="Calibri"/>
                <a:cs typeface="Arial" pitchFamily="34" charset="0"/>
              </a:rPr>
              <a:t>No</a:t>
            </a:r>
          </a:p>
        </p:txBody>
      </p:sp>
      <p:cxnSp>
        <p:nvCxnSpPr>
          <p:cNvPr id="44039" name="Straight Connector 45"/>
          <p:cNvCxnSpPr>
            <a:cxnSpLocks noChangeShapeType="1"/>
            <a:stCxn id="24" idx="3"/>
          </p:cNvCxnSpPr>
          <p:nvPr/>
        </p:nvCxnSpPr>
        <p:spPr bwMode="auto">
          <a:xfrm flipV="1">
            <a:off x="2516207" y="2805113"/>
            <a:ext cx="560387" cy="114300"/>
          </a:xfrm>
          <a:prstGeom prst="line">
            <a:avLst/>
          </a:prstGeom>
          <a:noFill/>
          <a:ln w="34925">
            <a:solidFill>
              <a:schemeClr val="tx1"/>
            </a:solidFill>
            <a:round/>
            <a:headEnd type="triangle" w="med" len="med"/>
            <a:tailEnd/>
          </a:ln>
          <a:extLst>
            <a:ext uri="{909E8E84-426E-40dd-AFC4-6F175D3DCCD1}">
              <a14:hiddenFill xmlns:a14="http://schemas.microsoft.com/office/drawing/2010/main">
                <a:noFill/>
              </a14:hiddenFill>
            </a:ext>
          </a:extLst>
        </p:spPr>
      </p:cxnSp>
      <p:sp>
        <p:nvSpPr>
          <p:cNvPr id="27" name="Rounded Rectangle 26"/>
          <p:cNvSpPr>
            <a:spLocks noChangeArrowheads="1"/>
          </p:cNvSpPr>
          <p:nvPr/>
        </p:nvSpPr>
        <p:spPr bwMode="auto">
          <a:xfrm>
            <a:off x="6394452" y="2724188"/>
            <a:ext cx="611188"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kumimoji="1" lang="en-US" sz="1400" b="1" dirty="0">
                <a:solidFill>
                  <a:srgbClr val="CDCDCF">
                    <a:lumMod val="10000"/>
                  </a:srgbClr>
                </a:solidFill>
                <a:latin typeface="Calibri"/>
                <a:cs typeface="Arial" pitchFamily="34" charset="0"/>
              </a:rPr>
              <a:t>Yes</a:t>
            </a:r>
          </a:p>
        </p:txBody>
      </p:sp>
      <p:cxnSp>
        <p:nvCxnSpPr>
          <p:cNvPr id="44041" name="Straight Connector 47"/>
          <p:cNvCxnSpPr>
            <a:cxnSpLocks noChangeShapeType="1"/>
            <a:endCxn id="27" idx="1"/>
          </p:cNvCxnSpPr>
          <p:nvPr/>
        </p:nvCxnSpPr>
        <p:spPr bwMode="auto">
          <a:xfrm>
            <a:off x="5762627" y="2805113"/>
            <a:ext cx="631825" cy="114300"/>
          </a:xfrm>
          <a:prstGeom prst="line">
            <a:avLst/>
          </a:prstGeom>
          <a:noFill/>
          <a:ln w="3492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44042" name="Group 42"/>
          <p:cNvGrpSpPr>
            <a:grpSpLocks/>
          </p:cNvGrpSpPr>
          <p:nvPr/>
        </p:nvGrpSpPr>
        <p:grpSpPr bwMode="auto">
          <a:xfrm>
            <a:off x="4597419" y="3125795"/>
            <a:ext cx="4327525" cy="1851025"/>
            <a:chOff x="4834033" y="4063725"/>
            <a:chExt cx="4217435" cy="1424082"/>
          </a:xfrm>
        </p:grpSpPr>
        <p:sp>
          <p:nvSpPr>
            <p:cNvPr id="30" name="Rounded Rectangle 29"/>
            <p:cNvSpPr>
              <a:spLocks noChangeArrowheads="1"/>
            </p:cNvSpPr>
            <p:nvPr/>
          </p:nvSpPr>
          <p:spPr bwMode="auto">
            <a:xfrm>
              <a:off x="4834033" y="4260360"/>
              <a:ext cx="4217435" cy="1227447"/>
            </a:xfrm>
            <a:prstGeom prst="roundRect">
              <a:avLst>
                <a:gd name="adj" fmla="val 16667"/>
              </a:avLst>
            </a:prstGeom>
            <a:solidFill>
              <a:srgbClr val="D9D9D9"/>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5888" indent="-115888">
                <a:buFont typeface="Wingdings" pitchFamily="2" charset="2"/>
                <a:buChar char="§"/>
                <a:defRPr/>
              </a:pPr>
              <a:r>
                <a:rPr kumimoji="1" lang="en-US" sz="1400" b="1" u="sng" dirty="0">
                  <a:solidFill>
                    <a:srgbClr val="CDCDCF">
                      <a:lumMod val="10000"/>
                    </a:srgbClr>
                  </a:solidFill>
                  <a:latin typeface="Calibri"/>
                  <a:ea typeface="Arial" charset="0"/>
                  <a:cs typeface="Arial" charset="0"/>
                </a:rPr>
                <a:t>Docetaxel</a:t>
              </a:r>
            </a:p>
            <a:p>
              <a:pPr marL="115888" indent="-115888">
                <a:buFont typeface="Wingdings" pitchFamily="2" charset="2"/>
                <a:buChar char="§"/>
                <a:defRPr/>
              </a:pPr>
              <a:r>
                <a:rPr kumimoji="1" lang="en-US" sz="1400" b="1" dirty="0">
                  <a:solidFill>
                    <a:srgbClr val="CDCDCF">
                      <a:lumMod val="10000"/>
                    </a:srgbClr>
                  </a:solidFill>
                  <a:latin typeface="Calibri"/>
                  <a:ea typeface="Arial" charset="0"/>
                  <a:cs typeface="Arial" charset="0"/>
                </a:rPr>
                <a:t>Mitoxantrone</a:t>
              </a:r>
            </a:p>
            <a:p>
              <a:pPr marL="115888" indent="-115888">
                <a:buFont typeface="Wingdings" pitchFamily="2" charset="2"/>
                <a:buChar char="§"/>
                <a:defRPr/>
              </a:pPr>
              <a:r>
                <a:rPr kumimoji="1" lang="en-US" sz="1400" b="1" dirty="0">
                  <a:solidFill>
                    <a:srgbClr val="CDCDCF">
                      <a:lumMod val="10000"/>
                    </a:srgbClr>
                  </a:solidFill>
                  <a:latin typeface="Calibri"/>
                  <a:ea typeface="Arial" charset="0"/>
                  <a:cs typeface="Arial" charset="0"/>
                </a:rPr>
                <a:t>Abiraterone acetate (Level 2B)</a:t>
              </a:r>
            </a:p>
            <a:p>
              <a:pPr marL="115888" indent="-115888">
                <a:buFont typeface="Wingdings" pitchFamily="2" charset="2"/>
                <a:buChar char="§"/>
                <a:defRPr/>
              </a:pPr>
              <a:r>
                <a:rPr kumimoji="1" lang="en-US" sz="1400" b="1" dirty="0">
                  <a:solidFill>
                    <a:srgbClr val="CDCDCF">
                      <a:lumMod val="10000"/>
                    </a:srgbClr>
                  </a:solidFill>
                  <a:latin typeface="Calibri"/>
                  <a:ea typeface="Arial" charset="0"/>
                  <a:cs typeface="Arial" charset="0"/>
                </a:rPr>
                <a:t>Palliative radiotherapy or radionuclide (radium-223?) for symptomatic bone metastases</a:t>
              </a:r>
            </a:p>
            <a:p>
              <a:pPr marL="115888" indent="-115888">
                <a:buFont typeface="Wingdings" pitchFamily="2" charset="2"/>
                <a:buChar char="§"/>
                <a:defRPr/>
              </a:pPr>
              <a:r>
                <a:rPr kumimoji="1" lang="en-US" sz="1400" b="1" dirty="0">
                  <a:solidFill>
                    <a:srgbClr val="CDCDCF">
                      <a:lumMod val="10000"/>
                    </a:srgbClr>
                  </a:solidFill>
                  <a:latin typeface="Calibri"/>
                  <a:ea typeface="Arial" charset="0"/>
                  <a:cs typeface="Arial" charset="0"/>
                </a:rPr>
                <a:t>Clinical trial</a:t>
              </a:r>
            </a:p>
          </p:txBody>
        </p:sp>
        <p:cxnSp>
          <p:nvCxnSpPr>
            <p:cNvPr id="31" name="Straight Arrow Connector 30"/>
            <p:cNvCxnSpPr>
              <a:cxnSpLocks noChangeShapeType="1"/>
            </p:cNvCxnSpPr>
            <p:nvPr/>
          </p:nvCxnSpPr>
          <p:spPr bwMode="auto">
            <a:xfrm rot="5400000">
              <a:off x="6823221" y="4160048"/>
              <a:ext cx="194193" cy="1548"/>
            </a:xfrm>
            <a:prstGeom prst="straightConnector1">
              <a:avLst/>
            </a:prstGeom>
            <a:noFill/>
            <a:ln w="28575">
              <a:solidFill>
                <a:schemeClr val="tx1"/>
              </a:solidFill>
              <a:round/>
              <a:headEnd/>
              <a:tailEnd type="triangle" w="med" len="med"/>
            </a:ln>
            <a:effectLst>
              <a:outerShdw blurRad="63500" dist="20000" dir="5400000" rotWithShape="0">
                <a:srgbClr val="000000">
                  <a:alpha val="37999"/>
                </a:srgbClr>
              </a:outerShdw>
            </a:effectLst>
            <a:extLst/>
          </p:spPr>
        </p:cxnSp>
      </p:grpSp>
      <p:cxnSp>
        <p:nvCxnSpPr>
          <p:cNvPr id="33" name="Straight Arrow Connector 32"/>
          <p:cNvCxnSpPr>
            <a:cxnSpLocks noChangeShapeType="1"/>
          </p:cNvCxnSpPr>
          <p:nvPr/>
        </p:nvCxnSpPr>
        <p:spPr bwMode="auto">
          <a:xfrm rot="5400000">
            <a:off x="2093138" y="3240882"/>
            <a:ext cx="230187" cy="0"/>
          </a:xfrm>
          <a:prstGeom prst="straightConnector1">
            <a:avLst/>
          </a:prstGeom>
          <a:solidFill>
            <a:schemeClr val="accent3"/>
          </a:solidFill>
          <a:ln w="28575">
            <a:solidFill>
              <a:schemeClr val="tx1"/>
            </a:solidFill>
            <a:round/>
            <a:headEnd type="none" w="med" len="med"/>
            <a:tailEnd type="triangle" w="med" len="med"/>
          </a:ln>
          <a:effectLst>
            <a:outerShdw blurRad="63500" dist="20000" dir="5400000" rotWithShape="0">
              <a:srgbClr val="000000">
                <a:alpha val="37999"/>
              </a:srgbClr>
            </a:outerShdw>
          </a:effectLst>
        </p:spPr>
      </p:cxnSp>
      <p:sp>
        <p:nvSpPr>
          <p:cNvPr id="34" name="Rounded Rectangle 33"/>
          <p:cNvSpPr>
            <a:spLocks noChangeArrowheads="1"/>
          </p:cNvSpPr>
          <p:nvPr/>
        </p:nvSpPr>
        <p:spPr bwMode="invGray">
          <a:xfrm>
            <a:off x="587394" y="3375025"/>
            <a:ext cx="3268663" cy="2216150"/>
          </a:xfrm>
          <a:prstGeom prst="roundRect">
            <a:avLst>
              <a:gd name="adj" fmla="val 16667"/>
            </a:avLst>
          </a:prstGeom>
          <a:solidFill>
            <a:schemeClr val="accent3"/>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2713" indent="120650">
              <a:buFont typeface="Wingdings" pitchFamily="2" charset="2"/>
              <a:buChar char="§"/>
              <a:defRPr/>
            </a:pPr>
            <a:r>
              <a:rPr kumimoji="1" lang="en-US" sz="1400" b="1" u="sng" dirty="0">
                <a:solidFill>
                  <a:srgbClr val="CDCDCF">
                    <a:lumMod val="10000"/>
                  </a:srgbClr>
                </a:solidFill>
                <a:latin typeface="Calibri"/>
                <a:ea typeface="Arial" charset="0"/>
                <a:cs typeface="Arial" charset="0"/>
              </a:rPr>
              <a:t>Sipuleucel-T</a:t>
            </a:r>
          </a:p>
          <a:p>
            <a:pPr marL="112713" indent="120650">
              <a:buFont typeface="Wingdings" pitchFamily="2" charset="2"/>
              <a:buChar char="§"/>
              <a:defRPr/>
            </a:pPr>
            <a:r>
              <a:rPr kumimoji="1" lang="en-US" sz="1400" b="1" dirty="0">
                <a:solidFill>
                  <a:srgbClr val="CDCDCF">
                    <a:lumMod val="10000"/>
                  </a:srgbClr>
                </a:solidFill>
                <a:latin typeface="Calibri"/>
                <a:ea typeface="Comic Sans MS" charset="0"/>
                <a:cs typeface="Comic Sans MS" charset="0"/>
              </a:rPr>
              <a:t>Secondary hormone therapy </a:t>
            </a:r>
          </a:p>
          <a:p>
            <a:pPr lvl="1" indent="-173038">
              <a:buFont typeface="Arial" pitchFamily="34" charset="0"/>
              <a:buChar char="•"/>
              <a:defRPr/>
            </a:pPr>
            <a:r>
              <a:rPr kumimoji="1" lang="en-US" sz="1400" b="1" dirty="0">
                <a:solidFill>
                  <a:srgbClr val="CDCDCF">
                    <a:lumMod val="10000"/>
                  </a:srgbClr>
                </a:solidFill>
                <a:latin typeface="Calibri"/>
                <a:ea typeface="Comic Sans MS" charset="0"/>
                <a:cs typeface="Comic Sans MS" charset="0"/>
              </a:rPr>
              <a:t>Antiandrogen</a:t>
            </a:r>
          </a:p>
          <a:p>
            <a:pPr lvl="1" indent="-173038">
              <a:buFont typeface="Arial" pitchFamily="34" charset="0"/>
              <a:buChar char="•"/>
              <a:defRPr/>
            </a:pPr>
            <a:r>
              <a:rPr kumimoji="1" lang="en-US" sz="1400" b="1" dirty="0">
                <a:solidFill>
                  <a:srgbClr val="CDCDCF">
                    <a:lumMod val="10000"/>
                  </a:srgbClr>
                </a:solidFill>
                <a:latin typeface="Calibri"/>
                <a:ea typeface="Comic Sans MS" charset="0"/>
                <a:cs typeface="Comic Sans MS" charset="0"/>
              </a:rPr>
              <a:t>Antiandrogen withdrawal</a:t>
            </a:r>
          </a:p>
          <a:p>
            <a:pPr lvl="1" indent="-173038">
              <a:buFont typeface="Arial" pitchFamily="34" charset="0"/>
              <a:buChar char="•"/>
              <a:defRPr/>
            </a:pPr>
            <a:r>
              <a:rPr kumimoji="1" lang="en-US" sz="1400" b="1" dirty="0">
                <a:solidFill>
                  <a:srgbClr val="CDCDCF">
                    <a:lumMod val="10000"/>
                  </a:srgbClr>
                </a:solidFill>
                <a:latin typeface="Calibri"/>
                <a:ea typeface="Comic Sans MS" charset="0"/>
                <a:cs typeface="Comic Sans MS" charset="0"/>
              </a:rPr>
              <a:t>Ketoconazole or abiraterone acetate (level 2B)</a:t>
            </a:r>
          </a:p>
          <a:p>
            <a:pPr lvl="1" indent="-173038">
              <a:buFont typeface="Arial" pitchFamily="34" charset="0"/>
              <a:buChar char="•"/>
              <a:defRPr/>
            </a:pPr>
            <a:r>
              <a:rPr kumimoji="1" lang="en-US" sz="1400" b="1" dirty="0">
                <a:solidFill>
                  <a:srgbClr val="CDCDCF">
                    <a:lumMod val="10000"/>
                  </a:srgbClr>
                </a:solidFill>
                <a:latin typeface="Calibri"/>
                <a:ea typeface="Comic Sans MS" charset="0"/>
                <a:cs typeface="Comic Sans MS" charset="0"/>
              </a:rPr>
              <a:t>Steroids</a:t>
            </a:r>
          </a:p>
          <a:p>
            <a:pPr lvl="1" indent="-173038">
              <a:buFont typeface="Arial" pitchFamily="34" charset="0"/>
              <a:buChar char="•"/>
              <a:defRPr/>
            </a:pPr>
            <a:r>
              <a:rPr kumimoji="1" lang="en-US" sz="1400" b="1" dirty="0">
                <a:solidFill>
                  <a:srgbClr val="CDCDCF">
                    <a:lumMod val="10000"/>
                  </a:srgbClr>
                </a:solidFill>
                <a:latin typeface="Calibri"/>
                <a:ea typeface="Comic Sans MS" charset="0"/>
                <a:cs typeface="Comic Sans MS" charset="0"/>
              </a:rPr>
              <a:t>DES or other estrogen</a:t>
            </a:r>
            <a:endParaRPr kumimoji="1" lang="en-US" sz="1400" b="1" dirty="0">
              <a:solidFill>
                <a:srgbClr val="CDCDCF">
                  <a:lumMod val="10000"/>
                </a:srgbClr>
              </a:solidFill>
              <a:latin typeface="Calibri"/>
              <a:ea typeface="Arial" charset="0"/>
              <a:cs typeface="Arial" charset="0"/>
            </a:endParaRPr>
          </a:p>
          <a:p>
            <a:pPr marL="112713" indent="120650">
              <a:buFont typeface="Wingdings" pitchFamily="2" charset="2"/>
              <a:buChar char="§"/>
              <a:defRPr/>
            </a:pPr>
            <a:r>
              <a:rPr kumimoji="1" lang="en-US" sz="1400" b="1" dirty="0">
                <a:solidFill>
                  <a:srgbClr val="CDCDCF">
                    <a:lumMod val="10000"/>
                  </a:srgbClr>
                </a:solidFill>
                <a:latin typeface="Calibri"/>
                <a:ea typeface="Arial" charset="0"/>
                <a:cs typeface="Arial" charset="0"/>
              </a:rPr>
              <a:t>Clinical trial</a:t>
            </a:r>
          </a:p>
        </p:txBody>
      </p:sp>
      <p:grpSp>
        <p:nvGrpSpPr>
          <p:cNvPr id="44045" name="Group 41"/>
          <p:cNvGrpSpPr>
            <a:grpSpLocks/>
          </p:cNvGrpSpPr>
          <p:nvPr/>
        </p:nvGrpSpPr>
        <p:grpSpPr bwMode="auto">
          <a:xfrm>
            <a:off x="4597400" y="4976851"/>
            <a:ext cx="4322763" cy="1601787"/>
            <a:chOff x="5281063" y="5352547"/>
            <a:chExt cx="3330712" cy="964391"/>
          </a:xfrm>
        </p:grpSpPr>
        <p:sp>
          <p:nvSpPr>
            <p:cNvPr id="36" name="Rounded Rectangle 35"/>
            <p:cNvSpPr>
              <a:spLocks noChangeArrowheads="1"/>
            </p:cNvSpPr>
            <p:nvPr/>
          </p:nvSpPr>
          <p:spPr bwMode="auto">
            <a:xfrm>
              <a:off x="5281063" y="5477755"/>
              <a:ext cx="3271999" cy="839183"/>
            </a:xfrm>
            <a:prstGeom prst="roundRect">
              <a:avLst>
                <a:gd name="adj" fmla="val 16667"/>
              </a:avLst>
            </a:prstGeom>
            <a:solidFill>
              <a:srgbClr val="D9D9D9"/>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73038" indent="-173038">
                <a:buFont typeface="Wingdings" pitchFamily="2" charset="2"/>
                <a:buChar char="§"/>
                <a:defRPr/>
              </a:pPr>
              <a:r>
                <a:rPr kumimoji="1" lang="en-US" sz="1400" b="1" u="sng" dirty="0">
                  <a:solidFill>
                    <a:srgbClr val="CDCDCF">
                      <a:lumMod val="10000"/>
                    </a:srgbClr>
                  </a:solidFill>
                  <a:latin typeface="Calibri"/>
                  <a:ea typeface="Arial" pitchFamily="-110" charset="0"/>
                  <a:cs typeface="Arial" pitchFamily="-110" charset="0"/>
                </a:rPr>
                <a:t>Abiraterone acetate </a:t>
              </a:r>
            </a:p>
            <a:p>
              <a:pPr marL="173038" indent="-173038">
                <a:buFont typeface="Wingdings" pitchFamily="2" charset="2"/>
                <a:buChar char="§"/>
                <a:defRPr/>
              </a:pPr>
              <a:r>
                <a:rPr kumimoji="1" lang="en-US" sz="1400" b="1" u="sng" dirty="0">
                  <a:solidFill>
                    <a:srgbClr val="CDCDCF">
                      <a:lumMod val="10000"/>
                    </a:srgbClr>
                  </a:solidFill>
                  <a:latin typeface="Calibri"/>
                  <a:ea typeface="Arial" pitchFamily="-110" charset="0"/>
                  <a:cs typeface="Arial" pitchFamily="-110" charset="0"/>
                </a:rPr>
                <a:t>Cabazitaxel</a:t>
              </a:r>
            </a:p>
            <a:p>
              <a:pPr marL="173038" indent="-173038">
                <a:buFont typeface="Wingdings" pitchFamily="2" charset="2"/>
                <a:buChar char="§"/>
                <a:defRPr/>
              </a:pPr>
              <a:r>
                <a:rPr kumimoji="1" lang="en-US" sz="1400" b="1" dirty="0">
                  <a:solidFill>
                    <a:srgbClr val="CDCDCF">
                      <a:lumMod val="10000"/>
                    </a:srgbClr>
                  </a:solidFill>
                  <a:latin typeface="Calibri"/>
                  <a:ea typeface="Arial" pitchFamily="-110" charset="0"/>
                  <a:cs typeface="Arial" pitchFamily="-110" charset="0"/>
                </a:rPr>
                <a:t>Salvage chemotherapy</a:t>
              </a:r>
            </a:p>
            <a:p>
              <a:pPr marL="173038" indent="-173038">
                <a:buFont typeface="Wingdings" pitchFamily="2" charset="2"/>
                <a:buChar char="§"/>
                <a:defRPr/>
              </a:pPr>
              <a:r>
                <a:rPr kumimoji="1" lang="en-US" sz="1400" b="1" dirty="0">
                  <a:solidFill>
                    <a:srgbClr val="CDCDCF">
                      <a:lumMod val="10000"/>
                    </a:srgbClr>
                  </a:solidFill>
                  <a:latin typeface="Calibri"/>
                  <a:ea typeface="Arial" pitchFamily="-110" charset="0"/>
                  <a:cs typeface="Arial" pitchFamily="-110" charset="0"/>
                </a:rPr>
                <a:t>Docetaxel rechallenge</a:t>
              </a:r>
            </a:p>
            <a:p>
              <a:pPr marL="173038" indent="-173038">
                <a:buFont typeface="Wingdings" pitchFamily="2" charset="2"/>
                <a:buChar char="§"/>
                <a:defRPr/>
              </a:pPr>
              <a:r>
                <a:rPr kumimoji="1" lang="en-US" sz="1400" b="1" dirty="0">
                  <a:solidFill>
                    <a:srgbClr val="CDCDCF">
                      <a:lumMod val="10000"/>
                    </a:srgbClr>
                  </a:solidFill>
                  <a:latin typeface="Calibri"/>
                  <a:ea typeface="Arial" pitchFamily="-110" charset="0"/>
                  <a:cs typeface="Arial" pitchFamily="-110" charset="0"/>
                </a:rPr>
                <a:t>Mitoxantrone</a:t>
              </a:r>
            </a:p>
          </p:txBody>
        </p:sp>
        <p:sp>
          <p:nvSpPr>
            <p:cNvPr id="44047" name="Rectangle 20"/>
            <p:cNvSpPr>
              <a:spLocks noChangeArrowheads="1"/>
            </p:cNvSpPr>
            <p:nvPr/>
          </p:nvSpPr>
          <p:spPr bwMode="auto">
            <a:xfrm>
              <a:off x="7016752" y="5553954"/>
              <a:ext cx="1595023" cy="704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4300" indent="-1143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Secondary hormone therapy</a:t>
              </a:r>
            </a:p>
            <a:p>
              <a:pPr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Sipuleucel-T</a:t>
              </a:r>
            </a:p>
            <a:p>
              <a:pPr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Enzalutamide</a:t>
              </a:r>
            </a:p>
            <a:p>
              <a:pPr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Clinical trial</a:t>
              </a:r>
            </a:p>
          </p:txBody>
        </p:sp>
        <p:cxnSp>
          <p:nvCxnSpPr>
            <p:cNvPr id="38" name="Straight Arrow Connector 37"/>
            <p:cNvCxnSpPr>
              <a:cxnSpLocks noChangeShapeType="1"/>
            </p:cNvCxnSpPr>
            <p:nvPr/>
          </p:nvCxnSpPr>
          <p:spPr bwMode="auto">
            <a:xfrm rot="5400000">
              <a:off x="6856905" y="5414539"/>
              <a:ext cx="125208" cy="1223"/>
            </a:xfrm>
            <a:prstGeom prst="straightConnector1">
              <a:avLst/>
            </a:prstGeom>
            <a:noFill/>
            <a:ln w="28575">
              <a:solidFill>
                <a:schemeClr val="tx1"/>
              </a:solidFill>
              <a:round/>
              <a:headEnd/>
              <a:tailEnd type="triangle" w="med" len="med"/>
            </a:ln>
            <a:effectLst>
              <a:outerShdw blurRad="63500" dist="20000" dir="5400000" rotWithShape="0">
                <a:srgbClr val="000000">
                  <a:alpha val="37999"/>
                </a:srgbClr>
              </a:outerShdw>
            </a:effectLst>
            <a:extLst/>
          </p:spPr>
        </p:cxnSp>
      </p:grpSp>
    </p:spTree>
    <p:extLst>
      <p:ext uri="{BB962C8B-B14F-4D97-AF65-F5344CB8AC3E}">
        <p14:creationId xmlns:p14="http://schemas.microsoft.com/office/powerpoint/2010/main" val="2072809928"/>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es-ES" dirty="0" smtClean="0"/>
              <a:t>Tratamiento de cáncer de próstata</a:t>
            </a:r>
            <a:endParaRPr lang="es-ES" dirty="0"/>
          </a:p>
        </p:txBody>
      </p:sp>
      <p:sp>
        <p:nvSpPr>
          <p:cNvPr id="5" name="Subtítulo 4"/>
          <p:cNvSpPr>
            <a:spLocks noGrp="1"/>
          </p:cNvSpPr>
          <p:nvPr>
            <p:ph type="subTitle" idx="1"/>
          </p:nvPr>
        </p:nvSpPr>
        <p:spPr/>
        <p:txBody>
          <a:bodyPr/>
          <a:lstStyle/>
          <a:p>
            <a:r>
              <a:rPr lang="es-ES" i="1" dirty="0" smtClean="0"/>
              <a:t>Elevación AISLADA del PSA luego de radioterapia primaria o de salvamento</a:t>
            </a:r>
            <a:endParaRPr lang="es-ES" i="1" dirty="0"/>
          </a:p>
        </p:txBody>
      </p:sp>
    </p:spTree>
    <p:extLst>
      <p:ext uri="{BB962C8B-B14F-4D97-AF65-F5344CB8AC3E}">
        <p14:creationId xmlns:p14="http://schemas.microsoft.com/office/powerpoint/2010/main" val="697422528"/>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21"/>
          <p:cNvSpPr>
            <a:spLocks noGrp="1"/>
          </p:cNvSpPr>
          <p:nvPr>
            <p:ph type="title"/>
          </p:nvPr>
        </p:nvSpPr>
        <p:spPr/>
        <p:txBody>
          <a:bodyPr/>
          <a:lstStyle/>
          <a:p>
            <a:pPr eaLnBrk="1" hangingPunct="1">
              <a:defRPr/>
            </a:pPr>
            <a:r>
              <a:rPr lang="en-US" dirty="0">
                <a:latin typeface="+mn-lt"/>
                <a:ea typeface="MS PGothic" charset="0"/>
              </a:rPr>
              <a:t>Natural History of Prostate Cancer</a:t>
            </a:r>
          </a:p>
        </p:txBody>
      </p:sp>
      <p:sp>
        <p:nvSpPr>
          <p:cNvPr id="14339" name="Content Placeholder 1"/>
          <p:cNvSpPr>
            <a:spLocks noGrp="1"/>
          </p:cNvSpPr>
          <p:nvPr>
            <p:ph idx="1"/>
          </p:nvPr>
        </p:nvSpPr>
        <p:spPr>
          <a:xfrm>
            <a:off x="385776" y="1828800"/>
            <a:ext cx="8455025" cy="363538"/>
          </a:xfrm>
        </p:spPr>
        <p:txBody>
          <a:bodyPr>
            <a:normAutofit fontScale="92500" lnSpcReduction="10000"/>
          </a:bodyPr>
          <a:lstStyle/>
          <a:p>
            <a:r>
              <a:rPr lang="en-US" altLang="es-CO" sz="2000" smtClean="0"/>
              <a:t>Typical patient presentation as they move through different stages</a:t>
            </a:r>
          </a:p>
        </p:txBody>
      </p:sp>
      <p:sp>
        <p:nvSpPr>
          <p:cNvPr id="16388" name="TextBox 37"/>
          <p:cNvSpPr txBox="1">
            <a:spLocks noChangeArrowheads="1"/>
          </p:cNvSpPr>
          <p:nvPr/>
        </p:nvSpPr>
        <p:spPr bwMode="auto">
          <a:xfrm>
            <a:off x="5962663" y="2244726"/>
            <a:ext cx="2468563" cy="2893100"/>
          </a:xfrm>
          <a:prstGeom prst="rect">
            <a:avLst/>
          </a:prstGeom>
          <a:solidFill>
            <a:srgbClr val="DEEEF5"/>
          </a:solidFill>
          <a:ln w="9525">
            <a:solidFill>
              <a:schemeClr val="bg2">
                <a:lumMod val="10000"/>
              </a:schemeClr>
            </a:solidFill>
            <a:miter lim="800000"/>
            <a:headEnd/>
            <a:tailEnd/>
          </a:ln>
          <a:effectLst/>
        </p:spPr>
        <p:txBody>
          <a:bodyPr>
            <a:spAutoFit/>
          </a:bodyPr>
          <a:lstStyle>
            <a:lvl1pPr eaLnBrk="0" hangingPunct="0">
              <a:defRPr kumimoji="1" sz="1600" b="1">
                <a:solidFill>
                  <a:schemeClr val="tx1"/>
                </a:solidFill>
                <a:latin typeface="Arial" charset="0"/>
                <a:ea typeface="MS PGothic" charset="0"/>
                <a:cs typeface="MS PGothic" charset="0"/>
              </a:defRPr>
            </a:lvl1pPr>
            <a:lvl2pPr marL="742950" indent="-285750" eaLnBrk="0" hangingPunct="0">
              <a:defRPr kumimoji="1" sz="1600" b="1">
                <a:solidFill>
                  <a:schemeClr val="tx1"/>
                </a:solidFill>
                <a:latin typeface="Arial" charset="0"/>
                <a:ea typeface="MS PGothic" charset="0"/>
                <a:cs typeface="MS PGothic" charset="0"/>
              </a:defRPr>
            </a:lvl2pPr>
            <a:lvl3pPr marL="1143000" indent="-228600" eaLnBrk="0" hangingPunct="0">
              <a:defRPr kumimoji="1" sz="1600" b="1">
                <a:solidFill>
                  <a:schemeClr val="tx1"/>
                </a:solidFill>
                <a:latin typeface="Arial" charset="0"/>
                <a:ea typeface="MS PGothic" charset="0"/>
                <a:cs typeface="MS PGothic" charset="0"/>
              </a:defRPr>
            </a:lvl3pPr>
            <a:lvl4pPr marL="1600200" indent="-228600" eaLnBrk="0" hangingPunct="0">
              <a:defRPr kumimoji="1" sz="1600" b="1">
                <a:solidFill>
                  <a:schemeClr val="tx1"/>
                </a:solidFill>
                <a:latin typeface="Arial" charset="0"/>
                <a:ea typeface="MS PGothic" charset="0"/>
                <a:cs typeface="MS PGothic" charset="0"/>
              </a:defRPr>
            </a:lvl4pPr>
            <a:lvl5pPr marL="2057400" indent="-228600" eaLnBrk="0" hangingPunct="0">
              <a:defRPr kumimoji="1"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9pPr>
          </a:lstStyle>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r>
              <a:rPr lang="en-US" sz="1400" i="1" u="sng" dirty="0" smtClean="0">
                <a:solidFill>
                  <a:srgbClr val="EEECE1"/>
                </a:solidFill>
                <a:latin typeface="Arial"/>
                <a:ea typeface="ＭＳ Ｐゴシック" charset="0"/>
              </a:rPr>
              <a:t>Under the care of ONCOLOGIST</a:t>
            </a:r>
          </a:p>
        </p:txBody>
      </p:sp>
      <p:sp>
        <p:nvSpPr>
          <p:cNvPr id="16389" name="TextBox 42"/>
          <p:cNvSpPr txBox="1">
            <a:spLocks noChangeArrowheads="1"/>
          </p:cNvSpPr>
          <p:nvPr/>
        </p:nvSpPr>
        <p:spPr bwMode="auto">
          <a:xfrm>
            <a:off x="684215" y="2244751"/>
            <a:ext cx="5411787" cy="2365375"/>
          </a:xfrm>
          <a:prstGeom prst="rect">
            <a:avLst/>
          </a:prstGeom>
          <a:solidFill>
            <a:schemeClr val="tx1"/>
          </a:solidFill>
          <a:ln w="9525">
            <a:solidFill>
              <a:schemeClr val="bg2">
                <a:lumMod val="10000"/>
              </a:schemeClr>
            </a:solidFill>
            <a:miter lim="800000"/>
            <a:headEnd/>
            <a:tailEnd/>
          </a:ln>
          <a:effectLst/>
        </p:spPr>
        <p:txBody>
          <a:bodyPr>
            <a:spAutoFit/>
          </a:bodyPr>
          <a:lstStyle>
            <a:lvl1pPr eaLnBrk="0" hangingPunct="0">
              <a:defRPr kumimoji="1" sz="1600" b="1">
                <a:solidFill>
                  <a:schemeClr val="tx1"/>
                </a:solidFill>
                <a:latin typeface="Arial" charset="0"/>
                <a:ea typeface="MS PGothic" charset="0"/>
                <a:cs typeface="MS PGothic" charset="0"/>
              </a:defRPr>
            </a:lvl1pPr>
            <a:lvl2pPr marL="742950" indent="-285750" eaLnBrk="0" hangingPunct="0">
              <a:defRPr kumimoji="1" sz="1600" b="1">
                <a:solidFill>
                  <a:schemeClr val="tx1"/>
                </a:solidFill>
                <a:latin typeface="Arial" charset="0"/>
                <a:ea typeface="MS PGothic" charset="0"/>
                <a:cs typeface="MS PGothic" charset="0"/>
              </a:defRPr>
            </a:lvl2pPr>
            <a:lvl3pPr marL="1143000" indent="-228600" eaLnBrk="0" hangingPunct="0">
              <a:defRPr kumimoji="1" sz="1600" b="1">
                <a:solidFill>
                  <a:schemeClr val="tx1"/>
                </a:solidFill>
                <a:latin typeface="Arial" charset="0"/>
                <a:ea typeface="MS PGothic" charset="0"/>
                <a:cs typeface="MS PGothic" charset="0"/>
              </a:defRPr>
            </a:lvl3pPr>
            <a:lvl4pPr marL="1600200" indent="-228600" eaLnBrk="0" hangingPunct="0">
              <a:defRPr kumimoji="1" sz="1600" b="1">
                <a:solidFill>
                  <a:schemeClr val="tx1"/>
                </a:solidFill>
                <a:latin typeface="Arial" charset="0"/>
                <a:ea typeface="MS PGothic" charset="0"/>
                <a:cs typeface="MS PGothic" charset="0"/>
              </a:defRPr>
            </a:lvl4pPr>
            <a:lvl5pPr marL="2057400" indent="-228600" eaLnBrk="0" hangingPunct="0">
              <a:defRPr kumimoji="1"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9pPr>
          </a:lstStyle>
          <a:p>
            <a:pPr algn="ctr" defTabSz="914400" eaLnBrk="1" fontAlgn="base" hangingPunct="1">
              <a:spcBef>
                <a:spcPct val="0"/>
              </a:spcBef>
              <a:spcAft>
                <a:spcPct val="0"/>
              </a:spcAft>
              <a:defRPr/>
            </a:pPr>
            <a:r>
              <a:rPr lang="en-US" sz="1400" i="1" u="sng" dirty="0" smtClean="0">
                <a:solidFill>
                  <a:srgbClr val="E32803"/>
                </a:solidFill>
                <a:latin typeface="Arial"/>
                <a:ea typeface="ＭＳ Ｐゴシック" charset="0"/>
              </a:rPr>
              <a:t>Under UROLOGIST care</a:t>
            </a: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p:txBody>
      </p:sp>
      <p:sp>
        <p:nvSpPr>
          <p:cNvPr id="46" name="Rectangle 45"/>
          <p:cNvSpPr/>
          <p:nvPr/>
        </p:nvSpPr>
        <p:spPr>
          <a:xfrm>
            <a:off x="684213" y="5129239"/>
            <a:ext cx="4679950" cy="579437"/>
          </a:xfrm>
          <a:prstGeom prst="rect">
            <a:avLst/>
          </a:prstGeom>
          <a:solidFill>
            <a:schemeClr val="bg2">
              <a:lumMod val="75000"/>
            </a:schemeClr>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FFFFFF"/>
                </a:solidFill>
                <a:cs typeface="Arial" pitchFamily="34" charset="0"/>
              </a:rPr>
              <a:t>Nonmetastatic</a:t>
            </a:r>
          </a:p>
        </p:txBody>
      </p:sp>
      <p:sp>
        <p:nvSpPr>
          <p:cNvPr id="50" name="Rectangle 49"/>
          <p:cNvSpPr/>
          <p:nvPr/>
        </p:nvSpPr>
        <p:spPr bwMode="ltGray">
          <a:xfrm>
            <a:off x="5222875" y="5129239"/>
            <a:ext cx="3208338" cy="579437"/>
          </a:xfrm>
          <a:prstGeom prst="rect">
            <a:avLst/>
          </a:prstGeom>
          <a:solidFill>
            <a:schemeClr val="accent2"/>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cs typeface="Arial" pitchFamily="34" charset="0"/>
              </a:rPr>
              <a:t>Metastatic</a:t>
            </a:r>
          </a:p>
        </p:txBody>
      </p:sp>
      <p:sp>
        <p:nvSpPr>
          <p:cNvPr id="52" name="Freeform 51"/>
          <p:cNvSpPr/>
          <p:nvPr/>
        </p:nvSpPr>
        <p:spPr>
          <a:xfrm>
            <a:off x="744539" y="2868613"/>
            <a:ext cx="7602537" cy="1676400"/>
          </a:xfrm>
          <a:custGeom>
            <a:avLst/>
            <a:gdLst>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6182139 w 8716617"/>
              <a:gd name="connsiteY6" fmla="*/ 417444 h 1923222"/>
              <a:gd name="connsiteX7" fmla="*/ 7096539 w 8716617"/>
              <a:gd name="connsiteY7" fmla="*/ 1103244 h 1923222"/>
              <a:gd name="connsiteX8" fmla="*/ 8716617 w 8716617"/>
              <a:gd name="connsiteY8"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3929269 w 8716617"/>
              <a:gd name="connsiteY6" fmla="*/ 1308653 h 1923222"/>
              <a:gd name="connsiteX7" fmla="*/ 6182139 w 8716617"/>
              <a:gd name="connsiteY7" fmla="*/ 417444 h 1923222"/>
              <a:gd name="connsiteX8" fmla="*/ 7096539 w 8716617"/>
              <a:gd name="connsiteY8" fmla="*/ 1103244 h 1923222"/>
              <a:gd name="connsiteX9" fmla="*/ 8716617 w 8716617"/>
              <a:gd name="connsiteY9"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3929269 w 8716617"/>
              <a:gd name="connsiteY6" fmla="*/ 13086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2014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16617" h="1923222">
                <a:moveTo>
                  <a:pt x="0" y="1699592"/>
                </a:moveTo>
                <a:cubicBezTo>
                  <a:pt x="126724" y="1746802"/>
                  <a:pt x="253448" y="1794013"/>
                  <a:pt x="337930" y="1739348"/>
                </a:cubicBezTo>
                <a:cubicBezTo>
                  <a:pt x="422413" y="1684683"/>
                  <a:pt x="364434" y="1369944"/>
                  <a:pt x="506895" y="1371600"/>
                </a:cubicBezTo>
                <a:cubicBezTo>
                  <a:pt x="649356" y="1373257"/>
                  <a:pt x="944217" y="1923222"/>
                  <a:pt x="1192695" y="1749287"/>
                </a:cubicBezTo>
                <a:cubicBezTo>
                  <a:pt x="1441173" y="1575352"/>
                  <a:pt x="1757569" y="336275"/>
                  <a:pt x="1997765" y="327992"/>
                </a:cubicBezTo>
                <a:cubicBezTo>
                  <a:pt x="2237961" y="319710"/>
                  <a:pt x="2273852" y="1510748"/>
                  <a:pt x="2633869" y="1699592"/>
                </a:cubicBezTo>
                <a:cubicBezTo>
                  <a:pt x="2993886" y="1888436"/>
                  <a:pt x="3729934" y="1593575"/>
                  <a:pt x="4157869" y="1461053"/>
                </a:cubicBezTo>
                <a:cubicBezTo>
                  <a:pt x="4585804" y="1328531"/>
                  <a:pt x="4864100" y="1078396"/>
                  <a:pt x="5201478" y="904461"/>
                </a:cubicBezTo>
                <a:cubicBezTo>
                  <a:pt x="5538856" y="730526"/>
                  <a:pt x="5866296" y="384314"/>
                  <a:pt x="6182139" y="417444"/>
                </a:cubicBezTo>
                <a:cubicBezTo>
                  <a:pt x="6497982" y="450574"/>
                  <a:pt x="6674126" y="1172818"/>
                  <a:pt x="7096539" y="1103244"/>
                </a:cubicBezTo>
                <a:cubicBezTo>
                  <a:pt x="7518952" y="1033670"/>
                  <a:pt x="8446604" y="150744"/>
                  <a:pt x="8716617" y="0"/>
                </a:cubicBezTo>
              </a:path>
            </a:pathLst>
          </a:custGeom>
          <a:ln w="50800"/>
        </p:spPr>
        <p:style>
          <a:lnRef idx="1">
            <a:schemeClr val="accent1"/>
          </a:lnRef>
          <a:fillRef idx="0">
            <a:schemeClr val="accent1"/>
          </a:fillRef>
          <a:effectRef idx="0">
            <a:schemeClr val="accent1"/>
          </a:effectRef>
          <a:fontRef idx="minor">
            <a:schemeClr val="tx1"/>
          </a:fontRef>
        </p:style>
        <p:txBody>
          <a:bodyPr anchor="ctr"/>
          <a:lstStyle/>
          <a:p>
            <a:pPr algn="ctr" defTabSz="914400" fontAlgn="base">
              <a:spcBef>
                <a:spcPct val="0"/>
              </a:spcBef>
              <a:spcAft>
                <a:spcPct val="0"/>
              </a:spcAft>
              <a:defRPr/>
            </a:pPr>
            <a:endParaRPr kumimoji="1" lang="en-US" sz="1600" b="1" dirty="0">
              <a:solidFill>
                <a:prstClr val="white"/>
              </a:solidFill>
              <a:cs typeface="Arial" pitchFamily="34" charset="0"/>
            </a:endParaRPr>
          </a:p>
        </p:txBody>
      </p:sp>
      <p:sp>
        <p:nvSpPr>
          <p:cNvPr id="16399" name="Rectangle 21"/>
          <p:cNvSpPr>
            <a:spLocks noChangeArrowheads="1"/>
          </p:cNvSpPr>
          <p:nvPr/>
        </p:nvSpPr>
        <p:spPr bwMode="auto">
          <a:xfrm>
            <a:off x="924802" y="3440114"/>
            <a:ext cx="774571" cy="523220"/>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ea typeface="MS PGothic" charset="0"/>
                <a:cs typeface="Arial" charset="0"/>
              </a:rPr>
              <a:t>Local </a:t>
            </a:r>
          </a:p>
          <a:p>
            <a:pPr algn="ctr" defTabSz="914400" fontAlgn="base">
              <a:spcBef>
                <a:spcPct val="0"/>
              </a:spcBef>
              <a:spcAft>
                <a:spcPct val="0"/>
              </a:spcAft>
              <a:defRPr/>
            </a:pPr>
            <a:r>
              <a:rPr kumimoji="1" lang="en-US" sz="1400" b="1" dirty="0">
                <a:solidFill>
                  <a:srgbClr val="000000"/>
                </a:solidFill>
                <a:ea typeface="MS PGothic" charset="0"/>
                <a:cs typeface="Arial" charset="0"/>
              </a:rPr>
              <a:t>therapy</a:t>
            </a:r>
          </a:p>
        </p:txBody>
      </p:sp>
      <p:sp>
        <p:nvSpPr>
          <p:cNvPr id="16400" name="Rectangle 22"/>
          <p:cNvSpPr>
            <a:spLocks noChangeArrowheads="1"/>
          </p:cNvSpPr>
          <p:nvPr/>
        </p:nvSpPr>
        <p:spPr bwMode="auto">
          <a:xfrm>
            <a:off x="1975922" y="2643189"/>
            <a:ext cx="1047194" cy="523220"/>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ea typeface="MS PGothic" charset="0"/>
                <a:cs typeface="Arial" charset="0"/>
              </a:rPr>
              <a:t>Androgen </a:t>
            </a:r>
          </a:p>
          <a:p>
            <a:pPr algn="ctr" defTabSz="914400" fontAlgn="base">
              <a:spcBef>
                <a:spcPct val="0"/>
              </a:spcBef>
              <a:spcAft>
                <a:spcPct val="0"/>
              </a:spcAft>
              <a:defRPr/>
            </a:pPr>
            <a:r>
              <a:rPr kumimoji="1" lang="en-US" sz="1400" b="1" dirty="0">
                <a:solidFill>
                  <a:srgbClr val="000000"/>
                </a:solidFill>
                <a:ea typeface="MS PGothic" charset="0"/>
                <a:cs typeface="Arial" charset="0"/>
              </a:rPr>
              <a:t>deprivation</a:t>
            </a:r>
          </a:p>
        </p:txBody>
      </p:sp>
      <p:sp>
        <p:nvSpPr>
          <p:cNvPr id="16401" name="Rectangle 23"/>
          <p:cNvSpPr>
            <a:spLocks noChangeArrowheads="1"/>
          </p:cNvSpPr>
          <p:nvPr/>
        </p:nvSpPr>
        <p:spPr bwMode="auto">
          <a:xfrm>
            <a:off x="3030538" y="3159128"/>
            <a:ext cx="1828800" cy="954107"/>
          </a:xfrm>
          <a:prstGeom prst="rect">
            <a:avLst/>
          </a:prstGeom>
          <a:noFill/>
          <a:ln>
            <a:noFill/>
          </a:ln>
          <a:extLst/>
        </p:spPr>
        <p:txBody>
          <a:bodyPr>
            <a:spAutoFit/>
          </a:bodyPr>
          <a:lstStyle/>
          <a:p>
            <a:pPr algn="ctr" defTabSz="914400" fontAlgn="base">
              <a:spcBef>
                <a:spcPct val="0"/>
              </a:spcBef>
              <a:spcAft>
                <a:spcPct val="0"/>
              </a:spcAft>
              <a:defRPr/>
            </a:pPr>
            <a:r>
              <a:rPr kumimoji="1" lang="en-US" sz="1400" b="1" dirty="0">
                <a:solidFill>
                  <a:srgbClr val="000000"/>
                </a:solidFill>
                <a:ea typeface="MS PGothic" charset="0"/>
                <a:cs typeface="Arial" charset="0"/>
              </a:rPr>
              <a:t>Therapies after LHRH agonists </a:t>
            </a:r>
            <a:br>
              <a:rPr kumimoji="1" lang="en-US" sz="1400" b="1" dirty="0">
                <a:solidFill>
                  <a:srgbClr val="000000"/>
                </a:solidFill>
                <a:ea typeface="MS PGothic" charset="0"/>
                <a:cs typeface="Arial" charset="0"/>
              </a:rPr>
            </a:br>
            <a:r>
              <a:rPr kumimoji="1" lang="en-US" sz="1400" b="1" dirty="0">
                <a:solidFill>
                  <a:srgbClr val="000000"/>
                </a:solidFill>
                <a:ea typeface="MS PGothic" charset="0"/>
                <a:cs typeface="Arial" charset="0"/>
              </a:rPr>
              <a:t>and</a:t>
            </a:r>
          </a:p>
          <a:p>
            <a:pPr algn="ctr" defTabSz="914400" fontAlgn="base">
              <a:spcBef>
                <a:spcPct val="0"/>
              </a:spcBef>
              <a:spcAft>
                <a:spcPct val="0"/>
              </a:spcAft>
              <a:defRPr/>
            </a:pPr>
            <a:r>
              <a:rPr kumimoji="1" lang="en-US" sz="1400" b="1" dirty="0">
                <a:solidFill>
                  <a:srgbClr val="000000"/>
                </a:solidFill>
                <a:ea typeface="MS PGothic" charset="0"/>
                <a:cs typeface="Arial" charset="0"/>
              </a:rPr>
              <a:t>antiandrogens</a:t>
            </a:r>
          </a:p>
        </p:txBody>
      </p:sp>
      <p:sp>
        <p:nvSpPr>
          <p:cNvPr id="16402" name="Rectangle 24"/>
          <p:cNvSpPr>
            <a:spLocks noChangeArrowheads="1"/>
          </p:cNvSpPr>
          <p:nvPr/>
        </p:nvSpPr>
        <p:spPr bwMode="auto">
          <a:xfrm>
            <a:off x="5319604" y="2879751"/>
            <a:ext cx="1467068" cy="307777"/>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ea typeface="MS PGothic" charset="0"/>
                <a:cs typeface="Arial" charset="0"/>
              </a:rPr>
              <a:t>First-line therapy</a:t>
            </a:r>
          </a:p>
        </p:txBody>
      </p:sp>
      <p:sp>
        <p:nvSpPr>
          <p:cNvPr id="16403" name="Rectangle 25"/>
          <p:cNvSpPr>
            <a:spLocks noChangeArrowheads="1"/>
          </p:cNvSpPr>
          <p:nvPr/>
        </p:nvSpPr>
        <p:spPr bwMode="auto">
          <a:xfrm>
            <a:off x="7193047" y="3775076"/>
            <a:ext cx="774571" cy="523220"/>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ea typeface="MS PGothic" charset="0"/>
                <a:cs typeface="Arial" charset="0"/>
              </a:rPr>
              <a:t>Salvage</a:t>
            </a:r>
          </a:p>
          <a:p>
            <a:pPr algn="ctr" defTabSz="914400" fontAlgn="base">
              <a:spcBef>
                <a:spcPct val="0"/>
              </a:spcBef>
              <a:spcAft>
                <a:spcPct val="0"/>
              </a:spcAft>
              <a:defRPr/>
            </a:pPr>
            <a:r>
              <a:rPr kumimoji="1" lang="en-US" sz="1400" b="1" dirty="0">
                <a:solidFill>
                  <a:srgbClr val="000000"/>
                </a:solidFill>
                <a:ea typeface="MS PGothic" charset="0"/>
                <a:cs typeface="Arial" charset="0"/>
              </a:rPr>
              <a:t>therapy</a:t>
            </a:r>
          </a:p>
        </p:txBody>
      </p:sp>
      <p:sp>
        <p:nvSpPr>
          <p:cNvPr id="16404" name="Rectangle 26"/>
          <p:cNvSpPr>
            <a:spLocks noChangeArrowheads="1"/>
          </p:cNvSpPr>
          <p:nvPr/>
        </p:nvSpPr>
        <p:spPr bwMode="auto">
          <a:xfrm>
            <a:off x="7860878" y="3162326"/>
            <a:ext cx="635435" cy="307777"/>
          </a:xfrm>
          <a:prstGeom prst="rect">
            <a:avLst/>
          </a:prstGeom>
          <a:noFill/>
          <a:ln>
            <a:noFill/>
          </a:ln>
          <a:extLst/>
        </p:spPr>
        <p:txBody>
          <a:bodyPr wrap="none">
            <a:spAutoFit/>
          </a:bodyPr>
          <a:lstStyle/>
          <a:p>
            <a:pPr algn="r" defTabSz="914400" fontAlgn="base">
              <a:spcBef>
                <a:spcPct val="0"/>
              </a:spcBef>
              <a:spcAft>
                <a:spcPct val="0"/>
              </a:spcAft>
              <a:defRPr/>
            </a:pPr>
            <a:r>
              <a:rPr kumimoji="1" lang="en-US" sz="1400" b="1" dirty="0">
                <a:solidFill>
                  <a:srgbClr val="000000"/>
                </a:solidFill>
                <a:ea typeface="MS PGothic" charset="0"/>
                <a:cs typeface="Arial" charset="0"/>
              </a:rPr>
              <a:t>Death</a:t>
            </a:r>
          </a:p>
        </p:txBody>
      </p:sp>
      <p:sp>
        <p:nvSpPr>
          <p:cNvPr id="16405" name="Rectangle 42"/>
          <p:cNvSpPr>
            <a:spLocks noChangeArrowheads="1"/>
          </p:cNvSpPr>
          <p:nvPr/>
        </p:nvSpPr>
        <p:spPr bwMode="auto">
          <a:xfrm>
            <a:off x="6108712" y="2255864"/>
            <a:ext cx="2069171" cy="307777"/>
          </a:xfrm>
          <a:prstGeom prst="rect">
            <a:avLst/>
          </a:prstGeom>
          <a:noFill/>
          <a:ln>
            <a:noFill/>
          </a:ln>
          <a:extLst/>
        </p:spPr>
        <p:txBody>
          <a:bodyPr wrap="none">
            <a:spAutoFit/>
          </a:bodyPr>
          <a:lstStyle/>
          <a:p>
            <a:pPr defTabSz="914400" fontAlgn="base">
              <a:spcBef>
                <a:spcPct val="0"/>
              </a:spcBef>
              <a:spcAft>
                <a:spcPct val="0"/>
              </a:spcAft>
              <a:defRPr/>
            </a:pPr>
            <a:r>
              <a:rPr kumimoji="1" lang="en-US" sz="1400" b="1" i="1" u="sng" dirty="0">
                <a:solidFill>
                  <a:srgbClr val="0070C0"/>
                </a:solidFill>
                <a:ea typeface="MS PGothic" charset="0"/>
                <a:cs typeface="Arial" charset="0"/>
              </a:rPr>
              <a:t>Under ONCOLOGIST care</a:t>
            </a:r>
          </a:p>
        </p:txBody>
      </p:sp>
      <p:sp>
        <p:nvSpPr>
          <p:cNvPr id="14352" name="Text Box 11"/>
          <p:cNvSpPr txBox="1">
            <a:spLocks noChangeArrowheads="1"/>
          </p:cNvSpPr>
          <p:nvPr/>
        </p:nvSpPr>
        <p:spPr bwMode="auto">
          <a:xfrm>
            <a:off x="284176" y="6350026"/>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0"/>
              </a:spcBef>
              <a:spcAft>
                <a:spcPct val="0"/>
              </a:spcAft>
            </a:pPr>
            <a:r>
              <a:rPr kumimoji="0" lang="en-US" altLang="es-CO" sz="1400" b="0" smtClean="0">
                <a:solidFill>
                  <a:srgbClr val="CDCDCF"/>
                </a:solidFill>
              </a:rPr>
              <a:t>Higano C, et al. In: Figg WD, et al. Drug management of prostate cancer; 2010.</a:t>
            </a:r>
          </a:p>
        </p:txBody>
      </p:sp>
      <p:sp>
        <p:nvSpPr>
          <p:cNvPr id="13335" name="TextBox 2"/>
          <p:cNvSpPr txBox="1">
            <a:spLocks noChangeArrowheads="1"/>
          </p:cNvSpPr>
          <p:nvPr/>
        </p:nvSpPr>
        <p:spPr bwMode="auto">
          <a:xfrm>
            <a:off x="4410075" y="4179914"/>
            <a:ext cx="1492716" cy="307777"/>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kumimoji="1" lang="en-US" sz="1400" dirty="0">
                <a:solidFill>
                  <a:srgbClr val="CDCDCF">
                    <a:lumMod val="10000"/>
                  </a:srgbClr>
                </a:solidFill>
                <a:ea typeface="ＭＳ Ｐゴシック" panose="020B0600070205080204" pitchFamily="34" charset="-128"/>
              </a:rPr>
              <a:t>Burden of disease</a:t>
            </a:r>
          </a:p>
        </p:txBody>
      </p:sp>
      <p:cxnSp>
        <p:nvCxnSpPr>
          <p:cNvPr id="13336" name="Straight Arrow Connector 6"/>
          <p:cNvCxnSpPr>
            <a:cxnSpLocks noChangeShapeType="1"/>
            <a:stCxn id="13335" idx="0"/>
          </p:cNvCxnSpPr>
          <p:nvPr/>
        </p:nvCxnSpPr>
        <p:spPr bwMode="auto">
          <a:xfrm flipV="1">
            <a:off x="5156433" y="3752875"/>
            <a:ext cx="4534" cy="427039"/>
          </a:xfrm>
          <a:prstGeom prst="straightConnector1">
            <a:avLst/>
          </a:prstGeom>
          <a:noFill/>
          <a:ln w="28575">
            <a:solidFill>
              <a:schemeClr val="bg2">
                <a:lumMod val="10000"/>
              </a:schemeClr>
            </a:solidFill>
            <a:round/>
            <a:headEnd type="none" w="med" len="med"/>
            <a:tailEnd type="triangle" w="med" len="med"/>
          </a:ln>
        </p:spPr>
      </p:cxnSp>
      <p:sp>
        <p:nvSpPr>
          <p:cNvPr id="45" name="Rectangle 44"/>
          <p:cNvSpPr/>
          <p:nvPr/>
        </p:nvSpPr>
        <p:spPr bwMode="black">
          <a:xfrm>
            <a:off x="684213" y="4610126"/>
            <a:ext cx="5345112" cy="523875"/>
          </a:xfrm>
          <a:prstGeom prst="rect">
            <a:avLst/>
          </a:prstGeom>
          <a:solidFill>
            <a:schemeClr val="accent3"/>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FFFFFF"/>
                </a:solidFill>
                <a:cs typeface="Arial" pitchFamily="34" charset="0"/>
              </a:rPr>
              <a:t>Asymptomatic</a:t>
            </a:r>
          </a:p>
        </p:txBody>
      </p:sp>
      <p:sp>
        <p:nvSpPr>
          <p:cNvPr id="51" name="Rectangle 50"/>
          <p:cNvSpPr/>
          <p:nvPr/>
        </p:nvSpPr>
        <p:spPr>
          <a:xfrm>
            <a:off x="5954713" y="4606925"/>
            <a:ext cx="2476500" cy="522288"/>
          </a:xfrm>
          <a:prstGeom prst="rect">
            <a:avLst/>
          </a:prstGeom>
          <a:solidFill>
            <a:schemeClr val="accent1"/>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cs typeface="Arial" pitchFamily="34" charset="0"/>
              </a:rPr>
              <a:t>Symptomatic</a:t>
            </a:r>
          </a:p>
        </p:txBody>
      </p:sp>
      <p:sp>
        <p:nvSpPr>
          <p:cNvPr id="44" name="Rectangle 43"/>
          <p:cNvSpPr/>
          <p:nvPr/>
        </p:nvSpPr>
        <p:spPr>
          <a:xfrm>
            <a:off x="684214" y="5708676"/>
            <a:ext cx="3416300" cy="531813"/>
          </a:xfrm>
          <a:prstGeom prst="rect">
            <a:avLst/>
          </a:prstGeom>
          <a:solidFill>
            <a:schemeClr val="tx2"/>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cs typeface="Arial" pitchFamily="34" charset="0"/>
              </a:rPr>
              <a:t>Castrate sensitive</a:t>
            </a:r>
          </a:p>
        </p:txBody>
      </p:sp>
      <p:sp>
        <p:nvSpPr>
          <p:cNvPr id="47" name="Rectangle 46"/>
          <p:cNvSpPr/>
          <p:nvPr/>
        </p:nvSpPr>
        <p:spPr>
          <a:xfrm>
            <a:off x="4027501" y="5708676"/>
            <a:ext cx="4403725" cy="531813"/>
          </a:xfrm>
          <a:prstGeom prst="rect">
            <a:avLst/>
          </a:pr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cs typeface="Arial" pitchFamily="34" charset="0"/>
              </a:rPr>
              <a:t>Castrate resistant</a:t>
            </a:r>
          </a:p>
        </p:txBody>
      </p:sp>
    </p:spTree>
    <p:extLst>
      <p:ext uri="{BB962C8B-B14F-4D97-AF65-F5344CB8AC3E}">
        <p14:creationId xmlns:p14="http://schemas.microsoft.com/office/powerpoint/2010/main" val="767213566"/>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6"/>
          <p:cNvSpPr>
            <a:spLocks noGrp="1"/>
          </p:cNvSpPr>
          <p:nvPr>
            <p:ph type="title"/>
          </p:nvPr>
        </p:nvSpPr>
        <p:spPr/>
        <p:txBody>
          <a:bodyPr>
            <a:normAutofit fontScale="90000"/>
          </a:bodyPr>
          <a:lstStyle/>
          <a:p>
            <a:r>
              <a:rPr lang="en-US" altLang="es-CO" smtClean="0"/>
              <a:t>Androgen-Signaling Axis and Inhibitors</a:t>
            </a:r>
          </a:p>
        </p:txBody>
      </p:sp>
      <p:sp>
        <p:nvSpPr>
          <p:cNvPr id="30723" name="TextBox 1"/>
          <p:cNvSpPr txBox="1">
            <a:spLocks noChangeArrowheads="1"/>
          </p:cNvSpPr>
          <p:nvPr/>
        </p:nvSpPr>
        <p:spPr bwMode="auto">
          <a:xfrm>
            <a:off x="561976" y="2698750"/>
            <a:ext cx="173467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Androgen</a:t>
            </a:r>
          </a:p>
          <a:p>
            <a:pPr defTabSz="914400" eaLnBrk="1" fontAlgn="base" hangingPunct="1">
              <a:spcBef>
                <a:spcPct val="0"/>
              </a:spcBef>
              <a:spcAft>
                <a:spcPct val="0"/>
              </a:spcAft>
            </a:pPr>
            <a:r>
              <a:rPr lang="en-US" altLang="es-CO" smtClean="0">
                <a:solidFill>
                  <a:srgbClr val="FFFFFF"/>
                </a:solidFill>
              </a:rPr>
              <a:t>Biosynthesis</a:t>
            </a:r>
          </a:p>
          <a:p>
            <a:pPr defTabSz="914400" eaLnBrk="1" fontAlgn="base" hangingPunct="1">
              <a:spcBef>
                <a:spcPct val="0"/>
              </a:spcBef>
              <a:spcAft>
                <a:spcPct val="0"/>
              </a:spcAft>
            </a:pPr>
            <a:r>
              <a:rPr lang="en-US" altLang="es-CO" smtClean="0">
                <a:solidFill>
                  <a:srgbClr val="FFFFFF"/>
                </a:solidFill>
              </a:rPr>
              <a:t>Inhibitors (ABI):</a:t>
            </a:r>
          </a:p>
          <a:p>
            <a:pPr defTabSz="914400" eaLnBrk="1" fontAlgn="base" hangingPunct="1">
              <a:spcBef>
                <a:spcPct val="0"/>
              </a:spcBef>
              <a:spcAft>
                <a:spcPct val="0"/>
              </a:spcAft>
            </a:pPr>
            <a:r>
              <a:rPr lang="en-US" altLang="es-CO" smtClean="0">
                <a:solidFill>
                  <a:srgbClr val="FFFFFF"/>
                </a:solidFill>
              </a:rPr>
              <a:t>Ketoconazole</a:t>
            </a:r>
          </a:p>
          <a:p>
            <a:pPr defTabSz="914400" eaLnBrk="1" fontAlgn="base" hangingPunct="1">
              <a:spcBef>
                <a:spcPct val="0"/>
              </a:spcBef>
              <a:spcAft>
                <a:spcPct val="0"/>
              </a:spcAft>
            </a:pPr>
            <a:r>
              <a:rPr lang="en-US" altLang="es-CO" smtClean="0">
                <a:solidFill>
                  <a:srgbClr val="FFFFFF"/>
                </a:solidFill>
              </a:rPr>
              <a:t>Abiraterone</a:t>
            </a:r>
          </a:p>
          <a:p>
            <a:pPr defTabSz="914400" eaLnBrk="1" fontAlgn="base" hangingPunct="1">
              <a:spcBef>
                <a:spcPct val="0"/>
              </a:spcBef>
              <a:spcAft>
                <a:spcPct val="0"/>
              </a:spcAft>
            </a:pPr>
            <a:r>
              <a:rPr lang="en-US" altLang="es-CO" smtClean="0">
                <a:solidFill>
                  <a:srgbClr val="FFFFFF"/>
                </a:solidFill>
              </a:rPr>
              <a:t>TAK700</a:t>
            </a:r>
          </a:p>
        </p:txBody>
      </p:sp>
      <p:sp>
        <p:nvSpPr>
          <p:cNvPr id="30724" name="TextBox 2"/>
          <p:cNvSpPr txBox="1">
            <a:spLocks noChangeArrowheads="1"/>
          </p:cNvSpPr>
          <p:nvPr/>
        </p:nvSpPr>
        <p:spPr bwMode="auto">
          <a:xfrm>
            <a:off x="6959618" y="3960839"/>
            <a:ext cx="208803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FFFFFF"/>
                </a:solidFill>
              </a:rPr>
              <a:t>Second generation</a:t>
            </a:r>
          </a:p>
          <a:p>
            <a:pPr defTabSz="914400" eaLnBrk="1" fontAlgn="base" hangingPunct="1">
              <a:spcBef>
                <a:spcPct val="0"/>
              </a:spcBef>
              <a:spcAft>
                <a:spcPct val="0"/>
              </a:spcAft>
            </a:pPr>
            <a:r>
              <a:rPr lang="en-US" altLang="es-CO" smtClean="0">
                <a:solidFill>
                  <a:srgbClr val="FFFFFF"/>
                </a:solidFill>
              </a:rPr>
              <a:t>AR inhibitors (ARI):</a:t>
            </a:r>
          </a:p>
          <a:p>
            <a:pPr defTabSz="914400" eaLnBrk="1" fontAlgn="base" hangingPunct="1">
              <a:spcBef>
                <a:spcPct val="0"/>
              </a:spcBef>
              <a:spcAft>
                <a:spcPct val="0"/>
              </a:spcAft>
            </a:pPr>
            <a:r>
              <a:rPr lang="en-US" altLang="es-CO" smtClean="0">
                <a:solidFill>
                  <a:srgbClr val="FFFFFF"/>
                </a:solidFill>
              </a:rPr>
              <a:t>Enzalutamide </a:t>
            </a:r>
          </a:p>
          <a:p>
            <a:pPr defTabSz="914400" eaLnBrk="1" fontAlgn="base" hangingPunct="1">
              <a:spcBef>
                <a:spcPct val="0"/>
              </a:spcBef>
              <a:spcAft>
                <a:spcPct val="0"/>
              </a:spcAft>
            </a:pPr>
            <a:r>
              <a:rPr lang="en-US" altLang="es-CO" smtClean="0">
                <a:solidFill>
                  <a:srgbClr val="FFFFFF"/>
                </a:solidFill>
              </a:rPr>
              <a:t>(MDV3100)</a:t>
            </a:r>
          </a:p>
          <a:p>
            <a:pPr defTabSz="914400" eaLnBrk="1" fontAlgn="base" hangingPunct="1">
              <a:spcBef>
                <a:spcPct val="0"/>
              </a:spcBef>
              <a:spcAft>
                <a:spcPct val="0"/>
              </a:spcAft>
            </a:pPr>
            <a:r>
              <a:rPr lang="en-US" altLang="es-CO" smtClean="0">
                <a:solidFill>
                  <a:srgbClr val="FFFFFF"/>
                </a:solidFill>
              </a:rPr>
              <a:t>ARN509</a:t>
            </a:r>
          </a:p>
        </p:txBody>
      </p:sp>
      <p:grpSp>
        <p:nvGrpSpPr>
          <p:cNvPr id="30725" name="Group 11"/>
          <p:cNvGrpSpPr>
            <a:grpSpLocks/>
          </p:cNvGrpSpPr>
          <p:nvPr/>
        </p:nvGrpSpPr>
        <p:grpSpPr bwMode="auto">
          <a:xfrm>
            <a:off x="2349500" y="1647832"/>
            <a:ext cx="4446588" cy="4513263"/>
            <a:chOff x="2722563" y="1790700"/>
            <a:chExt cx="4446587" cy="4513263"/>
          </a:xfrm>
        </p:grpSpPr>
        <p:grpSp>
          <p:nvGrpSpPr>
            <p:cNvPr id="30733" name="Group 4"/>
            <p:cNvGrpSpPr>
              <a:grpSpLocks/>
            </p:cNvGrpSpPr>
            <p:nvPr/>
          </p:nvGrpSpPr>
          <p:grpSpPr bwMode="auto">
            <a:xfrm>
              <a:off x="2722563" y="1790700"/>
              <a:ext cx="4446587" cy="4513263"/>
              <a:chOff x="2722563" y="1790700"/>
              <a:chExt cx="4446587" cy="4513263"/>
            </a:xfrm>
          </p:grpSpPr>
          <p:pic>
            <p:nvPicPr>
              <p:cNvPr id="30735" name="Picture 3" descr="Scherr picture 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2563" y="1790700"/>
                <a:ext cx="4446587" cy="451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6" name="Picture 6" descr="Scherr picture AR"/>
              <p:cNvPicPr>
                <a:picLocks noChangeAspect="1" noChangeArrowheads="1"/>
              </p:cNvPicPr>
              <p:nvPr/>
            </p:nvPicPr>
            <p:blipFill>
              <a:blip r:embed="rId4">
                <a:extLst>
                  <a:ext uri="{28A0092B-C50C-407E-A947-70E740481C1C}">
                    <a14:useLocalDpi xmlns:a14="http://schemas.microsoft.com/office/drawing/2010/main" val="0"/>
                  </a:ext>
                </a:extLst>
              </a:blip>
              <a:srcRect l="64902" t="67644" r="17525" b="26111"/>
              <a:stretch>
                <a:fillRect/>
              </a:stretch>
            </p:blipFill>
            <p:spPr bwMode="auto">
              <a:xfrm>
                <a:off x="5360988" y="4752975"/>
                <a:ext cx="1135062"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7" name="Rectangle 3"/>
              <p:cNvSpPr>
                <a:spLocks noChangeArrowheads="1"/>
              </p:cNvSpPr>
              <p:nvPr/>
            </p:nvSpPr>
            <p:spPr bwMode="auto">
              <a:xfrm>
                <a:off x="4583906" y="3124200"/>
                <a:ext cx="664369" cy="304800"/>
              </a:xfrm>
              <a:prstGeom prst="rect">
                <a:avLst/>
              </a:prstGeom>
              <a:solidFill>
                <a:srgbClr val="CBB9D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pPr>
                <a:r>
                  <a:rPr kumimoji="0" lang="en-US" altLang="es-CO" sz="1800" smtClean="0">
                    <a:solidFill>
                      <a:srgbClr val="00003E"/>
                    </a:solidFill>
                  </a:rPr>
                  <a:t>ABI</a:t>
                </a:r>
              </a:p>
            </p:txBody>
          </p:sp>
        </p:grpSp>
        <p:sp>
          <p:nvSpPr>
            <p:cNvPr id="30734" name="TextBox 10"/>
            <p:cNvSpPr txBox="1">
              <a:spLocks noChangeArrowheads="1"/>
            </p:cNvSpPr>
            <p:nvPr/>
          </p:nvSpPr>
          <p:spPr bwMode="auto">
            <a:xfrm>
              <a:off x="5715000" y="4752975"/>
              <a:ext cx="5380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mtClean="0">
                  <a:solidFill>
                    <a:srgbClr val="00003E"/>
                  </a:solidFill>
                </a:rPr>
                <a:t>ARI</a:t>
              </a:r>
            </a:p>
          </p:txBody>
        </p:sp>
      </p:grpSp>
      <p:sp>
        <p:nvSpPr>
          <p:cNvPr id="30726" name="Rectangle 14"/>
          <p:cNvSpPr>
            <a:spLocks noChangeArrowheads="1"/>
          </p:cNvSpPr>
          <p:nvPr/>
        </p:nvSpPr>
        <p:spPr bwMode="white">
          <a:xfrm>
            <a:off x="2314577" y="1590675"/>
            <a:ext cx="4581525" cy="1143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27" name="Rectangle 16"/>
          <p:cNvSpPr>
            <a:spLocks noChangeArrowheads="1"/>
          </p:cNvSpPr>
          <p:nvPr/>
        </p:nvSpPr>
        <p:spPr bwMode="white">
          <a:xfrm>
            <a:off x="2262201" y="6156351"/>
            <a:ext cx="4645025" cy="119063"/>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28" name="Text Box 11"/>
          <p:cNvSpPr txBox="1">
            <a:spLocks noChangeArrowheads="1"/>
          </p:cNvSpPr>
          <p:nvPr/>
        </p:nvSpPr>
        <p:spPr bwMode="auto">
          <a:xfrm>
            <a:off x="284176" y="6348439"/>
            <a:ext cx="856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rPr>
              <a:t>Reprinted from Chen Y, et al.  Lancet Oncology. 2009;10:981-991; with permission from Elsevier.</a:t>
            </a:r>
          </a:p>
        </p:txBody>
      </p:sp>
      <p:sp>
        <p:nvSpPr>
          <p:cNvPr id="30729" name="Rectangle 17"/>
          <p:cNvSpPr>
            <a:spLocks noChangeArrowheads="1"/>
          </p:cNvSpPr>
          <p:nvPr/>
        </p:nvSpPr>
        <p:spPr bwMode="white">
          <a:xfrm rot="5400000">
            <a:off x="4565663" y="3838576"/>
            <a:ext cx="4581525" cy="1143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sp>
        <p:nvSpPr>
          <p:cNvPr id="30730" name="Rectangle 18"/>
          <p:cNvSpPr>
            <a:spLocks noChangeArrowheads="1"/>
          </p:cNvSpPr>
          <p:nvPr/>
        </p:nvSpPr>
        <p:spPr bwMode="white">
          <a:xfrm rot="5400000">
            <a:off x="19063" y="3829052"/>
            <a:ext cx="4624387" cy="138112"/>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kumimoji="0" lang="es-CO" altLang="es-CO" sz="1800" smtClean="0">
              <a:solidFill>
                <a:srgbClr val="FFFFFF"/>
              </a:solidFill>
            </a:endParaRPr>
          </a:p>
        </p:txBody>
      </p:sp>
      <p:cxnSp>
        <p:nvCxnSpPr>
          <p:cNvPr id="14" name="Straight Arrow Connector 13"/>
          <p:cNvCxnSpPr>
            <a:stCxn id="30723" idx="3"/>
          </p:cNvCxnSpPr>
          <p:nvPr/>
        </p:nvCxnSpPr>
        <p:spPr bwMode="auto">
          <a:xfrm flipV="1">
            <a:off x="2296646" y="3295652"/>
            <a:ext cx="1818160" cy="187928"/>
          </a:xfrm>
          <a:prstGeom prst="straightConnector1">
            <a:avLst/>
          </a:prstGeom>
          <a:noFill/>
          <a:ln w="28575" cap="flat" cmpd="sng" algn="ctr">
            <a:solidFill>
              <a:schemeClr val="accent3"/>
            </a:solidFill>
            <a:prstDash val="solid"/>
            <a:round/>
            <a:headEnd type="none" w="med" len="med"/>
            <a:tailEnd type="arrow"/>
          </a:ln>
          <a:effectLst/>
        </p:spPr>
      </p:cxnSp>
      <p:cxnSp>
        <p:nvCxnSpPr>
          <p:cNvPr id="16" name="Straight Arrow Connector 15"/>
          <p:cNvCxnSpPr>
            <a:stCxn id="30724" idx="1"/>
          </p:cNvCxnSpPr>
          <p:nvPr/>
        </p:nvCxnSpPr>
        <p:spPr bwMode="auto">
          <a:xfrm flipH="1">
            <a:off x="5991244" y="4622559"/>
            <a:ext cx="968374" cy="166953"/>
          </a:xfrm>
          <a:prstGeom prst="straightConnector1">
            <a:avLst/>
          </a:prstGeom>
          <a:noFill/>
          <a:ln w="28575" cap="flat" cmpd="sng" algn="ctr">
            <a:solidFill>
              <a:schemeClr val="accent3"/>
            </a:solidFill>
            <a:prstDash val="solid"/>
            <a:round/>
            <a:headEnd type="none" w="med" len="med"/>
            <a:tailEnd type="arrow"/>
          </a:ln>
          <a:effectLst/>
        </p:spPr>
      </p:cxnSp>
    </p:spTree>
    <p:extLst>
      <p:ext uri="{BB962C8B-B14F-4D97-AF65-F5344CB8AC3E}">
        <p14:creationId xmlns:p14="http://schemas.microsoft.com/office/powerpoint/2010/main" val="45975016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457200" y="274638"/>
            <a:ext cx="8229600" cy="868362"/>
          </a:xfrm>
        </p:spPr>
        <p:txBody>
          <a:bodyPr>
            <a:normAutofit fontScale="90000"/>
          </a:bodyPr>
          <a:lstStyle/>
          <a:p>
            <a:r>
              <a:rPr lang="es-ES" sz="2800" dirty="0" err="1" smtClean="0"/>
              <a:t>Continuous</a:t>
            </a:r>
            <a:r>
              <a:rPr lang="es-ES" sz="2800" dirty="0" smtClean="0"/>
              <a:t> vs </a:t>
            </a:r>
            <a:r>
              <a:rPr lang="es-ES" sz="2800" dirty="0" err="1" smtClean="0"/>
              <a:t>Intermittent</a:t>
            </a:r>
            <a:r>
              <a:rPr lang="es-ES" sz="2800" dirty="0" smtClean="0"/>
              <a:t> </a:t>
            </a:r>
            <a:r>
              <a:rPr lang="es-ES" sz="2800" dirty="0" err="1" smtClean="0"/>
              <a:t>Androgen</a:t>
            </a:r>
            <a:r>
              <a:rPr lang="es-ES" sz="2800" dirty="0" smtClean="0"/>
              <a:t> </a:t>
            </a:r>
            <a:r>
              <a:rPr lang="es-ES" sz="2800" dirty="0" err="1" smtClean="0"/>
              <a:t>Deprivation</a:t>
            </a:r>
            <a:r>
              <a:rPr lang="es-ES" sz="2800" dirty="0" smtClean="0"/>
              <a:t> </a:t>
            </a:r>
            <a:r>
              <a:rPr lang="es-ES" sz="2800" dirty="0" err="1" smtClean="0"/>
              <a:t>for</a:t>
            </a:r>
            <a:r>
              <a:rPr lang="es-ES" sz="2800" dirty="0" smtClean="0"/>
              <a:t> </a:t>
            </a:r>
            <a:r>
              <a:rPr lang="es-ES" sz="2800" dirty="0" err="1" smtClean="0"/>
              <a:t>Rising</a:t>
            </a:r>
            <a:r>
              <a:rPr lang="es-ES" sz="2800" dirty="0" smtClean="0"/>
              <a:t> PSA </a:t>
            </a:r>
            <a:r>
              <a:rPr lang="es-ES" sz="2800" dirty="0" err="1" smtClean="0"/>
              <a:t>after</a:t>
            </a:r>
            <a:r>
              <a:rPr lang="es-ES" sz="2800" dirty="0" smtClean="0"/>
              <a:t> </a:t>
            </a:r>
            <a:r>
              <a:rPr lang="es-ES" sz="2800" dirty="0" err="1" smtClean="0"/>
              <a:t>Radiotherapy</a:t>
            </a:r>
            <a:r>
              <a:rPr lang="es-ES" sz="2800" dirty="0" smtClean="0"/>
              <a:t> in </a:t>
            </a:r>
            <a:r>
              <a:rPr lang="es-ES" sz="2800" dirty="0" err="1" smtClean="0"/>
              <a:t>Prostate</a:t>
            </a:r>
            <a:r>
              <a:rPr lang="es-ES" sz="2800" dirty="0" smtClean="0"/>
              <a:t> </a:t>
            </a:r>
            <a:r>
              <a:rPr lang="es-ES" sz="2800" dirty="0" err="1" smtClean="0"/>
              <a:t>Cancer</a:t>
            </a:r>
            <a:endParaRPr lang="es-ES" sz="2800" dirty="0"/>
          </a:p>
        </p:txBody>
      </p:sp>
      <p:sp>
        <p:nvSpPr>
          <p:cNvPr id="5" name="Rectángulo redondeado 4"/>
          <p:cNvSpPr/>
          <p:nvPr/>
        </p:nvSpPr>
        <p:spPr>
          <a:xfrm>
            <a:off x="616859" y="2068295"/>
            <a:ext cx="2149929" cy="209403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PSA 3+ more </a:t>
            </a:r>
            <a:r>
              <a:rPr lang="es-ES" dirty="0" err="1" smtClean="0"/>
              <a:t>than</a:t>
            </a:r>
            <a:r>
              <a:rPr lang="es-ES" dirty="0" smtClean="0"/>
              <a:t> 1-year </a:t>
            </a:r>
            <a:r>
              <a:rPr lang="es-ES" dirty="0" err="1" smtClean="0"/>
              <a:t>after</a:t>
            </a:r>
            <a:r>
              <a:rPr lang="es-ES" dirty="0" smtClean="0"/>
              <a:t> </a:t>
            </a:r>
            <a:r>
              <a:rPr lang="es-ES" dirty="0" err="1" smtClean="0"/>
              <a:t>primary</a:t>
            </a:r>
            <a:r>
              <a:rPr lang="es-ES" dirty="0" smtClean="0"/>
              <a:t> </a:t>
            </a:r>
            <a:r>
              <a:rPr lang="es-ES" dirty="0" err="1" smtClean="0"/>
              <a:t>or</a:t>
            </a:r>
            <a:r>
              <a:rPr lang="es-ES" dirty="0" smtClean="0"/>
              <a:t> </a:t>
            </a:r>
            <a:r>
              <a:rPr lang="es-ES" dirty="0" err="1" smtClean="0"/>
              <a:t>salvage</a:t>
            </a:r>
            <a:r>
              <a:rPr lang="es-ES" dirty="0" smtClean="0"/>
              <a:t> </a:t>
            </a:r>
            <a:r>
              <a:rPr lang="es-ES" dirty="0" err="1" smtClean="0"/>
              <a:t>radiotherapy</a:t>
            </a:r>
            <a:r>
              <a:rPr lang="es-ES" dirty="0" smtClean="0"/>
              <a:t> </a:t>
            </a:r>
            <a:r>
              <a:rPr lang="es-ES" dirty="0" err="1" smtClean="0"/>
              <a:t>for</a:t>
            </a:r>
            <a:r>
              <a:rPr lang="es-ES" dirty="0" smtClean="0"/>
              <a:t> </a:t>
            </a:r>
            <a:r>
              <a:rPr lang="es-ES" dirty="0" err="1" smtClean="0"/>
              <a:t>localized</a:t>
            </a:r>
            <a:r>
              <a:rPr lang="es-ES" dirty="0" smtClean="0"/>
              <a:t> </a:t>
            </a:r>
            <a:r>
              <a:rPr lang="es-ES" dirty="0" err="1" smtClean="0"/>
              <a:t>prostate</a:t>
            </a:r>
            <a:r>
              <a:rPr lang="es-ES" dirty="0" smtClean="0"/>
              <a:t> </a:t>
            </a:r>
            <a:r>
              <a:rPr lang="es-ES" dirty="0" err="1" smtClean="0"/>
              <a:t>cancer</a:t>
            </a:r>
            <a:r>
              <a:rPr lang="es-ES" dirty="0" smtClean="0"/>
              <a:t> </a:t>
            </a:r>
            <a:endParaRPr lang="es-ES" dirty="0"/>
          </a:p>
        </p:txBody>
      </p:sp>
      <p:sp>
        <p:nvSpPr>
          <p:cNvPr id="6" name="CuadroTexto 5"/>
          <p:cNvSpPr txBox="1"/>
          <p:nvPr/>
        </p:nvSpPr>
        <p:spPr>
          <a:xfrm>
            <a:off x="1909930" y="4188613"/>
            <a:ext cx="727207" cy="276999"/>
          </a:xfrm>
          <a:prstGeom prst="rect">
            <a:avLst/>
          </a:prstGeom>
          <a:noFill/>
        </p:spPr>
        <p:txBody>
          <a:bodyPr wrap="none" rtlCol="0">
            <a:spAutoFit/>
          </a:bodyPr>
          <a:lstStyle/>
          <a:p>
            <a:r>
              <a:rPr lang="es-ES" sz="1200" i="1" dirty="0"/>
              <a:t>n</a:t>
            </a:r>
            <a:r>
              <a:rPr lang="es-ES" sz="1200" i="1" dirty="0" smtClean="0"/>
              <a:t>=1.386</a:t>
            </a:r>
            <a:endParaRPr lang="es-ES" sz="1200" i="1" dirty="0"/>
          </a:p>
        </p:txBody>
      </p:sp>
      <p:sp>
        <p:nvSpPr>
          <p:cNvPr id="8" name="Rectángulo redondeado 7"/>
          <p:cNvSpPr/>
          <p:nvPr/>
        </p:nvSpPr>
        <p:spPr>
          <a:xfrm>
            <a:off x="3520285" y="1493525"/>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Continuous</a:t>
            </a:r>
            <a:r>
              <a:rPr lang="es-ES_tradnl" dirty="0" smtClean="0"/>
              <a:t> </a:t>
            </a:r>
            <a:r>
              <a:rPr lang="es-ES_tradnl" dirty="0" err="1" smtClean="0"/>
              <a:t>androgen</a:t>
            </a:r>
            <a:r>
              <a:rPr lang="es-ES_tradnl" dirty="0" smtClean="0"/>
              <a:t> </a:t>
            </a:r>
            <a:r>
              <a:rPr lang="es-ES_tradnl" dirty="0" err="1" smtClean="0"/>
              <a:t>deprivation</a:t>
            </a:r>
            <a:endParaRPr lang="es-ES" dirty="0"/>
          </a:p>
        </p:txBody>
      </p:sp>
      <p:sp>
        <p:nvSpPr>
          <p:cNvPr id="10" name="Rectángulo redondeado 9"/>
          <p:cNvSpPr/>
          <p:nvPr/>
        </p:nvSpPr>
        <p:spPr>
          <a:xfrm>
            <a:off x="3520285" y="3904691"/>
            <a:ext cx="2183567"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Intermittent</a:t>
            </a:r>
            <a:r>
              <a:rPr lang="es-ES_tradnl" dirty="0" smtClean="0"/>
              <a:t> </a:t>
            </a:r>
            <a:r>
              <a:rPr lang="es-ES_tradnl" dirty="0" err="1" smtClean="0"/>
              <a:t>androgen</a:t>
            </a:r>
            <a:r>
              <a:rPr lang="es-ES_tradnl" dirty="0" smtClean="0"/>
              <a:t> </a:t>
            </a:r>
            <a:r>
              <a:rPr lang="es-ES_tradnl" dirty="0" err="1" smtClean="0"/>
              <a:t>deprivation</a:t>
            </a:r>
            <a:endParaRPr lang="es-ES" dirty="0"/>
          </a:p>
        </p:txBody>
      </p:sp>
      <p:cxnSp>
        <p:nvCxnSpPr>
          <p:cNvPr id="12" name="Conector curvado 11"/>
          <p:cNvCxnSpPr>
            <a:stCxn id="5" idx="3"/>
            <a:endCxn id="8" idx="1"/>
          </p:cNvCxnSpPr>
          <p:nvPr/>
        </p:nvCxnSpPr>
        <p:spPr>
          <a:xfrm flipV="1">
            <a:off x="2766786" y="1950751"/>
            <a:ext cx="753486" cy="1164587"/>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2766786" y="3115312"/>
            <a:ext cx="753486" cy="1246579"/>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241514" y="5695497"/>
            <a:ext cx="5723133" cy="1077218"/>
          </a:xfrm>
          <a:prstGeom prst="rect">
            <a:avLst/>
          </a:prstGeom>
          <a:noFill/>
        </p:spPr>
        <p:txBody>
          <a:bodyPr wrap="square" rtlCol="0">
            <a:spAutoFit/>
          </a:bodyPr>
          <a:lstStyle/>
          <a:p>
            <a:r>
              <a:rPr lang="en-US" sz="1600" b="1" i="1" dirty="0">
                <a:solidFill>
                  <a:srgbClr val="FFFF00"/>
                </a:solidFill>
              </a:rPr>
              <a:t>Intermittent therapy provided potential benefits with respect to physical function, fatigue, urinary problems, hot flashes, libido, and erectile function. </a:t>
            </a:r>
            <a:r>
              <a:rPr lang="en-US" sz="1600" b="1" i="1" dirty="0" smtClean="0">
                <a:solidFill>
                  <a:srgbClr val="FFFF00"/>
                </a:solidFill>
              </a:rPr>
              <a:t>Intermittent therapy is NON-INFERIOR to Continuous androgen deprivation in this setting</a:t>
            </a:r>
            <a:endParaRPr lang="en-US" sz="1600" b="1" i="1" dirty="0">
              <a:solidFill>
                <a:srgbClr val="FFFF00"/>
              </a:solidFill>
            </a:endParaRPr>
          </a:p>
        </p:txBody>
      </p:sp>
      <p:sp>
        <p:nvSpPr>
          <p:cNvPr id="15" name="CuadroTexto 14"/>
          <p:cNvSpPr txBox="1"/>
          <p:nvPr/>
        </p:nvSpPr>
        <p:spPr>
          <a:xfrm>
            <a:off x="3828658" y="2451469"/>
            <a:ext cx="1576223" cy="276999"/>
          </a:xfrm>
          <a:prstGeom prst="rect">
            <a:avLst/>
          </a:prstGeom>
          <a:noFill/>
        </p:spPr>
        <p:txBody>
          <a:bodyPr wrap="none" rtlCol="0">
            <a:spAutoFit/>
          </a:bodyPr>
          <a:lstStyle/>
          <a:p>
            <a:r>
              <a:rPr lang="es-ES_tradnl" sz="1200" i="1" dirty="0" smtClean="0"/>
              <a:t>Non-</a:t>
            </a:r>
            <a:r>
              <a:rPr lang="es-ES_tradnl" sz="1200" i="1" dirty="0" err="1" smtClean="0"/>
              <a:t>inferiority</a:t>
            </a:r>
            <a:r>
              <a:rPr lang="es-ES_tradnl" sz="1200" i="1" dirty="0" smtClean="0"/>
              <a:t> </a:t>
            </a:r>
            <a:r>
              <a:rPr lang="es-ES_tradnl" sz="1200" i="1" dirty="0" err="1" smtClean="0"/>
              <a:t>design</a:t>
            </a:r>
            <a:endParaRPr lang="es-ES" sz="1200" i="1" dirty="0"/>
          </a:p>
        </p:txBody>
      </p:sp>
      <p:sp>
        <p:nvSpPr>
          <p:cNvPr id="19" name="CuadroTexto 18"/>
          <p:cNvSpPr txBox="1"/>
          <p:nvPr/>
        </p:nvSpPr>
        <p:spPr>
          <a:xfrm>
            <a:off x="3828658" y="4747243"/>
            <a:ext cx="4997855" cy="830997"/>
          </a:xfrm>
          <a:prstGeom prst="rect">
            <a:avLst/>
          </a:prstGeom>
          <a:noFill/>
        </p:spPr>
        <p:txBody>
          <a:bodyPr wrap="square" rtlCol="0">
            <a:spAutoFit/>
          </a:bodyPr>
          <a:lstStyle/>
          <a:p>
            <a:r>
              <a:rPr lang="es-ES_tradnl" sz="1200" i="1" dirty="0" err="1" smtClean="0"/>
              <a:t>Antiandrogen</a:t>
            </a:r>
            <a:r>
              <a:rPr lang="es-ES_tradnl" sz="1200" i="1" dirty="0" smtClean="0"/>
              <a:t> </a:t>
            </a:r>
            <a:r>
              <a:rPr lang="es-ES_tradnl" sz="1200" i="1" dirty="0" err="1" smtClean="0"/>
              <a:t>therapy</a:t>
            </a:r>
            <a:r>
              <a:rPr lang="es-ES_tradnl" sz="1200" i="1" dirty="0" smtClean="0"/>
              <a:t> </a:t>
            </a:r>
            <a:r>
              <a:rPr lang="es-ES_tradnl" sz="1200" i="1" dirty="0" err="1" smtClean="0"/>
              <a:t>with</a:t>
            </a:r>
            <a:r>
              <a:rPr lang="es-ES_tradnl" sz="1200" i="1" dirty="0" smtClean="0"/>
              <a:t> LH-RH </a:t>
            </a:r>
            <a:r>
              <a:rPr lang="es-ES_tradnl" sz="1200" i="1" dirty="0" err="1" smtClean="0"/>
              <a:t>analogue</a:t>
            </a:r>
            <a:r>
              <a:rPr lang="es-ES_tradnl" sz="1200" i="1" dirty="0" smtClean="0"/>
              <a:t> x8 Mo</a:t>
            </a:r>
          </a:p>
          <a:p>
            <a:r>
              <a:rPr lang="es-ES_tradnl" sz="1200" i="1" dirty="0" err="1" smtClean="0"/>
              <a:t>With</a:t>
            </a:r>
            <a:r>
              <a:rPr lang="es-ES_tradnl" sz="1200" i="1" dirty="0" smtClean="0"/>
              <a:t> at </a:t>
            </a:r>
            <a:r>
              <a:rPr lang="es-ES_tradnl" sz="1200" i="1" dirty="0" err="1" smtClean="0"/>
              <a:t>least</a:t>
            </a:r>
            <a:r>
              <a:rPr lang="es-ES_tradnl" sz="1200" i="1" dirty="0" smtClean="0"/>
              <a:t> 1 Mo of anti-</a:t>
            </a:r>
            <a:r>
              <a:rPr lang="es-ES_tradnl" sz="1200" i="1" dirty="0" err="1" smtClean="0"/>
              <a:t>androgen</a:t>
            </a:r>
            <a:endParaRPr lang="es-ES_tradnl" sz="1200" i="1" dirty="0" smtClean="0"/>
          </a:p>
          <a:p>
            <a:r>
              <a:rPr lang="es-ES_tradnl" sz="1200" i="1" dirty="0" err="1" smtClean="0"/>
              <a:t>Antiandrogen</a:t>
            </a:r>
            <a:r>
              <a:rPr lang="es-ES_tradnl" sz="1200" i="1" dirty="0" smtClean="0"/>
              <a:t> </a:t>
            </a:r>
            <a:r>
              <a:rPr lang="es-ES_tradnl" sz="1200" i="1" dirty="0" err="1" smtClean="0"/>
              <a:t>stopped</a:t>
            </a:r>
            <a:r>
              <a:rPr lang="es-ES_tradnl" sz="1200" i="1" dirty="0" smtClean="0"/>
              <a:t> </a:t>
            </a:r>
            <a:r>
              <a:rPr lang="es-ES_tradnl" sz="1200" i="1" dirty="0" err="1" smtClean="0"/>
              <a:t>if</a:t>
            </a:r>
            <a:r>
              <a:rPr lang="es-ES_tradnl" sz="1200" i="1" dirty="0" smtClean="0"/>
              <a:t>: 1. PSA </a:t>
            </a:r>
            <a:r>
              <a:rPr lang="es-ES_tradnl" sz="1200" i="1" dirty="0" err="1" smtClean="0"/>
              <a:t>less</a:t>
            </a:r>
            <a:r>
              <a:rPr lang="es-ES_tradnl" sz="1200" i="1" dirty="0" smtClean="0"/>
              <a:t> </a:t>
            </a:r>
            <a:r>
              <a:rPr lang="es-ES_tradnl" sz="1200" i="1" dirty="0" err="1" smtClean="0"/>
              <a:t>than</a:t>
            </a:r>
            <a:r>
              <a:rPr lang="es-ES_tradnl" sz="1200" i="1" dirty="0" smtClean="0"/>
              <a:t> 4, and 2. PSA </a:t>
            </a:r>
            <a:r>
              <a:rPr lang="es-ES_tradnl" sz="1200" i="1" dirty="0" err="1" smtClean="0"/>
              <a:t>not</a:t>
            </a:r>
            <a:r>
              <a:rPr lang="es-ES_tradnl" sz="1200" i="1" dirty="0" smtClean="0"/>
              <a:t> </a:t>
            </a:r>
            <a:r>
              <a:rPr lang="es-ES_tradnl" sz="1200" i="1" dirty="0" err="1" smtClean="0"/>
              <a:t>rising</a:t>
            </a:r>
            <a:r>
              <a:rPr lang="es-ES_tradnl" sz="1200" i="1" dirty="0" smtClean="0"/>
              <a:t> 1+ </a:t>
            </a:r>
            <a:r>
              <a:rPr lang="es-ES_tradnl" sz="1200" i="1" dirty="0" err="1" smtClean="0"/>
              <a:t>from</a:t>
            </a:r>
            <a:r>
              <a:rPr lang="es-ES_tradnl" sz="1200" i="1" dirty="0" smtClean="0"/>
              <a:t> </a:t>
            </a:r>
            <a:r>
              <a:rPr lang="es-ES_tradnl" sz="1200" i="1" dirty="0" err="1" smtClean="0"/>
              <a:t>previous</a:t>
            </a:r>
            <a:r>
              <a:rPr lang="es-ES_tradnl" sz="1200" i="1" dirty="0" smtClean="0"/>
              <a:t> </a:t>
            </a:r>
            <a:r>
              <a:rPr lang="es-ES_tradnl" sz="1200" i="1" dirty="0" err="1" smtClean="0"/>
              <a:t>evaluation</a:t>
            </a:r>
            <a:endParaRPr lang="es-ES" sz="1200" i="1" dirty="0"/>
          </a:p>
        </p:txBody>
      </p:sp>
      <p:sp>
        <p:nvSpPr>
          <p:cNvPr id="2" name="CuadroTexto 1"/>
          <p:cNvSpPr txBox="1"/>
          <p:nvPr/>
        </p:nvSpPr>
        <p:spPr>
          <a:xfrm>
            <a:off x="5964659" y="1473823"/>
            <a:ext cx="2224863" cy="369332"/>
          </a:xfrm>
          <a:prstGeom prst="rect">
            <a:avLst/>
          </a:prstGeom>
          <a:noFill/>
        </p:spPr>
        <p:txBody>
          <a:bodyPr wrap="none" rtlCol="0">
            <a:spAutoFit/>
          </a:bodyPr>
          <a:lstStyle/>
          <a:p>
            <a:r>
              <a:rPr lang="es-ES" i="1" dirty="0" smtClean="0"/>
              <a:t>Median OS: 9.1 </a:t>
            </a:r>
            <a:r>
              <a:rPr lang="es-ES" i="1" dirty="0" err="1" smtClean="0"/>
              <a:t>years</a:t>
            </a:r>
            <a:endParaRPr lang="es-ES" i="1" dirty="0"/>
          </a:p>
        </p:txBody>
      </p:sp>
      <p:sp>
        <p:nvSpPr>
          <p:cNvPr id="21" name="CuadroTexto 20"/>
          <p:cNvSpPr txBox="1"/>
          <p:nvPr/>
        </p:nvSpPr>
        <p:spPr>
          <a:xfrm>
            <a:off x="5966913" y="3904693"/>
            <a:ext cx="2224863" cy="369332"/>
          </a:xfrm>
          <a:prstGeom prst="rect">
            <a:avLst/>
          </a:prstGeom>
          <a:noFill/>
        </p:spPr>
        <p:txBody>
          <a:bodyPr wrap="none" rtlCol="0">
            <a:spAutoFit/>
          </a:bodyPr>
          <a:lstStyle/>
          <a:p>
            <a:r>
              <a:rPr lang="es-ES" i="1" dirty="0" smtClean="0"/>
              <a:t>Median OS: 8.8 </a:t>
            </a:r>
            <a:r>
              <a:rPr lang="es-ES" i="1" dirty="0" err="1" smtClean="0"/>
              <a:t>years</a:t>
            </a:r>
            <a:endParaRPr lang="es-ES" i="1" dirty="0" smtClean="0"/>
          </a:p>
        </p:txBody>
      </p:sp>
      <p:sp>
        <p:nvSpPr>
          <p:cNvPr id="3" name="Rectángulo 2"/>
          <p:cNvSpPr/>
          <p:nvPr/>
        </p:nvSpPr>
        <p:spPr>
          <a:xfrm>
            <a:off x="6704391" y="6495729"/>
            <a:ext cx="2240038" cy="276999"/>
          </a:xfrm>
          <a:prstGeom prst="rect">
            <a:avLst/>
          </a:prstGeom>
        </p:spPr>
        <p:txBody>
          <a:bodyPr wrap="square">
            <a:spAutoFit/>
          </a:bodyPr>
          <a:lstStyle/>
          <a:p>
            <a:r>
              <a:rPr lang="en-US" sz="1200" dirty="0" smtClean="0"/>
              <a:t>Crook J, et </a:t>
            </a:r>
            <a:r>
              <a:rPr lang="en-US" sz="1200" dirty="0" err="1" smtClean="0"/>
              <a:t>al.N</a:t>
            </a:r>
            <a:r>
              <a:rPr lang="en-US" sz="1200" dirty="0" smtClean="0"/>
              <a:t> </a:t>
            </a:r>
            <a:r>
              <a:rPr lang="en-US" sz="1200" dirty="0" err="1"/>
              <a:t>Engl</a:t>
            </a:r>
            <a:r>
              <a:rPr lang="en-US" sz="1200" dirty="0"/>
              <a:t> J Med </a:t>
            </a:r>
            <a:r>
              <a:rPr lang="en-US" sz="1200" dirty="0" smtClean="0"/>
              <a:t>2012</a:t>
            </a:r>
            <a:r>
              <a:rPr lang="es-ES_tradnl" sz="1200" dirty="0"/>
              <a:t> </a:t>
            </a:r>
            <a:endParaRPr lang="en-US" sz="1200" dirty="0"/>
          </a:p>
        </p:txBody>
      </p:sp>
      <p:sp>
        <p:nvSpPr>
          <p:cNvPr id="24" name="CuadroTexto 23"/>
          <p:cNvSpPr txBox="1"/>
          <p:nvPr/>
        </p:nvSpPr>
        <p:spPr>
          <a:xfrm>
            <a:off x="5187158" y="3078452"/>
            <a:ext cx="3597797" cy="369332"/>
          </a:xfrm>
          <a:prstGeom prst="rect">
            <a:avLst/>
          </a:prstGeom>
          <a:noFill/>
        </p:spPr>
        <p:txBody>
          <a:bodyPr wrap="none" rtlCol="0">
            <a:spAutoFit/>
          </a:bodyPr>
          <a:lstStyle/>
          <a:p>
            <a:r>
              <a:rPr lang="es-ES" b="1" i="1" dirty="0" err="1" smtClean="0"/>
              <a:t>Only</a:t>
            </a:r>
            <a:r>
              <a:rPr lang="es-ES" b="1" i="1" dirty="0" smtClean="0"/>
              <a:t> 14.2% </a:t>
            </a:r>
            <a:r>
              <a:rPr lang="es-ES" b="1" i="1" dirty="0" err="1" smtClean="0"/>
              <a:t>died</a:t>
            </a:r>
            <a:r>
              <a:rPr lang="es-ES" b="1" i="1" dirty="0" smtClean="0"/>
              <a:t> of </a:t>
            </a:r>
            <a:r>
              <a:rPr lang="es-ES" b="1" i="1" dirty="0" err="1" smtClean="0"/>
              <a:t>Prostate</a:t>
            </a:r>
            <a:r>
              <a:rPr lang="es-ES" b="1" i="1" dirty="0" smtClean="0"/>
              <a:t> </a:t>
            </a:r>
            <a:r>
              <a:rPr lang="es-ES" b="1" i="1" dirty="0" err="1" smtClean="0"/>
              <a:t>Cancer</a:t>
            </a:r>
            <a:endParaRPr lang="es-ES" b="1" i="1" dirty="0"/>
          </a:p>
        </p:txBody>
      </p:sp>
    </p:spTree>
    <p:extLst>
      <p:ext uri="{BB962C8B-B14F-4D97-AF65-F5344CB8AC3E}">
        <p14:creationId xmlns:p14="http://schemas.microsoft.com/office/powerpoint/2010/main" val="15158658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linds(horizontal)">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p:bldP spid="21" grpId="0"/>
      <p:bldP spid="2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560388" y="1477989"/>
            <a:ext cx="2000250" cy="1571625"/>
          </a:xfrm>
          <a:prstGeom prst="roundRect">
            <a:avLst/>
          </a:prstGeom>
          <a:solidFill>
            <a:schemeClr val="accent1">
              <a:lumMod val="75000"/>
            </a:schemeClr>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1400" b="1" dirty="0" err="1">
                <a:solidFill>
                  <a:srgbClr val="FFFFFF"/>
                </a:solidFill>
                <a:latin typeface="Arial"/>
                <a:ea typeface="ＭＳ Ｐゴシック"/>
              </a:rPr>
              <a:t>Rising</a:t>
            </a:r>
            <a:r>
              <a:rPr lang="es-ES" sz="1400" b="1" dirty="0">
                <a:solidFill>
                  <a:srgbClr val="FFFFFF"/>
                </a:solidFill>
                <a:latin typeface="Arial"/>
                <a:ea typeface="ＭＳ Ｐゴシック"/>
              </a:rPr>
              <a:t> PSA </a:t>
            </a:r>
            <a:r>
              <a:rPr lang="es-ES" sz="1400" b="1" dirty="0" err="1">
                <a:solidFill>
                  <a:srgbClr val="FFFFFF"/>
                </a:solidFill>
                <a:latin typeface="Arial"/>
                <a:ea typeface="ＭＳ Ｐゴシック"/>
              </a:rPr>
              <a:t>Level</a:t>
            </a:r>
            <a:r>
              <a:rPr lang="es-ES" sz="1400" b="1" dirty="0">
                <a:solidFill>
                  <a:srgbClr val="FFFFFF"/>
                </a:solidFill>
                <a:latin typeface="Arial"/>
                <a:ea typeface="ＭＳ Ｐゴシック"/>
              </a:rPr>
              <a:t> of 3, </a:t>
            </a:r>
            <a:r>
              <a:rPr lang="es-ES" sz="1400" b="1" dirty="0" err="1">
                <a:solidFill>
                  <a:srgbClr val="FFFFFF"/>
                </a:solidFill>
                <a:latin typeface="Arial"/>
                <a:ea typeface="ＭＳ Ｐゴシック"/>
              </a:rPr>
              <a:t>or</a:t>
            </a:r>
            <a:r>
              <a:rPr lang="es-ES" sz="1400" b="1" dirty="0">
                <a:solidFill>
                  <a:srgbClr val="FFFFFF"/>
                </a:solidFill>
                <a:latin typeface="Arial"/>
                <a:ea typeface="ＭＳ Ｐゴシック"/>
              </a:rPr>
              <a:t> more, 1 </a:t>
            </a:r>
            <a:r>
              <a:rPr lang="es-ES" sz="1400" b="1" dirty="0" err="1">
                <a:solidFill>
                  <a:srgbClr val="FFFFFF"/>
                </a:solidFill>
                <a:latin typeface="Arial"/>
                <a:ea typeface="ＭＳ Ｐゴシック"/>
              </a:rPr>
              <a:t>year</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or</a:t>
            </a:r>
            <a:r>
              <a:rPr lang="es-ES" sz="1400" b="1" dirty="0">
                <a:solidFill>
                  <a:srgbClr val="FFFFFF"/>
                </a:solidFill>
                <a:latin typeface="Arial"/>
                <a:ea typeface="ＭＳ Ｐゴシック"/>
              </a:rPr>
              <a:t> more </a:t>
            </a:r>
            <a:r>
              <a:rPr lang="es-ES" sz="1400" b="1" dirty="0" err="1">
                <a:solidFill>
                  <a:srgbClr val="FFFFFF"/>
                </a:solidFill>
                <a:latin typeface="Arial"/>
                <a:ea typeface="ＭＳ Ｐゴシック"/>
              </a:rPr>
              <a:t>after</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definitive</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radiotherapy</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for</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prostate</a:t>
            </a:r>
            <a:r>
              <a:rPr lang="es-ES" sz="1400" b="1" dirty="0">
                <a:solidFill>
                  <a:srgbClr val="FFFFFF"/>
                </a:solidFill>
                <a:latin typeface="Arial"/>
                <a:ea typeface="ＭＳ Ｐゴシック"/>
              </a:rPr>
              <a:t> </a:t>
            </a:r>
            <a:r>
              <a:rPr lang="es-ES" sz="1400" b="1" dirty="0" err="1">
                <a:solidFill>
                  <a:srgbClr val="FFFFFF"/>
                </a:solidFill>
                <a:latin typeface="Arial"/>
                <a:ea typeface="ＭＳ Ｐゴシック"/>
              </a:rPr>
              <a:t>cancer</a:t>
            </a:r>
            <a:endParaRPr lang="es-ES" sz="1200" b="1" dirty="0">
              <a:solidFill>
                <a:srgbClr val="FFFFFF"/>
              </a:solidFill>
              <a:latin typeface="Arial"/>
              <a:ea typeface="ＭＳ Ｐゴシック"/>
            </a:endParaRPr>
          </a:p>
        </p:txBody>
      </p:sp>
      <p:sp>
        <p:nvSpPr>
          <p:cNvPr id="16386" name="5 CuadroTexto"/>
          <p:cNvSpPr txBox="1">
            <a:spLocks noChangeArrowheads="1"/>
          </p:cNvSpPr>
          <p:nvPr/>
        </p:nvSpPr>
        <p:spPr bwMode="auto">
          <a:xfrm>
            <a:off x="306389" y="6554788"/>
            <a:ext cx="296813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100" smtClean="0">
                <a:solidFill>
                  <a:srgbClr val="FFFFFF"/>
                </a:solidFill>
              </a:rPr>
              <a:t>Crook JM, et al. N Engl J Med, 367, 895-903</a:t>
            </a:r>
          </a:p>
        </p:txBody>
      </p:sp>
      <p:sp>
        <p:nvSpPr>
          <p:cNvPr id="7" name="6 Elipse"/>
          <p:cNvSpPr/>
          <p:nvPr/>
        </p:nvSpPr>
        <p:spPr>
          <a:xfrm>
            <a:off x="2917838" y="2049463"/>
            <a:ext cx="500063" cy="500062"/>
          </a:xfrm>
          <a:prstGeom prst="ellipse">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b="1" dirty="0">
                <a:solidFill>
                  <a:srgbClr val="FFFFFF"/>
                </a:solidFill>
                <a:latin typeface="Arial"/>
                <a:ea typeface="ＭＳ Ｐゴシック"/>
              </a:rPr>
              <a:t>R</a:t>
            </a:r>
          </a:p>
        </p:txBody>
      </p:sp>
      <p:sp>
        <p:nvSpPr>
          <p:cNvPr id="8" name="7 Rectángulo"/>
          <p:cNvSpPr/>
          <p:nvPr/>
        </p:nvSpPr>
        <p:spPr>
          <a:xfrm>
            <a:off x="3846515" y="1049364"/>
            <a:ext cx="4429125"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dirty="0" err="1">
                <a:solidFill>
                  <a:srgbClr val="FFFFFF"/>
                </a:solidFill>
                <a:latin typeface="Arial"/>
                <a:ea typeface="ＭＳ Ｐゴシック"/>
              </a:rPr>
              <a:t>Intermittent</a:t>
            </a:r>
            <a:r>
              <a:rPr lang="es-ES" sz="2400" dirty="0">
                <a:solidFill>
                  <a:srgbClr val="FFFFFF"/>
                </a:solidFill>
                <a:latin typeface="Arial"/>
                <a:ea typeface="ＭＳ Ｐゴシック"/>
              </a:rPr>
              <a:t> </a:t>
            </a:r>
            <a:r>
              <a:rPr lang="es-ES" sz="2400" dirty="0" err="1">
                <a:solidFill>
                  <a:srgbClr val="FFFFFF"/>
                </a:solidFill>
                <a:latin typeface="Arial"/>
                <a:ea typeface="ＭＳ Ｐゴシック"/>
              </a:rPr>
              <a:t>Androgen</a:t>
            </a:r>
            <a:r>
              <a:rPr lang="es-ES" sz="2400" dirty="0">
                <a:solidFill>
                  <a:srgbClr val="FFFFFF"/>
                </a:solidFill>
                <a:latin typeface="Arial"/>
                <a:ea typeface="ＭＳ Ｐゴシック"/>
              </a:rPr>
              <a:t> </a:t>
            </a:r>
            <a:r>
              <a:rPr lang="es-ES" sz="2400" dirty="0" err="1">
                <a:solidFill>
                  <a:srgbClr val="FFFFFF"/>
                </a:solidFill>
                <a:latin typeface="Arial"/>
                <a:ea typeface="ＭＳ Ｐゴシック"/>
              </a:rPr>
              <a:t>Blockade</a:t>
            </a:r>
            <a:r>
              <a:rPr lang="es-ES" sz="2400" dirty="0">
                <a:solidFill>
                  <a:srgbClr val="FFFFFF"/>
                </a:solidFill>
                <a:latin typeface="Arial"/>
                <a:ea typeface="ＭＳ Ｐゴシック"/>
              </a:rPr>
              <a:t> (IAB)</a:t>
            </a:r>
          </a:p>
        </p:txBody>
      </p:sp>
      <p:sp>
        <p:nvSpPr>
          <p:cNvPr id="9" name="8 Rectángulo"/>
          <p:cNvSpPr/>
          <p:nvPr/>
        </p:nvSpPr>
        <p:spPr>
          <a:xfrm>
            <a:off x="3846513" y="2620989"/>
            <a:ext cx="4500562" cy="714375"/>
          </a:xfrm>
          <a:prstGeom prst="rect">
            <a:avLst/>
          </a:prstGeom>
          <a:solidFill>
            <a:schemeClr val="accent1">
              <a:lumMod val="75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dirty="0" err="1">
                <a:solidFill>
                  <a:srgbClr val="FFFFFF"/>
                </a:solidFill>
                <a:latin typeface="Arial"/>
                <a:ea typeface="ＭＳ Ｐゴシック"/>
              </a:rPr>
              <a:t>Continuous</a:t>
            </a:r>
            <a:r>
              <a:rPr lang="es-ES" sz="2400" dirty="0">
                <a:solidFill>
                  <a:srgbClr val="FFFFFF"/>
                </a:solidFill>
                <a:latin typeface="Arial"/>
                <a:ea typeface="ＭＳ Ｐゴシック"/>
              </a:rPr>
              <a:t> </a:t>
            </a:r>
            <a:r>
              <a:rPr lang="es-ES" sz="2400" dirty="0" err="1">
                <a:solidFill>
                  <a:srgbClr val="FFFFFF"/>
                </a:solidFill>
                <a:latin typeface="Arial"/>
                <a:ea typeface="ＭＳ Ｐゴシック"/>
              </a:rPr>
              <a:t>Androgen</a:t>
            </a:r>
            <a:r>
              <a:rPr lang="es-ES" sz="2400" dirty="0">
                <a:solidFill>
                  <a:srgbClr val="FFFFFF"/>
                </a:solidFill>
                <a:latin typeface="Arial"/>
                <a:ea typeface="ＭＳ Ｐゴシック"/>
              </a:rPr>
              <a:t> </a:t>
            </a:r>
            <a:r>
              <a:rPr lang="es-ES" sz="2400" dirty="0" err="1">
                <a:solidFill>
                  <a:srgbClr val="FFFFFF"/>
                </a:solidFill>
                <a:latin typeface="Arial"/>
                <a:ea typeface="ＭＳ Ｐゴシック"/>
              </a:rPr>
              <a:t>Blockade</a:t>
            </a:r>
            <a:endParaRPr lang="es-ES" sz="2400" dirty="0">
              <a:solidFill>
                <a:srgbClr val="FFFFFF"/>
              </a:solidFill>
              <a:latin typeface="Arial"/>
              <a:ea typeface="ＭＳ Ｐゴシック"/>
            </a:endParaRPr>
          </a:p>
        </p:txBody>
      </p:sp>
      <p:cxnSp>
        <p:nvCxnSpPr>
          <p:cNvPr id="13" name="12 Conector recto de flecha"/>
          <p:cNvCxnSpPr/>
          <p:nvPr/>
        </p:nvCxnSpPr>
        <p:spPr>
          <a:xfrm flipV="1">
            <a:off x="3417901" y="1692275"/>
            <a:ext cx="357187" cy="28575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rot="16200000" flipH="1">
            <a:off x="3417888" y="2549551"/>
            <a:ext cx="357188" cy="357187"/>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p:nvPr/>
        </p:nvCxnSpPr>
        <p:spPr>
          <a:xfrm>
            <a:off x="2632088" y="2263775"/>
            <a:ext cx="214313" cy="158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393" name="22 CuadroTexto"/>
          <p:cNvSpPr txBox="1">
            <a:spLocks noChangeArrowheads="1"/>
          </p:cNvSpPr>
          <p:nvPr/>
        </p:nvSpPr>
        <p:spPr bwMode="auto">
          <a:xfrm>
            <a:off x="1560513" y="3121025"/>
            <a:ext cx="10476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n=1386</a:t>
            </a:r>
          </a:p>
        </p:txBody>
      </p:sp>
      <p:sp>
        <p:nvSpPr>
          <p:cNvPr id="16394" name="23 CuadroTexto"/>
          <p:cNvSpPr txBox="1">
            <a:spLocks noChangeArrowheads="1"/>
          </p:cNvSpPr>
          <p:nvPr/>
        </p:nvSpPr>
        <p:spPr bwMode="auto">
          <a:xfrm>
            <a:off x="3775088" y="1763713"/>
            <a:ext cx="9050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n=690</a:t>
            </a:r>
          </a:p>
        </p:txBody>
      </p:sp>
      <p:sp>
        <p:nvSpPr>
          <p:cNvPr id="16395" name="24 CuadroTexto"/>
          <p:cNvSpPr txBox="1">
            <a:spLocks noChangeArrowheads="1"/>
          </p:cNvSpPr>
          <p:nvPr/>
        </p:nvSpPr>
        <p:spPr bwMode="auto">
          <a:xfrm>
            <a:off x="3846526" y="3335338"/>
            <a:ext cx="9050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FFFFFF"/>
                </a:solidFill>
              </a:rPr>
              <a:t>n=696</a:t>
            </a:r>
          </a:p>
        </p:txBody>
      </p:sp>
      <p:graphicFrame>
        <p:nvGraphicFramePr>
          <p:cNvPr id="26" name="25 Tabla"/>
          <p:cNvGraphicFramePr>
            <a:graphicFrameLocks noGrp="1"/>
          </p:cNvGraphicFramePr>
          <p:nvPr>
            <p:extLst>
              <p:ext uri="{D42A27DB-BD31-4B8C-83A1-F6EECF244321}">
                <p14:modId xmlns:p14="http://schemas.microsoft.com/office/powerpoint/2010/main" val="3111803362"/>
              </p:ext>
            </p:extLst>
          </p:nvPr>
        </p:nvGraphicFramePr>
        <p:xfrm>
          <a:off x="817564" y="3776663"/>
          <a:ext cx="7215188" cy="1006476"/>
        </p:xfrm>
        <a:graphic>
          <a:graphicData uri="http://schemas.openxmlformats.org/drawingml/2006/table">
            <a:tbl>
              <a:tblPr firstRow="1" bandRow="1">
                <a:tableStyleId>{5C22544A-7EE6-4342-B048-85BDC9FD1C3A}</a:tableStyleId>
              </a:tblPr>
              <a:tblGrid>
                <a:gridCol w="1803797"/>
                <a:gridCol w="1553765"/>
                <a:gridCol w="2053829"/>
                <a:gridCol w="1803797"/>
              </a:tblGrid>
              <a:tr h="335492">
                <a:tc>
                  <a:txBody>
                    <a:bodyPr/>
                    <a:lstStyle/>
                    <a:p>
                      <a:r>
                        <a:rPr lang="es-ES" sz="1600" dirty="0" smtClean="0"/>
                        <a:t>Variable</a:t>
                      </a:r>
                      <a:endParaRPr lang="es-ES" sz="1600" dirty="0"/>
                    </a:p>
                  </a:txBody>
                  <a:tcPr marL="91439" marR="91439" marT="45749" marB="45749"/>
                </a:tc>
                <a:tc>
                  <a:txBody>
                    <a:bodyPr/>
                    <a:lstStyle/>
                    <a:p>
                      <a:pPr algn="ctr"/>
                      <a:r>
                        <a:rPr lang="es-ES" sz="1600" dirty="0" smtClean="0"/>
                        <a:t>IAB</a:t>
                      </a:r>
                      <a:endParaRPr lang="es-ES" sz="1600" dirty="0"/>
                    </a:p>
                  </a:txBody>
                  <a:tcPr marL="91439" marR="91439" marT="45749" marB="45749"/>
                </a:tc>
                <a:tc>
                  <a:txBody>
                    <a:bodyPr/>
                    <a:lstStyle/>
                    <a:p>
                      <a:pPr algn="ctr"/>
                      <a:r>
                        <a:rPr lang="es-ES" sz="1600" dirty="0" err="1" smtClean="0"/>
                        <a:t>Continuous</a:t>
                      </a:r>
                      <a:endParaRPr lang="es-ES" sz="1600" dirty="0"/>
                    </a:p>
                  </a:txBody>
                  <a:tcPr marL="91439" marR="91439" marT="45749" marB="45749"/>
                </a:tc>
                <a:tc>
                  <a:txBody>
                    <a:bodyPr/>
                    <a:lstStyle/>
                    <a:p>
                      <a:pPr algn="ctr"/>
                      <a:r>
                        <a:rPr lang="es-ES" sz="1600" dirty="0" smtClean="0"/>
                        <a:t>HR</a:t>
                      </a:r>
                      <a:endParaRPr lang="es-ES" sz="1600" dirty="0"/>
                    </a:p>
                  </a:txBody>
                  <a:tcPr marL="91439" marR="91439" marT="45749" marB="45749"/>
                </a:tc>
              </a:tr>
              <a:tr h="335492">
                <a:tc>
                  <a:txBody>
                    <a:bodyPr/>
                    <a:lstStyle/>
                    <a:p>
                      <a:r>
                        <a:rPr lang="es-ES" sz="1600" b="1" baseline="0" dirty="0" err="1" smtClean="0"/>
                        <a:t>Death</a:t>
                      </a:r>
                      <a:r>
                        <a:rPr lang="es-ES" sz="1600" b="1" baseline="0" dirty="0" smtClean="0"/>
                        <a:t>*</a:t>
                      </a:r>
                      <a:endParaRPr lang="es-ES" sz="1600" b="1" dirty="0"/>
                    </a:p>
                  </a:txBody>
                  <a:tcPr marL="91439" marR="91439" marT="45749" marB="45749"/>
                </a:tc>
                <a:tc>
                  <a:txBody>
                    <a:bodyPr/>
                    <a:lstStyle/>
                    <a:p>
                      <a:pPr algn="ctr"/>
                      <a:r>
                        <a:rPr lang="es-ES" sz="1600" b="1" dirty="0" smtClean="0"/>
                        <a:t>268</a:t>
                      </a:r>
                      <a:endParaRPr lang="es-ES" sz="1600" b="1" dirty="0"/>
                    </a:p>
                  </a:txBody>
                  <a:tcPr marL="91439" marR="91439" marT="45749" marB="45749"/>
                </a:tc>
                <a:tc>
                  <a:txBody>
                    <a:bodyPr/>
                    <a:lstStyle/>
                    <a:p>
                      <a:pPr algn="ctr"/>
                      <a:r>
                        <a:rPr lang="es-ES" sz="1600" b="1" dirty="0" smtClean="0"/>
                        <a:t>256</a:t>
                      </a:r>
                      <a:endParaRPr lang="es-ES" sz="1600" b="1" dirty="0"/>
                    </a:p>
                  </a:txBody>
                  <a:tcPr marL="91439" marR="91439" marT="45749" marB="45749"/>
                </a:tc>
                <a:tc>
                  <a:txBody>
                    <a:bodyPr/>
                    <a:lstStyle/>
                    <a:p>
                      <a:pPr algn="ctr"/>
                      <a:r>
                        <a:rPr lang="es-ES" sz="1600" b="1" dirty="0" smtClean="0"/>
                        <a:t>NS</a:t>
                      </a:r>
                      <a:endParaRPr lang="es-ES" sz="1600" b="1" dirty="0"/>
                    </a:p>
                  </a:txBody>
                  <a:tcPr marL="91439" marR="91439" marT="45749" marB="45749"/>
                </a:tc>
              </a:tr>
              <a:tr h="335492">
                <a:tc>
                  <a:txBody>
                    <a:bodyPr/>
                    <a:lstStyle/>
                    <a:p>
                      <a:r>
                        <a:rPr lang="es-ES" sz="1600" b="1" dirty="0" smtClean="0"/>
                        <a:t>Median </a:t>
                      </a:r>
                      <a:r>
                        <a:rPr lang="es-ES" sz="1600" b="1" dirty="0" err="1" smtClean="0"/>
                        <a:t>survival</a:t>
                      </a:r>
                      <a:endParaRPr lang="es-ES" sz="1600" b="1" dirty="0"/>
                    </a:p>
                  </a:txBody>
                  <a:tcPr marL="91439" marR="91439" marT="45749" marB="45749"/>
                </a:tc>
                <a:tc>
                  <a:txBody>
                    <a:bodyPr/>
                    <a:lstStyle/>
                    <a:p>
                      <a:pPr algn="ctr"/>
                      <a:r>
                        <a:rPr lang="es-ES" sz="1600" b="1" dirty="0" smtClean="0"/>
                        <a:t>8.8 </a:t>
                      </a:r>
                      <a:r>
                        <a:rPr lang="es-ES" sz="1600" b="1" dirty="0" err="1" smtClean="0"/>
                        <a:t>years</a:t>
                      </a:r>
                      <a:endParaRPr lang="es-ES" sz="1600" b="1" dirty="0"/>
                    </a:p>
                  </a:txBody>
                  <a:tcPr marL="91439" marR="91439" marT="45749" marB="45749"/>
                </a:tc>
                <a:tc>
                  <a:txBody>
                    <a:bodyPr/>
                    <a:lstStyle/>
                    <a:p>
                      <a:pPr algn="ctr"/>
                      <a:r>
                        <a:rPr lang="es-ES" sz="1600" b="1" dirty="0" smtClean="0"/>
                        <a:t>9.1 </a:t>
                      </a:r>
                      <a:r>
                        <a:rPr lang="es-ES" sz="1600" b="1" dirty="0" err="1" smtClean="0"/>
                        <a:t>years</a:t>
                      </a:r>
                      <a:endParaRPr lang="es-ES" sz="1600" b="1" dirty="0"/>
                    </a:p>
                  </a:txBody>
                  <a:tcPr marL="91439" marR="91439" marT="45749" marB="45749"/>
                </a:tc>
                <a:tc>
                  <a:txBody>
                    <a:bodyPr/>
                    <a:lstStyle/>
                    <a:p>
                      <a:pPr algn="ctr"/>
                      <a:r>
                        <a:rPr lang="es-ES" sz="1600" b="1" dirty="0" smtClean="0"/>
                        <a:t>1.02 (NS)</a:t>
                      </a:r>
                      <a:endParaRPr lang="es-ES" sz="1600" b="1" dirty="0"/>
                    </a:p>
                  </a:txBody>
                  <a:tcPr marL="91439" marR="91439" marT="45749" marB="45749"/>
                </a:tc>
              </a:tr>
            </a:tbl>
          </a:graphicData>
        </a:graphic>
      </p:graphicFrame>
      <p:sp>
        <p:nvSpPr>
          <p:cNvPr id="16418" name="16 CuadroTexto"/>
          <p:cNvSpPr txBox="1">
            <a:spLocks noChangeArrowheads="1"/>
          </p:cNvSpPr>
          <p:nvPr/>
        </p:nvSpPr>
        <p:spPr bwMode="auto">
          <a:xfrm>
            <a:off x="827100" y="4862538"/>
            <a:ext cx="45019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000" smtClean="0">
                <a:solidFill>
                  <a:srgbClr val="FFFFFF"/>
                </a:solidFill>
              </a:rPr>
              <a:t>IAB: Intermittent Androgen Blockade. NS: No statistical significant difference</a:t>
            </a:r>
          </a:p>
        </p:txBody>
      </p:sp>
      <p:sp>
        <p:nvSpPr>
          <p:cNvPr id="16419" name="Título 2"/>
          <p:cNvSpPr>
            <a:spLocks noGrp="1"/>
          </p:cNvSpPr>
          <p:nvPr>
            <p:ph type="title"/>
          </p:nvPr>
        </p:nvSpPr>
        <p:spPr>
          <a:xfrm>
            <a:off x="314327" y="166692"/>
            <a:ext cx="8353425" cy="600075"/>
          </a:xfrm>
        </p:spPr>
        <p:txBody>
          <a:bodyPr>
            <a:noAutofit/>
          </a:bodyPr>
          <a:lstStyle/>
          <a:p>
            <a:r>
              <a:rPr lang="es-ES_tradnl" sz="2800" dirty="0" err="1">
                <a:latin typeface="Arial" charset="0"/>
                <a:ea typeface="ＭＳ Ｐゴシック" charset="0"/>
              </a:rPr>
              <a:t>Intermittent</a:t>
            </a:r>
            <a:r>
              <a:rPr lang="es-ES_tradnl" sz="2800" dirty="0">
                <a:latin typeface="Arial" charset="0"/>
                <a:ea typeface="ＭＳ Ｐゴシック" charset="0"/>
              </a:rPr>
              <a:t> </a:t>
            </a:r>
            <a:r>
              <a:rPr lang="es-ES_tradnl" sz="2800" dirty="0" err="1">
                <a:latin typeface="Arial" charset="0"/>
                <a:ea typeface="ＭＳ Ｐゴシック" charset="0"/>
              </a:rPr>
              <a:t>Androgen</a:t>
            </a:r>
            <a:r>
              <a:rPr lang="es-ES_tradnl" sz="2800" dirty="0">
                <a:latin typeface="Arial" charset="0"/>
                <a:ea typeface="ＭＳ Ｐゴシック" charset="0"/>
              </a:rPr>
              <a:t> </a:t>
            </a:r>
            <a:r>
              <a:rPr lang="es-ES_tradnl" sz="2800" dirty="0" err="1">
                <a:latin typeface="Arial" charset="0"/>
                <a:ea typeface="ＭＳ Ｐゴシック" charset="0"/>
              </a:rPr>
              <a:t>Suppression</a:t>
            </a:r>
            <a:r>
              <a:rPr lang="es-ES_tradnl" sz="2800" dirty="0">
                <a:latin typeface="Arial" charset="0"/>
                <a:ea typeface="ＭＳ Ｐゴシック" charset="0"/>
              </a:rPr>
              <a:t> </a:t>
            </a:r>
            <a:r>
              <a:rPr lang="es-ES_tradnl" sz="2800" dirty="0" err="1">
                <a:latin typeface="Arial" charset="0"/>
                <a:ea typeface="ＭＳ Ｐゴシック" charset="0"/>
              </a:rPr>
              <a:t>for</a:t>
            </a:r>
            <a:r>
              <a:rPr lang="es-ES_tradnl" sz="2800" dirty="0">
                <a:latin typeface="Arial" charset="0"/>
                <a:ea typeface="ＭＳ Ｐゴシック" charset="0"/>
              </a:rPr>
              <a:t> </a:t>
            </a:r>
            <a:r>
              <a:rPr lang="es-ES_tradnl" sz="2800" dirty="0" err="1">
                <a:latin typeface="Arial" charset="0"/>
                <a:ea typeface="ＭＳ Ｐゴシック" charset="0"/>
              </a:rPr>
              <a:t>Rising</a:t>
            </a:r>
            <a:r>
              <a:rPr lang="es-ES_tradnl" sz="2800" dirty="0">
                <a:latin typeface="Arial" charset="0"/>
                <a:ea typeface="ＭＳ Ｐゴシック" charset="0"/>
              </a:rPr>
              <a:t> PSA </a:t>
            </a:r>
            <a:r>
              <a:rPr lang="es-ES_tradnl" sz="2800" dirty="0" err="1">
                <a:latin typeface="Arial" charset="0"/>
                <a:ea typeface="ＭＳ Ｐゴシック" charset="0"/>
              </a:rPr>
              <a:t>Level</a:t>
            </a:r>
            <a:r>
              <a:rPr lang="es-ES_tradnl" sz="2800" dirty="0">
                <a:latin typeface="Arial" charset="0"/>
                <a:ea typeface="ＭＳ Ｐゴシック" charset="0"/>
              </a:rPr>
              <a:t> </a:t>
            </a:r>
            <a:r>
              <a:rPr lang="es-ES_tradnl" sz="2800" dirty="0" err="1">
                <a:latin typeface="Arial" charset="0"/>
                <a:ea typeface="ＭＳ Ｐゴシック" charset="0"/>
              </a:rPr>
              <a:t>after</a:t>
            </a:r>
            <a:r>
              <a:rPr lang="es-ES_tradnl" sz="2800" dirty="0">
                <a:latin typeface="Arial" charset="0"/>
                <a:ea typeface="ＭＳ Ｐゴシック" charset="0"/>
              </a:rPr>
              <a:t> </a:t>
            </a:r>
            <a:r>
              <a:rPr lang="es-ES_tradnl" sz="2800" dirty="0" err="1">
                <a:latin typeface="Arial" charset="0"/>
                <a:ea typeface="ＭＳ Ｐゴシック" charset="0"/>
              </a:rPr>
              <a:t>Radiotherapy</a:t>
            </a:r>
            <a:r>
              <a:rPr lang="es-ES_tradnl" sz="2800" dirty="0">
                <a:latin typeface="Arial" charset="0"/>
                <a:ea typeface="ＭＳ Ｐゴシック" charset="0"/>
              </a:rPr>
              <a:t> </a:t>
            </a:r>
            <a:r>
              <a:rPr lang="es-ES" sz="2800" dirty="0">
                <a:latin typeface="Arial" charset="0"/>
                <a:ea typeface="ＭＳ Ｐゴシック" charset="0"/>
              </a:rPr>
              <a:t>–</a:t>
            </a:r>
            <a:r>
              <a:rPr lang="es-ES_tradnl" sz="2800" dirty="0">
                <a:latin typeface="Arial" charset="0"/>
                <a:ea typeface="ＭＳ Ｐゴシック" charset="0"/>
              </a:rPr>
              <a:t> 6.9 </a:t>
            </a:r>
            <a:r>
              <a:rPr lang="es-ES_tradnl" sz="2800" dirty="0" err="1">
                <a:latin typeface="Arial" charset="0"/>
                <a:ea typeface="ＭＳ Ｐゴシック" charset="0"/>
              </a:rPr>
              <a:t>years</a:t>
            </a:r>
            <a:r>
              <a:rPr lang="es-ES_tradnl" sz="2800" dirty="0">
                <a:latin typeface="Arial" charset="0"/>
                <a:ea typeface="ＭＳ Ｐゴシック" charset="0"/>
              </a:rPr>
              <a:t> </a:t>
            </a:r>
            <a:r>
              <a:rPr lang="es-ES_tradnl" sz="2800" dirty="0" err="1">
                <a:latin typeface="Arial" charset="0"/>
                <a:ea typeface="ＭＳ Ｐゴシック" charset="0"/>
              </a:rPr>
              <a:t>follow</a:t>
            </a:r>
            <a:r>
              <a:rPr lang="es-ES_tradnl" sz="2800" dirty="0">
                <a:latin typeface="Arial" charset="0"/>
                <a:ea typeface="ＭＳ Ｐゴシック" charset="0"/>
              </a:rPr>
              <a:t>-up</a:t>
            </a:r>
            <a:endParaRPr lang="es-ES" sz="2800" dirty="0">
              <a:latin typeface="Arial" charset="0"/>
              <a:ea typeface="ＭＳ Ｐゴシック" charset="0"/>
            </a:endParaRPr>
          </a:p>
        </p:txBody>
      </p:sp>
      <p:sp>
        <p:nvSpPr>
          <p:cNvPr id="16420" name="CuadroTexto 11"/>
          <p:cNvSpPr txBox="1">
            <a:spLocks noChangeArrowheads="1"/>
          </p:cNvSpPr>
          <p:nvPr/>
        </p:nvSpPr>
        <p:spPr bwMode="auto">
          <a:xfrm>
            <a:off x="4900626" y="5164151"/>
            <a:ext cx="3957637" cy="1169551"/>
          </a:xfrm>
          <a:prstGeom prst="rect">
            <a:avLst/>
          </a:prstGeom>
          <a:solidFill>
            <a:schemeClr val="accent2">
              <a:lumMod val="50000"/>
            </a:schemeClr>
          </a:solidFill>
          <a:ln w="9525">
            <a:solidFill>
              <a:schemeClr val="tx1"/>
            </a:solidFill>
            <a:miter lim="800000"/>
            <a:headEnd/>
            <a:tailEnd/>
          </a:ln>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400" b="1" i="1" smtClean="0">
                <a:solidFill>
                  <a:srgbClr val="FFFFFF"/>
                </a:solidFill>
              </a:rPr>
              <a:t>“</a:t>
            </a:r>
            <a:r>
              <a:rPr lang="es-ES_tradnl" altLang="ja-JP" sz="1400" b="1" i="1" smtClean="0">
                <a:solidFill>
                  <a:srgbClr val="FFFFFF"/>
                </a:solidFill>
              </a:rPr>
              <a:t>Intermittent androgen deprivation was noninferior to continuous therapy with respect to overall survival. Some quality-of-life factors improved with intermittent therapy </a:t>
            </a:r>
            <a:r>
              <a:rPr lang="es-ES_tradnl" sz="1400" b="1" i="1" smtClean="0">
                <a:solidFill>
                  <a:srgbClr val="FFFFFF"/>
                </a:solidFill>
              </a:rPr>
              <a:t>”</a:t>
            </a:r>
            <a:endParaRPr lang="es-ES" sz="1400" b="1" i="1" smtClean="0">
              <a:solidFill>
                <a:srgbClr val="FFFFFF"/>
              </a:solidFill>
            </a:endParaRPr>
          </a:p>
        </p:txBody>
      </p:sp>
      <p:sp>
        <p:nvSpPr>
          <p:cNvPr id="16421" name="CuadroTexto 13"/>
          <p:cNvSpPr txBox="1">
            <a:spLocks noChangeArrowheads="1"/>
          </p:cNvSpPr>
          <p:nvPr/>
        </p:nvSpPr>
        <p:spPr bwMode="auto">
          <a:xfrm>
            <a:off x="296864" y="5175250"/>
            <a:ext cx="4486275" cy="7386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400" b="1" smtClean="0">
                <a:solidFill>
                  <a:srgbClr val="FFFFFF"/>
                </a:solidFill>
              </a:rPr>
              <a:t>IAB</a:t>
            </a:r>
            <a:endParaRPr lang="es-ES" sz="1400" smtClean="0">
              <a:solidFill>
                <a:srgbClr val="FFFFFF"/>
              </a:solidFill>
            </a:endParaRPr>
          </a:p>
          <a:p>
            <a:pPr eaLnBrk="1" fontAlgn="base" hangingPunct="1">
              <a:spcBef>
                <a:spcPct val="0"/>
              </a:spcBef>
              <a:spcAft>
                <a:spcPct val="0"/>
              </a:spcAft>
            </a:pPr>
            <a:r>
              <a:rPr lang="es-ES_tradnl" sz="1400" smtClean="0">
                <a:solidFill>
                  <a:srgbClr val="FFFFFF"/>
                </a:solidFill>
              </a:rPr>
              <a:t>Better physical function, less fatigue, better libido and erectile function</a:t>
            </a:r>
          </a:p>
        </p:txBody>
      </p:sp>
      <p:sp>
        <p:nvSpPr>
          <p:cNvPr id="16423" name="CuadroTexto 1"/>
          <p:cNvSpPr txBox="1">
            <a:spLocks noChangeArrowheads="1"/>
          </p:cNvSpPr>
          <p:nvPr/>
        </p:nvSpPr>
        <p:spPr bwMode="auto">
          <a:xfrm>
            <a:off x="5957902" y="1746254"/>
            <a:ext cx="23266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 sz="1200" b="1" i="1" smtClean="0">
                <a:solidFill>
                  <a:srgbClr val="FFFFFF"/>
                </a:solidFill>
              </a:rPr>
              <a:t>8 monthly cycles, then break</a:t>
            </a:r>
          </a:p>
        </p:txBody>
      </p:sp>
      <p:sp>
        <p:nvSpPr>
          <p:cNvPr id="16424" name="CuadroTexto 20"/>
          <p:cNvSpPr txBox="1">
            <a:spLocks noChangeArrowheads="1"/>
          </p:cNvSpPr>
          <p:nvPr/>
        </p:nvSpPr>
        <p:spPr bwMode="auto">
          <a:xfrm>
            <a:off x="311163" y="6026176"/>
            <a:ext cx="4487863"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pPr>
            <a:r>
              <a:rPr lang="es-ES_tradnl" sz="1400" b="1" smtClean="0">
                <a:solidFill>
                  <a:srgbClr val="FFFFFF"/>
                </a:solidFill>
              </a:rPr>
              <a:t>Prostate cancer-related deaths: 14.2%</a:t>
            </a:r>
            <a:endParaRPr lang="es-ES_tradnl" sz="1400" smtClean="0">
              <a:solidFill>
                <a:srgbClr val="FFFFFF"/>
              </a:solidFill>
            </a:endParaRPr>
          </a:p>
        </p:txBody>
      </p:sp>
    </p:spTree>
    <p:extLst>
      <p:ext uri="{BB962C8B-B14F-4D97-AF65-F5344CB8AC3E}">
        <p14:creationId xmlns:p14="http://schemas.microsoft.com/office/powerpoint/2010/main" val="2059115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_rels/theme4.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resentationLoad">
  <a:themeElements>
    <a:clrScheme name="PresentationLoad 1">
      <a:dk1>
        <a:srgbClr val="FEA501"/>
      </a:dk1>
      <a:lt1>
        <a:srgbClr val="FFFFFF"/>
      </a:lt1>
      <a:dk2>
        <a:srgbClr val="000000"/>
      </a:dk2>
      <a:lt2>
        <a:srgbClr val="004074"/>
      </a:lt2>
      <a:accent1>
        <a:srgbClr val="0061B2"/>
      </a:accent1>
      <a:accent2>
        <a:srgbClr val="2A79D0"/>
      </a:accent2>
      <a:accent3>
        <a:srgbClr val="AAAAAA"/>
      </a:accent3>
      <a:accent4>
        <a:srgbClr val="DADADA"/>
      </a:accent4>
      <a:accent5>
        <a:srgbClr val="AAB7D5"/>
      </a:accent5>
      <a:accent6>
        <a:srgbClr val="256DBC"/>
      </a:accent6>
      <a:hlink>
        <a:srgbClr val="69A2E1"/>
      </a:hlink>
      <a:folHlink>
        <a:srgbClr val="9DC2EB"/>
      </a:folHlink>
    </a:clrScheme>
    <a:fontScheme name="PresentationLoa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lnDef>
  </a:objectDefaults>
  <a:extraClrSchemeLst>
    <a:extraClrScheme>
      <a:clrScheme name="PresentationLoad 1">
        <a:dk1>
          <a:srgbClr val="FEA501"/>
        </a:dk1>
        <a:lt1>
          <a:srgbClr val="FFFFFF"/>
        </a:lt1>
        <a:dk2>
          <a:srgbClr val="000000"/>
        </a:dk2>
        <a:lt2>
          <a:srgbClr val="004074"/>
        </a:lt2>
        <a:accent1>
          <a:srgbClr val="0061B2"/>
        </a:accent1>
        <a:accent2>
          <a:srgbClr val="2A79D0"/>
        </a:accent2>
        <a:accent3>
          <a:srgbClr val="AAAAAA"/>
        </a:accent3>
        <a:accent4>
          <a:srgbClr val="DADADA"/>
        </a:accent4>
        <a:accent5>
          <a:srgbClr val="AAB7D5"/>
        </a:accent5>
        <a:accent6>
          <a:srgbClr val="256DBC"/>
        </a:accent6>
        <a:hlink>
          <a:srgbClr val="69A2E1"/>
        </a:hlink>
        <a:folHlink>
          <a:srgbClr val="9DC2EB"/>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Malla">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 xmlns:thm15="http://schemas.microsoft.com/office/thememl/2012/main" name="Mesh" id="{789EC3FE-34FD-429C-9918-760025E6C145}" vid="{B8BE45C0-8141-4D58-8C71-A009BC26FBBB}"/>
    </a:ext>
  </a:extLst>
</a:theme>
</file>

<file path=ppt/theme/theme5.xml><?xml version="1.0" encoding="utf-8"?>
<a:theme xmlns:a="http://schemas.openxmlformats.org/drawingml/2006/main" name="1_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Negro .thmx</Template>
  <TotalTime>805</TotalTime>
  <Words>16068</Words>
  <Application>Microsoft Macintosh PowerPoint</Application>
  <PresentationFormat>Presentación en pantalla (4:3)</PresentationFormat>
  <Paragraphs>3722</Paragraphs>
  <Slides>198</Slides>
  <Notes>111</Notes>
  <HiddenSlides>0</HiddenSlides>
  <MMClips>0</MMClips>
  <ScaleCrop>false</ScaleCrop>
  <HeadingPairs>
    <vt:vector size="6" baseType="variant">
      <vt:variant>
        <vt:lpstr>Tema</vt:lpstr>
      </vt:variant>
      <vt:variant>
        <vt:i4>7</vt:i4>
      </vt:variant>
      <vt:variant>
        <vt:lpstr>Servidores OLE incrustados</vt:lpstr>
      </vt:variant>
      <vt:variant>
        <vt:i4>1</vt:i4>
      </vt:variant>
      <vt:variant>
        <vt:lpstr>Títulos de diapositiva</vt:lpstr>
      </vt:variant>
      <vt:variant>
        <vt:i4>198</vt:i4>
      </vt:variant>
    </vt:vector>
  </HeadingPairs>
  <TitlesOfParts>
    <vt:vector size="206" baseType="lpstr">
      <vt:lpstr> Negro </vt:lpstr>
      <vt:lpstr>PresentationLoad</vt:lpstr>
      <vt:lpstr>1_PresentationLoad</vt:lpstr>
      <vt:lpstr>Malla</vt:lpstr>
      <vt:lpstr>1_ Negro </vt:lpstr>
      <vt:lpstr>3_ Negro </vt:lpstr>
      <vt:lpstr>2_ Negro </vt:lpstr>
      <vt:lpstr>Image</vt:lpstr>
      <vt:lpstr>Cáncer de próstata</vt:lpstr>
      <vt:lpstr>Incidencia de cáncer en Colombia – Sexo Masculino</vt:lpstr>
      <vt:lpstr>Mortalidad por cáncer en Colombia – Sexo Masculino</vt:lpstr>
      <vt:lpstr>Epidemiología del cáncer</vt:lpstr>
      <vt:lpstr>Tamizaje Recomendado</vt:lpstr>
      <vt:lpstr>Presentación de PowerPoint</vt:lpstr>
      <vt:lpstr>Presentación de PowerPoint</vt:lpstr>
      <vt:lpstr>Riesgo acumulado de muerte por cáncer de próstata</vt:lpstr>
      <vt:lpstr>PLCO – 13 years follow-up</vt:lpstr>
      <vt:lpstr>ERSPC – 11 years follow-up</vt:lpstr>
      <vt:lpstr>Presentación de PowerPoint</vt:lpstr>
      <vt:lpstr>Beneficios/Perjuicios del tamizaje en Cáncer de Próstata</vt:lpstr>
      <vt:lpstr>A favor de iniciar tamizaje en varón a los 55 años:</vt:lpstr>
      <vt:lpstr>Finasteride in the prevention of prostate cancer</vt:lpstr>
      <vt:lpstr>Si va a practicar tamizaje con PSA, considere también quimioprevención con inhibidor de 5-alfa-reductasa (finasterida o Dutasteride)</vt:lpstr>
      <vt:lpstr>Cáncer de próstata</vt:lpstr>
      <vt:lpstr>Enfoque diagnóstico – Cáncer de Próstata</vt:lpstr>
      <vt:lpstr>Patología de cáncer de próstata</vt:lpstr>
      <vt:lpstr>Presentación de PowerPoint</vt:lpstr>
      <vt:lpstr>Presentación de PowerPoint</vt:lpstr>
      <vt:lpstr>Presentación de PowerPoint</vt:lpstr>
      <vt:lpstr>Presentación de PowerPoint</vt:lpstr>
      <vt:lpstr>Biología del cáncer de próstata</vt:lpstr>
      <vt:lpstr>Fusión TMPRSS2-ERG</vt:lpstr>
      <vt:lpstr>Maniobras de estadificación</vt:lpstr>
      <vt:lpstr>Práctica usual</vt:lpstr>
      <vt:lpstr>Carcinoma de Próstata </vt:lpstr>
      <vt:lpstr>Carcinoma de Próstata </vt:lpstr>
      <vt:lpstr>Carcinoma de Próstata </vt:lpstr>
      <vt:lpstr>Presentación de PowerPoint</vt:lpstr>
      <vt:lpstr>Presentación de PowerPoint</vt:lpstr>
      <vt:lpstr>Carcinoma de Próstata </vt:lpstr>
      <vt:lpstr>Carcinoma de Próstata </vt:lpstr>
      <vt:lpstr>Natural History of Prostate Cancer</vt:lpstr>
      <vt:lpstr>Charlson Comorbidity Index for Prostate Cancer</vt:lpstr>
      <vt:lpstr>Competing Risk of Mortality by Age, Cancer Stage, Grade, and Comorbidity</vt:lpstr>
      <vt:lpstr>Carcinoma de Próstata </vt:lpstr>
      <vt:lpstr>Tratamiento del cáncer de próstata</vt:lpstr>
      <vt:lpstr>Carcinoma de Próstata </vt:lpstr>
      <vt:lpstr>Carcinoma de Próstata </vt:lpstr>
      <vt:lpstr>Presentación de PowerPoint</vt:lpstr>
      <vt:lpstr>Carcinoma de Próstata </vt:lpstr>
      <vt:lpstr>Presentación de PowerPoint</vt:lpstr>
      <vt:lpstr>Carcinoma de Próstata </vt:lpstr>
      <vt:lpstr>Tratamiento de cáncer de próstata</vt:lpstr>
      <vt:lpstr>Risk-based management of prostate cancer</vt:lpstr>
      <vt:lpstr>SPCG-7: Radiotherapy (RT) + Anti-Androgen more than doubles survival in Locally-advanced Prostate Cancer Patients</vt:lpstr>
      <vt:lpstr>RTOG-9408: Radiotherapy and hormonal therapy for localized prostate cancer</vt:lpstr>
      <vt:lpstr>Tratamiento de cáncer de próstata</vt:lpstr>
      <vt:lpstr>“If treatment for cure is necessary, is it possible? If possible, is it necessary?” </vt:lpstr>
      <vt:lpstr>SPCG-4 – 15 year follow-up</vt:lpstr>
      <vt:lpstr>PIVOT – 10 year follow-up</vt:lpstr>
      <vt:lpstr>PCOS: Long-term functional outcomes after treatment for localized prostate cancer </vt:lpstr>
      <vt:lpstr>Risk-based management of prostate cancer</vt:lpstr>
      <vt:lpstr>Position statement: Non metastastic prostate cancer</vt:lpstr>
      <vt:lpstr>Position statement: Non metastastic prostate cancer</vt:lpstr>
      <vt:lpstr>Multiparametric MRI for prostate cancer localization, staging and follow-up</vt:lpstr>
      <vt:lpstr>Cáncer de próstata: Tratamiento</vt:lpstr>
      <vt:lpstr>Agentes hormonales</vt:lpstr>
      <vt:lpstr>Presentación de PowerPoint</vt:lpstr>
      <vt:lpstr>Presentación de PowerPoint</vt:lpstr>
      <vt:lpstr>Presentación de PowerPoint</vt:lpstr>
      <vt:lpstr>GnRH agonist vs orchidectomy</vt:lpstr>
      <vt:lpstr>Presentación de PowerPoint</vt:lpstr>
      <vt:lpstr>LHRH agonist Vs lhrh antagonist</vt:lpstr>
      <vt:lpstr>LHRH agonistas</vt:lpstr>
      <vt:lpstr>Presentación de PowerPoint</vt:lpstr>
      <vt:lpstr>Continuous vs Intermittent Androgen Deprivation in metastatic Prostate Cancer</vt:lpstr>
      <vt:lpstr>Abiraterone: Mechanism of Action</vt:lpstr>
      <vt:lpstr>Presentación de PowerPoint</vt:lpstr>
      <vt:lpstr>Ginecomastia inducida por antiandrógenos</vt:lpstr>
      <vt:lpstr>Presentación de PowerPoint</vt:lpstr>
      <vt:lpstr>Abiraterone: Mechanism of Action</vt:lpstr>
      <vt:lpstr>GnRH Agonists Decrease BMD in Men With Prostate Cancer</vt:lpstr>
      <vt:lpstr>Presentación de PowerPoint</vt:lpstr>
      <vt:lpstr>Manejo de enfermedad ósea en cáncer de próstata</vt:lpstr>
      <vt:lpstr>Ácido zoledrónico / denosumab / Radio 221</vt:lpstr>
      <vt:lpstr>Presentación de PowerPoint</vt:lpstr>
      <vt:lpstr>Denosumab and Zoledronic Acid: Indications in Advanced Prostate Cancer</vt:lpstr>
      <vt:lpstr>α and β Particles</vt:lpstr>
      <vt:lpstr>Radium acts as a Calcium Mimetic</vt:lpstr>
      <vt:lpstr>QUimioterapia</vt:lpstr>
      <vt:lpstr>Docetaxel</vt:lpstr>
      <vt:lpstr>Docetaxel</vt:lpstr>
      <vt:lpstr>Presentación de PowerPoint</vt:lpstr>
      <vt:lpstr>Cabazitaxel</vt:lpstr>
      <vt:lpstr>Cabazitaxel</vt:lpstr>
      <vt:lpstr>Cabazitaxel (indicaciones)</vt:lpstr>
      <vt:lpstr>estrategias</vt:lpstr>
      <vt:lpstr>Natural History of Prostate Cancer</vt:lpstr>
      <vt:lpstr>Position statement: Non metastastic prostate cancer</vt:lpstr>
      <vt:lpstr>Position statement: Non metastastic prostate cancer</vt:lpstr>
      <vt:lpstr>A Treatment Algorithm for mCSPC</vt:lpstr>
      <vt:lpstr>A Treatment Algorithm for mCRPC</vt:lpstr>
      <vt:lpstr>Tratamiento de cáncer de próstata</vt:lpstr>
      <vt:lpstr>Natural History of Prostate Cancer</vt:lpstr>
      <vt:lpstr>Androgen-Signaling Axis and Inhibitors</vt:lpstr>
      <vt:lpstr>Continuous vs Intermittent Androgen Deprivation for Rising PSA after Radiotherapy in Prostate Cancer</vt:lpstr>
      <vt:lpstr>Intermittent Androgen Suppression for Rising PSA Level after Radiotherapy – 6.9 years follow-up</vt:lpstr>
      <vt:lpstr>IAB vs CAB vs “Nada” in asymptomatic chemical prostate cancer recurrence</vt:lpstr>
      <vt:lpstr>Qué pacientes con incremento de PSA luego de radioterapia se beneficia de terapia antiandrogénica?</vt:lpstr>
      <vt:lpstr>Tratamiento de cáncer de próstata</vt:lpstr>
      <vt:lpstr>Phase III Trial of Sipuleucel-T Immunotherapy in mCRPC (IMPACT): OS</vt:lpstr>
      <vt:lpstr>Continuous vs Intermittent Androgen Deprivation in mProstateCa</vt:lpstr>
      <vt:lpstr>Ginecomastia inducida por antiandrógenos</vt:lpstr>
      <vt:lpstr>E3805 – CHAARTED Treatment</vt:lpstr>
      <vt:lpstr>Key Eligibility Criteria</vt:lpstr>
      <vt:lpstr>Statistical Design:  History of CHAARTED&lt;br /&gt;Intent to treat analysis, 80% power 1-sided alpha=2.5% to detect 33% improvement in median OS (with all versions)</vt:lpstr>
      <vt:lpstr>Primary endpoint: Overall survival</vt:lpstr>
      <vt:lpstr>OS by extent of metastatic disease at start of ADT </vt:lpstr>
      <vt:lpstr>Conclusion</vt:lpstr>
      <vt:lpstr>Clinical interpretation</vt:lpstr>
      <vt:lpstr>α and β Particles</vt:lpstr>
      <vt:lpstr>Radium acts as a Calcium Mimetic</vt:lpstr>
      <vt:lpstr>ALSYMPCA (ALpharadin in SYMptomatic Prostate CAncer) Phase III Study Design</vt:lpstr>
      <vt:lpstr>ALSYMPCA Overall Survival</vt:lpstr>
      <vt:lpstr>ALSYMPCA Time to First Skeletal-Related Event</vt:lpstr>
      <vt:lpstr>Tratamiento de cáncer de próstata</vt:lpstr>
      <vt:lpstr>Carcinoma de Próstata </vt:lpstr>
      <vt:lpstr>Docetaxel en cáncer de próstata resistente a la castración</vt:lpstr>
      <vt:lpstr>Androgen-Signaling Axis and Inhibitors</vt:lpstr>
      <vt:lpstr>Abiraterone: Mechanism of Action</vt:lpstr>
      <vt:lpstr>COU-AA-301: Phase III Study of Abiraterone Acetate in mCRPC</vt:lpstr>
      <vt:lpstr>COU-AA-301: Overall Survival </vt:lpstr>
      <vt:lpstr>Abiraterone: Mechanism of Action</vt:lpstr>
      <vt:lpstr>AFFIRM: Phase III Registration Trial of Enzalutamide in CRPC After Docetaxel</vt:lpstr>
      <vt:lpstr>AFFIRM: Survival Improvement With Enzalutamide in CRPC </vt:lpstr>
      <vt:lpstr>TROPIC: Phase III Registration Trial of Second-line Cabazitaxel in CRPC</vt:lpstr>
      <vt:lpstr>TROPIC: OS (Updated ITT Analysis)</vt:lpstr>
      <vt:lpstr>A Treatment Algorithm for mCRPC</vt:lpstr>
      <vt:lpstr>Tratando el hueso en cáncer de próstata</vt:lpstr>
      <vt:lpstr>Fracture Prevention in  Early-Stage Prostate Cancer</vt:lpstr>
      <vt:lpstr>Fracture Risk by Sex and Age</vt:lpstr>
      <vt:lpstr>GnRH Agonists Decrease BMD in Men With Prostate Cancer</vt:lpstr>
      <vt:lpstr>Proportion of Patients With Fractures 1-5 Yrs After Cancer Diagnosis</vt:lpstr>
      <vt:lpstr>National Osteoporosis Foundation Fracture Prevention Guidelines for Men</vt:lpstr>
      <vt:lpstr>The FRAX Tool: Assessing Fracture Risk</vt:lpstr>
      <vt:lpstr>Alendronate Increases BMD During  GnRH Agonist Therapy</vt:lpstr>
      <vt:lpstr>Quarterly Zoledronic Acid Increases BMD During GnRH Agonist Therapy</vt:lpstr>
      <vt:lpstr>Annual Zoledronic Acid Increases BMD During GnRH Agonist Therapy</vt:lpstr>
      <vt:lpstr>Denosumab Fracture Prevention Study</vt:lpstr>
      <vt:lpstr>Presentación de PowerPoint</vt:lpstr>
      <vt:lpstr>Denosumab Increased BMD at All Skeletal Sites</vt:lpstr>
      <vt:lpstr>Denosumab for Fracture Prevention</vt:lpstr>
      <vt:lpstr>Fracture Risk: Conclusions</vt:lpstr>
      <vt:lpstr>Delaying Bone Metastases in Prostate Cancer</vt:lpstr>
      <vt:lpstr>Natural History of Castration-Resistant  Nonmetastatic Prostate Cancer</vt:lpstr>
      <vt:lpstr>PSA and PSADT Are Associated With Shorter Bone Metastasis–Free Survival</vt:lpstr>
      <vt:lpstr>Phase III Study: BMFS With Denosumab in M0 CRPC With Aggressive PSA Kinetics</vt:lpstr>
      <vt:lpstr>Denosumab Increases Bone Metastasis– Free Survival</vt:lpstr>
      <vt:lpstr>Time to First Bone Metastasis With Denosumab</vt:lpstr>
      <vt:lpstr>Denosumab in High-Risk M0 CRPC: Secondary Endpoints</vt:lpstr>
      <vt:lpstr>Denosumab and Adverse Events </vt:lpstr>
      <vt:lpstr>Relationship Between PSADT and Risk for Bone Metastasis or Death*</vt:lpstr>
      <vt:lpstr>Bone Metastasis–Free Survival in Patients With PSADT ≤ 10 Mos</vt:lpstr>
      <vt:lpstr>Bone Metastasis–Free Survival in Patients With PSADT ≤ 6 Mos </vt:lpstr>
      <vt:lpstr>Bone Metastasis–Free Survival in Patients With PSADT ≤ 4 Mos </vt:lpstr>
      <vt:lpstr>Bone Metastasis Delay: Conclusions</vt:lpstr>
      <vt:lpstr>Treatment of Bone Metastases Secondary to Castration-Resistant Prostate Cancer</vt:lpstr>
      <vt:lpstr>Skeletal-Related Events and Clinical Consequences of Bone Metastases</vt:lpstr>
      <vt:lpstr>Combined Analysis of 2 Phase III Trials of Pamidronate in Metastatic CRPC</vt:lpstr>
      <vt:lpstr>Zoledronic Acid in Castration-Resistant Prostate Cancer</vt:lpstr>
      <vt:lpstr>Time to First SRE: Zoledronic Acid vs Placebo</vt:lpstr>
      <vt:lpstr>Treatment Guidelines for Zoledronic Acid and Renal Dysfunction</vt:lpstr>
      <vt:lpstr>Treatment Algorithm for Continuing Zoledronic Acid</vt:lpstr>
      <vt:lpstr>Denosumab vs Zoledronic Acid: Double-Blind, Placebo-Controlled Phase III Trial</vt:lpstr>
      <vt:lpstr>Time to First On-Study SRE</vt:lpstr>
      <vt:lpstr>Adverse Events of Interest</vt:lpstr>
      <vt:lpstr>Treatment of Bone Metastases Secondary to Hormone-Sensitive Prostate Cancer</vt:lpstr>
      <vt:lpstr>CALGB 90202: Zoledronic Acid in Hormone-Sensitive PC With Bone Mets</vt:lpstr>
      <vt:lpstr>Do Bisphosphonates Prolong Survival?</vt:lpstr>
      <vt:lpstr>Denosumab and Zoledronic Acid: Indications in Advanced Prostate Cancer</vt:lpstr>
      <vt:lpstr>Novel Agents With  Bone-Protective Effects</vt:lpstr>
      <vt:lpstr>Novel Agents With Both Antitumor and Bone-Protective Effects</vt:lpstr>
      <vt:lpstr>COU-AA-301: Abiraterone Acetate Improves OS in Metastatic CRPC</vt:lpstr>
      <vt:lpstr>COU-AA-301: Effect of Abiraterone Acetate on Pain Palliation and SREs</vt:lpstr>
      <vt:lpstr>Phase III AFFIRM Trial of Enzalutamide (MDV3100) in Post-Docetaxel CRPC: OS</vt:lpstr>
      <vt:lpstr>AFFIRM Trial of Enzalutamide in Post-Docetaxel CRPC: Time to First SRE</vt:lpstr>
      <vt:lpstr>Other Novel Agents Targeting Bony Metastases in CRPC</vt:lpstr>
      <vt:lpstr>Radium-223 Targets Bone Metastases</vt:lpstr>
      <vt:lpstr>ALSYMPCA: Phase III Trial of Radium-223 in Symptomatic Prostate Cancer</vt:lpstr>
      <vt:lpstr>ALSYMPCA: Overall Survival</vt:lpstr>
      <vt:lpstr>ALSYMPCA: Time to First SRE</vt:lpstr>
      <vt:lpstr>Radium-223: Effect on Specific SREs</vt:lpstr>
      <vt:lpstr>ALSYMPCA: Adverse Events of Interest</vt:lpstr>
      <vt:lpstr>Cabozantinib (XL184): Target Profile</vt:lpstr>
      <vt:lpstr>Role of MET in Prostate Cancer and Bone Metastases </vt:lpstr>
      <vt:lpstr>Cabozantinib (cMET/VEGFR2 Inhibitor) Demonstrates Significant Bone Effects</vt:lpstr>
      <vt:lpstr>Cabozantinib: Effects on Bone Pain and Narcotic Use</vt:lpstr>
      <vt:lpstr>MET and VEGFR Interactions in Bone Tumors</vt:lpstr>
      <vt:lpstr>Cabozantinib: Randomized Phase III Trials</vt:lpstr>
      <vt:lpstr>Dasatinib: Src Inhibition</vt:lpstr>
      <vt:lpstr>Phase II Study: Dasatinib Monotherapy in Metastatic CRPC With No Previous Chemo</vt:lpstr>
      <vt:lpstr>Phase I/II Study: Dasatinib Plus Docetaxel in CRPC</vt:lpstr>
      <vt:lpstr>Docetaxel/Prednisone ± Dasatinib in  CRPC: Phase III Study </vt:lpstr>
      <vt:lpstr>Summary</vt:lpstr>
      <vt:lpstr>Presentación de PowerPoint</vt:lpstr>
      <vt:lpstr>Cáncer de próstata</vt:lpstr>
    </vt:vector>
  </TitlesOfParts>
  <Company>familiar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Patología de cáncer de próstata</dc:title>
  <dc:creator>mac mac</dc:creator>
  <cp:lastModifiedBy>mac mac</cp:lastModifiedBy>
  <cp:revision>91</cp:revision>
  <dcterms:created xsi:type="dcterms:W3CDTF">2014-02-08T16:44:04Z</dcterms:created>
  <dcterms:modified xsi:type="dcterms:W3CDTF">2015-02-08T12:57:03Z</dcterms:modified>
</cp:coreProperties>
</file>