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62" r:id="rId2"/>
    <p:sldMasterId id="2147483856" r:id="rId3"/>
  </p:sldMasterIdLst>
  <p:notesMasterIdLst>
    <p:notesMasterId r:id="rId72"/>
  </p:notesMasterIdLst>
  <p:sldIdLst>
    <p:sldId id="764" r:id="rId4"/>
    <p:sldId id="697" r:id="rId5"/>
    <p:sldId id="698" r:id="rId6"/>
    <p:sldId id="699" r:id="rId7"/>
    <p:sldId id="700" r:id="rId8"/>
    <p:sldId id="701" r:id="rId9"/>
    <p:sldId id="702" r:id="rId10"/>
    <p:sldId id="703" r:id="rId11"/>
    <p:sldId id="704" r:id="rId12"/>
    <p:sldId id="705" r:id="rId13"/>
    <p:sldId id="706" r:id="rId14"/>
    <p:sldId id="707" r:id="rId15"/>
    <p:sldId id="708" r:id="rId16"/>
    <p:sldId id="709" r:id="rId17"/>
    <p:sldId id="710" r:id="rId18"/>
    <p:sldId id="711" r:id="rId19"/>
    <p:sldId id="712" r:id="rId20"/>
    <p:sldId id="713" r:id="rId21"/>
    <p:sldId id="714" r:id="rId22"/>
    <p:sldId id="715" r:id="rId23"/>
    <p:sldId id="716" r:id="rId24"/>
    <p:sldId id="717" r:id="rId25"/>
    <p:sldId id="718" r:id="rId26"/>
    <p:sldId id="719" r:id="rId27"/>
    <p:sldId id="720" r:id="rId28"/>
    <p:sldId id="721" r:id="rId29"/>
    <p:sldId id="722" r:id="rId30"/>
    <p:sldId id="723" r:id="rId31"/>
    <p:sldId id="724" r:id="rId32"/>
    <p:sldId id="725" r:id="rId33"/>
    <p:sldId id="726" r:id="rId34"/>
    <p:sldId id="727" r:id="rId35"/>
    <p:sldId id="728" r:id="rId36"/>
    <p:sldId id="729" r:id="rId37"/>
    <p:sldId id="730" r:id="rId38"/>
    <p:sldId id="731" r:id="rId39"/>
    <p:sldId id="732" r:id="rId40"/>
    <p:sldId id="733" r:id="rId41"/>
    <p:sldId id="734" r:id="rId42"/>
    <p:sldId id="735" r:id="rId43"/>
    <p:sldId id="736" r:id="rId44"/>
    <p:sldId id="737" r:id="rId45"/>
    <p:sldId id="738" r:id="rId46"/>
    <p:sldId id="739" r:id="rId47"/>
    <p:sldId id="740" r:id="rId48"/>
    <p:sldId id="741" r:id="rId49"/>
    <p:sldId id="742" r:id="rId50"/>
    <p:sldId id="743" r:id="rId51"/>
    <p:sldId id="744" r:id="rId52"/>
    <p:sldId id="745" r:id="rId53"/>
    <p:sldId id="746" r:id="rId54"/>
    <p:sldId id="747" r:id="rId55"/>
    <p:sldId id="748" r:id="rId56"/>
    <p:sldId id="749" r:id="rId57"/>
    <p:sldId id="750" r:id="rId58"/>
    <p:sldId id="751" r:id="rId59"/>
    <p:sldId id="752" r:id="rId60"/>
    <p:sldId id="753" r:id="rId61"/>
    <p:sldId id="754" r:id="rId62"/>
    <p:sldId id="755" r:id="rId63"/>
    <p:sldId id="756" r:id="rId64"/>
    <p:sldId id="757" r:id="rId65"/>
    <p:sldId id="758" r:id="rId66"/>
    <p:sldId id="759" r:id="rId67"/>
    <p:sldId id="760" r:id="rId68"/>
    <p:sldId id="761" r:id="rId69"/>
    <p:sldId id="762" r:id="rId70"/>
    <p:sldId id="763" r:id="rId7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56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28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00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72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EAEAEA"/>
    <a:srgbClr val="0000FF"/>
    <a:srgbClr val="BBE0E3"/>
    <a:srgbClr val="DDDDDD"/>
    <a:srgbClr val="F8F8F8"/>
    <a:srgbClr val="FFFF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6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115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63" Type="http://schemas.openxmlformats.org/officeDocument/2006/relationships/slide" Target="slides/slide60.xml"/><Relationship Id="rId64" Type="http://schemas.openxmlformats.org/officeDocument/2006/relationships/slide" Target="slides/slide61.xml"/><Relationship Id="rId65" Type="http://schemas.openxmlformats.org/officeDocument/2006/relationships/slide" Target="slides/slide62.xml"/><Relationship Id="rId66" Type="http://schemas.openxmlformats.org/officeDocument/2006/relationships/slide" Target="slides/slide63.xml"/><Relationship Id="rId67" Type="http://schemas.openxmlformats.org/officeDocument/2006/relationships/slide" Target="slides/slide64.xml"/><Relationship Id="rId68" Type="http://schemas.openxmlformats.org/officeDocument/2006/relationships/slide" Target="slides/slide65.xml"/><Relationship Id="rId69" Type="http://schemas.openxmlformats.org/officeDocument/2006/relationships/slide" Target="slides/slide66.xml"/><Relationship Id="rId50" Type="http://schemas.openxmlformats.org/officeDocument/2006/relationships/slide" Target="slides/slide47.xml"/><Relationship Id="rId51" Type="http://schemas.openxmlformats.org/officeDocument/2006/relationships/slide" Target="slides/slide48.xml"/><Relationship Id="rId52" Type="http://schemas.openxmlformats.org/officeDocument/2006/relationships/slide" Target="slides/slide49.xml"/><Relationship Id="rId53" Type="http://schemas.openxmlformats.org/officeDocument/2006/relationships/slide" Target="slides/slide50.xml"/><Relationship Id="rId54" Type="http://schemas.openxmlformats.org/officeDocument/2006/relationships/slide" Target="slides/slide51.xml"/><Relationship Id="rId55" Type="http://schemas.openxmlformats.org/officeDocument/2006/relationships/slide" Target="slides/slide52.xml"/><Relationship Id="rId56" Type="http://schemas.openxmlformats.org/officeDocument/2006/relationships/slide" Target="slides/slide53.xml"/><Relationship Id="rId57" Type="http://schemas.openxmlformats.org/officeDocument/2006/relationships/slide" Target="slides/slide54.xml"/><Relationship Id="rId58" Type="http://schemas.openxmlformats.org/officeDocument/2006/relationships/slide" Target="slides/slide55.xml"/><Relationship Id="rId59" Type="http://schemas.openxmlformats.org/officeDocument/2006/relationships/slide" Target="slides/slide5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slide" Target="slides/slide42.xml"/><Relationship Id="rId46" Type="http://schemas.openxmlformats.org/officeDocument/2006/relationships/slide" Target="slides/slide43.xml"/><Relationship Id="rId47" Type="http://schemas.openxmlformats.org/officeDocument/2006/relationships/slide" Target="slides/slide44.xml"/><Relationship Id="rId48" Type="http://schemas.openxmlformats.org/officeDocument/2006/relationships/slide" Target="slides/slide45.xml"/><Relationship Id="rId49" Type="http://schemas.openxmlformats.org/officeDocument/2006/relationships/slide" Target="slides/slide4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70" Type="http://schemas.openxmlformats.org/officeDocument/2006/relationships/slide" Target="slides/slide67.xml"/><Relationship Id="rId71" Type="http://schemas.openxmlformats.org/officeDocument/2006/relationships/slide" Target="slides/slide68.xml"/><Relationship Id="rId72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73" Type="http://schemas.openxmlformats.org/officeDocument/2006/relationships/printerSettings" Target="printerSettings/printerSettings1.bin"/><Relationship Id="rId74" Type="http://schemas.openxmlformats.org/officeDocument/2006/relationships/presProps" Target="presProps.xml"/><Relationship Id="rId75" Type="http://schemas.openxmlformats.org/officeDocument/2006/relationships/viewProps" Target="viewProps.xml"/><Relationship Id="rId76" Type="http://schemas.openxmlformats.org/officeDocument/2006/relationships/theme" Target="theme/theme1.xml"/><Relationship Id="rId77" Type="http://schemas.openxmlformats.org/officeDocument/2006/relationships/tableStyles" Target="tableStyles.xml"/><Relationship Id="rId60" Type="http://schemas.openxmlformats.org/officeDocument/2006/relationships/slide" Target="slides/slide57.xml"/><Relationship Id="rId61" Type="http://schemas.openxmlformats.org/officeDocument/2006/relationships/slide" Target="slides/slide58.xml"/><Relationship Id="rId62" Type="http://schemas.openxmlformats.org/officeDocument/2006/relationships/slide" Target="slides/slide59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19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29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19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/>
              <a:t>Haga clic para modificar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</a:p>
        </p:txBody>
      </p:sp>
      <p:sp>
        <p:nvSpPr>
          <p:cNvPr id="419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19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DFC7B95B-9518-D445-AD7D-FF458DDA5249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4101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-128"/>
        <a:cs typeface="ＭＳ Ｐゴシック" charset="-128"/>
      </a:defRPr>
    </a:lvl1pPr>
    <a:lvl2pPr marL="4556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-128"/>
        <a:cs typeface="+mn-cs"/>
      </a:defRPr>
    </a:lvl2pPr>
    <a:lvl3pPr marL="9128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-128"/>
        <a:cs typeface="+mn-cs"/>
      </a:defRPr>
    </a:lvl3pPr>
    <a:lvl4pPr marL="13700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-128"/>
        <a:cs typeface="+mn-cs"/>
      </a:defRPr>
    </a:lvl4pPr>
    <a:lvl5pPr marL="18272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6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6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6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6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6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6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4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4995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221A1D7-A55B-7140-9F02-B1732E0C3E4A}" type="slidenum">
              <a:rPr lang="es-ES" sz="1200">
                <a:latin typeface="Times New Roman" charset="0"/>
              </a:rPr>
              <a:pPr/>
              <a:t>1</a:t>
            </a:fld>
            <a:endParaRPr lang="es-E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3426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427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F73242F-192F-844D-8A50-681FABE57F64}" type="slidenum">
              <a:rPr lang="de-DE" sz="1200">
                <a:latin typeface="Times New Roman" charset="0"/>
              </a:rPr>
              <a:pPr/>
              <a:t>10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5474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5475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7F3075B-EA30-A240-B987-9BD5764261AC}" type="slidenum">
              <a:rPr lang="de-DE" sz="1200">
                <a:latin typeface="Times New Roman" charset="0"/>
              </a:rPr>
              <a:pPr/>
              <a:t>11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7522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7523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7F4D9D7-CC90-9846-9FD1-6453D49A1AAC}" type="slidenum">
              <a:rPr lang="de-DE" sz="1200">
                <a:latin typeface="Times New Roman" charset="0"/>
              </a:rPr>
              <a:pPr/>
              <a:t>12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9570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9571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65EBC7B-11FB-3C47-89E8-E08741B863CA}" type="slidenum">
              <a:rPr lang="de-DE" sz="1200">
                <a:latin typeface="Times New Roman" charset="0"/>
              </a:rPr>
              <a:pPr/>
              <a:t>13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1618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1619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E01BE9E-3864-5644-A0B1-282DD70429E0}" type="slidenum">
              <a:rPr lang="de-DE" sz="1200">
                <a:latin typeface="Times New Roman" charset="0"/>
              </a:rPr>
              <a:pPr/>
              <a:t>14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3666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3667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D41A59B-0181-3144-9D20-59748134BAB8}" type="slidenum">
              <a:rPr lang="de-DE" sz="1200">
                <a:latin typeface="Times New Roman" charset="0"/>
              </a:rPr>
              <a:pPr/>
              <a:t>15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5714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5715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B3D3663-3EA2-BF45-B704-6F09052F45BB}" type="slidenum">
              <a:rPr lang="de-DE" sz="1200">
                <a:latin typeface="Times New Roman" charset="0"/>
              </a:rPr>
              <a:pPr/>
              <a:t>16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7762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7763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E9EDA3B-9B3F-4E44-8249-6D61CA6DF553}" type="slidenum">
              <a:rPr lang="de-DE" sz="1200">
                <a:latin typeface="Times New Roman" charset="0"/>
              </a:rPr>
              <a:pPr/>
              <a:t>17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9810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9811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0E484A3-A51B-A64E-A749-A0167362A2A0}" type="slidenum">
              <a:rPr lang="de-DE" sz="1200">
                <a:latin typeface="Times New Roman" charset="0"/>
              </a:rPr>
              <a:pPr/>
              <a:t>18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1858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21859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1C8D3A0-9955-0544-9327-D8BCF5F44D54}" type="slidenum">
              <a:rPr lang="de-DE" sz="1200">
                <a:latin typeface="Times New Roman" charset="0"/>
              </a:rPr>
              <a:pPr/>
              <a:t>19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2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7043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933A761-3B20-554D-89DB-3754E7998AC5}" type="slidenum">
              <a:rPr lang="de-DE" sz="1200">
                <a:latin typeface="Times New Roman" charset="0"/>
              </a:rPr>
              <a:pPr/>
              <a:t>2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3906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23907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263C11B-D305-7143-B720-A2AC9ECC1EB1}" type="slidenum">
              <a:rPr lang="de-DE" sz="1200">
                <a:latin typeface="Times New Roman" charset="0"/>
              </a:rPr>
              <a:pPr/>
              <a:t>20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F954112-E788-6941-A8D8-8CC315B7CAE1}" type="slidenum">
              <a:rPr lang="es-ES" sz="1200">
                <a:latin typeface="Times New Roman" charset="0"/>
              </a:rPr>
              <a:pPr/>
              <a:t>21</a:t>
            </a:fld>
            <a:endParaRPr lang="es-ES" sz="1200">
              <a:latin typeface="Times New Roman" charset="0"/>
            </a:endParaRPr>
          </a:p>
        </p:txBody>
      </p:sp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2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28003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AF9AD38-9960-CA45-82AF-C7F45DEEEC30}" type="slidenum">
              <a:rPr lang="de-DE" sz="1200">
                <a:latin typeface="Times New Roman" charset="0"/>
              </a:rPr>
              <a:pPr/>
              <a:t>22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0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0051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5286D79-A3F3-D44F-A01A-E50F193357EA}" type="slidenum">
              <a:rPr lang="de-DE" sz="1200">
                <a:latin typeface="Times New Roman" charset="0"/>
              </a:rPr>
              <a:pPr/>
              <a:t>23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098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2099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E334A9A-4926-7C4E-A18F-2E7F51043AA7}" type="slidenum">
              <a:rPr lang="de-DE" sz="1200">
                <a:latin typeface="Times New Roman" charset="0"/>
              </a:rPr>
              <a:pPr/>
              <a:t>24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4146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4147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EACEE62-0EA7-6941-BDBC-20E9FEFCA9EB}" type="slidenum">
              <a:rPr lang="de-DE" sz="1200">
                <a:latin typeface="Times New Roman" charset="0"/>
              </a:rPr>
              <a:pPr/>
              <a:t>25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6194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6195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57AC3F8-10A1-AC47-9B94-237B570FEE9B}" type="slidenum">
              <a:rPr lang="de-DE" sz="1200">
                <a:latin typeface="Times New Roman" charset="0"/>
              </a:rPr>
              <a:pPr/>
              <a:t>26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8242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8243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3F103FA-CA73-8241-83D0-B0A38C99F3C2}" type="slidenum">
              <a:rPr lang="de-DE" sz="1200">
                <a:latin typeface="Times New Roman" charset="0"/>
              </a:rPr>
              <a:pPr/>
              <a:t>27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0290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0291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AD77437-58AF-A74F-9E5E-49C872C56A0D}" type="slidenum">
              <a:rPr lang="de-DE" sz="1200">
                <a:latin typeface="Times New Roman" charset="0"/>
              </a:rPr>
              <a:pPr/>
              <a:t>28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2338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2339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F4FC476-5283-6D4D-B643-346A9520EED8}" type="slidenum">
              <a:rPr lang="de-DE" sz="1200">
                <a:latin typeface="Times New Roman" charset="0"/>
              </a:rPr>
              <a:pPr/>
              <a:t>29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9090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9091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ADDCA4B-4401-5F48-9442-87B8A3B34C2C}" type="slidenum">
              <a:rPr lang="de-DE" sz="1200">
                <a:latin typeface="Times New Roman" charset="0"/>
              </a:rPr>
              <a:pPr/>
              <a:t>3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4386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4387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FE9FC81-3237-7B41-B8C1-DD7D0482257E}" type="slidenum">
              <a:rPr lang="de-DE" sz="1200">
                <a:latin typeface="Times New Roman" charset="0"/>
              </a:rPr>
              <a:pPr/>
              <a:t>30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6434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6435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F3AF7241-3606-B34E-84C9-3043EEDC3303}" type="slidenum">
              <a:rPr lang="de-DE" sz="1200">
                <a:latin typeface="Times New Roman" charset="0"/>
              </a:rPr>
              <a:pPr/>
              <a:t>31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2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8483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E3CEAD2-E629-3949-9F98-7BBDE0D0E69A}" type="slidenum">
              <a:rPr lang="de-DE" sz="1200">
                <a:latin typeface="Times New Roman" charset="0"/>
              </a:rPr>
              <a:pPr/>
              <a:t>32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0530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0531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EC9FB1B-8123-2841-AD65-12526ACB388F}" type="slidenum">
              <a:rPr lang="de-DE" sz="1200">
                <a:latin typeface="Times New Roman" charset="0"/>
              </a:rPr>
              <a:pPr/>
              <a:t>33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2578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2579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463F947-1B9B-8345-9C1D-FF11EB7C7781}" type="slidenum">
              <a:rPr lang="de-DE" sz="1200">
                <a:latin typeface="Times New Roman" charset="0"/>
              </a:rPr>
              <a:pPr/>
              <a:t>34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4626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4627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F9BED78-A9B1-E749-9D71-4312AE0AC41B}" type="slidenum">
              <a:rPr lang="de-DE" sz="1200">
                <a:latin typeface="Times New Roman" charset="0"/>
              </a:rPr>
              <a:pPr/>
              <a:t>35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6674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6675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7E27521-7F60-084E-851E-7D6D42C0CDE4}" type="slidenum">
              <a:rPr lang="de-DE" sz="1200">
                <a:latin typeface="Times New Roman" charset="0"/>
              </a:rPr>
              <a:pPr/>
              <a:t>36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8722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8723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6159880-7139-F84F-AF12-13B2F0269FA5}" type="slidenum">
              <a:rPr lang="de-DE" sz="1200">
                <a:latin typeface="Times New Roman" charset="0"/>
              </a:rPr>
              <a:pPr/>
              <a:t>37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0770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0771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1FF9997-E794-A147-B710-F87430D5B10B}" type="slidenum">
              <a:rPr lang="de-DE" sz="1200">
                <a:latin typeface="Times New Roman" charset="0"/>
              </a:rPr>
              <a:pPr/>
              <a:t>38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2818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2819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EA3DCEE-33F4-CC40-8680-DFBC435009CA}" type="slidenum">
              <a:rPr lang="de-DE" sz="1200">
                <a:latin typeface="Times New Roman" charset="0"/>
              </a:rPr>
              <a:pPr/>
              <a:t>39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8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1139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8B3E763-4626-A345-9765-20A6F0E7DD9D}" type="slidenum">
              <a:rPr lang="de-DE" sz="1200">
                <a:latin typeface="Times New Roman" charset="0"/>
              </a:rPr>
              <a:pPr/>
              <a:t>4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2C94B0D-859B-6C4A-970F-A8BE16770F20}" type="slidenum">
              <a:rPr lang="es-ES" sz="1200">
                <a:latin typeface="Times New Roman" charset="0"/>
              </a:rPr>
              <a:pPr/>
              <a:t>40</a:t>
            </a:fld>
            <a:endParaRPr lang="es-ES" sz="1200">
              <a:latin typeface="Times New Roman" charset="0"/>
            </a:endParaRPr>
          </a:p>
        </p:txBody>
      </p:sp>
      <p:sp>
        <p:nvSpPr>
          <p:cNvPr id="164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B3669E5-B6D9-E348-9E2C-89765D63C7C4}" type="slidenum">
              <a:rPr lang="es-ES" sz="1200">
                <a:latin typeface="Times New Roman" charset="0"/>
              </a:rPr>
              <a:pPr/>
              <a:t>41</a:t>
            </a:fld>
            <a:endParaRPr lang="es-ES" sz="1200">
              <a:latin typeface="Times New Roman" charset="0"/>
            </a:endParaRPr>
          </a:p>
        </p:txBody>
      </p:sp>
      <p:sp>
        <p:nvSpPr>
          <p:cNvPr id="16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8962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8963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D24E4DF-9AC6-D34A-8576-52F771AE967E}" type="slidenum">
              <a:rPr lang="de-DE" sz="1200">
                <a:latin typeface="Times New Roman" charset="0"/>
              </a:rPr>
              <a:pPr/>
              <a:t>42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1010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1011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F6DF059-C6C7-D741-92FC-8B1DAA84CBAC}" type="slidenum">
              <a:rPr lang="de-DE" sz="1200">
                <a:latin typeface="Times New Roman" charset="0"/>
              </a:rPr>
              <a:pPr/>
              <a:t>43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3058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3059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24882B7-9049-8845-ACC1-4A1842DB5243}" type="slidenum">
              <a:rPr lang="de-DE" sz="1200">
                <a:latin typeface="Times New Roman" charset="0"/>
              </a:rPr>
              <a:pPr/>
              <a:t>44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5106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5107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8A55C2A-138C-A241-AD6D-44E901274B7F}" type="slidenum">
              <a:rPr lang="de-DE" sz="1200">
                <a:latin typeface="Times New Roman" charset="0"/>
              </a:rPr>
              <a:pPr/>
              <a:t>45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7154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7155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7E27BD0-76C6-2F4A-9739-1C070F09A7C8}" type="slidenum">
              <a:rPr lang="de-DE" sz="1200">
                <a:latin typeface="Times New Roman" charset="0"/>
              </a:rPr>
              <a:pPr/>
              <a:t>46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9202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9203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AF20FE7-A6DD-2443-BD72-AA743CEF7D5E}" type="slidenum">
              <a:rPr lang="de-DE" sz="1200">
                <a:latin typeface="Times New Roman" charset="0"/>
              </a:rPr>
              <a:pPr/>
              <a:t>47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1250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1251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CDC66CF-64AB-B44B-8F9B-099B10D68DB3}" type="slidenum">
              <a:rPr lang="de-DE" sz="1200">
                <a:latin typeface="Times New Roman" charset="0"/>
              </a:rPr>
              <a:pPr/>
              <a:t>48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3298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3299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8379060-AE0C-8B41-8229-4F3907DA9DDE}" type="slidenum">
              <a:rPr lang="de-DE" sz="1200">
                <a:latin typeface="Times New Roman" charset="0"/>
              </a:rPr>
              <a:pPr/>
              <a:t>49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6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3187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BED5C33-2A0F-4D46-BE37-A8AA28E162B0}" type="slidenum">
              <a:rPr lang="de-DE" sz="1200">
                <a:latin typeface="Times New Roman" charset="0"/>
              </a:rPr>
              <a:pPr/>
              <a:t>5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5346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5347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E6430FE-B023-184A-B17E-CBE9FDE96010}" type="slidenum">
              <a:rPr lang="de-DE" sz="1200">
                <a:latin typeface="Times New Roman" charset="0"/>
              </a:rPr>
              <a:pPr/>
              <a:t>50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7394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7395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9746633-B17E-2645-A855-B6DAEF1483B7}" type="slidenum">
              <a:rPr lang="de-DE" sz="1200">
                <a:latin typeface="Times New Roman" charset="0"/>
              </a:rPr>
              <a:pPr/>
              <a:t>51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9442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9443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A808900-AAF1-2E42-AC6B-A7D8145A1D78}" type="slidenum">
              <a:rPr lang="de-DE" sz="1200">
                <a:latin typeface="Times New Roman" charset="0"/>
              </a:rPr>
              <a:pPr/>
              <a:t>52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1490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1491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E92FEDD-59AA-9943-8839-95AF20675817}" type="slidenum">
              <a:rPr lang="de-DE" sz="1200">
                <a:latin typeface="Times New Roman" charset="0"/>
              </a:rPr>
              <a:pPr/>
              <a:t>53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3538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3539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2ECA2B6-D7AF-804E-A215-80B9B54135A5}" type="slidenum">
              <a:rPr lang="de-DE" sz="1200">
                <a:latin typeface="Times New Roman" charset="0"/>
              </a:rPr>
              <a:pPr/>
              <a:t>54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5586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5587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05FEBAF-838A-5545-A5D3-511E3F380EA9}" type="slidenum">
              <a:rPr lang="de-DE" sz="1200">
                <a:latin typeface="Times New Roman" charset="0"/>
              </a:rPr>
              <a:pPr/>
              <a:t>55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7634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7635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ECF5F30-D3AF-DB4D-9F36-F4E7EC3B669A}" type="slidenum">
              <a:rPr lang="de-DE" sz="1200">
                <a:latin typeface="Times New Roman" charset="0"/>
              </a:rPr>
              <a:pPr/>
              <a:t>56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9682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9683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95C6913-5C78-344C-8797-1549CBE2D045}" type="slidenum">
              <a:rPr lang="de-DE" sz="1200">
                <a:latin typeface="Times New Roman" charset="0"/>
              </a:rPr>
              <a:pPr/>
              <a:t>57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1730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1731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A6E25DB-F915-5F4E-8E52-D17F69878C36}" type="slidenum">
              <a:rPr lang="de-DE" sz="1200">
                <a:latin typeface="Times New Roman" charset="0"/>
              </a:rPr>
              <a:pPr/>
              <a:t>58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3778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3779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97CE78A-5915-7F49-BA28-815DCC9C0281}" type="slidenum">
              <a:rPr lang="de-DE" sz="1200">
                <a:latin typeface="Times New Roman" charset="0"/>
              </a:rPr>
              <a:pPr/>
              <a:t>59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4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5235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09F9D74-ED9B-B74A-970E-9464ECDD8FF2}" type="slidenum">
              <a:rPr lang="de-DE" sz="1200">
                <a:latin typeface="Times New Roman" charset="0"/>
              </a:rPr>
              <a:pPr/>
              <a:t>6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5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5826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5827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39F5428-8270-A84B-9424-F38BD667A59A}" type="slidenum">
              <a:rPr lang="de-DE" sz="1200">
                <a:latin typeface="Times New Roman" charset="0"/>
              </a:rPr>
              <a:pPr/>
              <a:t>60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7874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7875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D11ED5F-8D46-9E44-8014-547D3145C5B1}" type="slidenum">
              <a:rPr lang="de-DE" sz="1200">
                <a:latin typeface="Times New Roman" charset="0"/>
              </a:rPr>
              <a:pPr/>
              <a:t>61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9922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9923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8B52C8C-2918-EF48-A037-8DAC4EE6153C}" type="slidenum">
              <a:rPr lang="de-DE" sz="1200">
                <a:latin typeface="Times New Roman" charset="0"/>
              </a:rPr>
              <a:pPr/>
              <a:t>62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69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1970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11971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68E94E8-48C7-2E4F-9C8A-34A87A620730}" type="slidenum">
              <a:rPr lang="de-DE" sz="1200">
                <a:latin typeface="Times New Roman" charset="0"/>
              </a:rPr>
              <a:pPr/>
              <a:t>63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8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14019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2C20D21-0382-FB47-A48B-8580C8D69573}" type="slidenum">
              <a:rPr lang="de-DE" sz="1200">
                <a:latin typeface="Times New Roman" charset="0"/>
              </a:rPr>
              <a:pPr/>
              <a:t>64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5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6066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16067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C3D2A3A-60BD-CC4E-81E4-4633FCF04143}" type="slidenum">
              <a:rPr lang="de-DE" sz="1200">
                <a:latin typeface="Times New Roman" charset="0"/>
              </a:rPr>
              <a:pPr/>
              <a:t>65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3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8114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18115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FD973DD3-79E5-254F-9E21-40E718563029}" type="slidenum">
              <a:rPr lang="de-DE" sz="1200">
                <a:latin typeface="Times New Roman" charset="0"/>
              </a:rPr>
              <a:pPr/>
              <a:t>66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0162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20163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6D0BB0D-AAF5-3147-ACE5-8DEE30631A07}" type="slidenum">
              <a:rPr lang="de-DE" sz="1200">
                <a:latin typeface="Times New Roman" charset="0"/>
              </a:rPr>
              <a:pPr/>
              <a:t>67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09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2210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22211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1A924B0-6BEE-254D-A1AB-E989FA5C47C5}" type="slidenum">
              <a:rPr lang="de-DE" sz="1200">
                <a:latin typeface="Times New Roman" charset="0"/>
              </a:rPr>
              <a:pPr/>
              <a:t>68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7282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7283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9E2D716-FDEE-E343-8981-A41C382F2B32}" type="slidenum">
              <a:rPr lang="de-DE" sz="1200">
                <a:latin typeface="Times New Roman" charset="0"/>
              </a:rPr>
              <a:pPr/>
              <a:t>7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9330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9331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204BC31-DF16-214C-A266-D28D98CCEA86}" type="slidenum">
              <a:rPr lang="de-DE" sz="1200">
                <a:latin typeface="Times New Roman" charset="0"/>
              </a:rPr>
              <a:pPr/>
              <a:t>8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1378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s-E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9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C859B91-9E3D-2A48-BD21-AD32FAA7463C}" type="slidenum">
              <a:rPr lang="de-DE" sz="1200">
                <a:latin typeface="Times New Roman" charset="0"/>
              </a:rPr>
              <a:pPr/>
              <a:t>9</a:t>
            </a:fld>
            <a:endParaRPr lang="de-DE" sz="1200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C42CE-7FA5-5A48-8B9C-F68DE156A7F8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19738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D2ECB4-B877-1C4D-A1A8-214B4FDA250F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23685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920F5-1E27-B44B-B4CC-7A82D942512D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08698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ítulo y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abla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s-E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8116D-A317-E74C-A4EB-F2E5500AC4FB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25813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8DEBCF-B66B-7B40-9E4A-4F763ED6E507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8447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120712-4139-A542-9DA8-C219FA6DA14D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50264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638A5-7721-8040-B4D2-FB7445B50E66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8352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658297-884C-F649-9080-EC1A7286BCD2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67630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AE702C-C6AB-A34A-BC1D-C89234235BEF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43949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5AFF4D-A996-7548-B64A-4E7D8E5B8798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342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59E72-0747-FE41-B3E9-B84CD2858DAC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7154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CE52A-F8FC-BD42-AFF0-05B7A46C6AB3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19819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628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C73A9EF-BCF5-174B-BBD8-9DB24FD9D63A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9" r:id="rId1"/>
    <p:sldLayoutId id="2147483990" r:id="rId2"/>
    <p:sldLayoutId id="2147483991" r:id="rId3"/>
    <p:sldLayoutId id="2147483992" r:id="rId4"/>
    <p:sldLayoutId id="2147483993" r:id="rId5"/>
    <p:sldLayoutId id="2147483994" r:id="rId6"/>
    <p:sldLayoutId id="2147483995" r:id="rId7"/>
    <p:sldLayoutId id="2147483996" r:id="rId8"/>
    <p:sldLayoutId id="2147483997" r:id="rId9"/>
    <p:sldLayoutId id="2147483998" r:id="rId10"/>
    <p:sldLayoutId id="2147483999" r:id="rId11"/>
    <p:sldLayoutId id="214748400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5"/>
          <p:cNvSpPr>
            <a:spLocks noChangeArrowheads="1"/>
          </p:cNvSpPr>
          <p:nvPr/>
        </p:nvSpPr>
        <p:spPr bwMode="gray">
          <a:xfrm>
            <a:off x="2162175" y="6408738"/>
            <a:ext cx="47847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s-ES" sz="1000" b="1">
              <a:solidFill>
                <a:srgbClr val="800000"/>
              </a:solidFill>
            </a:endParaRPr>
          </a:p>
        </p:txBody>
      </p:sp>
      <p:sp>
        <p:nvSpPr>
          <p:cNvPr id="14339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314325" y="166688"/>
            <a:ext cx="55403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Klicken Sie, um das Titelformat zu bearbeiten</a:t>
            </a:r>
          </a:p>
        </p:txBody>
      </p:sp>
      <p:sp>
        <p:nvSpPr>
          <p:cNvPr id="11269" name="Rectangle 10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219075" y="6408738"/>
            <a:ext cx="13430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solidFill>
                  <a:srgbClr val="800000"/>
                </a:solidFill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de-DE"/>
              <a:t>Page </a:t>
            </a:r>
            <a:r>
              <a:rPr lang="de-DE">
                <a:sym typeface="Wingdings" charset="2"/>
              </a:rPr>
              <a:t></a:t>
            </a:r>
            <a:r>
              <a:rPr lang="de-DE"/>
              <a:t> </a:t>
            </a:r>
            <a:fld id="{F578AD26-3D71-2D40-89B0-D8B710A859C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sp>
        <p:nvSpPr>
          <p:cNvPr id="14341" name="Rectangle 12"/>
          <p:cNvSpPr>
            <a:spLocks noGrp="1" noChangeArrowheads="1"/>
          </p:cNvSpPr>
          <p:nvPr>
            <p:ph type="body" idx="1"/>
          </p:nvPr>
        </p:nvSpPr>
        <p:spPr bwMode="gray">
          <a:xfrm>
            <a:off x="314325" y="1614488"/>
            <a:ext cx="8524875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Klicken Sie, um die Formate des Vorlagentextes zu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14342" name="Rectangle 7"/>
          <p:cNvSpPr>
            <a:spLocks noChangeArrowheads="1"/>
          </p:cNvSpPr>
          <p:nvPr/>
        </p:nvSpPr>
        <p:spPr bwMode="gray">
          <a:xfrm>
            <a:off x="7188200" y="6184900"/>
            <a:ext cx="1646238" cy="3778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0" scaled="1"/>
          </a:gra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de-DE" sz="1600" b="1">
                <a:solidFill>
                  <a:srgbClr val="800000"/>
                </a:solidFill>
              </a:rPr>
              <a:t>YOUR LOGO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ransition xmlns:p14="http://schemas.microsoft.com/office/powerpoint/2010/main" spd="med">
    <p:fade/>
  </p:transition>
  <p:hf sldNum="0" hdr="0" dt="0"/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6pPr>
      <a:lvl7pPr marL="9144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7pPr>
      <a:lvl8pPr marL="13716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8pPr>
      <a:lvl9pPr marL="18288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9pPr>
    </p:titleStyle>
    <p:bodyStyle>
      <a:lvl1pPr marL="190500" indent="-190500" algn="l" rtl="0" eaLnBrk="0" fontAlgn="base" hangingPunct="0">
        <a:spcBef>
          <a:spcPct val="60000"/>
        </a:spcBef>
        <a:spcAft>
          <a:spcPct val="0"/>
        </a:spcAft>
        <a:buClr>
          <a:schemeClr val="accent1"/>
        </a:buClr>
        <a:buFont typeface="Wingdings" charset="0"/>
        <a:buChar char="§"/>
        <a:defRPr sz="2000" b="1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381000" indent="-188913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>
          <a:solidFill>
            <a:schemeClr val="tx1"/>
          </a:solidFill>
          <a:latin typeface="+mn-lt"/>
          <a:ea typeface="ＭＳ Ｐゴシック" charset="-128"/>
        </a:defRPr>
      </a:lvl2pPr>
      <a:lvl3pPr marL="561975" indent="-179388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 sz="1600">
          <a:solidFill>
            <a:schemeClr val="tx1"/>
          </a:solidFill>
          <a:latin typeface="+mn-lt"/>
          <a:ea typeface="ＭＳ Ｐゴシック" charset="-128"/>
        </a:defRPr>
      </a:lvl3pPr>
      <a:lvl4pPr marL="768350" indent="-204788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 sz="1600">
          <a:solidFill>
            <a:schemeClr val="tx1"/>
          </a:solidFill>
          <a:latin typeface="+mn-lt"/>
          <a:ea typeface="ＭＳ Ｐゴシック" charset="-128"/>
        </a:defRPr>
      </a:lvl4pPr>
      <a:lvl5pPr marL="10509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charset="0"/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15081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charset="2"/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19653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charset="2"/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24225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charset="2"/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28797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charset="2"/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5"/>
          <p:cNvSpPr>
            <a:spLocks noChangeArrowheads="1"/>
          </p:cNvSpPr>
          <p:nvPr/>
        </p:nvSpPr>
        <p:spPr bwMode="gray">
          <a:xfrm>
            <a:off x="2162175" y="6408738"/>
            <a:ext cx="47847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s-ES" sz="1000" b="1">
              <a:solidFill>
                <a:srgbClr val="800000"/>
              </a:solidFill>
            </a:endParaRPr>
          </a:p>
        </p:txBody>
      </p:sp>
      <p:sp>
        <p:nvSpPr>
          <p:cNvPr id="415747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314325" y="166688"/>
            <a:ext cx="55403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Klicken Sie, um das Titelformat zu bearbeiten</a:t>
            </a:r>
          </a:p>
        </p:txBody>
      </p:sp>
      <p:sp>
        <p:nvSpPr>
          <p:cNvPr id="11269" name="Rectangle 10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219075" y="6408738"/>
            <a:ext cx="13430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solidFill>
                  <a:srgbClr val="800000"/>
                </a:solidFill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de-DE"/>
              <a:t>Page </a:t>
            </a:r>
            <a:r>
              <a:rPr lang="de-DE">
                <a:sym typeface="Wingdings" charset="2"/>
              </a:rPr>
              <a:t></a:t>
            </a:r>
            <a:r>
              <a:rPr lang="de-DE"/>
              <a:t> </a:t>
            </a:r>
            <a:fld id="{FB838661-7D34-7946-A18A-431051F9A778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sp>
        <p:nvSpPr>
          <p:cNvPr id="415749" name="Rectangle 12"/>
          <p:cNvSpPr>
            <a:spLocks noGrp="1" noChangeArrowheads="1"/>
          </p:cNvSpPr>
          <p:nvPr>
            <p:ph type="body" idx="1"/>
          </p:nvPr>
        </p:nvSpPr>
        <p:spPr bwMode="gray">
          <a:xfrm>
            <a:off x="314325" y="1614488"/>
            <a:ext cx="8524875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Klicken Sie, um die Formate des Vorlagentextes zu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415750" name="Rectangle 7"/>
          <p:cNvSpPr>
            <a:spLocks noChangeArrowheads="1"/>
          </p:cNvSpPr>
          <p:nvPr/>
        </p:nvSpPr>
        <p:spPr bwMode="gray">
          <a:xfrm>
            <a:off x="7188200" y="6184900"/>
            <a:ext cx="1646238" cy="3778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0" scaled="1"/>
          </a:gradFill>
          <a:ln w="9525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de-DE" sz="1600" b="1">
                <a:solidFill>
                  <a:srgbClr val="800000"/>
                </a:solidFill>
              </a:rPr>
              <a:t>YOUR LOGO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ransition xmlns:p14="http://schemas.microsoft.com/office/powerpoint/2010/main" spd="med">
    <p:fade/>
  </p:transition>
  <p:hf sldNum="0" hdr="0" dt="0"/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6pPr>
      <a:lvl7pPr marL="9144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7pPr>
      <a:lvl8pPr marL="13716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8pPr>
      <a:lvl9pPr marL="18288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charset="0"/>
        </a:defRPr>
      </a:lvl9pPr>
    </p:titleStyle>
    <p:bodyStyle>
      <a:lvl1pPr marL="190500" indent="-190500" algn="l" rtl="0" eaLnBrk="0" fontAlgn="base" hangingPunct="0">
        <a:spcBef>
          <a:spcPct val="60000"/>
        </a:spcBef>
        <a:spcAft>
          <a:spcPct val="0"/>
        </a:spcAft>
        <a:buClr>
          <a:schemeClr val="accent1"/>
        </a:buClr>
        <a:buFont typeface="Wingdings" charset="0"/>
        <a:buChar char="§"/>
        <a:defRPr sz="2000" b="1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381000" indent="-188913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>
          <a:solidFill>
            <a:schemeClr val="tx1"/>
          </a:solidFill>
          <a:latin typeface="+mn-lt"/>
          <a:ea typeface="ＭＳ Ｐゴシック" charset="-128"/>
        </a:defRPr>
      </a:lvl2pPr>
      <a:lvl3pPr marL="561975" indent="-179388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 sz="1600">
          <a:solidFill>
            <a:schemeClr val="tx1"/>
          </a:solidFill>
          <a:latin typeface="+mn-lt"/>
          <a:ea typeface="ＭＳ Ｐゴシック" charset="-128"/>
        </a:defRPr>
      </a:lvl3pPr>
      <a:lvl4pPr marL="768350" indent="-204788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 sz="1600">
          <a:solidFill>
            <a:schemeClr val="tx1"/>
          </a:solidFill>
          <a:latin typeface="+mn-lt"/>
          <a:ea typeface="ＭＳ Ｐゴシック" charset="-128"/>
        </a:defRPr>
      </a:lvl4pPr>
      <a:lvl5pPr marL="10509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charset="0"/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15081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charset="2"/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19653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charset="2"/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24225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charset="2"/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2879725" indent="-16827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charset="2"/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3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Hematología oncológica</a:t>
            </a:r>
          </a:p>
        </p:txBody>
      </p:sp>
      <p:sp>
        <p:nvSpPr>
          <p:cNvPr id="83970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2010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2</a:t>
            </a:r>
          </a:p>
        </p:txBody>
      </p:sp>
      <p:sp>
        <p:nvSpPr>
          <p:cNvPr id="102402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Dolor de espalda </a:t>
            </a:r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de 3 meses de evolución (región lumbar)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En evaluación del programa de hipertensión: Creatinina 2.3 mg/dL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2</a:t>
            </a:r>
          </a:p>
        </p:txBody>
      </p:sp>
      <p:sp>
        <p:nvSpPr>
          <p:cNvPr id="104450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Dolor de espalda </a:t>
            </a:r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de 3 meses de evolución (región lumbar)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En evaluación del programa de hipertensión: </a:t>
            </a:r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Creatinina 2.3 mg/dL</a:t>
            </a:r>
          </a:p>
        </p:txBody>
      </p:sp>
      <p:sp>
        <p:nvSpPr>
          <p:cNvPr id="4" name="2 Marcador de contenido"/>
          <p:cNvSpPr txBox="1">
            <a:spLocks/>
          </p:cNvSpPr>
          <p:nvPr/>
        </p:nvSpPr>
        <p:spPr bwMode="auto">
          <a:xfrm>
            <a:off x="2124076" y="3463017"/>
            <a:ext cx="6424839" cy="31990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444500" indent="-26193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720725" indent="-27463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latin typeface="Verdana" charset="0"/>
              </a:rPr>
              <a:t>Mieloma múltiple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solidFill>
                  <a:srgbClr val="FF0000"/>
                </a:solidFill>
                <a:latin typeface="Verdana" charset="0"/>
              </a:rPr>
              <a:t>Lesiones líticas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latin typeface="Verdana" charset="0"/>
              </a:rPr>
              <a:t>Hipercalcemia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solidFill>
                  <a:srgbClr val="FF0000"/>
                </a:solidFill>
                <a:latin typeface="Verdana" charset="0"/>
              </a:rPr>
              <a:t>Disfunción renal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latin typeface="Verdana" charset="0"/>
              </a:rPr>
              <a:t>Anemia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latin typeface="Verdana" charset="0"/>
              </a:rPr>
              <a:t>Más sofisticadas</a:t>
            </a:r>
          </a:p>
          <a:p>
            <a:pPr lvl="2">
              <a:spcAft>
                <a:spcPct val="40000"/>
              </a:spcAft>
              <a:buFontTx/>
              <a:buChar char="•"/>
              <a:defRPr/>
            </a:pPr>
            <a:r>
              <a:rPr lang="es-ES" sz="1800" smtClean="0">
                <a:latin typeface="Verdana" charset="0"/>
              </a:rPr>
              <a:t>Susceptibilidad a las infecciones</a:t>
            </a:r>
          </a:p>
          <a:p>
            <a:pPr lvl="2">
              <a:spcAft>
                <a:spcPct val="40000"/>
              </a:spcAft>
              <a:buFontTx/>
              <a:buChar char="•"/>
              <a:defRPr/>
            </a:pPr>
            <a:r>
              <a:rPr lang="es-ES" sz="1800" smtClean="0">
                <a:latin typeface="Verdana" charset="0"/>
              </a:rPr>
              <a:t>Sangrado (Deficiencia adquirida de Von Willebrand)</a:t>
            </a:r>
          </a:p>
          <a:p>
            <a:pPr lvl="1">
              <a:spcAft>
                <a:spcPct val="40000"/>
              </a:spcAft>
              <a:defRPr/>
            </a:pPr>
            <a:endParaRPr lang="es-ES" sz="1800" smtClean="0">
              <a:latin typeface="Verdana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3</a:t>
            </a:r>
          </a:p>
        </p:txBody>
      </p:sp>
      <p:sp>
        <p:nvSpPr>
          <p:cNvPr id="106498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Dolor de espalda </a:t>
            </a:r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de 3 meses de evolución (región lumbar)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Con náuseas, vómito, constipación, poliuria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Mucosas secas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3</a:t>
            </a:r>
          </a:p>
        </p:txBody>
      </p:sp>
      <p:sp>
        <p:nvSpPr>
          <p:cNvPr id="108546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Dolor de espalda </a:t>
            </a:r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de 3 meses de evolución (región lumbar)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Con náuseas, vómito, constipación, poliuria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Mucosas secas</a:t>
            </a:r>
          </a:p>
          <a:p>
            <a:pPr lvl="1"/>
            <a:endParaRPr lang="es-ES" sz="2400">
              <a:latin typeface="Verdana" charset="0"/>
              <a:ea typeface="ＭＳ Ｐゴシック" charset="0"/>
            </a:endParaRP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Glicemia 83 mg/dL (VN 70-100)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Creatinina 1.3 mg/dL (VN 0.8-1.4)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Hematocrito 36 % (VN 36-48%)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Calcio: 14 mg/dL (VN 8-10)</a:t>
            </a:r>
          </a:p>
          <a:p>
            <a:pPr lvl="1">
              <a:buFontTx/>
              <a:buNone/>
            </a:pPr>
            <a:endParaRPr lang="es-ES" sz="2400">
              <a:latin typeface="Verdana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3</a:t>
            </a:r>
          </a:p>
        </p:txBody>
      </p:sp>
      <p:sp>
        <p:nvSpPr>
          <p:cNvPr id="110594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Dolor de espalda </a:t>
            </a:r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de 3 meses de evolución (región lumbar)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Con náuseas, vómito, constipación, poliuria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Mucosas secas</a:t>
            </a:r>
          </a:p>
          <a:p>
            <a:pPr lvl="1"/>
            <a:endParaRPr lang="es-ES" sz="2400">
              <a:latin typeface="Verdana" charset="0"/>
              <a:ea typeface="ＭＳ Ｐゴシック" charset="0"/>
            </a:endParaRP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Glicemia 83 mg/dL (VN 70-100)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Creatinina 1.3 mg/dL (VN 0.8-1.4)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Hematocrito 36 % (VN 36-48%)</a:t>
            </a:r>
          </a:p>
          <a:p>
            <a:pPr lvl="1"/>
            <a:r>
              <a:rPr lang="es-ES" sz="2400">
                <a:solidFill>
                  <a:srgbClr val="FF0000"/>
                </a:solidFill>
                <a:latin typeface="Verdana" charset="0"/>
                <a:ea typeface="ＭＳ Ｐゴシック" charset="0"/>
              </a:rPr>
              <a:t>Calcio: 14 mg/dL (VN 8-10)</a:t>
            </a:r>
          </a:p>
          <a:p>
            <a:pPr lvl="1">
              <a:buFontTx/>
              <a:buNone/>
            </a:pPr>
            <a:endParaRPr lang="es-ES" sz="2400">
              <a:latin typeface="Verdana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3</a:t>
            </a:r>
          </a:p>
        </p:txBody>
      </p:sp>
      <p:sp>
        <p:nvSpPr>
          <p:cNvPr id="112642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Dolor de espalda </a:t>
            </a:r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de 3 meses de evolución (región lumbar)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Con náuseas, vómito, constipación, poliuria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Mucosas secas</a:t>
            </a:r>
          </a:p>
          <a:p>
            <a:pPr lvl="1"/>
            <a:endParaRPr lang="es-ES" sz="2400">
              <a:latin typeface="Verdana" charset="0"/>
              <a:ea typeface="ＭＳ Ｐゴシック" charset="0"/>
            </a:endParaRP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Glicemia 83 mg/dL (VN 70-100)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Creatinina 1.3 mg/dL (VN 0.8-1.4)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Hematocrito 36 % (VN 36-48%)</a:t>
            </a:r>
          </a:p>
          <a:p>
            <a:pPr lvl="1"/>
            <a:r>
              <a:rPr lang="es-ES" sz="2400">
                <a:solidFill>
                  <a:srgbClr val="FF0000"/>
                </a:solidFill>
                <a:latin typeface="Verdana" charset="0"/>
                <a:ea typeface="ＭＳ Ｐゴシック" charset="0"/>
              </a:rPr>
              <a:t>Calcio: 14 mg/dL (VN 8-10)</a:t>
            </a:r>
          </a:p>
          <a:p>
            <a:pPr lvl="1">
              <a:buFontTx/>
              <a:buNone/>
            </a:pPr>
            <a:endParaRPr lang="es-ES" sz="2400">
              <a:latin typeface="Verdana" charset="0"/>
              <a:ea typeface="ＭＳ Ｐゴシック" charset="0"/>
            </a:endParaRPr>
          </a:p>
        </p:txBody>
      </p:sp>
      <p:sp>
        <p:nvSpPr>
          <p:cNvPr id="5" name="2 Marcador de contenido"/>
          <p:cNvSpPr txBox="1">
            <a:spLocks/>
          </p:cNvSpPr>
          <p:nvPr/>
        </p:nvSpPr>
        <p:spPr bwMode="auto">
          <a:xfrm>
            <a:off x="2124076" y="3463017"/>
            <a:ext cx="6734204" cy="31990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444500" indent="-26193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720725" indent="-27463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latin typeface="Verdana" charset="0"/>
              </a:rPr>
              <a:t>Mieloma múltiple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solidFill>
                  <a:srgbClr val="FF0000"/>
                </a:solidFill>
                <a:latin typeface="Verdana" charset="0"/>
              </a:rPr>
              <a:t>Lesiones líticas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solidFill>
                  <a:srgbClr val="FF0000"/>
                </a:solidFill>
                <a:latin typeface="Verdana" charset="0"/>
              </a:rPr>
              <a:t>Hipercalcemia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latin typeface="Verdana" charset="0"/>
              </a:rPr>
              <a:t>Disfunción renal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latin typeface="Verdana" charset="0"/>
              </a:rPr>
              <a:t>Anemia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latin typeface="Verdana" charset="0"/>
              </a:rPr>
              <a:t>Más sofisticadas</a:t>
            </a:r>
          </a:p>
          <a:p>
            <a:pPr lvl="2">
              <a:spcAft>
                <a:spcPct val="40000"/>
              </a:spcAft>
              <a:buFontTx/>
              <a:buChar char="•"/>
              <a:defRPr/>
            </a:pPr>
            <a:r>
              <a:rPr lang="es-ES" sz="1800" smtClean="0">
                <a:latin typeface="Verdana" charset="0"/>
              </a:rPr>
              <a:t>Susceptibilidad a las infecciones</a:t>
            </a:r>
          </a:p>
          <a:p>
            <a:pPr lvl="2">
              <a:spcAft>
                <a:spcPct val="40000"/>
              </a:spcAft>
              <a:buFontTx/>
              <a:buChar char="•"/>
              <a:defRPr/>
            </a:pPr>
            <a:r>
              <a:rPr lang="es-ES" sz="1800" smtClean="0">
                <a:latin typeface="Verdana" charset="0"/>
              </a:rPr>
              <a:t>Sangrado (Deficiencia adquirida de Von Willebrand)</a:t>
            </a:r>
          </a:p>
          <a:p>
            <a:pPr lvl="1">
              <a:spcAft>
                <a:spcPct val="40000"/>
              </a:spcAft>
              <a:defRPr/>
            </a:pPr>
            <a:endParaRPr lang="es-ES" sz="1800" smtClean="0">
              <a:latin typeface="Verdana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4</a:t>
            </a:r>
          </a:p>
        </p:txBody>
      </p:sp>
      <p:sp>
        <p:nvSpPr>
          <p:cNvPr id="114690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Dolor de espalda </a:t>
            </a:r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de 3 meses de evolución (región lumbar)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Sangrado por encías con trauma mínimo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No historia personal o familiar de sangrado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4</a:t>
            </a:r>
          </a:p>
        </p:txBody>
      </p:sp>
      <p:sp>
        <p:nvSpPr>
          <p:cNvPr id="116738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Dolor de espalda </a:t>
            </a:r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de 3 meses de evolución (región lumbar)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Sangrado por encías con trauma mínimo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No historia personal o familiar de sangrado</a:t>
            </a:r>
          </a:p>
          <a:p>
            <a:pPr lvl="1"/>
            <a:endParaRPr lang="es-ES" sz="2400">
              <a:latin typeface="Verdana" charset="0"/>
              <a:ea typeface="ＭＳ Ｐゴシック" charset="0"/>
            </a:endParaRP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PT: 10 segundos (VN 10-15)</a:t>
            </a:r>
          </a:p>
          <a:p>
            <a:pPr lvl="1"/>
            <a:r>
              <a:rPr lang="es-ES" sz="2400">
                <a:solidFill>
                  <a:srgbClr val="FF0000"/>
                </a:solidFill>
                <a:latin typeface="Verdana" charset="0"/>
                <a:ea typeface="ＭＳ Ｐゴシック" charset="0"/>
              </a:rPr>
              <a:t>PTT: 90 segundos (VN 30-45)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Hemograma normal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AST / ALT / Fosfatasas alcalinas normales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Creatinina normal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4</a:t>
            </a:r>
          </a:p>
        </p:txBody>
      </p:sp>
      <p:sp>
        <p:nvSpPr>
          <p:cNvPr id="118786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Dolor de espalda </a:t>
            </a:r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de 3 meses de evolución (región lumbar)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Sangrado por encías con trauma mínimo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No historia personal o familiar de sangrado</a:t>
            </a:r>
          </a:p>
          <a:p>
            <a:pPr lvl="1"/>
            <a:endParaRPr lang="es-ES">
              <a:latin typeface="Verdana" charset="0"/>
              <a:ea typeface="ＭＳ Ｐゴシック" charset="0"/>
            </a:endParaRP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PT: 10 segundos (VN 10-15)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PTT: 90 segundos (VN 30-45)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Hemograma normal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AST / ALT / Fosfatasas alcalinas normales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Creatinina normal</a:t>
            </a:r>
          </a:p>
        </p:txBody>
      </p:sp>
      <p:sp>
        <p:nvSpPr>
          <p:cNvPr id="4" name="2 Marcador de contenido"/>
          <p:cNvSpPr txBox="1">
            <a:spLocks/>
          </p:cNvSpPr>
          <p:nvPr/>
        </p:nvSpPr>
        <p:spPr bwMode="auto">
          <a:xfrm>
            <a:off x="2544990" y="3354161"/>
            <a:ext cx="6424839" cy="31990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444500" indent="-26193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720725" indent="-27463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latin typeface="Verdana" charset="0"/>
              </a:rPr>
              <a:t>Mieloma múltiple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solidFill>
                  <a:srgbClr val="FF0000"/>
                </a:solidFill>
                <a:latin typeface="Verdana" charset="0"/>
              </a:rPr>
              <a:t>Lesiones líticas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latin typeface="Verdana" charset="0"/>
              </a:rPr>
              <a:t>Hipercalcemia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latin typeface="Verdana" charset="0"/>
              </a:rPr>
              <a:t>Disfunción renal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latin typeface="Verdana" charset="0"/>
              </a:rPr>
              <a:t>Anemia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latin typeface="Verdana" charset="0"/>
              </a:rPr>
              <a:t>Más sofisticadas</a:t>
            </a:r>
          </a:p>
          <a:p>
            <a:pPr lvl="2">
              <a:spcAft>
                <a:spcPct val="40000"/>
              </a:spcAft>
              <a:buFontTx/>
              <a:buChar char="•"/>
              <a:defRPr/>
            </a:pPr>
            <a:r>
              <a:rPr lang="es-ES" sz="1800" smtClean="0">
                <a:latin typeface="Verdana" charset="0"/>
              </a:rPr>
              <a:t>Susceptibilidad a las infecciones</a:t>
            </a:r>
          </a:p>
          <a:p>
            <a:pPr lvl="2">
              <a:spcAft>
                <a:spcPct val="40000"/>
              </a:spcAft>
              <a:buFontTx/>
              <a:buChar char="•"/>
              <a:defRPr/>
            </a:pPr>
            <a:r>
              <a:rPr lang="es-ES" sz="1800" smtClean="0">
                <a:solidFill>
                  <a:srgbClr val="FF0000"/>
                </a:solidFill>
                <a:latin typeface="Verdana" charset="0"/>
              </a:rPr>
              <a:t>Sangrado (Deficiencia adquirida de Von Willebrand)</a:t>
            </a:r>
          </a:p>
          <a:p>
            <a:pPr lvl="1">
              <a:spcAft>
                <a:spcPct val="40000"/>
              </a:spcAft>
              <a:defRPr/>
            </a:pPr>
            <a:endParaRPr lang="es-ES" sz="1800" smtClean="0">
              <a:latin typeface="Verdana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Mieloma múltiple</a:t>
            </a:r>
          </a:p>
        </p:txBody>
      </p:sp>
      <p:sp>
        <p:nvSpPr>
          <p:cNvPr id="120834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>
                <a:latin typeface="Verdana" charset="0"/>
                <a:ea typeface="ＭＳ Ｐゴシック" charset="0"/>
                <a:cs typeface="ＭＳ Ｐゴシック" charset="0"/>
              </a:rPr>
              <a:t>Electroforesis de proteinas plasmáticas y urinarias</a:t>
            </a:r>
          </a:p>
          <a:p>
            <a:r>
              <a:rPr lang="es-ES" sz="2400">
                <a:latin typeface="Verdana" charset="0"/>
                <a:ea typeface="ＭＳ Ｐゴシック" charset="0"/>
                <a:cs typeface="ＭＳ Ｐゴシック" charset="0"/>
              </a:rPr>
              <a:t>Inmunoelectroforesis de proteinas plasmáticas y urinarias</a:t>
            </a:r>
          </a:p>
          <a:p>
            <a:r>
              <a:rPr lang="es-ES" sz="2400">
                <a:latin typeface="Verdana" charset="0"/>
                <a:ea typeface="ＭＳ Ｐゴシック" charset="0"/>
                <a:cs typeface="ＭＳ Ｐゴシック" charset="0"/>
              </a:rPr>
              <a:t>Inmunoglobulinas cuantitativas en sangre y orina</a:t>
            </a:r>
          </a:p>
          <a:p>
            <a:r>
              <a:rPr lang="es-ES" sz="2400">
                <a:latin typeface="Verdana" charset="0"/>
                <a:ea typeface="ＭＳ Ｐゴシック" charset="0"/>
                <a:cs typeface="ＭＳ Ｐゴシック" charset="0"/>
              </a:rPr>
              <a:t>Proteinas totales / Albúmina</a:t>
            </a:r>
          </a:p>
          <a:p>
            <a:r>
              <a:rPr lang="es-ES" sz="2400">
                <a:latin typeface="Verdana" charset="0"/>
                <a:ea typeface="ＭＳ Ｐゴシック" charset="0"/>
                <a:cs typeface="ＭＳ Ｐゴシック" charset="0"/>
              </a:rPr>
              <a:t>Calcio</a:t>
            </a:r>
          </a:p>
          <a:p>
            <a:r>
              <a:rPr lang="es-ES" sz="2400">
                <a:latin typeface="Verdana" charset="0"/>
                <a:ea typeface="ＭＳ Ｐゴシック" charset="0"/>
                <a:cs typeface="ＭＳ Ｐゴシック" charset="0"/>
              </a:rPr>
              <a:t>Hemograma</a:t>
            </a:r>
          </a:p>
          <a:p>
            <a:r>
              <a:rPr lang="es-ES" sz="2400">
                <a:latin typeface="Verdana" charset="0"/>
                <a:ea typeface="ＭＳ Ｐゴシック" charset="0"/>
                <a:cs typeface="ＭＳ Ｐゴシック" charset="0"/>
              </a:rPr>
              <a:t>Creatinina</a:t>
            </a:r>
          </a:p>
          <a:p>
            <a:r>
              <a:rPr lang="es-ES" sz="2400">
                <a:latin typeface="Verdana" charset="0"/>
                <a:ea typeface="ＭＳ Ｐゴシック" charset="0"/>
                <a:cs typeface="ＭＳ Ｐゴシック" charset="0"/>
              </a:rPr>
              <a:t>Serie radiológica ósea</a:t>
            </a:r>
          </a:p>
          <a:p>
            <a:r>
              <a:rPr lang="es-ES" sz="2400">
                <a:latin typeface="Verdana" charset="0"/>
                <a:ea typeface="ＭＳ Ｐゴシック" charset="0"/>
                <a:cs typeface="ＭＳ Ｐゴシック" charset="0"/>
              </a:rPr>
              <a:t>Médula ósea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rPr>
              <a:t>Evaluación y enfoque inicial de las neoplasias hematológicas</a:t>
            </a:r>
          </a:p>
        </p:txBody>
      </p:sp>
      <p:sp>
        <p:nvSpPr>
          <p:cNvPr id="86018" name="2 Subtítulo"/>
          <p:cNvSpPr>
            <a:spLocks noGrp="1"/>
          </p:cNvSpPr>
          <p:nvPr>
            <p:ph type="subTitle" idx="1"/>
          </p:nvPr>
        </p:nvSpPr>
        <p:spPr>
          <a:xfrm>
            <a:off x="465138" y="3392488"/>
            <a:ext cx="8177212" cy="800100"/>
          </a:xfrm>
        </p:spPr>
        <p:txBody>
          <a:bodyPr/>
          <a:lstStyle/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  <a:p>
            <a:r>
              <a:rPr lang="es-ES">
                <a:solidFill>
                  <a:srgbClr val="00B0F0"/>
                </a:solidFill>
                <a:latin typeface="Verdana" charset="0"/>
                <a:ea typeface="ＭＳ Ｐゴシック" charset="0"/>
                <a:cs typeface="ＭＳ Ｐゴシック" charset="0"/>
              </a:rPr>
              <a:t>Un ejercicio reconstructivo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196975"/>
            <a:ext cx="5543550" cy="36830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882" name="Picture 6" descr="figure98_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482975"/>
            <a:ext cx="4537075" cy="297815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83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Casos 1-4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6681" name="Group 89"/>
          <p:cNvGraphicFramePr>
            <a:graphicFrameLocks noGrp="1"/>
          </p:cNvGraphicFramePr>
          <p:nvPr/>
        </p:nvGraphicFramePr>
        <p:xfrm>
          <a:off x="468313" y="476250"/>
          <a:ext cx="8497887" cy="5273674"/>
        </p:xfrm>
        <a:graphic>
          <a:graphicData uri="http://schemas.openxmlformats.org/drawingml/2006/table">
            <a:tbl>
              <a:tblPr/>
              <a:tblGrid>
                <a:gridCol w="8497887"/>
              </a:tblGrid>
              <a:tr h="45725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Criterios diagnósticos de Mieloma Múltiple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5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Criterios Mayores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Plasmocitoma en biopsia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Plasmocitosis medular (&gt; 30%)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Componente M: IgG &gt; 3.5 g/dL, IgA &gt; 2 g/dL, &gt; 1 g/dL en la orina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5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Criterios Menores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1. Plasmocitosis en la médula (10%-30%)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2. Componente M presente pero de menor magnitud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3. Lesiones óseas líticas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4. Inmunoglobulinas normales reducidas (&lt; 50%)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1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El diagnóstico de mieloma requiere de un criterio mayor y un criterio menor o 3 criterios menores con la presencia del 1 y  2 en paciente con síntomas y enfermedad progresiva</a:t>
                      </a:r>
                      <a:endParaRPr kumimoji="0" lang="es-MX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4955" name="Text Box 67"/>
          <p:cNvSpPr txBox="1">
            <a:spLocks noChangeArrowheads="1"/>
          </p:cNvSpPr>
          <p:nvPr/>
        </p:nvSpPr>
        <p:spPr bwMode="auto">
          <a:xfrm>
            <a:off x="5651500" y="6308725"/>
            <a:ext cx="3276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MX" sz="900">
                <a:latin typeface="Arial Narrow" charset="0"/>
              </a:rPr>
              <a:t>Creado por: Mauricio Lema Medina - LemaTeachFiles</a:t>
            </a:r>
            <a:r>
              <a:rPr lang="es-ES_tradnl" sz="900">
                <a:latin typeface="Arial Narrow" charset="0"/>
              </a:rPr>
              <a:t>© - 2004</a:t>
            </a:r>
            <a:r>
              <a:rPr lang="es-ES" sz="1800">
                <a:latin typeface="Arial Narrow" charset="0"/>
              </a:rPr>
              <a:t>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Mieloma múltiple</a:t>
            </a:r>
          </a:p>
        </p:txBody>
      </p:sp>
      <p:sp>
        <p:nvSpPr>
          <p:cNvPr id="126978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Otras permutaciones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Adulto +</a:t>
            </a:r>
          </a:p>
          <a:p>
            <a:pPr lvl="2"/>
            <a:r>
              <a:rPr lang="es-ES" sz="2000">
                <a:latin typeface="Verdana" charset="0"/>
                <a:ea typeface="ＭＳ Ｐゴシック" charset="0"/>
              </a:rPr>
              <a:t>Anemia + Disfunción renal</a:t>
            </a:r>
          </a:p>
          <a:p>
            <a:pPr lvl="2"/>
            <a:r>
              <a:rPr lang="es-ES" sz="2000">
                <a:latin typeface="Verdana" charset="0"/>
                <a:ea typeface="ＭＳ Ｐゴシック" charset="0"/>
              </a:rPr>
              <a:t>Hipercalcemia + Anemia</a:t>
            </a:r>
          </a:p>
          <a:p>
            <a:pPr lvl="2"/>
            <a:r>
              <a:rPr lang="es-ES" sz="2000">
                <a:latin typeface="Verdana" charset="0"/>
                <a:ea typeface="ＭＳ Ｐゴシック" charset="0"/>
              </a:rPr>
              <a:t>Disfunción renal + hipercalcemia</a:t>
            </a:r>
          </a:p>
          <a:p>
            <a:pPr lvl="2"/>
            <a:r>
              <a:rPr lang="es-ES" sz="2000">
                <a:latin typeface="Verdana" charset="0"/>
                <a:ea typeface="ＭＳ Ｐゴシック" charset="0"/>
              </a:rPr>
              <a:t>Sangrado en encías / epistaxis + hipercalcemia</a:t>
            </a:r>
          </a:p>
          <a:p>
            <a:pPr lvl="2"/>
            <a:r>
              <a:rPr lang="es-ES" sz="2000">
                <a:latin typeface="Verdana" charset="0"/>
                <a:ea typeface="ＭＳ Ｐゴシック" charset="0"/>
              </a:rPr>
              <a:t>Megalias / macroglosia / disfunción endocrina + (Anemia / Hipercalcemia / Lesiones líticas / Disfunción renal)</a:t>
            </a:r>
          </a:p>
          <a:p>
            <a:pPr lvl="2"/>
            <a:r>
              <a:rPr lang="es-ES" sz="2000">
                <a:latin typeface="Verdana" charset="0"/>
                <a:ea typeface="ＭＳ Ｐゴシック" charset="0"/>
              </a:rPr>
              <a:t>Falla renal crónica con riñón no pequeño + Otra cosa…</a:t>
            </a:r>
          </a:p>
          <a:p>
            <a:pPr lvl="2"/>
            <a:r>
              <a:rPr lang="es-ES" sz="2000">
                <a:latin typeface="Verdana" charset="0"/>
                <a:ea typeface="ＭＳ Ｐゴシック" charset="0"/>
              </a:rPr>
              <a:t>Plasmocitoma (incidental) + otra lesión…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5</a:t>
            </a:r>
          </a:p>
        </p:txBody>
      </p:sp>
      <p:sp>
        <p:nvSpPr>
          <p:cNvPr id="129026" name="2 Marcador de contenido"/>
          <p:cNvSpPr>
            <a:spLocks noGrp="1"/>
          </p:cNvSpPr>
          <p:nvPr>
            <p:ph idx="1"/>
          </p:nvPr>
        </p:nvSpPr>
        <p:spPr>
          <a:xfrm>
            <a:off x="500063" y="1285875"/>
            <a:ext cx="8229600" cy="4525963"/>
          </a:xfrm>
        </p:spPr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Diagnóstico diferencial…</a:t>
            </a:r>
          </a:p>
        </p:txBody>
      </p:sp>
      <p:pic>
        <p:nvPicPr>
          <p:cNvPr id="1290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775" y="1833563"/>
            <a:ext cx="4532313" cy="425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8" name="4 CuadroTexto"/>
          <p:cNvSpPr txBox="1">
            <a:spLocks noChangeArrowheads="1"/>
          </p:cNvSpPr>
          <p:nvPr/>
        </p:nvSpPr>
        <p:spPr bwMode="auto">
          <a:xfrm>
            <a:off x="4697413" y="6062663"/>
            <a:ext cx="4105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3200">
                <a:solidFill>
                  <a:srgbClr val="FF0000"/>
                </a:solidFill>
              </a:rPr>
              <a:t>En individuo SANO…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5</a:t>
            </a:r>
          </a:p>
        </p:txBody>
      </p:sp>
      <p:sp>
        <p:nvSpPr>
          <p:cNvPr id="131074" name="2 Marcador de contenido"/>
          <p:cNvSpPr>
            <a:spLocks noGrp="1"/>
          </p:cNvSpPr>
          <p:nvPr>
            <p:ph idx="1"/>
          </p:nvPr>
        </p:nvSpPr>
        <p:spPr>
          <a:xfrm>
            <a:off x="428625" y="1214438"/>
            <a:ext cx="8229600" cy="4525962"/>
          </a:xfrm>
        </p:spPr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Diagnóstico diferencial…</a:t>
            </a:r>
          </a:p>
        </p:txBody>
      </p:sp>
      <p:pic>
        <p:nvPicPr>
          <p:cNvPr id="13107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775" y="1833563"/>
            <a:ext cx="4532313" cy="425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1076" name="4 CuadroTexto"/>
          <p:cNvSpPr txBox="1">
            <a:spLocks noChangeArrowheads="1"/>
          </p:cNvSpPr>
          <p:nvPr/>
        </p:nvSpPr>
        <p:spPr bwMode="auto">
          <a:xfrm>
            <a:off x="4697413" y="6062663"/>
            <a:ext cx="4105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3200">
                <a:solidFill>
                  <a:srgbClr val="FF0000"/>
                </a:solidFill>
              </a:rPr>
              <a:t>En individuo SANO…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7227888" y="4964113"/>
            <a:ext cx="1530350" cy="584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s-ES" sz="3200" smtClean="0"/>
              <a:t>MGUS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Perla 1</a:t>
            </a:r>
          </a:p>
        </p:txBody>
      </p:sp>
      <p:sp>
        <p:nvSpPr>
          <p:cNvPr id="133122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Ojo con los viejitos con: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Dolor de espalda y… algo más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Anemia no explicada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Que empiecen a sangrar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Con fracturas patológicas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Con daño renal no explicado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Combinaciones de vómito / confusión / poliuria / constipación / deshidratación / nefrocalcinosis / cálculos urinarios… Hipercalcemia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Osteopenia desproporcionada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Lesiones líticas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6</a:t>
            </a:r>
          </a:p>
        </p:txBody>
      </p:sp>
      <p:sp>
        <p:nvSpPr>
          <p:cNvPr id="135170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Pérdida de peso (&gt;10%) – no buscada – en 6 meses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6</a:t>
            </a:r>
          </a:p>
        </p:txBody>
      </p:sp>
      <p:sp>
        <p:nvSpPr>
          <p:cNvPr id="137218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Pérdida de peso (&gt;10%) – no buscada – en 6 meses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Fiebre en las tardes / noches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Rayos X de tórax negativos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VIH negativo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Glicemia normal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TSH / T3 / T4 normal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Hemograma normal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Pruebas de función hepática y renal normales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6</a:t>
            </a:r>
          </a:p>
        </p:txBody>
      </p:sp>
      <p:sp>
        <p:nvSpPr>
          <p:cNvPr id="139266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Pérdida de peso (&gt;10%) – no buscada – en 6 meses</a:t>
            </a:r>
          </a:p>
          <a:p>
            <a:pPr lvl="1"/>
            <a:r>
              <a:rPr lang="es-ES" sz="2400">
                <a:solidFill>
                  <a:srgbClr val="FF0000"/>
                </a:solidFill>
                <a:latin typeface="Verdana" charset="0"/>
                <a:ea typeface="ＭＳ Ｐゴシック" charset="0"/>
              </a:rPr>
              <a:t>Fiebre en las tardes / noches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Rayos X de tórax negativos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VIH negativo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Glicemia normal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TSH / T3 / T4 normal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Hemograma normal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Pruebas de función hepática y renal normales</a:t>
            </a:r>
          </a:p>
        </p:txBody>
      </p:sp>
      <p:sp>
        <p:nvSpPr>
          <p:cNvPr id="4" name="2 Marcador de contenido"/>
          <p:cNvSpPr txBox="1">
            <a:spLocks/>
          </p:cNvSpPr>
          <p:nvPr/>
        </p:nvSpPr>
        <p:spPr bwMode="auto">
          <a:xfrm>
            <a:off x="4431848" y="2425249"/>
            <a:ext cx="2941410" cy="25096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0953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latin typeface="Verdana" charset="0"/>
              </a:rPr>
              <a:t>Síntomas B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solidFill>
                  <a:srgbClr val="FF0000"/>
                </a:solidFill>
                <a:latin typeface="Verdana" charset="0"/>
              </a:rPr>
              <a:t>Pérdida de peso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Sudoración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solidFill>
                  <a:srgbClr val="FF0000"/>
                </a:solidFill>
                <a:latin typeface="Verdana" charset="0"/>
              </a:rPr>
              <a:t>Fiebre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Ex-síntoma B</a:t>
            </a:r>
          </a:p>
          <a:p>
            <a:pPr lvl="2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Prurito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6</a:t>
            </a:r>
          </a:p>
        </p:txBody>
      </p:sp>
      <p:sp>
        <p:nvSpPr>
          <p:cNvPr id="141314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Pérdida de peso (&gt;10%) – no buscada – en 6 meses</a:t>
            </a:r>
          </a:p>
          <a:p>
            <a:pPr lvl="1"/>
            <a:r>
              <a:rPr lang="es-ES" sz="2400">
                <a:solidFill>
                  <a:srgbClr val="FF0000"/>
                </a:solidFill>
                <a:latin typeface="Verdana" charset="0"/>
                <a:ea typeface="ＭＳ Ｐゴシック" charset="0"/>
              </a:rPr>
              <a:t>Fiebre en las tardes / noches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Rayos X de tórax negativos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VIH negativo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Glicemia normal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TSH / T3 / T4 normal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Hemograma normal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Pruebas de función hepática y renal normales</a:t>
            </a:r>
          </a:p>
        </p:txBody>
      </p:sp>
      <p:sp>
        <p:nvSpPr>
          <p:cNvPr id="4" name="2 Marcador de contenido"/>
          <p:cNvSpPr txBox="1">
            <a:spLocks/>
          </p:cNvSpPr>
          <p:nvPr/>
        </p:nvSpPr>
        <p:spPr bwMode="auto">
          <a:xfrm>
            <a:off x="4431848" y="2425249"/>
            <a:ext cx="2941410" cy="25096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0953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latin typeface="Verdana" charset="0"/>
              </a:rPr>
              <a:t>Síntomas B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solidFill>
                  <a:srgbClr val="FF0000"/>
                </a:solidFill>
                <a:latin typeface="Verdana" charset="0"/>
              </a:rPr>
              <a:t>Pérdida de peso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Sudoración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solidFill>
                  <a:srgbClr val="FF0000"/>
                </a:solidFill>
                <a:latin typeface="Verdana" charset="0"/>
              </a:rPr>
              <a:t>Fiebre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Ex-síntoma B</a:t>
            </a:r>
          </a:p>
          <a:p>
            <a:pPr lvl="2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Prurito</a:t>
            </a:r>
          </a:p>
        </p:txBody>
      </p:sp>
      <p:sp>
        <p:nvSpPr>
          <p:cNvPr id="141318" name="4 CuadroTexto"/>
          <p:cNvSpPr txBox="1">
            <a:spLocks noChangeArrowheads="1"/>
          </p:cNvSpPr>
          <p:nvPr/>
        </p:nvSpPr>
        <p:spPr bwMode="auto">
          <a:xfrm>
            <a:off x="6096000" y="5965825"/>
            <a:ext cx="19732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1800"/>
              <a:t>“Constitucional”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Aviso…</a:t>
            </a:r>
          </a:p>
        </p:txBody>
      </p:sp>
      <p:sp>
        <p:nvSpPr>
          <p:cNvPr id="88066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A continuación haremos un ejercicio de repetición, repetición y repetición. </a:t>
            </a:r>
          </a:p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La premisa fundamental es: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Lo que más se repite es lo más importante.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Lo más importante es lo que no se nos puede escapar.</a:t>
            </a: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6</a:t>
            </a:r>
          </a:p>
        </p:txBody>
      </p:sp>
      <p:sp>
        <p:nvSpPr>
          <p:cNvPr id="143362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Pérdida de peso (&gt;10%) – no buscada – en 6 meses</a:t>
            </a: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Fiebre en las tardes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Esplenomegalia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6</a:t>
            </a:r>
          </a:p>
        </p:txBody>
      </p:sp>
      <p:sp>
        <p:nvSpPr>
          <p:cNvPr id="145410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Pérdida de peso (&gt;10%) – no buscada – en 6 meses</a:t>
            </a: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Fiebre en las tardes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Esplenomegalia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Linfadenopatía generalizada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6</a:t>
            </a:r>
          </a:p>
        </p:txBody>
      </p:sp>
      <p:sp>
        <p:nvSpPr>
          <p:cNvPr id="147458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Pérdida de peso (&gt;10%) – no buscada – en 6 meses</a:t>
            </a: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Fiebre en las tardes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Esplenomegalia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Linfadenopatía generalizada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Rayos X de tórax negativos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VIH negativo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Glicemia normal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TSH / T3 / T4 normal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Hemograma normal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Pruebas de función hepática y renal normales</a:t>
            </a:r>
          </a:p>
          <a:p>
            <a:pPr lvl="1"/>
            <a:endParaRPr lang="es-ES" sz="1200">
              <a:solidFill>
                <a:srgbClr val="FF0000"/>
              </a:solidFill>
              <a:latin typeface="Verdana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6</a:t>
            </a:r>
          </a:p>
        </p:txBody>
      </p:sp>
      <p:sp>
        <p:nvSpPr>
          <p:cNvPr id="149506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Pérdida de peso (&gt;10%) – no buscada – en 6 meses</a:t>
            </a: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Fiebre en las tardes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Esplenomegalia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Linfadenopatía generalizada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Rayos X de tórax negativos</a:t>
            </a:r>
          </a:p>
          <a:p>
            <a:pPr lvl="1"/>
            <a:r>
              <a:rPr lang="es-ES" sz="1200" b="1">
                <a:solidFill>
                  <a:srgbClr val="FF0000"/>
                </a:solidFill>
                <a:latin typeface="Verdana" charset="0"/>
                <a:ea typeface="ＭＳ Ｐゴシック" charset="0"/>
              </a:rPr>
              <a:t>VIH negativo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Glicemia normal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TSH / T3 / T4 normal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Hemograma normal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Pruebas de función hepática y renal normales</a:t>
            </a:r>
          </a:p>
          <a:p>
            <a:pPr lvl="1"/>
            <a:endParaRPr lang="es-ES" sz="1200">
              <a:solidFill>
                <a:srgbClr val="FF0000"/>
              </a:solidFill>
              <a:latin typeface="Verdana" charset="0"/>
              <a:ea typeface="ＭＳ Ｐゴシック" charset="0"/>
            </a:endParaRPr>
          </a:p>
        </p:txBody>
      </p:sp>
      <p:sp>
        <p:nvSpPr>
          <p:cNvPr id="149507" name="4 CuadroTexto"/>
          <p:cNvSpPr txBox="1">
            <a:spLocks noChangeArrowheads="1"/>
          </p:cNvSpPr>
          <p:nvPr/>
        </p:nvSpPr>
        <p:spPr bwMode="auto">
          <a:xfrm>
            <a:off x="4143375" y="5500688"/>
            <a:ext cx="40862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1800"/>
              <a:t>aUnQuE pRoTeStE ViRgInIdAd….</a:t>
            </a:r>
          </a:p>
        </p:txBody>
      </p:sp>
      <p:cxnSp>
        <p:nvCxnSpPr>
          <p:cNvPr id="149508" name="6 Conector recto de flecha"/>
          <p:cNvCxnSpPr>
            <a:cxnSpLocks noChangeShapeType="1"/>
          </p:cNvCxnSpPr>
          <p:nvPr/>
        </p:nvCxnSpPr>
        <p:spPr bwMode="auto">
          <a:xfrm>
            <a:off x="2662238" y="5703888"/>
            <a:ext cx="1335087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6</a:t>
            </a:r>
          </a:p>
        </p:txBody>
      </p:sp>
      <p:sp>
        <p:nvSpPr>
          <p:cNvPr id="151554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Pérdida de peso (&gt;10%) – no buscada – en 6 meses</a:t>
            </a: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Fiebre en las tardes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Esplenomegalia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Linfadenopatía generalizada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Rayos X de tórax negativos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VIH negativo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Glicemia normal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TSH / T3 / T4 normal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Hemograma normal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Pruebas de función hepática y renal normales</a:t>
            </a:r>
          </a:p>
          <a:p>
            <a:pPr lvl="1"/>
            <a:endParaRPr lang="es-ES" sz="1200">
              <a:solidFill>
                <a:srgbClr val="FF0000"/>
              </a:solidFill>
              <a:latin typeface="Verdana" charset="0"/>
              <a:ea typeface="ＭＳ Ｐゴシック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4646613" y="4402138"/>
            <a:ext cx="3405187" cy="5238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s-ES" sz="2800" smtClean="0">
                <a:solidFill>
                  <a:srgbClr val="000000"/>
                </a:solidFill>
              </a:rPr>
              <a:t>T. Linfoproliferativo?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6</a:t>
            </a:r>
          </a:p>
        </p:txBody>
      </p:sp>
      <p:sp>
        <p:nvSpPr>
          <p:cNvPr id="153602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Pérdida de peso (&gt;10%) – no buscada – en 6 meses</a:t>
            </a: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Fiebre en las tardes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Esplenomegalia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Linfadenopatía generalizada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Rayos X de tórax negativos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VIH negativo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Glicemia normal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TSH / T3 / T4 normal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Hemograma normal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Pruebas de función hepática y renal normales</a:t>
            </a:r>
          </a:p>
          <a:p>
            <a:pPr lvl="1"/>
            <a:endParaRPr lang="es-ES" sz="1200">
              <a:solidFill>
                <a:srgbClr val="FF0000"/>
              </a:solidFill>
              <a:latin typeface="Verdana" charset="0"/>
              <a:ea typeface="ＭＳ Ｐゴシック" charset="0"/>
            </a:endParaRPr>
          </a:p>
        </p:txBody>
      </p:sp>
      <p:sp>
        <p:nvSpPr>
          <p:cNvPr id="5" name="2 Marcador de contenido"/>
          <p:cNvSpPr txBox="1">
            <a:spLocks/>
          </p:cNvSpPr>
          <p:nvPr/>
        </p:nvSpPr>
        <p:spPr bwMode="auto">
          <a:xfrm>
            <a:off x="377370" y="3876678"/>
            <a:ext cx="4694695" cy="24812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b="1" smtClean="0">
                <a:latin typeface="Verdana" charset="0"/>
              </a:rPr>
              <a:t>Linfoma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No Hodgkin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Hodgkin</a:t>
            </a:r>
          </a:p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b="1" smtClean="0">
                <a:latin typeface="Verdana" charset="0"/>
              </a:rPr>
              <a:t>Leucemia linfoide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Crónica (Linfocitosis – siempre)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Aguda 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3848100" y="3473450"/>
            <a:ext cx="3405188" cy="5222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s-ES" sz="2800" smtClean="0">
                <a:solidFill>
                  <a:srgbClr val="000000"/>
                </a:solidFill>
              </a:rPr>
              <a:t>T. Linfoproliferativo?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6</a:t>
            </a:r>
          </a:p>
        </p:txBody>
      </p:sp>
      <p:sp>
        <p:nvSpPr>
          <p:cNvPr id="155650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Pérdida de peso (&gt;10%) – no buscada – en 6 meses</a:t>
            </a: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Fiebre en las tardes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Esplenomegalia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Linfadenopatía generalizada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Rayos X de tórax negativos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VIH negativo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Glicemia normal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TSH / T3 / T4 normal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Hemograma normal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Pruebas de función hepática y renal normales</a:t>
            </a:r>
          </a:p>
          <a:p>
            <a:pPr lvl="1"/>
            <a:endParaRPr lang="es-ES" sz="1200">
              <a:solidFill>
                <a:srgbClr val="FF0000"/>
              </a:solidFill>
              <a:latin typeface="Verdana" charset="0"/>
              <a:ea typeface="ＭＳ Ｐゴシック" charset="0"/>
            </a:endParaRPr>
          </a:p>
        </p:txBody>
      </p:sp>
      <p:sp>
        <p:nvSpPr>
          <p:cNvPr id="5" name="2 Marcador de contenido"/>
          <p:cNvSpPr txBox="1">
            <a:spLocks/>
          </p:cNvSpPr>
          <p:nvPr/>
        </p:nvSpPr>
        <p:spPr bwMode="auto">
          <a:xfrm>
            <a:off x="377371" y="3876678"/>
            <a:ext cx="3947886" cy="24225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b="1" smtClean="0">
                <a:latin typeface="Verdana" charset="0"/>
              </a:rPr>
              <a:t>Linfoma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No Hodgkin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Hodgkin</a:t>
            </a:r>
          </a:p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b="1" smtClean="0">
                <a:latin typeface="Verdana" charset="0"/>
              </a:rPr>
              <a:t>Leucemia linfoide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Crónica (Linfocitosis – siempre)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Aguda 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3848100" y="3473450"/>
            <a:ext cx="3405188" cy="5222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s-ES" sz="2800" smtClean="0">
                <a:solidFill>
                  <a:srgbClr val="000000"/>
                </a:solidFill>
              </a:rPr>
              <a:t>T. Linfoproliferativo?</a:t>
            </a: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 bwMode="auto">
          <a:xfrm>
            <a:off x="4753428" y="4304849"/>
            <a:ext cx="3947886" cy="16460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b="1" smtClean="0">
                <a:latin typeface="Verdana" charset="0"/>
              </a:rPr>
              <a:t>Biopsie el mejor ganglio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b="1" smtClean="0">
                <a:latin typeface="Verdana" charset="0"/>
              </a:rPr>
              <a:t>El más grande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b="1" smtClean="0">
                <a:latin typeface="Verdana" charset="0"/>
              </a:rPr>
              <a:t>El más fácil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b="1" smtClean="0">
                <a:latin typeface="Verdana" charset="0"/>
              </a:rPr>
              <a:t>El menos inguinal</a:t>
            </a:r>
            <a:endParaRPr lang="es-ES" sz="1800" smtClean="0">
              <a:latin typeface="Verdana" charset="0"/>
            </a:endParaRPr>
          </a:p>
        </p:txBody>
      </p:sp>
      <p:sp>
        <p:nvSpPr>
          <p:cNvPr id="155658" name="6 Flecha derecha"/>
          <p:cNvSpPr>
            <a:spLocks noChangeArrowheads="1"/>
          </p:cNvSpPr>
          <p:nvPr/>
        </p:nvSpPr>
        <p:spPr bwMode="auto">
          <a:xfrm>
            <a:off x="3889375" y="4818063"/>
            <a:ext cx="1147763" cy="625475"/>
          </a:xfrm>
          <a:prstGeom prst="rightArrow">
            <a:avLst>
              <a:gd name="adj1" fmla="val 50000"/>
              <a:gd name="adj2" fmla="val 4993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6</a:t>
            </a:r>
          </a:p>
        </p:txBody>
      </p:sp>
      <p:sp>
        <p:nvSpPr>
          <p:cNvPr id="157698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Pérdida de peso (&gt;10%) – no buscada – en 6 meses</a:t>
            </a: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Fiebre en las tardes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Esplenomegalia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Linfadenopatía generalizada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Rayos X de tórax negativos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VIH negativo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Glicemia normal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TSH / T3 / T4 normal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Hemograma normal</a:t>
            </a:r>
          </a:p>
          <a:p>
            <a:pPr lvl="1"/>
            <a:r>
              <a:rPr lang="es-ES" sz="1200">
                <a:latin typeface="Verdana" charset="0"/>
                <a:ea typeface="ＭＳ Ｐゴシック" charset="0"/>
              </a:rPr>
              <a:t>Pruebas de función hepática y renal normales</a:t>
            </a:r>
          </a:p>
          <a:p>
            <a:pPr lvl="1"/>
            <a:endParaRPr lang="es-ES" sz="1200">
              <a:solidFill>
                <a:srgbClr val="FF0000"/>
              </a:solidFill>
              <a:latin typeface="Verdana" charset="0"/>
              <a:ea typeface="ＭＳ Ｐゴシック" charset="0"/>
            </a:endParaRPr>
          </a:p>
        </p:txBody>
      </p:sp>
      <p:sp>
        <p:nvSpPr>
          <p:cNvPr id="5" name="2 Marcador de contenido"/>
          <p:cNvSpPr txBox="1">
            <a:spLocks/>
          </p:cNvSpPr>
          <p:nvPr/>
        </p:nvSpPr>
        <p:spPr bwMode="auto">
          <a:xfrm>
            <a:off x="377371" y="3876678"/>
            <a:ext cx="3947886" cy="24225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b="1" smtClean="0">
                <a:latin typeface="Verdana" charset="0"/>
              </a:rPr>
              <a:t>Linfoma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No Hodgkin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Hodgkin</a:t>
            </a:r>
          </a:p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b="1" smtClean="0">
                <a:latin typeface="Verdana" charset="0"/>
              </a:rPr>
              <a:t>Leucemia linfoide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Crónica (Linfocitosis – siempre)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Aguda 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3848100" y="3473450"/>
            <a:ext cx="3405188" cy="5222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s-ES" sz="2800" smtClean="0">
                <a:solidFill>
                  <a:srgbClr val="000000"/>
                </a:solidFill>
              </a:rPr>
              <a:t>T. Linfoproliferativo?</a:t>
            </a: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 bwMode="auto">
          <a:xfrm>
            <a:off x="4753428" y="4304849"/>
            <a:ext cx="3947886" cy="16460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b="1" smtClean="0">
                <a:latin typeface="Verdana" charset="0"/>
              </a:rPr>
              <a:t>Biopsie el mejor ganglio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b="1" smtClean="0">
                <a:latin typeface="Verdana" charset="0"/>
              </a:rPr>
              <a:t>El más grande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b="1" smtClean="0">
                <a:latin typeface="Verdana" charset="0"/>
              </a:rPr>
              <a:t>El más fácil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b="1" smtClean="0">
                <a:latin typeface="Verdana" charset="0"/>
              </a:rPr>
              <a:t>El menos inguinal</a:t>
            </a:r>
            <a:endParaRPr lang="es-ES" sz="1800" smtClean="0">
              <a:latin typeface="Verdana" charset="0"/>
            </a:endParaRPr>
          </a:p>
        </p:txBody>
      </p:sp>
      <p:sp>
        <p:nvSpPr>
          <p:cNvPr id="157706" name="6 Flecha derecha"/>
          <p:cNvSpPr>
            <a:spLocks noChangeArrowheads="1"/>
          </p:cNvSpPr>
          <p:nvPr/>
        </p:nvSpPr>
        <p:spPr bwMode="auto">
          <a:xfrm>
            <a:off x="3889375" y="4818063"/>
            <a:ext cx="1147763" cy="625475"/>
          </a:xfrm>
          <a:prstGeom prst="rightArrow">
            <a:avLst>
              <a:gd name="adj1" fmla="val 50000"/>
              <a:gd name="adj2" fmla="val 4993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s-ES"/>
          </a:p>
        </p:txBody>
      </p:sp>
      <p:sp>
        <p:nvSpPr>
          <p:cNvPr id="157707" name="7 CuadroTexto"/>
          <p:cNvSpPr txBox="1">
            <a:spLocks noChangeArrowheads="1"/>
          </p:cNvSpPr>
          <p:nvPr/>
        </p:nvSpPr>
        <p:spPr bwMode="auto">
          <a:xfrm>
            <a:off x="4397375" y="6110288"/>
            <a:ext cx="4460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s-ES" b="1"/>
              <a:t>Excisional (ARQUITECTURA)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Transtornos linfoproliferativos</a:t>
            </a:r>
          </a:p>
        </p:txBody>
      </p:sp>
      <p:sp>
        <p:nvSpPr>
          <p:cNvPr id="159746" name="2 Marcador de contenido"/>
          <p:cNvSpPr>
            <a:spLocks noGrp="1"/>
          </p:cNvSpPr>
          <p:nvPr>
            <p:ph idx="1"/>
          </p:nvPr>
        </p:nvSpPr>
        <p:spPr>
          <a:xfrm>
            <a:off x="428625" y="1571625"/>
            <a:ext cx="8524875" cy="4313238"/>
          </a:xfrm>
        </p:spPr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Otras permutaciones</a:t>
            </a:r>
          </a:p>
          <a:p>
            <a:pPr lvl="1"/>
            <a:r>
              <a:rPr lang="es-ES" sz="2000">
                <a:latin typeface="Verdana" charset="0"/>
                <a:ea typeface="ＭＳ Ｐゴシック" charset="0"/>
              </a:rPr>
              <a:t>Síntomas constitucionales o B + Linfadenopatía generalizad (VIH / TBC negativos)</a:t>
            </a:r>
          </a:p>
          <a:p>
            <a:pPr lvl="1"/>
            <a:r>
              <a:rPr lang="es-ES" sz="2000">
                <a:latin typeface="Verdana" charset="0"/>
                <a:ea typeface="ＭＳ Ｐゴシック" charset="0"/>
              </a:rPr>
              <a:t>Linfadenopatía localizada</a:t>
            </a:r>
          </a:p>
          <a:p>
            <a:pPr lvl="1"/>
            <a:r>
              <a:rPr lang="es-ES" sz="2000">
                <a:latin typeface="Verdana" charset="0"/>
                <a:ea typeface="ＭＳ Ｐゴシック" charset="0"/>
              </a:rPr>
              <a:t>Linfadenopatía generalizada</a:t>
            </a:r>
          </a:p>
          <a:p>
            <a:pPr lvl="1"/>
            <a:r>
              <a:rPr lang="es-ES" sz="2000">
                <a:latin typeface="Verdana" charset="0"/>
                <a:ea typeface="ＭＳ Ｐゴシック" charset="0"/>
              </a:rPr>
              <a:t>Masas mediastinales</a:t>
            </a:r>
          </a:p>
          <a:p>
            <a:pPr lvl="1"/>
            <a:r>
              <a:rPr lang="es-ES" sz="2000">
                <a:latin typeface="Verdana" charset="0"/>
                <a:ea typeface="ＭＳ Ｐゴシック" charset="0"/>
              </a:rPr>
              <a:t>Linfocitosis – sin otras citopenias</a:t>
            </a:r>
          </a:p>
          <a:p>
            <a:pPr lvl="1"/>
            <a:r>
              <a:rPr lang="es-ES" sz="2000">
                <a:latin typeface="Verdana" charset="0"/>
                <a:ea typeface="ＭＳ Ｐゴシック" charset="0"/>
              </a:rPr>
              <a:t>Esplenomegalia aislada</a:t>
            </a:r>
          </a:p>
          <a:p>
            <a:pPr lvl="1"/>
            <a:r>
              <a:rPr lang="es-ES" sz="2000">
                <a:latin typeface="Verdana" charset="0"/>
                <a:ea typeface="ＭＳ Ｐゴシック" charset="0"/>
              </a:rPr>
              <a:t>Pancitopenia (Leucemia linfoide aguda, hiperesplenismo)</a:t>
            </a:r>
          </a:p>
          <a:p>
            <a:pPr lvl="1"/>
            <a:r>
              <a:rPr lang="es-ES" sz="2000">
                <a:latin typeface="Verdana" charset="0"/>
                <a:ea typeface="ＭＳ Ｐゴシック" charset="0"/>
              </a:rPr>
              <a:t>Sindrome de vena cava superior</a:t>
            </a:r>
          </a:p>
          <a:p>
            <a:r>
              <a:rPr lang="es-ES" sz="2000">
                <a:latin typeface="Verdana" charset="0"/>
                <a:ea typeface="ＭＳ Ｐゴシック" charset="0"/>
                <a:cs typeface="ＭＳ Ｐゴシック" charset="0"/>
              </a:rPr>
              <a:t>Rara vez</a:t>
            </a:r>
          </a:p>
          <a:p>
            <a:pPr lvl="1"/>
            <a:r>
              <a:rPr lang="es-ES" sz="2000">
                <a:latin typeface="Verdana" charset="0"/>
                <a:ea typeface="ＭＳ Ｐゴシック" charset="0"/>
              </a:rPr>
              <a:t>Enfermedad ósea</a:t>
            </a:r>
          </a:p>
          <a:p>
            <a:pPr lvl="1"/>
            <a:r>
              <a:rPr lang="es-ES" sz="2000">
                <a:latin typeface="Verdana" charset="0"/>
                <a:ea typeface="ＭＳ Ｐゴシック" charset="0"/>
              </a:rPr>
              <a:t>Hipercalcemia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Perlas 2 y 3</a:t>
            </a:r>
          </a:p>
        </p:txBody>
      </p:sp>
      <p:sp>
        <p:nvSpPr>
          <p:cNvPr id="161794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000">
                <a:latin typeface="Verdana" charset="0"/>
                <a:ea typeface="ＭＳ Ｐゴシック" charset="0"/>
                <a:cs typeface="ＭＳ Ｐゴシック" charset="0"/>
              </a:rPr>
              <a:t>Si usted cree que puede ser linfoma</a:t>
            </a:r>
          </a:p>
          <a:p>
            <a:pPr lvl="1"/>
            <a:r>
              <a:rPr lang="es-ES" sz="2000">
                <a:latin typeface="Verdana" charset="0"/>
                <a:ea typeface="ＭＳ Ｐゴシック" charset="0"/>
              </a:rPr>
              <a:t>Saque una buena muestra</a:t>
            </a:r>
          </a:p>
          <a:p>
            <a:pPr lvl="2"/>
            <a:r>
              <a:rPr lang="es-ES" sz="2000">
                <a:latin typeface="Verdana" charset="0"/>
                <a:ea typeface="ＭＳ Ｐゴシック" charset="0"/>
              </a:rPr>
              <a:t>Todo el órgano – ie, Bazo</a:t>
            </a:r>
          </a:p>
          <a:p>
            <a:pPr lvl="2"/>
            <a:r>
              <a:rPr lang="es-ES" sz="2000">
                <a:latin typeface="Verdana" charset="0"/>
                <a:ea typeface="ＭＳ Ｐゴシック" charset="0"/>
              </a:rPr>
              <a:t>Todo el ganglio</a:t>
            </a:r>
          </a:p>
          <a:p>
            <a:pPr lvl="2"/>
            <a:r>
              <a:rPr lang="es-ES" sz="2000">
                <a:latin typeface="Verdana" charset="0"/>
                <a:ea typeface="ＭＳ Ｐゴシック" charset="0"/>
              </a:rPr>
              <a:t>Una buena muestra del ganglio – ie, Tru-cut</a:t>
            </a:r>
          </a:p>
          <a:p>
            <a:pPr lvl="2"/>
            <a:endParaRPr lang="es-ES" sz="2000">
              <a:latin typeface="Verdana" charset="0"/>
              <a:ea typeface="ＭＳ Ｐゴシック" charset="0"/>
            </a:endParaRPr>
          </a:p>
          <a:p>
            <a:r>
              <a:rPr lang="es-ES" sz="2000">
                <a:latin typeface="Verdana" charset="0"/>
                <a:ea typeface="ＭＳ Ｐゴシック" charset="0"/>
                <a:cs typeface="ＭＳ Ｐゴシック" charset="0"/>
              </a:rPr>
              <a:t>Recuerde que el cáncer no hace sino una cosa: </a:t>
            </a:r>
            <a:r>
              <a:rPr lang="es-ES" sz="2000" b="1">
                <a:latin typeface="Verdana" charset="0"/>
                <a:ea typeface="ＭＳ Ｐゴシック" charset="0"/>
                <a:cs typeface="ＭＳ Ｐゴシック" charset="0"/>
              </a:rPr>
              <a:t>crecer</a:t>
            </a:r>
          </a:p>
          <a:p>
            <a:pPr lvl="1"/>
            <a:r>
              <a:rPr lang="es-ES" sz="2000">
                <a:latin typeface="Verdana" charset="0"/>
                <a:ea typeface="ＭＳ Ｐゴシック" charset="0"/>
              </a:rPr>
              <a:t>Si es un ganglio aislado – en un lugar seguro – no acose a la EPS</a:t>
            </a:r>
          </a:p>
          <a:p>
            <a:pPr lvl="2"/>
            <a:r>
              <a:rPr lang="es-ES" sz="2000">
                <a:latin typeface="Verdana" charset="0"/>
                <a:ea typeface="ＭＳ Ｐゴシック" charset="0"/>
              </a:rPr>
              <a:t>Toxoplasmosis / CMV / EBV 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1</a:t>
            </a:r>
          </a:p>
        </p:txBody>
      </p:sp>
      <p:sp>
        <p:nvSpPr>
          <p:cNvPr id="90114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Dolor de espalda de 3 meses de evolución (región lumbar)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Hemograma que muestra:</a:t>
            </a:r>
          </a:p>
          <a:p>
            <a:pPr lvl="2"/>
            <a:r>
              <a:rPr lang="es-ES">
                <a:latin typeface="Verdana" charset="0"/>
                <a:ea typeface="ＭＳ Ｐゴシック" charset="0"/>
              </a:rPr>
              <a:t>Anemia normocítica</a:t>
            </a:r>
          </a:p>
          <a:p>
            <a:pPr lvl="2"/>
            <a:r>
              <a:rPr lang="es-ES">
                <a:latin typeface="Verdana" charset="0"/>
                <a:ea typeface="ＭＳ Ｐゴシック" charset="0"/>
              </a:rPr>
              <a:t>Serie blanca y plaquetas normal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defTabSz="912813" eaLnBrk="1" hangingPunct="1"/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Maniobras de Estadificación de Linfomas</a:t>
            </a:r>
          </a:p>
        </p:txBody>
      </p:sp>
      <p:sp>
        <p:nvSpPr>
          <p:cNvPr id="16384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defTabSz="912813" eaLnBrk="1" hangingPunct="1">
              <a:lnSpc>
                <a:spcPct val="80000"/>
              </a:lnSpc>
              <a:buFontTx/>
              <a:buNone/>
            </a:pPr>
            <a:r>
              <a:rPr lang="es-ES" sz="2800">
                <a:latin typeface="Verdana" charset="0"/>
                <a:ea typeface="ＭＳ Ｐゴシック" charset="0"/>
                <a:cs typeface="ＭＳ Ｐゴシック" charset="0"/>
              </a:rPr>
              <a:t>TAC de tórax, abdomen y pelvis Contrastado</a:t>
            </a:r>
          </a:p>
          <a:p>
            <a:pPr algn="ctr" defTabSz="912813" eaLnBrk="1" hangingPunct="1">
              <a:lnSpc>
                <a:spcPct val="80000"/>
              </a:lnSpc>
              <a:buFontTx/>
              <a:buNone/>
            </a:pPr>
            <a:r>
              <a:rPr lang="es-ES" sz="2800">
                <a:latin typeface="Verdana" charset="0"/>
                <a:ea typeface="ＭＳ Ｐゴシック" charset="0"/>
                <a:cs typeface="ＭＳ Ｐゴシック" charset="0"/>
              </a:rPr>
              <a:t> Médula ósea</a:t>
            </a:r>
          </a:p>
          <a:p>
            <a:pPr algn="ctr" defTabSz="912813" eaLnBrk="1" hangingPunct="1">
              <a:lnSpc>
                <a:spcPct val="80000"/>
              </a:lnSpc>
              <a:buFontTx/>
              <a:buNone/>
            </a:pPr>
            <a:endParaRPr lang="es-ES" sz="2800">
              <a:latin typeface="Verdana" charset="0"/>
              <a:ea typeface="ＭＳ Ｐゴシック" charset="0"/>
              <a:cs typeface="ＭＳ Ｐゴシック" charset="0"/>
            </a:endParaRPr>
          </a:p>
          <a:p>
            <a:pPr algn="ctr" defTabSz="912813" eaLnBrk="1" hangingPunct="1">
              <a:lnSpc>
                <a:spcPct val="80000"/>
              </a:lnSpc>
              <a:buFontTx/>
              <a:buNone/>
            </a:pPr>
            <a:r>
              <a:rPr lang="es-ES" sz="2800">
                <a:latin typeface="Verdana" charset="0"/>
                <a:ea typeface="ＭＳ Ｐゴシック" charset="0"/>
                <a:cs typeface="ＭＳ Ｐゴシック" charset="0"/>
              </a:rPr>
              <a:t>Imagen de otros sitios afectados (si aplica)</a:t>
            </a:r>
          </a:p>
          <a:p>
            <a:pPr algn="ctr" defTabSz="912813" eaLnBrk="1" hangingPunct="1">
              <a:lnSpc>
                <a:spcPct val="80000"/>
              </a:lnSpc>
              <a:buFontTx/>
              <a:buNone/>
            </a:pPr>
            <a:endParaRPr lang="es-ES" sz="2800">
              <a:latin typeface="Verdana" charset="0"/>
              <a:ea typeface="ＭＳ Ｐゴシック" charset="0"/>
              <a:cs typeface="ＭＳ Ｐゴシック" charset="0"/>
            </a:endParaRPr>
          </a:p>
          <a:p>
            <a:pPr algn="ctr" defTabSz="912813" eaLnBrk="1" hangingPunct="1">
              <a:lnSpc>
                <a:spcPct val="80000"/>
              </a:lnSpc>
              <a:buFontTx/>
              <a:buNone/>
            </a:pPr>
            <a:r>
              <a:rPr lang="es-ES" sz="2800">
                <a:latin typeface="Verdana" charset="0"/>
                <a:ea typeface="ＭＳ Ｐゴシック" charset="0"/>
                <a:cs typeface="ＭＳ Ｐゴシック" charset="0"/>
              </a:rPr>
              <a:t>Otros tests para valorar si el paciente puede tolerar el tratamiento</a:t>
            </a:r>
          </a:p>
          <a:p>
            <a:pPr algn="ctr" defTabSz="912813" eaLnBrk="1" hangingPunct="1">
              <a:lnSpc>
                <a:spcPct val="80000"/>
              </a:lnSpc>
              <a:buFontTx/>
              <a:buNone/>
            </a:pPr>
            <a:r>
              <a:rPr lang="es-ES" sz="2800">
                <a:latin typeface="Verdana" charset="0"/>
                <a:ea typeface="ＭＳ Ｐゴシック" charset="0"/>
                <a:cs typeface="ＭＳ Ｐゴシック" charset="0"/>
              </a:rPr>
              <a:t>PET</a:t>
            </a:r>
          </a:p>
          <a:p>
            <a:pPr algn="ctr" defTabSz="912813" eaLnBrk="1" hangingPunct="1">
              <a:lnSpc>
                <a:spcPct val="80000"/>
              </a:lnSpc>
              <a:buFontTx/>
              <a:buNone/>
            </a:pPr>
            <a:r>
              <a:rPr lang="es-ES" sz="2400">
                <a:latin typeface="Verdana" charset="0"/>
                <a:ea typeface="ＭＳ Ｐゴシック" charset="0"/>
                <a:cs typeface="ＭＳ Ｐゴシック" charset="0"/>
              </a:rPr>
              <a:t>Pruebas de función hepática, Renal</a:t>
            </a:r>
          </a:p>
          <a:p>
            <a:pPr algn="ctr" defTabSz="912813" eaLnBrk="1" hangingPunct="1">
              <a:lnSpc>
                <a:spcPct val="80000"/>
              </a:lnSpc>
              <a:buFontTx/>
              <a:buNone/>
            </a:pPr>
            <a:r>
              <a:rPr lang="es-ES" sz="2400">
                <a:latin typeface="Verdana" charset="0"/>
                <a:ea typeface="ＭＳ Ｐゴシック" charset="0"/>
                <a:cs typeface="ＭＳ Ｐゴシック" charset="0"/>
              </a:rPr>
              <a:t>Química sanguínea</a:t>
            </a:r>
          </a:p>
          <a:p>
            <a:pPr algn="ctr" defTabSz="912813" eaLnBrk="1" hangingPunct="1">
              <a:lnSpc>
                <a:spcPct val="80000"/>
              </a:lnSpc>
              <a:buFontTx/>
              <a:buNone/>
            </a:pPr>
            <a:r>
              <a:rPr lang="es-ES" sz="2400">
                <a:latin typeface="Verdana" charset="0"/>
                <a:ea typeface="ＭＳ Ｐゴシック" charset="0"/>
                <a:cs typeface="ＭＳ Ｐゴシック" charset="0"/>
              </a:rPr>
              <a:t>Ecocardiografía</a:t>
            </a:r>
          </a:p>
        </p:txBody>
      </p:sp>
      <p:sp>
        <p:nvSpPr>
          <p:cNvPr id="163843" name="Line 4"/>
          <p:cNvSpPr>
            <a:spLocks noChangeShapeType="1"/>
          </p:cNvSpPr>
          <p:nvPr/>
        </p:nvSpPr>
        <p:spPr bwMode="auto">
          <a:xfrm>
            <a:off x="2484438" y="2636838"/>
            <a:ext cx="44640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63844" name="Line 5"/>
          <p:cNvSpPr>
            <a:spLocks noChangeShapeType="1"/>
          </p:cNvSpPr>
          <p:nvPr/>
        </p:nvSpPr>
        <p:spPr bwMode="auto">
          <a:xfrm>
            <a:off x="2411413" y="3573463"/>
            <a:ext cx="44640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ES"/>
          </a:p>
        </p:txBody>
      </p:sp>
      <p:sp>
        <p:nvSpPr>
          <p:cNvPr id="163845" name="Text Box 6"/>
          <p:cNvSpPr txBox="1">
            <a:spLocks noChangeArrowheads="1"/>
          </p:cNvSpPr>
          <p:nvPr/>
        </p:nvSpPr>
        <p:spPr bwMode="auto">
          <a:xfrm>
            <a:off x="5651500" y="6237288"/>
            <a:ext cx="32766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MX" sz="900">
                <a:latin typeface="Arial Narrow" charset="0"/>
              </a:rPr>
              <a:t>Creado por: Mauricio Lema Medina - LemaTeachFiles</a:t>
            </a:r>
            <a:r>
              <a:rPr lang="es-ES_tradnl" sz="900">
                <a:latin typeface="Arial Narrow" charset="0"/>
              </a:rPr>
              <a:t>© - 2004</a:t>
            </a:r>
            <a:r>
              <a:rPr lang="es-ES" sz="1800">
                <a:latin typeface="Arial Narrow" charset="0"/>
              </a:rPr>
              <a:t>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18" name="Group 2"/>
          <p:cNvGraphicFramePr>
            <a:graphicFrameLocks noGrp="1"/>
          </p:cNvGraphicFramePr>
          <p:nvPr/>
        </p:nvGraphicFramePr>
        <p:xfrm>
          <a:off x="250825" y="620713"/>
          <a:ext cx="8640763" cy="5242384"/>
        </p:xfrm>
        <a:graphic>
          <a:graphicData uri="http://schemas.openxmlformats.org/drawingml/2006/table">
            <a:tbl>
              <a:tblPr/>
              <a:tblGrid>
                <a:gridCol w="1187450"/>
                <a:gridCol w="7453313"/>
              </a:tblGrid>
              <a:tr h="457141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Estadificación de Linfomas de Ann Arbor (Simplificada)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4571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Estadío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Descripción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4571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I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Compromiso ganglionar de un sitio o conglomerado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8228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II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Compromiso ganglionar de más de un sitio del mismo lado del diafragma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8228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III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Compromiso ganglionar en ambos (arriba y abajo) lado del diafragma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4571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IV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Compromiso extranodal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4571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A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No síntomas B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131049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B</a:t>
                      </a:r>
                      <a:endParaRPr kumimoji="0" lang="es-MX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Presencia de alguno de los siguientes:</a:t>
                      </a:r>
                      <a:endParaRPr kumimoji="0" lang="es-E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s-MX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Fiebre mayor de 38 grados Celsius no explicada por infección.</a:t>
                      </a:r>
                      <a:endParaRPr kumimoji="0" lang="es-E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Times New Roman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s-MX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Sudoración nocturna profusa.</a:t>
                      </a:r>
                      <a:endParaRPr kumimoji="0" lang="es-E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Times New Roman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s-MX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charset="0"/>
                          <a:ea typeface="Times New Roman" charset="0"/>
                        </a:rPr>
                        <a:t>Pérdida de peso de más del 10% en 6 meses sin dieta </a:t>
                      </a:r>
                      <a:endParaRPr kumimoji="0" lang="es-E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  <a:cs typeface="Times New Roman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</a:tbl>
          </a:graphicData>
        </a:graphic>
      </p:graphicFrame>
      <p:sp>
        <p:nvSpPr>
          <p:cNvPr id="165917" name="Text Box 30"/>
          <p:cNvSpPr txBox="1">
            <a:spLocks noChangeArrowheads="1"/>
          </p:cNvSpPr>
          <p:nvPr/>
        </p:nvSpPr>
        <p:spPr bwMode="auto">
          <a:xfrm>
            <a:off x="5651500" y="6237288"/>
            <a:ext cx="32766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MX" sz="900">
                <a:latin typeface="Arial Narrow" charset="0"/>
              </a:rPr>
              <a:t>Creado por: Mauricio Lema Medina - LemaTeachFiles</a:t>
            </a:r>
            <a:r>
              <a:rPr lang="es-ES_tradnl" sz="900">
                <a:latin typeface="Arial Narrow" charset="0"/>
              </a:rPr>
              <a:t>© - 2004</a:t>
            </a:r>
            <a:r>
              <a:rPr lang="es-ES" sz="1800">
                <a:latin typeface="Arial Narrow" charset="0"/>
              </a:rPr>
              <a:t>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7</a:t>
            </a:r>
          </a:p>
        </p:txBody>
      </p:sp>
      <p:sp>
        <p:nvSpPr>
          <p:cNvPr id="167938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Pérdida de peso (&gt;10%) – no buscada – en 6 meses</a:t>
            </a: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Esplenomegalia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Leucocitosis severa: 180000/mm3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Hematocrito normal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Plaquetas normales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No fiebre</a:t>
            </a:r>
          </a:p>
        </p:txBody>
      </p:sp>
      <p:sp>
        <p:nvSpPr>
          <p:cNvPr id="4" name="2 Marcador de contenido"/>
          <p:cNvSpPr txBox="1">
            <a:spLocks/>
          </p:cNvSpPr>
          <p:nvPr/>
        </p:nvSpPr>
        <p:spPr bwMode="auto">
          <a:xfrm>
            <a:off x="4470400" y="2512335"/>
            <a:ext cx="3947886" cy="19000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solidFill>
                  <a:srgbClr val="FF0000"/>
                </a:solidFill>
                <a:latin typeface="Verdana" charset="0"/>
              </a:rPr>
              <a:t>Leucocitosis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Hematocrito y plaquetas normales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Anemia y/o trombocitopenia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7</a:t>
            </a:r>
          </a:p>
        </p:txBody>
      </p:sp>
      <p:sp>
        <p:nvSpPr>
          <p:cNvPr id="169986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Pérdida de peso (&gt;10%) – no buscada – en 6 meses</a:t>
            </a: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Esplenomegalia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Leucocitosis severa: 180000/mm3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Hematocrito normal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Plaquetas normales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No fiebre</a:t>
            </a:r>
          </a:p>
        </p:txBody>
      </p:sp>
      <p:sp>
        <p:nvSpPr>
          <p:cNvPr id="4" name="2 Marcador de contenido"/>
          <p:cNvSpPr txBox="1">
            <a:spLocks/>
          </p:cNvSpPr>
          <p:nvPr/>
        </p:nvSpPr>
        <p:spPr bwMode="auto">
          <a:xfrm>
            <a:off x="4470400" y="2512335"/>
            <a:ext cx="3947886" cy="19000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solidFill>
                  <a:srgbClr val="FF0000"/>
                </a:solidFill>
                <a:latin typeface="Verdana" charset="0"/>
              </a:rPr>
              <a:t>Leucocitosis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solidFill>
                  <a:srgbClr val="FF0000"/>
                </a:solidFill>
                <a:latin typeface="Verdana" charset="0"/>
              </a:rPr>
              <a:t>Hematocrito y plaquetas normales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Anemia y/o trombocitopenia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7</a:t>
            </a:r>
          </a:p>
        </p:txBody>
      </p:sp>
      <p:sp>
        <p:nvSpPr>
          <p:cNvPr id="172034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Pérdida de peso (&gt;10%) – no buscada – en 6 meses</a:t>
            </a: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Esplenomegalia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Leucocitosis severa: 180000/mm3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Hematocrito normal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Plaquetas normales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No fiebre</a:t>
            </a:r>
          </a:p>
        </p:txBody>
      </p:sp>
      <p:sp>
        <p:nvSpPr>
          <p:cNvPr id="4" name="2 Marcador de contenido"/>
          <p:cNvSpPr txBox="1">
            <a:spLocks/>
          </p:cNvSpPr>
          <p:nvPr/>
        </p:nvSpPr>
        <p:spPr bwMode="auto">
          <a:xfrm>
            <a:off x="4470400" y="2512335"/>
            <a:ext cx="3947886" cy="19000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solidFill>
                  <a:srgbClr val="FF0000"/>
                </a:solidFill>
                <a:latin typeface="Verdana" charset="0"/>
              </a:rPr>
              <a:t>Leucocitosis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solidFill>
                  <a:srgbClr val="FF0000"/>
                </a:solidFill>
                <a:latin typeface="Verdana" charset="0"/>
              </a:rPr>
              <a:t>Hematocrito y plaquetas normales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Anemia y/o trombocitopenia</a:t>
            </a:r>
          </a:p>
        </p:txBody>
      </p:sp>
      <p:sp>
        <p:nvSpPr>
          <p:cNvPr id="5" name="2 Marcador de contenido"/>
          <p:cNvSpPr txBox="1">
            <a:spLocks/>
          </p:cNvSpPr>
          <p:nvPr/>
        </p:nvSpPr>
        <p:spPr bwMode="auto">
          <a:xfrm>
            <a:off x="4114800" y="3651706"/>
            <a:ext cx="3947886" cy="14137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solidFill>
                  <a:srgbClr val="FF0000"/>
                </a:solidFill>
                <a:latin typeface="Verdana" charset="0"/>
              </a:rPr>
              <a:t>Leucemia crónica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Leucemia mieloide crónica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Leucemia linfoide crónica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7</a:t>
            </a:r>
          </a:p>
        </p:txBody>
      </p:sp>
      <p:sp>
        <p:nvSpPr>
          <p:cNvPr id="174082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Pérdida de peso (&gt;10%) – no buscada – en 6 meses</a:t>
            </a: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Esplenomegalia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Leucocitosis severa: 180000/mm3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Hematocrito normal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Plaquetas normales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No fiebre</a:t>
            </a:r>
          </a:p>
        </p:txBody>
      </p:sp>
      <p:sp>
        <p:nvSpPr>
          <p:cNvPr id="4" name="2 Marcador de contenido"/>
          <p:cNvSpPr txBox="1">
            <a:spLocks/>
          </p:cNvSpPr>
          <p:nvPr/>
        </p:nvSpPr>
        <p:spPr bwMode="auto">
          <a:xfrm>
            <a:off x="4470400" y="2512335"/>
            <a:ext cx="3947886" cy="19000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solidFill>
                  <a:srgbClr val="FF0000"/>
                </a:solidFill>
                <a:latin typeface="Verdana" charset="0"/>
              </a:rPr>
              <a:t>Leucocitosis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solidFill>
                  <a:srgbClr val="FF0000"/>
                </a:solidFill>
                <a:latin typeface="Verdana" charset="0"/>
              </a:rPr>
              <a:t>Hematocrito y plaquetas normales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Anemia y/o trombocitopenia</a:t>
            </a:r>
          </a:p>
        </p:txBody>
      </p:sp>
      <p:sp>
        <p:nvSpPr>
          <p:cNvPr id="5" name="2 Marcador de contenido"/>
          <p:cNvSpPr txBox="1">
            <a:spLocks/>
          </p:cNvSpPr>
          <p:nvPr/>
        </p:nvSpPr>
        <p:spPr bwMode="auto">
          <a:xfrm>
            <a:off x="4114800" y="3651706"/>
            <a:ext cx="3947886" cy="14137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solidFill>
                  <a:srgbClr val="FF0000"/>
                </a:solidFill>
                <a:latin typeface="Verdana" charset="0"/>
              </a:rPr>
              <a:t>Leucemia crónica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Leucemia mieloide crónica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Leucemia linfoide crónica</a:t>
            </a: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 bwMode="auto">
          <a:xfrm>
            <a:off x="285720" y="4429132"/>
            <a:ext cx="5604342" cy="2197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0953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solidFill>
                  <a:srgbClr val="FF0000"/>
                </a:solidFill>
                <a:latin typeface="Verdana" charset="0"/>
              </a:rPr>
              <a:t>Otros estudios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latin typeface="Verdana" charset="0"/>
              </a:rPr>
              <a:t>Extendido de sangre periférica</a:t>
            </a:r>
          </a:p>
          <a:p>
            <a:pPr lvl="2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latin typeface="Verdana" charset="0"/>
              </a:rPr>
              <a:t>Linfocitos “maduros” vs granulocitos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latin typeface="Verdana" charset="0"/>
              </a:rPr>
              <a:t>Citometría de flujo sangre periférica</a:t>
            </a:r>
          </a:p>
          <a:p>
            <a:pPr lvl="2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latin typeface="Verdana" charset="0"/>
              </a:rPr>
              <a:t>CD5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latin typeface="Verdana" charset="0"/>
              </a:rPr>
              <a:t>Citogenética medular vs BCR/ABL en sangre periférica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7</a:t>
            </a:r>
          </a:p>
        </p:txBody>
      </p:sp>
      <p:sp>
        <p:nvSpPr>
          <p:cNvPr id="176130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Pérdida de peso (&gt;10%) – no buscada – en 6 meses</a:t>
            </a: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Esplenomegalia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Leucocitosis severa: 180000/mm3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Hematocrito normal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Plaquetas normales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No fiebre</a:t>
            </a:r>
          </a:p>
        </p:txBody>
      </p:sp>
      <p:sp>
        <p:nvSpPr>
          <p:cNvPr id="4" name="2 Marcador de contenido"/>
          <p:cNvSpPr txBox="1">
            <a:spLocks/>
          </p:cNvSpPr>
          <p:nvPr/>
        </p:nvSpPr>
        <p:spPr bwMode="auto">
          <a:xfrm>
            <a:off x="4470400" y="2512335"/>
            <a:ext cx="3947886" cy="19000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solidFill>
                  <a:srgbClr val="FF0000"/>
                </a:solidFill>
                <a:latin typeface="Verdana" charset="0"/>
              </a:rPr>
              <a:t>Leucocitosis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solidFill>
                  <a:srgbClr val="FF0000"/>
                </a:solidFill>
                <a:latin typeface="Verdana" charset="0"/>
              </a:rPr>
              <a:t>Hematocrito y plaquetas normales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Anemia y/o trombocitopenia</a:t>
            </a:r>
          </a:p>
        </p:txBody>
      </p:sp>
      <p:sp>
        <p:nvSpPr>
          <p:cNvPr id="5" name="2 Marcador de contenido"/>
          <p:cNvSpPr txBox="1">
            <a:spLocks/>
          </p:cNvSpPr>
          <p:nvPr/>
        </p:nvSpPr>
        <p:spPr bwMode="auto">
          <a:xfrm>
            <a:off x="4114800" y="3651706"/>
            <a:ext cx="3947886" cy="14137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solidFill>
                  <a:srgbClr val="FF0000"/>
                </a:solidFill>
                <a:latin typeface="Verdana" charset="0"/>
              </a:rPr>
              <a:t>Leucemia crónica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Leucemia mieloide crónica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Leucemia linfoide crónica</a:t>
            </a: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 bwMode="auto">
          <a:xfrm>
            <a:off x="682170" y="4181478"/>
            <a:ext cx="6032970" cy="2197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0953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solidFill>
                  <a:srgbClr val="FF0000"/>
                </a:solidFill>
                <a:latin typeface="Verdana" charset="0"/>
              </a:rPr>
              <a:t>Otros estudios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latin typeface="Verdana" charset="0"/>
              </a:rPr>
              <a:t>Extendido de sangre periférica</a:t>
            </a:r>
          </a:p>
          <a:p>
            <a:pPr lvl="2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solidFill>
                  <a:srgbClr val="FF0000"/>
                </a:solidFill>
                <a:latin typeface="Verdana" charset="0"/>
              </a:rPr>
              <a:t>Linfocitos “maduros” </a:t>
            </a:r>
            <a:r>
              <a:rPr lang="es-ES" sz="1400" smtClean="0">
                <a:latin typeface="Verdana" charset="0"/>
              </a:rPr>
              <a:t>vs granulocitos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latin typeface="Verdana" charset="0"/>
              </a:rPr>
              <a:t>Citometría de flujo sangre periférica</a:t>
            </a:r>
          </a:p>
          <a:p>
            <a:pPr lvl="2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solidFill>
                  <a:srgbClr val="FF0000"/>
                </a:solidFill>
                <a:latin typeface="Verdana" charset="0"/>
              </a:rPr>
              <a:t>CD5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latin typeface="Verdana" charset="0"/>
              </a:rPr>
              <a:t>Citogenética medular vs BCR/ABL en sangre periférica</a:t>
            </a:r>
          </a:p>
        </p:txBody>
      </p:sp>
      <p:sp>
        <p:nvSpPr>
          <p:cNvPr id="176140" name="6 CuadroTexto"/>
          <p:cNvSpPr txBox="1">
            <a:spLocks noChangeArrowheads="1"/>
          </p:cNvSpPr>
          <p:nvPr/>
        </p:nvSpPr>
        <p:spPr bwMode="auto">
          <a:xfrm>
            <a:off x="5370513" y="5500688"/>
            <a:ext cx="3079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1800"/>
              <a:t>Leucemia linfoide crónica</a:t>
            </a:r>
          </a:p>
        </p:txBody>
      </p:sp>
      <p:cxnSp>
        <p:nvCxnSpPr>
          <p:cNvPr id="176141" name="8 Conector recto de flecha"/>
          <p:cNvCxnSpPr>
            <a:cxnSpLocks noChangeShapeType="1"/>
          </p:cNvCxnSpPr>
          <p:nvPr/>
        </p:nvCxnSpPr>
        <p:spPr bwMode="auto">
          <a:xfrm flipV="1">
            <a:off x="2263775" y="5689600"/>
            <a:ext cx="3033713" cy="142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7</a:t>
            </a:r>
          </a:p>
        </p:txBody>
      </p:sp>
      <p:sp>
        <p:nvSpPr>
          <p:cNvPr id="178178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Pérdida de peso (&gt;10%) – no buscada – en 6 meses</a:t>
            </a: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Esplenomegalia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Leucocitosis severa: 180000/mm3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Hematocrito normal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Plaquetas normales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No fiebre</a:t>
            </a:r>
          </a:p>
        </p:txBody>
      </p:sp>
      <p:sp>
        <p:nvSpPr>
          <p:cNvPr id="4" name="2 Marcador de contenido"/>
          <p:cNvSpPr txBox="1">
            <a:spLocks/>
          </p:cNvSpPr>
          <p:nvPr/>
        </p:nvSpPr>
        <p:spPr bwMode="auto">
          <a:xfrm>
            <a:off x="4470400" y="2512335"/>
            <a:ext cx="3947886" cy="19000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solidFill>
                  <a:srgbClr val="FF0000"/>
                </a:solidFill>
                <a:latin typeface="Verdana" charset="0"/>
              </a:rPr>
              <a:t>Leucocitosis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solidFill>
                  <a:srgbClr val="FF0000"/>
                </a:solidFill>
                <a:latin typeface="Verdana" charset="0"/>
              </a:rPr>
              <a:t>Hematocrito y plaquetas normales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Anemia y/o trombocitopenia</a:t>
            </a:r>
          </a:p>
        </p:txBody>
      </p:sp>
      <p:sp>
        <p:nvSpPr>
          <p:cNvPr id="5" name="2 Marcador de contenido"/>
          <p:cNvSpPr txBox="1">
            <a:spLocks/>
          </p:cNvSpPr>
          <p:nvPr/>
        </p:nvSpPr>
        <p:spPr bwMode="auto">
          <a:xfrm>
            <a:off x="4114800" y="3651706"/>
            <a:ext cx="3947886" cy="14137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solidFill>
                  <a:srgbClr val="FF0000"/>
                </a:solidFill>
                <a:latin typeface="Verdana" charset="0"/>
              </a:rPr>
              <a:t>Leucemia crónica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Leucemia mieloide crónica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Leucemia linfoide crónica</a:t>
            </a: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 bwMode="auto">
          <a:xfrm>
            <a:off x="682170" y="4181478"/>
            <a:ext cx="5604341" cy="2197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0953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solidFill>
                  <a:srgbClr val="FF0000"/>
                </a:solidFill>
                <a:latin typeface="Verdana" charset="0"/>
              </a:rPr>
              <a:t>Otros estudios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latin typeface="Verdana" charset="0"/>
              </a:rPr>
              <a:t>Extendido de sangre periférica / M.O.</a:t>
            </a:r>
          </a:p>
          <a:p>
            <a:pPr lvl="2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solidFill>
                  <a:srgbClr val="FF0000"/>
                </a:solidFill>
                <a:latin typeface="Verdana" charset="0"/>
              </a:rPr>
              <a:t>Linfocitos “maduros” </a:t>
            </a:r>
            <a:r>
              <a:rPr lang="es-ES" sz="1400" smtClean="0">
                <a:latin typeface="Verdana" charset="0"/>
              </a:rPr>
              <a:t>vs granulocitos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latin typeface="Verdana" charset="0"/>
              </a:rPr>
              <a:t>Citometría de flujo sangre periférica</a:t>
            </a:r>
          </a:p>
          <a:p>
            <a:pPr lvl="2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solidFill>
                  <a:srgbClr val="FF0000"/>
                </a:solidFill>
                <a:latin typeface="Verdana" charset="0"/>
              </a:rPr>
              <a:t>CD5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latin typeface="Verdana" charset="0"/>
              </a:rPr>
              <a:t>Citogenética medular vs BCR/ABL en sangre periférica</a:t>
            </a:r>
          </a:p>
        </p:txBody>
      </p:sp>
      <p:sp>
        <p:nvSpPr>
          <p:cNvPr id="178188" name="6 CuadroTexto"/>
          <p:cNvSpPr txBox="1">
            <a:spLocks noChangeArrowheads="1"/>
          </p:cNvSpPr>
          <p:nvPr/>
        </p:nvSpPr>
        <p:spPr bwMode="auto">
          <a:xfrm>
            <a:off x="5370513" y="5500688"/>
            <a:ext cx="3079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1800"/>
              <a:t>Leucemia linfoide crónica</a:t>
            </a:r>
          </a:p>
        </p:txBody>
      </p:sp>
      <p:cxnSp>
        <p:nvCxnSpPr>
          <p:cNvPr id="178189" name="8 Conector recto de flecha"/>
          <p:cNvCxnSpPr>
            <a:cxnSpLocks noChangeShapeType="1"/>
          </p:cNvCxnSpPr>
          <p:nvPr/>
        </p:nvCxnSpPr>
        <p:spPr bwMode="auto">
          <a:xfrm flipV="1">
            <a:off x="2263775" y="5689600"/>
            <a:ext cx="3033713" cy="142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9 CuadroTexto"/>
          <p:cNvSpPr txBox="1"/>
          <p:nvPr/>
        </p:nvSpPr>
        <p:spPr>
          <a:xfrm>
            <a:off x="5284788" y="5883275"/>
            <a:ext cx="3205162" cy="5222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s-ES" sz="2800" smtClean="0">
                <a:solidFill>
                  <a:srgbClr val="000000"/>
                </a:solidFill>
              </a:rPr>
              <a:t>T. Linfoproliferativo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7</a:t>
            </a:r>
          </a:p>
        </p:txBody>
      </p:sp>
      <p:sp>
        <p:nvSpPr>
          <p:cNvPr id="180226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Pérdida de peso (&gt;10%) – no buscada – en 6 meses</a:t>
            </a: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Esplenomegalia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Leucocitosis severa: 180000/mm3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Hematocrito normal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Plaquetas normales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No fiebre</a:t>
            </a:r>
          </a:p>
        </p:txBody>
      </p:sp>
      <p:sp>
        <p:nvSpPr>
          <p:cNvPr id="4" name="2 Marcador de contenido"/>
          <p:cNvSpPr txBox="1">
            <a:spLocks/>
          </p:cNvSpPr>
          <p:nvPr/>
        </p:nvSpPr>
        <p:spPr bwMode="auto">
          <a:xfrm>
            <a:off x="4470400" y="2512335"/>
            <a:ext cx="3947886" cy="19000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solidFill>
                  <a:srgbClr val="FF0000"/>
                </a:solidFill>
                <a:latin typeface="Verdana" charset="0"/>
              </a:rPr>
              <a:t>Leucocitosis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solidFill>
                  <a:srgbClr val="FF0000"/>
                </a:solidFill>
                <a:latin typeface="Verdana" charset="0"/>
              </a:rPr>
              <a:t>Hematocrito y plaquetas normales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Anemia y/o trombocitopenia</a:t>
            </a:r>
          </a:p>
        </p:txBody>
      </p:sp>
      <p:sp>
        <p:nvSpPr>
          <p:cNvPr id="5" name="2 Marcador de contenido"/>
          <p:cNvSpPr txBox="1">
            <a:spLocks/>
          </p:cNvSpPr>
          <p:nvPr/>
        </p:nvSpPr>
        <p:spPr bwMode="auto">
          <a:xfrm>
            <a:off x="4114800" y="3651706"/>
            <a:ext cx="3947886" cy="14137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solidFill>
                  <a:srgbClr val="FF0000"/>
                </a:solidFill>
                <a:latin typeface="Verdana" charset="0"/>
              </a:rPr>
              <a:t>Leucemia crónica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Leucemia mieloide crónica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800" smtClean="0">
                <a:latin typeface="Verdana" charset="0"/>
              </a:rPr>
              <a:t>Leucemia linfoide crónica</a:t>
            </a: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 bwMode="auto">
          <a:xfrm>
            <a:off x="304800" y="4181478"/>
            <a:ext cx="4426857" cy="2197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0953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solidFill>
                  <a:srgbClr val="FF0000"/>
                </a:solidFill>
                <a:latin typeface="Verdana" charset="0"/>
              </a:rPr>
              <a:t>Otros estudios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latin typeface="Verdana" charset="0"/>
              </a:rPr>
              <a:t>Extendido de sangre periférica / médula ósea</a:t>
            </a:r>
          </a:p>
          <a:p>
            <a:pPr lvl="2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latin typeface="Verdana" charset="0"/>
              </a:rPr>
              <a:t>Linfocitos “maduros” vs </a:t>
            </a:r>
            <a:r>
              <a:rPr lang="es-ES" sz="1400" smtClean="0">
                <a:solidFill>
                  <a:srgbClr val="FF0000"/>
                </a:solidFill>
                <a:latin typeface="Verdana" charset="0"/>
              </a:rPr>
              <a:t>granulocitos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latin typeface="Verdana" charset="0"/>
              </a:rPr>
              <a:t>Citometría de flujo sangre periférica</a:t>
            </a:r>
          </a:p>
          <a:p>
            <a:pPr lvl="2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latin typeface="Verdana" charset="0"/>
              </a:rPr>
              <a:t>CD5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solidFill>
                  <a:srgbClr val="FF0000"/>
                </a:solidFill>
                <a:latin typeface="Verdana" charset="0"/>
              </a:rPr>
              <a:t>Citogenética medular vs BCR/ABL en sangre periférica</a:t>
            </a:r>
          </a:p>
        </p:txBody>
      </p:sp>
      <p:sp>
        <p:nvSpPr>
          <p:cNvPr id="180236" name="6 CuadroTexto"/>
          <p:cNvSpPr txBox="1">
            <a:spLocks noChangeArrowheads="1"/>
          </p:cNvSpPr>
          <p:nvPr/>
        </p:nvSpPr>
        <p:spPr bwMode="auto">
          <a:xfrm>
            <a:off x="5630863" y="5980113"/>
            <a:ext cx="3222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1800"/>
              <a:t>Leucemia mieloide crónica</a:t>
            </a:r>
          </a:p>
        </p:txBody>
      </p:sp>
      <p:cxnSp>
        <p:nvCxnSpPr>
          <p:cNvPr id="180237" name="8 Conector recto de flecha"/>
          <p:cNvCxnSpPr>
            <a:cxnSpLocks noChangeShapeType="1"/>
          </p:cNvCxnSpPr>
          <p:nvPr/>
        </p:nvCxnSpPr>
        <p:spPr bwMode="auto">
          <a:xfrm flipV="1">
            <a:off x="1828800" y="6183313"/>
            <a:ext cx="3671888" cy="285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8</a:t>
            </a:r>
          </a:p>
        </p:txBody>
      </p:sp>
      <p:sp>
        <p:nvSpPr>
          <p:cNvPr id="182274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43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Pérdida de peso (&gt;10%) – no buscada – en 6 meses</a:t>
            </a: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Esplenomegalia masiva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Hepatomegalia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Lesiones líticas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Hemograma casi normal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1</a:t>
            </a:r>
          </a:p>
        </p:txBody>
      </p:sp>
      <p:sp>
        <p:nvSpPr>
          <p:cNvPr id="92162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Dolor de espalda </a:t>
            </a:r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de 3 meses de evolución (región lumbar)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Hemograma que muestra:</a:t>
            </a:r>
          </a:p>
          <a:p>
            <a:pPr lvl="2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Anemia normocítica</a:t>
            </a:r>
          </a:p>
          <a:p>
            <a:pPr lvl="2"/>
            <a:r>
              <a:rPr lang="es-ES">
                <a:latin typeface="Verdana" charset="0"/>
                <a:ea typeface="ＭＳ Ｐゴシック" charset="0"/>
              </a:rPr>
              <a:t>Serie blanca y plaquetas normal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8</a:t>
            </a:r>
          </a:p>
        </p:txBody>
      </p:sp>
      <p:sp>
        <p:nvSpPr>
          <p:cNvPr id="184322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43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Pérdida de peso (&gt;10%) – no buscada – en 6 meses</a:t>
            </a: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Esplenomegalia masiva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Hepatomegalia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Lesiones líticas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Hemograma casi normal</a:t>
            </a:r>
          </a:p>
        </p:txBody>
      </p:sp>
      <p:sp>
        <p:nvSpPr>
          <p:cNvPr id="4" name="2 Marcador de contenido"/>
          <p:cNvSpPr txBox="1">
            <a:spLocks/>
          </p:cNvSpPr>
          <p:nvPr/>
        </p:nvSpPr>
        <p:spPr bwMode="auto">
          <a:xfrm>
            <a:off x="3664856" y="3100163"/>
            <a:ext cx="4693357" cy="4558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solidFill>
                  <a:srgbClr val="FF0000"/>
                </a:solidFill>
                <a:latin typeface="Verdana" charset="0"/>
              </a:rPr>
              <a:t>Enfermedad de Gaucher?</a:t>
            </a:r>
            <a:endParaRPr lang="es-ES" sz="1800" smtClean="0">
              <a:latin typeface="Verdana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Cuadro constitucional vs Síntomas B</a:t>
            </a:r>
          </a:p>
        </p:txBody>
      </p:sp>
      <p:sp>
        <p:nvSpPr>
          <p:cNvPr id="186370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1800">
                <a:latin typeface="Verdana" charset="0"/>
                <a:ea typeface="ＭＳ Ｐゴシック" charset="0"/>
                <a:cs typeface="ＭＳ Ｐゴシック" charset="0"/>
              </a:rPr>
              <a:t>Buscar megalias</a:t>
            </a:r>
          </a:p>
          <a:p>
            <a:r>
              <a:rPr lang="es-ES" sz="1800">
                <a:latin typeface="Verdana" charset="0"/>
                <a:ea typeface="ＭＳ Ｐゴシック" charset="0"/>
                <a:cs typeface="ＭＳ Ｐゴシック" charset="0"/>
              </a:rPr>
              <a:t>Buscar adenopatías</a:t>
            </a:r>
          </a:p>
          <a:p>
            <a:r>
              <a:rPr lang="es-ES" sz="1800">
                <a:latin typeface="Verdana" charset="0"/>
                <a:ea typeface="ＭＳ Ｐゴシック" charset="0"/>
                <a:cs typeface="ＭＳ Ｐゴシック" charset="0"/>
              </a:rPr>
              <a:t>Evaluar hemograma</a:t>
            </a:r>
          </a:p>
          <a:p>
            <a:r>
              <a:rPr lang="es-ES" sz="1800">
                <a:latin typeface="Verdana" charset="0"/>
                <a:ea typeface="ＭＳ Ｐゴシック" charset="0"/>
                <a:cs typeface="ＭＳ Ｐゴシック" charset="0"/>
              </a:rPr>
              <a:t>Descartar infecciones</a:t>
            </a:r>
          </a:p>
          <a:p>
            <a:pPr lvl="1"/>
            <a:r>
              <a:rPr lang="es-ES" sz="1800">
                <a:latin typeface="Verdana" charset="0"/>
                <a:ea typeface="ＭＳ Ｐゴシック" charset="0"/>
              </a:rPr>
              <a:t>TBC</a:t>
            </a:r>
          </a:p>
          <a:p>
            <a:pPr lvl="1"/>
            <a:r>
              <a:rPr lang="es-ES" sz="1800">
                <a:latin typeface="Verdana" charset="0"/>
                <a:ea typeface="ＭＳ Ｐゴシック" charset="0"/>
              </a:rPr>
              <a:t>VIH</a:t>
            </a:r>
          </a:p>
          <a:p>
            <a:pPr lvl="1"/>
            <a:r>
              <a:rPr lang="es-ES" sz="1800">
                <a:latin typeface="Verdana" charset="0"/>
                <a:ea typeface="ＭＳ Ｐゴシック" charset="0"/>
              </a:rPr>
              <a:t>Malaria</a:t>
            </a:r>
          </a:p>
          <a:p>
            <a:r>
              <a:rPr lang="es-ES" sz="1800">
                <a:latin typeface="Verdana" charset="0"/>
                <a:ea typeface="ＭＳ Ｐゴシック" charset="0"/>
                <a:cs typeface="ＭＳ Ｐゴシック" charset="0"/>
              </a:rPr>
              <a:t>Descartar transtornos endocrinos / metabólicos descompensados</a:t>
            </a:r>
          </a:p>
          <a:p>
            <a:pPr lvl="1"/>
            <a:r>
              <a:rPr lang="es-ES" sz="1800">
                <a:latin typeface="Verdana" charset="0"/>
                <a:ea typeface="ＭＳ Ｐゴシック" charset="0"/>
              </a:rPr>
              <a:t>Diabetes</a:t>
            </a:r>
          </a:p>
          <a:p>
            <a:pPr lvl="1"/>
            <a:r>
              <a:rPr lang="es-ES" sz="1800">
                <a:latin typeface="Verdana" charset="0"/>
                <a:ea typeface="ＭＳ Ｐゴシック" charset="0"/>
              </a:rPr>
              <a:t>Hipertiroidismo</a:t>
            </a:r>
          </a:p>
          <a:p>
            <a:pPr lvl="1"/>
            <a:r>
              <a:rPr lang="es-ES" sz="1800">
                <a:latin typeface="Verdana" charset="0"/>
                <a:ea typeface="ＭＳ Ｐゴシック" charset="0"/>
              </a:rPr>
              <a:t>Cirrosis</a:t>
            </a:r>
          </a:p>
          <a:p>
            <a:pPr lvl="1"/>
            <a:r>
              <a:rPr lang="es-ES" sz="1800">
                <a:latin typeface="Verdana" charset="0"/>
                <a:ea typeface="ＭＳ Ｐゴシック" charset="0"/>
              </a:rPr>
              <a:t>Uremia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9</a:t>
            </a:r>
          </a:p>
        </p:txBody>
      </p:sp>
      <p:sp>
        <p:nvSpPr>
          <p:cNvPr id="188418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43 años, Mujer</a:t>
            </a:r>
          </a:p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Fiebre de 2 semanas, astenia profunda, palidez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9</a:t>
            </a:r>
          </a:p>
        </p:txBody>
      </p:sp>
      <p:sp>
        <p:nvSpPr>
          <p:cNvPr id="190466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43 años, Mujer</a:t>
            </a:r>
          </a:p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Fiebre de 2 semanas, astenia profunda, palidez</a:t>
            </a: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Petequias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9</a:t>
            </a:r>
          </a:p>
        </p:txBody>
      </p:sp>
      <p:sp>
        <p:nvSpPr>
          <p:cNvPr id="192514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43 años, Mujer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Fiebre de 2 semanas</a:t>
            </a:r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, </a:t>
            </a:r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astenia profunda, palidez</a:t>
            </a: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Petequias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9</a:t>
            </a:r>
          </a:p>
        </p:txBody>
      </p:sp>
      <p:sp>
        <p:nvSpPr>
          <p:cNvPr id="194562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43 años, Mujer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Fiebre de 2 semanas</a:t>
            </a:r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, </a:t>
            </a:r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astenia profunda, palidez</a:t>
            </a: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Petequias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Leucocitos 1.2k/mm3 (VN 5-10)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Hematocrito: 18% (VN 36-48)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Plaquetas: 12k/mm3 (VN 150-450)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9</a:t>
            </a:r>
          </a:p>
        </p:txBody>
      </p:sp>
      <p:sp>
        <p:nvSpPr>
          <p:cNvPr id="196610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43 años, Mujer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Fiebre de 2 semanas</a:t>
            </a:r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, </a:t>
            </a:r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astenia profunda, palidez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Petequias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Leucocitos 1.2k/mm3 (VN 5-10)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Hematocrito: 18% (VN 36-48)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Plaquetas: 12k/mm3 (VN 150-450)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9</a:t>
            </a:r>
          </a:p>
        </p:txBody>
      </p:sp>
      <p:sp>
        <p:nvSpPr>
          <p:cNvPr id="198658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43 años, Mujer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Fiebre de 2 semanas</a:t>
            </a:r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, </a:t>
            </a:r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astenia profunda, palidez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Petequias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Leucocitos 1.2k/mm3 (VN 5-10)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Hematocrito: 18% (VN 36-48)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Plaquetas: 12k/mm3 (VN 150-450)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Extendido de sangre periférica: sin anormalidades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Vitamina B12 / ácido fólico: Normal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9</a:t>
            </a:r>
          </a:p>
        </p:txBody>
      </p:sp>
      <p:sp>
        <p:nvSpPr>
          <p:cNvPr id="200706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43 años, Mujer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Fiebre de 2 semanas</a:t>
            </a:r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, </a:t>
            </a:r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astenia profunda, palidez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Petequias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Leucocitos 1.2k/mm3 (VN 5-10)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Hematocrito: 18% (VN 36-48)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Plaquetas: 12k/mm3 (VN 150-450)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Extendido de sangre periférica: sin anormalidades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Vitamina B12 / ácido fólico: Normal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4484688" y="5021263"/>
            <a:ext cx="4105275" cy="1323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s-ES" sz="1800" smtClean="0">
                <a:solidFill>
                  <a:srgbClr val="FF0000"/>
                </a:solidFill>
              </a:rPr>
              <a:t>Uno de 3:</a:t>
            </a:r>
          </a:p>
          <a:p>
            <a:pPr eaLnBrk="1" hangingPunct="1">
              <a:defRPr/>
            </a:pPr>
            <a:r>
              <a:rPr lang="es-ES" sz="1800" smtClean="0"/>
              <a:t>Leucemia aguda</a:t>
            </a:r>
          </a:p>
          <a:p>
            <a:pPr eaLnBrk="1" hangingPunct="1">
              <a:defRPr/>
            </a:pPr>
            <a:r>
              <a:rPr lang="es-ES" sz="1800" smtClean="0"/>
              <a:t>Aplasia medular (o mielotoxicidad)</a:t>
            </a:r>
          </a:p>
          <a:p>
            <a:pPr eaLnBrk="1" hangingPunct="1">
              <a:defRPr/>
            </a:pPr>
            <a:r>
              <a:rPr lang="es-ES" sz="1800" smtClean="0"/>
              <a:t>Sindrome mielodisplásico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10</a:t>
            </a:r>
          </a:p>
        </p:txBody>
      </p:sp>
      <p:sp>
        <p:nvSpPr>
          <p:cNvPr id="202754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43 años, Mujer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Fiebre de 2 semanas</a:t>
            </a:r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, </a:t>
            </a:r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astenia profunda, palidez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Petequias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Leucocitos 120k/mm3 (VN 5-10)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Hematocrito: 18% (VN 36-48)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Plaquetas: 12k/mm3 (VN 150-450)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1</a:t>
            </a:r>
          </a:p>
        </p:txBody>
      </p:sp>
      <p:sp>
        <p:nvSpPr>
          <p:cNvPr id="94210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Dolor de espalda </a:t>
            </a:r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de 3 meses de evolución (región lumbar)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Hemograma que muestra:</a:t>
            </a:r>
          </a:p>
          <a:p>
            <a:pPr lvl="2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Anemia normocítica</a:t>
            </a:r>
          </a:p>
          <a:p>
            <a:pPr lvl="2"/>
            <a:r>
              <a:rPr lang="es-ES">
                <a:latin typeface="Verdana" charset="0"/>
                <a:ea typeface="ＭＳ Ｐゴシック" charset="0"/>
              </a:rPr>
              <a:t>Serie blanca y plaquetas normal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5357813" y="5214938"/>
            <a:ext cx="3086100" cy="5238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s-ES" sz="2800" smtClean="0">
                <a:solidFill>
                  <a:srgbClr val="000000"/>
                </a:solidFill>
              </a:rPr>
              <a:t>Mieloma múltiple?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10</a:t>
            </a:r>
          </a:p>
        </p:txBody>
      </p:sp>
      <p:sp>
        <p:nvSpPr>
          <p:cNvPr id="204802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43 años, Mujer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Fiebre de 2 semanas</a:t>
            </a:r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, </a:t>
            </a:r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astenia profunda, palidez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Petequias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Leucocitos 120k/mm3 (VN 5-10)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Hematocrito: 18% (VN 36-48)</a:t>
            </a:r>
          </a:p>
          <a:p>
            <a:pPr lvl="1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Plaquetas: 12k/mm3 (VN 150-450)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49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Casos 9 y 10</a:t>
            </a:r>
          </a:p>
        </p:txBody>
      </p:sp>
      <p:sp>
        <p:nvSpPr>
          <p:cNvPr id="206850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43 años, Mujer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Fiebre de 2 semanas</a:t>
            </a:r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, </a:t>
            </a:r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astenia profunda, palidez</a:t>
            </a: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6851" name="3 Rectángulo"/>
          <p:cNvSpPr>
            <a:spLocks noChangeArrowheads="1"/>
          </p:cNvSpPr>
          <p:nvPr/>
        </p:nvSpPr>
        <p:spPr bwMode="auto">
          <a:xfrm>
            <a:off x="4267200" y="4019550"/>
            <a:ext cx="45640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1"/>
            <a:r>
              <a:rPr lang="es-ES"/>
              <a:t>Petequias</a:t>
            </a:r>
          </a:p>
          <a:p>
            <a:pPr lvl="1"/>
            <a:r>
              <a:rPr lang="es-ES">
                <a:solidFill>
                  <a:srgbClr val="FF0000"/>
                </a:solidFill>
              </a:rPr>
              <a:t>Leucocitos 120k/mm3 (VN 5-10)</a:t>
            </a:r>
          </a:p>
          <a:p>
            <a:pPr lvl="1"/>
            <a:r>
              <a:rPr lang="es-ES"/>
              <a:t>Hematocrito: 18% (VN 36-48)</a:t>
            </a:r>
          </a:p>
          <a:p>
            <a:pPr lvl="1"/>
            <a:r>
              <a:rPr lang="es-ES"/>
              <a:t>Plaquetas: 12k/mm3 (VN 150-450)</a:t>
            </a:r>
          </a:p>
        </p:txBody>
      </p:sp>
      <p:sp>
        <p:nvSpPr>
          <p:cNvPr id="206852" name="4 Rectángulo"/>
          <p:cNvSpPr>
            <a:spLocks noChangeArrowheads="1"/>
          </p:cNvSpPr>
          <p:nvPr/>
        </p:nvSpPr>
        <p:spPr bwMode="auto">
          <a:xfrm>
            <a:off x="152400" y="4033838"/>
            <a:ext cx="4572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1"/>
            <a:r>
              <a:rPr lang="es-ES"/>
              <a:t>Petequias</a:t>
            </a:r>
          </a:p>
          <a:p>
            <a:pPr lvl="1"/>
            <a:r>
              <a:rPr lang="es-ES">
                <a:solidFill>
                  <a:srgbClr val="FF0000"/>
                </a:solidFill>
              </a:rPr>
              <a:t>Leucocitos 1.2k/mm3 (VN 5-10)</a:t>
            </a:r>
          </a:p>
          <a:p>
            <a:pPr lvl="1"/>
            <a:r>
              <a:rPr lang="es-ES"/>
              <a:t>Hematocrito: 18% (VN 36-48)</a:t>
            </a:r>
          </a:p>
          <a:p>
            <a:pPr lvl="1"/>
            <a:r>
              <a:rPr lang="es-ES"/>
              <a:t>Plaquetas: 12k/mm3 (VN 150-450)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Casos 9 y 10</a:t>
            </a:r>
          </a:p>
        </p:txBody>
      </p:sp>
      <p:sp>
        <p:nvSpPr>
          <p:cNvPr id="208898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43 años, Mujer</a:t>
            </a:r>
          </a:p>
          <a:p>
            <a:r>
              <a:rPr lang="es-ES" sz="2400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Fiebre de 2 semanas</a:t>
            </a:r>
            <a:r>
              <a:rPr lang="es-ES" sz="2400">
                <a:latin typeface="Verdana" charset="0"/>
                <a:ea typeface="ＭＳ Ｐゴシック" charset="0"/>
                <a:cs typeface="ＭＳ Ｐゴシック" charset="0"/>
              </a:rPr>
              <a:t>, </a:t>
            </a:r>
            <a:r>
              <a:rPr lang="es-ES" sz="2400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astenia profunda, palidez</a:t>
            </a:r>
          </a:p>
          <a:p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8899" name="3 Rectángulo"/>
          <p:cNvSpPr>
            <a:spLocks noChangeArrowheads="1"/>
          </p:cNvSpPr>
          <p:nvPr/>
        </p:nvSpPr>
        <p:spPr bwMode="auto">
          <a:xfrm>
            <a:off x="4267200" y="2752725"/>
            <a:ext cx="45640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1"/>
            <a:r>
              <a:rPr lang="es-ES"/>
              <a:t>Petequias</a:t>
            </a:r>
          </a:p>
          <a:p>
            <a:pPr lvl="1"/>
            <a:r>
              <a:rPr lang="es-ES">
                <a:solidFill>
                  <a:srgbClr val="FF0000"/>
                </a:solidFill>
              </a:rPr>
              <a:t>Leucocitos 120k/mm3 (VN 5-10)</a:t>
            </a:r>
          </a:p>
          <a:p>
            <a:pPr lvl="1"/>
            <a:r>
              <a:rPr lang="es-ES"/>
              <a:t>Hematocrito: 18% (VN 36-48)</a:t>
            </a:r>
          </a:p>
          <a:p>
            <a:pPr lvl="1"/>
            <a:r>
              <a:rPr lang="es-ES"/>
              <a:t>Plaquetas: 12k/mm3 (VN 150-450)</a:t>
            </a:r>
          </a:p>
        </p:txBody>
      </p:sp>
      <p:sp>
        <p:nvSpPr>
          <p:cNvPr id="208900" name="4 Rectángulo"/>
          <p:cNvSpPr>
            <a:spLocks noChangeArrowheads="1"/>
          </p:cNvSpPr>
          <p:nvPr/>
        </p:nvSpPr>
        <p:spPr bwMode="auto">
          <a:xfrm>
            <a:off x="152400" y="2767013"/>
            <a:ext cx="4572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1"/>
            <a:r>
              <a:rPr lang="es-ES"/>
              <a:t>Petequias</a:t>
            </a:r>
          </a:p>
          <a:p>
            <a:pPr lvl="1"/>
            <a:r>
              <a:rPr lang="es-ES">
                <a:solidFill>
                  <a:srgbClr val="FF0000"/>
                </a:solidFill>
              </a:rPr>
              <a:t>Leucocitos 1.2k/mm3 (VN 5-10)</a:t>
            </a:r>
          </a:p>
          <a:p>
            <a:pPr lvl="1"/>
            <a:r>
              <a:rPr lang="es-ES"/>
              <a:t>Hematocrito: 18% (VN 36-48)</a:t>
            </a:r>
          </a:p>
          <a:p>
            <a:pPr lvl="1"/>
            <a:r>
              <a:rPr lang="es-ES"/>
              <a:t>Plaquetas: 12k/mm3 (VN 150-450)</a:t>
            </a: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 bwMode="auto">
          <a:xfrm>
            <a:off x="2104571" y="4195992"/>
            <a:ext cx="4673600" cy="2197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6381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solidFill>
                  <a:srgbClr val="FF0000"/>
                </a:solidFill>
                <a:latin typeface="Verdana" charset="0"/>
              </a:rPr>
              <a:t>Otros estudios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latin typeface="Verdana" charset="0"/>
              </a:rPr>
              <a:t>Extendido de sangre periférica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latin typeface="Verdana" charset="0"/>
              </a:rPr>
              <a:t>Aspirado / Biopsia de médula ósea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latin typeface="Verdana" charset="0"/>
              </a:rPr>
              <a:t>Citometría de flujo de médula ósea / sangre periférica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latin typeface="Verdana" charset="0"/>
              </a:rPr>
              <a:t>Citogenética medula (Cariotipo)</a:t>
            </a:r>
          </a:p>
          <a:p>
            <a:pPr lvl="1"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z="1400" smtClean="0">
                <a:latin typeface="Verdana" charset="0"/>
              </a:rPr>
              <a:t>Estudios de BCR/ABL, t15;17, otros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Leucemia aguda</a:t>
            </a:r>
          </a:p>
        </p:txBody>
      </p:sp>
      <p:sp>
        <p:nvSpPr>
          <p:cNvPr id="210946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Más de 20% de blastos en la médula ósea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Mieloides: Leucemia Mieloide Aguda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Linfoide: Leucemia linfoide Aguda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Mielodisplasia</a:t>
            </a:r>
          </a:p>
        </p:txBody>
      </p:sp>
      <p:sp>
        <p:nvSpPr>
          <p:cNvPr id="212994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800">
                <a:latin typeface="Verdana" charset="0"/>
                <a:ea typeface="ＭＳ Ｐゴシック" charset="0"/>
                <a:cs typeface="ＭＳ Ｐゴシック" charset="0"/>
              </a:rPr>
              <a:t>Menos de 20% de blastos en la médula ósea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Médula ósea hipercelular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Con formas displásicas</a:t>
            </a:r>
          </a:p>
          <a:p>
            <a:pPr lvl="2"/>
            <a:r>
              <a:rPr lang="es-ES">
                <a:latin typeface="Verdana" charset="0"/>
                <a:ea typeface="ＭＳ Ｐゴシック" charset="0"/>
              </a:rPr>
              <a:t>Muchos/pocos núcleos</a:t>
            </a:r>
          </a:p>
          <a:p>
            <a:pPr lvl="2"/>
            <a:r>
              <a:rPr lang="es-ES">
                <a:latin typeface="Verdana" charset="0"/>
                <a:ea typeface="ＭＳ Ｐゴシック" charset="0"/>
              </a:rPr>
              <a:t>Cromatina anormal</a:t>
            </a:r>
          </a:p>
          <a:p>
            <a:pPr lvl="2"/>
            <a:r>
              <a:rPr lang="es-ES">
                <a:latin typeface="Verdana" charset="0"/>
                <a:ea typeface="ＭＳ Ｐゴシック" charset="0"/>
              </a:rPr>
              <a:t>Relación tamaño nuclear / citoplasma como no es</a:t>
            </a:r>
          </a:p>
          <a:p>
            <a:pPr lvl="2"/>
            <a:r>
              <a:rPr lang="es-ES">
                <a:latin typeface="Verdana" charset="0"/>
                <a:ea typeface="ＭＳ Ｐゴシック" charset="0"/>
              </a:rPr>
              <a:t>Formas bizarras</a:t>
            </a:r>
          </a:p>
          <a:p>
            <a:pPr lvl="2"/>
            <a:r>
              <a:rPr lang="es-ES">
                <a:latin typeface="Verdana" charset="0"/>
                <a:ea typeface="ＭＳ Ｐゴシック" charset="0"/>
              </a:rPr>
              <a:t>Sideroblastos en gran cantidad</a:t>
            </a:r>
          </a:p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Anemia, bicitopenia o pancitopenia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Anemia aplásica</a:t>
            </a:r>
          </a:p>
        </p:txBody>
      </p:sp>
      <p:sp>
        <p:nvSpPr>
          <p:cNvPr id="215042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Médula ósea severamente hipocelular</a:t>
            </a:r>
          </a:p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Pancitopenia</a:t>
            </a:r>
          </a:p>
          <a:p>
            <a:pPr>
              <a:buFont typeface="Wingdings" charset="0"/>
              <a:buNone/>
            </a:pPr>
            <a:endParaRPr lang="es-ES">
              <a:latin typeface="Verdana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89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Perla 4</a:t>
            </a:r>
          </a:p>
        </p:txBody>
      </p:sp>
      <p:sp>
        <p:nvSpPr>
          <p:cNvPr id="217090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Sin diagnóstico, no hay diagnóstico</a:t>
            </a:r>
          </a:p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La </a:t>
            </a:r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patología</a:t>
            </a:r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 hace el diagnóstico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Leucemia agudas</a:t>
            </a:r>
          </a:p>
        </p:txBody>
      </p:sp>
      <p:sp>
        <p:nvSpPr>
          <p:cNvPr id="219138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Otras permutaciones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Infección severa + citopenia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Leucocitosis severa + confusión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Leucocitosis severa + disnea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Coagulopatía con sangrado / trombosis + hemograma anormal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Hipertrofia gingival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Hepatoesplenomegalia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Cloromas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Sangrado desproporcionado para la trombocitopenia</a:t>
            </a:r>
          </a:p>
          <a:p>
            <a:pPr lvl="1">
              <a:buFontTx/>
              <a:buNone/>
            </a:pPr>
            <a:endParaRPr lang="es-ES" sz="2400">
              <a:latin typeface="Verdana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Temario y conclusiones</a:t>
            </a:r>
          </a:p>
        </p:txBody>
      </p:sp>
      <p:sp>
        <p:nvSpPr>
          <p:cNvPr id="221186" name="2 Marcador de contenido"/>
          <p:cNvSpPr>
            <a:spLocks noGrp="1"/>
          </p:cNvSpPr>
          <p:nvPr>
            <p:ph idx="1"/>
          </p:nvPr>
        </p:nvSpPr>
        <p:spPr>
          <a:xfrm>
            <a:off x="500063" y="1357313"/>
            <a:ext cx="8229600" cy="4525962"/>
          </a:xfrm>
        </p:spPr>
        <p:txBody>
          <a:bodyPr/>
          <a:lstStyle/>
          <a:p>
            <a:r>
              <a:rPr lang="es-ES" sz="2400">
                <a:latin typeface="Verdana" charset="0"/>
                <a:ea typeface="ＭＳ Ｐゴシック" charset="0"/>
                <a:cs typeface="ＭＳ Ｐゴシック" charset="0"/>
              </a:rPr>
              <a:t>Mieloma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Énfasis en el hueso, calcio, anemia, disfunción renal (adultos)</a:t>
            </a:r>
          </a:p>
          <a:p>
            <a:r>
              <a:rPr lang="es-ES" sz="2400">
                <a:latin typeface="Verdana" charset="0"/>
                <a:ea typeface="ＭＳ Ｐゴシック" charset="0"/>
                <a:cs typeface="ＭＳ Ｐゴシック" charset="0"/>
              </a:rPr>
              <a:t>Síntomas B / Constitucionales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Énfasis en otras causas no oncológicas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Sindromes linfoproliferativos – linfomas</a:t>
            </a:r>
          </a:p>
          <a:p>
            <a:r>
              <a:rPr lang="es-ES" sz="2400">
                <a:latin typeface="Verdana" charset="0"/>
                <a:ea typeface="ＭＳ Ｐゴシック" charset="0"/>
                <a:cs typeface="ＭＳ Ｐゴシック" charset="0"/>
              </a:rPr>
              <a:t>Leucocitosis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Énfasis en diferenciar leucemia crónica de aguda</a:t>
            </a:r>
          </a:p>
          <a:p>
            <a:r>
              <a:rPr lang="es-ES" sz="2400">
                <a:latin typeface="Verdana" charset="0"/>
                <a:ea typeface="ＭＳ Ｐゴシック" charset="0"/>
                <a:cs typeface="ＭＳ Ｐゴシック" charset="0"/>
              </a:rPr>
              <a:t>Citopenias</a:t>
            </a:r>
          </a:p>
          <a:p>
            <a:pPr lvl="1"/>
            <a:r>
              <a:rPr lang="es-ES" sz="2400">
                <a:latin typeface="Verdana" charset="0"/>
                <a:ea typeface="ＭＳ Ｐゴシック" charset="0"/>
              </a:rPr>
              <a:t>Énfasis en diferenciar leucemia aguda de anemia aplásica y mielodisplasia</a:t>
            </a:r>
          </a:p>
          <a:p>
            <a:pPr lvl="1"/>
            <a:endParaRPr lang="es-ES" sz="2400">
              <a:latin typeface="Verdana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1</a:t>
            </a:r>
          </a:p>
        </p:txBody>
      </p:sp>
      <p:sp>
        <p:nvSpPr>
          <p:cNvPr id="96258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Dolor de espalda </a:t>
            </a:r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de 3 meses de evolución (región lumbar)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Hemograma que muestra:</a:t>
            </a:r>
          </a:p>
          <a:p>
            <a:pPr lvl="2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Anemia normocítica</a:t>
            </a:r>
          </a:p>
          <a:p>
            <a:pPr lvl="2"/>
            <a:r>
              <a:rPr lang="es-ES">
                <a:latin typeface="Verdana" charset="0"/>
                <a:ea typeface="ＭＳ Ｐゴシック" charset="0"/>
              </a:rPr>
              <a:t>Serie blanca y plaquetas normal</a:t>
            </a:r>
          </a:p>
        </p:txBody>
      </p:sp>
      <p:sp>
        <p:nvSpPr>
          <p:cNvPr id="5" name="2 Marcador de contenido"/>
          <p:cNvSpPr txBox="1">
            <a:spLocks/>
          </p:cNvSpPr>
          <p:nvPr/>
        </p:nvSpPr>
        <p:spPr bwMode="auto">
          <a:xfrm>
            <a:off x="2124076" y="3463017"/>
            <a:ext cx="6805642" cy="31990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444500" indent="-26193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720725" indent="-27463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latin typeface="Verdana" charset="0"/>
              </a:rPr>
              <a:t>Mieloma múltiple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solidFill>
                  <a:srgbClr val="FF0000"/>
                </a:solidFill>
                <a:latin typeface="Verdana" charset="0"/>
              </a:rPr>
              <a:t>Lesiones líticas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latin typeface="Verdana" charset="0"/>
              </a:rPr>
              <a:t>Hipercalcemia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latin typeface="Verdana" charset="0"/>
              </a:rPr>
              <a:t>Disfunción renal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solidFill>
                  <a:srgbClr val="FF0000"/>
                </a:solidFill>
                <a:latin typeface="Verdana" charset="0"/>
              </a:rPr>
              <a:t>Anemia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latin typeface="Verdana" charset="0"/>
              </a:rPr>
              <a:t>Más sofisticadas</a:t>
            </a:r>
          </a:p>
          <a:p>
            <a:pPr lvl="2">
              <a:spcAft>
                <a:spcPct val="40000"/>
              </a:spcAft>
              <a:buFontTx/>
              <a:buChar char="•"/>
              <a:defRPr/>
            </a:pPr>
            <a:r>
              <a:rPr lang="es-ES" sz="1800" smtClean="0">
                <a:latin typeface="Verdana" charset="0"/>
              </a:rPr>
              <a:t>Susceptibilidad a las infecciones</a:t>
            </a:r>
          </a:p>
          <a:p>
            <a:pPr lvl="2">
              <a:spcAft>
                <a:spcPct val="40000"/>
              </a:spcAft>
              <a:buFontTx/>
              <a:buChar char="•"/>
              <a:defRPr/>
            </a:pPr>
            <a:r>
              <a:rPr lang="es-ES" sz="1800" smtClean="0">
                <a:latin typeface="Verdana" charset="0"/>
              </a:rPr>
              <a:t>Sangrado (Deficiencia adquirida de Von Willebrand)</a:t>
            </a:r>
          </a:p>
          <a:p>
            <a:pPr lvl="1">
              <a:spcAft>
                <a:spcPct val="40000"/>
              </a:spcAft>
              <a:defRPr/>
            </a:pPr>
            <a:endParaRPr lang="es-ES" sz="1800" smtClean="0">
              <a:latin typeface="Verdana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1</a:t>
            </a:r>
          </a:p>
        </p:txBody>
      </p:sp>
      <p:sp>
        <p:nvSpPr>
          <p:cNvPr id="98306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Dolor de espalda </a:t>
            </a:r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de 3 meses de evolución (región lumbar)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Hemograma que muestra:</a:t>
            </a:r>
          </a:p>
          <a:p>
            <a:pPr lvl="2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Anemia normocítica</a:t>
            </a:r>
          </a:p>
          <a:p>
            <a:pPr lvl="2"/>
            <a:r>
              <a:rPr lang="es-ES">
                <a:latin typeface="Verdana" charset="0"/>
                <a:ea typeface="ＭＳ Ｐゴシック" charset="0"/>
              </a:rPr>
              <a:t>Serie blanca y plaquetas normal</a:t>
            </a:r>
          </a:p>
        </p:txBody>
      </p:sp>
      <p:sp>
        <p:nvSpPr>
          <p:cNvPr id="5" name="2 Marcador de contenido"/>
          <p:cNvSpPr txBox="1">
            <a:spLocks/>
          </p:cNvSpPr>
          <p:nvPr/>
        </p:nvSpPr>
        <p:spPr bwMode="auto">
          <a:xfrm>
            <a:off x="2124076" y="3463017"/>
            <a:ext cx="6734204" cy="31990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444500" indent="-26193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720725" indent="-27463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latin typeface="Verdana" charset="0"/>
              </a:rPr>
              <a:t>Mieloma múltiple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solidFill>
                  <a:srgbClr val="FF0000"/>
                </a:solidFill>
                <a:latin typeface="Verdana" charset="0"/>
              </a:rPr>
              <a:t>Lesiones líticas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latin typeface="Verdana" charset="0"/>
              </a:rPr>
              <a:t>Hipercalcemia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latin typeface="Verdana" charset="0"/>
              </a:rPr>
              <a:t>Disfunción renal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solidFill>
                  <a:srgbClr val="FF0000"/>
                </a:solidFill>
                <a:latin typeface="Verdana" charset="0"/>
              </a:rPr>
              <a:t>Anemia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latin typeface="Verdana" charset="0"/>
              </a:rPr>
              <a:t>Más sofisticadas</a:t>
            </a:r>
          </a:p>
          <a:p>
            <a:pPr lvl="2">
              <a:spcAft>
                <a:spcPct val="40000"/>
              </a:spcAft>
              <a:buFontTx/>
              <a:buChar char="•"/>
              <a:defRPr/>
            </a:pPr>
            <a:r>
              <a:rPr lang="es-ES" sz="1800" smtClean="0">
                <a:latin typeface="Verdana" charset="0"/>
              </a:rPr>
              <a:t>Susceptibilidad a las infecciones</a:t>
            </a:r>
          </a:p>
          <a:p>
            <a:pPr lvl="2">
              <a:spcAft>
                <a:spcPct val="40000"/>
              </a:spcAft>
              <a:buFontTx/>
              <a:buChar char="•"/>
              <a:defRPr/>
            </a:pPr>
            <a:r>
              <a:rPr lang="es-ES" sz="1800" smtClean="0">
                <a:latin typeface="Verdana" charset="0"/>
              </a:rPr>
              <a:t>Sangrado (Deficiencia adquirida de Von Willebrand)</a:t>
            </a:r>
          </a:p>
          <a:p>
            <a:pPr lvl="1">
              <a:spcAft>
                <a:spcPct val="40000"/>
              </a:spcAft>
              <a:defRPr/>
            </a:pPr>
            <a:endParaRPr lang="es-ES" sz="1800" smtClean="0">
              <a:latin typeface="Verdana" charset="0"/>
            </a:endParaRP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 bwMode="auto">
          <a:xfrm>
            <a:off x="4627791" y="1960789"/>
            <a:ext cx="4186426" cy="35720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444500" indent="-26193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901700" indent="-26193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lvl="1">
              <a:spcAft>
                <a:spcPct val="40000"/>
              </a:spcAft>
              <a:buFont typeface="Arial" charset="0"/>
              <a:buChar char="•"/>
              <a:defRPr/>
            </a:pPr>
            <a:r>
              <a:rPr lang="es-ES" sz="2800" smtClean="0">
                <a:solidFill>
                  <a:srgbClr val="FF0000"/>
                </a:solidFill>
                <a:latin typeface="Verdana" charset="0"/>
              </a:rPr>
              <a:t>Lesiones líticas</a:t>
            </a:r>
          </a:p>
          <a:p>
            <a:pPr lvl="2">
              <a:spcAft>
                <a:spcPct val="40000"/>
              </a:spcAft>
              <a:buFont typeface="Arial" charset="0"/>
              <a:buChar char="•"/>
              <a:defRPr/>
            </a:pPr>
            <a:r>
              <a:rPr lang="es-ES" sz="1800" smtClean="0">
                <a:latin typeface="Verdana" charset="0"/>
              </a:rPr>
              <a:t>Cráneo</a:t>
            </a:r>
          </a:p>
          <a:p>
            <a:pPr lvl="2">
              <a:spcAft>
                <a:spcPct val="40000"/>
              </a:spcAft>
              <a:buFont typeface="Arial" charset="0"/>
              <a:buChar char="•"/>
              <a:defRPr/>
            </a:pPr>
            <a:r>
              <a:rPr lang="es-ES" sz="1800" smtClean="0">
                <a:latin typeface="Verdana" charset="0"/>
              </a:rPr>
              <a:t>Columna vertebral</a:t>
            </a:r>
          </a:p>
          <a:p>
            <a:pPr lvl="2">
              <a:spcAft>
                <a:spcPct val="40000"/>
              </a:spcAft>
              <a:buFont typeface="Arial" charset="0"/>
              <a:buChar char="•"/>
              <a:defRPr/>
            </a:pPr>
            <a:r>
              <a:rPr lang="es-ES" sz="1800" smtClean="0">
                <a:latin typeface="Verdana" charset="0"/>
              </a:rPr>
              <a:t>Costillas</a:t>
            </a:r>
          </a:p>
          <a:p>
            <a:pPr lvl="2">
              <a:spcAft>
                <a:spcPct val="40000"/>
              </a:spcAft>
              <a:buFont typeface="Arial" charset="0"/>
              <a:buChar char="•"/>
              <a:defRPr/>
            </a:pPr>
            <a:r>
              <a:rPr lang="es-ES" sz="1800" smtClean="0">
                <a:latin typeface="Verdana" charset="0"/>
              </a:rPr>
              <a:t>Pelvis</a:t>
            </a:r>
          </a:p>
          <a:p>
            <a:pPr lvl="2">
              <a:spcAft>
                <a:spcPct val="40000"/>
              </a:spcAft>
              <a:buFont typeface="Arial" charset="0"/>
              <a:buChar char="•"/>
              <a:defRPr/>
            </a:pPr>
            <a:r>
              <a:rPr lang="es-ES" sz="1800" smtClean="0">
                <a:latin typeface="Verdana" charset="0"/>
              </a:rPr>
              <a:t>Húmeros</a:t>
            </a:r>
          </a:p>
          <a:p>
            <a:pPr lvl="2">
              <a:spcAft>
                <a:spcPct val="40000"/>
              </a:spcAft>
              <a:buFont typeface="Arial" charset="0"/>
              <a:buChar char="•"/>
              <a:defRPr/>
            </a:pPr>
            <a:r>
              <a:rPr lang="es-ES" sz="1800" smtClean="0">
                <a:latin typeface="Verdana" charset="0"/>
              </a:rPr>
              <a:t>Fémures</a:t>
            </a:r>
          </a:p>
          <a:p>
            <a:pPr lvl="2">
              <a:spcAft>
                <a:spcPct val="40000"/>
              </a:spcAft>
              <a:buFont typeface="Arial" charset="0"/>
              <a:buChar char="•"/>
              <a:defRPr/>
            </a:pPr>
            <a:r>
              <a:rPr lang="es-ES" sz="1800" smtClean="0">
                <a:latin typeface="Verdana" charset="0"/>
              </a:rPr>
              <a:t>Tibia / peroné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Caso 1</a:t>
            </a:r>
          </a:p>
        </p:txBody>
      </p:sp>
      <p:sp>
        <p:nvSpPr>
          <p:cNvPr id="100354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63 años, varón</a:t>
            </a:r>
          </a:p>
          <a:p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  <a:cs typeface="ＭＳ Ｐゴシック" charset="0"/>
              </a:rPr>
              <a:t>Dolor de espalda </a:t>
            </a:r>
            <a:r>
              <a:rPr lang="es-ES">
                <a:latin typeface="Verdana" charset="0"/>
                <a:ea typeface="ＭＳ Ｐゴシック" charset="0"/>
                <a:cs typeface="ＭＳ Ｐゴシック" charset="0"/>
              </a:rPr>
              <a:t>de 3 meses de evolución (región lumbar)</a:t>
            </a:r>
          </a:p>
          <a:p>
            <a:pPr lvl="1"/>
            <a:r>
              <a:rPr lang="es-ES">
                <a:latin typeface="Verdana" charset="0"/>
                <a:ea typeface="ＭＳ Ｐゴシック" charset="0"/>
              </a:rPr>
              <a:t>Hemograma que muestra:</a:t>
            </a:r>
          </a:p>
          <a:p>
            <a:pPr lvl="2"/>
            <a:r>
              <a:rPr lang="es-ES">
                <a:solidFill>
                  <a:srgbClr val="FF0000"/>
                </a:solidFill>
                <a:latin typeface="Verdana" charset="0"/>
                <a:ea typeface="ＭＳ Ｐゴシック" charset="0"/>
              </a:rPr>
              <a:t>Anemia normocítica</a:t>
            </a:r>
          </a:p>
          <a:p>
            <a:pPr lvl="2"/>
            <a:r>
              <a:rPr lang="es-ES">
                <a:latin typeface="Verdana" charset="0"/>
                <a:ea typeface="ＭＳ Ｐゴシック" charset="0"/>
              </a:rPr>
              <a:t>Serie blanca y plaquetas normal</a:t>
            </a:r>
          </a:p>
        </p:txBody>
      </p:sp>
      <p:sp>
        <p:nvSpPr>
          <p:cNvPr id="5" name="2 Marcador de contenido"/>
          <p:cNvSpPr txBox="1">
            <a:spLocks/>
          </p:cNvSpPr>
          <p:nvPr/>
        </p:nvSpPr>
        <p:spPr bwMode="auto">
          <a:xfrm>
            <a:off x="2124076" y="3463017"/>
            <a:ext cx="6805642" cy="31990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180975" indent="-1809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444500" indent="-26193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720725" indent="-27463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Aft>
                <a:spcPct val="40000"/>
              </a:spcAft>
              <a:buFont typeface="Wingdings" charset="0"/>
              <a:buChar char="§"/>
              <a:defRPr/>
            </a:pPr>
            <a:r>
              <a:rPr lang="es-ES" smtClean="0">
                <a:latin typeface="Verdana" charset="0"/>
              </a:rPr>
              <a:t>Mieloma múltiple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solidFill>
                  <a:srgbClr val="FF0000"/>
                </a:solidFill>
                <a:latin typeface="Verdana" charset="0"/>
              </a:rPr>
              <a:t>Lesiones líticas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latin typeface="Verdana" charset="0"/>
              </a:rPr>
              <a:t>Hipercalcemia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latin typeface="Verdana" charset="0"/>
              </a:rPr>
              <a:t>Disfunción renal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solidFill>
                  <a:srgbClr val="FF0000"/>
                </a:solidFill>
                <a:latin typeface="Verdana" charset="0"/>
              </a:rPr>
              <a:t>Anemia</a:t>
            </a:r>
          </a:p>
          <a:p>
            <a:pPr lvl="1">
              <a:spcAft>
                <a:spcPct val="40000"/>
              </a:spcAft>
              <a:buFontTx/>
              <a:buChar char="–"/>
              <a:defRPr/>
            </a:pPr>
            <a:r>
              <a:rPr lang="es-ES" sz="1800" smtClean="0">
                <a:latin typeface="Verdana" charset="0"/>
              </a:rPr>
              <a:t>Más sofisticadas</a:t>
            </a:r>
          </a:p>
          <a:p>
            <a:pPr lvl="2">
              <a:spcAft>
                <a:spcPct val="40000"/>
              </a:spcAft>
              <a:buFontTx/>
              <a:buChar char="•"/>
              <a:defRPr/>
            </a:pPr>
            <a:r>
              <a:rPr lang="es-ES" sz="1800" smtClean="0">
                <a:latin typeface="Verdana" charset="0"/>
              </a:rPr>
              <a:t>Susceptibilidad a las infecciones</a:t>
            </a:r>
          </a:p>
          <a:p>
            <a:pPr lvl="2">
              <a:spcAft>
                <a:spcPct val="40000"/>
              </a:spcAft>
              <a:buFontTx/>
              <a:buChar char="•"/>
              <a:defRPr/>
            </a:pPr>
            <a:r>
              <a:rPr lang="es-ES" sz="1800" smtClean="0">
                <a:latin typeface="Verdana" charset="0"/>
              </a:rPr>
              <a:t>Sangrado (Deficiencia adquirida de Von Willebrand)</a:t>
            </a:r>
          </a:p>
          <a:p>
            <a:pPr lvl="1">
              <a:spcAft>
                <a:spcPct val="40000"/>
              </a:spcAft>
              <a:defRPr/>
            </a:pPr>
            <a:endParaRPr lang="es-ES" sz="1800" smtClean="0">
              <a:latin typeface="Verdana" charset="0"/>
            </a:endParaRP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 bwMode="auto">
          <a:xfrm>
            <a:off x="4627791" y="1960789"/>
            <a:ext cx="4186426" cy="35720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444500" indent="-26193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901700" indent="-26193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lvl="1">
              <a:spcAft>
                <a:spcPct val="40000"/>
              </a:spcAft>
              <a:buFont typeface="Arial" charset="0"/>
              <a:buChar char="•"/>
              <a:defRPr/>
            </a:pPr>
            <a:r>
              <a:rPr lang="es-ES" sz="2800" smtClean="0">
                <a:solidFill>
                  <a:srgbClr val="FF0000"/>
                </a:solidFill>
                <a:latin typeface="Verdana" charset="0"/>
              </a:rPr>
              <a:t>Lesiones líticas</a:t>
            </a:r>
          </a:p>
          <a:p>
            <a:pPr lvl="2">
              <a:spcAft>
                <a:spcPct val="40000"/>
              </a:spcAft>
              <a:buFont typeface="Arial" charset="0"/>
              <a:buChar char="•"/>
              <a:defRPr/>
            </a:pPr>
            <a:r>
              <a:rPr lang="es-ES" sz="1800" smtClean="0">
                <a:latin typeface="Verdana" charset="0"/>
              </a:rPr>
              <a:t>Cráneo</a:t>
            </a:r>
          </a:p>
          <a:p>
            <a:pPr lvl="2">
              <a:spcAft>
                <a:spcPct val="40000"/>
              </a:spcAft>
              <a:buFont typeface="Arial" charset="0"/>
              <a:buChar char="•"/>
              <a:defRPr/>
            </a:pPr>
            <a:r>
              <a:rPr lang="es-ES" sz="1800" smtClean="0">
                <a:latin typeface="Verdana" charset="0"/>
              </a:rPr>
              <a:t>Columna vertebral</a:t>
            </a:r>
          </a:p>
          <a:p>
            <a:pPr lvl="2">
              <a:spcAft>
                <a:spcPct val="40000"/>
              </a:spcAft>
              <a:buFont typeface="Arial" charset="0"/>
              <a:buChar char="•"/>
              <a:defRPr/>
            </a:pPr>
            <a:r>
              <a:rPr lang="es-ES" sz="1800" smtClean="0">
                <a:latin typeface="Verdana" charset="0"/>
              </a:rPr>
              <a:t>Costillas</a:t>
            </a:r>
          </a:p>
          <a:p>
            <a:pPr lvl="2">
              <a:spcAft>
                <a:spcPct val="40000"/>
              </a:spcAft>
              <a:buFont typeface="Arial" charset="0"/>
              <a:buChar char="•"/>
              <a:defRPr/>
            </a:pPr>
            <a:r>
              <a:rPr lang="es-ES" sz="1800" smtClean="0">
                <a:latin typeface="Verdana" charset="0"/>
              </a:rPr>
              <a:t>Pelvis</a:t>
            </a:r>
          </a:p>
          <a:p>
            <a:pPr lvl="2">
              <a:spcAft>
                <a:spcPct val="40000"/>
              </a:spcAft>
              <a:buFont typeface="Arial" charset="0"/>
              <a:buChar char="•"/>
              <a:defRPr/>
            </a:pPr>
            <a:r>
              <a:rPr lang="es-ES" sz="1800" smtClean="0">
                <a:latin typeface="Verdana" charset="0"/>
              </a:rPr>
              <a:t>Húmeros</a:t>
            </a:r>
          </a:p>
          <a:p>
            <a:pPr lvl="2">
              <a:spcAft>
                <a:spcPct val="40000"/>
              </a:spcAft>
              <a:buFont typeface="Arial" charset="0"/>
              <a:buChar char="•"/>
              <a:defRPr/>
            </a:pPr>
            <a:r>
              <a:rPr lang="es-ES" sz="1800" smtClean="0">
                <a:latin typeface="Verdana" charset="0"/>
              </a:rPr>
              <a:t>Fémures</a:t>
            </a:r>
          </a:p>
          <a:p>
            <a:pPr lvl="2">
              <a:spcAft>
                <a:spcPct val="40000"/>
              </a:spcAft>
              <a:buFont typeface="Arial" charset="0"/>
              <a:buChar char="•"/>
              <a:defRPr/>
            </a:pPr>
            <a:r>
              <a:rPr lang="es-ES" sz="1800" smtClean="0">
                <a:latin typeface="Verdana" charset="0"/>
              </a:rPr>
              <a:t>Tibia / peroné</a:t>
            </a:r>
          </a:p>
        </p:txBody>
      </p:sp>
      <p:sp>
        <p:nvSpPr>
          <p:cNvPr id="7" name="2 Marcador de contenido"/>
          <p:cNvSpPr txBox="1">
            <a:spLocks/>
          </p:cNvSpPr>
          <p:nvPr/>
        </p:nvSpPr>
        <p:spPr bwMode="auto">
          <a:xfrm>
            <a:off x="1079048" y="4812847"/>
            <a:ext cx="4186426" cy="16750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0" tIns="0" rIns="0" bIns="0"/>
          <a:lstStyle>
            <a:lvl1pPr marL="24161750" indent="-24161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444500" indent="-26193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lvl="1">
              <a:spcAft>
                <a:spcPct val="40000"/>
              </a:spcAft>
              <a:buFont typeface="Arial" charset="0"/>
              <a:buChar char="•"/>
              <a:defRPr/>
            </a:pPr>
            <a:r>
              <a:rPr lang="es-ES" sz="2800" smtClean="0">
                <a:latin typeface="Verdana" charset="0"/>
              </a:rPr>
              <a:t>Gamagrafía ósea: Negativa</a:t>
            </a:r>
          </a:p>
          <a:p>
            <a:pPr lvl="1">
              <a:spcAft>
                <a:spcPct val="40000"/>
              </a:spcAft>
              <a:buFont typeface="Arial" charset="0"/>
              <a:buChar char="•"/>
              <a:defRPr/>
            </a:pPr>
            <a:r>
              <a:rPr lang="es-ES" sz="2800" smtClean="0">
                <a:solidFill>
                  <a:srgbClr val="FF0000"/>
                </a:solidFill>
                <a:latin typeface="Verdana" charset="0"/>
              </a:rPr>
              <a:t>Rayos X Positivos</a:t>
            </a:r>
            <a:endParaRPr lang="es-ES" sz="1800" smtClean="0">
              <a:latin typeface="Verdana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1_Diseño predeterminado">
  <a:themeElements>
    <a:clrScheme name="1_Diseño predeterminado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Aspect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resentationLoad">
  <a:themeElements>
    <a:clrScheme name="PresentationLoad 1">
      <a:dk1>
        <a:srgbClr val="000000"/>
      </a:dk1>
      <a:lt1>
        <a:srgbClr val="FFFFFF"/>
      </a:lt1>
      <a:dk2>
        <a:srgbClr val="004074"/>
      </a:dk2>
      <a:lt2>
        <a:srgbClr val="FEA501"/>
      </a:lt2>
      <a:accent1>
        <a:srgbClr val="0061B2"/>
      </a:accent1>
      <a:accent2>
        <a:srgbClr val="2A79D0"/>
      </a:accent2>
      <a:accent3>
        <a:srgbClr val="FFFFFF"/>
      </a:accent3>
      <a:accent4>
        <a:srgbClr val="000000"/>
      </a:accent4>
      <a:accent5>
        <a:srgbClr val="AAB7D5"/>
      </a:accent5>
      <a:accent6>
        <a:srgbClr val="256DBC"/>
      </a:accent6>
      <a:hlink>
        <a:srgbClr val="69A2E1"/>
      </a:hlink>
      <a:folHlink>
        <a:srgbClr val="9DC2EB"/>
      </a:folHlink>
    </a:clrScheme>
    <a:fontScheme name="PresentationLoa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tionLoad 1">
        <a:dk1>
          <a:srgbClr val="000000"/>
        </a:dk1>
        <a:lt1>
          <a:srgbClr val="FFFFFF"/>
        </a:lt1>
        <a:dk2>
          <a:srgbClr val="004074"/>
        </a:dk2>
        <a:lt2>
          <a:srgbClr val="FEA501"/>
        </a:lt2>
        <a:accent1>
          <a:srgbClr val="0061B2"/>
        </a:accent1>
        <a:accent2>
          <a:srgbClr val="2A79D0"/>
        </a:accent2>
        <a:accent3>
          <a:srgbClr val="FFFFFF"/>
        </a:accent3>
        <a:accent4>
          <a:srgbClr val="000000"/>
        </a:accent4>
        <a:accent5>
          <a:srgbClr val="AAB7D5"/>
        </a:accent5>
        <a:accent6>
          <a:srgbClr val="256DBC"/>
        </a:accent6>
        <a:hlink>
          <a:srgbClr val="69A2E1"/>
        </a:hlink>
        <a:folHlink>
          <a:srgbClr val="9DC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PresentationLoad">
  <a:themeElements>
    <a:clrScheme name="PresentationLoad 1">
      <a:dk1>
        <a:srgbClr val="000000"/>
      </a:dk1>
      <a:lt1>
        <a:srgbClr val="FFFFFF"/>
      </a:lt1>
      <a:dk2>
        <a:srgbClr val="004074"/>
      </a:dk2>
      <a:lt2>
        <a:srgbClr val="FEA501"/>
      </a:lt2>
      <a:accent1>
        <a:srgbClr val="0061B2"/>
      </a:accent1>
      <a:accent2>
        <a:srgbClr val="2A79D0"/>
      </a:accent2>
      <a:accent3>
        <a:srgbClr val="FFFFFF"/>
      </a:accent3>
      <a:accent4>
        <a:srgbClr val="000000"/>
      </a:accent4>
      <a:accent5>
        <a:srgbClr val="AAB7D5"/>
      </a:accent5>
      <a:accent6>
        <a:srgbClr val="256DBC"/>
      </a:accent6>
      <a:hlink>
        <a:srgbClr val="69A2E1"/>
      </a:hlink>
      <a:folHlink>
        <a:srgbClr val="9DC2EB"/>
      </a:folHlink>
    </a:clrScheme>
    <a:fontScheme name="PresentationLoa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tionLoad 1">
        <a:dk1>
          <a:srgbClr val="000000"/>
        </a:dk1>
        <a:lt1>
          <a:srgbClr val="FFFFFF"/>
        </a:lt1>
        <a:dk2>
          <a:srgbClr val="004074"/>
        </a:dk2>
        <a:lt2>
          <a:srgbClr val="FEA501"/>
        </a:lt2>
        <a:accent1>
          <a:srgbClr val="0061B2"/>
        </a:accent1>
        <a:accent2>
          <a:srgbClr val="2A79D0"/>
        </a:accent2>
        <a:accent3>
          <a:srgbClr val="FFFFFF"/>
        </a:accent3>
        <a:accent4>
          <a:srgbClr val="000000"/>
        </a:accent4>
        <a:accent5>
          <a:srgbClr val="AAB7D5"/>
        </a:accent5>
        <a:accent6>
          <a:srgbClr val="256DBC"/>
        </a:accent6>
        <a:hlink>
          <a:srgbClr val="69A2E1"/>
        </a:hlink>
        <a:folHlink>
          <a:srgbClr val="9DC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2210</TotalTime>
  <Words>3441</Words>
  <Application>Microsoft Macintosh PowerPoint</Application>
  <PresentationFormat>Presentación en pantalla (4:3)</PresentationFormat>
  <Paragraphs>813</Paragraphs>
  <Slides>68</Slides>
  <Notes>68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diapositiva</vt:lpstr>
      </vt:variant>
      <vt:variant>
        <vt:i4>68</vt:i4>
      </vt:variant>
    </vt:vector>
  </HeadingPairs>
  <TitlesOfParts>
    <vt:vector size="71" baseType="lpstr">
      <vt:lpstr>1_Diseño predeterminado</vt:lpstr>
      <vt:lpstr>1_PresentationLoad</vt:lpstr>
      <vt:lpstr>2_PresentationLoad</vt:lpstr>
      <vt:lpstr>Hematología oncológica</vt:lpstr>
      <vt:lpstr>Evaluación y enfoque inicial de las neoplasias hematológicas</vt:lpstr>
      <vt:lpstr>Aviso…</vt:lpstr>
      <vt:lpstr>Caso 1</vt:lpstr>
      <vt:lpstr>Caso 1</vt:lpstr>
      <vt:lpstr>Caso 1</vt:lpstr>
      <vt:lpstr>Caso 1</vt:lpstr>
      <vt:lpstr>Caso 1</vt:lpstr>
      <vt:lpstr>Caso 1</vt:lpstr>
      <vt:lpstr>Caso 2</vt:lpstr>
      <vt:lpstr>Caso 2</vt:lpstr>
      <vt:lpstr>Caso 3</vt:lpstr>
      <vt:lpstr>Caso 3</vt:lpstr>
      <vt:lpstr>Caso 3</vt:lpstr>
      <vt:lpstr>Caso 3</vt:lpstr>
      <vt:lpstr>Caso 4</vt:lpstr>
      <vt:lpstr>Caso 4</vt:lpstr>
      <vt:lpstr>Caso 4</vt:lpstr>
      <vt:lpstr>Mieloma múltiple</vt:lpstr>
      <vt:lpstr>Casos 1-4</vt:lpstr>
      <vt:lpstr>Presentación de PowerPoint</vt:lpstr>
      <vt:lpstr>Mieloma múltiple</vt:lpstr>
      <vt:lpstr>Caso 5</vt:lpstr>
      <vt:lpstr>Caso 5</vt:lpstr>
      <vt:lpstr>Perla 1</vt:lpstr>
      <vt:lpstr>Caso 6</vt:lpstr>
      <vt:lpstr>Caso 6</vt:lpstr>
      <vt:lpstr>Caso 6</vt:lpstr>
      <vt:lpstr>Caso 6</vt:lpstr>
      <vt:lpstr>Caso 6</vt:lpstr>
      <vt:lpstr>Caso 6</vt:lpstr>
      <vt:lpstr>Caso 6</vt:lpstr>
      <vt:lpstr>Caso 6</vt:lpstr>
      <vt:lpstr>Caso 6</vt:lpstr>
      <vt:lpstr>Caso 6</vt:lpstr>
      <vt:lpstr>Caso 6</vt:lpstr>
      <vt:lpstr>Caso 6</vt:lpstr>
      <vt:lpstr>Transtornos linfoproliferativos</vt:lpstr>
      <vt:lpstr>Perlas 2 y 3</vt:lpstr>
      <vt:lpstr>Maniobras de Estadificación de Linfomas</vt:lpstr>
      <vt:lpstr>Presentación de PowerPoint</vt:lpstr>
      <vt:lpstr>Caso 7</vt:lpstr>
      <vt:lpstr>Caso 7</vt:lpstr>
      <vt:lpstr>Caso 7</vt:lpstr>
      <vt:lpstr>Caso 7</vt:lpstr>
      <vt:lpstr>Caso 7</vt:lpstr>
      <vt:lpstr>Caso 7</vt:lpstr>
      <vt:lpstr>Caso 7</vt:lpstr>
      <vt:lpstr>Caso 8</vt:lpstr>
      <vt:lpstr>Caso 8</vt:lpstr>
      <vt:lpstr>Cuadro constitucional vs Síntomas B</vt:lpstr>
      <vt:lpstr>Caso 9</vt:lpstr>
      <vt:lpstr>Caso 9</vt:lpstr>
      <vt:lpstr>Caso 9</vt:lpstr>
      <vt:lpstr>Caso 9</vt:lpstr>
      <vt:lpstr>Caso 9</vt:lpstr>
      <vt:lpstr>Caso 9</vt:lpstr>
      <vt:lpstr>Caso 9</vt:lpstr>
      <vt:lpstr>Caso 10</vt:lpstr>
      <vt:lpstr>Caso 10</vt:lpstr>
      <vt:lpstr>Casos 9 y 10</vt:lpstr>
      <vt:lpstr>Casos 9 y 10</vt:lpstr>
      <vt:lpstr>Leucemia aguda</vt:lpstr>
      <vt:lpstr>Mielodisplasia</vt:lpstr>
      <vt:lpstr>Anemia aplásica</vt:lpstr>
      <vt:lpstr>Perla 4</vt:lpstr>
      <vt:lpstr>Leucemia agudas</vt:lpstr>
      <vt:lpstr>Temario y conclusiones</vt:lpstr>
    </vt:vector>
  </TitlesOfParts>
  <Manager/>
  <Company>KMT Software,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subject/>
  <dc:creator/>
  <cp:keywords/>
  <cp:lastModifiedBy>mac mac</cp:lastModifiedBy>
  <cp:revision>420</cp:revision>
  <dcterms:created xsi:type="dcterms:W3CDTF">2012-03-08T10:56:26Z</dcterms:created>
  <dcterms:modified xsi:type="dcterms:W3CDTF">2014-07-18T00:57:16Z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">
    <vt:lpwstr>Wavy Blue Tile</vt:lpwstr>
  </property>
  <property fmtid="{D5CDD505-2E9C-101B-9397-08002B2CF9AE}" pid="3" name="Style">
    <vt:lpwstr>Screen</vt:lpwstr>
  </property>
  <property fmtid="{D5CDD505-2E9C-101B-9397-08002B2CF9AE}" pid="4" name="Folder">
    <vt:lpwstr>Nouveau</vt:lpwstr>
  </property>
</Properties>
</file>