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68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</p:sldIdLst>
  <p:sldSz cx="9144000" cy="6858000" type="screen4x3"/>
  <p:notesSz cx="7772400" cy="10058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itchFamily="16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itchFamily="16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itchFamily="16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itchFamily="16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bg1"/>
        </a:solidFill>
        <a:latin typeface="Times New Roman" pitchFamily="16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bg1"/>
        </a:solidFill>
        <a:latin typeface="Times New Roman" pitchFamily="16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bg1"/>
        </a:solidFill>
        <a:latin typeface="Times New Roman" pitchFamily="16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bg1"/>
        </a:solidFill>
        <a:latin typeface="Times New Roman" pitchFamily="1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vertBarState="maximized">
    <p:restoredLeft sz="34555" autoAdjust="0"/>
    <p:restoredTop sz="94629" autoAdjust="0"/>
  </p:normalViewPr>
  <p:slideViewPr>
    <p:cSldViewPr>
      <p:cViewPr varScale="1">
        <p:scale>
          <a:sx n="109" d="100"/>
          <a:sy n="109" d="100"/>
        </p:scale>
        <p:origin x="-96" y="-200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notesMaster" Target="notesMasters/notesMaster1.xml"/><Relationship Id="rId69" Type="http://schemas.openxmlformats.org/officeDocument/2006/relationships/printerSettings" Target="printerSettings/printerSettings1.bin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presProps" Target="presProps.xml"/><Relationship Id="rId71" Type="http://schemas.openxmlformats.org/officeDocument/2006/relationships/viewProps" Target="viewProps.xml"/><Relationship Id="rId72" Type="http://schemas.openxmlformats.org/officeDocument/2006/relationships/theme" Target="theme/theme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73" Type="http://schemas.openxmlformats.org/officeDocument/2006/relationships/tableStyles" Target="tableStyles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AutoShape 1"/>
          <p:cNvSpPr>
            <a:spLocks noChangeArrowheads="1"/>
          </p:cNvSpPr>
          <p:nvPr/>
        </p:nvSpPr>
        <p:spPr bwMode="auto">
          <a:xfrm>
            <a:off x="0" y="0"/>
            <a:ext cx="7772400" cy="100584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587500" y="1006475"/>
            <a:ext cx="4595813" cy="34480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85863" y="4787900"/>
            <a:ext cx="5407025" cy="382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5446585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293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3067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26213" y="569913"/>
            <a:ext cx="1951037" cy="56530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1513" y="569913"/>
            <a:ext cx="5702300" cy="56530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953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464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474344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1513" y="1906588"/>
            <a:ext cx="3825875" cy="43164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9788" y="1906588"/>
            <a:ext cx="3827462" cy="43164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219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610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700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2027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61618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9944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71513" y="569913"/>
            <a:ext cx="7805737" cy="1141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1513" y="1906588"/>
            <a:ext cx="7805737" cy="431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fontAlgn="base" hangingPunct="0">
        <a:lnSpc>
          <a:spcPct val="112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marL="431800" indent="-215900" algn="l" defTabSz="457200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400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2pPr>
      <a:lvl3pPr marL="647700" indent="-215900" algn="l" defTabSz="457200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400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3pPr>
      <a:lvl4pPr marL="863600" indent="-215900" algn="l" defTabSz="457200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400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4pPr>
      <a:lvl5pPr marL="1079500" indent="-215900" algn="l" defTabSz="457200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400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5pPr>
      <a:lvl6pPr marL="1536700" indent="-215900" algn="l" defTabSz="457200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400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6pPr>
      <a:lvl7pPr marL="1993900" indent="-215900" algn="l" defTabSz="457200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400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7pPr>
      <a:lvl8pPr marL="2451100" indent="-215900" algn="l" defTabSz="457200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400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8pPr>
      <a:lvl9pPr marL="2908300" indent="-215900" algn="l" defTabSz="457200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400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9pPr>
    </p:titleStyle>
    <p:bodyStyle>
      <a:lvl1pPr marL="430213" indent="-323850" algn="l" defTabSz="457200" rtl="0" fontAlgn="base" hangingPunct="0">
        <a:lnSpc>
          <a:spcPct val="112000"/>
        </a:lnSpc>
        <a:spcBef>
          <a:spcPct val="0"/>
        </a:spcBef>
        <a:spcAft>
          <a:spcPts val="1425"/>
        </a:spcAft>
        <a:buClr>
          <a:srgbClr val="000000"/>
        </a:buClr>
        <a:buSzPct val="45000"/>
        <a:buFont typeface="StarSymbol" charset="0"/>
        <a:buChar char="●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862013" indent="-285750" algn="l" defTabSz="457200" rtl="0" fontAlgn="base" hangingPunct="0">
        <a:lnSpc>
          <a:spcPct val="112000"/>
        </a:lnSpc>
        <a:spcBef>
          <a:spcPct val="0"/>
        </a:spcBef>
        <a:spcAft>
          <a:spcPts val="1138"/>
        </a:spcAft>
        <a:buClr>
          <a:srgbClr val="000000"/>
        </a:buClr>
        <a:buSzPct val="75000"/>
        <a:buFont typeface="StarSymbol" charset="0"/>
        <a:buChar char="–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293813" indent="-215900" algn="l" defTabSz="457200" rtl="0" fontAlgn="base" hangingPunct="0">
        <a:lnSpc>
          <a:spcPct val="112000"/>
        </a:lnSpc>
        <a:spcBef>
          <a:spcPct val="0"/>
        </a:spcBef>
        <a:spcAft>
          <a:spcPts val="850"/>
        </a:spcAft>
        <a:buClr>
          <a:srgbClr val="000000"/>
        </a:buClr>
        <a:buSzPct val="45000"/>
        <a:buFont typeface="StarSymbol" charset="0"/>
        <a:buChar char="●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725613" indent="-214313" algn="l" defTabSz="457200" rtl="0" fontAlgn="base" hangingPunct="0">
        <a:lnSpc>
          <a:spcPct val="112000"/>
        </a:lnSpc>
        <a:spcBef>
          <a:spcPct val="0"/>
        </a:spcBef>
        <a:spcAft>
          <a:spcPts val="575"/>
        </a:spcAft>
        <a:buClr>
          <a:srgbClr val="000000"/>
        </a:buClr>
        <a:buSzPct val="75000"/>
        <a:buFont typeface="StarSymbol" charset="0"/>
        <a:buChar char="–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157413" indent="-215900" algn="l" defTabSz="457200" rtl="0" fontAlgn="base" hangingPunct="0">
        <a:lnSpc>
          <a:spcPct val="112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StarSymbol" charset="0"/>
        <a:buChar char="●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614613" indent="-215900" algn="l" defTabSz="457200" rtl="0" fontAlgn="base" hangingPunct="0">
        <a:lnSpc>
          <a:spcPct val="112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StarSymbol" charset="0"/>
        <a:buChar char="●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3071813" indent="-215900" algn="l" defTabSz="457200" rtl="0" fontAlgn="base" hangingPunct="0">
        <a:lnSpc>
          <a:spcPct val="112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StarSymbol" charset="0"/>
        <a:buChar char="●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529013" indent="-215900" algn="l" defTabSz="457200" rtl="0" fontAlgn="base" hangingPunct="0">
        <a:lnSpc>
          <a:spcPct val="112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StarSymbol" charset="0"/>
        <a:buChar char="●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986213" indent="-215900" algn="l" defTabSz="457200" rtl="0" fontAlgn="base" hangingPunct="0">
        <a:lnSpc>
          <a:spcPct val="112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StarSymbol" charset="0"/>
        <a:buChar char="●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jp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jp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jp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jp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jp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jp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jp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jp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jp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jp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jp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jp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jp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jp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jp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jp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jp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jp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jp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jp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jp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jp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jp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jp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jp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jp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jp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jp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jp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jp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Carpe Diem: Time to Seize the Opportunity for Cancer Prevention&lt;br /&gt;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United States: New cases, women, 2014&lt;br /&gt;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Why aren’t we preventing cancer now?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Why aren’t we preventing cancer now?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Overcoming obstacles of skepticism and time frame 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Slide 14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Public health benefits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What are the causes of cancer in society and which ones can be prevented?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Slide 17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Trends in smoking and lung cancer, USA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Time course: lung &amp; total mortality&lt;br /&gt;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No Relevant Financial Relationships with Commercial Interests&lt;br /&gt;&lt;br /&gt;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Preventing Cancer: Tobacco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Slide 21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Slide 22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Slide 23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Preventing Cancer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Slide 25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Slide 26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Preventing Cancer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Why aren’t we preventing cancer now?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Slide 29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Goals of talk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Lifestyle: high income countries&lt;br /&gt;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Lifestyle: high income countries&lt;br /&gt;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Lifestyle: high income countries&lt;br /&gt;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Infections	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Medical interventions proven to prevent cancer 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Slide 35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Time course of benefits:&lt;br /&gt;Cost effectiveness considerations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Slide 37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What works: beyond smoking cessation and vaccines?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Breast Cancer incidence:&lt;br /&gt;Pike model – Nature 1983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Aging US population 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Breast Cancer:&lt;br /&gt;Multiple birth model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Slide 41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Change in menarche, Korea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Trends in Fertility &lt;br /&gt;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Mean age at first birth OECD, 2009&lt;br /&gt;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Breast Cancer Incidence, Korea 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Risk factors account for 76% discrepancy China vs. USA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Slide 47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Slide 48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Slide 49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Slide 5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Slide 50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Slide 51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Adolescent fiber &amp; BBD: NHSII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Ontario, Canada: Population-based case-control study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Slide 54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Slide 55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Using data to guide and sustaining social change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Slide 57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Slide 58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Slide 59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Projected number of cases, USA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Slide 60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Delivering Prevention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Implementing prevention&lt;br /&gt;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Slide 63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Slide 64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Slide 65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Slide 66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Estimated new cancer cases, World, 1975 to 2050: Region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Global burden, 2012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129" y="2514600"/>
            <a:ext cx="7805737" cy="344487"/>
          </a:xfrm>
        </p:spPr>
        <p:txBody>
          <a:bodyPr/>
          <a:lstStyle/>
          <a:p>
            <a:r>
              <a:rPr lang="en-US" sz="700" b="1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Cancer care</a:t>
            </a:r>
            <a:endParaRPr lang="en-US" sz="7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96" y="8546"/>
            <a:ext cx="8624605" cy="6468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180109" y="6477000"/>
            <a:ext cx="8839199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457200" rtl="0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4318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647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8636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10795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15367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19939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24511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2908300" indent="-215900" algn="l" defTabSz="457200" rtl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4400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Presented By Graham Colditz at 2014 ASCO Annual Meeting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Lucida Sans Unicode"/>
        <a:cs typeface="Lucida Sans Unicode"/>
      </a:majorFont>
      <a:minorFont>
        <a:latin typeface="Times New Roman"/>
        <a:ea typeface="Lucida Sans Unicode"/>
        <a:cs typeface="Lucida Sans Unicod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946</Words>
  <Application>Microsoft Macintosh PowerPoint</Application>
  <PresentationFormat>Presentación en pantalla (4:3)</PresentationFormat>
  <Paragraphs>132</Paragraphs>
  <Slides>66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66</vt:i4>
      </vt:variant>
    </vt:vector>
  </HeadingPairs>
  <TitlesOfParts>
    <vt:vector size="67" baseType="lpstr">
      <vt:lpstr>Default Design</vt:lpstr>
      <vt:lpstr>Carpe Diem: Time to Seize the Opportunity for Cancer Prevention&lt;br /&gt;</vt:lpstr>
      <vt:lpstr> No Relevant Financial Relationships with Commercial Interests&lt;br /&gt;&lt;br /&gt;</vt:lpstr>
      <vt:lpstr>Goals of talk</vt:lpstr>
      <vt:lpstr>Aging US population </vt:lpstr>
      <vt:lpstr>Slide 5</vt:lpstr>
      <vt:lpstr>Projected number of cases, USA</vt:lpstr>
      <vt:lpstr>Estimated new cancer cases, World, 1975 to 2050: Region</vt:lpstr>
      <vt:lpstr>Global burden, 2012</vt:lpstr>
      <vt:lpstr>Cancer care</vt:lpstr>
      <vt:lpstr>United States: New cases, women, 2014&lt;br /&gt;</vt:lpstr>
      <vt:lpstr>Why aren’t we preventing cancer now?</vt:lpstr>
      <vt:lpstr>Why aren’t we preventing cancer now?</vt:lpstr>
      <vt:lpstr>Overcoming obstacles of skepticism and time frame </vt:lpstr>
      <vt:lpstr>Slide 14</vt:lpstr>
      <vt:lpstr>Public health benefits</vt:lpstr>
      <vt:lpstr>What are the causes of cancer in society and which ones can be prevented?</vt:lpstr>
      <vt:lpstr>Slide 17</vt:lpstr>
      <vt:lpstr>Trends in smoking and lung cancer, USA</vt:lpstr>
      <vt:lpstr>Time course: lung &amp; total mortality&lt;br /&gt;</vt:lpstr>
      <vt:lpstr>Preventing Cancer: Tobacco</vt:lpstr>
      <vt:lpstr>Slide 21</vt:lpstr>
      <vt:lpstr>Slide 22</vt:lpstr>
      <vt:lpstr>Slide 23</vt:lpstr>
      <vt:lpstr>Preventing Cancer</vt:lpstr>
      <vt:lpstr>Slide 25</vt:lpstr>
      <vt:lpstr>Slide 26</vt:lpstr>
      <vt:lpstr>Preventing Cancer</vt:lpstr>
      <vt:lpstr>Why aren’t we preventing cancer now?</vt:lpstr>
      <vt:lpstr>Slide 29</vt:lpstr>
      <vt:lpstr>Lifestyle: high income countries&lt;br /&gt;</vt:lpstr>
      <vt:lpstr>Lifestyle: high income countries&lt;br /&gt;</vt:lpstr>
      <vt:lpstr>Lifestyle: high income countries&lt;br /&gt;</vt:lpstr>
      <vt:lpstr>Infections </vt:lpstr>
      <vt:lpstr>Medical interventions proven to prevent cancer </vt:lpstr>
      <vt:lpstr>Slide 35</vt:lpstr>
      <vt:lpstr>Time course of benefits:&lt;br /&gt;Cost effectiveness considerations</vt:lpstr>
      <vt:lpstr>Slide 37</vt:lpstr>
      <vt:lpstr>What works: beyond smoking cessation and vaccines?</vt:lpstr>
      <vt:lpstr>Breast Cancer incidence:&lt;br /&gt;Pike model – Nature 1983</vt:lpstr>
      <vt:lpstr>Breast Cancer:&lt;br /&gt;Multiple birth model</vt:lpstr>
      <vt:lpstr>Slide 41</vt:lpstr>
      <vt:lpstr>Change in menarche, Korea</vt:lpstr>
      <vt:lpstr>Trends in Fertility &lt;br /&gt;</vt:lpstr>
      <vt:lpstr>Mean age at first birth OECD, 2009&lt;br /&gt;</vt:lpstr>
      <vt:lpstr>Breast Cancer Incidence, Korea </vt:lpstr>
      <vt:lpstr>Risk factors account for 76% discrepancy China vs. USA</vt:lpstr>
      <vt:lpstr>Slide 47</vt:lpstr>
      <vt:lpstr>Slide 48</vt:lpstr>
      <vt:lpstr>Slide 49</vt:lpstr>
      <vt:lpstr>Slide 50</vt:lpstr>
      <vt:lpstr>Slide 51</vt:lpstr>
      <vt:lpstr>Adolescent fiber &amp; BBD: NHSII</vt:lpstr>
      <vt:lpstr>Ontario, Canada: Population-based case-control study</vt:lpstr>
      <vt:lpstr>Slide 54</vt:lpstr>
      <vt:lpstr>Slide 55</vt:lpstr>
      <vt:lpstr>Using data to guide and sustaining social change</vt:lpstr>
      <vt:lpstr>Slide 57</vt:lpstr>
      <vt:lpstr>Slide 58</vt:lpstr>
      <vt:lpstr>Slide 59</vt:lpstr>
      <vt:lpstr>Slide 60</vt:lpstr>
      <vt:lpstr>Delivering Prevention</vt:lpstr>
      <vt:lpstr>Implementing prevention&lt;br /&gt;</vt:lpstr>
      <vt:lpstr>Slide 63</vt:lpstr>
      <vt:lpstr>Slide 64</vt:lpstr>
      <vt:lpstr>Slide 65</vt:lpstr>
      <vt:lpstr>Slide 66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Koehler, Torsten</dc:creator>
  <cp:lastModifiedBy>mac mac</cp:lastModifiedBy>
  <cp:revision>28</cp:revision>
  <dcterms:modified xsi:type="dcterms:W3CDTF">2014-07-14T01:42:35Z</dcterms:modified>
</cp:coreProperties>
</file>