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xlsm" ContentType="application/vnd.ms-excel.sheet.macroEnabled.12"/>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4.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5.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6.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68" r:id="rId2"/>
    <p:sldMasterId id="2147483695" r:id="rId3"/>
    <p:sldMasterId id="2147483708" r:id="rId4"/>
    <p:sldMasterId id="2147483721" r:id="rId5"/>
    <p:sldMasterId id="2147483734" r:id="rId6"/>
    <p:sldMasterId id="2147483746" r:id="rId7"/>
  </p:sldMasterIdLst>
  <p:notesMasterIdLst>
    <p:notesMasterId r:id="rId64"/>
  </p:notesMasterIdLst>
  <p:sldIdLst>
    <p:sldId id="284" r:id="rId8"/>
    <p:sldId id="289" r:id="rId9"/>
    <p:sldId id="258" r:id="rId10"/>
    <p:sldId id="257" r:id="rId11"/>
    <p:sldId id="279" r:id="rId12"/>
    <p:sldId id="269" r:id="rId13"/>
    <p:sldId id="259" r:id="rId14"/>
    <p:sldId id="260" r:id="rId15"/>
    <p:sldId id="268" r:id="rId16"/>
    <p:sldId id="271" r:id="rId17"/>
    <p:sldId id="273" r:id="rId18"/>
    <p:sldId id="262" r:id="rId19"/>
    <p:sldId id="263" r:id="rId20"/>
    <p:sldId id="261" r:id="rId21"/>
    <p:sldId id="264" r:id="rId22"/>
    <p:sldId id="266" r:id="rId23"/>
    <p:sldId id="267" r:id="rId24"/>
    <p:sldId id="272" r:id="rId25"/>
    <p:sldId id="290" r:id="rId26"/>
    <p:sldId id="291" r:id="rId27"/>
    <p:sldId id="287" r:id="rId28"/>
    <p:sldId id="288" r:id="rId29"/>
    <p:sldId id="275" r:id="rId30"/>
    <p:sldId id="276" r:id="rId31"/>
    <p:sldId id="293" r:id="rId32"/>
    <p:sldId id="294" r:id="rId33"/>
    <p:sldId id="296" r:id="rId34"/>
    <p:sldId id="295" r:id="rId35"/>
    <p:sldId id="297" r:id="rId36"/>
    <p:sldId id="298" r:id="rId37"/>
    <p:sldId id="299" r:id="rId38"/>
    <p:sldId id="292" r:id="rId39"/>
    <p:sldId id="281" r:id="rId40"/>
    <p:sldId id="282" r:id="rId41"/>
    <p:sldId id="283" r:id="rId42"/>
    <p:sldId id="286" r:id="rId43"/>
    <p:sldId id="285"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9D7B26C5-4107-4FEC-AEDC-1716B250A1EF}" styleName="Estilo cl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E25E649-3F16-4E02-A733-19D2CDBF48F0}" styleName="Estilo medio 3 - Énfasis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p:cViewPr varScale="1">
        <p:scale>
          <a:sx n="89" d="100"/>
          <a:sy n="89" d="100"/>
        </p:scale>
        <p:origin x="-104" y="-336"/>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63" Type="http://schemas.openxmlformats.org/officeDocument/2006/relationships/slide" Target="slides/slide56.xml"/><Relationship Id="rId64" Type="http://schemas.openxmlformats.org/officeDocument/2006/relationships/notesMaster" Target="notesMasters/notesMaster1.xml"/><Relationship Id="rId65" Type="http://schemas.openxmlformats.org/officeDocument/2006/relationships/printerSettings" Target="printerSettings/printerSettings1.bin"/><Relationship Id="rId66" Type="http://schemas.openxmlformats.org/officeDocument/2006/relationships/presProps" Target="presProps.xml"/><Relationship Id="rId67" Type="http://schemas.openxmlformats.org/officeDocument/2006/relationships/viewProps" Target="viewProps.xml"/><Relationship Id="rId68" Type="http://schemas.openxmlformats.org/officeDocument/2006/relationships/theme" Target="theme/theme1.xml"/><Relationship Id="rId69" Type="http://schemas.openxmlformats.org/officeDocument/2006/relationships/tableStyles" Target="tableStyles.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 Target="slides/slide1.xml"/><Relationship Id="rId9" Type="http://schemas.openxmlformats.org/officeDocument/2006/relationships/slide" Target="slides/slide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60" Type="http://schemas.openxmlformats.org/officeDocument/2006/relationships/slide" Target="slides/slide53.xml"/><Relationship Id="rId61" Type="http://schemas.openxmlformats.org/officeDocument/2006/relationships/slide" Target="slides/slide54.xml"/><Relationship Id="rId62" Type="http://schemas.openxmlformats.org/officeDocument/2006/relationships/slide" Target="slides/slide55.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package" Target="../embeddings/Hoja_de_c_lculo_habilitada_para_macros_de_Microsoft_Excel1.xlsm"/></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788954635108481"/>
          <c:y val="0.0510948905109489"/>
          <c:w val="0.90138067061144"/>
          <c:h val="0.817518248175182"/>
        </c:manualLayout>
      </c:layout>
      <c:barChart>
        <c:barDir val="col"/>
        <c:grouping val="clustered"/>
        <c:varyColors val="0"/>
        <c:ser>
          <c:idx val="0"/>
          <c:order val="0"/>
          <c:tx>
            <c:strRef>
              <c:f>Sheet1!$A$2</c:f>
              <c:strCache>
                <c:ptCount val="1"/>
              </c:strCache>
            </c:strRef>
          </c:tx>
          <c:spPr>
            <a:solidFill>
              <a:srgbClr val="63AAFE"/>
            </a:solidFill>
            <a:ln w="12679">
              <a:solidFill>
                <a:srgbClr val="000000"/>
              </a:solidFill>
              <a:prstDash val="solid"/>
            </a:ln>
          </c:spPr>
          <c:invertIfNegative val="0"/>
          <c:cat>
            <c:numRef>
              <c:f>Sheet1!$B$1:$L$1</c:f>
              <c:numCache>
                <c:formatCode>General</c:formatCode>
                <c:ptCount val="7"/>
                <c:pt idx="0">
                  <c:v>0.0</c:v>
                </c:pt>
                <c:pt idx="1">
                  <c:v>5.0</c:v>
                </c:pt>
                <c:pt idx="2">
                  <c:v>10.0</c:v>
                </c:pt>
                <c:pt idx="3">
                  <c:v>15.0</c:v>
                </c:pt>
                <c:pt idx="4">
                  <c:v>20.0</c:v>
                </c:pt>
                <c:pt idx="5">
                  <c:v>25.0</c:v>
                </c:pt>
                <c:pt idx="6">
                  <c:v>30.0</c:v>
                </c:pt>
              </c:numCache>
            </c:numRef>
          </c:cat>
          <c:val>
            <c:numRef>
              <c:f>Sheet1!$B$2:$L$2</c:f>
              <c:numCache>
                <c:formatCode>General</c:formatCode>
                <c:ptCount val="7"/>
              </c:numCache>
            </c:numRef>
          </c:val>
        </c:ser>
        <c:ser>
          <c:idx val="1"/>
          <c:order val="1"/>
          <c:tx>
            <c:strRef>
              <c:f>Sheet1!$A$3</c:f>
              <c:strCache>
                <c:ptCount val="1"/>
              </c:strCache>
            </c:strRef>
          </c:tx>
          <c:spPr>
            <a:solidFill>
              <a:srgbClr val="DD2D32"/>
            </a:solidFill>
            <a:ln w="12679">
              <a:solidFill>
                <a:srgbClr val="000000"/>
              </a:solidFill>
              <a:prstDash val="solid"/>
            </a:ln>
          </c:spPr>
          <c:invertIfNegative val="0"/>
          <c:cat>
            <c:numRef>
              <c:f>Sheet1!$B$1:$L$1</c:f>
              <c:numCache>
                <c:formatCode>General</c:formatCode>
                <c:ptCount val="7"/>
                <c:pt idx="0">
                  <c:v>0.0</c:v>
                </c:pt>
                <c:pt idx="1">
                  <c:v>5.0</c:v>
                </c:pt>
                <c:pt idx="2">
                  <c:v>10.0</c:v>
                </c:pt>
                <c:pt idx="3">
                  <c:v>15.0</c:v>
                </c:pt>
                <c:pt idx="4">
                  <c:v>20.0</c:v>
                </c:pt>
                <c:pt idx="5">
                  <c:v>25.0</c:v>
                </c:pt>
                <c:pt idx="6">
                  <c:v>30.0</c:v>
                </c:pt>
              </c:numCache>
            </c:numRef>
          </c:cat>
          <c:val>
            <c:numRef>
              <c:f>Sheet1!$B$3:$L$3</c:f>
              <c:numCache>
                <c:formatCode>General</c:formatCode>
                <c:ptCount val="7"/>
              </c:numCache>
            </c:numRef>
          </c:val>
        </c:ser>
        <c:ser>
          <c:idx val="2"/>
          <c:order val="2"/>
          <c:tx>
            <c:strRef>
              <c:f>Sheet1!$A$4</c:f>
              <c:strCache>
                <c:ptCount val="1"/>
              </c:strCache>
            </c:strRef>
          </c:tx>
          <c:spPr>
            <a:solidFill>
              <a:srgbClr val="FFF58C"/>
            </a:solidFill>
            <a:ln w="12679">
              <a:solidFill>
                <a:srgbClr val="000000"/>
              </a:solidFill>
              <a:prstDash val="solid"/>
            </a:ln>
          </c:spPr>
          <c:invertIfNegative val="0"/>
          <c:cat>
            <c:numRef>
              <c:f>Sheet1!$B$1:$L$1</c:f>
              <c:numCache>
                <c:formatCode>General</c:formatCode>
                <c:ptCount val="7"/>
                <c:pt idx="0">
                  <c:v>0.0</c:v>
                </c:pt>
                <c:pt idx="1">
                  <c:v>5.0</c:v>
                </c:pt>
                <c:pt idx="2">
                  <c:v>10.0</c:v>
                </c:pt>
                <c:pt idx="3">
                  <c:v>15.0</c:v>
                </c:pt>
                <c:pt idx="4">
                  <c:v>20.0</c:v>
                </c:pt>
                <c:pt idx="5">
                  <c:v>25.0</c:v>
                </c:pt>
                <c:pt idx="6">
                  <c:v>30.0</c:v>
                </c:pt>
              </c:numCache>
            </c:numRef>
          </c:cat>
          <c:val>
            <c:numRef>
              <c:f>Sheet1!$B$4:$L$4</c:f>
              <c:numCache>
                <c:formatCode>General</c:formatCode>
                <c:ptCount val="7"/>
              </c:numCache>
            </c:numRef>
          </c:val>
        </c:ser>
        <c:dLbls>
          <c:showLegendKey val="0"/>
          <c:showVal val="0"/>
          <c:showCatName val="0"/>
          <c:showSerName val="0"/>
          <c:showPercent val="0"/>
          <c:showBubbleSize val="0"/>
        </c:dLbls>
        <c:gapWidth val="150"/>
        <c:axId val="2069607880"/>
        <c:axId val="2069784856"/>
      </c:barChart>
      <c:catAx>
        <c:axId val="2069607880"/>
        <c:scaling>
          <c:orientation val="minMax"/>
        </c:scaling>
        <c:delete val="0"/>
        <c:axPos val="b"/>
        <c:numFmt formatCode="General" sourceLinked="1"/>
        <c:majorTickMark val="out"/>
        <c:minorTickMark val="none"/>
        <c:tickLblPos val="nextTo"/>
        <c:spPr>
          <a:ln w="25357">
            <a:solidFill>
              <a:srgbClr val="FFFFFF"/>
            </a:solidFill>
            <a:prstDash val="solid"/>
          </a:ln>
        </c:spPr>
        <c:txPr>
          <a:bodyPr rot="0" vert="horz"/>
          <a:lstStyle/>
          <a:p>
            <a:pPr>
              <a:defRPr sz="1398" b="1" i="0" u="none" strike="noStrike" baseline="0">
                <a:solidFill>
                  <a:srgbClr val="000000"/>
                </a:solidFill>
                <a:latin typeface="Arial"/>
                <a:ea typeface="Arial"/>
                <a:cs typeface="Arial"/>
              </a:defRPr>
            </a:pPr>
            <a:endParaRPr lang="es-ES"/>
          </a:p>
        </c:txPr>
        <c:crossAx val="2069784856"/>
        <c:crosses val="autoZero"/>
        <c:auto val="1"/>
        <c:lblAlgn val="ctr"/>
        <c:lblOffset val="100"/>
        <c:tickLblSkip val="1"/>
        <c:tickMarkSkip val="1"/>
        <c:noMultiLvlLbl val="0"/>
      </c:catAx>
      <c:valAx>
        <c:axId val="2069784856"/>
        <c:scaling>
          <c:orientation val="minMax"/>
          <c:max val="1.0"/>
        </c:scaling>
        <c:delete val="0"/>
        <c:axPos val="l"/>
        <c:numFmt formatCode="[=0]General;0.0" sourceLinked="0"/>
        <c:majorTickMark val="out"/>
        <c:minorTickMark val="none"/>
        <c:tickLblPos val="nextTo"/>
        <c:spPr>
          <a:ln w="25357">
            <a:solidFill>
              <a:srgbClr val="FFFFFF"/>
            </a:solidFill>
            <a:prstDash val="solid"/>
          </a:ln>
        </c:spPr>
        <c:txPr>
          <a:bodyPr rot="0" vert="horz"/>
          <a:lstStyle/>
          <a:p>
            <a:pPr>
              <a:defRPr sz="1398" b="1" i="0" u="none" strike="noStrike" baseline="0">
                <a:solidFill>
                  <a:srgbClr val="000000"/>
                </a:solidFill>
                <a:latin typeface="Arial"/>
                <a:ea typeface="Arial"/>
                <a:cs typeface="Arial"/>
              </a:defRPr>
            </a:pPr>
            <a:endParaRPr lang="es-ES"/>
          </a:p>
        </c:txPr>
        <c:crossAx val="2069607880"/>
        <c:crosses val="autoZero"/>
        <c:crossBetween val="midCat"/>
        <c:majorUnit val="0.1"/>
        <c:minorUnit val="0.1"/>
      </c:valAx>
      <c:spPr>
        <a:noFill/>
        <a:ln w="25357">
          <a:noFill/>
        </a:ln>
      </c:spPr>
    </c:plotArea>
    <c:plotVisOnly val="1"/>
    <c:dispBlanksAs val="gap"/>
    <c:showDLblsOverMax val="0"/>
  </c:chart>
  <c:spPr>
    <a:noFill/>
    <a:ln>
      <a:noFill/>
    </a:ln>
  </c:spPr>
  <c:txPr>
    <a:bodyPr/>
    <a:lstStyle/>
    <a:p>
      <a:pPr>
        <a:defRPr sz="1572" b="1" i="0" u="none" strike="noStrike" baseline="0">
          <a:solidFill>
            <a:srgbClr val="000000"/>
          </a:solidFill>
          <a:latin typeface="Arial"/>
          <a:ea typeface="Arial"/>
          <a:cs typeface="Arial"/>
        </a:defRPr>
      </a:pPr>
      <a:endParaRPr lang="es-E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E5DE897-EA81-A449-9772-E7BF77EF48B1}" type="datetimeFigureOut">
              <a:rPr lang="es-ES" smtClean="0"/>
              <a:t>28/07/14</a:t>
            </a:fld>
            <a:endParaRPr lang="es-ES"/>
          </a:p>
        </p:txBody>
      </p:sp>
      <p:sp>
        <p:nvSpPr>
          <p:cNvPr id="4" name="Marcador de imagen de diapositiva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FBFC1C5-B174-B743-B43A-982E5A34179A}" type="slidenum">
              <a:rPr lang="es-ES" smtClean="0"/>
              <a:t>‹Nr.›</a:t>
            </a:fld>
            <a:endParaRPr lang="es-ES"/>
          </a:p>
        </p:txBody>
      </p:sp>
    </p:spTree>
    <p:extLst>
      <p:ext uri="{BB962C8B-B14F-4D97-AF65-F5344CB8AC3E}">
        <p14:creationId xmlns:p14="http://schemas.microsoft.com/office/powerpoint/2010/main" val="390063794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4C6E6485-554E-784C-A1D1-B4E09468E902}" type="slidenum">
              <a:rPr lang="it-IT" sz="1200">
                <a:cs typeface="Arial" charset="0"/>
              </a:rPr>
              <a:pPr eaLnBrk="1" hangingPunct="1"/>
              <a:t>6</a:t>
            </a:fld>
            <a:endParaRPr lang="it-IT" sz="1200">
              <a:cs typeface="Arial" charset="0"/>
            </a:endParaRPr>
          </a:p>
        </p:txBody>
      </p:sp>
      <p:sp>
        <p:nvSpPr>
          <p:cNvPr id="37890" name="Rectangle 2"/>
          <p:cNvSpPr>
            <a:spLocks noChangeArrowheads="1" noTextEdit="1"/>
          </p:cNvSpPr>
          <p:nvPr>
            <p:ph type="sldImg"/>
          </p:nvPr>
        </p:nvSpPr>
        <p:spPr>
          <a:xfrm>
            <a:off x="369888" y="701675"/>
            <a:ext cx="6118225" cy="3441700"/>
          </a:xfrm>
          <a:solidFill>
            <a:srgbClr val="FFFFFF"/>
          </a:solidFill>
          <a:ln/>
        </p:spPr>
      </p:sp>
      <p:sp>
        <p:nvSpPr>
          <p:cNvPr id="37891" name="Rectangle 3"/>
          <p:cNvSpPr>
            <a:spLocks noGrp="1" noChangeArrowheads="1"/>
          </p:cNvSpPr>
          <p:nvPr>
            <p:ph type="body" idx="1"/>
          </p:nvPr>
        </p:nvSpPr>
        <p:spPr>
          <a:xfrm>
            <a:off x="925414" y="4354635"/>
            <a:ext cx="5007174" cy="4076522"/>
          </a:xfrm>
          <a:noFill/>
          <a:ln>
            <a:solidFill>
              <a:srgbClr val="000000"/>
            </a:solidFill>
          </a:ln>
          <a:extLst>
            <a:ext uri="{909E8E84-426E-40dd-AFC4-6F175D3DCCD1}">
              <a14:hiddenFill xmlns:a14="http://schemas.microsoft.com/office/drawing/2010/main">
                <a:solidFill>
                  <a:srgbClr val="FFFFFF"/>
                </a:solidFill>
              </a14:hiddenFill>
            </a:ext>
          </a:extLst>
        </p:spPr>
        <p:txBody>
          <a:bodyPr lIns="91568" tIns="45784" rIns="91568" bIns="45784"/>
          <a:lstStyle/>
          <a:p>
            <a:r>
              <a:rPr lang="en-US">
                <a:latin typeface="Arial" charset="0"/>
              </a:rPr>
              <a:t>Unlike surgical castration, medical castration with GnRH agonists, while achieving similar efficacy,  is reversible in patients with prostate cancer</a:t>
            </a:r>
            <a:r>
              <a:rPr lang="en-US" baseline="30000">
                <a:latin typeface="Arial" charset="0"/>
              </a:rPr>
              <a:t>1</a:t>
            </a:r>
            <a:r>
              <a:rPr lang="en-US">
                <a:latin typeface="Arial" charset="0"/>
              </a:rPr>
              <a:t> and this is likely to influence patients’ perception of treatment.</a:t>
            </a:r>
          </a:p>
          <a:p>
            <a:r>
              <a:rPr lang="en-US">
                <a:latin typeface="Arial" charset="0"/>
              </a:rPr>
              <a:t>In a study in 147 men with Stage D prostate cancer, when given the opportunity to choose their between surgical and medical castration (orchiectomy versus injected goserelin), most (78%, n=115) selected treatment with goserelin while only 22% (n=32) chose orchidectomy.</a:t>
            </a:r>
            <a:r>
              <a:rPr lang="en-US" baseline="30000">
                <a:latin typeface="Arial" charset="0"/>
              </a:rPr>
              <a:t>2</a:t>
            </a:r>
            <a:r>
              <a:rPr lang="en-US">
                <a:latin typeface="Arial" charset="0"/>
              </a:rPr>
              <a:t> </a:t>
            </a:r>
          </a:p>
          <a:p>
            <a:r>
              <a:rPr lang="en-US">
                <a:latin typeface="Arial" charset="0"/>
              </a:rPr>
              <a:t>Quality of life improved at both the 3- and 6- month follow-up in the goserelin group (p = 0.0001), but did not change from baseline at 6 months in the orchidectomy group (p = 0.54). These findings were paralleled by improvement from baseline in psychosocial status at 6 month follow-up (p = 0.01 in the goserelin acetate group versus p = 0.60 in the orchidectomy group). </a:t>
            </a:r>
            <a:r>
              <a:rPr lang="en-US" baseline="30000">
                <a:latin typeface="Arial" charset="0"/>
              </a:rPr>
              <a:t>2</a:t>
            </a:r>
            <a:r>
              <a:rPr lang="en-US">
                <a:latin typeface="Arial" charset="0"/>
              </a:rPr>
              <a:t> </a:t>
            </a:r>
          </a:p>
          <a:p>
            <a:endParaRPr lang="en-US">
              <a:latin typeface="Arial" charset="0"/>
            </a:endParaRPr>
          </a:p>
          <a:p>
            <a:r>
              <a:rPr lang="en-GB">
                <a:latin typeface="Arial" charset="0"/>
              </a:rPr>
              <a:t>1.Cassileth BR, et al. Qual Life Res 1992;1:323–30</a:t>
            </a:r>
            <a:br>
              <a:rPr lang="en-GB">
                <a:latin typeface="Arial" charset="0"/>
              </a:rPr>
            </a:br>
            <a:r>
              <a:rPr lang="en-GB">
                <a:latin typeface="Arial" charset="0"/>
              </a:rPr>
              <a:t>2. Kaku H, et al. The Prostate 2006;66:439–44</a:t>
            </a:r>
            <a:endParaRPr lang="en-US">
              <a:latin typeface="Arial" charset="0"/>
            </a:endParaRPr>
          </a:p>
          <a:p>
            <a:endParaRPr lang="en-GB">
              <a:latin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s-ES" dirty="0"/>
          </a:p>
        </p:txBody>
      </p:sp>
      <p:sp>
        <p:nvSpPr>
          <p:cNvPr id="4" name="Marcador de número de diapositiva 3"/>
          <p:cNvSpPr>
            <a:spLocks noGrp="1"/>
          </p:cNvSpPr>
          <p:nvPr>
            <p:ph type="sldNum" sz="quarter" idx="10"/>
          </p:nvPr>
        </p:nvSpPr>
        <p:spPr/>
        <p:txBody>
          <a:bodyPr/>
          <a:lstStyle/>
          <a:p>
            <a:fld id="{359AD816-D79F-E749-B812-7EE37D9C26BD}" type="slidenum">
              <a:rPr lang="es-ES" smtClean="0"/>
              <a:t>30</a:t>
            </a:fld>
            <a:endParaRPr lang="es-ES"/>
          </a:p>
        </p:txBody>
      </p:sp>
    </p:spTree>
    <p:extLst>
      <p:ext uri="{BB962C8B-B14F-4D97-AF65-F5344CB8AC3E}">
        <p14:creationId xmlns:p14="http://schemas.microsoft.com/office/powerpoint/2010/main" val="8833145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xfrm>
            <a:off x="381000" y="685800"/>
            <a:ext cx="6096000" cy="3429000"/>
          </a:xfrm>
          <a:ln/>
        </p:spPr>
      </p:sp>
      <p:sp>
        <p:nvSpPr>
          <p:cNvPr id="552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61" tIns="48430" rIns="96861" bIns="48430"/>
          <a:lstStyle/>
          <a:p>
            <a:pPr eaLnBrk="1" hangingPunct="1">
              <a:spcBef>
                <a:spcPct val="0"/>
              </a:spcBef>
            </a:pPr>
            <a:r>
              <a:rPr lang="en-US" altLang="es-CO" i="1" smtClean="0"/>
              <a:t>LHRH, luteinizing hormone-releasing hormone.</a:t>
            </a:r>
          </a:p>
        </p:txBody>
      </p:sp>
    </p:spTree>
    <p:extLst>
      <p:ext uri="{BB962C8B-B14F-4D97-AF65-F5344CB8AC3E}">
        <p14:creationId xmlns:p14="http://schemas.microsoft.com/office/powerpoint/2010/main" val="34608996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xfrm>
            <a:off x="381000" y="685800"/>
            <a:ext cx="6096000" cy="3429000"/>
          </a:xfrm>
          <a:ln/>
        </p:spPr>
      </p:sp>
      <p:sp>
        <p:nvSpPr>
          <p:cNvPr id="849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s-CO" i="1" smtClean="0">
                <a:latin typeface="Calibri" panose="020F0502020204030204" pitchFamily="34" charset="0"/>
              </a:rPr>
              <a:t>DES, diethylstilbestrol; mCRPC, metastatic castration-resistant prostate cancer.</a:t>
            </a:r>
          </a:p>
          <a:p>
            <a:pPr eaLnBrk="1" hangingPunct="1">
              <a:spcBef>
                <a:spcPct val="0"/>
              </a:spcBef>
            </a:pPr>
            <a:endParaRPr lang="en-US" altLang="es-CO" i="1" smtClean="0">
              <a:latin typeface="Calibri" panose="020F0502020204030204" pitchFamily="34" charset="0"/>
            </a:endParaRPr>
          </a:p>
        </p:txBody>
      </p:sp>
    </p:spTree>
    <p:extLst>
      <p:ext uri="{BB962C8B-B14F-4D97-AF65-F5344CB8AC3E}">
        <p14:creationId xmlns:p14="http://schemas.microsoft.com/office/powerpoint/2010/main" val="40325859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xfrm>
            <a:off x="381000" y="685800"/>
            <a:ext cx="6096000" cy="3429000"/>
          </a:xfrm>
          <a:ln/>
        </p:spPr>
      </p:sp>
      <p:sp>
        <p:nvSpPr>
          <p:cNvPr id="849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s-CO" i="1" smtClean="0">
                <a:latin typeface="Calibri" panose="020F0502020204030204" pitchFamily="34" charset="0"/>
              </a:rPr>
              <a:t>DES, diethylstilbestrol; mCRPC, metastatic castration-resistant prostate cancer.</a:t>
            </a:r>
          </a:p>
          <a:p>
            <a:pPr eaLnBrk="1" hangingPunct="1">
              <a:spcBef>
                <a:spcPct val="0"/>
              </a:spcBef>
            </a:pPr>
            <a:endParaRPr lang="en-US" altLang="es-CO" i="1" smtClean="0">
              <a:latin typeface="Calibri" panose="020F0502020204030204" pitchFamily="34" charset="0"/>
            </a:endParaRPr>
          </a:p>
        </p:txBody>
      </p:sp>
    </p:spTree>
    <p:extLst>
      <p:ext uri="{BB962C8B-B14F-4D97-AF65-F5344CB8AC3E}">
        <p14:creationId xmlns:p14="http://schemas.microsoft.com/office/powerpoint/2010/main" val="40325859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ＭＳ Ｐゴシック" charset="0"/>
                <a:cs typeface="ＭＳ Ｐゴシック" charset="0"/>
              </a:defRPr>
            </a:lvl1pPr>
            <a:lvl2pPr marL="37931725" indent="-37474525" eaLnBrk="0" hangingPunct="0">
              <a:defRPr sz="2000">
                <a:solidFill>
                  <a:schemeClr val="tx1"/>
                </a:solidFill>
                <a:latin typeface="Arial" charset="0"/>
                <a:ea typeface="ＭＳ Ｐゴシック" charset="0"/>
              </a:defRPr>
            </a:lvl2pPr>
            <a:lvl3pPr eaLnBrk="0" hangingPunct="0">
              <a:defRPr sz="2000">
                <a:solidFill>
                  <a:schemeClr val="tx1"/>
                </a:solidFill>
                <a:latin typeface="Arial" charset="0"/>
                <a:ea typeface="ＭＳ Ｐゴシック" charset="0"/>
              </a:defRPr>
            </a:lvl3pPr>
            <a:lvl4pPr eaLnBrk="0" hangingPunct="0">
              <a:defRPr sz="2000">
                <a:solidFill>
                  <a:schemeClr val="tx1"/>
                </a:solidFill>
                <a:latin typeface="Arial" charset="0"/>
                <a:ea typeface="ＭＳ Ｐゴシック" charset="0"/>
              </a:defRPr>
            </a:lvl4pPr>
            <a:lvl5pPr eaLnBrk="0" hangingPunct="0">
              <a:defRPr sz="2000">
                <a:solidFill>
                  <a:schemeClr val="tx1"/>
                </a:solidFill>
                <a:latin typeface="Arial" charset="0"/>
                <a:ea typeface="ＭＳ Ｐゴシック" charset="0"/>
              </a:defRPr>
            </a:lvl5pPr>
            <a:lvl6pPr marL="457200" eaLnBrk="0" fontAlgn="base" hangingPunct="0">
              <a:spcBef>
                <a:spcPct val="0"/>
              </a:spcBef>
              <a:spcAft>
                <a:spcPct val="0"/>
              </a:spcAft>
              <a:defRPr sz="2000">
                <a:solidFill>
                  <a:schemeClr val="tx1"/>
                </a:solidFill>
                <a:latin typeface="Arial" charset="0"/>
                <a:ea typeface="ＭＳ Ｐゴシック" charset="0"/>
              </a:defRPr>
            </a:lvl6pPr>
            <a:lvl7pPr marL="914400" eaLnBrk="0" fontAlgn="base" hangingPunct="0">
              <a:spcBef>
                <a:spcPct val="0"/>
              </a:spcBef>
              <a:spcAft>
                <a:spcPct val="0"/>
              </a:spcAft>
              <a:defRPr sz="2000">
                <a:solidFill>
                  <a:schemeClr val="tx1"/>
                </a:solidFill>
                <a:latin typeface="Arial" charset="0"/>
                <a:ea typeface="ＭＳ Ｐゴシック" charset="0"/>
              </a:defRPr>
            </a:lvl7pPr>
            <a:lvl8pPr marL="1371600" eaLnBrk="0" fontAlgn="base" hangingPunct="0">
              <a:spcBef>
                <a:spcPct val="0"/>
              </a:spcBef>
              <a:spcAft>
                <a:spcPct val="0"/>
              </a:spcAft>
              <a:defRPr sz="2000">
                <a:solidFill>
                  <a:schemeClr val="tx1"/>
                </a:solidFill>
                <a:latin typeface="Arial" charset="0"/>
                <a:ea typeface="ＭＳ Ｐゴシック" charset="0"/>
              </a:defRPr>
            </a:lvl8pPr>
            <a:lvl9pPr marL="1828800" eaLnBrk="0" fontAlgn="base" hangingPunct="0">
              <a:spcBef>
                <a:spcPct val="0"/>
              </a:spcBef>
              <a:spcAft>
                <a:spcPct val="0"/>
              </a:spcAft>
              <a:defRPr sz="2000">
                <a:solidFill>
                  <a:schemeClr val="tx1"/>
                </a:solidFill>
                <a:latin typeface="Arial" charset="0"/>
                <a:ea typeface="ＭＳ Ｐゴシック" charset="0"/>
              </a:defRPr>
            </a:lvl9pPr>
          </a:lstStyle>
          <a:p>
            <a:pPr eaLnBrk="1" hangingPunct="1"/>
            <a:fld id="{C0549052-96BD-E142-AD5B-16D4F912662C}" type="slidenum">
              <a:rPr lang="de-DE" sz="1200">
                <a:solidFill>
                  <a:prstClr val="black"/>
                </a:solidFill>
                <a:latin typeface="Times New Roman" charset="0"/>
              </a:rPr>
              <a:pPr eaLnBrk="1" hangingPunct="1"/>
              <a:t>38</a:t>
            </a:fld>
            <a:endParaRPr lang="de-DE" sz="1200">
              <a:solidFill>
                <a:prstClr val="black"/>
              </a:solidFill>
              <a:latin typeface="Times New Roman" charset="0"/>
            </a:endParaRPr>
          </a:p>
        </p:txBody>
      </p:sp>
      <p:sp>
        <p:nvSpPr>
          <p:cNvPr id="16387" name="Rectangle 7"/>
          <p:cNvSpPr txBox="1">
            <a:spLocks noGrp="1" noChangeArrowheads="1"/>
          </p:cNvSpPr>
          <p:nvPr/>
        </p:nvSpPr>
        <p:spPr bwMode="auto">
          <a:xfrm>
            <a:off x="3887788" y="8689975"/>
            <a:ext cx="2970212"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824" tIns="47416" rIns="94824" bIns="47416" anchor="b"/>
          <a:lstStyle>
            <a:lvl1pPr defTabSz="947738" eaLnBrk="0" hangingPunct="0">
              <a:defRPr sz="2000">
                <a:solidFill>
                  <a:schemeClr val="tx1"/>
                </a:solidFill>
                <a:latin typeface="Arial" charset="0"/>
                <a:ea typeface="ＭＳ Ｐゴシック" charset="0"/>
                <a:cs typeface="ＭＳ Ｐゴシック" charset="0"/>
              </a:defRPr>
            </a:lvl1pPr>
            <a:lvl2pPr marL="37931725" indent="-37474525" defTabSz="947738" eaLnBrk="0" hangingPunct="0">
              <a:defRPr sz="2000">
                <a:solidFill>
                  <a:schemeClr val="tx1"/>
                </a:solidFill>
                <a:latin typeface="Arial" charset="0"/>
                <a:ea typeface="ＭＳ Ｐゴシック" charset="0"/>
              </a:defRPr>
            </a:lvl2pPr>
            <a:lvl3pPr eaLnBrk="0" hangingPunct="0">
              <a:defRPr sz="2000">
                <a:solidFill>
                  <a:schemeClr val="tx1"/>
                </a:solidFill>
                <a:latin typeface="Arial" charset="0"/>
                <a:ea typeface="ＭＳ Ｐゴシック" charset="0"/>
              </a:defRPr>
            </a:lvl3pPr>
            <a:lvl4pPr eaLnBrk="0" hangingPunct="0">
              <a:defRPr sz="2000">
                <a:solidFill>
                  <a:schemeClr val="tx1"/>
                </a:solidFill>
                <a:latin typeface="Arial" charset="0"/>
                <a:ea typeface="ＭＳ Ｐゴシック" charset="0"/>
              </a:defRPr>
            </a:lvl4pPr>
            <a:lvl5pPr eaLnBrk="0" hangingPunct="0">
              <a:defRPr sz="2000">
                <a:solidFill>
                  <a:schemeClr val="tx1"/>
                </a:solidFill>
                <a:latin typeface="Arial" charset="0"/>
                <a:ea typeface="ＭＳ Ｐゴシック" charset="0"/>
              </a:defRPr>
            </a:lvl5pPr>
            <a:lvl6pPr marL="457200" eaLnBrk="0" fontAlgn="base" hangingPunct="0">
              <a:spcBef>
                <a:spcPct val="0"/>
              </a:spcBef>
              <a:spcAft>
                <a:spcPct val="0"/>
              </a:spcAft>
              <a:defRPr sz="2000">
                <a:solidFill>
                  <a:schemeClr val="tx1"/>
                </a:solidFill>
                <a:latin typeface="Arial" charset="0"/>
                <a:ea typeface="ＭＳ Ｐゴシック" charset="0"/>
              </a:defRPr>
            </a:lvl6pPr>
            <a:lvl7pPr marL="914400" eaLnBrk="0" fontAlgn="base" hangingPunct="0">
              <a:spcBef>
                <a:spcPct val="0"/>
              </a:spcBef>
              <a:spcAft>
                <a:spcPct val="0"/>
              </a:spcAft>
              <a:defRPr sz="2000">
                <a:solidFill>
                  <a:schemeClr val="tx1"/>
                </a:solidFill>
                <a:latin typeface="Arial" charset="0"/>
                <a:ea typeface="ＭＳ Ｐゴシック" charset="0"/>
              </a:defRPr>
            </a:lvl7pPr>
            <a:lvl8pPr marL="1371600" eaLnBrk="0" fontAlgn="base" hangingPunct="0">
              <a:spcBef>
                <a:spcPct val="0"/>
              </a:spcBef>
              <a:spcAft>
                <a:spcPct val="0"/>
              </a:spcAft>
              <a:defRPr sz="2000">
                <a:solidFill>
                  <a:schemeClr val="tx1"/>
                </a:solidFill>
                <a:latin typeface="Arial" charset="0"/>
                <a:ea typeface="ＭＳ Ｐゴシック" charset="0"/>
              </a:defRPr>
            </a:lvl8pPr>
            <a:lvl9pPr marL="1828800" eaLnBrk="0" fontAlgn="base" hangingPunct="0">
              <a:spcBef>
                <a:spcPct val="0"/>
              </a:spcBef>
              <a:spcAft>
                <a:spcPct val="0"/>
              </a:spcAft>
              <a:defRPr sz="2000">
                <a:solidFill>
                  <a:schemeClr val="tx1"/>
                </a:solidFill>
                <a:latin typeface="Arial" charset="0"/>
                <a:ea typeface="ＭＳ Ｐゴシック" charset="0"/>
              </a:defRPr>
            </a:lvl9pPr>
          </a:lstStyle>
          <a:p>
            <a:pPr algn="r" eaLnBrk="1" fontAlgn="base" hangingPunct="1">
              <a:spcBef>
                <a:spcPct val="0"/>
              </a:spcBef>
              <a:spcAft>
                <a:spcPct val="0"/>
              </a:spcAft>
            </a:pPr>
            <a:fld id="{5F24E0B5-8693-2342-98BD-58AB2C0027C2}" type="slidenum">
              <a:rPr lang="en-GB" sz="1300">
                <a:solidFill>
                  <a:prstClr val="black"/>
                </a:solidFill>
              </a:rPr>
              <a:pPr algn="r" eaLnBrk="1" fontAlgn="base" hangingPunct="1">
                <a:spcBef>
                  <a:spcPct val="0"/>
                </a:spcBef>
                <a:spcAft>
                  <a:spcPct val="0"/>
                </a:spcAft>
              </a:pPr>
              <a:t>38</a:t>
            </a:fld>
            <a:endParaRPr lang="en-GB" sz="1300">
              <a:solidFill>
                <a:prstClr val="black"/>
              </a:solidFill>
            </a:endParaRPr>
          </a:p>
        </p:txBody>
      </p:sp>
      <p:sp>
        <p:nvSpPr>
          <p:cNvPr id="16388" name="Rectangle 2"/>
          <p:cNvSpPr>
            <a:spLocks noGrp="1" noRot="1" noChangeAspect="1" noChangeArrowheads="1" noTextEdit="1"/>
          </p:cNvSpPr>
          <p:nvPr>
            <p:ph type="sldImg"/>
          </p:nvPr>
        </p:nvSpPr>
        <p:spPr>
          <a:xfrm>
            <a:off x="1143000" y="685800"/>
            <a:ext cx="4573588" cy="3430588"/>
          </a:xfrm>
          <a:ln/>
        </p:spPr>
      </p:sp>
      <p:sp>
        <p:nvSpPr>
          <p:cNvPr id="16389"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lIns="94824" tIns="47416" rIns="94824" bIns="47416"/>
          <a:lstStyle/>
          <a:p>
            <a:pPr eaLnBrk="1" hangingPunct="1"/>
            <a:endParaRPr lang="de-DE"/>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ＭＳ Ｐゴシック" charset="0"/>
                <a:cs typeface="ＭＳ Ｐゴシック" charset="0"/>
              </a:defRPr>
            </a:lvl1pPr>
            <a:lvl2pPr marL="37931725" indent="-37474525" eaLnBrk="0" hangingPunct="0">
              <a:defRPr sz="2000">
                <a:solidFill>
                  <a:schemeClr val="tx1"/>
                </a:solidFill>
                <a:latin typeface="Arial" charset="0"/>
                <a:ea typeface="ＭＳ Ｐゴシック" charset="0"/>
              </a:defRPr>
            </a:lvl2pPr>
            <a:lvl3pPr eaLnBrk="0" hangingPunct="0">
              <a:defRPr sz="2000">
                <a:solidFill>
                  <a:schemeClr val="tx1"/>
                </a:solidFill>
                <a:latin typeface="Arial" charset="0"/>
                <a:ea typeface="ＭＳ Ｐゴシック" charset="0"/>
              </a:defRPr>
            </a:lvl3pPr>
            <a:lvl4pPr eaLnBrk="0" hangingPunct="0">
              <a:defRPr sz="2000">
                <a:solidFill>
                  <a:schemeClr val="tx1"/>
                </a:solidFill>
                <a:latin typeface="Arial" charset="0"/>
                <a:ea typeface="ＭＳ Ｐゴシック" charset="0"/>
              </a:defRPr>
            </a:lvl4pPr>
            <a:lvl5pPr eaLnBrk="0" hangingPunct="0">
              <a:defRPr sz="2000">
                <a:solidFill>
                  <a:schemeClr val="tx1"/>
                </a:solidFill>
                <a:latin typeface="Arial" charset="0"/>
                <a:ea typeface="ＭＳ Ｐゴシック" charset="0"/>
              </a:defRPr>
            </a:lvl5pPr>
            <a:lvl6pPr marL="457200" eaLnBrk="0" fontAlgn="base" hangingPunct="0">
              <a:spcBef>
                <a:spcPct val="0"/>
              </a:spcBef>
              <a:spcAft>
                <a:spcPct val="0"/>
              </a:spcAft>
              <a:defRPr sz="2000">
                <a:solidFill>
                  <a:schemeClr val="tx1"/>
                </a:solidFill>
                <a:latin typeface="Arial" charset="0"/>
                <a:ea typeface="ＭＳ Ｐゴシック" charset="0"/>
              </a:defRPr>
            </a:lvl6pPr>
            <a:lvl7pPr marL="914400" eaLnBrk="0" fontAlgn="base" hangingPunct="0">
              <a:spcBef>
                <a:spcPct val="0"/>
              </a:spcBef>
              <a:spcAft>
                <a:spcPct val="0"/>
              </a:spcAft>
              <a:defRPr sz="2000">
                <a:solidFill>
                  <a:schemeClr val="tx1"/>
                </a:solidFill>
                <a:latin typeface="Arial" charset="0"/>
                <a:ea typeface="ＭＳ Ｐゴシック" charset="0"/>
              </a:defRPr>
            </a:lvl7pPr>
            <a:lvl8pPr marL="1371600" eaLnBrk="0" fontAlgn="base" hangingPunct="0">
              <a:spcBef>
                <a:spcPct val="0"/>
              </a:spcBef>
              <a:spcAft>
                <a:spcPct val="0"/>
              </a:spcAft>
              <a:defRPr sz="2000">
                <a:solidFill>
                  <a:schemeClr val="tx1"/>
                </a:solidFill>
                <a:latin typeface="Arial" charset="0"/>
                <a:ea typeface="ＭＳ Ｐゴシック" charset="0"/>
              </a:defRPr>
            </a:lvl8pPr>
            <a:lvl9pPr marL="1828800" eaLnBrk="0" fontAlgn="base" hangingPunct="0">
              <a:spcBef>
                <a:spcPct val="0"/>
              </a:spcBef>
              <a:spcAft>
                <a:spcPct val="0"/>
              </a:spcAft>
              <a:defRPr sz="2000">
                <a:solidFill>
                  <a:schemeClr val="tx1"/>
                </a:solidFill>
                <a:latin typeface="Arial" charset="0"/>
                <a:ea typeface="ＭＳ Ｐゴシック" charset="0"/>
              </a:defRPr>
            </a:lvl9pPr>
          </a:lstStyle>
          <a:p>
            <a:pPr eaLnBrk="1" hangingPunct="1"/>
            <a:fld id="{49915FEB-3871-5B46-8ED8-1EB73D6126AB}" type="slidenum">
              <a:rPr lang="de-DE" sz="1200">
                <a:solidFill>
                  <a:prstClr val="black"/>
                </a:solidFill>
                <a:latin typeface="Times New Roman" charset="0"/>
              </a:rPr>
              <a:pPr eaLnBrk="1" hangingPunct="1"/>
              <a:t>39</a:t>
            </a:fld>
            <a:endParaRPr lang="de-DE" sz="1200">
              <a:solidFill>
                <a:prstClr val="black"/>
              </a:solidFill>
              <a:latin typeface="Times New Roman" charset="0"/>
            </a:endParaRPr>
          </a:p>
        </p:txBody>
      </p:sp>
      <p:sp>
        <p:nvSpPr>
          <p:cNvPr id="22531" name="Rectangle 2"/>
          <p:cNvSpPr>
            <a:spLocks noGrp="1" noRot="1" noChangeAspect="1" noChangeArrowheads="1" noTextEdit="1"/>
          </p:cNvSpPr>
          <p:nvPr>
            <p:ph type="sldImg"/>
          </p:nvPr>
        </p:nvSpPr>
        <p:spPr>
          <a:xfrm>
            <a:off x="381000" y="685800"/>
            <a:ext cx="6097588" cy="3430588"/>
          </a:xfrm>
          <a:ln/>
        </p:spPr>
      </p:sp>
      <p:sp>
        <p:nvSpPr>
          <p:cNvPr id="22532"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de-DE"/>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ＭＳ Ｐゴシック" charset="0"/>
                <a:cs typeface="ＭＳ Ｐゴシック" charset="0"/>
              </a:defRPr>
            </a:lvl1pPr>
            <a:lvl2pPr marL="37931725" indent="-37474525" eaLnBrk="0" hangingPunct="0">
              <a:defRPr sz="2000">
                <a:solidFill>
                  <a:schemeClr val="tx1"/>
                </a:solidFill>
                <a:latin typeface="Arial" charset="0"/>
                <a:ea typeface="ＭＳ Ｐゴシック" charset="0"/>
              </a:defRPr>
            </a:lvl2pPr>
            <a:lvl3pPr eaLnBrk="0" hangingPunct="0">
              <a:defRPr sz="2000">
                <a:solidFill>
                  <a:schemeClr val="tx1"/>
                </a:solidFill>
                <a:latin typeface="Arial" charset="0"/>
                <a:ea typeface="ＭＳ Ｐゴシック" charset="0"/>
              </a:defRPr>
            </a:lvl3pPr>
            <a:lvl4pPr eaLnBrk="0" hangingPunct="0">
              <a:defRPr sz="2000">
                <a:solidFill>
                  <a:schemeClr val="tx1"/>
                </a:solidFill>
                <a:latin typeface="Arial" charset="0"/>
                <a:ea typeface="ＭＳ Ｐゴシック" charset="0"/>
              </a:defRPr>
            </a:lvl4pPr>
            <a:lvl5pPr eaLnBrk="0" hangingPunct="0">
              <a:defRPr sz="2000">
                <a:solidFill>
                  <a:schemeClr val="tx1"/>
                </a:solidFill>
                <a:latin typeface="Arial" charset="0"/>
                <a:ea typeface="ＭＳ Ｐゴシック" charset="0"/>
              </a:defRPr>
            </a:lvl5pPr>
            <a:lvl6pPr marL="457200" eaLnBrk="0" fontAlgn="base" hangingPunct="0">
              <a:spcBef>
                <a:spcPct val="0"/>
              </a:spcBef>
              <a:spcAft>
                <a:spcPct val="0"/>
              </a:spcAft>
              <a:defRPr sz="2000">
                <a:solidFill>
                  <a:schemeClr val="tx1"/>
                </a:solidFill>
                <a:latin typeface="Arial" charset="0"/>
                <a:ea typeface="ＭＳ Ｐゴシック" charset="0"/>
              </a:defRPr>
            </a:lvl6pPr>
            <a:lvl7pPr marL="914400" eaLnBrk="0" fontAlgn="base" hangingPunct="0">
              <a:spcBef>
                <a:spcPct val="0"/>
              </a:spcBef>
              <a:spcAft>
                <a:spcPct val="0"/>
              </a:spcAft>
              <a:defRPr sz="2000">
                <a:solidFill>
                  <a:schemeClr val="tx1"/>
                </a:solidFill>
                <a:latin typeface="Arial" charset="0"/>
                <a:ea typeface="ＭＳ Ｐゴシック" charset="0"/>
              </a:defRPr>
            </a:lvl7pPr>
            <a:lvl8pPr marL="1371600" eaLnBrk="0" fontAlgn="base" hangingPunct="0">
              <a:spcBef>
                <a:spcPct val="0"/>
              </a:spcBef>
              <a:spcAft>
                <a:spcPct val="0"/>
              </a:spcAft>
              <a:defRPr sz="2000">
                <a:solidFill>
                  <a:schemeClr val="tx1"/>
                </a:solidFill>
                <a:latin typeface="Arial" charset="0"/>
                <a:ea typeface="ＭＳ Ｐゴシック" charset="0"/>
              </a:defRPr>
            </a:lvl8pPr>
            <a:lvl9pPr marL="1828800" eaLnBrk="0" fontAlgn="base" hangingPunct="0">
              <a:spcBef>
                <a:spcPct val="0"/>
              </a:spcBef>
              <a:spcAft>
                <a:spcPct val="0"/>
              </a:spcAft>
              <a:defRPr sz="2000">
                <a:solidFill>
                  <a:schemeClr val="tx1"/>
                </a:solidFill>
                <a:latin typeface="Arial" charset="0"/>
                <a:ea typeface="ＭＳ Ｐゴシック" charset="0"/>
              </a:defRPr>
            </a:lvl9pPr>
          </a:lstStyle>
          <a:p>
            <a:pPr eaLnBrk="1" hangingPunct="1"/>
            <a:fld id="{49915FEB-3871-5B46-8ED8-1EB73D6126AB}" type="slidenum">
              <a:rPr lang="de-DE" sz="1200">
                <a:solidFill>
                  <a:prstClr val="black"/>
                </a:solidFill>
                <a:latin typeface="Times New Roman" charset="0"/>
              </a:rPr>
              <a:pPr eaLnBrk="1" hangingPunct="1"/>
              <a:t>40</a:t>
            </a:fld>
            <a:endParaRPr lang="de-DE" sz="1200">
              <a:solidFill>
                <a:prstClr val="black"/>
              </a:solidFill>
              <a:latin typeface="Times New Roman" charset="0"/>
            </a:endParaRPr>
          </a:p>
        </p:txBody>
      </p:sp>
      <p:sp>
        <p:nvSpPr>
          <p:cNvPr id="22531" name="Rectangle 2"/>
          <p:cNvSpPr>
            <a:spLocks noGrp="1" noRot="1" noChangeAspect="1" noChangeArrowheads="1" noTextEdit="1"/>
          </p:cNvSpPr>
          <p:nvPr>
            <p:ph type="sldImg"/>
          </p:nvPr>
        </p:nvSpPr>
        <p:spPr>
          <a:xfrm>
            <a:off x="381000" y="685800"/>
            <a:ext cx="6097588" cy="3430588"/>
          </a:xfrm>
          <a:ln/>
        </p:spPr>
      </p:sp>
      <p:sp>
        <p:nvSpPr>
          <p:cNvPr id="22532"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de-DE"/>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xfrm>
            <a:off x="1143000" y="685800"/>
            <a:ext cx="4572000" cy="3429000"/>
          </a:xfrm>
          <a:ln/>
        </p:spPr>
      </p:sp>
      <p:sp>
        <p:nvSpPr>
          <p:cNvPr id="184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a:latin typeface="Arial" charset="0"/>
                <a:ea typeface="ＭＳ Ｐゴシック" charset="0"/>
                <a:cs typeface="ＭＳ Ｐゴシック" charset="0"/>
              </a:rPr>
              <a:t>Common epithelial neoplasms of the kidney can be either familial </a:t>
            </a:r>
          </a:p>
          <a:p>
            <a:pPr>
              <a:lnSpc>
                <a:spcPct val="60000"/>
              </a:lnSpc>
            </a:pPr>
            <a:r>
              <a:rPr lang="en-US" b="1">
                <a:latin typeface="Arial" charset="0"/>
                <a:ea typeface="ＭＳ Ｐゴシック" charset="0"/>
                <a:cs typeface="ＭＳ Ｐゴシック" charset="0"/>
              </a:rPr>
              <a:t>or sporadic</a:t>
            </a:r>
          </a:p>
          <a:p>
            <a:r>
              <a:rPr lang="en-US">
                <a:latin typeface="Arial" charset="0"/>
                <a:ea typeface="ＭＳ Ｐゴシック" charset="0"/>
                <a:cs typeface="ＭＳ Ｐゴシック" charset="0"/>
              </a:rPr>
              <a:t>Mutations in the gene for VHL, c-Met, FH, or BHD are common in both </a:t>
            </a:r>
            <a:br>
              <a:rPr lang="en-US">
                <a:latin typeface="Arial" charset="0"/>
                <a:ea typeface="ＭＳ Ｐゴシック" charset="0"/>
                <a:cs typeface="ＭＳ Ｐゴシック" charset="0"/>
              </a:rPr>
            </a:br>
            <a:r>
              <a:rPr lang="en-US">
                <a:latin typeface="Arial" charset="0"/>
                <a:ea typeface="ＭＳ Ｐゴシック" charset="0"/>
                <a:cs typeface="ＭＳ Ｐゴシック" charset="0"/>
              </a:rPr>
              <a:t>the familial and sporadic forms of kidney neoplasms.</a:t>
            </a:r>
            <a:r>
              <a:rPr lang="en-US" baseline="30000">
                <a:latin typeface="Arial" charset="0"/>
                <a:ea typeface="ＭＳ Ｐゴシック" charset="0"/>
                <a:cs typeface="ＭＳ Ｐゴシック" charset="0"/>
              </a:rPr>
              <a:t>1,2</a:t>
            </a:r>
          </a:p>
          <a:p>
            <a:pPr lvl="1"/>
            <a:r>
              <a:rPr lang="en-US">
                <a:latin typeface="Arial" charset="0"/>
                <a:ea typeface="ＭＳ Ｐゴシック" charset="0"/>
              </a:rPr>
              <a:t>Cases of familial neoplasm arise from inherited germline mutations earlier than cases of sporadic neoplasm. </a:t>
            </a:r>
          </a:p>
          <a:p>
            <a:pPr lvl="2"/>
            <a:r>
              <a:rPr lang="en-US">
                <a:latin typeface="Arial" charset="0"/>
                <a:ea typeface="ＭＳ Ｐゴシック" charset="0"/>
              </a:rPr>
              <a:t>Familial neoplasm requires only one additional mutation to inactivate the gene while sporadic neoplasm requires multiple subsequent mutations in order to inactivate the gene.</a:t>
            </a:r>
            <a:r>
              <a:rPr lang="en-US" baseline="30000">
                <a:latin typeface="Arial" charset="0"/>
                <a:ea typeface="ＭＳ Ｐゴシック" charset="0"/>
              </a:rPr>
              <a:t>1</a:t>
            </a:r>
          </a:p>
          <a:p>
            <a:r>
              <a:rPr lang="en-US">
                <a:latin typeface="Arial" charset="0"/>
                <a:ea typeface="ＭＳ Ｐゴシック" charset="0"/>
                <a:cs typeface="ＭＳ Ｐゴシック" charset="0"/>
              </a:rPr>
              <a:t>Clear-cell RCC is the predominant histological type (75%).</a:t>
            </a:r>
            <a:r>
              <a:rPr lang="en-US" baseline="30000">
                <a:latin typeface="Arial" charset="0"/>
                <a:ea typeface="ＭＳ Ｐゴシック" charset="0"/>
                <a:cs typeface="ＭＳ Ｐゴシック" charset="0"/>
              </a:rPr>
              <a:t>1,2</a:t>
            </a:r>
          </a:p>
          <a:p>
            <a:r>
              <a:rPr lang="en-US">
                <a:latin typeface="Arial" charset="0"/>
                <a:ea typeface="ＭＳ Ｐゴシック" charset="0"/>
                <a:cs typeface="ＭＳ Ｐゴシック" charset="0"/>
              </a:rPr>
              <a:t>There are two types of papillary renal cell cancer: Type II is very aggressive; </a:t>
            </a:r>
            <a:br>
              <a:rPr lang="en-US">
                <a:latin typeface="Arial" charset="0"/>
                <a:ea typeface="ＭＳ Ｐゴシック" charset="0"/>
                <a:cs typeface="ＭＳ Ｐゴシック" charset="0"/>
              </a:rPr>
            </a:br>
            <a:r>
              <a:rPr lang="en-US">
                <a:latin typeface="Arial" charset="0"/>
                <a:ea typeface="ＭＳ Ｐゴシック" charset="0"/>
                <a:cs typeface="ＭＳ Ｐゴシック" charset="0"/>
              </a:rPr>
              <a:t>Type I less so. </a:t>
            </a:r>
          </a:p>
          <a:p>
            <a:r>
              <a:rPr lang="en-US">
                <a:latin typeface="Arial" charset="0"/>
                <a:ea typeface="ＭＳ Ｐゴシック" charset="0"/>
                <a:cs typeface="ＭＳ Ｐゴシック" charset="0"/>
              </a:rPr>
              <a:t>Oncocytoma is no longer considered to be malignant tumor, it is a benign neoplasm.</a:t>
            </a:r>
            <a:r>
              <a:rPr lang="en-US" baseline="30000">
                <a:latin typeface="Arial" charset="0"/>
                <a:ea typeface="ＭＳ Ｐゴシック" charset="0"/>
                <a:cs typeface="ＭＳ Ｐゴシック" charset="0"/>
              </a:rPr>
              <a:t>3</a:t>
            </a:r>
          </a:p>
          <a:p>
            <a:endParaRPr lang="en-US">
              <a:latin typeface="Arial" charset="0"/>
              <a:ea typeface="ＭＳ Ｐゴシック" charset="0"/>
              <a:cs typeface="ＭＳ Ｐゴシック" charset="0"/>
            </a:endParaRPr>
          </a:p>
          <a:p>
            <a:endParaRPr lang="en-US">
              <a:latin typeface="Arial" charset="0"/>
              <a:ea typeface="ＭＳ Ｐゴシック" charset="0"/>
              <a:cs typeface="ＭＳ Ｐゴシック" charset="0"/>
            </a:endParaRPr>
          </a:p>
          <a:p>
            <a:endParaRPr lang="en-US">
              <a:latin typeface="Arial" charset="0"/>
              <a:ea typeface="ＭＳ Ｐゴシック" charset="0"/>
              <a:cs typeface="ＭＳ Ｐゴシック" charset="0"/>
            </a:endParaRPr>
          </a:p>
          <a:p>
            <a:endParaRPr lang="en-US">
              <a:latin typeface="Arial" charset="0"/>
              <a:ea typeface="ＭＳ Ｐゴシック" charset="0"/>
              <a:cs typeface="ＭＳ Ｐゴシック" charset="0"/>
            </a:endParaRPr>
          </a:p>
          <a:p>
            <a:endParaRPr lang="en-US">
              <a:latin typeface="Arial" charset="0"/>
              <a:ea typeface="ＭＳ Ｐゴシック" charset="0"/>
              <a:cs typeface="ＭＳ Ｐゴシック" charset="0"/>
            </a:endParaRPr>
          </a:p>
        </p:txBody>
      </p:sp>
      <p:sp>
        <p:nvSpPr>
          <p:cNvPr id="18436" name="Text Box 4"/>
          <p:cNvSpPr txBox="1">
            <a:spLocks noChangeArrowheads="1"/>
          </p:cNvSpPr>
          <p:nvPr/>
        </p:nvSpPr>
        <p:spPr bwMode="auto">
          <a:xfrm>
            <a:off x="190500" y="8121650"/>
            <a:ext cx="648335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95561" tIns="47780" rIns="95561" bIns="47780" anchor="b"/>
          <a:lstStyle>
            <a:lvl1pPr defTabSz="955675" eaLnBrk="0" hangingPunct="0">
              <a:tabLst>
                <a:tab pos="119063" algn="l"/>
              </a:tabLst>
              <a:defRPr sz="2000" b="1">
                <a:solidFill>
                  <a:schemeClr val="bg1"/>
                </a:solidFill>
                <a:latin typeface="Arial" charset="0"/>
                <a:ea typeface="ＭＳ Ｐゴシック" charset="0"/>
                <a:cs typeface="ＭＳ Ｐゴシック" charset="0"/>
              </a:defRPr>
            </a:lvl1pPr>
            <a:lvl2pPr marL="37931725" indent="-37474525" defTabSz="955675" eaLnBrk="0" hangingPunct="0">
              <a:tabLst>
                <a:tab pos="119063" algn="l"/>
              </a:tabLst>
              <a:defRPr sz="2000" b="1">
                <a:solidFill>
                  <a:schemeClr val="bg1"/>
                </a:solidFill>
                <a:latin typeface="Arial" charset="0"/>
                <a:ea typeface="ＭＳ Ｐゴシック" charset="0"/>
              </a:defRPr>
            </a:lvl2pPr>
            <a:lvl3pPr eaLnBrk="0" hangingPunct="0">
              <a:tabLst>
                <a:tab pos="119063" algn="l"/>
              </a:tabLst>
              <a:defRPr sz="2000" b="1">
                <a:solidFill>
                  <a:schemeClr val="bg1"/>
                </a:solidFill>
                <a:latin typeface="Arial" charset="0"/>
                <a:ea typeface="ＭＳ Ｐゴシック" charset="0"/>
              </a:defRPr>
            </a:lvl3pPr>
            <a:lvl4pPr eaLnBrk="0" hangingPunct="0">
              <a:tabLst>
                <a:tab pos="119063" algn="l"/>
              </a:tabLst>
              <a:defRPr sz="2000" b="1">
                <a:solidFill>
                  <a:schemeClr val="bg1"/>
                </a:solidFill>
                <a:latin typeface="Arial" charset="0"/>
                <a:ea typeface="ＭＳ Ｐゴシック" charset="0"/>
              </a:defRPr>
            </a:lvl4pPr>
            <a:lvl5pPr eaLnBrk="0" hangingPunct="0">
              <a:tabLst>
                <a:tab pos="119063" algn="l"/>
              </a:tabLst>
              <a:defRPr sz="2000" b="1">
                <a:solidFill>
                  <a:schemeClr val="bg1"/>
                </a:solidFill>
                <a:latin typeface="Arial" charset="0"/>
                <a:ea typeface="ＭＳ Ｐゴシック" charset="0"/>
              </a:defRPr>
            </a:lvl5pPr>
            <a:lvl6pPr marL="457200" eaLnBrk="0" fontAlgn="base" hangingPunct="0">
              <a:spcBef>
                <a:spcPct val="0"/>
              </a:spcBef>
              <a:spcAft>
                <a:spcPct val="0"/>
              </a:spcAft>
              <a:tabLst>
                <a:tab pos="119063" algn="l"/>
              </a:tabLst>
              <a:defRPr sz="2000" b="1">
                <a:solidFill>
                  <a:schemeClr val="bg1"/>
                </a:solidFill>
                <a:latin typeface="Arial" charset="0"/>
                <a:ea typeface="ＭＳ Ｐゴシック" charset="0"/>
              </a:defRPr>
            </a:lvl6pPr>
            <a:lvl7pPr marL="914400" eaLnBrk="0" fontAlgn="base" hangingPunct="0">
              <a:spcBef>
                <a:spcPct val="0"/>
              </a:spcBef>
              <a:spcAft>
                <a:spcPct val="0"/>
              </a:spcAft>
              <a:tabLst>
                <a:tab pos="119063" algn="l"/>
              </a:tabLst>
              <a:defRPr sz="2000" b="1">
                <a:solidFill>
                  <a:schemeClr val="bg1"/>
                </a:solidFill>
                <a:latin typeface="Arial" charset="0"/>
                <a:ea typeface="ＭＳ Ｐゴシック" charset="0"/>
              </a:defRPr>
            </a:lvl7pPr>
            <a:lvl8pPr marL="1371600" eaLnBrk="0" fontAlgn="base" hangingPunct="0">
              <a:spcBef>
                <a:spcPct val="0"/>
              </a:spcBef>
              <a:spcAft>
                <a:spcPct val="0"/>
              </a:spcAft>
              <a:tabLst>
                <a:tab pos="119063" algn="l"/>
              </a:tabLst>
              <a:defRPr sz="2000" b="1">
                <a:solidFill>
                  <a:schemeClr val="bg1"/>
                </a:solidFill>
                <a:latin typeface="Arial" charset="0"/>
                <a:ea typeface="ＭＳ Ｐゴシック" charset="0"/>
              </a:defRPr>
            </a:lvl8pPr>
            <a:lvl9pPr marL="1828800" eaLnBrk="0" fontAlgn="base" hangingPunct="0">
              <a:spcBef>
                <a:spcPct val="0"/>
              </a:spcBef>
              <a:spcAft>
                <a:spcPct val="0"/>
              </a:spcAft>
              <a:tabLst>
                <a:tab pos="119063" algn="l"/>
              </a:tabLst>
              <a:defRPr sz="2000" b="1">
                <a:solidFill>
                  <a:schemeClr val="bg1"/>
                </a:solidFill>
                <a:latin typeface="Arial" charset="0"/>
                <a:ea typeface="ＭＳ Ｐゴシック" charset="0"/>
              </a:defRPr>
            </a:lvl9pPr>
          </a:lstStyle>
          <a:p>
            <a:pPr eaLnBrk="1" hangingPunct="1">
              <a:spcAft>
                <a:spcPct val="25000"/>
              </a:spcAft>
            </a:pPr>
            <a:r>
              <a:rPr lang="en-US" sz="1000">
                <a:solidFill>
                  <a:prstClr val="black"/>
                </a:solidFill>
              </a:rPr>
              <a:t>References</a:t>
            </a:r>
            <a:endParaRPr lang="fr-FR" sz="1000">
              <a:solidFill>
                <a:prstClr val="black"/>
              </a:solidFill>
            </a:endParaRPr>
          </a:p>
          <a:p>
            <a:pPr eaLnBrk="1" hangingPunct="1">
              <a:spcAft>
                <a:spcPct val="25000"/>
              </a:spcAft>
            </a:pPr>
            <a:r>
              <a:rPr lang="da-DK" sz="1000" b="0">
                <a:solidFill>
                  <a:prstClr val="black"/>
                </a:solidFill>
              </a:rPr>
              <a:t>1. Linehan WM et al. The genetic basis of cancer of the kidney. </a:t>
            </a:r>
            <a:r>
              <a:rPr lang="da-DK" sz="1000" b="0" i="1">
                <a:solidFill>
                  <a:prstClr val="black"/>
                </a:solidFill>
              </a:rPr>
              <a:t>J Urol</a:t>
            </a:r>
            <a:r>
              <a:rPr lang="da-DK" sz="1000" b="0">
                <a:solidFill>
                  <a:prstClr val="black"/>
                </a:solidFill>
              </a:rPr>
              <a:t>. 2003;170:2163-2172. </a:t>
            </a:r>
            <a:r>
              <a:rPr lang="en-US" sz="1000" b="0">
                <a:solidFill>
                  <a:prstClr val="black"/>
                </a:solidFill>
              </a:rPr>
              <a:t/>
            </a:r>
            <a:br>
              <a:rPr lang="en-US" sz="1000" b="0">
                <a:solidFill>
                  <a:prstClr val="black"/>
                </a:solidFill>
              </a:rPr>
            </a:br>
            <a:r>
              <a:rPr lang="pl-PL" sz="1000" b="0">
                <a:solidFill>
                  <a:prstClr val="black"/>
                </a:solidFill>
              </a:rPr>
              <a:t>2. Kim WY. </a:t>
            </a:r>
            <a:r>
              <a:rPr lang="pl-PL" sz="1000" b="0" i="1">
                <a:solidFill>
                  <a:prstClr val="black"/>
                </a:solidFill>
              </a:rPr>
              <a:t>J Clin Oncol</a:t>
            </a:r>
            <a:r>
              <a:rPr lang="pl-PL" sz="1000" b="0">
                <a:solidFill>
                  <a:prstClr val="black"/>
                </a:solidFill>
              </a:rPr>
              <a:t>. </a:t>
            </a:r>
            <a:r>
              <a:rPr lang="en-US" sz="1000" b="0">
                <a:solidFill>
                  <a:prstClr val="black"/>
                </a:solidFill>
              </a:rPr>
              <a:t>Role of VHL gene mutation in human cancer. 2004;22:4991-5004.</a:t>
            </a:r>
            <a:br>
              <a:rPr lang="en-US" sz="1000" b="0">
                <a:solidFill>
                  <a:prstClr val="black"/>
                </a:solidFill>
              </a:rPr>
            </a:br>
            <a:r>
              <a:rPr lang="en-US" sz="1000" b="0">
                <a:solidFill>
                  <a:prstClr val="black"/>
                </a:solidFill>
              </a:rPr>
              <a:t>3. Kidney Cancer Association. Kidney cancer subtypes. Available at:</a:t>
            </a:r>
            <a:br>
              <a:rPr lang="en-US" sz="1000" b="0">
                <a:solidFill>
                  <a:prstClr val="black"/>
                </a:solidFill>
              </a:rPr>
            </a:br>
            <a:r>
              <a:rPr lang="en-US" sz="1000" b="0">
                <a:solidFill>
                  <a:prstClr val="black"/>
                </a:solidFill>
              </a:rPr>
              <a:t>    http://www.curekidneycancer.org/index.cfm?pageID=85. Accessed March 21, 2006.</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ＭＳ Ｐゴシック" charset="0"/>
                <a:cs typeface="ＭＳ Ｐゴシック" charset="0"/>
              </a:defRPr>
            </a:lvl1pPr>
            <a:lvl2pPr marL="37931725" indent="-37474525" eaLnBrk="0" hangingPunct="0">
              <a:defRPr sz="2000">
                <a:solidFill>
                  <a:schemeClr val="tx1"/>
                </a:solidFill>
                <a:latin typeface="Arial" charset="0"/>
                <a:ea typeface="ＭＳ Ｐゴシック" charset="0"/>
              </a:defRPr>
            </a:lvl2pPr>
            <a:lvl3pPr eaLnBrk="0" hangingPunct="0">
              <a:defRPr sz="2000">
                <a:solidFill>
                  <a:schemeClr val="tx1"/>
                </a:solidFill>
                <a:latin typeface="Arial" charset="0"/>
                <a:ea typeface="ＭＳ Ｐゴシック" charset="0"/>
              </a:defRPr>
            </a:lvl3pPr>
            <a:lvl4pPr eaLnBrk="0" hangingPunct="0">
              <a:defRPr sz="2000">
                <a:solidFill>
                  <a:schemeClr val="tx1"/>
                </a:solidFill>
                <a:latin typeface="Arial" charset="0"/>
                <a:ea typeface="ＭＳ Ｐゴシック" charset="0"/>
              </a:defRPr>
            </a:lvl4pPr>
            <a:lvl5pPr eaLnBrk="0" hangingPunct="0">
              <a:defRPr sz="2000">
                <a:solidFill>
                  <a:schemeClr val="tx1"/>
                </a:solidFill>
                <a:latin typeface="Arial" charset="0"/>
                <a:ea typeface="ＭＳ Ｐゴシック" charset="0"/>
              </a:defRPr>
            </a:lvl5pPr>
            <a:lvl6pPr marL="457200" eaLnBrk="0" fontAlgn="base" hangingPunct="0">
              <a:spcBef>
                <a:spcPct val="0"/>
              </a:spcBef>
              <a:spcAft>
                <a:spcPct val="0"/>
              </a:spcAft>
              <a:defRPr sz="2000">
                <a:solidFill>
                  <a:schemeClr val="tx1"/>
                </a:solidFill>
                <a:latin typeface="Arial" charset="0"/>
                <a:ea typeface="ＭＳ Ｐゴシック" charset="0"/>
              </a:defRPr>
            </a:lvl6pPr>
            <a:lvl7pPr marL="914400" eaLnBrk="0" fontAlgn="base" hangingPunct="0">
              <a:spcBef>
                <a:spcPct val="0"/>
              </a:spcBef>
              <a:spcAft>
                <a:spcPct val="0"/>
              </a:spcAft>
              <a:defRPr sz="2000">
                <a:solidFill>
                  <a:schemeClr val="tx1"/>
                </a:solidFill>
                <a:latin typeface="Arial" charset="0"/>
                <a:ea typeface="ＭＳ Ｐゴシック" charset="0"/>
              </a:defRPr>
            </a:lvl7pPr>
            <a:lvl8pPr marL="1371600" eaLnBrk="0" fontAlgn="base" hangingPunct="0">
              <a:spcBef>
                <a:spcPct val="0"/>
              </a:spcBef>
              <a:spcAft>
                <a:spcPct val="0"/>
              </a:spcAft>
              <a:defRPr sz="2000">
                <a:solidFill>
                  <a:schemeClr val="tx1"/>
                </a:solidFill>
                <a:latin typeface="Arial" charset="0"/>
                <a:ea typeface="ＭＳ Ｐゴシック" charset="0"/>
              </a:defRPr>
            </a:lvl8pPr>
            <a:lvl9pPr marL="1828800" eaLnBrk="0" fontAlgn="base" hangingPunct="0">
              <a:spcBef>
                <a:spcPct val="0"/>
              </a:spcBef>
              <a:spcAft>
                <a:spcPct val="0"/>
              </a:spcAft>
              <a:defRPr sz="2000">
                <a:solidFill>
                  <a:schemeClr val="tx1"/>
                </a:solidFill>
                <a:latin typeface="Arial" charset="0"/>
                <a:ea typeface="ＭＳ Ｐゴシック" charset="0"/>
              </a:defRPr>
            </a:lvl9pPr>
          </a:lstStyle>
          <a:p>
            <a:pPr eaLnBrk="1" hangingPunct="1"/>
            <a:fld id="{49915FEB-3871-5B46-8ED8-1EB73D6126AB}" type="slidenum">
              <a:rPr lang="de-DE" sz="1200">
                <a:solidFill>
                  <a:prstClr val="black"/>
                </a:solidFill>
                <a:latin typeface="Times New Roman" charset="0"/>
              </a:rPr>
              <a:pPr eaLnBrk="1" hangingPunct="1"/>
              <a:t>42</a:t>
            </a:fld>
            <a:endParaRPr lang="de-DE" sz="1200">
              <a:solidFill>
                <a:prstClr val="black"/>
              </a:solidFill>
              <a:latin typeface="Times New Roman" charset="0"/>
            </a:endParaRPr>
          </a:p>
        </p:txBody>
      </p:sp>
      <p:sp>
        <p:nvSpPr>
          <p:cNvPr id="22531" name="Rectangle 2"/>
          <p:cNvSpPr>
            <a:spLocks noGrp="1" noRot="1" noChangeAspect="1" noChangeArrowheads="1" noTextEdit="1"/>
          </p:cNvSpPr>
          <p:nvPr>
            <p:ph type="sldImg"/>
          </p:nvPr>
        </p:nvSpPr>
        <p:spPr>
          <a:xfrm>
            <a:off x="381000" y="685800"/>
            <a:ext cx="6097588" cy="3430588"/>
          </a:xfrm>
          <a:ln/>
        </p:spPr>
      </p:sp>
      <p:sp>
        <p:nvSpPr>
          <p:cNvPr id="22532"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de-DE"/>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6pPr>
            <a:lvl7pPr marL="29718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7pPr>
            <a:lvl8pPr marL="34290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8pPr>
            <a:lvl9pPr marL="38862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9pPr>
          </a:lstStyle>
          <a:p>
            <a:pPr eaLnBrk="1" hangingPunct="1"/>
            <a:fld id="{2441BA5C-560B-664C-A64A-C1905AA834BF}" type="slidenum">
              <a:rPr lang="en-US" sz="1200">
                <a:solidFill>
                  <a:prstClr val="black"/>
                </a:solidFill>
              </a:rPr>
              <a:pPr eaLnBrk="1" hangingPunct="1"/>
              <a:t>43</a:t>
            </a:fld>
            <a:endParaRPr lang="en-US" sz="1200">
              <a:solidFill>
                <a:prstClr val="black"/>
              </a:solidFill>
            </a:endParaRPr>
          </a:p>
        </p:txBody>
      </p:sp>
      <p:sp>
        <p:nvSpPr>
          <p:cNvPr id="147459" name="Rectangle 2"/>
          <p:cNvSpPr>
            <a:spLocks noGrp="1" noRot="1" noChangeAspect="1" noChangeArrowheads="1" noTextEdit="1"/>
          </p:cNvSpPr>
          <p:nvPr>
            <p:ph type="sldImg"/>
          </p:nvPr>
        </p:nvSpPr>
        <p:spPr>
          <a:xfrm>
            <a:off x="1144588" y="685800"/>
            <a:ext cx="4572000" cy="3429000"/>
          </a:xfrm>
          <a:ln/>
        </p:spPr>
      </p:sp>
      <p:sp>
        <p:nvSpPr>
          <p:cNvPr id="147460"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i="1"/>
              <a:t>HIF, hypoxia-inducible factor; pVHL, von Hippel-Lindau protein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ECF67D0B-C427-D243-9567-E0C3CE585B31}" type="slidenum">
              <a:rPr lang="it-IT" sz="1200">
                <a:cs typeface="Arial" charset="0"/>
              </a:rPr>
              <a:pPr eaLnBrk="1" hangingPunct="1"/>
              <a:t>8</a:t>
            </a:fld>
            <a:endParaRPr lang="it-IT" sz="1200">
              <a:cs typeface="Arial" charset="0"/>
            </a:endParaRPr>
          </a:p>
        </p:txBody>
      </p:sp>
      <p:sp>
        <p:nvSpPr>
          <p:cNvPr id="115714" name="Rectangle 7"/>
          <p:cNvSpPr txBox="1">
            <a:spLocks noGrp="1" noChangeArrowheads="1"/>
          </p:cNvSpPr>
          <p:nvPr/>
        </p:nvSpPr>
        <p:spPr bwMode="auto">
          <a:xfrm>
            <a:off x="3884489" y="8687313"/>
            <a:ext cx="2971907" cy="455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54" tIns="45777" rIns="91554" bIns="45777" anchor="b"/>
          <a:lstStyle>
            <a:lvl1pPr defTabSz="915988" eaLnBrk="0" hangingPunct="0">
              <a:defRPr sz="2400">
                <a:solidFill>
                  <a:schemeClr val="tx1"/>
                </a:solidFill>
                <a:latin typeface="Arial" charset="0"/>
                <a:ea typeface="ＭＳ Ｐゴシック" charset="0"/>
                <a:cs typeface="ＭＳ Ｐゴシック" charset="0"/>
              </a:defRPr>
            </a:lvl1pPr>
            <a:lvl2pPr marL="742950" indent="-285750" defTabSz="915988" eaLnBrk="0" hangingPunct="0">
              <a:defRPr sz="2400">
                <a:solidFill>
                  <a:schemeClr val="tx1"/>
                </a:solidFill>
                <a:latin typeface="Arial" charset="0"/>
                <a:ea typeface="ＭＳ Ｐゴシック" charset="0"/>
              </a:defRPr>
            </a:lvl2pPr>
            <a:lvl3pPr marL="1143000" indent="-228600" defTabSz="915988" eaLnBrk="0" hangingPunct="0">
              <a:defRPr sz="2400">
                <a:solidFill>
                  <a:schemeClr val="tx1"/>
                </a:solidFill>
                <a:latin typeface="Arial" charset="0"/>
                <a:ea typeface="ＭＳ Ｐゴシック" charset="0"/>
              </a:defRPr>
            </a:lvl3pPr>
            <a:lvl4pPr marL="1600200" indent="-228600" defTabSz="915988" eaLnBrk="0" hangingPunct="0">
              <a:defRPr sz="2400">
                <a:solidFill>
                  <a:schemeClr val="tx1"/>
                </a:solidFill>
                <a:latin typeface="Arial" charset="0"/>
                <a:ea typeface="ＭＳ Ｐゴシック" charset="0"/>
              </a:defRPr>
            </a:lvl4pPr>
            <a:lvl5pPr marL="2057400" indent="-228600" defTabSz="915988" eaLnBrk="0" hangingPunct="0">
              <a:defRPr sz="2400">
                <a:solidFill>
                  <a:schemeClr val="tx1"/>
                </a:solidFill>
                <a:latin typeface="Arial" charset="0"/>
                <a:ea typeface="ＭＳ Ｐゴシック" charset="0"/>
              </a:defRPr>
            </a:lvl5pPr>
            <a:lvl6pPr marL="2514600" indent="-228600" defTabSz="915988"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15988"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15988"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15988" eaLnBrk="0" fontAlgn="base" hangingPunct="0">
              <a:spcBef>
                <a:spcPct val="0"/>
              </a:spcBef>
              <a:spcAft>
                <a:spcPct val="0"/>
              </a:spcAft>
              <a:defRPr sz="2400">
                <a:solidFill>
                  <a:schemeClr val="tx1"/>
                </a:solidFill>
                <a:latin typeface="Arial" charset="0"/>
                <a:ea typeface="ＭＳ Ｐゴシック" charset="0"/>
              </a:defRPr>
            </a:lvl9pPr>
          </a:lstStyle>
          <a:p>
            <a:pPr algn="r"/>
            <a:fld id="{633EDBF3-1742-9541-B8DA-7F81D17998B8}" type="slidenum">
              <a:rPr lang="en-US" sz="1200">
                <a:latin typeface="Lucida Grande" charset="0"/>
              </a:rPr>
              <a:pPr algn="r"/>
              <a:t>8</a:t>
            </a:fld>
            <a:endParaRPr lang="en-US" sz="1200">
              <a:latin typeface="Lucida Grande" charset="0"/>
            </a:endParaRPr>
          </a:p>
        </p:txBody>
      </p:sp>
      <p:sp>
        <p:nvSpPr>
          <p:cNvPr id="115715" name="Rectangle 2"/>
          <p:cNvSpPr>
            <a:spLocks noRot="1" noChangeArrowheads="1" noTextEdit="1"/>
          </p:cNvSpPr>
          <p:nvPr>
            <p:ph type="sldImg"/>
          </p:nvPr>
        </p:nvSpPr>
        <p:spPr>
          <a:xfrm>
            <a:off x="384175" y="685800"/>
            <a:ext cx="6094413" cy="3429000"/>
          </a:xfrm>
          <a:ln/>
        </p:spPr>
      </p:sp>
      <p:sp>
        <p:nvSpPr>
          <p:cNvPr id="115716" name="Rectangle 3"/>
          <p:cNvSpPr>
            <a:spLocks noGrp="1" noChangeArrowheads="1"/>
          </p:cNvSpPr>
          <p:nvPr>
            <p:ph type="body" idx="1"/>
          </p:nvPr>
        </p:nvSpPr>
        <p:spPr>
          <a:xfrm>
            <a:off x="684839" y="4342924"/>
            <a:ext cx="5488325" cy="411458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54" tIns="45777" rIns="91554" bIns="45777"/>
          <a:lstStyle/>
          <a:p>
            <a:pPr marL="285750"/>
            <a:r>
              <a:rPr lang="en-GB" altLang="ja-JP">
                <a:latin typeface="Arial" charset="0"/>
              </a:rPr>
              <a:t>La soppressione del testosterone a livelli ≤0,5 ng/ml si è manifestata più rapidamente nei pazienti trattati con degarelix rispetto a quelli trattati con leuprolide. Al giorno 3, i 2 gruppi del degarelix evidenziavano una riduzione del 96% nei livelli di testosterone. Al contrario, il gruppo del leuprolide evidenziava un incremento medio del 65% nei livelli di testosterone al giorno 3.</a:t>
            </a:r>
            <a:r>
              <a:rPr lang="en-US" altLang="ja-JP">
                <a:latin typeface="Arial" charset="0"/>
              </a:rPr>
              <a:t> </a:t>
            </a:r>
          </a:p>
          <a:p>
            <a:pPr marL="285750"/>
            <a:r>
              <a:rPr lang="en-US" altLang="ja-JP">
                <a:latin typeface="Arial" charset="0"/>
              </a:rPr>
              <a:t>L’aumento transitorio iniziale del testosterone (definito come un incremento ≥15% rispetto al basale per 48 ore in qualsiasi momento nelle prime 2 settimane di trattamento) è stato osservato nell’80% dei pazienti nel gruppo del leuprolide. </a:t>
            </a:r>
          </a:p>
          <a:p>
            <a:pPr marL="285750"/>
            <a:r>
              <a:rPr lang="en-GB" altLang="ja-JP">
                <a:latin typeface="Arial" charset="0"/>
              </a:rPr>
              <a:t>Nessuno dei pazienti nei gruppi del degarelix ha riportato un aumento transitorio iniziale del testosterone.</a:t>
            </a:r>
            <a:r>
              <a:rPr lang="en-GB" altLang="ja-JP" baseline="30000">
                <a:latin typeface="Arial" charset="0"/>
              </a:rPr>
              <a:t>1</a:t>
            </a:r>
          </a:p>
          <a:p>
            <a:pPr marL="285750"/>
            <a:endParaRPr lang="en-GB" altLang="ja-JP" baseline="30000">
              <a:latin typeface="Arial" charset="0"/>
            </a:endParaRPr>
          </a:p>
          <a:p>
            <a:pPr marL="285750"/>
            <a:r>
              <a:rPr lang="en-GB">
                <a:latin typeface="Arial" charset="0"/>
              </a:rPr>
              <a:t>1. </a:t>
            </a:r>
            <a:r>
              <a:rPr lang="fr-FR">
                <a:latin typeface="Arial" charset="0"/>
              </a:rPr>
              <a:t>Boccon-Gibod L et al. Presentazione poster. 23esimo Congresso EAU, Milano, Italia, 2008</a:t>
            </a:r>
            <a:endParaRPr lang="en-GB">
              <a:latin typeface="Arial" charset="0"/>
            </a:endParaRPr>
          </a:p>
          <a:p>
            <a:pPr marL="285750"/>
            <a:endParaRPr lang="en-GB">
              <a:latin typeface="Arial" charset="0"/>
            </a:endParaRPr>
          </a:p>
          <a:p>
            <a:pPr marL="285750"/>
            <a:endParaRPr lang="en-GB" altLang="ja-JP" baseline="30000">
              <a:latin typeface="Arial"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6pPr>
            <a:lvl7pPr marL="29718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7pPr>
            <a:lvl8pPr marL="34290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8pPr>
            <a:lvl9pPr marL="38862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9pPr>
          </a:lstStyle>
          <a:p>
            <a:pPr eaLnBrk="1" hangingPunct="1"/>
            <a:fld id="{3716CA65-8069-CE47-870A-892A311F033D}" type="slidenum">
              <a:rPr lang="en-US" sz="1200">
                <a:solidFill>
                  <a:prstClr val="black"/>
                </a:solidFill>
              </a:rPr>
              <a:pPr eaLnBrk="1" hangingPunct="1"/>
              <a:t>44</a:t>
            </a:fld>
            <a:endParaRPr lang="en-US" sz="1200">
              <a:solidFill>
                <a:prstClr val="black"/>
              </a:solidFill>
            </a:endParaRPr>
          </a:p>
        </p:txBody>
      </p:sp>
      <p:sp>
        <p:nvSpPr>
          <p:cNvPr id="148483" name="Rectangle 2"/>
          <p:cNvSpPr>
            <a:spLocks noGrp="1" noRot="1" noChangeAspect="1" noChangeArrowheads="1" noTextEdit="1"/>
          </p:cNvSpPr>
          <p:nvPr>
            <p:ph type="sldImg"/>
          </p:nvPr>
        </p:nvSpPr>
        <p:spPr>
          <a:xfrm>
            <a:off x="1144588" y="685800"/>
            <a:ext cx="4572000" cy="3429000"/>
          </a:xfrm>
          <a:ln/>
        </p:spPr>
      </p:sp>
      <p:sp>
        <p:nvSpPr>
          <p:cNvPr id="148484"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i="1"/>
              <a:t>HIF, hypoxia-inducible factor; pVHL, von Hippel-Lindau protein</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ＭＳ Ｐゴシック" charset="0"/>
                <a:cs typeface="ＭＳ Ｐゴシック" charset="0"/>
              </a:defRPr>
            </a:lvl1pPr>
            <a:lvl2pPr marL="37931725" indent="-37474525" eaLnBrk="0" hangingPunct="0">
              <a:defRPr sz="2000">
                <a:solidFill>
                  <a:schemeClr val="tx1"/>
                </a:solidFill>
                <a:latin typeface="Arial" charset="0"/>
                <a:ea typeface="ＭＳ Ｐゴシック" charset="0"/>
              </a:defRPr>
            </a:lvl2pPr>
            <a:lvl3pPr eaLnBrk="0" hangingPunct="0">
              <a:defRPr sz="2000">
                <a:solidFill>
                  <a:schemeClr val="tx1"/>
                </a:solidFill>
                <a:latin typeface="Arial" charset="0"/>
                <a:ea typeface="ＭＳ Ｐゴシック" charset="0"/>
              </a:defRPr>
            </a:lvl3pPr>
            <a:lvl4pPr eaLnBrk="0" hangingPunct="0">
              <a:defRPr sz="2000">
                <a:solidFill>
                  <a:schemeClr val="tx1"/>
                </a:solidFill>
                <a:latin typeface="Arial" charset="0"/>
                <a:ea typeface="ＭＳ Ｐゴシック" charset="0"/>
              </a:defRPr>
            </a:lvl4pPr>
            <a:lvl5pPr eaLnBrk="0" hangingPunct="0">
              <a:defRPr sz="2000">
                <a:solidFill>
                  <a:schemeClr val="tx1"/>
                </a:solidFill>
                <a:latin typeface="Arial" charset="0"/>
                <a:ea typeface="ＭＳ Ｐゴシック" charset="0"/>
              </a:defRPr>
            </a:lvl5pPr>
            <a:lvl6pPr marL="457200" eaLnBrk="0" fontAlgn="base" hangingPunct="0">
              <a:spcBef>
                <a:spcPct val="0"/>
              </a:spcBef>
              <a:spcAft>
                <a:spcPct val="0"/>
              </a:spcAft>
              <a:defRPr sz="2000">
                <a:solidFill>
                  <a:schemeClr val="tx1"/>
                </a:solidFill>
                <a:latin typeface="Arial" charset="0"/>
                <a:ea typeface="ＭＳ Ｐゴシック" charset="0"/>
              </a:defRPr>
            </a:lvl6pPr>
            <a:lvl7pPr marL="914400" eaLnBrk="0" fontAlgn="base" hangingPunct="0">
              <a:spcBef>
                <a:spcPct val="0"/>
              </a:spcBef>
              <a:spcAft>
                <a:spcPct val="0"/>
              </a:spcAft>
              <a:defRPr sz="2000">
                <a:solidFill>
                  <a:schemeClr val="tx1"/>
                </a:solidFill>
                <a:latin typeface="Arial" charset="0"/>
                <a:ea typeface="ＭＳ Ｐゴシック" charset="0"/>
              </a:defRPr>
            </a:lvl7pPr>
            <a:lvl8pPr marL="1371600" eaLnBrk="0" fontAlgn="base" hangingPunct="0">
              <a:spcBef>
                <a:spcPct val="0"/>
              </a:spcBef>
              <a:spcAft>
                <a:spcPct val="0"/>
              </a:spcAft>
              <a:defRPr sz="2000">
                <a:solidFill>
                  <a:schemeClr val="tx1"/>
                </a:solidFill>
                <a:latin typeface="Arial" charset="0"/>
                <a:ea typeface="ＭＳ Ｐゴシック" charset="0"/>
              </a:defRPr>
            </a:lvl8pPr>
            <a:lvl9pPr marL="1828800" eaLnBrk="0" fontAlgn="base" hangingPunct="0">
              <a:spcBef>
                <a:spcPct val="0"/>
              </a:spcBef>
              <a:spcAft>
                <a:spcPct val="0"/>
              </a:spcAft>
              <a:defRPr sz="2000">
                <a:solidFill>
                  <a:schemeClr val="tx1"/>
                </a:solidFill>
                <a:latin typeface="Arial" charset="0"/>
                <a:ea typeface="ＭＳ Ｐゴシック" charset="0"/>
              </a:defRPr>
            </a:lvl9pPr>
          </a:lstStyle>
          <a:p>
            <a:pPr eaLnBrk="1" hangingPunct="1"/>
            <a:fld id="{6AEAB710-0092-8440-B5FD-F23339AEBCD3}" type="slidenum">
              <a:rPr lang="de-DE" sz="1200">
                <a:solidFill>
                  <a:prstClr val="black"/>
                </a:solidFill>
                <a:latin typeface="Times New Roman" charset="0"/>
              </a:rPr>
              <a:pPr eaLnBrk="1" hangingPunct="1"/>
              <a:t>45</a:t>
            </a:fld>
            <a:endParaRPr lang="de-DE" sz="1200">
              <a:solidFill>
                <a:prstClr val="black"/>
              </a:solidFill>
              <a:latin typeface="Times New Roman" charset="0"/>
            </a:endParaRPr>
          </a:p>
        </p:txBody>
      </p:sp>
      <p:sp>
        <p:nvSpPr>
          <p:cNvPr id="34819" name="Rectangle 2"/>
          <p:cNvSpPr>
            <a:spLocks noGrp="1" noRot="1" noChangeAspect="1" noChangeArrowheads="1" noTextEdit="1"/>
          </p:cNvSpPr>
          <p:nvPr>
            <p:ph type="sldImg"/>
          </p:nvPr>
        </p:nvSpPr>
        <p:spPr>
          <a:xfrm>
            <a:off x="381000" y="685800"/>
            <a:ext cx="6097588" cy="3430588"/>
          </a:xfrm>
          <a:ln/>
        </p:spPr>
      </p:sp>
      <p:sp>
        <p:nvSpPr>
          <p:cNvPr id="34820"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de-DE"/>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ＭＳ Ｐゴシック" charset="0"/>
                <a:cs typeface="ＭＳ Ｐゴシック" charset="0"/>
              </a:defRPr>
            </a:lvl1pPr>
            <a:lvl2pPr marL="37931725" indent="-37474525" eaLnBrk="0" hangingPunct="0">
              <a:defRPr sz="2000">
                <a:solidFill>
                  <a:schemeClr val="tx1"/>
                </a:solidFill>
                <a:latin typeface="Arial" charset="0"/>
                <a:ea typeface="ＭＳ Ｐゴシック" charset="0"/>
              </a:defRPr>
            </a:lvl2pPr>
            <a:lvl3pPr eaLnBrk="0" hangingPunct="0">
              <a:defRPr sz="2000">
                <a:solidFill>
                  <a:schemeClr val="tx1"/>
                </a:solidFill>
                <a:latin typeface="Arial" charset="0"/>
                <a:ea typeface="ＭＳ Ｐゴシック" charset="0"/>
              </a:defRPr>
            </a:lvl3pPr>
            <a:lvl4pPr eaLnBrk="0" hangingPunct="0">
              <a:defRPr sz="2000">
                <a:solidFill>
                  <a:schemeClr val="tx1"/>
                </a:solidFill>
                <a:latin typeface="Arial" charset="0"/>
                <a:ea typeface="ＭＳ Ｐゴシック" charset="0"/>
              </a:defRPr>
            </a:lvl4pPr>
            <a:lvl5pPr eaLnBrk="0" hangingPunct="0">
              <a:defRPr sz="2000">
                <a:solidFill>
                  <a:schemeClr val="tx1"/>
                </a:solidFill>
                <a:latin typeface="Arial" charset="0"/>
                <a:ea typeface="ＭＳ Ｐゴシック" charset="0"/>
              </a:defRPr>
            </a:lvl5pPr>
            <a:lvl6pPr marL="457200" eaLnBrk="0" fontAlgn="base" hangingPunct="0">
              <a:spcBef>
                <a:spcPct val="0"/>
              </a:spcBef>
              <a:spcAft>
                <a:spcPct val="0"/>
              </a:spcAft>
              <a:defRPr sz="2000">
                <a:solidFill>
                  <a:schemeClr val="tx1"/>
                </a:solidFill>
                <a:latin typeface="Arial" charset="0"/>
                <a:ea typeface="ＭＳ Ｐゴシック" charset="0"/>
              </a:defRPr>
            </a:lvl6pPr>
            <a:lvl7pPr marL="914400" eaLnBrk="0" fontAlgn="base" hangingPunct="0">
              <a:spcBef>
                <a:spcPct val="0"/>
              </a:spcBef>
              <a:spcAft>
                <a:spcPct val="0"/>
              </a:spcAft>
              <a:defRPr sz="2000">
                <a:solidFill>
                  <a:schemeClr val="tx1"/>
                </a:solidFill>
                <a:latin typeface="Arial" charset="0"/>
                <a:ea typeface="ＭＳ Ｐゴシック" charset="0"/>
              </a:defRPr>
            </a:lvl7pPr>
            <a:lvl8pPr marL="1371600" eaLnBrk="0" fontAlgn="base" hangingPunct="0">
              <a:spcBef>
                <a:spcPct val="0"/>
              </a:spcBef>
              <a:spcAft>
                <a:spcPct val="0"/>
              </a:spcAft>
              <a:defRPr sz="2000">
                <a:solidFill>
                  <a:schemeClr val="tx1"/>
                </a:solidFill>
                <a:latin typeface="Arial" charset="0"/>
                <a:ea typeface="ＭＳ Ｐゴシック" charset="0"/>
              </a:defRPr>
            </a:lvl8pPr>
            <a:lvl9pPr marL="1828800" eaLnBrk="0" fontAlgn="base" hangingPunct="0">
              <a:spcBef>
                <a:spcPct val="0"/>
              </a:spcBef>
              <a:spcAft>
                <a:spcPct val="0"/>
              </a:spcAft>
              <a:defRPr sz="2000">
                <a:solidFill>
                  <a:schemeClr val="tx1"/>
                </a:solidFill>
                <a:latin typeface="Arial" charset="0"/>
                <a:ea typeface="ＭＳ Ｐゴシック" charset="0"/>
              </a:defRPr>
            </a:lvl9pPr>
          </a:lstStyle>
          <a:p>
            <a:pPr eaLnBrk="1" hangingPunct="1"/>
            <a:fld id="{6AEAB710-0092-8440-B5FD-F23339AEBCD3}" type="slidenum">
              <a:rPr lang="de-DE" sz="1200">
                <a:solidFill>
                  <a:prstClr val="black"/>
                </a:solidFill>
                <a:latin typeface="Times New Roman" charset="0"/>
              </a:rPr>
              <a:pPr eaLnBrk="1" hangingPunct="1"/>
              <a:t>46</a:t>
            </a:fld>
            <a:endParaRPr lang="de-DE" sz="1200">
              <a:solidFill>
                <a:prstClr val="black"/>
              </a:solidFill>
              <a:latin typeface="Times New Roman" charset="0"/>
            </a:endParaRPr>
          </a:p>
        </p:txBody>
      </p:sp>
      <p:sp>
        <p:nvSpPr>
          <p:cNvPr id="34819" name="Rectangle 2"/>
          <p:cNvSpPr>
            <a:spLocks noGrp="1" noRot="1" noChangeAspect="1" noChangeArrowheads="1" noTextEdit="1"/>
          </p:cNvSpPr>
          <p:nvPr>
            <p:ph type="sldImg"/>
          </p:nvPr>
        </p:nvSpPr>
        <p:spPr>
          <a:xfrm>
            <a:off x="381000" y="685800"/>
            <a:ext cx="6097588" cy="3430588"/>
          </a:xfrm>
          <a:ln/>
        </p:spPr>
      </p:sp>
      <p:sp>
        <p:nvSpPr>
          <p:cNvPr id="34820"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de-DE"/>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ＭＳ Ｐゴシック" charset="0"/>
                <a:cs typeface="ＭＳ Ｐゴシック" charset="0"/>
              </a:defRPr>
            </a:lvl1pPr>
            <a:lvl2pPr marL="37931725" indent="-37474525" eaLnBrk="0" hangingPunct="0">
              <a:defRPr sz="2000">
                <a:solidFill>
                  <a:schemeClr val="tx1"/>
                </a:solidFill>
                <a:latin typeface="Arial" charset="0"/>
                <a:ea typeface="ＭＳ Ｐゴシック" charset="0"/>
              </a:defRPr>
            </a:lvl2pPr>
            <a:lvl3pPr eaLnBrk="0" hangingPunct="0">
              <a:defRPr sz="2000">
                <a:solidFill>
                  <a:schemeClr val="tx1"/>
                </a:solidFill>
                <a:latin typeface="Arial" charset="0"/>
                <a:ea typeface="ＭＳ Ｐゴシック" charset="0"/>
              </a:defRPr>
            </a:lvl3pPr>
            <a:lvl4pPr eaLnBrk="0" hangingPunct="0">
              <a:defRPr sz="2000">
                <a:solidFill>
                  <a:schemeClr val="tx1"/>
                </a:solidFill>
                <a:latin typeface="Arial" charset="0"/>
                <a:ea typeface="ＭＳ Ｐゴシック" charset="0"/>
              </a:defRPr>
            </a:lvl4pPr>
            <a:lvl5pPr eaLnBrk="0" hangingPunct="0">
              <a:defRPr sz="2000">
                <a:solidFill>
                  <a:schemeClr val="tx1"/>
                </a:solidFill>
                <a:latin typeface="Arial" charset="0"/>
                <a:ea typeface="ＭＳ Ｐゴシック" charset="0"/>
              </a:defRPr>
            </a:lvl5pPr>
            <a:lvl6pPr marL="457200" eaLnBrk="0" fontAlgn="base" hangingPunct="0">
              <a:spcBef>
                <a:spcPct val="0"/>
              </a:spcBef>
              <a:spcAft>
                <a:spcPct val="0"/>
              </a:spcAft>
              <a:defRPr sz="2000">
                <a:solidFill>
                  <a:schemeClr val="tx1"/>
                </a:solidFill>
                <a:latin typeface="Arial" charset="0"/>
                <a:ea typeface="ＭＳ Ｐゴシック" charset="0"/>
              </a:defRPr>
            </a:lvl6pPr>
            <a:lvl7pPr marL="914400" eaLnBrk="0" fontAlgn="base" hangingPunct="0">
              <a:spcBef>
                <a:spcPct val="0"/>
              </a:spcBef>
              <a:spcAft>
                <a:spcPct val="0"/>
              </a:spcAft>
              <a:defRPr sz="2000">
                <a:solidFill>
                  <a:schemeClr val="tx1"/>
                </a:solidFill>
                <a:latin typeface="Arial" charset="0"/>
                <a:ea typeface="ＭＳ Ｐゴシック" charset="0"/>
              </a:defRPr>
            </a:lvl7pPr>
            <a:lvl8pPr marL="1371600" eaLnBrk="0" fontAlgn="base" hangingPunct="0">
              <a:spcBef>
                <a:spcPct val="0"/>
              </a:spcBef>
              <a:spcAft>
                <a:spcPct val="0"/>
              </a:spcAft>
              <a:defRPr sz="2000">
                <a:solidFill>
                  <a:schemeClr val="tx1"/>
                </a:solidFill>
                <a:latin typeface="Arial" charset="0"/>
                <a:ea typeface="ＭＳ Ｐゴシック" charset="0"/>
              </a:defRPr>
            </a:lvl8pPr>
            <a:lvl9pPr marL="1828800" eaLnBrk="0" fontAlgn="base" hangingPunct="0">
              <a:spcBef>
                <a:spcPct val="0"/>
              </a:spcBef>
              <a:spcAft>
                <a:spcPct val="0"/>
              </a:spcAft>
              <a:defRPr sz="2000">
                <a:solidFill>
                  <a:schemeClr val="tx1"/>
                </a:solidFill>
                <a:latin typeface="Arial" charset="0"/>
                <a:ea typeface="ＭＳ Ｐゴシック" charset="0"/>
              </a:defRPr>
            </a:lvl9pPr>
          </a:lstStyle>
          <a:p>
            <a:pPr eaLnBrk="1" hangingPunct="1"/>
            <a:fld id="{49915FEB-3871-5B46-8ED8-1EB73D6126AB}" type="slidenum">
              <a:rPr lang="de-DE" sz="1200">
                <a:solidFill>
                  <a:prstClr val="black"/>
                </a:solidFill>
                <a:latin typeface="Times New Roman" charset="0"/>
              </a:rPr>
              <a:pPr eaLnBrk="1" hangingPunct="1"/>
              <a:t>47</a:t>
            </a:fld>
            <a:endParaRPr lang="de-DE" sz="1200">
              <a:solidFill>
                <a:prstClr val="black"/>
              </a:solidFill>
              <a:latin typeface="Times New Roman" charset="0"/>
            </a:endParaRPr>
          </a:p>
        </p:txBody>
      </p:sp>
      <p:sp>
        <p:nvSpPr>
          <p:cNvPr id="22531" name="Rectangle 2"/>
          <p:cNvSpPr>
            <a:spLocks noGrp="1" noRot="1" noChangeAspect="1" noChangeArrowheads="1" noTextEdit="1"/>
          </p:cNvSpPr>
          <p:nvPr>
            <p:ph type="sldImg"/>
          </p:nvPr>
        </p:nvSpPr>
        <p:spPr>
          <a:xfrm>
            <a:off x="381000" y="685800"/>
            <a:ext cx="6097588" cy="3430588"/>
          </a:xfrm>
          <a:ln/>
        </p:spPr>
      </p:sp>
      <p:sp>
        <p:nvSpPr>
          <p:cNvPr id="22532"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de-DE"/>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xfrm>
            <a:off x="1143000" y="685800"/>
            <a:ext cx="4572000" cy="3429000"/>
          </a:xfrm>
          <a:ln/>
        </p:spPr>
      </p:sp>
      <p:sp>
        <p:nvSpPr>
          <p:cNvPr id="204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a:latin typeface="Arial" charset="0"/>
                <a:ea typeface="ＭＳ Ｐゴシック" charset="0"/>
                <a:cs typeface="ＭＳ Ｐゴシック" charset="0"/>
              </a:rPr>
              <a:t>The Memorial Sloan-Kettering risk-factor model is predictive of patient</a:t>
            </a:r>
          </a:p>
          <a:p>
            <a:pPr>
              <a:lnSpc>
                <a:spcPct val="70000"/>
              </a:lnSpc>
            </a:pPr>
            <a:r>
              <a:rPr lang="en-US" b="1">
                <a:latin typeface="Arial" charset="0"/>
                <a:ea typeface="ＭＳ Ｐゴシック" charset="0"/>
                <a:cs typeface="ＭＳ Ｐゴシック" charset="0"/>
              </a:rPr>
              <a:t>long-term prognosis</a:t>
            </a:r>
            <a:endParaRPr lang="en-US">
              <a:latin typeface="Arial" charset="0"/>
              <a:ea typeface="ＭＳ Ｐゴシック" charset="0"/>
              <a:cs typeface="ＭＳ Ｐゴシック" charset="0"/>
              <a:sym typeface="Symbol" charset="0"/>
            </a:endParaRPr>
          </a:p>
          <a:p>
            <a:r>
              <a:rPr lang="en-US">
                <a:latin typeface="Arial" charset="0"/>
                <a:ea typeface="ＭＳ Ｐゴシック" charset="0"/>
                <a:cs typeface="ＭＳ Ｐゴシック" charset="0"/>
              </a:rPr>
              <a:t>This retrospective study was performed on 670 patients with mRCC treated at Memorial Sloan-Kettering Cancer Center.</a:t>
            </a:r>
          </a:p>
          <a:p>
            <a:r>
              <a:rPr lang="en-US">
                <a:latin typeface="Arial" charset="0"/>
                <a:ea typeface="ＭＳ Ｐゴシック" charset="0"/>
                <a:cs typeface="ＭＳ Ｐゴシック" charset="0"/>
              </a:rPr>
              <a:t>The subsequent model that was developed, identifies prognostic factors that predicted survival for patients with mRCC.</a:t>
            </a:r>
          </a:p>
          <a:p>
            <a:r>
              <a:rPr lang="en-US">
                <a:latin typeface="Arial" charset="0"/>
                <a:ea typeface="ＭＳ Ｐゴシック" charset="0"/>
                <a:cs typeface="ＭＳ Ｐゴシック" charset="0"/>
              </a:rPr>
              <a:t>Risk factors associated with shorter survival (no prior nephrectomy) were:</a:t>
            </a:r>
          </a:p>
          <a:p>
            <a:pPr lvl="1"/>
            <a:r>
              <a:rPr lang="en-US">
                <a:latin typeface="Arial" charset="0"/>
                <a:ea typeface="ＭＳ Ｐゴシック" charset="0"/>
              </a:rPr>
              <a:t>KPS &lt;80</a:t>
            </a:r>
          </a:p>
          <a:p>
            <a:pPr lvl="1"/>
            <a:r>
              <a:rPr lang="en-US">
                <a:latin typeface="Arial" charset="0"/>
                <a:ea typeface="ＭＳ Ｐゴシック" charset="0"/>
              </a:rPr>
              <a:t>Low serum hemoglobin (13 g/dL in males,11.5 g/dL in females) </a:t>
            </a:r>
          </a:p>
          <a:p>
            <a:pPr lvl="1"/>
            <a:r>
              <a:rPr lang="en-US">
                <a:latin typeface="Arial" charset="0"/>
                <a:ea typeface="ＭＳ Ｐゴシック" charset="0"/>
              </a:rPr>
              <a:t>High corrected calcium (10 mg/dL)</a:t>
            </a:r>
          </a:p>
          <a:p>
            <a:pPr lvl="1"/>
            <a:r>
              <a:rPr lang="en-US">
                <a:latin typeface="Arial" charset="0"/>
                <a:ea typeface="ＭＳ Ｐゴシック" charset="0"/>
              </a:rPr>
              <a:t>High lactate dehydrogenase (300 U/L)</a:t>
            </a:r>
          </a:p>
          <a:p>
            <a:r>
              <a:rPr lang="en-US">
                <a:latin typeface="Arial" charset="0"/>
                <a:ea typeface="ＭＳ Ｐゴシック" charset="0"/>
                <a:cs typeface="ＭＳ Ｐゴシック" charset="0"/>
              </a:rPr>
              <a:t>The model predicts that patient prognosis declines as the number of risk factors increases.</a:t>
            </a:r>
          </a:p>
          <a:p>
            <a:endParaRPr lang="en-US">
              <a:latin typeface="Arial" charset="0"/>
              <a:ea typeface="ＭＳ Ｐゴシック" charset="0"/>
              <a:cs typeface="ＭＳ Ｐゴシック" charset="0"/>
            </a:endParaRPr>
          </a:p>
        </p:txBody>
      </p:sp>
      <p:sp>
        <p:nvSpPr>
          <p:cNvPr id="20484" name="Text Box 4"/>
          <p:cNvSpPr txBox="1">
            <a:spLocks noChangeArrowheads="1"/>
          </p:cNvSpPr>
          <p:nvPr/>
        </p:nvSpPr>
        <p:spPr bwMode="auto">
          <a:xfrm>
            <a:off x="190500" y="8183563"/>
            <a:ext cx="6076950"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nchor="b"/>
          <a:lstStyle>
            <a:lvl1pPr eaLnBrk="0" hangingPunct="0">
              <a:tabLst>
                <a:tab pos="114300" algn="l"/>
              </a:tabLst>
              <a:defRPr sz="2000" b="1">
                <a:solidFill>
                  <a:schemeClr val="bg1"/>
                </a:solidFill>
                <a:latin typeface="Arial" charset="0"/>
                <a:ea typeface="ＭＳ Ｐゴシック" charset="0"/>
                <a:cs typeface="ＭＳ Ｐゴシック" charset="0"/>
              </a:defRPr>
            </a:lvl1pPr>
            <a:lvl2pPr marL="37931725" indent="-37474525" eaLnBrk="0" hangingPunct="0">
              <a:tabLst>
                <a:tab pos="114300" algn="l"/>
              </a:tabLst>
              <a:defRPr sz="2000" b="1">
                <a:solidFill>
                  <a:schemeClr val="bg1"/>
                </a:solidFill>
                <a:latin typeface="Arial" charset="0"/>
                <a:ea typeface="ＭＳ Ｐゴシック" charset="0"/>
              </a:defRPr>
            </a:lvl2pPr>
            <a:lvl3pPr eaLnBrk="0" hangingPunct="0">
              <a:tabLst>
                <a:tab pos="114300" algn="l"/>
              </a:tabLst>
              <a:defRPr sz="2000" b="1">
                <a:solidFill>
                  <a:schemeClr val="bg1"/>
                </a:solidFill>
                <a:latin typeface="Arial" charset="0"/>
                <a:ea typeface="ＭＳ Ｐゴシック" charset="0"/>
              </a:defRPr>
            </a:lvl3pPr>
            <a:lvl4pPr eaLnBrk="0" hangingPunct="0">
              <a:tabLst>
                <a:tab pos="114300" algn="l"/>
              </a:tabLst>
              <a:defRPr sz="2000" b="1">
                <a:solidFill>
                  <a:schemeClr val="bg1"/>
                </a:solidFill>
                <a:latin typeface="Arial" charset="0"/>
                <a:ea typeface="ＭＳ Ｐゴシック" charset="0"/>
              </a:defRPr>
            </a:lvl4pPr>
            <a:lvl5pPr eaLnBrk="0" hangingPunct="0">
              <a:tabLst>
                <a:tab pos="114300" algn="l"/>
              </a:tabLst>
              <a:defRPr sz="2000" b="1">
                <a:solidFill>
                  <a:schemeClr val="bg1"/>
                </a:solidFill>
                <a:latin typeface="Arial" charset="0"/>
                <a:ea typeface="ＭＳ Ｐゴシック" charset="0"/>
              </a:defRPr>
            </a:lvl5pPr>
            <a:lvl6pPr marL="457200" eaLnBrk="0" fontAlgn="base" hangingPunct="0">
              <a:spcBef>
                <a:spcPct val="0"/>
              </a:spcBef>
              <a:spcAft>
                <a:spcPct val="0"/>
              </a:spcAft>
              <a:tabLst>
                <a:tab pos="114300" algn="l"/>
              </a:tabLst>
              <a:defRPr sz="2000" b="1">
                <a:solidFill>
                  <a:schemeClr val="bg1"/>
                </a:solidFill>
                <a:latin typeface="Arial" charset="0"/>
                <a:ea typeface="ＭＳ Ｐゴシック" charset="0"/>
              </a:defRPr>
            </a:lvl6pPr>
            <a:lvl7pPr marL="914400" eaLnBrk="0" fontAlgn="base" hangingPunct="0">
              <a:spcBef>
                <a:spcPct val="0"/>
              </a:spcBef>
              <a:spcAft>
                <a:spcPct val="0"/>
              </a:spcAft>
              <a:tabLst>
                <a:tab pos="114300" algn="l"/>
              </a:tabLst>
              <a:defRPr sz="2000" b="1">
                <a:solidFill>
                  <a:schemeClr val="bg1"/>
                </a:solidFill>
                <a:latin typeface="Arial" charset="0"/>
                <a:ea typeface="ＭＳ Ｐゴシック" charset="0"/>
              </a:defRPr>
            </a:lvl7pPr>
            <a:lvl8pPr marL="1371600" eaLnBrk="0" fontAlgn="base" hangingPunct="0">
              <a:spcBef>
                <a:spcPct val="0"/>
              </a:spcBef>
              <a:spcAft>
                <a:spcPct val="0"/>
              </a:spcAft>
              <a:tabLst>
                <a:tab pos="114300" algn="l"/>
              </a:tabLst>
              <a:defRPr sz="2000" b="1">
                <a:solidFill>
                  <a:schemeClr val="bg1"/>
                </a:solidFill>
                <a:latin typeface="Arial" charset="0"/>
                <a:ea typeface="ＭＳ Ｐゴシック" charset="0"/>
              </a:defRPr>
            </a:lvl8pPr>
            <a:lvl9pPr marL="1828800" eaLnBrk="0" fontAlgn="base" hangingPunct="0">
              <a:spcBef>
                <a:spcPct val="0"/>
              </a:spcBef>
              <a:spcAft>
                <a:spcPct val="0"/>
              </a:spcAft>
              <a:tabLst>
                <a:tab pos="114300" algn="l"/>
              </a:tabLst>
              <a:defRPr sz="2000" b="1">
                <a:solidFill>
                  <a:schemeClr val="bg1"/>
                </a:solidFill>
                <a:latin typeface="Arial" charset="0"/>
                <a:ea typeface="ＭＳ Ｐゴシック" charset="0"/>
              </a:defRPr>
            </a:lvl9pPr>
          </a:lstStyle>
          <a:p>
            <a:pPr eaLnBrk="1" hangingPunct="1">
              <a:spcAft>
                <a:spcPct val="25000"/>
              </a:spcAft>
            </a:pPr>
            <a:r>
              <a:rPr lang="en-US" sz="1000">
                <a:solidFill>
                  <a:prstClr val="black"/>
                </a:solidFill>
              </a:rPr>
              <a:t>Reference</a:t>
            </a:r>
          </a:p>
          <a:p>
            <a:pPr eaLnBrk="1" hangingPunct="1">
              <a:spcAft>
                <a:spcPct val="25000"/>
              </a:spcAft>
            </a:pPr>
            <a:r>
              <a:rPr lang="en-US" sz="1000" b="0">
                <a:solidFill>
                  <a:prstClr val="black"/>
                </a:solidFill>
              </a:rPr>
              <a:t>Motzer RJ, Bacik J, Murphy BA, Russo P, Mazumdar M, et al. Interferon-alfa as a comparitive treatment for clinical trials of new therapies against advanced renal cell carcinoma. </a:t>
            </a:r>
            <a:r>
              <a:rPr lang="en-US" sz="1000" b="0" i="1">
                <a:solidFill>
                  <a:prstClr val="black"/>
                </a:solidFill>
              </a:rPr>
              <a:t>J Clin Oncol</a:t>
            </a:r>
            <a:r>
              <a:rPr lang="en-US" sz="1000" b="0">
                <a:solidFill>
                  <a:prstClr val="black"/>
                </a:solidFill>
              </a:rPr>
              <a:t>. 2002;20:289-286.</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502EC378-CEDA-BA4C-A452-DC6FC37324A2}" type="slidenum">
              <a:rPr lang="es-ES" sz="1200">
                <a:solidFill>
                  <a:srgbClr val="000000"/>
                </a:solidFill>
              </a:rPr>
              <a:pPr eaLnBrk="1" hangingPunct="1"/>
              <a:t>52</a:t>
            </a:fld>
            <a:endParaRPr lang="es-ES" sz="1200">
              <a:solidFill>
                <a:srgbClr val="000000"/>
              </a:solidFill>
            </a:endParaRPr>
          </a:p>
        </p:txBody>
      </p:sp>
      <p:sp>
        <p:nvSpPr>
          <p:cNvPr id="135170" name="Rectangle 2"/>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35171"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730" tIns="44865" rIns="89730" bIns="44865"/>
          <a:lstStyle/>
          <a:p>
            <a:pPr algn="ctr" eaLnBrk="1" hangingPunct="1"/>
            <a:r>
              <a:rPr lang="en-US" b="1">
                <a:latin typeface="Arial" charset="0"/>
              </a:rPr>
              <a:t>Treatment strategies</a:t>
            </a:r>
            <a:endParaRPr lang="en-US">
              <a:solidFill>
                <a:schemeClr val="accent2"/>
              </a:solidFill>
              <a:latin typeface="Arial" charset="0"/>
            </a:endParaRPr>
          </a:p>
          <a:p>
            <a:pPr eaLnBrk="1" hangingPunct="1"/>
            <a:endParaRPr lang="en-US">
              <a:solidFill>
                <a:schemeClr val="accent2"/>
              </a:solidFill>
              <a:latin typeface="Arial" charset="0"/>
            </a:endParaRPr>
          </a:p>
          <a:p>
            <a:pPr eaLnBrk="1" hangingPunct="1"/>
            <a:r>
              <a:rPr lang="en-US" sz="1100">
                <a:latin typeface="Arial" charset="0"/>
              </a:rPr>
              <a:t>This table outlines the standard treatment for RCC at different stages.</a:t>
            </a:r>
          </a:p>
          <a:p>
            <a:pPr eaLnBrk="1" hangingPunct="1"/>
            <a:r>
              <a:rPr lang="en-US" sz="1100">
                <a:latin typeface="Arial" charset="0"/>
              </a:rPr>
              <a:t>Surgical resection of the tumour is the primary treatment for localised RCC. This is achieved by radical nephrectomy, which involves the complete removal of Gerota’s fascia and its contents, including the kidney and the adrenal gland.</a:t>
            </a:r>
          </a:p>
          <a:p>
            <a:pPr eaLnBrk="1" hangingPunct="1"/>
            <a:r>
              <a:rPr lang="en-US" sz="1100">
                <a:latin typeface="Arial" charset="0"/>
              </a:rPr>
              <a:t>Regional lymphadenectomy is often performed at the time of radical nephrectomy, although its role in prolonged survival has not been demonstrated.</a:t>
            </a:r>
            <a:r>
              <a:rPr lang="en-US" sz="1100" baseline="30000">
                <a:latin typeface="Arial" charset="0"/>
              </a:rPr>
              <a:t>[1]</a:t>
            </a:r>
            <a:endParaRPr lang="en-US">
              <a:solidFill>
                <a:schemeClr val="accent2"/>
              </a:solidFill>
              <a:latin typeface="Arial" charset="0"/>
            </a:endParaRPr>
          </a:p>
          <a:p>
            <a:pPr eaLnBrk="1" hangingPunct="1"/>
            <a:r>
              <a:rPr lang="en-US" sz="1100">
                <a:latin typeface="Arial" charset="0"/>
              </a:rPr>
              <a:t>In patients with metastatic disease, palliative nephrectomy and resection of metastases are often performed, although prolongation of survival seems to occur only in patients with solitary metastases.</a:t>
            </a:r>
            <a:r>
              <a:rPr lang="en-US">
                <a:solidFill>
                  <a:schemeClr val="accent2"/>
                </a:solidFill>
                <a:latin typeface="Arial" charset="0"/>
              </a:rPr>
              <a:t> </a:t>
            </a:r>
          </a:p>
          <a:p>
            <a:pPr eaLnBrk="1" hangingPunct="1"/>
            <a:r>
              <a:rPr lang="en-US" sz="1100">
                <a:latin typeface="Arial" charset="0"/>
              </a:rPr>
              <a:t>Metastatic RCC is largely a chemotherapy-resistant tumour, with modest response rates and no clearly demonstrated survival benefit.</a:t>
            </a:r>
          </a:p>
          <a:p>
            <a:pPr eaLnBrk="1" hangingPunct="1"/>
            <a:r>
              <a:rPr lang="en-US" sz="1100">
                <a:latin typeface="Arial" charset="0"/>
              </a:rPr>
              <a:t>Hormonal therapy is also ineffective; a review by Kjaer concluded that RCC is neither hormone dependant nor hormone responsive.</a:t>
            </a:r>
            <a:r>
              <a:rPr lang="en-US" sz="1100" baseline="30000">
                <a:latin typeface="Arial" charset="0"/>
              </a:rPr>
              <a:t>[2]</a:t>
            </a:r>
            <a:endParaRPr lang="en-US" sz="1100">
              <a:latin typeface="Arial" charset="0"/>
            </a:endParaRPr>
          </a:p>
          <a:p>
            <a:pPr eaLnBrk="1" hangingPunct="1"/>
            <a:r>
              <a:rPr lang="en-US" sz="1100">
                <a:latin typeface="Arial" charset="0"/>
              </a:rPr>
              <a:t>Best results have been obtained with immunotherapy, which has demonstrated reproducible complete and durable tumour responses in a significant minority of patients.</a:t>
            </a:r>
          </a:p>
          <a:p>
            <a:pPr eaLnBrk="1" hangingPunct="1"/>
            <a:endParaRPr lang="en-US" sz="1100">
              <a:latin typeface="Arial" charset="0"/>
            </a:endParaRPr>
          </a:p>
          <a:p>
            <a:pPr eaLnBrk="1" hangingPunct="1"/>
            <a:r>
              <a:rPr lang="en-US" sz="1000">
                <a:latin typeface="Arial" charset="0"/>
              </a:rPr>
              <a:t>1. Cancer: Principles and practice of oncology (5th edition). Devita VT, Hellman S, Rosenberg SA (eds); Lippincott-Raven Publishers: 1997.</a:t>
            </a:r>
          </a:p>
          <a:p>
            <a:pPr eaLnBrk="1" hangingPunct="1"/>
            <a:r>
              <a:rPr lang="en-US" sz="1000">
                <a:latin typeface="Arial" charset="0"/>
              </a:rPr>
              <a:t>2. Kjaer M. The role of medroxyprogesterone acetate (MPA) in the treatment of renal adenocarcinoma. Cancer Treat Rev 1988; 15: 195.</a:t>
            </a:r>
            <a:endParaRPr lang="en-US">
              <a:solidFill>
                <a:schemeClr val="accent2"/>
              </a:solidFill>
              <a:latin typeface="Arial" charset="0"/>
            </a:endParaRPr>
          </a:p>
          <a:p>
            <a:pPr eaLnBrk="1" hangingPunct="1"/>
            <a:endParaRPr lang="en-GB">
              <a:solidFill>
                <a:schemeClr val="accent2"/>
              </a:solidFill>
              <a:latin typeface="Arial"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xfrm>
            <a:off x="1143000" y="685800"/>
            <a:ext cx="4572000" cy="3429000"/>
          </a:xfrm>
          <a:ln/>
        </p:spPr>
      </p:sp>
      <p:sp>
        <p:nvSpPr>
          <p:cNvPr id="24579" name="Rectangle 3"/>
          <p:cNvSpPr>
            <a:spLocks noGrp="1" noChangeArrowheads="1"/>
          </p:cNvSpPr>
          <p:nvPr>
            <p:ph type="body" idx="1"/>
          </p:nvPr>
        </p:nvSpPr>
        <p:spPr>
          <a:xfrm>
            <a:off x="1327150" y="4343400"/>
            <a:ext cx="489585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marL="114300" indent="-114300"/>
            <a:endParaRPr lang="es-ES">
              <a:latin typeface="Arial" charset="0"/>
              <a:ea typeface="ＭＳ Ｐゴシック" charset="0"/>
              <a:cs typeface="ＭＳ Ｐゴシック"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1" tIns="45704" rIns="91411" bIns="45704" anchor="b"/>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r" eaLnBrk="1" hangingPunct="1"/>
            <a:fld id="{BE8B9CF7-C6CF-FD46-866A-D11AF2844984}" type="slidenum">
              <a:rPr lang="en-US" sz="1200" b="0">
                <a:solidFill>
                  <a:prstClr val="black"/>
                </a:solidFill>
              </a:rPr>
              <a:pPr algn="r" eaLnBrk="1" hangingPunct="1"/>
              <a:t>55</a:t>
            </a:fld>
            <a:endParaRPr lang="en-US" sz="1200" b="0">
              <a:solidFill>
                <a:prstClr val="black"/>
              </a:solidFill>
            </a:endParaRPr>
          </a:p>
        </p:txBody>
      </p:sp>
      <p:sp>
        <p:nvSpPr>
          <p:cNvPr id="32771" name="Rectangle 2"/>
          <p:cNvSpPr>
            <a:spLocks noGrp="1" noRot="1" noChangeAspect="1" noChangeArrowheads="1" noTextEdit="1"/>
          </p:cNvSpPr>
          <p:nvPr>
            <p:ph type="sldImg"/>
          </p:nvPr>
        </p:nvSpPr>
        <p:spPr>
          <a:xfrm>
            <a:off x="1143000" y="685800"/>
            <a:ext cx="4572000" cy="3429000"/>
          </a:xfrm>
          <a:ln/>
        </p:spPr>
      </p:sp>
      <p:sp>
        <p:nvSpPr>
          <p:cNvPr id="327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1" tIns="45704" rIns="91411" bIns="45704"/>
          <a:lstStyle/>
          <a:p>
            <a:r>
              <a:rPr lang="en-US">
                <a:latin typeface="Arial" charset="0"/>
                <a:ea typeface="ＭＳ Ｐゴシック" charset="0"/>
                <a:cs typeface="ＭＳ Ｐゴシック" charset="0"/>
              </a:rPr>
              <a:t>Patients were ineligible if they had brain metastases, uncontrolled hypertension, or clinically significant cardiovascular events or disease during the preceding 12 months. All patients gave written informed consent.</a:t>
            </a:r>
          </a:p>
          <a:p>
            <a:endParaRPr lang="en-US">
              <a:latin typeface="Arial" charset="0"/>
              <a:ea typeface="ＭＳ Ｐゴシック" charset="0"/>
              <a:cs typeface="ＭＳ Ｐゴシック" charset="0"/>
            </a:endParaRPr>
          </a:p>
          <a:p>
            <a:r>
              <a:rPr lang="en-US">
                <a:latin typeface="Arial" charset="0"/>
                <a:ea typeface="ＭＳ Ｐゴシック" charset="0"/>
                <a:cs typeface="ＭＳ Ｐゴシック" charset="0"/>
              </a:rPr>
              <a:t>Randomization was stratified according to baseline levels of lactate dehydrogenase (&gt;1.5 vs. ≤1.5 times the upper limit of the normal range), ECOG performance status (0 vs. 1), and previous nephrectomy (yes vs. no). Patients were randomly assigned in a 1:1 ratio to receive either sunitinib or interferon alfa. Random permuted blocks of four were used to attain balance within strata.</a:t>
            </a:r>
          </a:p>
          <a:p>
            <a:endParaRPr lang="en-US">
              <a:latin typeface="Arial" charset="0"/>
              <a:ea typeface="ＭＳ Ｐゴシック" charset="0"/>
              <a:cs typeface="ＭＳ Ｐゴシック"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1" tIns="45704" rIns="91411" bIns="45704" anchor="b"/>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r" eaLnBrk="1" hangingPunct="1"/>
            <a:fld id="{A382832F-08C6-C74B-AE74-18C60B81A519}" type="slidenum">
              <a:rPr lang="en-US" sz="1200" b="0">
                <a:solidFill>
                  <a:prstClr val="black"/>
                </a:solidFill>
              </a:rPr>
              <a:pPr algn="r" eaLnBrk="1" hangingPunct="1"/>
              <a:t>56</a:t>
            </a:fld>
            <a:endParaRPr lang="en-US" sz="1200" b="0">
              <a:solidFill>
                <a:prstClr val="black"/>
              </a:solidFill>
            </a:endParaRPr>
          </a:p>
        </p:txBody>
      </p:sp>
      <p:sp>
        <p:nvSpPr>
          <p:cNvPr id="34819" name="Rectangle 2"/>
          <p:cNvSpPr>
            <a:spLocks noGrp="1" noRot="1" noChangeAspect="1" noChangeArrowheads="1" noTextEdit="1"/>
          </p:cNvSpPr>
          <p:nvPr>
            <p:ph type="sldImg"/>
          </p:nvPr>
        </p:nvSpPr>
        <p:spPr>
          <a:xfrm>
            <a:off x="381000" y="685800"/>
            <a:ext cx="6096000" cy="3429000"/>
          </a:xfrm>
          <a:ln/>
        </p:spPr>
      </p:sp>
      <p:sp>
        <p:nvSpPr>
          <p:cNvPr id="34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lIns="91411" tIns="45704" rIns="91411" bIns="45704"/>
          <a:lstStyle/>
          <a:p>
            <a:endParaRPr lang="es-ES">
              <a:latin typeface="Arial" charset="0"/>
              <a:ea typeface="ＭＳ Ｐゴシック" charset="0"/>
              <a:cs typeface="ＭＳ Ｐゴシック"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xfrm>
            <a:off x="381000" y="685800"/>
            <a:ext cx="6096000" cy="3429000"/>
          </a:xfrm>
          <a:solidFill>
            <a:srgbClr val="FFFFFF"/>
          </a:solidFill>
          <a:ln/>
        </p:spPr>
      </p:sp>
      <p:sp>
        <p:nvSpPr>
          <p:cNvPr id="72707" name="Rectangle 3"/>
          <p:cNvSpPr>
            <a:spLocks noGrp="1" noChangeArrowheads="1"/>
          </p:cNvSpPr>
          <p:nvPr>
            <p:ph type="body" idx="1"/>
          </p:nvPr>
        </p:nvSpPr>
        <p:spPr>
          <a:xfrm>
            <a:off x="974725" y="4560888"/>
            <a:ext cx="5365750" cy="4319587"/>
          </a:xfrm>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s-CO" i="1" smtClean="0">
                <a:latin typeface="Calibri" panose="020F0502020204030204" pitchFamily="34" charset="0"/>
              </a:rPr>
              <a:t>DHEA, dehydroepiandrosterone.</a:t>
            </a:r>
          </a:p>
          <a:p>
            <a:pPr eaLnBrk="1" hangingPunct="1">
              <a:spcBef>
                <a:spcPct val="0"/>
              </a:spcBef>
            </a:pPr>
            <a:endParaRPr lang="en-US" altLang="es-CO" smtClean="0">
              <a:latin typeface="Calibri" panose="020F0502020204030204" pitchFamily="34" charset="0"/>
            </a:endParaRPr>
          </a:p>
          <a:p>
            <a:pPr eaLnBrk="1" hangingPunct="1">
              <a:spcBef>
                <a:spcPct val="0"/>
              </a:spcBef>
            </a:pPr>
            <a:endParaRPr lang="en-US" altLang="es-CO" i="1" smtClean="0">
              <a:latin typeface="Calibri" panose="020F0502020204030204" pitchFamily="34" charset="0"/>
            </a:endParaRPr>
          </a:p>
        </p:txBody>
      </p:sp>
    </p:spTree>
    <p:extLst>
      <p:ext uri="{BB962C8B-B14F-4D97-AF65-F5344CB8AC3E}">
        <p14:creationId xmlns:p14="http://schemas.microsoft.com/office/powerpoint/2010/main" val="1055790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A03E32D9-200C-5E44-AC42-4600AA804913}" type="slidenum">
              <a:rPr lang="it-IT" sz="1200">
                <a:cs typeface="Arial" charset="0"/>
              </a:rPr>
              <a:pPr eaLnBrk="1" hangingPunct="1"/>
              <a:t>13</a:t>
            </a:fld>
            <a:endParaRPr lang="it-IT" sz="1200">
              <a:cs typeface="Arial" charset="0"/>
            </a:endParaRPr>
          </a:p>
        </p:txBody>
      </p:sp>
      <p:sp>
        <p:nvSpPr>
          <p:cNvPr id="93186" name="Rectangle 2"/>
          <p:cNvSpPr>
            <a:spLocks noChangeArrowheads="1" noTextEdit="1"/>
          </p:cNvSpPr>
          <p:nvPr>
            <p:ph type="sldImg"/>
          </p:nvPr>
        </p:nvSpPr>
        <p:spPr>
          <a:xfrm>
            <a:off x="381000" y="685800"/>
            <a:ext cx="6096000" cy="3429000"/>
          </a:xfrm>
          <a:ln/>
        </p:spPr>
      </p:sp>
      <p:sp>
        <p:nvSpPr>
          <p:cNvPr id="931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1FEA6D7B-2AC5-E24D-A615-45114A9380DD}" type="slidenum">
              <a:rPr lang="it-IT" sz="1200">
                <a:cs typeface="Arial" charset="0"/>
              </a:rPr>
              <a:pPr eaLnBrk="1" hangingPunct="1"/>
              <a:t>15</a:t>
            </a:fld>
            <a:endParaRPr lang="it-IT" sz="1200">
              <a:cs typeface="Arial" charset="0"/>
            </a:endParaRPr>
          </a:p>
        </p:txBody>
      </p:sp>
      <p:sp>
        <p:nvSpPr>
          <p:cNvPr id="97282" name="Rectangle 2"/>
          <p:cNvSpPr>
            <a:spLocks noChangeArrowheads="1" noTextEdit="1"/>
          </p:cNvSpPr>
          <p:nvPr>
            <p:ph type="sldImg"/>
          </p:nvPr>
        </p:nvSpPr>
        <p:spPr>
          <a:xfrm>
            <a:off x="381000" y="685800"/>
            <a:ext cx="6096000" cy="3429000"/>
          </a:xfrm>
          <a:ln/>
        </p:spPr>
      </p:sp>
      <p:sp>
        <p:nvSpPr>
          <p:cNvPr id="972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xfrm>
            <a:off x="381000" y="685800"/>
            <a:ext cx="6096000" cy="3429000"/>
          </a:xfrm>
          <a:solidFill>
            <a:srgbClr val="FFFFFF"/>
          </a:solidFill>
          <a:ln/>
        </p:spPr>
      </p:sp>
      <p:sp>
        <p:nvSpPr>
          <p:cNvPr id="75779" name="Rectangle 3"/>
          <p:cNvSpPr>
            <a:spLocks noGrp="1" noChangeArrowheads="1"/>
          </p:cNvSpPr>
          <p:nvPr>
            <p:ph type="body" idx="1"/>
          </p:nvPr>
        </p:nvSpPr>
        <p:spPr>
          <a:xfrm>
            <a:off x="974725" y="4560888"/>
            <a:ext cx="5365750" cy="4319587"/>
          </a:xfrm>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62025" eaLnBrk="1" hangingPunct="1">
              <a:spcBef>
                <a:spcPct val="0"/>
              </a:spcBef>
            </a:pPr>
            <a:r>
              <a:rPr lang="en-US" altLang="es-CO" i="1" smtClean="0">
                <a:latin typeface="Calibri" panose="020F0502020204030204" pitchFamily="34" charset="0"/>
              </a:rPr>
              <a:t>ACTH, adrenocorticotropic hormone; DHEA, dehydroepiandrosterone.</a:t>
            </a:r>
          </a:p>
          <a:p>
            <a:pPr defTabSz="962025" eaLnBrk="1" hangingPunct="1">
              <a:spcBef>
                <a:spcPct val="0"/>
              </a:spcBef>
            </a:pPr>
            <a:endParaRPr lang="en-US" altLang="es-CO" i="1" smtClean="0">
              <a:latin typeface="Calibri" panose="020F0502020204030204" pitchFamily="34" charset="0"/>
            </a:endParaRPr>
          </a:p>
        </p:txBody>
      </p:sp>
    </p:spTree>
    <p:extLst>
      <p:ext uri="{BB962C8B-B14F-4D97-AF65-F5344CB8AC3E}">
        <p14:creationId xmlns:p14="http://schemas.microsoft.com/office/powerpoint/2010/main" val="38924936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xfrm>
            <a:off x="-265113" y="571500"/>
            <a:ext cx="7923213" cy="4457700"/>
          </a:xfrm>
          <a:ln/>
        </p:spPr>
      </p:sp>
      <p:sp>
        <p:nvSpPr>
          <p:cNvPr id="86019" name="Rectangle 3"/>
          <p:cNvSpPr>
            <a:spLocks noGrp="1" noChangeArrowheads="1"/>
          </p:cNvSpPr>
          <p:nvPr>
            <p:ph type="body" idx="1"/>
          </p:nvPr>
        </p:nvSpPr>
        <p:spPr>
          <a:xfrm>
            <a:off x="736600" y="5202238"/>
            <a:ext cx="5605463" cy="36544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005" tIns="50503" rIns="101005" bIns="50503"/>
          <a:lstStyle/>
          <a:p>
            <a:pPr eaLnBrk="1" hangingPunct="1"/>
            <a:r>
              <a:rPr lang="en-US" altLang="es-CO" i="1" smtClean="0">
                <a:latin typeface="Arial" panose="020B0604020202020204" pitchFamily="34" charset="0"/>
              </a:rPr>
              <a:t>BMD, bone mineral density; GnRH, gonadotropin-releasing hormone.</a:t>
            </a:r>
            <a:endParaRPr lang="en-US" altLang="es-CO" smtClean="0">
              <a:latin typeface="Arial" panose="020B0604020202020204" pitchFamily="34" charset="0"/>
            </a:endParaRPr>
          </a:p>
        </p:txBody>
      </p:sp>
    </p:spTree>
    <p:extLst>
      <p:ext uri="{BB962C8B-B14F-4D97-AF65-F5344CB8AC3E}">
        <p14:creationId xmlns:p14="http://schemas.microsoft.com/office/powerpoint/2010/main" val="36941129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s-ES" dirty="0"/>
          </a:p>
        </p:txBody>
      </p:sp>
      <p:sp>
        <p:nvSpPr>
          <p:cNvPr id="4" name="Marcador de número de diapositiva 3"/>
          <p:cNvSpPr>
            <a:spLocks noGrp="1"/>
          </p:cNvSpPr>
          <p:nvPr>
            <p:ph type="sldNum" sz="quarter" idx="10"/>
          </p:nvPr>
        </p:nvSpPr>
        <p:spPr/>
        <p:txBody>
          <a:bodyPr/>
          <a:lstStyle/>
          <a:p>
            <a:fld id="{359AD816-D79F-E749-B812-7EE37D9C26BD}" type="slidenum">
              <a:rPr lang="es-ES" smtClean="0">
                <a:solidFill>
                  <a:prstClr val="black"/>
                </a:solidFill>
                <a:latin typeface="Calibri"/>
              </a:rPr>
              <a:pPr/>
              <a:t>27</a:t>
            </a:fld>
            <a:endParaRPr lang="es-ES">
              <a:solidFill>
                <a:prstClr val="black"/>
              </a:solidFill>
              <a:latin typeface="Calibri"/>
            </a:endParaRPr>
          </a:p>
        </p:txBody>
      </p:sp>
    </p:spTree>
    <p:extLst>
      <p:ext uri="{BB962C8B-B14F-4D97-AF65-F5344CB8AC3E}">
        <p14:creationId xmlns:p14="http://schemas.microsoft.com/office/powerpoint/2010/main" val="8833145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359AD816-D79F-E749-B812-7EE37D9C26BD}" type="slidenum">
              <a:rPr lang="es-ES" smtClean="0">
                <a:solidFill>
                  <a:prstClr val="black"/>
                </a:solidFill>
                <a:latin typeface="Calibri"/>
              </a:rPr>
              <a:pPr/>
              <a:t>28</a:t>
            </a:fld>
            <a:endParaRPr lang="es-ES">
              <a:solidFill>
                <a:prstClr val="black"/>
              </a:solidFill>
              <a:latin typeface="Calibri"/>
            </a:endParaRPr>
          </a:p>
        </p:txBody>
      </p:sp>
    </p:spTree>
    <p:extLst>
      <p:ext uri="{BB962C8B-B14F-4D97-AF65-F5344CB8AC3E}">
        <p14:creationId xmlns:p14="http://schemas.microsoft.com/office/powerpoint/2010/main" val="775779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e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jpe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jpe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2.jpeg"/></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4.jpeg"/></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751047" y="609601"/>
            <a:ext cx="8676223" cy="3200400"/>
          </a:xfrm>
        </p:spPr>
        <p:txBody>
          <a:bodyPr anchor="b">
            <a:normAutofit/>
          </a:bodyPr>
          <a:lstStyle>
            <a:lvl1pPr algn="ctr">
              <a:defRPr sz="4800">
                <a:effectLst>
                  <a:glow rad="38100">
                    <a:schemeClr val="bg1">
                      <a:lumMod val="65000"/>
                      <a:lumOff val="35000"/>
                      <a:alpha val="50000"/>
                    </a:schemeClr>
                  </a:glow>
                  <a:outerShdw blurRad="28575" dist="31750" dir="13200000" algn="tl" rotWithShape="0">
                    <a:srgbClr val="000000">
                      <a:alpha val="25000"/>
                    </a:srgbClr>
                  </a:outerShdw>
                </a:effectLst>
              </a:defRPr>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751047" y="3886200"/>
            <a:ext cx="8676223" cy="1905000"/>
          </a:xfrm>
        </p:spPr>
        <p:txBody>
          <a:bodyPr anchor="t">
            <a:normAutofit/>
          </a:bodyPr>
          <a:lstStyle>
            <a:lvl1pPr marL="0" indent="0" algn="ctr">
              <a:buNone/>
              <a:defRPr sz="2100">
                <a:gradFill flip="none" rotWithShape="1">
                  <a:gsLst>
                    <a:gs pos="0">
                      <a:schemeClr val="tx1"/>
                    </a:gs>
                    <a:gs pos="100000">
                      <a:schemeClr val="tx1">
                        <a:lumMod val="75000"/>
                      </a:schemeClr>
                    </a:gs>
                  </a:gsLst>
                  <a:lin ang="5400000" scaled="0"/>
                  <a:tileRect/>
                </a:gra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28/07/14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141413" y="4732865"/>
            <a:ext cx="9906000" cy="566738"/>
          </a:xfrm>
        </p:spPr>
        <p:txBody>
          <a:bodyPr anchor="b">
            <a:normAutofit/>
          </a:bodyPr>
          <a:lstStyle>
            <a:lvl1pPr algn="l">
              <a:defRPr sz="2400" b="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19796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1141413" y="5299603"/>
            <a:ext cx="9906000" cy="49371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B61BEF0D-F0BB-DE4B-95CE-6DB70DBA9567}" type="datetimeFigureOut">
              <a:rPr lang="en-US" dirty="0"/>
              <a:pPr/>
              <a:t>28/07/14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141449" y="609655"/>
            <a:ext cx="9905999" cy="3124199"/>
          </a:xfrm>
        </p:spPr>
        <p:txBody>
          <a:bodyPr anchor="ctr">
            <a:normAutofit/>
          </a:bodyPr>
          <a:lstStyle>
            <a:lvl1pPr algn="l">
              <a:defRPr sz="3200" b="0" cap="all"/>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141411" y="4343400"/>
            <a:ext cx="9906000" cy="1447800"/>
          </a:xfrm>
        </p:spPr>
        <p:txBody>
          <a:bodyPr anchor="ctr">
            <a:normAutofit/>
          </a:bodyPr>
          <a:lstStyle>
            <a:lvl1pPr marL="0" indent="0" algn="l">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28/07/14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49" y="609609"/>
            <a:ext cx="9296399" cy="2743199"/>
          </a:xfrm>
        </p:spPr>
        <p:txBody>
          <a:bodyPr anchor="ctr">
            <a:normAutofit/>
          </a:bodyPr>
          <a:lstStyle>
            <a:lvl1pPr algn="l">
              <a:defRPr sz="3200" b="0" cap="all">
                <a:solidFill>
                  <a:schemeClr val="tx1"/>
                </a:solidFill>
              </a:defRPr>
            </a:lvl1pPr>
          </a:lstStyle>
          <a:p>
            <a:r>
              <a:rPr lang="es-ES" smtClean="0"/>
              <a:t>Haga clic para modificar el estilo de título del patrón</a:t>
            </a:r>
            <a:endParaRPr lang="en-US" dirty="0"/>
          </a:p>
        </p:txBody>
      </p:sp>
      <p:sp>
        <p:nvSpPr>
          <p:cNvPr id="10" name="Text Placeholder 9"/>
          <p:cNvSpPr>
            <a:spLocks noGrp="1"/>
          </p:cNvSpPr>
          <p:nvPr>
            <p:ph type="body" sz="quarter" idx="13"/>
          </p:nvPr>
        </p:nvSpPr>
        <p:spPr>
          <a:xfrm>
            <a:off x="1674813" y="3352800"/>
            <a:ext cx="8839203"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3" name="Text Placeholder 2"/>
          <p:cNvSpPr>
            <a:spLocks noGrp="1"/>
          </p:cNvSpPr>
          <p:nvPr>
            <p:ph type="body" idx="1"/>
          </p:nvPr>
        </p:nvSpPr>
        <p:spPr>
          <a:xfrm>
            <a:off x="1141411" y="4343400"/>
            <a:ext cx="9906000" cy="1447800"/>
          </a:xfrm>
        </p:spPr>
        <p:txBody>
          <a:bodyPr vert="horz" lIns="91440" tIns="45720" rIns="91440" bIns="45720" rtlCol="0" anchor="ctr">
            <a:normAutofit/>
          </a:bodyPr>
          <a:lstStyle>
            <a:lvl1pPr>
              <a:buNone/>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s-ES" smtClean="0"/>
              <a:t>Haga clic para modificar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28/07/14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1141412" y="3308581"/>
            <a:ext cx="9906000" cy="1468800"/>
          </a:xfrm>
        </p:spPr>
        <p:txBody>
          <a:bodyPr anchor="b">
            <a:normAutofit/>
          </a:bodyPr>
          <a:lstStyle>
            <a:lvl1pPr algn="l">
              <a:defRPr sz="3200" b="0" cap="all"/>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141446" y="4777381"/>
            <a:ext cx="9906001" cy="860400"/>
          </a:xfrm>
        </p:spPr>
        <p:txBody>
          <a:bodyPr vert="horz" lIns="91440" tIns="45720" rIns="91440" bIns="45720" rtlCol="0" anchor="t">
            <a:normAutofit/>
          </a:bodyPr>
          <a:lstStyle>
            <a:lvl1pPr>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s-ES" smtClean="0"/>
              <a:t>Haga clic para modificar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28/07/14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49" y="609609"/>
            <a:ext cx="9296399" cy="2743199"/>
          </a:xfrm>
        </p:spPr>
        <p:txBody>
          <a:bodyPr anchor="ctr">
            <a:normAutofit/>
          </a:bodyPr>
          <a:lstStyle>
            <a:lvl1pPr algn="l">
              <a:defRPr sz="3200" b="0" cap="all">
                <a:gradFill flip="none" rotWithShape="1">
                  <a:gsLst>
                    <a:gs pos="0">
                      <a:schemeClr val="tx1"/>
                    </a:gs>
                    <a:gs pos="100000">
                      <a:schemeClr val="tx1">
                        <a:lumMod val="75000"/>
                      </a:schemeClr>
                    </a:gs>
                  </a:gsLst>
                  <a:lin ang="5400000" scaled="0"/>
                  <a:tileRect/>
                </a:gradFill>
              </a:defRPr>
            </a:lvl1pPr>
          </a:lstStyle>
          <a:p>
            <a:r>
              <a:rPr lang="es-ES" smtClean="0"/>
              <a:t>Haga clic para modificar el estilo de título del patrón</a:t>
            </a:r>
            <a:endParaRPr lang="en-US" dirty="0"/>
          </a:p>
        </p:txBody>
      </p:sp>
      <p:sp>
        <p:nvSpPr>
          <p:cNvPr id="10" name="Text Placeholder 9"/>
          <p:cNvSpPr>
            <a:spLocks noGrp="1"/>
          </p:cNvSpPr>
          <p:nvPr>
            <p:ph type="body" sz="quarter" idx="13"/>
          </p:nvPr>
        </p:nvSpPr>
        <p:spPr>
          <a:xfrm>
            <a:off x="1141412" y="3886200"/>
            <a:ext cx="9906000" cy="889000"/>
          </a:xfrm>
        </p:spPr>
        <p:txBody>
          <a:bodyPr vert="horz" lIns="91440" tIns="45720" rIns="91440" bIns="45720" rtlCol="0" anchor="b">
            <a:normAutofit/>
          </a:bodyPr>
          <a:lstStyle>
            <a:lvl1pPr>
              <a:buNone/>
              <a:defRPr lang="en-US" sz="24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s-ES" smtClean="0"/>
              <a:t>Haga clic para modificar el estilo de texto del patrón</a:t>
            </a:r>
          </a:p>
        </p:txBody>
      </p:sp>
      <p:sp>
        <p:nvSpPr>
          <p:cNvPr id="3" name="Text Placeholder 2"/>
          <p:cNvSpPr>
            <a:spLocks noGrp="1"/>
          </p:cNvSpPr>
          <p:nvPr>
            <p:ph type="body" idx="1"/>
          </p:nvPr>
        </p:nvSpPr>
        <p:spPr>
          <a:xfrm>
            <a:off x="1141411" y="4775200"/>
            <a:ext cx="9906000" cy="10160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28/07/14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1141449" y="609609"/>
            <a:ext cx="9905999" cy="2743199"/>
          </a:xfrm>
        </p:spPr>
        <p:txBody>
          <a:bodyPr vert="horz" lIns="91440" tIns="45720" rIns="91440" bIns="45720" rtlCol="0" anchor="ctr">
            <a:normAutofit/>
          </a:bodyPr>
          <a:lstStyle>
            <a:lvl1pPr>
              <a:defRPr lang="en-US" b="0" dirty="0"/>
            </a:lvl1pPr>
          </a:lstStyle>
          <a:p>
            <a:pPr marL="0" lvl="0"/>
            <a:r>
              <a:rPr lang="es-ES" smtClean="0"/>
              <a:t>Haga clic para modificar el estilo de título del patrón</a:t>
            </a:r>
            <a:endParaRPr lang="en-US" dirty="0"/>
          </a:p>
        </p:txBody>
      </p:sp>
      <p:sp>
        <p:nvSpPr>
          <p:cNvPr id="10" name="Text Placeholder 9"/>
          <p:cNvSpPr>
            <a:spLocks noGrp="1"/>
          </p:cNvSpPr>
          <p:nvPr>
            <p:ph type="body" sz="quarter" idx="13"/>
          </p:nvPr>
        </p:nvSpPr>
        <p:spPr>
          <a:xfrm>
            <a:off x="1141412" y="3505200"/>
            <a:ext cx="9906000" cy="838200"/>
          </a:xfrm>
        </p:spPr>
        <p:txBody>
          <a:bodyPr vert="horz" lIns="91440" tIns="45720" rIns="91440" bIns="45720" rtlCol="0" anchor="b">
            <a:normAutofit/>
          </a:bodyPr>
          <a:lstStyle>
            <a:lvl1pPr>
              <a:buNone/>
              <a:defRPr lang="en-US" sz="28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s-ES" smtClean="0"/>
              <a:t>Haga clic para modificar el estilo de texto del patrón</a:t>
            </a:r>
          </a:p>
        </p:txBody>
      </p:sp>
      <p:sp>
        <p:nvSpPr>
          <p:cNvPr id="3" name="Text Placeholder 2"/>
          <p:cNvSpPr>
            <a:spLocks noGrp="1"/>
          </p:cNvSpPr>
          <p:nvPr>
            <p:ph type="body" idx="1"/>
          </p:nvPr>
        </p:nvSpPr>
        <p:spPr>
          <a:xfrm>
            <a:off x="1141411" y="4343400"/>
            <a:ext cx="9906000" cy="14478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28/07/14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7" name="Title 1"/>
          <p:cNvSpPr>
            <a:spLocks noGrp="1"/>
          </p:cNvSpPr>
          <p:nvPr>
            <p:ph type="title"/>
          </p:nvPr>
        </p:nvSpPr>
        <p:spPr>
          <a:xfrm>
            <a:off x="1141449" y="609600"/>
            <a:ext cx="9905999" cy="1905000"/>
          </a:xfrm>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28/07/14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6897" y="609653"/>
            <a:ext cx="2210515" cy="5181601"/>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1141412" y="609600"/>
            <a:ext cx="7543800" cy="5181600"/>
          </a:xfrm>
        </p:spPr>
        <p:txBody>
          <a:bodyPr vert="eaVert" ancho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28/07/14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AndTx">
  <p:cSld name="Titolo, contenuto e testo">
    <p:spTree>
      <p:nvGrpSpPr>
        <p:cNvPr id="1" name=""/>
        <p:cNvGrpSpPr/>
        <p:nvPr/>
      </p:nvGrpSpPr>
      <p:grpSpPr>
        <a:xfrm>
          <a:off x="0" y="0"/>
          <a:ext cx="0" cy="0"/>
          <a:chOff x="0" y="0"/>
          <a:chExt cx="0" cy="0"/>
        </a:xfrm>
      </p:grpSpPr>
      <p:sp>
        <p:nvSpPr>
          <p:cNvPr id="2" name="Titolo 1"/>
          <p:cNvSpPr>
            <a:spLocks noGrp="1"/>
          </p:cNvSpPr>
          <p:nvPr>
            <p:ph type="title"/>
          </p:nvPr>
        </p:nvSpPr>
        <p:spPr>
          <a:xfrm>
            <a:off x="311151" y="568325"/>
            <a:ext cx="10363200" cy="228600"/>
          </a:xfrm>
        </p:spPr>
        <p:txBody>
          <a:bodyPr/>
          <a:lstStyle/>
          <a:p>
            <a:r>
              <a:rPr lang="it-IT" smtClean="0"/>
              <a:t>Fare clic per modificare stile</a:t>
            </a:r>
            <a:endParaRPr lang="it-IT"/>
          </a:p>
        </p:txBody>
      </p:sp>
      <p:sp>
        <p:nvSpPr>
          <p:cNvPr id="3" name="Segnaposto contenuto 2"/>
          <p:cNvSpPr>
            <a:spLocks noGrp="1"/>
          </p:cNvSpPr>
          <p:nvPr>
            <p:ph sz="half" idx="1"/>
          </p:nvPr>
        </p:nvSpPr>
        <p:spPr>
          <a:xfrm>
            <a:off x="914401" y="1905000"/>
            <a:ext cx="5080000" cy="4191000"/>
          </a:xfrm>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6197600" y="1905000"/>
            <a:ext cx="5080000" cy="4191000"/>
          </a:xfrm>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a:xfrm>
            <a:off x="914814" y="6248400"/>
            <a:ext cx="2538743" cy="457200"/>
          </a:xfrm>
        </p:spPr>
        <p:txBody>
          <a:bodyPr/>
          <a:lstStyle>
            <a:lvl1pPr>
              <a:defRPr/>
            </a:lvl1pPr>
          </a:lstStyle>
          <a:p>
            <a:pPr>
              <a:defRPr/>
            </a:pPr>
            <a:endParaRPr lang="it-IT"/>
          </a:p>
        </p:txBody>
      </p:sp>
      <p:sp>
        <p:nvSpPr>
          <p:cNvPr id="6" name="Segnaposto piè di pagina 5"/>
          <p:cNvSpPr>
            <a:spLocks noGrp="1"/>
          </p:cNvSpPr>
          <p:nvPr>
            <p:ph type="ftr" sz="quarter" idx="11"/>
          </p:nvPr>
        </p:nvSpPr>
        <p:spPr>
          <a:xfrm>
            <a:off x="4166481" y="6248400"/>
            <a:ext cx="3859040" cy="457200"/>
          </a:xfrm>
        </p:spPr>
        <p:txBody>
          <a:bodyPr/>
          <a:lstStyle>
            <a:lvl1pPr>
              <a:defRPr/>
            </a:lvl1pPr>
          </a:lstStyle>
          <a:p>
            <a:pPr>
              <a:defRPr/>
            </a:pPr>
            <a:endParaRPr lang="it-IT"/>
          </a:p>
        </p:txBody>
      </p:sp>
    </p:spTree>
    <p:extLst>
      <p:ext uri="{BB962C8B-B14F-4D97-AF65-F5344CB8AC3E}">
        <p14:creationId xmlns:p14="http://schemas.microsoft.com/office/powerpoint/2010/main" val="566437898"/>
      </p:ext>
    </p:extLst>
  </p:cSld>
  <p:clrMapOvr>
    <a:masterClrMapping/>
  </p:clrMapOvr>
  <p:transition xmlns:p14="http://schemas.microsoft.com/office/powerpoint/2010/main">
    <p:dissolv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80"/>
            <a:ext cx="10363200" cy="1470025"/>
          </a:xfrm>
        </p:spPr>
        <p:txBody>
          <a:bodyPr/>
          <a:lstStyle/>
          <a:p>
            <a:r>
              <a:rPr lang="es-ES_tradnl" smtClean="0"/>
              <a:t>Clic para editar título</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27/07/14</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3558624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nchor="ct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28/07/14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a:p>
        </p:txBody>
      </p:sp>
      <p:sp>
        <p:nvSpPr>
          <p:cNvPr id="3" name="Content Placeholder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27/07/14</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25276203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55"/>
            <a:ext cx="10363200" cy="1362075"/>
          </a:xfrm>
        </p:spPr>
        <p:txBody>
          <a:bodyPr anchor="t"/>
          <a:lstStyle>
            <a:lvl1pPr algn="l">
              <a:defRPr sz="4000" b="1" cap="all"/>
            </a:lvl1pPr>
          </a:lstStyle>
          <a:p>
            <a:r>
              <a:rPr lang="es-ES_tradnl" smtClean="0"/>
              <a:t>Clic para editar título</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27/07/14</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2273907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5" name="Date Placeholder 4"/>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27/07/14</a:t>
            </a:fld>
            <a:endParaRPr lang="en-US">
              <a:solidFill>
                <a:prstClr val="white">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white">
                  <a:tint val="75000"/>
                </a:prstClr>
              </a:solidFill>
              <a:latin typeface="Calibri"/>
            </a:endParaRPr>
          </a:p>
        </p:txBody>
      </p:sp>
      <p:sp>
        <p:nvSpPr>
          <p:cNvPr id="7" name="Slide Number Placeholder 6"/>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15922000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_tradnl" smtClean="0"/>
              <a:t>Clic para editar título</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5" name="Text Placeholder 4"/>
          <p:cNvSpPr>
            <a:spLocks noGrp="1"/>
          </p:cNvSpPr>
          <p:nvPr>
            <p:ph type="body" sz="quarter" idx="3"/>
          </p:nvPr>
        </p:nvSpPr>
        <p:spPr>
          <a:xfrm>
            <a:off x="6193404"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Content Placeholder 5"/>
          <p:cNvSpPr>
            <a:spLocks noGrp="1"/>
          </p:cNvSpPr>
          <p:nvPr>
            <p:ph sz="quarter" idx="4"/>
          </p:nvPr>
        </p:nvSpPr>
        <p:spPr>
          <a:xfrm>
            <a:off x="6193404"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7" name="Date Placeholder 6"/>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27/07/14</a:t>
            </a:fld>
            <a:endParaRPr lang="en-US">
              <a:solidFill>
                <a:prstClr val="white">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white">
                  <a:tint val="75000"/>
                </a:prstClr>
              </a:solidFill>
              <a:latin typeface="Calibri"/>
            </a:endParaRPr>
          </a:p>
        </p:txBody>
      </p:sp>
      <p:sp>
        <p:nvSpPr>
          <p:cNvPr id="9" name="Slide Number Placeholder 8"/>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21908724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a:p>
        </p:txBody>
      </p:sp>
      <p:sp>
        <p:nvSpPr>
          <p:cNvPr id="3" name="Date Placeholder 2"/>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27/07/14</a:t>
            </a:fld>
            <a:endParaRPr lang="en-US">
              <a:solidFill>
                <a:prstClr val="white">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white">
                  <a:tint val="75000"/>
                </a:prstClr>
              </a:solidFill>
              <a:latin typeface="Calibri"/>
            </a:endParaRPr>
          </a:p>
        </p:txBody>
      </p:sp>
      <p:sp>
        <p:nvSpPr>
          <p:cNvPr id="5" name="Slide Number Placeholder 4"/>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252187477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27/07/14</a:t>
            </a:fld>
            <a:endParaRPr lang="en-US">
              <a:solidFill>
                <a:prstClr val="white">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white">
                  <a:tint val="75000"/>
                </a:prstClr>
              </a:solidFill>
              <a:latin typeface="Calibri"/>
            </a:endParaRPr>
          </a:p>
        </p:txBody>
      </p:sp>
      <p:sp>
        <p:nvSpPr>
          <p:cNvPr id="4" name="Slide Number Placeholder 3"/>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201699658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s-ES_tradnl" smtClean="0"/>
              <a:t>Clic para editar título</a:t>
            </a:r>
            <a:endParaRPr lang="en-US"/>
          </a:p>
        </p:txBody>
      </p:sp>
      <p:sp>
        <p:nvSpPr>
          <p:cNvPr id="3" name="Content Placeholder 2"/>
          <p:cNvSpPr>
            <a:spLocks noGrp="1"/>
          </p:cNvSpPr>
          <p:nvPr>
            <p:ph idx="1"/>
          </p:nvPr>
        </p:nvSpPr>
        <p:spPr>
          <a:xfrm>
            <a:off x="4766733" y="27310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Date Placeholder 4"/>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27/07/14</a:t>
            </a:fld>
            <a:endParaRPr lang="en-US">
              <a:solidFill>
                <a:prstClr val="white">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white">
                  <a:tint val="75000"/>
                </a:prstClr>
              </a:solidFill>
              <a:latin typeface="Calibri"/>
            </a:endParaRPr>
          </a:p>
        </p:txBody>
      </p:sp>
      <p:sp>
        <p:nvSpPr>
          <p:cNvPr id="7" name="Slide Number Placeholder 6"/>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286253914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s-ES_tradnl" smtClean="0"/>
              <a:t>Clic para editar título</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_tradnl" smtClean="0"/>
              <a:t>Arrastre la imagen al marcador de posición o haga clic en el icono para agregar</a:t>
            </a:r>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Date Placeholder 4"/>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27/07/14</a:t>
            </a:fld>
            <a:endParaRPr lang="en-US">
              <a:solidFill>
                <a:prstClr val="white">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white">
                  <a:tint val="75000"/>
                </a:prstClr>
              </a:solidFill>
              <a:latin typeface="Calibri"/>
            </a:endParaRPr>
          </a:p>
        </p:txBody>
      </p:sp>
      <p:sp>
        <p:nvSpPr>
          <p:cNvPr id="7" name="Slide Number Placeholder 6"/>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41080943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a:p>
        </p:txBody>
      </p:sp>
      <p:sp>
        <p:nvSpPr>
          <p:cNvPr id="3" name="Vertical Text Placeholder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27/07/14</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13000121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93"/>
            <a:ext cx="2743200" cy="5851525"/>
          </a:xfrm>
        </p:spPr>
        <p:txBody>
          <a:bodyPr vert="eaVert"/>
          <a:lstStyle/>
          <a:p>
            <a:r>
              <a:rPr lang="es-ES_tradnl" smtClean="0"/>
              <a:t>Clic para editar título</a:t>
            </a:r>
            <a:endParaRPr lang="en-US"/>
          </a:p>
        </p:txBody>
      </p:sp>
      <p:sp>
        <p:nvSpPr>
          <p:cNvPr id="3" name="Vertical Text Placeholder 2"/>
          <p:cNvSpPr>
            <a:spLocks noGrp="1"/>
          </p:cNvSpPr>
          <p:nvPr>
            <p:ph type="body" orient="vert" idx="1"/>
          </p:nvPr>
        </p:nvSpPr>
        <p:spPr>
          <a:xfrm>
            <a:off x="609600" y="274693"/>
            <a:ext cx="80264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27/07/14</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21012186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1751013" y="3308581"/>
            <a:ext cx="8686800" cy="1468800"/>
          </a:xfrm>
        </p:spPr>
        <p:txBody>
          <a:bodyPr anchor="b"/>
          <a:lstStyle>
            <a:lvl1pPr algn="r">
              <a:defRPr sz="4000" b="0" cap="all"/>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751048" y="4777381"/>
            <a:ext cx="8686801" cy="860400"/>
          </a:xfrm>
        </p:spPr>
        <p:txBody>
          <a:bodyPr anchor="t">
            <a:normAutofit/>
          </a:bodyPr>
          <a:lstStyle>
            <a:lvl1pPr marL="0" indent="0" algn="r">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28/07/14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cSld name="Transition Slide">
    <p:spTree>
      <p:nvGrpSpPr>
        <p:cNvPr id="1" name=""/>
        <p:cNvGrpSpPr/>
        <p:nvPr/>
      </p:nvGrpSpPr>
      <p:grpSpPr>
        <a:xfrm>
          <a:off x="0" y="0"/>
          <a:ext cx="0" cy="0"/>
          <a:chOff x="0" y="0"/>
          <a:chExt cx="0" cy="0"/>
        </a:xfrm>
      </p:grpSpPr>
      <p:pic>
        <p:nvPicPr>
          <p:cNvPr id="3" name="Picture 4" descr="Transition Slide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a:spLocks noGrp="1"/>
          </p:cNvSpPr>
          <p:nvPr>
            <p:ph type="title"/>
          </p:nvPr>
        </p:nvSpPr>
        <p:spPr>
          <a:xfrm>
            <a:off x="514352" y="330201"/>
            <a:ext cx="11283949" cy="5250792"/>
          </a:xfrm>
        </p:spPr>
        <p:txBody>
          <a:bodyPr anchorCtr="1"/>
          <a:lstStyle>
            <a:lvl1pPr algn="ctr">
              <a:defRPr sz="4000" b="1" cap="none">
                <a:solidFill>
                  <a:schemeClr val="tx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211918018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60"/>
            <a:ext cx="10363200" cy="1470025"/>
          </a:xfrm>
        </p:spPr>
        <p:txBody>
          <a:bodyPr/>
          <a:lstStyle/>
          <a:p>
            <a:r>
              <a:rPr lang="es-ES_tradnl" smtClean="0"/>
              <a:t>Clic para editar título</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27/07/14</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176267922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a:p>
        </p:txBody>
      </p:sp>
      <p:sp>
        <p:nvSpPr>
          <p:cNvPr id="3" name="Content Placeholder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27/07/14</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105828624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35"/>
            <a:ext cx="10363200" cy="1362075"/>
          </a:xfrm>
        </p:spPr>
        <p:txBody>
          <a:bodyPr anchor="t"/>
          <a:lstStyle>
            <a:lvl1pPr algn="l">
              <a:defRPr sz="4000" b="1" cap="all"/>
            </a:lvl1pPr>
          </a:lstStyle>
          <a:p>
            <a:r>
              <a:rPr lang="es-ES_tradnl" smtClean="0"/>
              <a:t>Clic para editar título</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27/07/14</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284341987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5" name="Date Placeholder 4"/>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27/07/14</a:t>
            </a:fld>
            <a:endParaRPr lang="en-US">
              <a:solidFill>
                <a:prstClr val="white">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white">
                  <a:tint val="75000"/>
                </a:prstClr>
              </a:solidFill>
              <a:latin typeface="Calibri"/>
            </a:endParaRPr>
          </a:p>
        </p:txBody>
      </p:sp>
      <p:sp>
        <p:nvSpPr>
          <p:cNvPr id="7" name="Slide Number Placeholder 6"/>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129089640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_tradnl" smtClean="0"/>
              <a:t>Clic para editar título</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5" name="Text Placeholder 4"/>
          <p:cNvSpPr>
            <a:spLocks noGrp="1"/>
          </p:cNvSpPr>
          <p:nvPr>
            <p:ph type="body" sz="quarter" idx="3"/>
          </p:nvPr>
        </p:nvSpPr>
        <p:spPr>
          <a:xfrm>
            <a:off x="619339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Content Placeholder 5"/>
          <p:cNvSpPr>
            <a:spLocks noGrp="1"/>
          </p:cNvSpPr>
          <p:nvPr>
            <p:ph sz="quarter" idx="4"/>
          </p:nvPr>
        </p:nvSpPr>
        <p:spPr>
          <a:xfrm>
            <a:off x="619339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7" name="Date Placeholder 6"/>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27/07/14</a:t>
            </a:fld>
            <a:endParaRPr lang="en-US">
              <a:solidFill>
                <a:prstClr val="white">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white">
                  <a:tint val="75000"/>
                </a:prstClr>
              </a:solidFill>
              <a:latin typeface="Calibri"/>
            </a:endParaRPr>
          </a:p>
        </p:txBody>
      </p:sp>
      <p:sp>
        <p:nvSpPr>
          <p:cNvPr id="9" name="Slide Number Placeholder 8"/>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131614718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a:p>
        </p:txBody>
      </p:sp>
      <p:sp>
        <p:nvSpPr>
          <p:cNvPr id="3" name="Date Placeholder 2"/>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27/07/14</a:t>
            </a:fld>
            <a:endParaRPr lang="en-US">
              <a:solidFill>
                <a:prstClr val="white">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white">
                  <a:tint val="75000"/>
                </a:prstClr>
              </a:solidFill>
              <a:latin typeface="Calibri"/>
            </a:endParaRPr>
          </a:p>
        </p:txBody>
      </p:sp>
      <p:sp>
        <p:nvSpPr>
          <p:cNvPr id="5" name="Slide Number Placeholder 4"/>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219564764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27/07/14</a:t>
            </a:fld>
            <a:endParaRPr lang="en-US">
              <a:solidFill>
                <a:prstClr val="white">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white">
                  <a:tint val="75000"/>
                </a:prstClr>
              </a:solidFill>
              <a:latin typeface="Calibri"/>
            </a:endParaRPr>
          </a:p>
        </p:txBody>
      </p:sp>
      <p:sp>
        <p:nvSpPr>
          <p:cNvPr id="4" name="Slide Number Placeholder 3"/>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55062452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s-ES_tradnl" smtClean="0"/>
              <a:t>Clic para editar título</a:t>
            </a:r>
            <a:endParaRPr lang="en-US"/>
          </a:p>
        </p:txBody>
      </p:sp>
      <p:sp>
        <p:nvSpPr>
          <p:cNvPr id="3" name="Content Placeholder 2"/>
          <p:cNvSpPr>
            <a:spLocks noGrp="1"/>
          </p:cNvSpPr>
          <p:nvPr>
            <p:ph idx="1"/>
          </p:nvPr>
        </p:nvSpPr>
        <p:spPr>
          <a:xfrm>
            <a:off x="4766733" y="27308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Date Placeholder 4"/>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27/07/14</a:t>
            </a:fld>
            <a:endParaRPr lang="en-US">
              <a:solidFill>
                <a:prstClr val="white">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white">
                  <a:tint val="75000"/>
                </a:prstClr>
              </a:solidFill>
              <a:latin typeface="Calibri"/>
            </a:endParaRPr>
          </a:p>
        </p:txBody>
      </p:sp>
      <p:sp>
        <p:nvSpPr>
          <p:cNvPr id="7" name="Slide Number Placeholder 6"/>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117952608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s-ES_tradnl" smtClean="0"/>
              <a:t>Clic para editar título</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_tradnl" smtClean="0"/>
              <a:t>Arrastre la imagen al marcador de posición o haga clic en el icono para agregar</a:t>
            </a:r>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Date Placeholder 4"/>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27/07/14</a:t>
            </a:fld>
            <a:endParaRPr lang="en-US">
              <a:solidFill>
                <a:prstClr val="white">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white">
                  <a:tint val="75000"/>
                </a:prstClr>
              </a:solidFill>
              <a:latin typeface="Calibri"/>
            </a:endParaRPr>
          </a:p>
        </p:txBody>
      </p:sp>
      <p:sp>
        <p:nvSpPr>
          <p:cNvPr id="7" name="Slide Number Placeholder 6"/>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27347812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1141412" y="2667053"/>
            <a:ext cx="4876800"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6170612" y="2667000"/>
            <a:ext cx="4876800"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28/07/14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a:p>
        </p:txBody>
      </p:sp>
      <p:sp>
        <p:nvSpPr>
          <p:cNvPr id="3" name="Vertical Text Placeholder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27/07/14</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276219033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73"/>
            <a:ext cx="2743200" cy="5851525"/>
          </a:xfrm>
        </p:spPr>
        <p:txBody>
          <a:bodyPr vert="eaVert"/>
          <a:lstStyle/>
          <a:p>
            <a:r>
              <a:rPr lang="es-ES_tradnl" smtClean="0"/>
              <a:t>Clic para editar título</a:t>
            </a:r>
            <a:endParaRPr lang="en-US"/>
          </a:p>
        </p:txBody>
      </p:sp>
      <p:sp>
        <p:nvSpPr>
          <p:cNvPr id="3" name="Vertical Text Placeholder 2"/>
          <p:cNvSpPr>
            <a:spLocks noGrp="1"/>
          </p:cNvSpPr>
          <p:nvPr>
            <p:ph type="body" orient="vert" idx="1"/>
          </p:nvPr>
        </p:nvSpPr>
        <p:spPr>
          <a:xfrm>
            <a:off x="609600" y="274673"/>
            <a:ext cx="80264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27/07/14</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17101407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cSld name="Transition Slide">
    <p:spTree>
      <p:nvGrpSpPr>
        <p:cNvPr id="1" name=""/>
        <p:cNvGrpSpPr/>
        <p:nvPr/>
      </p:nvGrpSpPr>
      <p:grpSpPr>
        <a:xfrm>
          <a:off x="0" y="0"/>
          <a:ext cx="0" cy="0"/>
          <a:chOff x="0" y="0"/>
          <a:chExt cx="0" cy="0"/>
        </a:xfrm>
      </p:grpSpPr>
      <p:pic>
        <p:nvPicPr>
          <p:cNvPr id="3" name="Picture 4" descr="Transition Slide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a:spLocks noGrp="1"/>
          </p:cNvSpPr>
          <p:nvPr>
            <p:ph type="title"/>
          </p:nvPr>
        </p:nvSpPr>
        <p:spPr>
          <a:xfrm>
            <a:off x="514352" y="330201"/>
            <a:ext cx="11283949" cy="5250792"/>
          </a:xfrm>
        </p:spPr>
        <p:txBody>
          <a:bodyPr anchorCtr="1"/>
          <a:lstStyle>
            <a:lvl1pPr algn="ctr">
              <a:defRPr sz="4000" b="1" cap="none">
                <a:solidFill>
                  <a:schemeClr val="tx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148344519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52"/>
            <a:ext cx="10363200" cy="1470025"/>
          </a:xfrm>
        </p:spPr>
        <p:txBody>
          <a:bodyPr/>
          <a:lstStyle/>
          <a:p>
            <a:r>
              <a:rPr lang="es-ES_tradnl" smtClean="0"/>
              <a:t>Clic para editar título</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27/07/14</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327940225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a:p>
        </p:txBody>
      </p:sp>
      <p:sp>
        <p:nvSpPr>
          <p:cNvPr id="3" name="Content Placeholder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27/07/14</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57852842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27"/>
            <a:ext cx="10363200" cy="1362075"/>
          </a:xfrm>
        </p:spPr>
        <p:txBody>
          <a:bodyPr anchor="t"/>
          <a:lstStyle>
            <a:lvl1pPr algn="l">
              <a:defRPr sz="4000" b="1" cap="all"/>
            </a:lvl1pPr>
          </a:lstStyle>
          <a:p>
            <a:r>
              <a:rPr lang="es-ES_tradnl" smtClean="0"/>
              <a:t>Clic para editar título</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27/07/14</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322270542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5" name="Date Placeholder 4"/>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27/07/14</a:t>
            </a:fld>
            <a:endParaRPr lang="en-US">
              <a:solidFill>
                <a:prstClr val="white">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white">
                  <a:tint val="75000"/>
                </a:prstClr>
              </a:solidFill>
              <a:latin typeface="Calibri"/>
            </a:endParaRPr>
          </a:p>
        </p:txBody>
      </p:sp>
      <p:sp>
        <p:nvSpPr>
          <p:cNvPr id="7" name="Slide Number Placeholder 6"/>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415824000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_tradnl" smtClean="0"/>
              <a:t>Clic para editar título</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5" name="Text Placeholder 4"/>
          <p:cNvSpPr>
            <a:spLocks noGrp="1"/>
          </p:cNvSpPr>
          <p:nvPr>
            <p:ph type="body" sz="quarter" idx="3"/>
          </p:nvPr>
        </p:nvSpPr>
        <p:spPr>
          <a:xfrm>
            <a:off x="6193385"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Content Placeholder 5"/>
          <p:cNvSpPr>
            <a:spLocks noGrp="1"/>
          </p:cNvSpPr>
          <p:nvPr>
            <p:ph sz="quarter" idx="4"/>
          </p:nvPr>
        </p:nvSpPr>
        <p:spPr>
          <a:xfrm>
            <a:off x="6193385"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7" name="Date Placeholder 6"/>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27/07/14</a:t>
            </a:fld>
            <a:endParaRPr lang="en-US">
              <a:solidFill>
                <a:prstClr val="white">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white">
                  <a:tint val="75000"/>
                </a:prstClr>
              </a:solidFill>
              <a:latin typeface="Calibri"/>
            </a:endParaRPr>
          </a:p>
        </p:txBody>
      </p:sp>
      <p:sp>
        <p:nvSpPr>
          <p:cNvPr id="9" name="Slide Number Placeholder 8"/>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117198747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a:p>
        </p:txBody>
      </p:sp>
      <p:sp>
        <p:nvSpPr>
          <p:cNvPr id="3" name="Date Placeholder 2"/>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27/07/14</a:t>
            </a:fld>
            <a:endParaRPr lang="en-US">
              <a:solidFill>
                <a:prstClr val="white">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white">
                  <a:tint val="75000"/>
                </a:prstClr>
              </a:solidFill>
              <a:latin typeface="Calibri"/>
            </a:endParaRPr>
          </a:p>
        </p:txBody>
      </p:sp>
      <p:sp>
        <p:nvSpPr>
          <p:cNvPr id="5" name="Slide Number Placeholder 4"/>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199050363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27/07/14</a:t>
            </a:fld>
            <a:endParaRPr lang="en-US">
              <a:solidFill>
                <a:prstClr val="white">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white">
                  <a:tint val="75000"/>
                </a:prstClr>
              </a:solidFill>
              <a:latin typeface="Calibri"/>
            </a:endParaRPr>
          </a:p>
        </p:txBody>
      </p:sp>
      <p:sp>
        <p:nvSpPr>
          <p:cNvPr id="4" name="Slide Number Placeholder 3"/>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35171343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429281" y="2658533"/>
            <a:ext cx="4588931"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1141412" y="3243316"/>
            <a:ext cx="4876800"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6443133" y="2667000"/>
            <a:ext cx="4604280"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6170648" y="3243316"/>
            <a:ext cx="4876801"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28/07/14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s-ES_tradnl" smtClean="0"/>
              <a:t>Clic para editar título</a:t>
            </a:r>
            <a:endParaRPr lang="en-US"/>
          </a:p>
        </p:txBody>
      </p:sp>
      <p:sp>
        <p:nvSpPr>
          <p:cNvPr id="3" name="Content Placeholder 2"/>
          <p:cNvSpPr>
            <a:spLocks noGrp="1"/>
          </p:cNvSpPr>
          <p:nvPr>
            <p:ph idx="1"/>
          </p:nvPr>
        </p:nvSpPr>
        <p:spPr>
          <a:xfrm>
            <a:off x="4766733" y="27307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Date Placeholder 4"/>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27/07/14</a:t>
            </a:fld>
            <a:endParaRPr lang="en-US">
              <a:solidFill>
                <a:prstClr val="white">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white">
                  <a:tint val="75000"/>
                </a:prstClr>
              </a:solidFill>
              <a:latin typeface="Calibri"/>
            </a:endParaRPr>
          </a:p>
        </p:txBody>
      </p:sp>
      <p:sp>
        <p:nvSpPr>
          <p:cNvPr id="7" name="Slide Number Placeholder 6"/>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160083347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s-ES_tradnl" smtClean="0"/>
              <a:t>Clic para editar título</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_tradnl" smtClean="0"/>
              <a:t>Arrastre la imagen al marcador de posición o haga clic en el icono para agregar</a:t>
            </a:r>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Date Placeholder 4"/>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27/07/14</a:t>
            </a:fld>
            <a:endParaRPr lang="en-US">
              <a:solidFill>
                <a:prstClr val="white">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white">
                  <a:tint val="75000"/>
                </a:prstClr>
              </a:solidFill>
              <a:latin typeface="Calibri"/>
            </a:endParaRPr>
          </a:p>
        </p:txBody>
      </p:sp>
      <p:sp>
        <p:nvSpPr>
          <p:cNvPr id="7" name="Slide Number Placeholder 6"/>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334888437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a:p>
        </p:txBody>
      </p:sp>
      <p:sp>
        <p:nvSpPr>
          <p:cNvPr id="3" name="Vertical Text Placeholder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27/07/14</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5410093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65"/>
            <a:ext cx="2743200" cy="5851525"/>
          </a:xfrm>
        </p:spPr>
        <p:txBody>
          <a:bodyPr vert="eaVert"/>
          <a:lstStyle/>
          <a:p>
            <a:r>
              <a:rPr lang="es-ES_tradnl" smtClean="0"/>
              <a:t>Clic para editar título</a:t>
            </a:r>
            <a:endParaRPr lang="en-US"/>
          </a:p>
        </p:txBody>
      </p:sp>
      <p:sp>
        <p:nvSpPr>
          <p:cNvPr id="3" name="Vertical Text Placeholder 2"/>
          <p:cNvSpPr>
            <a:spLocks noGrp="1"/>
          </p:cNvSpPr>
          <p:nvPr>
            <p:ph type="body" orient="vert" idx="1"/>
          </p:nvPr>
        </p:nvSpPr>
        <p:spPr>
          <a:xfrm>
            <a:off x="609600" y="274665"/>
            <a:ext cx="80264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27/07/14</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358012405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cSld name="Transition Slide">
    <p:spTree>
      <p:nvGrpSpPr>
        <p:cNvPr id="1" name=""/>
        <p:cNvGrpSpPr/>
        <p:nvPr/>
      </p:nvGrpSpPr>
      <p:grpSpPr>
        <a:xfrm>
          <a:off x="0" y="0"/>
          <a:ext cx="0" cy="0"/>
          <a:chOff x="0" y="0"/>
          <a:chExt cx="0" cy="0"/>
        </a:xfrm>
      </p:grpSpPr>
      <p:pic>
        <p:nvPicPr>
          <p:cNvPr id="3" name="Picture 4" descr="Transition Slide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a:spLocks noGrp="1"/>
          </p:cNvSpPr>
          <p:nvPr>
            <p:ph type="title"/>
          </p:nvPr>
        </p:nvSpPr>
        <p:spPr>
          <a:xfrm>
            <a:off x="514352" y="330201"/>
            <a:ext cx="11283949" cy="5250792"/>
          </a:xfrm>
        </p:spPr>
        <p:txBody>
          <a:bodyPr anchorCtr="1"/>
          <a:lstStyle>
            <a:lvl1pPr algn="ctr">
              <a:defRPr sz="4000" b="1" cap="none">
                <a:solidFill>
                  <a:schemeClr val="tx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410636601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46"/>
            <a:ext cx="10363200" cy="1470025"/>
          </a:xfrm>
        </p:spPr>
        <p:txBody>
          <a:bodyPr/>
          <a:lstStyle/>
          <a:p>
            <a:r>
              <a:rPr lang="es-ES_tradnl" smtClean="0"/>
              <a:t>Clic para editar título</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27/07/14</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327940225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a:p>
        </p:txBody>
      </p:sp>
      <p:sp>
        <p:nvSpPr>
          <p:cNvPr id="3" name="Content Placeholder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27/07/14</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57852842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21"/>
            <a:ext cx="10363200" cy="1362075"/>
          </a:xfrm>
        </p:spPr>
        <p:txBody>
          <a:bodyPr anchor="t"/>
          <a:lstStyle>
            <a:lvl1pPr algn="l">
              <a:defRPr sz="4000" b="1" cap="all"/>
            </a:lvl1pPr>
          </a:lstStyle>
          <a:p>
            <a:r>
              <a:rPr lang="es-ES_tradnl" smtClean="0"/>
              <a:t>Clic para editar título</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27/07/14</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322270542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5" name="Date Placeholder 4"/>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27/07/14</a:t>
            </a:fld>
            <a:endParaRPr lang="en-US">
              <a:solidFill>
                <a:prstClr val="white">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white">
                  <a:tint val="75000"/>
                </a:prstClr>
              </a:solidFill>
              <a:latin typeface="Calibri"/>
            </a:endParaRPr>
          </a:p>
        </p:txBody>
      </p:sp>
      <p:sp>
        <p:nvSpPr>
          <p:cNvPr id="7" name="Slide Number Placeholder 6"/>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415824000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_tradnl" smtClean="0"/>
              <a:t>Clic para editar título</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5" name="Text Placeholder 4"/>
          <p:cNvSpPr>
            <a:spLocks noGrp="1"/>
          </p:cNvSpPr>
          <p:nvPr>
            <p:ph type="body" sz="quarter" idx="3"/>
          </p:nvPr>
        </p:nvSpPr>
        <p:spPr>
          <a:xfrm>
            <a:off x="6193381"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Content Placeholder 5"/>
          <p:cNvSpPr>
            <a:spLocks noGrp="1"/>
          </p:cNvSpPr>
          <p:nvPr>
            <p:ph sz="quarter" idx="4"/>
          </p:nvPr>
        </p:nvSpPr>
        <p:spPr>
          <a:xfrm>
            <a:off x="6193381"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7" name="Date Placeholder 6"/>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27/07/14</a:t>
            </a:fld>
            <a:endParaRPr lang="en-US">
              <a:solidFill>
                <a:prstClr val="white">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white">
                  <a:tint val="75000"/>
                </a:prstClr>
              </a:solidFill>
              <a:latin typeface="Calibri"/>
            </a:endParaRPr>
          </a:p>
        </p:txBody>
      </p:sp>
      <p:sp>
        <p:nvSpPr>
          <p:cNvPr id="9" name="Slide Number Placeholder 8"/>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1171987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28/07/14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a:p>
        </p:txBody>
      </p:sp>
      <p:sp>
        <p:nvSpPr>
          <p:cNvPr id="3" name="Date Placeholder 2"/>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27/07/14</a:t>
            </a:fld>
            <a:endParaRPr lang="en-US">
              <a:solidFill>
                <a:prstClr val="white">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white">
                  <a:tint val="75000"/>
                </a:prstClr>
              </a:solidFill>
              <a:latin typeface="Calibri"/>
            </a:endParaRPr>
          </a:p>
        </p:txBody>
      </p:sp>
      <p:sp>
        <p:nvSpPr>
          <p:cNvPr id="5" name="Slide Number Placeholder 4"/>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199050363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27/07/14</a:t>
            </a:fld>
            <a:endParaRPr lang="en-US">
              <a:solidFill>
                <a:prstClr val="white">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white">
                  <a:tint val="75000"/>
                </a:prstClr>
              </a:solidFill>
              <a:latin typeface="Calibri"/>
            </a:endParaRPr>
          </a:p>
        </p:txBody>
      </p:sp>
      <p:sp>
        <p:nvSpPr>
          <p:cNvPr id="4" name="Slide Number Placeholder 3"/>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351713435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s-ES_tradnl" smtClean="0"/>
              <a:t>Clic para editar título</a:t>
            </a:r>
            <a:endParaRPr lang="en-US"/>
          </a:p>
        </p:txBody>
      </p:sp>
      <p:sp>
        <p:nvSpPr>
          <p:cNvPr id="3" name="Content Placeholder 2"/>
          <p:cNvSpPr>
            <a:spLocks noGrp="1"/>
          </p:cNvSpPr>
          <p:nvPr>
            <p:ph idx="1"/>
          </p:nvPr>
        </p:nvSpPr>
        <p:spPr>
          <a:xfrm>
            <a:off x="4766733" y="27307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Date Placeholder 4"/>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27/07/14</a:t>
            </a:fld>
            <a:endParaRPr lang="en-US">
              <a:solidFill>
                <a:prstClr val="white">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white">
                  <a:tint val="75000"/>
                </a:prstClr>
              </a:solidFill>
              <a:latin typeface="Calibri"/>
            </a:endParaRPr>
          </a:p>
        </p:txBody>
      </p:sp>
      <p:sp>
        <p:nvSpPr>
          <p:cNvPr id="7" name="Slide Number Placeholder 6"/>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160083347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s-ES_tradnl" smtClean="0"/>
              <a:t>Clic para editar título</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_tradnl" smtClean="0"/>
              <a:t>Arrastre la imagen al marcador de posición o haga clic en el icono para agregar</a:t>
            </a:r>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Date Placeholder 4"/>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27/07/14</a:t>
            </a:fld>
            <a:endParaRPr lang="en-US">
              <a:solidFill>
                <a:prstClr val="white">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white">
                  <a:tint val="75000"/>
                </a:prstClr>
              </a:solidFill>
              <a:latin typeface="Calibri"/>
            </a:endParaRPr>
          </a:p>
        </p:txBody>
      </p:sp>
      <p:sp>
        <p:nvSpPr>
          <p:cNvPr id="7" name="Slide Number Placeholder 6"/>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334888437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a:p>
        </p:txBody>
      </p:sp>
      <p:sp>
        <p:nvSpPr>
          <p:cNvPr id="3" name="Vertical Text Placeholder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27/07/14</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5410093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9"/>
            <a:ext cx="2743200" cy="5851525"/>
          </a:xfrm>
        </p:spPr>
        <p:txBody>
          <a:bodyPr vert="eaVert"/>
          <a:lstStyle/>
          <a:p>
            <a:r>
              <a:rPr lang="es-ES_tradnl" smtClean="0"/>
              <a:t>Clic para editar título</a:t>
            </a:r>
            <a:endParaRPr lang="en-US"/>
          </a:p>
        </p:txBody>
      </p:sp>
      <p:sp>
        <p:nvSpPr>
          <p:cNvPr id="3" name="Vertical Text Placeholder 2"/>
          <p:cNvSpPr>
            <a:spLocks noGrp="1"/>
          </p:cNvSpPr>
          <p:nvPr>
            <p:ph type="body" orient="vert" idx="1"/>
          </p:nvPr>
        </p:nvSpPr>
        <p:spPr>
          <a:xfrm>
            <a:off x="609600" y="274659"/>
            <a:ext cx="80264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27/07/14</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358012405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cSld name="Transition Slide">
    <p:spTree>
      <p:nvGrpSpPr>
        <p:cNvPr id="1" name=""/>
        <p:cNvGrpSpPr/>
        <p:nvPr/>
      </p:nvGrpSpPr>
      <p:grpSpPr>
        <a:xfrm>
          <a:off x="0" y="0"/>
          <a:ext cx="0" cy="0"/>
          <a:chOff x="0" y="0"/>
          <a:chExt cx="0" cy="0"/>
        </a:xfrm>
      </p:grpSpPr>
      <p:pic>
        <p:nvPicPr>
          <p:cNvPr id="3" name="Picture 4" descr="Transition Slide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a:spLocks noGrp="1"/>
          </p:cNvSpPr>
          <p:nvPr>
            <p:ph type="title"/>
          </p:nvPr>
        </p:nvSpPr>
        <p:spPr>
          <a:xfrm>
            <a:off x="514352" y="330201"/>
            <a:ext cx="11283949" cy="5250792"/>
          </a:xfrm>
        </p:spPr>
        <p:txBody>
          <a:bodyPr anchorCtr="1"/>
          <a:lstStyle>
            <a:lvl1pPr algn="ctr">
              <a:defRPr sz="4000" b="1" cap="none">
                <a:solidFill>
                  <a:schemeClr val="tx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410636601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2"/>
            <a:ext cx="10363200" cy="1470025"/>
          </a:xfrm>
        </p:spPr>
        <p:txBody>
          <a:bodyPr/>
          <a:lstStyle/>
          <a:p>
            <a:r>
              <a:rPr lang="es-ES_tradnl" smtClean="0"/>
              <a:t>Clic para editar título</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28/07/14</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393332199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a:p>
        </p:txBody>
      </p:sp>
      <p:sp>
        <p:nvSpPr>
          <p:cNvPr id="3" name="Content Placeholder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28/07/14</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26801256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7"/>
            <a:ext cx="10363200" cy="1362075"/>
          </a:xfrm>
        </p:spPr>
        <p:txBody>
          <a:bodyPr anchor="t"/>
          <a:lstStyle>
            <a:lvl1pPr algn="l">
              <a:defRPr sz="4000" b="1" cap="all"/>
            </a:lvl1pPr>
          </a:lstStyle>
          <a:p>
            <a:r>
              <a:rPr lang="es-ES_tradnl" smtClean="0"/>
              <a:t>Clic para editar título</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28/07/14</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35746582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28/07/14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5" name="Date Placeholder 4"/>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28/07/14</a:t>
            </a:fld>
            <a:endParaRPr lang="en-US">
              <a:solidFill>
                <a:prstClr val="white">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white">
                  <a:tint val="75000"/>
                </a:prstClr>
              </a:solidFill>
              <a:latin typeface="Calibri"/>
            </a:endParaRPr>
          </a:p>
        </p:txBody>
      </p:sp>
      <p:sp>
        <p:nvSpPr>
          <p:cNvPr id="7" name="Slide Number Placeholder 6"/>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120254373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_tradnl" smtClean="0"/>
              <a:t>Clic para editar título</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5" name="Text Placeholder 4"/>
          <p:cNvSpPr>
            <a:spLocks noGrp="1"/>
          </p:cNvSpPr>
          <p:nvPr>
            <p:ph type="body" sz="quarter" idx="3"/>
          </p:nvPr>
        </p:nvSpPr>
        <p:spPr>
          <a:xfrm>
            <a:off x="6193372"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Content Placeholder 5"/>
          <p:cNvSpPr>
            <a:spLocks noGrp="1"/>
          </p:cNvSpPr>
          <p:nvPr>
            <p:ph sz="quarter" idx="4"/>
          </p:nvPr>
        </p:nvSpPr>
        <p:spPr>
          <a:xfrm>
            <a:off x="619337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7" name="Date Placeholder 6"/>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28/07/14</a:t>
            </a:fld>
            <a:endParaRPr lang="en-US">
              <a:solidFill>
                <a:prstClr val="white">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white">
                  <a:tint val="75000"/>
                </a:prstClr>
              </a:solidFill>
              <a:latin typeface="Calibri"/>
            </a:endParaRPr>
          </a:p>
        </p:txBody>
      </p:sp>
      <p:sp>
        <p:nvSpPr>
          <p:cNvPr id="9" name="Slide Number Placeholder 8"/>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285631574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a:p>
        </p:txBody>
      </p:sp>
      <p:sp>
        <p:nvSpPr>
          <p:cNvPr id="3" name="Date Placeholder 2"/>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28/07/14</a:t>
            </a:fld>
            <a:endParaRPr lang="en-US">
              <a:solidFill>
                <a:prstClr val="white">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white">
                  <a:tint val="75000"/>
                </a:prstClr>
              </a:solidFill>
              <a:latin typeface="Calibri"/>
            </a:endParaRPr>
          </a:p>
        </p:txBody>
      </p:sp>
      <p:sp>
        <p:nvSpPr>
          <p:cNvPr id="5" name="Slide Number Placeholder 4"/>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168206576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28/07/14</a:t>
            </a:fld>
            <a:endParaRPr lang="en-US">
              <a:solidFill>
                <a:prstClr val="white">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white">
                  <a:tint val="75000"/>
                </a:prstClr>
              </a:solidFill>
              <a:latin typeface="Calibri"/>
            </a:endParaRPr>
          </a:p>
        </p:txBody>
      </p:sp>
      <p:sp>
        <p:nvSpPr>
          <p:cNvPr id="4" name="Slide Number Placeholder 3"/>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69896073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s-ES_tradnl" smtClean="0"/>
              <a:t>Clic para editar título</a:t>
            </a:r>
            <a:endParaRPr lang="en-US"/>
          </a:p>
        </p:txBody>
      </p:sp>
      <p:sp>
        <p:nvSpPr>
          <p:cNvPr id="3" name="Content Placeholder 2"/>
          <p:cNvSpPr>
            <a:spLocks noGrp="1"/>
          </p:cNvSpPr>
          <p:nvPr>
            <p:ph idx="1"/>
          </p:nvPr>
        </p:nvSpPr>
        <p:spPr>
          <a:xfrm>
            <a:off x="4766733" y="27305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Date Placeholder 4"/>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28/07/14</a:t>
            </a:fld>
            <a:endParaRPr lang="en-US">
              <a:solidFill>
                <a:prstClr val="white">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white">
                  <a:tint val="75000"/>
                </a:prstClr>
              </a:solidFill>
              <a:latin typeface="Calibri"/>
            </a:endParaRPr>
          </a:p>
        </p:txBody>
      </p:sp>
      <p:sp>
        <p:nvSpPr>
          <p:cNvPr id="7" name="Slide Number Placeholder 6"/>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184584019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s-ES_tradnl" smtClean="0"/>
              <a:t>Clic para editar título</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_tradnl" smtClean="0"/>
              <a:t>Arrastre la imagen al marcador de posición o haga clic en el icono para agregar</a:t>
            </a:r>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Date Placeholder 4"/>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28/07/14</a:t>
            </a:fld>
            <a:endParaRPr lang="en-US">
              <a:solidFill>
                <a:prstClr val="white">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white">
                  <a:tint val="75000"/>
                </a:prstClr>
              </a:solidFill>
              <a:latin typeface="Calibri"/>
            </a:endParaRPr>
          </a:p>
        </p:txBody>
      </p:sp>
      <p:sp>
        <p:nvSpPr>
          <p:cNvPr id="7" name="Slide Number Placeholder 6"/>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116853133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a:p>
        </p:txBody>
      </p:sp>
      <p:sp>
        <p:nvSpPr>
          <p:cNvPr id="3" name="Vertical Text Placeholder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28/07/14</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101902662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5"/>
            <a:ext cx="2743200" cy="5851525"/>
          </a:xfrm>
        </p:spPr>
        <p:txBody>
          <a:bodyPr vert="eaVert"/>
          <a:lstStyle/>
          <a:p>
            <a:r>
              <a:rPr lang="es-ES_tradnl" smtClean="0"/>
              <a:t>Clic para editar título</a:t>
            </a:r>
            <a:endParaRPr lang="en-US"/>
          </a:p>
        </p:txBody>
      </p:sp>
      <p:sp>
        <p:nvSpPr>
          <p:cNvPr id="3" name="Vertical Text Placeholder 2"/>
          <p:cNvSpPr>
            <a:spLocks noGrp="1"/>
          </p:cNvSpPr>
          <p:nvPr>
            <p:ph type="body" orient="vert" idx="1"/>
          </p:nvPr>
        </p:nvSpPr>
        <p:spPr>
          <a:xfrm>
            <a:off x="609600" y="274645"/>
            <a:ext cx="80264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28/07/14</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138163028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gray">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6"/>
          <p:cNvSpPr>
            <a:spLocks noChangeArrowheads="1"/>
          </p:cNvSpPr>
          <p:nvPr/>
        </p:nvSpPr>
        <p:spPr bwMode="gray">
          <a:xfrm>
            <a:off x="9584267" y="6184901"/>
            <a:ext cx="2194984" cy="377825"/>
          </a:xfrm>
          <a:prstGeom prst="rect">
            <a:avLst/>
          </a:prstGeom>
          <a:gradFill rotWithShape="1">
            <a:gsLst>
              <a:gs pos="0">
                <a:srgbClr val="FFFFFF"/>
              </a:gs>
              <a:gs pos="100000">
                <a:srgbClr val="DDDDDD"/>
              </a:gs>
            </a:gsLst>
            <a:lin ang="0" scaled="1"/>
          </a:gradFill>
          <a:ln w="9525">
            <a:solidFill>
              <a:srgbClr val="969696"/>
            </a:solidFill>
            <a:miter lim="800000"/>
            <a:headEnd/>
            <a:tailEnd/>
          </a:ln>
          <a:effectLst/>
        </p:spPr>
        <p:txBody>
          <a:bodyPr wrap="none" anchor="ctr"/>
          <a:lstStyle/>
          <a:p>
            <a:pPr algn="ctr" defTabSz="914400" eaLnBrk="0" fontAlgn="base" hangingPunct="0">
              <a:spcBef>
                <a:spcPct val="0"/>
              </a:spcBef>
              <a:spcAft>
                <a:spcPct val="0"/>
              </a:spcAft>
            </a:pPr>
            <a:r>
              <a:rPr lang="de-DE" sz="1600" b="1">
                <a:solidFill>
                  <a:srgbClr val="000000"/>
                </a:solidFill>
                <a:latin typeface="Arial" charset="0"/>
                <a:ea typeface="ＭＳ Ｐゴシック" charset="0"/>
                <a:cs typeface="ＭＳ Ｐゴシック" charset="0"/>
              </a:rPr>
              <a:t>YOUR LOGO</a:t>
            </a:r>
          </a:p>
        </p:txBody>
      </p:sp>
      <p:sp>
        <p:nvSpPr>
          <p:cNvPr id="12292" name="Rectangle 7"/>
          <p:cNvSpPr>
            <a:spLocks noGrp="1" noChangeArrowheads="1"/>
          </p:cNvSpPr>
          <p:nvPr>
            <p:ph type="ctrTitle"/>
          </p:nvPr>
        </p:nvSpPr>
        <p:spPr>
          <a:xfrm>
            <a:off x="1151467" y="3854450"/>
            <a:ext cx="9980084" cy="960438"/>
          </a:xfrm>
        </p:spPr>
        <p:txBody>
          <a:bodyPr anchor="t"/>
          <a:lstStyle>
            <a:lvl1pPr>
              <a:defRPr sz="3200">
                <a:solidFill>
                  <a:schemeClr val="bg1"/>
                </a:solidFill>
              </a:defRPr>
            </a:lvl1pPr>
          </a:lstStyle>
          <a:p>
            <a:r>
              <a:rPr lang="de-DE"/>
              <a:t>Titelmasterformat durch Klicken bearbeiten</a:t>
            </a:r>
          </a:p>
        </p:txBody>
      </p:sp>
      <p:sp>
        <p:nvSpPr>
          <p:cNvPr id="12293" name="Rectangle 12"/>
          <p:cNvSpPr>
            <a:spLocks noGrp="1" noChangeArrowheads="1"/>
          </p:cNvSpPr>
          <p:nvPr>
            <p:ph type="subTitle" idx="1"/>
          </p:nvPr>
        </p:nvSpPr>
        <p:spPr>
          <a:xfrm>
            <a:off x="1151467" y="4849813"/>
            <a:ext cx="10013951" cy="671512"/>
          </a:xfrm>
        </p:spPr>
        <p:txBody>
          <a:bodyPr/>
          <a:lstStyle>
            <a:lvl1pPr marL="0" indent="0">
              <a:buFont typeface="Wingdings" charset="2"/>
              <a:buNone/>
              <a:defRPr sz="2200" b="0">
                <a:solidFill>
                  <a:schemeClr val="bg1"/>
                </a:solidFill>
              </a:defRPr>
            </a:lvl1pPr>
          </a:lstStyle>
          <a:p>
            <a:r>
              <a:rPr lang="de-DE"/>
              <a:t>Formatvorlage des Untertitelmasters durch Klicken bearbeiten</a:t>
            </a:r>
          </a:p>
        </p:txBody>
      </p:sp>
    </p:spTree>
    <p:extLst>
      <p:ext uri="{BB962C8B-B14F-4D97-AF65-F5344CB8AC3E}">
        <p14:creationId xmlns:p14="http://schemas.microsoft.com/office/powerpoint/2010/main" val="961324307"/>
      </p:ext>
    </p:extLst>
  </p:cSld>
  <p:clrMapOvr>
    <a:masterClrMapping/>
  </p:clrMapOvr>
  <p:transition xmlns:p14="http://schemas.microsoft.com/office/powerpoint/2010/main" spd="med">
    <p:fade/>
  </p:transition>
  <p:hf sldNum="0" hdr="0" dt="0"/>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Click to edit Master title style</a:t>
            </a:r>
            <a:endParaRPr lang="en-US"/>
          </a:p>
        </p:txBody>
      </p:sp>
      <p:sp>
        <p:nvSpPr>
          <p:cNvPr id="3" name="Content Placeholder 2"/>
          <p:cNvSpPr>
            <a:spLocks noGrp="1"/>
          </p:cNvSpPr>
          <p:nvPr>
            <p:ph idx="1"/>
          </p:nvPr>
        </p:nvSpPr>
        <p:spPr/>
        <p:txBody>
          <a:bodyPr/>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4" name="Rectangle 10"/>
          <p:cNvSpPr>
            <a:spLocks noGrp="1" noChangeArrowheads="1"/>
          </p:cNvSpPr>
          <p:nvPr>
            <p:ph type="ftr" sz="quarter" idx="10"/>
          </p:nvPr>
        </p:nvSpPr>
        <p:spPr>
          <a:ln/>
        </p:spPr>
        <p:txBody>
          <a:bodyPr/>
          <a:lstStyle>
            <a:lvl1pPr>
              <a:defRPr/>
            </a:lvl1pPr>
          </a:lstStyle>
          <a:p>
            <a:r>
              <a:rPr lang="de-DE">
                <a:solidFill>
                  <a:srgbClr val="000000"/>
                </a:solidFill>
                <a:latin typeface="Arial"/>
              </a:rPr>
              <a:t>Page </a:t>
            </a:r>
            <a:r>
              <a:rPr lang="de-DE">
                <a:solidFill>
                  <a:srgbClr val="000000"/>
                </a:solidFill>
                <a:latin typeface="Arial"/>
                <a:sym typeface="Wingdings" charset="0"/>
              </a:rPr>
              <a:t></a:t>
            </a:r>
            <a:r>
              <a:rPr lang="de-DE">
                <a:solidFill>
                  <a:srgbClr val="000000"/>
                </a:solidFill>
                <a:latin typeface="Arial"/>
              </a:rPr>
              <a:t> </a:t>
            </a:r>
            <a:fld id="{84FC1C88-CE11-0844-8F97-B2E56977A72D}" type="slidenum">
              <a:rPr lang="de-DE">
                <a:solidFill>
                  <a:srgbClr val="000000"/>
                </a:solidFill>
                <a:latin typeface="Arial"/>
              </a:rPr>
              <a:pPr/>
              <a:t>‹Nr.›</a:t>
            </a:fld>
            <a:endParaRPr lang="de-DE">
              <a:solidFill>
                <a:srgbClr val="000000"/>
              </a:solidFill>
              <a:latin typeface="Arial"/>
            </a:endParaRPr>
          </a:p>
        </p:txBody>
      </p:sp>
    </p:spTree>
    <p:extLst>
      <p:ext uri="{BB962C8B-B14F-4D97-AF65-F5344CB8AC3E}">
        <p14:creationId xmlns:p14="http://schemas.microsoft.com/office/powerpoint/2010/main" val="3716116173"/>
      </p:ext>
    </p:extLst>
  </p:cSld>
  <p:clrMapOvr>
    <a:masterClrMapping/>
  </p:clrMapOvr>
  <p:transition xmlns:p14="http://schemas.microsoft.com/office/powerpoint/2010/mai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141448" y="1600200"/>
            <a:ext cx="3549121" cy="1371600"/>
          </a:xfrm>
        </p:spPr>
        <p:txBody>
          <a:bodyPr anchor="b">
            <a:normAutofit/>
          </a:bodyPr>
          <a:lstStyle>
            <a:lvl1pPr algn="l">
              <a:defRPr sz="2400" b="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5103847" y="609601"/>
            <a:ext cx="5943601" cy="51816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1141448" y="2971800"/>
            <a:ext cx="3549121" cy="182880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B61BEF0D-F0BB-DE4B-95CE-6DB70DBA9567}" type="datetimeFigureOut">
              <a:rPr lang="en-US" dirty="0"/>
              <a:pPr/>
              <a:t>28/07/14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s-ES_tradnl"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_tradnl" smtClean="0"/>
              <a:t>Click to edit Master text styles</a:t>
            </a:r>
          </a:p>
        </p:txBody>
      </p:sp>
      <p:sp>
        <p:nvSpPr>
          <p:cNvPr id="4" name="Rectangle 10"/>
          <p:cNvSpPr>
            <a:spLocks noGrp="1" noChangeArrowheads="1"/>
          </p:cNvSpPr>
          <p:nvPr>
            <p:ph type="ftr" sz="quarter" idx="10"/>
          </p:nvPr>
        </p:nvSpPr>
        <p:spPr>
          <a:ln/>
        </p:spPr>
        <p:txBody>
          <a:bodyPr/>
          <a:lstStyle>
            <a:lvl1pPr>
              <a:defRPr/>
            </a:lvl1pPr>
          </a:lstStyle>
          <a:p>
            <a:r>
              <a:rPr lang="de-DE">
                <a:solidFill>
                  <a:srgbClr val="000000"/>
                </a:solidFill>
                <a:latin typeface="Arial"/>
              </a:rPr>
              <a:t>Page </a:t>
            </a:r>
            <a:r>
              <a:rPr lang="de-DE">
                <a:solidFill>
                  <a:srgbClr val="000000"/>
                </a:solidFill>
                <a:latin typeface="Arial"/>
                <a:sym typeface="Wingdings" charset="0"/>
              </a:rPr>
              <a:t></a:t>
            </a:r>
            <a:r>
              <a:rPr lang="de-DE">
                <a:solidFill>
                  <a:srgbClr val="000000"/>
                </a:solidFill>
                <a:latin typeface="Arial"/>
              </a:rPr>
              <a:t> </a:t>
            </a:r>
            <a:fld id="{147828B4-30DC-8443-B8CB-CEE9D3DA23D9}" type="slidenum">
              <a:rPr lang="de-DE">
                <a:solidFill>
                  <a:srgbClr val="000000"/>
                </a:solidFill>
                <a:latin typeface="Arial"/>
              </a:rPr>
              <a:pPr/>
              <a:t>‹Nr.›</a:t>
            </a:fld>
            <a:endParaRPr lang="de-DE">
              <a:solidFill>
                <a:srgbClr val="000000"/>
              </a:solidFill>
              <a:latin typeface="Arial"/>
            </a:endParaRPr>
          </a:p>
        </p:txBody>
      </p:sp>
    </p:spTree>
    <p:extLst>
      <p:ext uri="{BB962C8B-B14F-4D97-AF65-F5344CB8AC3E}">
        <p14:creationId xmlns:p14="http://schemas.microsoft.com/office/powerpoint/2010/main" val="2722133017"/>
      </p:ext>
    </p:extLst>
  </p:cSld>
  <p:clrMapOvr>
    <a:masterClrMapping/>
  </p:clrMapOvr>
  <p:transition xmlns:p14="http://schemas.microsoft.com/office/powerpoint/2010/main" spd="med">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Click to edit Master title style</a:t>
            </a:r>
            <a:endParaRPr lang="en-US"/>
          </a:p>
        </p:txBody>
      </p:sp>
      <p:sp>
        <p:nvSpPr>
          <p:cNvPr id="3" name="Content Placeholder 2"/>
          <p:cNvSpPr>
            <a:spLocks noGrp="1"/>
          </p:cNvSpPr>
          <p:nvPr>
            <p:ph sz="half" idx="1"/>
          </p:nvPr>
        </p:nvSpPr>
        <p:spPr>
          <a:xfrm>
            <a:off x="419100" y="1614489"/>
            <a:ext cx="5581651"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4" name="Content Placeholder 3"/>
          <p:cNvSpPr>
            <a:spLocks noGrp="1"/>
          </p:cNvSpPr>
          <p:nvPr>
            <p:ph sz="half" idx="2"/>
          </p:nvPr>
        </p:nvSpPr>
        <p:spPr>
          <a:xfrm>
            <a:off x="6203952" y="1614489"/>
            <a:ext cx="5581649"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5" name="Rectangle 10"/>
          <p:cNvSpPr>
            <a:spLocks noGrp="1" noChangeArrowheads="1"/>
          </p:cNvSpPr>
          <p:nvPr>
            <p:ph type="ftr" sz="quarter" idx="10"/>
          </p:nvPr>
        </p:nvSpPr>
        <p:spPr>
          <a:ln/>
        </p:spPr>
        <p:txBody>
          <a:bodyPr/>
          <a:lstStyle>
            <a:lvl1pPr>
              <a:defRPr/>
            </a:lvl1pPr>
          </a:lstStyle>
          <a:p>
            <a:r>
              <a:rPr lang="de-DE">
                <a:solidFill>
                  <a:srgbClr val="000000"/>
                </a:solidFill>
                <a:latin typeface="Arial"/>
              </a:rPr>
              <a:t>Page </a:t>
            </a:r>
            <a:r>
              <a:rPr lang="de-DE">
                <a:solidFill>
                  <a:srgbClr val="000000"/>
                </a:solidFill>
                <a:latin typeface="Arial"/>
                <a:sym typeface="Wingdings" charset="0"/>
              </a:rPr>
              <a:t></a:t>
            </a:r>
            <a:r>
              <a:rPr lang="de-DE">
                <a:solidFill>
                  <a:srgbClr val="000000"/>
                </a:solidFill>
                <a:latin typeface="Arial"/>
              </a:rPr>
              <a:t> </a:t>
            </a:r>
            <a:fld id="{D841ADD1-6B78-4545-AC77-C73A14EE07C8}" type="slidenum">
              <a:rPr lang="de-DE">
                <a:solidFill>
                  <a:srgbClr val="000000"/>
                </a:solidFill>
                <a:latin typeface="Arial"/>
              </a:rPr>
              <a:pPr/>
              <a:t>‹Nr.›</a:t>
            </a:fld>
            <a:endParaRPr lang="de-DE">
              <a:solidFill>
                <a:srgbClr val="000000"/>
              </a:solidFill>
              <a:latin typeface="Arial"/>
            </a:endParaRPr>
          </a:p>
        </p:txBody>
      </p:sp>
    </p:spTree>
    <p:extLst>
      <p:ext uri="{BB962C8B-B14F-4D97-AF65-F5344CB8AC3E}">
        <p14:creationId xmlns:p14="http://schemas.microsoft.com/office/powerpoint/2010/main" val="2959324936"/>
      </p:ext>
    </p:extLst>
  </p:cSld>
  <p:clrMapOvr>
    <a:masterClrMapping/>
  </p:clrMapOvr>
  <p:transition xmlns:p14="http://schemas.microsoft.com/office/powerpoint/2010/main" spd="med">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s-ES_tradnl"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7" name="Rectangle 10"/>
          <p:cNvSpPr>
            <a:spLocks noGrp="1" noChangeArrowheads="1"/>
          </p:cNvSpPr>
          <p:nvPr>
            <p:ph type="ftr" sz="quarter" idx="10"/>
          </p:nvPr>
        </p:nvSpPr>
        <p:spPr>
          <a:ln/>
        </p:spPr>
        <p:txBody>
          <a:bodyPr/>
          <a:lstStyle>
            <a:lvl1pPr>
              <a:defRPr/>
            </a:lvl1pPr>
          </a:lstStyle>
          <a:p>
            <a:r>
              <a:rPr lang="de-DE">
                <a:solidFill>
                  <a:srgbClr val="000000"/>
                </a:solidFill>
                <a:latin typeface="Arial"/>
              </a:rPr>
              <a:t>Page </a:t>
            </a:r>
            <a:r>
              <a:rPr lang="de-DE">
                <a:solidFill>
                  <a:srgbClr val="000000"/>
                </a:solidFill>
                <a:latin typeface="Arial"/>
                <a:sym typeface="Wingdings" charset="0"/>
              </a:rPr>
              <a:t></a:t>
            </a:r>
            <a:r>
              <a:rPr lang="de-DE">
                <a:solidFill>
                  <a:srgbClr val="000000"/>
                </a:solidFill>
                <a:latin typeface="Arial"/>
              </a:rPr>
              <a:t> </a:t>
            </a:r>
            <a:fld id="{F8BCCF66-C57B-9B46-AC08-8A8BFA0BD107}" type="slidenum">
              <a:rPr lang="de-DE">
                <a:solidFill>
                  <a:srgbClr val="000000"/>
                </a:solidFill>
                <a:latin typeface="Arial"/>
              </a:rPr>
              <a:pPr/>
              <a:t>‹Nr.›</a:t>
            </a:fld>
            <a:endParaRPr lang="de-DE">
              <a:solidFill>
                <a:srgbClr val="000000"/>
              </a:solidFill>
              <a:latin typeface="Arial"/>
            </a:endParaRPr>
          </a:p>
        </p:txBody>
      </p:sp>
    </p:spTree>
    <p:extLst>
      <p:ext uri="{BB962C8B-B14F-4D97-AF65-F5344CB8AC3E}">
        <p14:creationId xmlns:p14="http://schemas.microsoft.com/office/powerpoint/2010/main" val="1638877818"/>
      </p:ext>
    </p:extLst>
  </p:cSld>
  <p:clrMapOvr>
    <a:masterClrMapping/>
  </p:clrMapOvr>
  <p:transition xmlns:p14="http://schemas.microsoft.com/office/powerpoint/2010/main" spd="med">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Click to edit Master title style</a:t>
            </a:r>
            <a:endParaRPr lang="en-US"/>
          </a:p>
        </p:txBody>
      </p:sp>
      <p:sp>
        <p:nvSpPr>
          <p:cNvPr id="3" name="Rectangle 10"/>
          <p:cNvSpPr>
            <a:spLocks noGrp="1" noChangeArrowheads="1"/>
          </p:cNvSpPr>
          <p:nvPr>
            <p:ph type="ftr" sz="quarter" idx="10"/>
          </p:nvPr>
        </p:nvSpPr>
        <p:spPr>
          <a:ln/>
        </p:spPr>
        <p:txBody>
          <a:bodyPr/>
          <a:lstStyle>
            <a:lvl1pPr>
              <a:defRPr/>
            </a:lvl1pPr>
          </a:lstStyle>
          <a:p>
            <a:r>
              <a:rPr lang="de-DE">
                <a:solidFill>
                  <a:srgbClr val="000000"/>
                </a:solidFill>
                <a:latin typeface="Arial"/>
              </a:rPr>
              <a:t>Page </a:t>
            </a:r>
            <a:r>
              <a:rPr lang="de-DE">
                <a:solidFill>
                  <a:srgbClr val="000000"/>
                </a:solidFill>
                <a:latin typeface="Arial"/>
                <a:sym typeface="Wingdings" charset="0"/>
              </a:rPr>
              <a:t></a:t>
            </a:r>
            <a:r>
              <a:rPr lang="de-DE">
                <a:solidFill>
                  <a:srgbClr val="000000"/>
                </a:solidFill>
                <a:latin typeface="Arial"/>
              </a:rPr>
              <a:t> </a:t>
            </a:r>
            <a:fld id="{99FDCE0C-1358-7F4B-94F1-2EA320A48945}" type="slidenum">
              <a:rPr lang="de-DE">
                <a:solidFill>
                  <a:srgbClr val="000000"/>
                </a:solidFill>
                <a:latin typeface="Arial"/>
              </a:rPr>
              <a:pPr/>
              <a:t>‹Nr.›</a:t>
            </a:fld>
            <a:endParaRPr lang="de-DE">
              <a:solidFill>
                <a:srgbClr val="000000"/>
              </a:solidFill>
              <a:latin typeface="Arial"/>
            </a:endParaRPr>
          </a:p>
        </p:txBody>
      </p:sp>
    </p:spTree>
    <p:extLst>
      <p:ext uri="{BB962C8B-B14F-4D97-AF65-F5344CB8AC3E}">
        <p14:creationId xmlns:p14="http://schemas.microsoft.com/office/powerpoint/2010/main" val="2779041431"/>
      </p:ext>
    </p:extLst>
  </p:cSld>
  <p:clrMapOvr>
    <a:masterClrMapping/>
  </p:clrMapOvr>
  <p:transition xmlns:p14="http://schemas.microsoft.com/office/powerpoint/2010/main" spd="med">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
          <p:cNvSpPr>
            <a:spLocks noGrp="1" noChangeArrowheads="1"/>
          </p:cNvSpPr>
          <p:nvPr>
            <p:ph type="ftr" sz="quarter" idx="10"/>
          </p:nvPr>
        </p:nvSpPr>
        <p:spPr>
          <a:ln/>
        </p:spPr>
        <p:txBody>
          <a:bodyPr/>
          <a:lstStyle>
            <a:lvl1pPr>
              <a:defRPr/>
            </a:lvl1pPr>
          </a:lstStyle>
          <a:p>
            <a:r>
              <a:rPr lang="de-DE">
                <a:solidFill>
                  <a:srgbClr val="000000"/>
                </a:solidFill>
                <a:latin typeface="Arial"/>
              </a:rPr>
              <a:t>Page </a:t>
            </a:r>
            <a:r>
              <a:rPr lang="de-DE">
                <a:solidFill>
                  <a:srgbClr val="000000"/>
                </a:solidFill>
                <a:latin typeface="Arial"/>
                <a:sym typeface="Wingdings" charset="0"/>
              </a:rPr>
              <a:t></a:t>
            </a:r>
            <a:r>
              <a:rPr lang="de-DE">
                <a:solidFill>
                  <a:srgbClr val="000000"/>
                </a:solidFill>
                <a:latin typeface="Arial"/>
              </a:rPr>
              <a:t> </a:t>
            </a:r>
            <a:fld id="{59336CA3-C9B5-8C46-BE49-C0AF6CFA5C8C}" type="slidenum">
              <a:rPr lang="de-DE">
                <a:solidFill>
                  <a:srgbClr val="000000"/>
                </a:solidFill>
                <a:latin typeface="Arial"/>
              </a:rPr>
              <a:pPr/>
              <a:t>‹Nr.›</a:t>
            </a:fld>
            <a:endParaRPr lang="de-DE">
              <a:solidFill>
                <a:srgbClr val="000000"/>
              </a:solidFill>
              <a:latin typeface="Arial"/>
            </a:endParaRPr>
          </a:p>
        </p:txBody>
      </p:sp>
    </p:spTree>
    <p:extLst>
      <p:ext uri="{BB962C8B-B14F-4D97-AF65-F5344CB8AC3E}">
        <p14:creationId xmlns:p14="http://schemas.microsoft.com/office/powerpoint/2010/main" val="3690554578"/>
      </p:ext>
    </p:extLst>
  </p:cSld>
  <p:clrMapOvr>
    <a:masterClrMapping/>
  </p:clrMapOvr>
  <p:transition xmlns:p14="http://schemas.microsoft.com/office/powerpoint/2010/main" spd="med">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s-ES_tradnl"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Click to edit Master text styles</a:t>
            </a:r>
          </a:p>
        </p:txBody>
      </p:sp>
      <p:sp>
        <p:nvSpPr>
          <p:cNvPr id="5" name="Rectangle 10"/>
          <p:cNvSpPr>
            <a:spLocks noGrp="1" noChangeArrowheads="1"/>
          </p:cNvSpPr>
          <p:nvPr>
            <p:ph type="ftr" sz="quarter" idx="10"/>
          </p:nvPr>
        </p:nvSpPr>
        <p:spPr>
          <a:ln/>
        </p:spPr>
        <p:txBody>
          <a:bodyPr/>
          <a:lstStyle>
            <a:lvl1pPr>
              <a:defRPr/>
            </a:lvl1pPr>
          </a:lstStyle>
          <a:p>
            <a:r>
              <a:rPr lang="de-DE">
                <a:solidFill>
                  <a:srgbClr val="000000"/>
                </a:solidFill>
                <a:latin typeface="Arial"/>
              </a:rPr>
              <a:t>Page </a:t>
            </a:r>
            <a:r>
              <a:rPr lang="de-DE">
                <a:solidFill>
                  <a:srgbClr val="000000"/>
                </a:solidFill>
                <a:latin typeface="Arial"/>
                <a:sym typeface="Wingdings" charset="0"/>
              </a:rPr>
              <a:t></a:t>
            </a:r>
            <a:r>
              <a:rPr lang="de-DE">
                <a:solidFill>
                  <a:srgbClr val="000000"/>
                </a:solidFill>
                <a:latin typeface="Arial"/>
              </a:rPr>
              <a:t> </a:t>
            </a:r>
            <a:fld id="{04FA4D86-AC2F-7C41-AAE7-9F3E2850F96E}" type="slidenum">
              <a:rPr lang="de-DE">
                <a:solidFill>
                  <a:srgbClr val="000000"/>
                </a:solidFill>
                <a:latin typeface="Arial"/>
              </a:rPr>
              <a:pPr/>
              <a:t>‹Nr.›</a:t>
            </a:fld>
            <a:endParaRPr lang="de-DE">
              <a:solidFill>
                <a:srgbClr val="000000"/>
              </a:solidFill>
              <a:latin typeface="Arial"/>
            </a:endParaRPr>
          </a:p>
        </p:txBody>
      </p:sp>
    </p:spTree>
    <p:extLst>
      <p:ext uri="{BB962C8B-B14F-4D97-AF65-F5344CB8AC3E}">
        <p14:creationId xmlns:p14="http://schemas.microsoft.com/office/powerpoint/2010/main" val="1828414096"/>
      </p:ext>
    </p:extLst>
  </p:cSld>
  <p:clrMapOvr>
    <a:masterClrMapping/>
  </p:clrMapOvr>
  <p:transition xmlns:p14="http://schemas.microsoft.com/office/powerpoint/2010/main" spd="med">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s-ES_tradnl"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Click to edit Master text styles</a:t>
            </a:r>
          </a:p>
        </p:txBody>
      </p:sp>
      <p:sp>
        <p:nvSpPr>
          <p:cNvPr id="5" name="Rectangle 10"/>
          <p:cNvSpPr>
            <a:spLocks noGrp="1" noChangeArrowheads="1"/>
          </p:cNvSpPr>
          <p:nvPr>
            <p:ph type="ftr" sz="quarter" idx="10"/>
          </p:nvPr>
        </p:nvSpPr>
        <p:spPr>
          <a:ln/>
        </p:spPr>
        <p:txBody>
          <a:bodyPr/>
          <a:lstStyle>
            <a:lvl1pPr>
              <a:defRPr/>
            </a:lvl1pPr>
          </a:lstStyle>
          <a:p>
            <a:r>
              <a:rPr lang="de-DE">
                <a:solidFill>
                  <a:srgbClr val="000000"/>
                </a:solidFill>
                <a:latin typeface="Arial"/>
              </a:rPr>
              <a:t>Page </a:t>
            </a:r>
            <a:r>
              <a:rPr lang="de-DE">
                <a:solidFill>
                  <a:srgbClr val="000000"/>
                </a:solidFill>
                <a:latin typeface="Arial"/>
                <a:sym typeface="Wingdings" charset="0"/>
              </a:rPr>
              <a:t></a:t>
            </a:r>
            <a:r>
              <a:rPr lang="de-DE">
                <a:solidFill>
                  <a:srgbClr val="000000"/>
                </a:solidFill>
                <a:latin typeface="Arial"/>
              </a:rPr>
              <a:t> </a:t>
            </a:r>
            <a:fld id="{770DA4C5-D2F4-D94C-9500-1C3989995174}" type="slidenum">
              <a:rPr lang="de-DE">
                <a:solidFill>
                  <a:srgbClr val="000000"/>
                </a:solidFill>
                <a:latin typeface="Arial"/>
              </a:rPr>
              <a:pPr/>
              <a:t>‹Nr.›</a:t>
            </a:fld>
            <a:endParaRPr lang="de-DE">
              <a:solidFill>
                <a:srgbClr val="000000"/>
              </a:solidFill>
              <a:latin typeface="Arial"/>
            </a:endParaRPr>
          </a:p>
        </p:txBody>
      </p:sp>
    </p:spTree>
    <p:extLst>
      <p:ext uri="{BB962C8B-B14F-4D97-AF65-F5344CB8AC3E}">
        <p14:creationId xmlns:p14="http://schemas.microsoft.com/office/powerpoint/2010/main" val="1876135098"/>
      </p:ext>
    </p:extLst>
  </p:cSld>
  <p:clrMapOvr>
    <a:masterClrMapping/>
  </p:clrMapOvr>
  <p:transition xmlns:p14="http://schemas.microsoft.com/office/powerpoint/2010/main" spd="med">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4" name="Rectangle 10"/>
          <p:cNvSpPr>
            <a:spLocks noGrp="1" noChangeArrowheads="1"/>
          </p:cNvSpPr>
          <p:nvPr>
            <p:ph type="ftr" sz="quarter" idx="10"/>
          </p:nvPr>
        </p:nvSpPr>
        <p:spPr>
          <a:ln/>
        </p:spPr>
        <p:txBody>
          <a:bodyPr/>
          <a:lstStyle>
            <a:lvl1pPr>
              <a:defRPr/>
            </a:lvl1pPr>
          </a:lstStyle>
          <a:p>
            <a:r>
              <a:rPr lang="de-DE">
                <a:solidFill>
                  <a:srgbClr val="000000"/>
                </a:solidFill>
                <a:latin typeface="Arial"/>
              </a:rPr>
              <a:t>Page </a:t>
            </a:r>
            <a:r>
              <a:rPr lang="de-DE">
                <a:solidFill>
                  <a:srgbClr val="000000"/>
                </a:solidFill>
                <a:latin typeface="Arial"/>
                <a:sym typeface="Wingdings" charset="0"/>
              </a:rPr>
              <a:t></a:t>
            </a:r>
            <a:r>
              <a:rPr lang="de-DE">
                <a:solidFill>
                  <a:srgbClr val="000000"/>
                </a:solidFill>
                <a:latin typeface="Arial"/>
              </a:rPr>
              <a:t> </a:t>
            </a:r>
            <a:fld id="{DD95E34B-1940-CC48-B5F2-0BFEA8E9A24B}" type="slidenum">
              <a:rPr lang="de-DE">
                <a:solidFill>
                  <a:srgbClr val="000000"/>
                </a:solidFill>
                <a:latin typeface="Arial"/>
              </a:rPr>
              <a:pPr/>
              <a:t>‹Nr.›</a:t>
            </a:fld>
            <a:endParaRPr lang="de-DE">
              <a:solidFill>
                <a:srgbClr val="000000"/>
              </a:solidFill>
              <a:latin typeface="Arial"/>
            </a:endParaRPr>
          </a:p>
        </p:txBody>
      </p:sp>
    </p:spTree>
    <p:extLst>
      <p:ext uri="{BB962C8B-B14F-4D97-AF65-F5344CB8AC3E}">
        <p14:creationId xmlns:p14="http://schemas.microsoft.com/office/powerpoint/2010/main" val="3198119470"/>
      </p:ext>
    </p:extLst>
  </p:cSld>
  <p:clrMapOvr>
    <a:masterClrMapping/>
  </p:clrMapOvr>
  <p:transition xmlns:p14="http://schemas.microsoft.com/office/powerpoint/2010/main" spd="med">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45034" y="166689"/>
            <a:ext cx="2840567" cy="5838825"/>
          </a:xfrm>
        </p:spPr>
        <p:txBody>
          <a:bodyPr vert="eaVert"/>
          <a:lstStyle/>
          <a:p>
            <a:r>
              <a:rPr lang="es-ES_tradnl" smtClean="0"/>
              <a:t>Click to edit Master title style</a:t>
            </a:r>
            <a:endParaRPr lang="en-US"/>
          </a:p>
        </p:txBody>
      </p:sp>
      <p:sp>
        <p:nvSpPr>
          <p:cNvPr id="3" name="Vertical Text Placeholder 2"/>
          <p:cNvSpPr>
            <a:spLocks noGrp="1"/>
          </p:cNvSpPr>
          <p:nvPr>
            <p:ph type="body" orient="vert" idx="1"/>
          </p:nvPr>
        </p:nvSpPr>
        <p:spPr>
          <a:xfrm>
            <a:off x="419100" y="166689"/>
            <a:ext cx="8322733" cy="5838825"/>
          </a:xfrm>
        </p:spPr>
        <p:txBody>
          <a:bodyPr vert="eaVert"/>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4" name="Rectangle 10"/>
          <p:cNvSpPr>
            <a:spLocks noGrp="1" noChangeArrowheads="1"/>
          </p:cNvSpPr>
          <p:nvPr>
            <p:ph type="ftr" sz="quarter" idx="10"/>
          </p:nvPr>
        </p:nvSpPr>
        <p:spPr>
          <a:ln/>
        </p:spPr>
        <p:txBody>
          <a:bodyPr/>
          <a:lstStyle>
            <a:lvl1pPr>
              <a:defRPr/>
            </a:lvl1pPr>
          </a:lstStyle>
          <a:p>
            <a:r>
              <a:rPr lang="de-DE">
                <a:solidFill>
                  <a:srgbClr val="000000"/>
                </a:solidFill>
                <a:latin typeface="Arial"/>
              </a:rPr>
              <a:t>Page </a:t>
            </a:r>
            <a:r>
              <a:rPr lang="de-DE">
                <a:solidFill>
                  <a:srgbClr val="000000"/>
                </a:solidFill>
                <a:latin typeface="Arial"/>
                <a:sym typeface="Wingdings" charset="0"/>
              </a:rPr>
              <a:t></a:t>
            </a:r>
            <a:r>
              <a:rPr lang="de-DE">
                <a:solidFill>
                  <a:srgbClr val="000000"/>
                </a:solidFill>
                <a:latin typeface="Arial"/>
              </a:rPr>
              <a:t> </a:t>
            </a:r>
            <a:fld id="{045B9056-9B59-544F-9FB1-A334BA126A6E}" type="slidenum">
              <a:rPr lang="de-DE">
                <a:solidFill>
                  <a:srgbClr val="000000"/>
                </a:solidFill>
                <a:latin typeface="Arial"/>
              </a:rPr>
              <a:pPr/>
              <a:t>‹Nr.›</a:t>
            </a:fld>
            <a:endParaRPr lang="de-DE">
              <a:solidFill>
                <a:srgbClr val="000000"/>
              </a:solidFill>
              <a:latin typeface="Arial"/>
            </a:endParaRPr>
          </a:p>
        </p:txBody>
      </p:sp>
    </p:spTree>
    <p:extLst>
      <p:ext uri="{BB962C8B-B14F-4D97-AF65-F5344CB8AC3E}">
        <p14:creationId xmlns:p14="http://schemas.microsoft.com/office/powerpoint/2010/main" val="1096071339"/>
      </p:ext>
    </p:extLst>
  </p:cSld>
  <p:clrMapOvr>
    <a:masterClrMapping/>
  </p:clrMapOvr>
  <p:transition xmlns:p14="http://schemas.microsoft.com/office/powerpoint/2010/main" spd="med">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lvl1pPr>
          </a:lstStyle>
          <a:p>
            <a:r>
              <a:rPr lang="en-US" smtClean="0"/>
              <a:t>Click to edit Master title style</a:t>
            </a:r>
            <a:endParaRPr lang="en-US"/>
          </a:p>
        </p:txBody>
      </p:sp>
      <p:sp>
        <p:nvSpPr>
          <p:cNvPr id="14" name="Text Placeholder 10"/>
          <p:cNvSpPr>
            <a:spLocks noGrp="1"/>
          </p:cNvSpPr>
          <p:nvPr>
            <p:ph type="body" sz="quarter" idx="10"/>
          </p:nvPr>
        </p:nvSpPr>
        <p:spPr>
          <a:xfrm>
            <a:off x="7315200" y="6172200"/>
            <a:ext cx="4470400" cy="457200"/>
          </a:xfrm>
          <a:prstGeom prst="rect">
            <a:avLst/>
          </a:prstGeom>
        </p:spPr>
        <p:txBody>
          <a:bodyPr anchor="ctr"/>
          <a:lstStyle>
            <a:lvl1pPr algn="r">
              <a:buFont typeface="Arial" pitchFamily="34" charset="0"/>
              <a:buNone/>
              <a:defRPr sz="1000"/>
            </a:lvl1pPr>
            <a:lvl2pPr algn="r">
              <a:buFont typeface="Arial" pitchFamily="34" charset="0"/>
              <a:buNone/>
              <a:defRPr sz="1200"/>
            </a:lvl2pPr>
            <a:lvl3pPr algn="r">
              <a:buFont typeface="Arial" pitchFamily="34" charset="0"/>
              <a:buNone/>
              <a:defRPr sz="1200"/>
            </a:lvl3pPr>
            <a:lvl4pPr algn="r">
              <a:buFont typeface="Arial" pitchFamily="34" charset="0"/>
              <a:buNone/>
              <a:defRPr sz="1200"/>
            </a:lvl4pPr>
            <a:lvl5pPr algn="r">
              <a:buFont typeface="Arial" pitchFamily="34" charset="0"/>
              <a:buNone/>
              <a:defRPr sz="1200"/>
            </a:lvl5pPr>
          </a:lstStyle>
          <a:p>
            <a:pPr lvl="0"/>
            <a:r>
              <a:rPr lang="en-US" smtClean="0"/>
              <a:t>Click to edit Master text styles</a:t>
            </a:r>
          </a:p>
        </p:txBody>
      </p:sp>
      <p:sp>
        <p:nvSpPr>
          <p:cNvPr id="5" name="Content Placeholder 2"/>
          <p:cNvSpPr>
            <a:spLocks noGrp="1"/>
          </p:cNvSpPr>
          <p:nvPr>
            <p:ph idx="11"/>
          </p:nvPr>
        </p:nvSpPr>
        <p:spPr>
          <a:xfrm>
            <a:off x="406400" y="1371601"/>
            <a:ext cx="11277600" cy="4144963"/>
          </a:xfrm>
          <a:prstGeom prst="rect">
            <a:avLst/>
          </a:prstGeom>
        </p:spPr>
        <p:txBody>
          <a:bodyPr/>
          <a:lstStyle>
            <a:lvl1pPr marL="228600" indent="-228600">
              <a:defRPr b="1">
                <a:latin typeface="+mj-lt"/>
              </a:defRPr>
            </a:lvl1pPr>
            <a:lvl2pPr marL="739775" indent="-282575">
              <a:buFont typeface="Arial" pitchFamily="34" charset="0"/>
              <a:buChar char="−"/>
              <a:tabLst/>
              <a:defRPr baseline="0">
                <a:latin typeface="+mj-lt"/>
              </a:defRPr>
            </a:lvl2pPr>
            <a:lvl3pPr marL="1143000" indent="-228600">
              <a:buFont typeface="Arial" pitchFamily="34" charset="0"/>
              <a:buChar char="•"/>
              <a:defRPr>
                <a:latin typeface="+mj-lt"/>
              </a:defRPr>
            </a:lvl3pPr>
            <a:lvl4pPr marL="1654175" indent="-282575">
              <a:buFont typeface="Arial" pitchFamily="34" charset="0"/>
              <a:buChar char="−"/>
              <a:defRPr>
                <a:latin typeface="+mj-lt"/>
              </a:defRPr>
            </a:lvl4pPr>
            <a:lvl5pPr>
              <a:buFont typeface="Arial" pitchFamily="34" charset="0"/>
              <a:buChar char="•"/>
              <a:defRPr>
                <a:latin typeface="+mj-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ext uri="{BB962C8B-B14F-4D97-AF65-F5344CB8AC3E}">
        <p14:creationId xmlns:p14="http://schemas.microsoft.com/office/powerpoint/2010/main" val="42620326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141448" y="1600200"/>
            <a:ext cx="5334001" cy="1371600"/>
          </a:xfrm>
        </p:spPr>
        <p:txBody>
          <a:bodyPr anchor="b">
            <a:normAutofit/>
          </a:bodyPr>
          <a:lstStyle>
            <a:lvl1pPr algn="l">
              <a:defRPr sz="2800" b="0"/>
            </a:lvl1pPr>
          </a:lstStyle>
          <a:p>
            <a:r>
              <a:rPr lang="es-ES" smtClean="0"/>
              <a:t>Haga clic para modificar el estilo de título del patrón</a:t>
            </a:r>
            <a:endParaRPr lang="en-US" dirty="0"/>
          </a:p>
        </p:txBody>
      </p:sp>
      <p:sp>
        <p:nvSpPr>
          <p:cNvPr id="14" name="Picture Placeholder 2"/>
          <p:cNvSpPr>
            <a:spLocks noGrp="1" noChangeAspect="1"/>
          </p:cNvSpPr>
          <p:nvPr>
            <p:ph type="pic" idx="1"/>
          </p:nvPr>
        </p:nvSpPr>
        <p:spPr>
          <a:xfrm>
            <a:off x="7433769" y="-18288"/>
            <a:ext cx="3276599" cy="6903720"/>
          </a:xfrm>
          <a:ln w="38100">
            <a:gradFill flip="none" rotWithShape="1">
              <a:gsLst>
                <a:gs pos="0">
                  <a:schemeClr val="bg2"/>
                </a:gs>
                <a:gs pos="100000">
                  <a:schemeClr val="bg2">
                    <a:lumMod val="75000"/>
                  </a:schemeClr>
                </a:gs>
              </a:gsLst>
              <a:lin ang="5400000" scaled="0"/>
              <a:tileRect/>
            </a:gradFill>
          </a:ln>
          <a:effectLst>
            <a:innerShdw blurRad="57150" dist="38100" dir="1080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1141448" y="2971800"/>
            <a:ext cx="5334001" cy="18288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a:xfrm>
            <a:off x="6399212" y="5883329"/>
            <a:ext cx="914400" cy="365125"/>
          </a:xfrm>
        </p:spPr>
        <p:txBody>
          <a:bodyPr/>
          <a:lstStyle/>
          <a:p>
            <a:fld id="{B61BEF0D-F0BB-DE4B-95CE-6DB70DBA9567}" type="datetimeFigureOut">
              <a:rPr lang="en-US" dirty="0"/>
              <a:pPr/>
              <a:t>28/07/14</a:t>
            </a:fld>
            <a:endParaRPr lang="en-US" dirty="0"/>
          </a:p>
        </p:txBody>
      </p:sp>
      <p:sp>
        <p:nvSpPr>
          <p:cNvPr id="6" name="Footer Placeholder 5"/>
          <p:cNvSpPr>
            <a:spLocks noGrp="1"/>
          </p:cNvSpPr>
          <p:nvPr>
            <p:ph type="ftr" sz="quarter" idx="11"/>
          </p:nvPr>
        </p:nvSpPr>
        <p:spPr>
          <a:xfrm>
            <a:off x="1141412" y="5883329"/>
            <a:ext cx="5105400" cy="365125"/>
          </a:xfrm>
        </p:spPr>
        <p:txBody>
          <a:bodyPr/>
          <a:lstStyle/>
          <a:p>
            <a:endParaRPr lang="en-US" dirty="0"/>
          </a:p>
        </p:txBody>
      </p:sp>
      <p:sp>
        <p:nvSpPr>
          <p:cNvPr id="7" name="Slide Number Placeholder 6"/>
          <p:cNvSpPr>
            <a:spLocks noGrp="1"/>
          </p:cNvSpPr>
          <p:nvPr>
            <p:ph type="sldNum" sz="quarter" idx="12"/>
          </p:nvPr>
        </p:nvSpPr>
        <p:spPr>
          <a:xfrm>
            <a:off x="10742649" y="5883329"/>
            <a:ext cx="322567" cy="365125"/>
          </a:xfrm>
        </p:spPr>
        <p:txBody>
          <a:bodyPr/>
          <a:lstStyle/>
          <a:p>
            <a:fld id="{D57F1E4F-1CFF-5643-939E-217C01CDF565}" type="slidenum">
              <a:rPr lang="en-US" dirty="0"/>
              <a:pPr/>
              <a:t>‹Nr.›</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9.xml"/><Relationship Id="rId12" Type="http://schemas.openxmlformats.org/officeDocument/2006/relationships/slideLayout" Target="../slideLayouts/slideLayout30.xml"/><Relationship Id="rId13" Type="http://schemas.openxmlformats.org/officeDocument/2006/relationships/theme" Target="../theme/theme2.xml"/><Relationship Id="rId1" Type="http://schemas.openxmlformats.org/officeDocument/2006/relationships/slideLayout" Target="../slideLayouts/slideLayout19.xml"/><Relationship Id="rId2" Type="http://schemas.openxmlformats.org/officeDocument/2006/relationships/slideLayout" Target="../slideLayouts/slideLayout20.xml"/><Relationship Id="rId3" Type="http://schemas.openxmlformats.org/officeDocument/2006/relationships/slideLayout" Target="../slideLayouts/slideLayout21.xml"/><Relationship Id="rId4" Type="http://schemas.openxmlformats.org/officeDocument/2006/relationships/slideLayout" Target="../slideLayouts/slideLayout22.xml"/><Relationship Id="rId5" Type="http://schemas.openxmlformats.org/officeDocument/2006/relationships/slideLayout" Target="../slideLayouts/slideLayout23.xml"/><Relationship Id="rId6" Type="http://schemas.openxmlformats.org/officeDocument/2006/relationships/slideLayout" Target="../slideLayouts/slideLayout24.xml"/><Relationship Id="rId7" Type="http://schemas.openxmlformats.org/officeDocument/2006/relationships/slideLayout" Target="../slideLayouts/slideLayout25.xml"/><Relationship Id="rId8" Type="http://schemas.openxmlformats.org/officeDocument/2006/relationships/slideLayout" Target="../slideLayouts/slideLayout26.xml"/><Relationship Id="rId9" Type="http://schemas.openxmlformats.org/officeDocument/2006/relationships/slideLayout" Target="../slideLayouts/slideLayout27.xml"/><Relationship Id="rId10"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41.xml"/><Relationship Id="rId12" Type="http://schemas.openxmlformats.org/officeDocument/2006/relationships/slideLayout" Target="../slideLayouts/slideLayout42.xml"/><Relationship Id="rId13" Type="http://schemas.openxmlformats.org/officeDocument/2006/relationships/theme" Target="../theme/theme3.xml"/><Relationship Id="rId1" Type="http://schemas.openxmlformats.org/officeDocument/2006/relationships/slideLayout" Target="../slideLayouts/slideLayout31.xml"/><Relationship Id="rId2" Type="http://schemas.openxmlformats.org/officeDocument/2006/relationships/slideLayout" Target="../slideLayouts/slideLayout32.xml"/><Relationship Id="rId3" Type="http://schemas.openxmlformats.org/officeDocument/2006/relationships/slideLayout" Target="../slideLayouts/slideLayout33.xml"/><Relationship Id="rId4" Type="http://schemas.openxmlformats.org/officeDocument/2006/relationships/slideLayout" Target="../slideLayouts/slideLayout34.xml"/><Relationship Id="rId5" Type="http://schemas.openxmlformats.org/officeDocument/2006/relationships/slideLayout" Target="../slideLayouts/slideLayout35.xml"/><Relationship Id="rId6" Type="http://schemas.openxmlformats.org/officeDocument/2006/relationships/slideLayout" Target="../slideLayouts/slideLayout36.xml"/><Relationship Id="rId7" Type="http://schemas.openxmlformats.org/officeDocument/2006/relationships/slideLayout" Target="../slideLayouts/slideLayout37.xml"/><Relationship Id="rId8" Type="http://schemas.openxmlformats.org/officeDocument/2006/relationships/slideLayout" Target="../slideLayouts/slideLayout38.xml"/><Relationship Id="rId9" Type="http://schemas.openxmlformats.org/officeDocument/2006/relationships/slideLayout" Target="../slideLayouts/slideLayout39.xml"/><Relationship Id="rId10" Type="http://schemas.openxmlformats.org/officeDocument/2006/relationships/slideLayout" Target="../slideLayouts/slideLayout40.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53.xml"/><Relationship Id="rId12" Type="http://schemas.openxmlformats.org/officeDocument/2006/relationships/slideLayout" Target="../slideLayouts/slideLayout54.xml"/><Relationship Id="rId13" Type="http://schemas.openxmlformats.org/officeDocument/2006/relationships/theme" Target="../theme/theme4.xml"/><Relationship Id="rId1" Type="http://schemas.openxmlformats.org/officeDocument/2006/relationships/slideLayout" Target="../slideLayouts/slideLayout43.xml"/><Relationship Id="rId2" Type="http://schemas.openxmlformats.org/officeDocument/2006/relationships/slideLayout" Target="../slideLayouts/slideLayout44.xml"/><Relationship Id="rId3" Type="http://schemas.openxmlformats.org/officeDocument/2006/relationships/slideLayout" Target="../slideLayouts/slideLayout45.xml"/><Relationship Id="rId4" Type="http://schemas.openxmlformats.org/officeDocument/2006/relationships/slideLayout" Target="../slideLayouts/slideLayout46.xml"/><Relationship Id="rId5" Type="http://schemas.openxmlformats.org/officeDocument/2006/relationships/slideLayout" Target="../slideLayouts/slideLayout47.xml"/><Relationship Id="rId6" Type="http://schemas.openxmlformats.org/officeDocument/2006/relationships/slideLayout" Target="../slideLayouts/slideLayout48.xml"/><Relationship Id="rId7" Type="http://schemas.openxmlformats.org/officeDocument/2006/relationships/slideLayout" Target="../slideLayouts/slideLayout49.xml"/><Relationship Id="rId8" Type="http://schemas.openxmlformats.org/officeDocument/2006/relationships/slideLayout" Target="../slideLayouts/slideLayout50.xml"/><Relationship Id="rId9" Type="http://schemas.openxmlformats.org/officeDocument/2006/relationships/slideLayout" Target="../slideLayouts/slideLayout51.xml"/><Relationship Id="rId10" Type="http://schemas.openxmlformats.org/officeDocument/2006/relationships/slideLayout" Target="../slideLayouts/slideLayout52.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65.xml"/><Relationship Id="rId12" Type="http://schemas.openxmlformats.org/officeDocument/2006/relationships/slideLayout" Target="../slideLayouts/slideLayout66.xml"/><Relationship Id="rId13" Type="http://schemas.openxmlformats.org/officeDocument/2006/relationships/theme" Target="../theme/theme5.xml"/><Relationship Id="rId1" Type="http://schemas.openxmlformats.org/officeDocument/2006/relationships/slideLayout" Target="../slideLayouts/slideLayout55.xml"/><Relationship Id="rId2" Type="http://schemas.openxmlformats.org/officeDocument/2006/relationships/slideLayout" Target="../slideLayouts/slideLayout56.xml"/><Relationship Id="rId3" Type="http://schemas.openxmlformats.org/officeDocument/2006/relationships/slideLayout" Target="../slideLayouts/slideLayout57.xml"/><Relationship Id="rId4" Type="http://schemas.openxmlformats.org/officeDocument/2006/relationships/slideLayout" Target="../slideLayouts/slideLayout58.xml"/><Relationship Id="rId5" Type="http://schemas.openxmlformats.org/officeDocument/2006/relationships/slideLayout" Target="../slideLayouts/slideLayout59.xml"/><Relationship Id="rId6" Type="http://schemas.openxmlformats.org/officeDocument/2006/relationships/slideLayout" Target="../slideLayouts/slideLayout60.xml"/><Relationship Id="rId7" Type="http://schemas.openxmlformats.org/officeDocument/2006/relationships/slideLayout" Target="../slideLayouts/slideLayout61.xml"/><Relationship Id="rId8" Type="http://schemas.openxmlformats.org/officeDocument/2006/relationships/slideLayout" Target="../slideLayouts/slideLayout62.xml"/><Relationship Id="rId9" Type="http://schemas.openxmlformats.org/officeDocument/2006/relationships/slideLayout" Target="../slideLayouts/slideLayout63.xml"/><Relationship Id="rId10" Type="http://schemas.openxmlformats.org/officeDocument/2006/relationships/slideLayout" Target="../slideLayouts/slideLayout64.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77.xml"/><Relationship Id="rId12" Type="http://schemas.openxmlformats.org/officeDocument/2006/relationships/theme" Target="../theme/theme6.xml"/><Relationship Id="rId1" Type="http://schemas.openxmlformats.org/officeDocument/2006/relationships/slideLayout" Target="../slideLayouts/slideLayout67.xml"/><Relationship Id="rId2" Type="http://schemas.openxmlformats.org/officeDocument/2006/relationships/slideLayout" Target="../slideLayouts/slideLayout68.xml"/><Relationship Id="rId3" Type="http://schemas.openxmlformats.org/officeDocument/2006/relationships/slideLayout" Target="../slideLayouts/slideLayout69.xml"/><Relationship Id="rId4" Type="http://schemas.openxmlformats.org/officeDocument/2006/relationships/slideLayout" Target="../slideLayouts/slideLayout70.xml"/><Relationship Id="rId5" Type="http://schemas.openxmlformats.org/officeDocument/2006/relationships/slideLayout" Target="../slideLayouts/slideLayout71.xml"/><Relationship Id="rId6" Type="http://schemas.openxmlformats.org/officeDocument/2006/relationships/slideLayout" Target="../slideLayouts/slideLayout72.xml"/><Relationship Id="rId7" Type="http://schemas.openxmlformats.org/officeDocument/2006/relationships/slideLayout" Target="../slideLayouts/slideLayout73.xml"/><Relationship Id="rId8" Type="http://schemas.openxmlformats.org/officeDocument/2006/relationships/slideLayout" Target="../slideLayouts/slideLayout74.xml"/><Relationship Id="rId9" Type="http://schemas.openxmlformats.org/officeDocument/2006/relationships/slideLayout" Target="../slideLayouts/slideLayout75.xml"/><Relationship Id="rId10" Type="http://schemas.openxmlformats.org/officeDocument/2006/relationships/slideLayout" Target="../slideLayouts/slideLayout76.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88.xml"/><Relationship Id="rId12" Type="http://schemas.openxmlformats.org/officeDocument/2006/relationships/slideLayout" Target="../slideLayouts/slideLayout89.xml"/><Relationship Id="rId13" Type="http://schemas.openxmlformats.org/officeDocument/2006/relationships/theme" Target="../theme/theme7.xml"/><Relationship Id="rId14" Type="http://schemas.openxmlformats.org/officeDocument/2006/relationships/image" Target="../media/image3.jpeg"/><Relationship Id="rId1" Type="http://schemas.openxmlformats.org/officeDocument/2006/relationships/slideLayout" Target="../slideLayouts/slideLayout78.xml"/><Relationship Id="rId2" Type="http://schemas.openxmlformats.org/officeDocument/2006/relationships/slideLayout" Target="../slideLayouts/slideLayout79.xml"/><Relationship Id="rId3" Type="http://schemas.openxmlformats.org/officeDocument/2006/relationships/slideLayout" Target="../slideLayouts/slideLayout80.xml"/><Relationship Id="rId4" Type="http://schemas.openxmlformats.org/officeDocument/2006/relationships/slideLayout" Target="../slideLayouts/slideLayout81.xml"/><Relationship Id="rId5" Type="http://schemas.openxmlformats.org/officeDocument/2006/relationships/slideLayout" Target="../slideLayouts/slideLayout82.xml"/><Relationship Id="rId6" Type="http://schemas.openxmlformats.org/officeDocument/2006/relationships/slideLayout" Target="../slideLayouts/slideLayout83.xml"/><Relationship Id="rId7" Type="http://schemas.openxmlformats.org/officeDocument/2006/relationships/slideLayout" Target="../slideLayouts/slideLayout84.xml"/><Relationship Id="rId8" Type="http://schemas.openxmlformats.org/officeDocument/2006/relationships/slideLayout" Target="../slideLayouts/slideLayout85.xml"/><Relationship Id="rId9" Type="http://schemas.openxmlformats.org/officeDocument/2006/relationships/slideLayout" Target="../slideLayouts/slideLayout86.xml"/><Relationship Id="rId10" Type="http://schemas.openxmlformats.org/officeDocument/2006/relationships/slideLayout" Target="../slideLayouts/slideLayout8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1449" y="609600"/>
            <a:ext cx="9905999" cy="1905000"/>
          </a:xfrm>
          <a:prstGeom prst="rect">
            <a:avLst/>
          </a:prstGeom>
        </p:spPr>
        <p:txBody>
          <a:bodyPr vert="horz" lIns="91440" tIns="45720" rIns="91440" bIns="45720" rtlCol="0" anchor="ctr">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141449" y="2667053"/>
            <a:ext cx="9905999" cy="3124201"/>
          </a:xfrm>
          <a:prstGeom prst="rect">
            <a:avLst/>
          </a:prstGeom>
        </p:spPr>
        <p:txBody>
          <a:bodyPr vert="horz" lIns="91440" tIns="45720" rIns="91440" bIns="45720" rtlCol="0" anchor="ct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8837612" y="5883329"/>
            <a:ext cx="1600200"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B61BEF0D-F0BB-DE4B-95CE-6DB70DBA9567}" type="datetimeFigureOut">
              <a:rPr lang="en-US" dirty="0"/>
              <a:pPr/>
              <a:t>28/07/14</a:t>
            </a:fld>
            <a:endParaRPr lang="en-US" dirty="0"/>
          </a:p>
        </p:txBody>
      </p:sp>
      <p:sp>
        <p:nvSpPr>
          <p:cNvPr id="5" name="Footer Placeholder 4"/>
          <p:cNvSpPr>
            <a:spLocks noGrp="1"/>
          </p:cNvSpPr>
          <p:nvPr>
            <p:ph type="ftr" sz="quarter" idx="3"/>
          </p:nvPr>
        </p:nvSpPr>
        <p:spPr>
          <a:xfrm>
            <a:off x="1141412" y="5883329"/>
            <a:ext cx="7543800" cy="365125"/>
          </a:xfrm>
          <a:prstGeom prst="rect">
            <a:avLst/>
          </a:prstGeom>
        </p:spPr>
        <p:txBody>
          <a:bodyPr vert="horz" lIns="91440" tIns="45720" rIns="91440" bIns="45720" rtlCol="0" anchor="ctr"/>
          <a:lstStyle>
            <a:lvl1pPr algn="l">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endParaRPr lang="en-US" dirty="0"/>
          </a:p>
        </p:txBody>
      </p:sp>
      <p:sp>
        <p:nvSpPr>
          <p:cNvPr id="6" name="Slide Number Placeholder 5"/>
          <p:cNvSpPr>
            <a:spLocks noGrp="1"/>
          </p:cNvSpPr>
          <p:nvPr>
            <p:ph type="sldNum" sz="quarter" idx="4"/>
          </p:nvPr>
        </p:nvSpPr>
        <p:spPr>
          <a:xfrm>
            <a:off x="10514049" y="5883329"/>
            <a:ext cx="551167"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D57F1E4F-1CFF-5643-939E-217C01CDF565}" type="slidenum">
              <a:rPr lang="en-US" dirty="0"/>
              <a:pPr/>
              <a:t>‹Nr.›</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1" r:id="rId9"/>
    <p:sldLayoutId id="2147483657" r:id="rId10"/>
    <p:sldLayoutId id="2147483663" r:id="rId11"/>
    <p:sldLayoutId id="2147483664" r:id="rId12"/>
    <p:sldLayoutId id="2147483665" r:id="rId13"/>
    <p:sldLayoutId id="2147483666" r:id="rId14"/>
    <p:sldLayoutId id="2147483667" r:id="rId15"/>
    <p:sldLayoutId id="2147483658" r:id="rId16"/>
    <p:sldLayoutId id="2147483659" r:id="rId17"/>
    <p:sldLayoutId id="2147483681" r:id="rId18"/>
  </p:sldLayoutIdLst>
  <p:txStyles>
    <p:titleStyle>
      <a:lvl1pPr algn="l" defTabSz="457200" rtl="0" eaLnBrk="1" latinLnBrk="0" hangingPunct="1">
        <a:spcBef>
          <a:spcPct val="0"/>
        </a:spcBef>
        <a:buNone/>
        <a:defRPr sz="3200" kern="1200" cap="all">
          <a:ln w="3175" cmpd="sng">
            <a:noFill/>
          </a:ln>
          <a:gradFill flip="none" rotWithShape="1">
            <a:gsLst>
              <a:gs pos="0">
                <a:schemeClr val="tx1"/>
              </a:gs>
              <a:gs pos="100000">
                <a:schemeClr val="tx1">
                  <a:lumMod val="65000"/>
                </a:schemeClr>
              </a:gs>
            </a:gsLst>
            <a:lin ang="5580000" scaled="0"/>
            <a:tileRect/>
          </a:gradFill>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100000"/>
        <a:buFont typeface="Arial"/>
        <a:buChar char="•"/>
        <a:defRPr sz="20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100000"/>
        <a:buFont typeface="Arial"/>
        <a:buChar char="•"/>
        <a:defRPr sz="18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100000"/>
        <a:buFont typeface="Arial"/>
        <a:buChar char="•"/>
        <a:defRPr sz="16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s-ES_tradnl" smtClean="0"/>
              <a:t>Clic para editar título</a:t>
            </a:r>
            <a:endParaRPr lang="en-US"/>
          </a:p>
        </p:txBody>
      </p:sp>
      <p:sp>
        <p:nvSpPr>
          <p:cNvPr id="3" name="Text Placeholder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Date Placeholder 3"/>
          <p:cNvSpPr>
            <a:spLocks noGrp="1"/>
          </p:cNvSpPr>
          <p:nvPr>
            <p:ph type="dt" sz="half" idx="2"/>
          </p:nvPr>
        </p:nvSpPr>
        <p:spPr>
          <a:xfrm>
            <a:off x="609600" y="6356405"/>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6BFECD78-3C8E-49F2-8FAB-59489D168ABB}" type="datetimeFigureOut">
              <a:rPr lang="en-US" smtClean="0">
                <a:solidFill>
                  <a:prstClr val="white">
                    <a:tint val="75000"/>
                  </a:prstClr>
                </a:solidFill>
                <a:latin typeface="Calibri"/>
              </a:rPr>
              <a:pPr defTabSz="914400"/>
              <a:t>27/07/14</a:t>
            </a:fld>
            <a:endParaRPr lang="en-US">
              <a:solidFill>
                <a:prstClr val="white">
                  <a:tint val="75000"/>
                </a:prstClr>
              </a:solidFill>
              <a:latin typeface="Calibri"/>
            </a:endParaRPr>
          </a:p>
        </p:txBody>
      </p:sp>
      <p:sp>
        <p:nvSpPr>
          <p:cNvPr id="5" name="Footer Placeholder 4"/>
          <p:cNvSpPr>
            <a:spLocks noGrp="1"/>
          </p:cNvSpPr>
          <p:nvPr>
            <p:ph type="ftr" sz="quarter" idx="3"/>
          </p:nvPr>
        </p:nvSpPr>
        <p:spPr>
          <a:xfrm>
            <a:off x="4165600" y="6356405"/>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en-US">
              <a:solidFill>
                <a:prstClr val="white">
                  <a:tint val="75000"/>
                </a:prstClr>
              </a:solidFill>
              <a:latin typeface="Calibri"/>
            </a:endParaRPr>
          </a:p>
        </p:txBody>
      </p:sp>
      <p:sp>
        <p:nvSpPr>
          <p:cNvPr id="6" name="Slide Number Placeholder 5"/>
          <p:cNvSpPr>
            <a:spLocks noGrp="1"/>
          </p:cNvSpPr>
          <p:nvPr>
            <p:ph type="sldNum" sz="quarter" idx="4"/>
          </p:nvPr>
        </p:nvSpPr>
        <p:spPr>
          <a:xfrm>
            <a:off x="8737600" y="6356405"/>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0FB56013-B943-42BA-886F-6F9D4EB85E9D}" type="slidenum">
              <a:rPr lang="en-US" smtClean="0">
                <a:solidFill>
                  <a:prstClr val="white">
                    <a:tint val="75000"/>
                  </a:prstClr>
                </a:solidFill>
                <a:latin typeface="Calibri"/>
              </a:rPr>
              <a:pPr defTabSz="914400"/>
              <a:t>‹Nr.›</a:t>
            </a:fld>
            <a:endParaRPr lang="en-US">
              <a:solidFill>
                <a:prstClr val="white">
                  <a:tint val="75000"/>
                </a:prstClr>
              </a:solidFill>
              <a:latin typeface="Calibri"/>
            </a:endParaRPr>
          </a:p>
        </p:txBody>
      </p:sp>
    </p:spTree>
    <p:extLst>
      <p:ext uri="{BB962C8B-B14F-4D97-AF65-F5344CB8AC3E}">
        <p14:creationId xmlns:p14="http://schemas.microsoft.com/office/powerpoint/2010/main" val="2867674860"/>
      </p:ext>
    </p:extLst>
  </p:cSld>
  <p:clrMap bg1="dk1" tx1="lt1" bg2="dk2" tx2="lt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s-ES_tradnl" smtClean="0"/>
              <a:t>Clic para editar título</a:t>
            </a:r>
            <a:endParaRPr lang="en-US"/>
          </a:p>
        </p:txBody>
      </p:sp>
      <p:sp>
        <p:nvSpPr>
          <p:cNvPr id="3" name="Text Placeholder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Date Placeholder 3"/>
          <p:cNvSpPr>
            <a:spLocks noGrp="1"/>
          </p:cNvSpPr>
          <p:nvPr>
            <p:ph type="dt" sz="half" idx="2"/>
          </p:nvPr>
        </p:nvSpPr>
        <p:spPr>
          <a:xfrm>
            <a:off x="609600" y="6356385"/>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6BFECD78-3C8E-49F2-8FAB-59489D168ABB}" type="datetimeFigureOut">
              <a:rPr lang="en-US" smtClean="0">
                <a:solidFill>
                  <a:prstClr val="white">
                    <a:tint val="75000"/>
                  </a:prstClr>
                </a:solidFill>
                <a:latin typeface="Calibri"/>
              </a:rPr>
              <a:pPr defTabSz="914400"/>
              <a:t>27/07/14</a:t>
            </a:fld>
            <a:endParaRPr lang="en-US">
              <a:solidFill>
                <a:prstClr val="white">
                  <a:tint val="75000"/>
                </a:prstClr>
              </a:solidFill>
              <a:latin typeface="Calibri"/>
            </a:endParaRPr>
          </a:p>
        </p:txBody>
      </p:sp>
      <p:sp>
        <p:nvSpPr>
          <p:cNvPr id="5" name="Footer Placeholder 4"/>
          <p:cNvSpPr>
            <a:spLocks noGrp="1"/>
          </p:cNvSpPr>
          <p:nvPr>
            <p:ph type="ftr" sz="quarter" idx="3"/>
          </p:nvPr>
        </p:nvSpPr>
        <p:spPr>
          <a:xfrm>
            <a:off x="4165600" y="6356385"/>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en-US">
              <a:solidFill>
                <a:prstClr val="white">
                  <a:tint val="75000"/>
                </a:prstClr>
              </a:solidFill>
              <a:latin typeface="Calibri"/>
            </a:endParaRPr>
          </a:p>
        </p:txBody>
      </p:sp>
      <p:sp>
        <p:nvSpPr>
          <p:cNvPr id="6" name="Slide Number Placeholder 5"/>
          <p:cNvSpPr>
            <a:spLocks noGrp="1"/>
          </p:cNvSpPr>
          <p:nvPr>
            <p:ph type="sldNum" sz="quarter" idx="4"/>
          </p:nvPr>
        </p:nvSpPr>
        <p:spPr>
          <a:xfrm>
            <a:off x="8737600" y="6356385"/>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0FB56013-B943-42BA-886F-6F9D4EB85E9D}" type="slidenum">
              <a:rPr lang="en-US" smtClean="0">
                <a:solidFill>
                  <a:prstClr val="white">
                    <a:tint val="75000"/>
                  </a:prstClr>
                </a:solidFill>
                <a:latin typeface="Calibri"/>
              </a:rPr>
              <a:pPr defTabSz="914400"/>
              <a:t>‹Nr.›</a:t>
            </a:fld>
            <a:endParaRPr lang="en-US">
              <a:solidFill>
                <a:prstClr val="white">
                  <a:tint val="75000"/>
                </a:prstClr>
              </a:solidFill>
              <a:latin typeface="Calibri"/>
            </a:endParaRPr>
          </a:p>
        </p:txBody>
      </p:sp>
    </p:spTree>
    <p:extLst>
      <p:ext uri="{BB962C8B-B14F-4D97-AF65-F5344CB8AC3E}">
        <p14:creationId xmlns:p14="http://schemas.microsoft.com/office/powerpoint/2010/main" val="3400835704"/>
      </p:ext>
    </p:extLst>
  </p:cSld>
  <p:clrMap bg1="dk1" tx1="lt1" bg2="dk2" tx2="lt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s-ES_tradnl" smtClean="0"/>
              <a:t>Clic para editar título</a:t>
            </a:r>
            <a:endParaRPr lang="en-US"/>
          </a:p>
        </p:txBody>
      </p:sp>
      <p:sp>
        <p:nvSpPr>
          <p:cNvPr id="3" name="Text Placeholder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Date Placeholder 3"/>
          <p:cNvSpPr>
            <a:spLocks noGrp="1"/>
          </p:cNvSpPr>
          <p:nvPr>
            <p:ph type="dt" sz="half" idx="2"/>
          </p:nvPr>
        </p:nvSpPr>
        <p:spPr>
          <a:xfrm>
            <a:off x="609600" y="6356377"/>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6BFECD78-3C8E-49F2-8FAB-59489D168ABB}" type="datetimeFigureOut">
              <a:rPr lang="en-US" smtClean="0">
                <a:solidFill>
                  <a:prstClr val="white">
                    <a:tint val="75000"/>
                  </a:prstClr>
                </a:solidFill>
                <a:latin typeface="Calibri"/>
              </a:rPr>
              <a:pPr defTabSz="914400"/>
              <a:t>27/07/14</a:t>
            </a:fld>
            <a:endParaRPr lang="en-US">
              <a:solidFill>
                <a:prstClr val="white">
                  <a:tint val="75000"/>
                </a:prstClr>
              </a:solidFill>
              <a:latin typeface="Calibri"/>
            </a:endParaRPr>
          </a:p>
        </p:txBody>
      </p:sp>
      <p:sp>
        <p:nvSpPr>
          <p:cNvPr id="5" name="Footer Placeholder 4"/>
          <p:cNvSpPr>
            <a:spLocks noGrp="1"/>
          </p:cNvSpPr>
          <p:nvPr>
            <p:ph type="ftr" sz="quarter" idx="3"/>
          </p:nvPr>
        </p:nvSpPr>
        <p:spPr>
          <a:xfrm>
            <a:off x="4165600" y="6356377"/>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en-US">
              <a:solidFill>
                <a:prstClr val="white">
                  <a:tint val="75000"/>
                </a:prstClr>
              </a:solidFill>
              <a:latin typeface="Calibri"/>
            </a:endParaRPr>
          </a:p>
        </p:txBody>
      </p:sp>
      <p:sp>
        <p:nvSpPr>
          <p:cNvPr id="6" name="Slide Number Placeholder 5"/>
          <p:cNvSpPr>
            <a:spLocks noGrp="1"/>
          </p:cNvSpPr>
          <p:nvPr>
            <p:ph type="sldNum" sz="quarter" idx="4"/>
          </p:nvPr>
        </p:nvSpPr>
        <p:spPr>
          <a:xfrm>
            <a:off x="8737600" y="6356377"/>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0FB56013-B943-42BA-886F-6F9D4EB85E9D}" type="slidenum">
              <a:rPr lang="en-US" smtClean="0">
                <a:solidFill>
                  <a:prstClr val="white">
                    <a:tint val="75000"/>
                  </a:prstClr>
                </a:solidFill>
                <a:latin typeface="Calibri"/>
              </a:rPr>
              <a:pPr defTabSz="914400"/>
              <a:t>‹Nr.›</a:t>
            </a:fld>
            <a:endParaRPr lang="en-US">
              <a:solidFill>
                <a:prstClr val="white">
                  <a:tint val="75000"/>
                </a:prstClr>
              </a:solidFill>
              <a:latin typeface="Calibri"/>
            </a:endParaRPr>
          </a:p>
        </p:txBody>
      </p:sp>
    </p:spTree>
    <p:extLst>
      <p:ext uri="{BB962C8B-B14F-4D97-AF65-F5344CB8AC3E}">
        <p14:creationId xmlns:p14="http://schemas.microsoft.com/office/powerpoint/2010/main" val="101731479"/>
      </p:ext>
    </p:extLst>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s-ES_tradnl" smtClean="0"/>
              <a:t>Clic para editar título</a:t>
            </a:r>
            <a:endParaRPr lang="en-US"/>
          </a:p>
        </p:txBody>
      </p:sp>
      <p:sp>
        <p:nvSpPr>
          <p:cNvPr id="3" name="Text Placeholder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Date Placeholder 3"/>
          <p:cNvSpPr>
            <a:spLocks noGrp="1"/>
          </p:cNvSpPr>
          <p:nvPr>
            <p:ph type="dt" sz="half" idx="2"/>
          </p:nvPr>
        </p:nvSpPr>
        <p:spPr>
          <a:xfrm>
            <a:off x="609600" y="635637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6BFECD78-3C8E-49F2-8FAB-59489D168ABB}" type="datetimeFigureOut">
              <a:rPr lang="en-US" smtClean="0">
                <a:solidFill>
                  <a:prstClr val="white">
                    <a:tint val="75000"/>
                  </a:prstClr>
                </a:solidFill>
                <a:latin typeface="Calibri"/>
              </a:rPr>
              <a:pPr defTabSz="914400"/>
              <a:t>27/07/14</a:t>
            </a:fld>
            <a:endParaRPr lang="en-US">
              <a:solidFill>
                <a:prstClr val="white">
                  <a:tint val="75000"/>
                </a:prstClr>
              </a:solidFill>
              <a:latin typeface="Calibri"/>
            </a:endParaRPr>
          </a:p>
        </p:txBody>
      </p:sp>
      <p:sp>
        <p:nvSpPr>
          <p:cNvPr id="5" name="Footer Placeholder 4"/>
          <p:cNvSpPr>
            <a:spLocks noGrp="1"/>
          </p:cNvSpPr>
          <p:nvPr>
            <p:ph type="ftr" sz="quarter" idx="3"/>
          </p:nvPr>
        </p:nvSpPr>
        <p:spPr>
          <a:xfrm>
            <a:off x="4165600" y="635637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en-US">
              <a:solidFill>
                <a:prstClr val="white">
                  <a:tint val="75000"/>
                </a:prstClr>
              </a:solidFill>
              <a:latin typeface="Calibri"/>
            </a:endParaRPr>
          </a:p>
        </p:txBody>
      </p:sp>
      <p:sp>
        <p:nvSpPr>
          <p:cNvPr id="6" name="Slide Number Placeholder 5"/>
          <p:cNvSpPr>
            <a:spLocks noGrp="1"/>
          </p:cNvSpPr>
          <p:nvPr>
            <p:ph type="sldNum" sz="quarter" idx="4"/>
          </p:nvPr>
        </p:nvSpPr>
        <p:spPr>
          <a:xfrm>
            <a:off x="8737600" y="635637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0FB56013-B943-42BA-886F-6F9D4EB85E9D}" type="slidenum">
              <a:rPr lang="en-US" smtClean="0">
                <a:solidFill>
                  <a:prstClr val="white">
                    <a:tint val="75000"/>
                  </a:prstClr>
                </a:solidFill>
                <a:latin typeface="Calibri"/>
              </a:rPr>
              <a:pPr defTabSz="914400"/>
              <a:t>‹Nr.›</a:t>
            </a:fld>
            <a:endParaRPr lang="en-US">
              <a:solidFill>
                <a:prstClr val="white">
                  <a:tint val="75000"/>
                </a:prstClr>
              </a:solidFill>
              <a:latin typeface="Calibri"/>
            </a:endParaRPr>
          </a:p>
        </p:txBody>
      </p:sp>
    </p:spTree>
    <p:extLst>
      <p:ext uri="{BB962C8B-B14F-4D97-AF65-F5344CB8AC3E}">
        <p14:creationId xmlns:p14="http://schemas.microsoft.com/office/powerpoint/2010/main" val="101731479"/>
      </p:ext>
    </p:extLst>
  </p:cSld>
  <p:clrMap bg1="dk1" tx1="lt1" bg2="dk2" tx2="lt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s-ES_tradnl" smtClean="0"/>
              <a:t>Clic para editar título</a:t>
            </a:r>
            <a:endParaRPr lang="en-US"/>
          </a:p>
        </p:txBody>
      </p:sp>
      <p:sp>
        <p:nvSpPr>
          <p:cNvPr id="3" name="Text Placeholder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Date Placeholder 3"/>
          <p:cNvSpPr>
            <a:spLocks noGrp="1"/>
          </p:cNvSpPr>
          <p:nvPr>
            <p:ph type="dt" sz="half" idx="2"/>
          </p:nvPr>
        </p:nvSpPr>
        <p:spPr>
          <a:xfrm>
            <a:off x="609600" y="6356357"/>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6BFECD78-3C8E-49F2-8FAB-59489D168ABB}" type="datetimeFigureOut">
              <a:rPr lang="en-US" smtClean="0">
                <a:solidFill>
                  <a:prstClr val="white">
                    <a:tint val="75000"/>
                  </a:prstClr>
                </a:solidFill>
                <a:latin typeface="Calibri"/>
              </a:rPr>
              <a:pPr defTabSz="914400"/>
              <a:t>28/07/14</a:t>
            </a:fld>
            <a:endParaRPr lang="en-US">
              <a:solidFill>
                <a:prstClr val="white">
                  <a:tint val="75000"/>
                </a:prstClr>
              </a:solidFill>
              <a:latin typeface="Calibri"/>
            </a:endParaRPr>
          </a:p>
        </p:txBody>
      </p:sp>
      <p:sp>
        <p:nvSpPr>
          <p:cNvPr id="5" name="Footer Placeholder 4"/>
          <p:cNvSpPr>
            <a:spLocks noGrp="1"/>
          </p:cNvSpPr>
          <p:nvPr>
            <p:ph type="ftr" sz="quarter" idx="3"/>
          </p:nvPr>
        </p:nvSpPr>
        <p:spPr>
          <a:xfrm>
            <a:off x="4165600" y="6356357"/>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en-US">
              <a:solidFill>
                <a:prstClr val="white">
                  <a:tint val="75000"/>
                </a:prstClr>
              </a:solidFill>
              <a:latin typeface="Calibri"/>
            </a:endParaRPr>
          </a:p>
        </p:txBody>
      </p:sp>
      <p:sp>
        <p:nvSpPr>
          <p:cNvPr id="6" name="Slide Number Placeholder 5"/>
          <p:cNvSpPr>
            <a:spLocks noGrp="1"/>
          </p:cNvSpPr>
          <p:nvPr>
            <p:ph type="sldNum" sz="quarter" idx="4"/>
          </p:nvPr>
        </p:nvSpPr>
        <p:spPr>
          <a:xfrm>
            <a:off x="8737600" y="6356357"/>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0FB56013-B943-42BA-886F-6F9D4EB85E9D}" type="slidenum">
              <a:rPr lang="en-US" smtClean="0">
                <a:solidFill>
                  <a:prstClr val="white">
                    <a:tint val="75000"/>
                  </a:prstClr>
                </a:solidFill>
                <a:latin typeface="Calibri"/>
              </a:rPr>
              <a:pPr defTabSz="914400"/>
              <a:t>‹Nr.›</a:t>
            </a:fld>
            <a:endParaRPr lang="en-US">
              <a:solidFill>
                <a:prstClr val="white">
                  <a:tint val="75000"/>
                </a:prstClr>
              </a:solidFill>
              <a:latin typeface="Calibri"/>
            </a:endParaRPr>
          </a:p>
        </p:txBody>
      </p:sp>
    </p:spTree>
    <p:extLst>
      <p:ext uri="{BB962C8B-B14F-4D97-AF65-F5344CB8AC3E}">
        <p14:creationId xmlns:p14="http://schemas.microsoft.com/office/powerpoint/2010/main" val="2186995343"/>
      </p:ext>
    </p:extLst>
  </p:cSld>
  <p:clrMap bg1="dk1" tx1="lt1" bg2="dk2" tx2="lt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bwMode="gray">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1267" name="Rectangle 5"/>
          <p:cNvSpPr>
            <a:spLocks noChangeArrowheads="1"/>
          </p:cNvSpPr>
          <p:nvPr/>
        </p:nvSpPr>
        <p:spPr bwMode="gray">
          <a:xfrm>
            <a:off x="2882901" y="6408738"/>
            <a:ext cx="6379633" cy="247650"/>
          </a:xfrm>
          <a:prstGeom prst="rect">
            <a:avLst/>
          </a:prstGeom>
          <a:noFill/>
          <a:ln w="9525">
            <a:noFill/>
            <a:miter lim="800000"/>
            <a:headEnd/>
            <a:tailEnd/>
          </a:ln>
        </p:spPr>
        <p:txBody>
          <a:bodyPr/>
          <a:lstStyle/>
          <a:p>
            <a:pPr algn="ctr" defTabSz="914400" fontAlgn="base">
              <a:spcBef>
                <a:spcPct val="0"/>
              </a:spcBef>
              <a:spcAft>
                <a:spcPct val="0"/>
              </a:spcAft>
            </a:pPr>
            <a:endParaRPr lang="es-ES" sz="1000">
              <a:solidFill>
                <a:srgbClr val="000000"/>
              </a:solidFill>
              <a:latin typeface="Arial" charset="0"/>
              <a:ea typeface="ＭＳ Ｐゴシック" charset="0"/>
              <a:cs typeface="ＭＳ Ｐゴシック" charset="0"/>
            </a:endParaRPr>
          </a:p>
        </p:txBody>
      </p:sp>
      <p:sp>
        <p:nvSpPr>
          <p:cNvPr id="1027" name="Rectangle 7"/>
          <p:cNvSpPr>
            <a:spLocks noGrp="1" noChangeArrowheads="1"/>
          </p:cNvSpPr>
          <p:nvPr>
            <p:ph type="title"/>
          </p:nvPr>
        </p:nvSpPr>
        <p:spPr bwMode="gray">
          <a:xfrm>
            <a:off x="419101" y="166689"/>
            <a:ext cx="7387167"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0" tIns="45720" rIns="0" bIns="45720" numCol="1" anchor="ctr" anchorCtr="0" compatLnSpc="1">
            <a:prstTxWarp prst="textNoShape">
              <a:avLst/>
            </a:prstTxWarp>
          </a:bodyPr>
          <a:lstStyle/>
          <a:p>
            <a:pPr lvl="0"/>
            <a:r>
              <a:rPr lang="de-DE"/>
              <a:t>Klicken Sie, um das Titelformat zu bearbeiten</a:t>
            </a:r>
          </a:p>
        </p:txBody>
      </p:sp>
      <p:sp>
        <p:nvSpPr>
          <p:cNvPr id="11269" name="Rectangle 10"/>
          <p:cNvSpPr>
            <a:spLocks noGrp="1" noChangeArrowheads="1"/>
          </p:cNvSpPr>
          <p:nvPr>
            <p:ph type="ftr" sz="quarter" idx="3"/>
          </p:nvPr>
        </p:nvSpPr>
        <p:spPr bwMode="gray">
          <a:xfrm>
            <a:off x="292101" y="6408738"/>
            <a:ext cx="1790700" cy="247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000"/>
            </a:lvl1pPr>
          </a:lstStyle>
          <a:p>
            <a:pPr defTabSz="914400" fontAlgn="base">
              <a:spcBef>
                <a:spcPct val="0"/>
              </a:spcBef>
              <a:spcAft>
                <a:spcPct val="0"/>
              </a:spcAft>
            </a:pPr>
            <a:r>
              <a:rPr lang="de-DE">
                <a:solidFill>
                  <a:srgbClr val="000000"/>
                </a:solidFill>
                <a:latin typeface="Arial" charset="0"/>
                <a:ea typeface="ＭＳ Ｐゴシック" charset="0"/>
                <a:cs typeface="ＭＳ Ｐゴシック" charset="0"/>
              </a:rPr>
              <a:t>Page </a:t>
            </a:r>
            <a:r>
              <a:rPr lang="de-DE">
                <a:solidFill>
                  <a:srgbClr val="000000"/>
                </a:solidFill>
                <a:latin typeface="Arial" charset="0"/>
                <a:ea typeface="ＭＳ Ｐゴシック" charset="0"/>
                <a:cs typeface="ＭＳ Ｐゴシック" charset="0"/>
                <a:sym typeface="Wingdings" charset="0"/>
              </a:rPr>
              <a:t></a:t>
            </a:r>
            <a:r>
              <a:rPr lang="de-DE">
                <a:solidFill>
                  <a:srgbClr val="000000"/>
                </a:solidFill>
                <a:latin typeface="Arial" charset="0"/>
                <a:ea typeface="ＭＳ Ｐゴシック" charset="0"/>
                <a:cs typeface="ＭＳ Ｐゴシック" charset="0"/>
              </a:rPr>
              <a:t> </a:t>
            </a:r>
            <a:fld id="{137EACA5-E1B8-3F4E-B31C-D7940D2C86D6}" type="slidenum">
              <a:rPr lang="de-DE">
                <a:solidFill>
                  <a:srgbClr val="000000"/>
                </a:solidFill>
                <a:latin typeface="Arial" charset="0"/>
                <a:ea typeface="ＭＳ Ｐゴシック" charset="0"/>
                <a:cs typeface="ＭＳ Ｐゴシック" charset="0"/>
              </a:rPr>
              <a:pPr defTabSz="914400" fontAlgn="base">
                <a:spcBef>
                  <a:spcPct val="0"/>
                </a:spcBef>
                <a:spcAft>
                  <a:spcPct val="0"/>
                </a:spcAft>
              </a:pPr>
              <a:t>‹Nr.›</a:t>
            </a:fld>
            <a:endParaRPr lang="de-DE">
              <a:solidFill>
                <a:srgbClr val="000000"/>
              </a:solidFill>
              <a:latin typeface="Arial" charset="0"/>
              <a:ea typeface="ＭＳ Ｐゴシック" charset="0"/>
              <a:cs typeface="ＭＳ Ｐゴシック" charset="0"/>
            </a:endParaRPr>
          </a:p>
        </p:txBody>
      </p:sp>
      <p:sp>
        <p:nvSpPr>
          <p:cNvPr id="1029" name="Rectangle 12"/>
          <p:cNvSpPr>
            <a:spLocks noGrp="1" noChangeArrowheads="1"/>
          </p:cNvSpPr>
          <p:nvPr>
            <p:ph type="body" idx="1"/>
          </p:nvPr>
        </p:nvSpPr>
        <p:spPr bwMode="gray">
          <a:xfrm>
            <a:off x="419101" y="1614489"/>
            <a:ext cx="11366500" cy="439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0" tIns="45720" rIns="0" bIns="45720" numCol="1" anchor="t" anchorCtr="0" compatLnSpc="1">
            <a:prstTxWarp prst="textNoShape">
              <a:avLst/>
            </a:prstTxWarp>
          </a:bodyPr>
          <a:lstStyle/>
          <a:p>
            <a:pPr lvl="0"/>
            <a:r>
              <a:rPr lang="de-DE"/>
              <a:t>Klicken Sie, um die Formate des Vorlagentextes zu bearbeiten</a:t>
            </a:r>
          </a:p>
          <a:p>
            <a:pPr lvl="1"/>
            <a:r>
              <a:rPr lang="de-DE"/>
              <a:t>Zweite Ebene</a:t>
            </a:r>
          </a:p>
          <a:p>
            <a:pPr lvl="2"/>
            <a:r>
              <a:rPr lang="de-DE"/>
              <a:t>Dritte Ebene</a:t>
            </a:r>
          </a:p>
          <a:p>
            <a:pPr lvl="3"/>
            <a:r>
              <a:rPr lang="de-DE"/>
              <a:t>Vierte Ebene</a:t>
            </a:r>
          </a:p>
        </p:txBody>
      </p:sp>
      <p:sp>
        <p:nvSpPr>
          <p:cNvPr id="11271" name="Rectangle 7"/>
          <p:cNvSpPr>
            <a:spLocks noChangeArrowheads="1"/>
          </p:cNvSpPr>
          <p:nvPr/>
        </p:nvSpPr>
        <p:spPr bwMode="gray">
          <a:xfrm>
            <a:off x="9584267" y="6184901"/>
            <a:ext cx="2194984" cy="377825"/>
          </a:xfrm>
          <a:prstGeom prst="rect">
            <a:avLst/>
          </a:prstGeom>
          <a:gradFill rotWithShape="1">
            <a:gsLst>
              <a:gs pos="0">
                <a:srgbClr val="FFFFFF"/>
              </a:gs>
              <a:gs pos="100000">
                <a:srgbClr val="DDDDDD"/>
              </a:gs>
            </a:gsLst>
            <a:lin ang="0" scaled="1"/>
          </a:gradFill>
          <a:ln w="9525">
            <a:solidFill>
              <a:srgbClr val="969696"/>
            </a:solidFill>
            <a:miter lim="800000"/>
            <a:headEnd/>
            <a:tailEnd/>
          </a:ln>
          <a:effectLst/>
        </p:spPr>
        <p:txBody>
          <a:bodyPr wrap="none" anchor="ctr"/>
          <a:lstStyle/>
          <a:p>
            <a:pPr algn="ctr" defTabSz="914400" eaLnBrk="0" fontAlgn="base" hangingPunct="0">
              <a:spcBef>
                <a:spcPct val="0"/>
              </a:spcBef>
              <a:spcAft>
                <a:spcPct val="0"/>
              </a:spcAft>
            </a:pPr>
            <a:r>
              <a:rPr lang="de-DE" sz="1600" b="1">
                <a:solidFill>
                  <a:srgbClr val="000000"/>
                </a:solidFill>
                <a:latin typeface="Arial" charset="0"/>
                <a:ea typeface="ＭＳ Ｐゴシック" charset="0"/>
                <a:cs typeface="ＭＳ Ｐゴシック" charset="0"/>
              </a:rPr>
              <a:t>YOUR LOGO</a:t>
            </a:r>
          </a:p>
        </p:txBody>
      </p:sp>
    </p:spTree>
    <p:extLst>
      <p:ext uri="{BB962C8B-B14F-4D97-AF65-F5344CB8AC3E}">
        <p14:creationId xmlns:p14="http://schemas.microsoft.com/office/powerpoint/2010/main" val="782400663"/>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 id="2147483758" r:id="rId12"/>
  </p:sldLayoutIdLst>
  <p:transition xmlns:p14="http://schemas.microsoft.com/office/powerpoint/2010/main" spd="med">
    <p:fade/>
  </p:transition>
  <p:hf sldNum="0" hdr="0" dt="0"/>
  <p:txStyles>
    <p:titleStyle>
      <a:lvl1pPr algn="l" rtl="0" eaLnBrk="0" fontAlgn="base" hangingPunct="0">
        <a:lnSpc>
          <a:spcPct val="95000"/>
        </a:lnSpc>
        <a:spcBef>
          <a:spcPct val="0"/>
        </a:spcBef>
        <a:spcAft>
          <a:spcPct val="0"/>
        </a:spcAft>
        <a:defRPr sz="2400" b="1">
          <a:solidFill>
            <a:srgbClr val="FFFFFF"/>
          </a:solidFill>
          <a:latin typeface="+mj-lt"/>
          <a:ea typeface="ＭＳ Ｐゴシック" charset="0"/>
          <a:cs typeface="ＭＳ Ｐゴシック" charset="0"/>
        </a:defRPr>
      </a:lvl1pPr>
      <a:lvl2pPr algn="l" rtl="0" eaLnBrk="0" fontAlgn="base" hangingPunct="0">
        <a:lnSpc>
          <a:spcPct val="95000"/>
        </a:lnSpc>
        <a:spcBef>
          <a:spcPct val="0"/>
        </a:spcBef>
        <a:spcAft>
          <a:spcPct val="0"/>
        </a:spcAft>
        <a:defRPr sz="2400" b="1">
          <a:solidFill>
            <a:srgbClr val="FFFFFF"/>
          </a:solidFill>
          <a:latin typeface="Arial" charset="0"/>
          <a:ea typeface="ＭＳ Ｐゴシック" charset="0"/>
          <a:cs typeface="ＭＳ Ｐゴシック" charset="0"/>
        </a:defRPr>
      </a:lvl2pPr>
      <a:lvl3pPr algn="l" rtl="0" eaLnBrk="0" fontAlgn="base" hangingPunct="0">
        <a:lnSpc>
          <a:spcPct val="95000"/>
        </a:lnSpc>
        <a:spcBef>
          <a:spcPct val="0"/>
        </a:spcBef>
        <a:spcAft>
          <a:spcPct val="0"/>
        </a:spcAft>
        <a:defRPr sz="2400" b="1">
          <a:solidFill>
            <a:srgbClr val="FFFFFF"/>
          </a:solidFill>
          <a:latin typeface="Arial" charset="0"/>
          <a:ea typeface="ＭＳ Ｐゴシック" charset="0"/>
          <a:cs typeface="ＭＳ Ｐゴシック" charset="0"/>
        </a:defRPr>
      </a:lvl3pPr>
      <a:lvl4pPr algn="l" rtl="0" eaLnBrk="0" fontAlgn="base" hangingPunct="0">
        <a:lnSpc>
          <a:spcPct val="95000"/>
        </a:lnSpc>
        <a:spcBef>
          <a:spcPct val="0"/>
        </a:spcBef>
        <a:spcAft>
          <a:spcPct val="0"/>
        </a:spcAft>
        <a:defRPr sz="2400" b="1">
          <a:solidFill>
            <a:srgbClr val="FFFFFF"/>
          </a:solidFill>
          <a:latin typeface="Arial" charset="0"/>
          <a:ea typeface="ＭＳ Ｐゴシック" charset="0"/>
          <a:cs typeface="ＭＳ Ｐゴシック" charset="0"/>
        </a:defRPr>
      </a:lvl4pPr>
      <a:lvl5pPr algn="l" rtl="0" eaLnBrk="0" fontAlgn="base" hangingPunct="0">
        <a:lnSpc>
          <a:spcPct val="95000"/>
        </a:lnSpc>
        <a:spcBef>
          <a:spcPct val="0"/>
        </a:spcBef>
        <a:spcAft>
          <a:spcPct val="0"/>
        </a:spcAft>
        <a:defRPr sz="2400" b="1">
          <a:solidFill>
            <a:srgbClr val="FFFFFF"/>
          </a:solidFill>
          <a:latin typeface="Arial" charset="0"/>
          <a:ea typeface="ＭＳ Ｐゴシック" charset="0"/>
          <a:cs typeface="ＭＳ Ｐゴシック" charset="0"/>
        </a:defRPr>
      </a:lvl5pPr>
      <a:lvl6pPr marL="457200" algn="l" rtl="0" eaLnBrk="0" fontAlgn="base" hangingPunct="0">
        <a:lnSpc>
          <a:spcPct val="95000"/>
        </a:lnSpc>
        <a:spcBef>
          <a:spcPct val="0"/>
        </a:spcBef>
        <a:spcAft>
          <a:spcPct val="0"/>
        </a:spcAft>
        <a:defRPr sz="2400" b="1">
          <a:solidFill>
            <a:srgbClr val="FFFFFF"/>
          </a:solidFill>
          <a:latin typeface="Arial" charset="0"/>
        </a:defRPr>
      </a:lvl6pPr>
      <a:lvl7pPr marL="914400" algn="l" rtl="0" eaLnBrk="0" fontAlgn="base" hangingPunct="0">
        <a:lnSpc>
          <a:spcPct val="95000"/>
        </a:lnSpc>
        <a:spcBef>
          <a:spcPct val="0"/>
        </a:spcBef>
        <a:spcAft>
          <a:spcPct val="0"/>
        </a:spcAft>
        <a:defRPr sz="2400" b="1">
          <a:solidFill>
            <a:srgbClr val="FFFFFF"/>
          </a:solidFill>
          <a:latin typeface="Arial" charset="0"/>
        </a:defRPr>
      </a:lvl7pPr>
      <a:lvl8pPr marL="1371600" algn="l" rtl="0" eaLnBrk="0" fontAlgn="base" hangingPunct="0">
        <a:lnSpc>
          <a:spcPct val="95000"/>
        </a:lnSpc>
        <a:spcBef>
          <a:spcPct val="0"/>
        </a:spcBef>
        <a:spcAft>
          <a:spcPct val="0"/>
        </a:spcAft>
        <a:defRPr sz="2400" b="1">
          <a:solidFill>
            <a:srgbClr val="FFFFFF"/>
          </a:solidFill>
          <a:latin typeface="Arial" charset="0"/>
        </a:defRPr>
      </a:lvl8pPr>
      <a:lvl9pPr marL="1828800" algn="l" rtl="0" eaLnBrk="0" fontAlgn="base" hangingPunct="0">
        <a:lnSpc>
          <a:spcPct val="95000"/>
        </a:lnSpc>
        <a:spcBef>
          <a:spcPct val="0"/>
        </a:spcBef>
        <a:spcAft>
          <a:spcPct val="0"/>
        </a:spcAft>
        <a:defRPr sz="2400" b="1">
          <a:solidFill>
            <a:srgbClr val="FFFFFF"/>
          </a:solidFill>
          <a:latin typeface="Arial" charset="0"/>
        </a:defRPr>
      </a:lvl9pPr>
    </p:titleStyle>
    <p:bodyStyle>
      <a:lvl1pPr marL="190500" indent="-190500" algn="l" rtl="0" eaLnBrk="0" fontAlgn="base" hangingPunct="0">
        <a:spcBef>
          <a:spcPct val="60000"/>
        </a:spcBef>
        <a:spcAft>
          <a:spcPct val="0"/>
        </a:spcAft>
        <a:buClr>
          <a:schemeClr val="accent1"/>
        </a:buClr>
        <a:buFont typeface="Wingdings" charset="0"/>
        <a:buChar char="§"/>
        <a:defRPr sz="2000" b="1">
          <a:solidFill>
            <a:schemeClr val="tx1"/>
          </a:solidFill>
          <a:latin typeface="+mn-lt"/>
          <a:ea typeface="ＭＳ Ｐゴシック" charset="0"/>
          <a:cs typeface="ＭＳ Ｐゴシック" charset="0"/>
        </a:defRPr>
      </a:lvl1pPr>
      <a:lvl2pPr marL="381000" indent="-188913" algn="l" rtl="0" eaLnBrk="0" fontAlgn="base" hangingPunct="0">
        <a:spcBef>
          <a:spcPct val="30000"/>
        </a:spcBef>
        <a:spcAft>
          <a:spcPct val="0"/>
        </a:spcAft>
        <a:buClr>
          <a:schemeClr val="accent1"/>
        </a:buClr>
        <a:buChar char="-"/>
        <a:defRPr>
          <a:solidFill>
            <a:schemeClr val="tx1"/>
          </a:solidFill>
          <a:latin typeface="+mn-lt"/>
          <a:ea typeface="ＭＳ Ｐゴシック" charset="-128"/>
        </a:defRPr>
      </a:lvl2pPr>
      <a:lvl3pPr marL="561975" indent="-179388" algn="l" rtl="0" eaLnBrk="0" fontAlgn="base" hangingPunct="0">
        <a:spcBef>
          <a:spcPct val="30000"/>
        </a:spcBef>
        <a:spcAft>
          <a:spcPct val="0"/>
        </a:spcAft>
        <a:buClr>
          <a:schemeClr val="accent1"/>
        </a:buClr>
        <a:buChar char="-"/>
        <a:defRPr sz="1600">
          <a:solidFill>
            <a:schemeClr val="tx1"/>
          </a:solidFill>
          <a:latin typeface="+mn-lt"/>
          <a:ea typeface="ＭＳ Ｐゴシック" charset="-128"/>
        </a:defRPr>
      </a:lvl3pPr>
      <a:lvl4pPr marL="768350" indent="-204788" algn="l" rtl="0" eaLnBrk="0" fontAlgn="base" hangingPunct="0">
        <a:spcBef>
          <a:spcPct val="30000"/>
        </a:spcBef>
        <a:spcAft>
          <a:spcPct val="0"/>
        </a:spcAft>
        <a:buClr>
          <a:schemeClr val="accent1"/>
        </a:buClr>
        <a:buChar char="-"/>
        <a:defRPr sz="1600">
          <a:solidFill>
            <a:schemeClr val="tx1"/>
          </a:solidFill>
          <a:latin typeface="+mn-lt"/>
          <a:ea typeface="ＭＳ Ｐゴシック" charset="-128"/>
        </a:defRPr>
      </a:lvl4pPr>
      <a:lvl5pPr marL="1050925" indent="-168275" algn="l" rtl="0" eaLnBrk="0" fontAlgn="base" hangingPunct="0">
        <a:spcBef>
          <a:spcPct val="40000"/>
        </a:spcBef>
        <a:spcAft>
          <a:spcPct val="0"/>
        </a:spcAft>
        <a:buClr>
          <a:schemeClr val="accent1"/>
        </a:buClr>
        <a:buFont typeface="Wingdings" charset="0"/>
        <a:buChar char="»"/>
        <a:defRPr sz="2000">
          <a:solidFill>
            <a:schemeClr val="tx1"/>
          </a:solidFill>
          <a:latin typeface="+mn-lt"/>
          <a:ea typeface="ＭＳ Ｐゴシック" charset="-128"/>
        </a:defRPr>
      </a:lvl5pPr>
      <a:lvl6pPr marL="1508125" indent="-168275" algn="l" rtl="0" eaLnBrk="0" fontAlgn="base" hangingPunct="0">
        <a:spcBef>
          <a:spcPct val="40000"/>
        </a:spcBef>
        <a:spcAft>
          <a:spcPct val="0"/>
        </a:spcAft>
        <a:buClr>
          <a:schemeClr val="accent1"/>
        </a:buClr>
        <a:buFont typeface="Wingdings" charset="2"/>
        <a:buChar char="»"/>
        <a:defRPr sz="2000">
          <a:solidFill>
            <a:schemeClr val="tx1"/>
          </a:solidFill>
          <a:latin typeface="+mn-lt"/>
          <a:ea typeface="ＭＳ Ｐゴシック" charset="-128"/>
        </a:defRPr>
      </a:lvl6pPr>
      <a:lvl7pPr marL="1965325" indent="-168275" algn="l" rtl="0" eaLnBrk="0" fontAlgn="base" hangingPunct="0">
        <a:spcBef>
          <a:spcPct val="40000"/>
        </a:spcBef>
        <a:spcAft>
          <a:spcPct val="0"/>
        </a:spcAft>
        <a:buClr>
          <a:schemeClr val="accent1"/>
        </a:buClr>
        <a:buFont typeface="Wingdings" charset="2"/>
        <a:buChar char="»"/>
        <a:defRPr sz="2000">
          <a:solidFill>
            <a:schemeClr val="tx1"/>
          </a:solidFill>
          <a:latin typeface="+mn-lt"/>
          <a:ea typeface="ＭＳ Ｐゴシック" charset="-128"/>
        </a:defRPr>
      </a:lvl7pPr>
      <a:lvl8pPr marL="2422525" indent="-168275" algn="l" rtl="0" eaLnBrk="0" fontAlgn="base" hangingPunct="0">
        <a:spcBef>
          <a:spcPct val="40000"/>
        </a:spcBef>
        <a:spcAft>
          <a:spcPct val="0"/>
        </a:spcAft>
        <a:buClr>
          <a:schemeClr val="accent1"/>
        </a:buClr>
        <a:buFont typeface="Wingdings" charset="2"/>
        <a:buChar char="»"/>
        <a:defRPr sz="2000">
          <a:solidFill>
            <a:schemeClr val="tx1"/>
          </a:solidFill>
          <a:latin typeface="+mn-lt"/>
          <a:ea typeface="ＭＳ Ｐゴシック" charset="-128"/>
        </a:defRPr>
      </a:lvl8pPr>
      <a:lvl9pPr marL="2879725" indent="-168275" algn="l" rtl="0" eaLnBrk="0" fontAlgn="base" hangingPunct="0">
        <a:spcBef>
          <a:spcPct val="40000"/>
        </a:spcBef>
        <a:spcAft>
          <a:spcPct val="0"/>
        </a:spcAft>
        <a:buClr>
          <a:schemeClr val="accent1"/>
        </a:buClr>
        <a:buFont typeface="Wingdings" charset="2"/>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4.xml"/><Relationship Id="rId2"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xml"/><Relationship Id="rId3" Type="http://schemas.openxmlformats.org/officeDocument/2006/relationships/image" Target="../media/image9.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1.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7.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Layout" Target="../slideLayouts/slideLayout7.xml"/><Relationship Id="rId3" Type="http://schemas.openxmlformats.org/officeDocument/2006/relationships/notesSlide" Target="../notesSlides/notesSlide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image" Target="../media/image1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8.xml"/><Relationship Id="rId2" Type="http://schemas.openxmlformats.org/officeDocument/2006/relationships/notesSlide" Target="../notesSlides/notesSlide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3.xml"/><Relationship Id="rId2" Type="http://schemas.openxmlformats.org/officeDocument/2006/relationships/notesSlide" Target="../notesSlides/notesSlide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8.xml"/><Relationship Id="rId2" Type="http://schemas.openxmlformats.org/officeDocument/2006/relationships/notesSlide" Target="../notesSlides/notesSlide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6.xml"/><Relationship Id="rId2" Type="http://schemas.openxmlformats.org/officeDocument/2006/relationships/notesSlide" Target="../notesSlides/notesSlide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14.xml"/><Relationship Id="rId3" Type="http://schemas.openxmlformats.org/officeDocument/2006/relationships/image" Target="../media/image15.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3.xml"/><Relationship Id="rId2" Type="http://schemas.openxmlformats.org/officeDocument/2006/relationships/notesSlide" Target="../notesSlides/notesSlide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3.xml"/><Relationship Id="rId2" Type="http://schemas.openxmlformats.org/officeDocument/2006/relationships/notesSlide" Target="../notesSlides/notesSlide1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17.xml"/><Relationship Id="rId3" Type="http://schemas.openxmlformats.org/officeDocument/2006/relationships/image" Target="../media/image16.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3.xml"/><Relationship Id="rId2" Type="http://schemas.openxmlformats.org/officeDocument/2006/relationships/notesSlide" Target="../notesSlides/notesSlide1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3.xml"/><Relationship Id="rId2" Type="http://schemas.openxmlformats.org/officeDocument/2006/relationships/notesSlide" Target="../notesSlides/notesSlide1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4.xml"/><Relationship Id="rId2" Type="http://schemas.openxmlformats.org/officeDocument/2006/relationships/notesSlide" Target="../notesSlides/notesSlide2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83.xml"/><Relationship Id="rId2" Type="http://schemas.openxmlformats.org/officeDocument/2006/relationships/notesSlide" Target="../notesSlides/notesSlide2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83.xml"/><Relationship Id="rId2" Type="http://schemas.openxmlformats.org/officeDocument/2006/relationships/notesSlide" Target="../notesSlides/notesSlide2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83.xml"/><Relationship Id="rId2" Type="http://schemas.openxmlformats.org/officeDocument/2006/relationships/notesSlide" Target="../notesSlides/notesSlide2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83.xml"/><Relationship Id="rId2" Type="http://schemas.openxmlformats.org/officeDocument/2006/relationships/notesSlide" Target="../notesSlides/notesSlide2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2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83.xml"/><Relationship Id="rId2" Type="http://schemas.openxmlformats.org/officeDocument/2006/relationships/notesSlide" Target="../notesSlides/notesSlide2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image" Target="../media/image17.jpeg"/><Relationship Id="rId3" Type="http://schemas.openxmlformats.org/officeDocument/2006/relationships/image" Target="../media/image18.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83.xml"/><Relationship Id="rId2" Type="http://schemas.openxmlformats.org/officeDocument/2006/relationships/notesSlide" Target="../notesSlides/notesSlide2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83.xml"/><Relationship Id="rId2" Type="http://schemas.openxmlformats.org/officeDocument/2006/relationships/notesSlide" Target="../notesSlides/notesSlide28.xml"/><Relationship Id="rId3" Type="http://schemas.openxmlformats.org/officeDocument/2006/relationships/chart" Target="../charts/char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 Id="rId3"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r>
              <a:rPr lang="es-ES" dirty="0" smtClean="0"/>
              <a:t>C</a:t>
            </a:r>
            <a:r>
              <a:rPr lang="es-ES" dirty="0" smtClean="0"/>
              <a:t>áncer de próstata: Tratamiento</a:t>
            </a:r>
            <a:endParaRPr lang="es-ES" dirty="0"/>
          </a:p>
        </p:txBody>
      </p:sp>
      <p:sp>
        <p:nvSpPr>
          <p:cNvPr id="3" name="Subtítulo 2"/>
          <p:cNvSpPr>
            <a:spLocks noGrp="1"/>
          </p:cNvSpPr>
          <p:nvPr>
            <p:ph type="subTitle" idx="1"/>
          </p:nvPr>
        </p:nvSpPr>
        <p:spPr/>
        <p:txBody>
          <a:bodyPr/>
          <a:lstStyle/>
          <a:p>
            <a:r>
              <a:rPr lang="es-ES" dirty="0" smtClean="0"/>
              <a:t>Agentes y Estrategias</a:t>
            </a:r>
            <a:endParaRPr lang="es-ES" dirty="0"/>
          </a:p>
        </p:txBody>
      </p:sp>
    </p:spTree>
    <p:extLst>
      <p:ext uri="{BB962C8B-B14F-4D97-AF65-F5344CB8AC3E}">
        <p14:creationId xmlns:p14="http://schemas.microsoft.com/office/powerpoint/2010/main" val="125974507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89" name="Immagin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80915" y="0"/>
            <a:ext cx="377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0" name="Immagin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80915" y="0"/>
            <a:ext cx="377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1" name="Immagine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80915" y="0"/>
            <a:ext cx="377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2" name="Immagin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80915" y="0"/>
            <a:ext cx="377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3" name="Immagine 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1874838"/>
            <a:ext cx="12192000" cy="4506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10"/>
          <p:cNvSpPr txBox="1">
            <a:spLocks noChangeArrowheads="1"/>
          </p:cNvSpPr>
          <p:nvPr/>
        </p:nvSpPr>
        <p:spPr bwMode="auto">
          <a:xfrm>
            <a:off x="8689441" y="6443704"/>
            <a:ext cx="3566688"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it-IT">
                <a:latin typeface="Calibri"/>
                <a:cs typeface="Calibri"/>
              </a:rPr>
              <a:t>Lancet 2000; 355: 1491-98</a:t>
            </a:r>
          </a:p>
        </p:txBody>
      </p:sp>
      <p:sp>
        <p:nvSpPr>
          <p:cNvPr id="12" name="Arrotonda angolo diagonale rettangolo 11"/>
          <p:cNvSpPr/>
          <p:nvPr/>
        </p:nvSpPr>
        <p:spPr>
          <a:xfrm>
            <a:off x="448901" y="692150"/>
            <a:ext cx="4877555" cy="865188"/>
          </a:xfrm>
          <a:prstGeom prst="round2DiagRect">
            <a:avLst/>
          </a:prstGeom>
          <a:solidFill>
            <a:srgbClr val="BCFFBC"/>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
        <p:nvSpPr>
          <p:cNvPr id="13" name="Arrotonda angolo diagonale rettangolo 12"/>
          <p:cNvSpPr/>
          <p:nvPr/>
        </p:nvSpPr>
        <p:spPr>
          <a:xfrm>
            <a:off x="6695792" y="692150"/>
            <a:ext cx="4875669" cy="865188"/>
          </a:xfrm>
          <a:prstGeom prst="round2DiagRect">
            <a:avLst/>
          </a:prstGeom>
          <a:solidFill>
            <a:srgbClr val="BCFFBC"/>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
        <p:nvSpPr>
          <p:cNvPr id="63497" name="CasellaDiTesto 13"/>
          <p:cNvSpPr txBox="1">
            <a:spLocks noChangeArrowheads="1"/>
          </p:cNvSpPr>
          <p:nvPr/>
        </p:nvSpPr>
        <p:spPr bwMode="auto">
          <a:xfrm>
            <a:off x="620540" y="836633"/>
            <a:ext cx="453427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it-IT" sz="1800">
                <a:solidFill>
                  <a:srgbClr val="FF0000"/>
                </a:solidFill>
              </a:rPr>
              <a:t>MAB with NON-steroidal antiandrogen</a:t>
            </a:r>
          </a:p>
        </p:txBody>
      </p:sp>
      <p:sp>
        <p:nvSpPr>
          <p:cNvPr id="63498" name="CasellaDiTesto 14"/>
          <p:cNvSpPr txBox="1">
            <a:spLocks noChangeArrowheads="1"/>
          </p:cNvSpPr>
          <p:nvPr/>
        </p:nvSpPr>
        <p:spPr bwMode="auto">
          <a:xfrm>
            <a:off x="6865548" y="836633"/>
            <a:ext cx="453427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it-IT" sz="1800">
                <a:solidFill>
                  <a:srgbClr val="FF0000"/>
                </a:solidFill>
              </a:rPr>
              <a:t>MAB with NON-steroidal antiandrogen</a:t>
            </a:r>
          </a:p>
        </p:txBody>
      </p:sp>
    </p:spTree>
    <p:extLst>
      <p:ext uri="{BB962C8B-B14F-4D97-AF65-F5344CB8AC3E}">
        <p14:creationId xmlns:p14="http://schemas.microsoft.com/office/powerpoint/2010/main" val="1841645976"/>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redondeado 16"/>
          <p:cNvSpPr/>
          <p:nvPr/>
        </p:nvSpPr>
        <p:spPr>
          <a:xfrm>
            <a:off x="4520735" y="1394235"/>
            <a:ext cx="3265816" cy="1122682"/>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4" name="Título 3"/>
          <p:cNvSpPr>
            <a:spLocks noGrp="1"/>
          </p:cNvSpPr>
          <p:nvPr>
            <p:ph type="title"/>
          </p:nvPr>
        </p:nvSpPr>
        <p:spPr>
          <a:xfrm>
            <a:off x="609600" y="274638"/>
            <a:ext cx="10972800" cy="868362"/>
          </a:xfrm>
        </p:spPr>
        <p:txBody>
          <a:bodyPr>
            <a:normAutofit fontScale="90000"/>
          </a:bodyPr>
          <a:lstStyle/>
          <a:p>
            <a:pPr algn="ctr"/>
            <a:r>
              <a:rPr lang="es-ES" sz="2800" b="1" i="1" dirty="0" err="1" smtClean="0"/>
              <a:t>Continuous</a:t>
            </a:r>
            <a:r>
              <a:rPr lang="es-ES" sz="2800" b="1" i="1" dirty="0" smtClean="0"/>
              <a:t> vs </a:t>
            </a:r>
            <a:r>
              <a:rPr lang="es-ES" sz="2800" b="1" i="1" dirty="0" err="1" smtClean="0"/>
              <a:t>Intermittent</a:t>
            </a:r>
            <a:r>
              <a:rPr lang="es-ES" sz="2800" b="1" i="1" dirty="0" smtClean="0"/>
              <a:t> </a:t>
            </a:r>
            <a:r>
              <a:rPr lang="es-ES" sz="2800" b="1" i="1" dirty="0" err="1" smtClean="0"/>
              <a:t>Androgen</a:t>
            </a:r>
            <a:r>
              <a:rPr lang="es-ES" sz="2800" b="1" i="1" dirty="0" smtClean="0"/>
              <a:t> </a:t>
            </a:r>
            <a:r>
              <a:rPr lang="es-ES" sz="2800" b="1" i="1" dirty="0" err="1" smtClean="0"/>
              <a:t>Deprivation</a:t>
            </a:r>
            <a:r>
              <a:rPr lang="es-ES" sz="2800" b="1" i="1" dirty="0" smtClean="0"/>
              <a:t> in </a:t>
            </a:r>
            <a:r>
              <a:rPr lang="es-ES" sz="2800" b="1" i="1" dirty="0" err="1" smtClean="0"/>
              <a:t>metastatic</a:t>
            </a:r>
            <a:r>
              <a:rPr lang="es-ES" sz="2800" b="1" i="1" dirty="0" smtClean="0"/>
              <a:t> </a:t>
            </a:r>
            <a:r>
              <a:rPr lang="es-ES" sz="2800" b="1" i="1" dirty="0" err="1" smtClean="0"/>
              <a:t>Prostate</a:t>
            </a:r>
            <a:r>
              <a:rPr lang="es-ES" sz="2800" b="1" i="1" dirty="0" smtClean="0"/>
              <a:t> </a:t>
            </a:r>
            <a:r>
              <a:rPr lang="es-ES" sz="2800" b="1" i="1" dirty="0" err="1" smtClean="0"/>
              <a:t>Cancer</a:t>
            </a:r>
            <a:endParaRPr lang="es-ES" sz="2800" b="1" i="1" dirty="0"/>
          </a:p>
        </p:txBody>
      </p:sp>
      <p:sp>
        <p:nvSpPr>
          <p:cNvPr id="5" name="Rectángulo redondeado 4"/>
          <p:cNvSpPr/>
          <p:nvPr/>
        </p:nvSpPr>
        <p:spPr>
          <a:xfrm>
            <a:off x="248378" y="1473823"/>
            <a:ext cx="3815649" cy="3197008"/>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err="1" smtClean="0"/>
              <a:t>Newly</a:t>
            </a:r>
            <a:r>
              <a:rPr lang="es-ES" dirty="0" smtClean="0"/>
              <a:t> </a:t>
            </a:r>
            <a:r>
              <a:rPr lang="es-ES" dirty="0" err="1" smtClean="0"/>
              <a:t>diagnosed</a:t>
            </a:r>
            <a:r>
              <a:rPr lang="es-ES" dirty="0" smtClean="0"/>
              <a:t> </a:t>
            </a:r>
            <a:r>
              <a:rPr lang="es-ES" dirty="0" err="1" smtClean="0"/>
              <a:t>Metastatic</a:t>
            </a:r>
            <a:r>
              <a:rPr lang="es-ES" dirty="0" smtClean="0"/>
              <a:t> </a:t>
            </a:r>
            <a:r>
              <a:rPr lang="es-ES" dirty="0" err="1" smtClean="0"/>
              <a:t>Prostate</a:t>
            </a:r>
            <a:r>
              <a:rPr lang="es-ES" dirty="0" smtClean="0"/>
              <a:t> </a:t>
            </a:r>
            <a:r>
              <a:rPr lang="es-ES" dirty="0" err="1" smtClean="0"/>
              <a:t>Cancer</a:t>
            </a:r>
            <a:endParaRPr lang="es-ES" dirty="0" smtClean="0"/>
          </a:p>
          <a:p>
            <a:pPr algn="ctr"/>
            <a:r>
              <a:rPr lang="es-ES" dirty="0" smtClean="0"/>
              <a:t>PSA 5+</a:t>
            </a:r>
          </a:p>
          <a:p>
            <a:pPr algn="ctr"/>
            <a:endParaRPr lang="es-ES" dirty="0" smtClean="0"/>
          </a:p>
          <a:p>
            <a:pPr algn="ctr"/>
            <a:r>
              <a:rPr lang="es-ES" dirty="0" err="1" smtClean="0"/>
              <a:t>Treated</a:t>
            </a:r>
            <a:r>
              <a:rPr lang="es-ES" dirty="0" smtClean="0"/>
              <a:t> </a:t>
            </a:r>
            <a:r>
              <a:rPr lang="es-ES" dirty="0" err="1" smtClean="0"/>
              <a:t>with</a:t>
            </a:r>
            <a:r>
              <a:rPr lang="es-ES" dirty="0" smtClean="0"/>
              <a:t> LH-RH </a:t>
            </a:r>
            <a:r>
              <a:rPr lang="es-ES" dirty="0" err="1" smtClean="0"/>
              <a:t>analogue</a:t>
            </a:r>
            <a:r>
              <a:rPr lang="es-ES" dirty="0" smtClean="0"/>
              <a:t> + Anti </a:t>
            </a:r>
            <a:r>
              <a:rPr lang="es-ES" dirty="0" err="1" smtClean="0"/>
              <a:t>Androgen</a:t>
            </a:r>
            <a:r>
              <a:rPr lang="es-ES" dirty="0" smtClean="0"/>
              <a:t> x7 Mo</a:t>
            </a:r>
          </a:p>
          <a:p>
            <a:pPr algn="ctr"/>
            <a:endParaRPr lang="es-ES" dirty="0" smtClean="0"/>
          </a:p>
          <a:p>
            <a:pPr algn="ctr"/>
            <a:r>
              <a:rPr lang="es-ES" dirty="0" err="1" smtClean="0"/>
              <a:t>Randomized</a:t>
            </a:r>
            <a:r>
              <a:rPr lang="es-ES" dirty="0" smtClean="0"/>
              <a:t> </a:t>
            </a:r>
            <a:r>
              <a:rPr lang="es-ES" dirty="0" err="1" smtClean="0"/>
              <a:t>if</a:t>
            </a:r>
            <a:r>
              <a:rPr lang="es-ES" dirty="0" smtClean="0"/>
              <a:t> PSA 4, o </a:t>
            </a:r>
            <a:r>
              <a:rPr lang="es-ES" dirty="0" err="1" smtClean="0"/>
              <a:t>less</a:t>
            </a:r>
            <a:endParaRPr lang="es-ES" dirty="0"/>
          </a:p>
        </p:txBody>
      </p:sp>
      <p:sp>
        <p:nvSpPr>
          <p:cNvPr id="6" name="CuadroTexto 5"/>
          <p:cNvSpPr txBox="1"/>
          <p:nvPr/>
        </p:nvSpPr>
        <p:spPr>
          <a:xfrm>
            <a:off x="1143527" y="4683665"/>
            <a:ext cx="2104947" cy="276999"/>
          </a:xfrm>
          <a:prstGeom prst="rect">
            <a:avLst/>
          </a:prstGeom>
          <a:noFill/>
        </p:spPr>
        <p:txBody>
          <a:bodyPr wrap="none" rtlCol="0">
            <a:spAutoFit/>
          </a:bodyPr>
          <a:lstStyle/>
          <a:p>
            <a:r>
              <a:rPr lang="es-ES" sz="1200" i="1" dirty="0"/>
              <a:t>n</a:t>
            </a:r>
            <a:r>
              <a:rPr lang="es-ES" sz="1200" i="1" dirty="0" smtClean="0"/>
              <a:t>=3040, 1535 </a:t>
            </a:r>
            <a:r>
              <a:rPr lang="es-ES" sz="1200" i="1" dirty="0" err="1" smtClean="0"/>
              <a:t>randomized</a:t>
            </a:r>
            <a:endParaRPr lang="es-ES" sz="1200" i="1" dirty="0"/>
          </a:p>
        </p:txBody>
      </p:sp>
      <p:sp>
        <p:nvSpPr>
          <p:cNvPr id="8" name="Rectángulo redondeado 7"/>
          <p:cNvSpPr/>
          <p:nvPr/>
        </p:nvSpPr>
        <p:spPr>
          <a:xfrm>
            <a:off x="4693723" y="1493525"/>
            <a:ext cx="2911423" cy="9144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dirty="0" err="1" smtClean="0"/>
              <a:t>Continuous</a:t>
            </a:r>
            <a:r>
              <a:rPr lang="es-ES_tradnl" dirty="0" smtClean="0"/>
              <a:t> </a:t>
            </a:r>
            <a:r>
              <a:rPr lang="es-ES_tradnl" dirty="0" err="1" smtClean="0"/>
              <a:t>androgen</a:t>
            </a:r>
            <a:r>
              <a:rPr lang="es-ES_tradnl" dirty="0" smtClean="0"/>
              <a:t> </a:t>
            </a:r>
            <a:r>
              <a:rPr lang="es-ES_tradnl" dirty="0" err="1" smtClean="0"/>
              <a:t>deprivation</a:t>
            </a:r>
            <a:endParaRPr lang="es-ES" dirty="0"/>
          </a:p>
        </p:txBody>
      </p:sp>
      <p:sp>
        <p:nvSpPr>
          <p:cNvPr id="10" name="Rectángulo redondeado 9"/>
          <p:cNvSpPr/>
          <p:nvPr/>
        </p:nvSpPr>
        <p:spPr>
          <a:xfrm>
            <a:off x="4693723" y="3904691"/>
            <a:ext cx="2911423" cy="9144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dirty="0" err="1" smtClean="0"/>
              <a:t>Intermittent</a:t>
            </a:r>
            <a:r>
              <a:rPr lang="es-ES_tradnl" dirty="0" smtClean="0"/>
              <a:t> </a:t>
            </a:r>
            <a:r>
              <a:rPr lang="es-ES_tradnl" dirty="0" err="1" smtClean="0"/>
              <a:t>androgen</a:t>
            </a:r>
            <a:r>
              <a:rPr lang="es-ES_tradnl" dirty="0" smtClean="0"/>
              <a:t> </a:t>
            </a:r>
            <a:r>
              <a:rPr lang="es-ES_tradnl" dirty="0" err="1" smtClean="0"/>
              <a:t>deprivation</a:t>
            </a:r>
            <a:endParaRPr lang="es-ES" dirty="0"/>
          </a:p>
        </p:txBody>
      </p:sp>
      <p:cxnSp>
        <p:nvCxnSpPr>
          <p:cNvPr id="12" name="Conector curvado 11"/>
          <p:cNvCxnSpPr>
            <a:stCxn id="5" idx="3"/>
            <a:endCxn id="8" idx="1"/>
          </p:cNvCxnSpPr>
          <p:nvPr/>
        </p:nvCxnSpPr>
        <p:spPr>
          <a:xfrm flipV="1">
            <a:off x="4064000" y="1950725"/>
            <a:ext cx="629696" cy="1121602"/>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Conector curvado 15"/>
          <p:cNvCxnSpPr>
            <a:stCxn id="5" idx="3"/>
            <a:endCxn id="10" idx="1"/>
          </p:cNvCxnSpPr>
          <p:nvPr/>
        </p:nvCxnSpPr>
        <p:spPr>
          <a:xfrm>
            <a:off x="4064000" y="3072327"/>
            <a:ext cx="629696" cy="1289564"/>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20" name="CuadroTexto 19"/>
          <p:cNvSpPr txBox="1"/>
          <p:nvPr/>
        </p:nvSpPr>
        <p:spPr>
          <a:xfrm>
            <a:off x="342848" y="5849393"/>
            <a:ext cx="6528927" cy="646331"/>
          </a:xfrm>
          <a:prstGeom prst="rect">
            <a:avLst/>
          </a:prstGeom>
          <a:noFill/>
        </p:spPr>
        <p:txBody>
          <a:bodyPr wrap="square" rtlCol="0">
            <a:spAutoFit/>
          </a:bodyPr>
          <a:lstStyle/>
          <a:p>
            <a:pPr algn="ctr"/>
            <a:r>
              <a:rPr lang="es-ES" b="1" i="1" dirty="0" smtClean="0">
                <a:solidFill>
                  <a:srgbClr val="FFFF00"/>
                </a:solidFill>
              </a:rPr>
              <a:t>*A 20% </a:t>
            </a:r>
            <a:r>
              <a:rPr lang="es-ES" b="1" i="1" dirty="0" err="1" smtClean="0">
                <a:solidFill>
                  <a:srgbClr val="FFFF00"/>
                </a:solidFill>
              </a:rPr>
              <a:t>increase</a:t>
            </a:r>
            <a:r>
              <a:rPr lang="es-ES" b="1" i="1" dirty="0" smtClean="0">
                <a:solidFill>
                  <a:srgbClr val="FFFF00"/>
                </a:solidFill>
              </a:rPr>
              <a:t> in </a:t>
            </a:r>
            <a:r>
              <a:rPr lang="es-ES" b="1" i="1" dirty="0" err="1" smtClean="0">
                <a:solidFill>
                  <a:srgbClr val="FFFF00"/>
                </a:solidFill>
              </a:rPr>
              <a:t>risk</a:t>
            </a:r>
            <a:r>
              <a:rPr lang="es-ES" b="1" i="1" dirty="0" smtClean="0">
                <a:solidFill>
                  <a:srgbClr val="FFFF00"/>
                </a:solidFill>
              </a:rPr>
              <a:t> of </a:t>
            </a:r>
            <a:r>
              <a:rPr lang="es-ES" b="1" i="1" dirty="0" err="1" smtClean="0">
                <a:solidFill>
                  <a:srgbClr val="FFFF00"/>
                </a:solidFill>
              </a:rPr>
              <a:t>death</a:t>
            </a:r>
            <a:r>
              <a:rPr lang="es-ES" b="1" i="1" dirty="0" smtClean="0">
                <a:solidFill>
                  <a:srgbClr val="FFFF00"/>
                </a:solidFill>
              </a:rPr>
              <a:t> CAN NOT be </a:t>
            </a:r>
            <a:r>
              <a:rPr lang="es-ES" b="1" i="1" dirty="0" err="1" smtClean="0">
                <a:solidFill>
                  <a:srgbClr val="FFFF00"/>
                </a:solidFill>
              </a:rPr>
              <a:t>excluded</a:t>
            </a:r>
            <a:r>
              <a:rPr lang="es-ES" b="1" i="1" dirty="0" smtClean="0">
                <a:solidFill>
                  <a:srgbClr val="FFFF00"/>
                </a:solidFill>
              </a:rPr>
              <a:t> </a:t>
            </a:r>
            <a:r>
              <a:rPr lang="es-ES" b="1" i="1" dirty="0" err="1" smtClean="0">
                <a:solidFill>
                  <a:srgbClr val="FFFF00"/>
                </a:solidFill>
              </a:rPr>
              <a:t>with</a:t>
            </a:r>
            <a:r>
              <a:rPr lang="es-ES" b="1" i="1" dirty="0" smtClean="0">
                <a:solidFill>
                  <a:srgbClr val="FFFF00"/>
                </a:solidFill>
              </a:rPr>
              <a:t> </a:t>
            </a:r>
            <a:r>
              <a:rPr lang="es-ES" b="1" i="1" dirty="0" err="1" smtClean="0">
                <a:solidFill>
                  <a:srgbClr val="FFFF00"/>
                </a:solidFill>
              </a:rPr>
              <a:t>intermittent</a:t>
            </a:r>
            <a:r>
              <a:rPr lang="es-ES" b="1" i="1" dirty="0" smtClean="0">
                <a:solidFill>
                  <a:srgbClr val="FFFF00"/>
                </a:solidFill>
              </a:rPr>
              <a:t> </a:t>
            </a:r>
            <a:r>
              <a:rPr lang="es-ES" b="1" i="1" dirty="0" err="1" smtClean="0">
                <a:solidFill>
                  <a:srgbClr val="FFFF00"/>
                </a:solidFill>
              </a:rPr>
              <a:t>androgen</a:t>
            </a:r>
            <a:r>
              <a:rPr lang="es-ES" b="1" i="1" dirty="0" smtClean="0">
                <a:solidFill>
                  <a:srgbClr val="FFFF00"/>
                </a:solidFill>
              </a:rPr>
              <a:t> </a:t>
            </a:r>
            <a:r>
              <a:rPr lang="es-ES" b="1" i="1" dirty="0" err="1" smtClean="0">
                <a:solidFill>
                  <a:srgbClr val="FFFF00"/>
                </a:solidFill>
              </a:rPr>
              <a:t>deprivation</a:t>
            </a:r>
            <a:endParaRPr lang="es-ES" b="1" i="1" dirty="0">
              <a:solidFill>
                <a:srgbClr val="FFFF00"/>
              </a:solidFill>
            </a:endParaRPr>
          </a:p>
        </p:txBody>
      </p:sp>
      <p:sp>
        <p:nvSpPr>
          <p:cNvPr id="15" name="CuadroTexto 14"/>
          <p:cNvSpPr txBox="1"/>
          <p:nvPr/>
        </p:nvSpPr>
        <p:spPr>
          <a:xfrm>
            <a:off x="5104887" y="2451484"/>
            <a:ext cx="1768467" cy="276999"/>
          </a:xfrm>
          <a:prstGeom prst="rect">
            <a:avLst/>
          </a:prstGeom>
          <a:noFill/>
        </p:spPr>
        <p:txBody>
          <a:bodyPr wrap="none" rtlCol="0">
            <a:spAutoFit/>
          </a:bodyPr>
          <a:lstStyle/>
          <a:p>
            <a:r>
              <a:rPr lang="es-ES_tradnl" sz="1200" i="1" dirty="0" smtClean="0"/>
              <a:t>Non-</a:t>
            </a:r>
            <a:r>
              <a:rPr lang="es-ES_tradnl" sz="1200" i="1" dirty="0" err="1" smtClean="0"/>
              <a:t>inferiority</a:t>
            </a:r>
            <a:r>
              <a:rPr lang="es-ES_tradnl" sz="1200" i="1" dirty="0" smtClean="0"/>
              <a:t> </a:t>
            </a:r>
            <a:r>
              <a:rPr lang="es-ES_tradnl" sz="1200" i="1" dirty="0" err="1" smtClean="0"/>
              <a:t>design</a:t>
            </a:r>
            <a:endParaRPr lang="es-ES" sz="1200" i="1" dirty="0"/>
          </a:p>
        </p:txBody>
      </p:sp>
      <p:sp>
        <p:nvSpPr>
          <p:cNvPr id="19" name="CuadroTexto 18"/>
          <p:cNvSpPr txBox="1"/>
          <p:nvPr/>
        </p:nvSpPr>
        <p:spPr>
          <a:xfrm>
            <a:off x="5104860" y="4747258"/>
            <a:ext cx="5046280" cy="1015663"/>
          </a:xfrm>
          <a:prstGeom prst="rect">
            <a:avLst/>
          </a:prstGeom>
          <a:noFill/>
        </p:spPr>
        <p:txBody>
          <a:bodyPr wrap="none" rtlCol="0">
            <a:spAutoFit/>
          </a:bodyPr>
          <a:lstStyle/>
          <a:p>
            <a:r>
              <a:rPr lang="es-ES_tradnl" sz="1200" i="1" dirty="0" err="1" smtClean="0"/>
              <a:t>Antiandrogen</a:t>
            </a:r>
            <a:r>
              <a:rPr lang="es-ES_tradnl" sz="1200" i="1" dirty="0" smtClean="0"/>
              <a:t> </a:t>
            </a:r>
            <a:r>
              <a:rPr lang="es-ES_tradnl" sz="1200" i="1" dirty="0" err="1" smtClean="0"/>
              <a:t>therapy</a:t>
            </a:r>
            <a:r>
              <a:rPr lang="es-ES_tradnl" sz="1200" i="1" dirty="0" smtClean="0"/>
              <a:t> </a:t>
            </a:r>
            <a:r>
              <a:rPr lang="es-ES_tradnl" sz="1200" i="1" dirty="0" err="1" smtClean="0"/>
              <a:t>stopped</a:t>
            </a:r>
            <a:r>
              <a:rPr lang="es-ES_tradnl" sz="1200" i="1" dirty="0" smtClean="0"/>
              <a:t> at </a:t>
            </a:r>
            <a:r>
              <a:rPr lang="es-ES_tradnl" sz="1200" i="1" dirty="0" err="1" smtClean="0"/>
              <a:t>randomization</a:t>
            </a:r>
            <a:endParaRPr lang="es-ES_tradnl" sz="1200" i="1" dirty="0" smtClean="0"/>
          </a:p>
          <a:p>
            <a:r>
              <a:rPr lang="es-ES_tradnl" sz="1200" i="1" dirty="0" err="1" smtClean="0"/>
              <a:t>Antiandrogen</a:t>
            </a:r>
            <a:r>
              <a:rPr lang="es-ES_tradnl" sz="1200" i="1" dirty="0" smtClean="0"/>
              <a:t> </a:t>
            </a:r>
            <a:r>
              <a:rPr lang="es-ES_tradnl" sz="1200" i="1" dirty="0" err="1" smtClean="0"/>
              <a:t>therapy</a:t>
            </a:r>
            <a:r>
              <a:rPr lang="es-ES_tradnl" sz="1200" i="1" dirty="0" smtClean="0"/>
              <a:t> </a:t>
            </a:r>
            <a:r>
              <a:rPr lang="es-ES_tradnl" sz="1200" i="1" dirty="0" err="1" smtClean="0"/>
              <a:t>resumed</a:t>
            </a:r>
            <a:r>
              <a:rPr lang="es-ES_tradnl" sz="1200" i="1" dirty="0" smtClean="0"/>
              <a:t> </a:t>
            </a:r>
            <a:r>
              <a:rPr lang="es-ES_tradnl" sz="1200" i="1" dirty="0" err="1" smtClean="0"/>
              <a:t>when</a:t>
            </a:r>
            <a:r>
              <a:rPr lang="es-ES_tradnl" sz="1200" i="1" dirty="0" smtClean="0"/>
              <a:t> PSA 20+ </a:t>
            </a:r>
            <a:r>
              <a:rPr lang="es-ES_tradnl" sz="1200" i="1" dirty="0" err="1" smtClean="0"/>
              <a:t>or</a:t>
            </a:r>
            <a:r>
              <a:rPr lang="es-ES_tradnl" sz="1200" i="1" dirty="0" smtClean="0"/>
              <a:t> </a:t>
            </a:r>
            <a:r>
              <a:rPr lang="es-ES_tradnl" sz="1200" i="1" dirty="0" err="1" smtClean="0"/>
              <a:t>Baseline</a:t>
            </a:r>
            <a:r>
              <a:rPr lang="es-ES_tradnl" sz="1200" i="1" dirty="0" smtClean="0"/>
              <a:t>+</a:t>
            </a:r>
          </a:p>
          <a:p>
            <a:r>
              <a:rPr lang="es-ES_tradnl" sz="1200" i="1" dirty="0" smtClean="0"/>
              <a:t>7 Mo </a:t>
            </a:r>
            <a:r>
              <a:rPr lang="es-ES_tradnl" sz="1200" i="1" dirty="0" err="1" smtClean="0"/>
              <a:t>course</a:t>
            </a:r>
            <a:r>
              <a:rPr lang="es-ES_tradnl" sz="1200" i="1" dirty="0" smtClean="0"/>
              <a:t> </a:t>
            </a:r>
            <a:r>
              <a:rPr lang="es-ES_tradnl" sz="1200" i="1" dirty="0" err="1" smtClean="0"/>
              <a:t>after</a:t>
            </a:r>
            <a:r>
              <a:rPr lang="es-ES_tradnl" sz="1200" i="1" dirty="0" smtClean="0"/>
              <a:t> re-</a:t>
            </a:r>
            <a:r>
              <a:rPr lang="es-ES_tradnl" sz="1200" i="1" dirty="0" err="1" smtClean="0"/>
              <a:t>initiation</a:t>
            </a:r>
            <a:endParaRPr lang="es-ES_tradnl" sz="1200" i="1" dirty="0" smtClean="0"/>
          </a:p>
          <a:p>
            <a:r>
              <a:rPr lang="es-ES_tradnl" sz="1200" i="1" dirty="0" err="1" smtClean="0"/>
              <a:t>If</a:t>
            </a:r>
            <a:r>
              <a:rPr lang="es-ES_tradnl" sz="1200" i="1" dirty="0" smtClean="0"/>
              <a:t> 7-Mo PSA 4, </a:t>
            </a:r>
            <a:r>
              <a:rPr lang="es-ES_tradnl" sz="1200" i="1" dirty="0" err="1" smtClean="0"/>
              <a:t>or</a:t>
            </a:r>
            <a:r>
              <a:rPr lang="es-ES_tradnl" sz="1200" i="1" dirty="0" smtClean="0"/>
              <a:t> </a:t>
            </a:r>
            <a:r>
              <a:rPr lang="es-ES_tradnl" sz="1200" i="1" dirty="0" err="1" smtClean="0"/>
              <a:t>less</a:t>
            </a:r>
            <a:r>
              <a:rPr lang="es-ES_tradnl" sz="1200" i="1" dirty="0" smtClean="0"/>
              <a:t>, </a:t>
            </a:r>
            <a:r>
              <a:rPr lang="es-ES_tradnl" sz="1200" i="1" dirty="0" err="1" smtClean="0"/>
              <a:t>Rx</a:t>
            </a:r>
            <a:r>
              <a:rPr lang="es-ES_tradnl" sz="1200" i="1" dirty="0" smtClean="0"/>
              <a:t> </a:t>
            </a:r>
            <a:r>
              <a:rPr lang="es-ES_tradnl" sz="1200" i="1" dirty="0" err="1" smtClean="0"/>
              <a:t>discontinued</a:t>
            </a:r>
            <a:r>
              <a:rPr lang="es-ES_tradnl" sz="1200" i="1" dirty="0" smtClean="0"/>
              <a:t> and re-</a:t>
            </a:r>
            <a:r>
              <a:rPr lang="es-ES_tradnl" sz="1200" i="1" dirty="0" err="1" smtClean="0"/>
              <a:t>started</a:t>
            </a:r>
            <a:r>
              <a:rPr lang="es-ES_tradnl" sz="1200" i="1" dirty="0" smtClean="0"/>
              <a:t> </a:t>
            </a:r>
            <a:r>
              <a:rPr lang="es-ES_tradnl" sz="1200" i="1" dirty="0" err="1" smtClean="0"/>
              <a:t>with</a:t>
            </a:r>
            <a:r>
              <a:rPr lang="es-ES_tradnl" sz="1200" i="1" dirty="0" smtClean="0"/>
              <a:t> PSA 20+</a:t>
            </a:r>
          </a:p>
          <a:p>
            <a:endParaRPr lang="es-ES" sz="1200" i="1" dirty="0"/>
          </a:p>
        </p:txBody>
      </p:sp>
      <p:sp>
        <p:nvSpPr>
          <p:cNvPr id="2" name="CuadroTexto 1"/>
          <p:cNvSpPr txBox="1"/>
          <p:nvPr/>
        </p:nvSpPr>
        <p:spPr>
          <a:xfrm>
            <a:off x="7952862" y="1473823"/>
            <a:ext cx="2568754" cy="369332"/>
          </a:xfrm>
          <a:prstGeom prst="rect">
            <a:avLst/>
          </a:prstGeom>
          <a:noFill/>
        </p:spPr>
        <p:txBody>
          <a:bodyPr wrap="none" rtlCol="0">
            <a:spAutoFit/>
          </a:bodyPr>
          <a:lstStyle/>
          <a:p>
            <a:r>
              <a:rPr lang="es-ES" i="1" dirty="0" smtClean="0"/>
              <a:t>Median OS: 5.8 </a:t>
            </a:r>
            <a:r>
              <a:rPr lang="es-ES" i="1" dirty="0" err="1" smtClean="0"/>
              <a:t>years</a:t>
            </a:r>
            <a:endParaRPr lang="es-ES" i="1" dirty="0"/>
          </a:p>
        </p:txBody>
      </p:sp>
      <p:sp>
        <p:nvSpPr>
          <p:cNvPr id="21" name="CuadroTexto 20"/>
          <p:cNvSpPr txBox="1"/>
          <p:nvPr/>
        </p:nvSpPr>
        <p:spPr>
          <a:xfrm>
            <a:off x="7955871" y="3904693"/>
            <a:ext cx="2666813" cy="369332"/>
          </a:xfrm>
          <a:prstGeom prst="rect">
            <a:avLst/>
          </a:prstGeom>
          <a:noFill/>
        </p:spPr>
        <p:txBody>
          <a:bodyPr wrap="none" rtlCol="0">
            <a:spAutoFit/>
          </a:bodyPr>
          <a:lstStyle/>
          <a:p>
            <a:r>
              <a:rPr lang="es-ES" i="1" dirty="0" smtClean="0"/>
              <a:t>Median OS: 5.1 </a:t>
            </a:r>
            <a:r>
              <a:rPr lang="es-ES" i="1" dirty="0" err="1" smtClean="0"/>
              <a:t>years</a:t>
            </a:r>
            <a:r>
              <a:rPr lang="es-ES" i="1" dirty="0" smtClean="0"/>
              <a:t>*</a:t>
            </a:r>
          </a:p>
        </p:txBody>
      </p:sp>
      <p:sp>
        <p:nvSpPr>
          <p:cNvPr id="3" name="Rectángulo 2"/>
          <p:cNvSpPr/>
          <p:nvPr/>
        </p:nvSpPr>
        <p:spPr>
          <a:xfrm>
            <a:off x="7270045" y="6495744"/>
            <a:ext cx="4803259" cy="276999"/>
          </a:xfrm>
          <a:prstGeom prst="rect">
            <a:avLst/>
          </a:prstGeom>
        </p:spPr>
        <p:txBody>
          <a:bodyPr wrap="square">
            <a:spAutoFit/>
          </a:bodyPr>
          <a:lstStyle/>
          <a:p>
            <a:r>
              <a:rPr lang="en-US" sz="1200" dirty="0" err="1" smtClean="0"/>
              <a:t>Hussain</a:t>
            </a:r>
            <a:r>
              <a:rPr lang="en-US" sz="1200" dirty="0" smtClean="0"/>
              <a:t>, M, et </a:t>
            </a:r>
            <a:r>
              <a:rPr lang="en-US" sz="1200" dirty="0" err="1" smtClean="0"/>
              <a:t>al.N</a:t>
            </a:r>
            <a:r>
              <a:rPr lang="en-US" sz="1200" dirty="0" smtClean="0"/>
              <a:t> </a:t>
            </a:r>
            <a:r>
              <a:rPr lang="en-US" sz="1200" dirty="0" err="1"/>
              <a:t>Engl</a:t>
            </a:r>
            <a:r>
              <a:rPr lang="en-US" sz="1200" dirty="0"/>
              <a:t> J Med 2013; 368:1314-</a:t>
            </a:r>
            <a:r>
              <a:rPr lang="en-US" sz="1200" dirty="0" smtClean="0"/>
              <a:t>1325</a:t>
            </a:r>
            <a:r>
              <a:rPr lang="es-ES_tradnl" sz="1200" dirty="0"/>
              <a:t> </a:t>
            </a:r>
            <a:endParaRPr lang="en-US" sz="1200" dirty="0"/>
          </a:p>
        </p:txBody>
      </p:sp>
    </p:spTree>
    <p:extLst>
      <p:ext uri="{BB962C8B-B14F-4D97-AF65-F5344CB8AC3E}">
        <p14:creationId xmlns:p14="http://schemas.microsoft.com/office/powerpoint/2010/main" val="1808689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linds(horizont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0" grpId="0"/>
      <p:bldP spid="2" grpId="0"/>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11"/>
          <p:cNvSpPr txBox="1">
            <a:spLocks noChangeArrowheads="1"/>
          </p:cNvSpPr>
          <p:nvPr/>
        </p:nvSpPr>
        <p:spPr bwMode="auto">
          <a:xfrm>
            <a:off x="378921" y="6354818"/>
            <a:ext cx="1141518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buClr>
                <a:srgbClr val="8B3D9A"/>
              </a:buClr>
              <a:buFont typeface="Arial" panose="020B0604020202020204" pitchFamily="34" charset="0"/>
              <a:buNone/>
            </a:pPr>
            <a:r>
              <a:rPr lang="en-GB" altLang="es-CO" sz="1400" b="0" smtClean="0">
                <a:solidFill>
                  <a:srgbClr val="CDCDCF"/>
                </a:solidFill>
                <a:ea typeface="ヒラギノ角ゴ Pro W3" charset="-128"/>
              </a:rPr>
              <a:t>Attard G, et al. </a:t>
            </a:r>
            <a:r>
              <a:rPr lang="en-US" altLang="es-CO" sz="1400" b="0" smtClean="0">
                <a:solidFill>
                  <a:srgbClr val="CDCDCF"/>
                </a:solidFill>
                <a:ea typeface="ヒラギノ角ゴ Pro W3" charset="-128"/>
              </a:rPr>
              <a:t>J Clin Oncol. 2008;26:4563-4571.</a:t>
            </a:r>
            <a:endParaRPr lang="en-GB" altLang="es-CO" sz="1400" b="0" smtClean="0">
              <a:solidFill>
                <a:srgbClr val="CDCDCF"/>
              </a:solidFill>
              <a:ea typeface="ヒラギノ角ゴ Pro W3" charset="-128"/>
            </a:endParaRPr>
          </a:p>
        </p:txBody>
      </p:sp>
      <p:sp>
        <p:nvSpPr>
          <p:cNvPr id="31747" name="Line 51"/>
          <p:cNvSpPr>
            <a:spLocks noChangeShapeType="1"/>
          </p:cNvSpPr>
          <p:nvPr/>
        </p:nvSpPr>
        <p:spPr bwMode="auto">
          <a:xfrm rot="-5400000">
            <a:off x="3498851" y="3283479"/>
            <a:ext cx="0" cy="732367"/>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1748" name="TextBox 7"/>
          <p:cNvSpPr txBox="1">
            <a:spLocks noChangeArrowheads="1"/>
          </p:cNvSpPr>
          <p:nvPr/>
        </p:nvSpPr>
        <p:spPr bwMode="auto">
          <a:xfrm>
            <a:off x="522854" y="2141592"/>
            <a:ext cx="2281767" cy="28982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Pregnenolone</a:t>
            </a:r>
          </a:p>
        </p:txBody>
      </p:sp>
      <p:sp>
        <p:nvSpPr>
          <p:cNvPr id="31749" name="TextBox 8"/>
          <p:cNvSpPr txBox="1">
            <a:spLocks noChangeArrowheads="1"/>
          </p:cNvSpPr>
          <p:nvPr/>
        </p:nvSpPr>
        <p:spPr bwMode="auto">
          <a:xfrm>
            <a:off x="3702052" y="2141592"/>
            <a:ext cx="2633133" cy="28982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Deoxycorticosterone</a:t>
            </a:r>
          </a:p>
        </p:txBody>
      </p:sp>
      <p:sp>
        <p:nvSpPr>
          <p:cNvPr id="31750" name="TextBox 9"/>
          <p:cNvSpPr txBox="1">
            <a:spLocks noChangeArrowheads="1"/>
          </p:cNvSpPr>
          <p:nvPr/>
        </p:nvSpPr>
        <p:spPr bwMode="auto">
          <a:xfrm>
            <a:off x="7230536" y="2141592"/>
            <a:ext cx="1972733" cy="28982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Corticosterone</a:t>
            </a:r>
          </a:p>
        </p:txBody>
      </p:sp>
      <p:sp>
        <p:nvSpPr>
          <p:cNvPr id="31751" name="TextBox 10"/>
          <p:cNvSpPr txBox="1">
            <a:spLocks noChangeArrowheads="1"/>
          </p:cNvSpPr>
          <p:nvPr/>
        </p:nvSpPr>
        <p:spPr bwMode="auto">
          <a:xfrm>
            <a:off x="10098620" y="2141592"/>
            <a:ext cx="1682749" cy="28982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Aldosterone</a:t>
            </a:r>
          </a:p>
        </p:txBody>
      </p:sp>
      <p:sp>
        <p:nvSpPr>
          <p:cNvPr id="31752" name="TextBox 11"/>
          <p:cNvSpPr txBox="1">
            <a:spLocks noChangeArrowheads="1"/>
          </p:cNvSpPr>
          <p:nvPr/>
        </p:nvSpPr>
        <p:spPr bwMode="auto">
          <a:xfrm>
            <a:off x="6949019" y="3506788"/>
            <a:ext cx="1333500" cy="28982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Cortisol</a:t>
            </a:r>
          </a:p>
        </p:txBody>
      </p:sp>
      <p:sp>
        <p:nvSpPr>
          <p:cNvPr id="31753" name="TextBox 12"/>
          <p:cNvSpPr txBox="1">
            <a:spLocks noChangeArrowheads="1"/>
          </p:cNvSpPr>
          <p:nvPr/>
        </p:nvSpPr>
        <p:spPr bwMode="auto">
          <a:xfrm>
            <a:off x="3928570" y="3506788"/>
            <a:ext cx="2112433" cy="28982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11-deoxycortisol</a:t>
            </a:r>
          </a:p>
        </p:txBody>
      </p:sp>
      <p:sp>
        <p:nvSpPr>
          <p:cNvPr id="31754" name="TextBox 14"/>
          <p:cNvSpPr txBox="1">
            <a:spLocks noChangeArrowheads="1"/>
          </p:cNvSpPr>
          <p:nvPr/>
        </p:nvSpPr>
        <p:spPr bwMode="auto">
          <a:xfrm>
            <a:off x="522817" y="3506788"/>
            <a:ext cx="2565400" cy="28982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17OH-Pregnenolone</a:t>
            </a:r>
          </a:p>
        </p:txBody>
      </p:sp>
      <p:sp>
        <p:nvSpPr>
          <p:cNvPr id="31755" name="TextBox 15"/>
          <p:cNvSpPr txBox="1">
            <a:spLocks noChangeArrowheads="1"/>
          </p:cNvSpPr>
          <p:nvPr/>
        </p:nvSpPr>
        <p:spPr bwMode="auto">
          <a:xfrm>
            <a:off x="1665854" y="2716268"/>
            <a:ext cx="2112433" cy="4794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CYP17:</a:t>
            </a:r>
            <a:br>
              <a:rPr lang="en-US" altLang="es-CO" sz="1400" smtClean="0">
                <a:solidFill>
                  <a:srgbClr val="000000"/>
                </a:solidFill>
                <a:ea typeface="ヒラギノ角ゴ Pro W3" charset="-128"/>
              </a:rPr>
            </a:br>
            <a:r>
              <a:rPr lang="en-US" altLang="es-CO" sz="1400" smtClean="0">
                <a:solidFill>
                  <a:srgbClr val="000000"/>
                </a:solidFill>
                <a:ea typeface="ヒラギノ角ゴ Pro W3" charset="-128"/>
              </a:rPr>
              <a:t>17</a:t>
            </a:r>
            <a:r>
              <a:rPr lang="el-GR" altLang="es-CO" sz="1400" smtClean="0">
                <a:solidFill>
                  <a:srgbClr val="000000"/>
                </a:solidFill>
                <a:ea typeface="ヒラギノ角ゴ Pro W3" charset="-128"/>
              </a:rPr>
              <a:t>α</a:t>
            </a:r>
            <a:r>
              <a:rPr lang="en-US" altLang="es-CO" sz="1400" smtClean="0">
                <a:solidFill>
                  <a:srgbClr val="000000"/>
                </a:solidFill>
                <a:ea typeface="ヒラギノ角ゴ Pro W3" charset="-128"/>
              </a:rPr>
              <a:t>-hydroxylase</a:t>
            </a:r>
          </a:p>
        </p:txBody>
      </p:sp>
      <p:sp>
        <p:nvSpPr>
          <p:cNvPr id="31756" name="TextBox 16"/>
          <p:cNvSpPr txBox="1">
            <a:spLocks noChangeArrowheads="1"/>
          </p:cNvSpPr>
          <p:nvPr/>
        </p:nvSpPr>
        <p:spPr bwMode="auto">
          <a:xfrm>
            <a:off x="1665819" y="4092630"/>
            <a:ext cx="2110316" cy="4794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CYP17:</a:t>
            </a:r>
            <a:br>
              <a:rPr lang="en-US" altLang="es-CO" sz="1400" smtClean="0">
                <a:solidFill>
                  <a:srgbClr val="000000"/>
                </a:solidFill>
                <a:ea typeface="ヒラギノ角ゴ Pro W3" charset="-128"/>
              </a:rPr>
            </a:br>
            <a:r>
              <a:rPr lang="en-US" altLang="es-CO" sz="1400" smtClean="0">
                <a:solidFill>
                  <a:srgbClr val="000000"/>
                </a:solidFill>
                <a:ea typeface="ヒラギノ角ゴ Pro W3" charset="-128"/>
              </a:rPr>
              <a:t>C17,20-lyase</a:t>
            </a:r>
          </a:p>
        </p:txBody>
      </p:sp>
      <p:grpSp>
        <p:nvGrpSpPr>
          <p:cNvPr id="31757" name="Group 41"/>
          <p:cNvGrpSpPr>
            <a:grpSpLocks/>
          </p:cNvGrpSpPr>
          <p:nvPr/>
        </p:nvGrpSpPr>
        <p:grpSpPr bwMode="auto">
          <a:xfrm>
            <a:off x="1742017" y="2216150"/>
            <a:ext cx="1964267" cy="1473200"/>
            <a:chOff x="1297498" y="2320317"/>
            <a:chExt cx="1473277" cy="1473277"/>
          </a:xfrm>
        </p:grpSpPr>
        <p:sp>
          <p:nvSpPr>
            <p:cNvPr id="20" name="Line 89"/>
            <p:cNvSpPr>
              <a:spLocks noChangeShapeType="1"/>
            </p:cNvSpPr>
            <p:nvPr/>
          </p:nvSpPr>
          <p:spPr bwMode="auto">
            <a:xfrm rot="2700000" flipV="1">
              <a:off x="1297498" y="2617196"/>
              <a:ext cx="1473277" cy="879521"/>
            </a:xfrm>
            <a:prstGeom prst="line">
              <a:avLst/>
            </a:prstGeom>
            <a:noFill/>
            <a:ln w="28575">
              <a:solidFill>
                <a:schemeClr val="accent3"/>
              </a:solidFill>
              <a:round/>
              <a:headEnd/>
              <a:tailEn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400" b="1" dirty="0">
                <a:solidFill>
                  <a:srgbClr val="FFFFFF"/>
                </a:solidFill>
                <a:ea typeface="ヒラギノ角ゴ Pro W3" charset="-128"/>
              </a:endParaRPr>
            </a:p>
          </p:txBody>
        </p:sp>
        <p:sp>
          <p:nvSpPr>
            <p:cNvPr id="21" name="Line 89"/>
            <p:cNvSpPr>
              <a:spLocks noChangeShapeType="1"/>
            </p:cNvSpPr>
            <p:nvPr/>
          </p:nvSpPr>
          <p:spPr bwMode="auto">
            <a:xfrm rot="18900000" flipH="1" flipV="1">
              <a:off x="1297498" y="2617196"/>
              <a:ext cx="1473277" cy="879521"/>
            </a:xfrm>
            <a:prstGeom prst="line">
              <a:avLst/>
            </a:prstGeom>
            <a:noFill/>
            <a:ln w="28575">
              <a:solidFill>
                <a:schemeClr val="accent3"/>
              </a:solidFill>
              <a:round/>
              <a:headEnd/>
              <a:tailEn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400" b="1" dirty="0">
                <a:solidFill>
                  <a:srgbClr val="FFFFFF"/>
                </a:solidFill>
                <a:ea typeface="ヒラギノ角ゴ Pro W3" charset="-128"/>
              </a:endParaRPr>
            </a:p>
          </p:txBody>
        </p:sp>
      </p:grpSp>
      <p:grpSp>
        <p:nvGrpSpPr>
          <p:cNvPr id="31758" name="Group 42"/>
          <p:cNvGrpSpPr>
            <a:grpSpLocks/>
          </p:cNvGrpSpPr>
          <p:nvPr/>
        </p:nvGrpSpPr>
        <p:grpSpPr bwMode="auto">
          <a:xfrm>
            <a:off x="522819" y="4505377"/>
            <a:ext cx="9842500" cy="1148299"/>
            <a:chOff x="392113" y="4505325"/>
            <a:chExt cx="7381875" cy="1148783"/>
          </a:xfrm>
        </p:grpSpPr>
        <p:sp>
          <p:nvSpPr>
            <p:cNvPr id="31783" name="TextBox 21"/>
            <p:cNvSpPr txBox="1">
              <a:spLocks noChangeArrowheads="1"/>
            </p:cNvSpPr>
            <p:nvPr/>
          </p:nvSpPr>
          <p:spPr bwMode="grayWhite">
            <a:xfrm>
              <a:off x="392113" y="4930775"/>
              <a:ext cx="1676400" cy="289945"/>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DHEA</a:t>
              </a:r>
            </a:p>
          </p:txBody>
        </p:sp>
        <p:sp>
          <p:nvSpPr>
            <p:cNvPr id="31784" name="TextBox 22"/>
            <p:cNvSpPr txBox="1">
              <a:spLocks noChangeArrowheads="1"/>
            </p:cNvSpPr>
            <p:nvPr/>
          </p:nvSpPr>
          <p:spPr bwMode="grayWhite">
            <a:xfrm>
              <a:off x="2906713" y="4930775"/>
              <a:ext cx="1676400" cy="289945"/>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Androstenedione</a:t>
              </a:r>
            </a:p>
          </p:txBody>
        </p:sp>
        <p:sp>
          <p:nvSpPr>
            <p:cNvPr id="31785" name="TextBox 23"/>
            <p:cNvSpPr txBox="1">
              <a:spLocks noChangeArrowheads="1"/>
            </p:cNvSpPr>
            <p:nvPr/>
          </p:nvSpPr>
          <p:spPr bwMode="grayWhite">
            <a:xfrm>
              <a:off x="6299200" y="4505325"/>
              <a:ext cx="1474788" cy="289945"/>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Testosterone</a:t>
              </a:r>
            </a:p>
          </p:txBody>
        </p:sp>
        <p:sp>
          <p:nvSpPr>
            <p:cNvPr id="31786" name="TextBox 24"/>
            <p:cNvSpPr txBox="1">
              <a:spLocks noChangeArrowheads="1"/>
            </p:cNvSpPr>
            <p:nvPr/>
          </p:nvSpPr>
          <p:spPr bwMode="grayWhite">
            <a:xfrm>
              <a:off x="6299200" y="5364163"/>
              <a:ext cx="1474788" cy="289945"/>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000000"/>
                  </a:solidFill>
                  <a:ea typeface="ヒラギノ角ゴ Pro W3" charset="-128"/>
                </a:rPr>
                <a:t>Estradiol</a:t>
              </a:r>
            </a:p>
          </p:txBody>
        </p:sp>
      </p:grpSp>
      <p:sp>
        <p:nvSpPr>
          <p:cNvPr id="31759" name="TextBox 30"/>
          <p:cNvSpPr txBox="1">
            <a:spLocks noChangeArrowheads="1"/>
          </p:cNvSpPr>
          <p:nvPr/>
        </p:nvSpPr>
        <p:spPr bwMode="auto">
          <a:xfrm>
            <a:off x="2982421" y="4930829"/>
            <a:ext cx="656167" cy="289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FFFFFF"/>
                </a:solidFill>
                <a:ea typeface="ヒラギノ角ゴ Pro W3" charset="-128"/>
              </a:rPr>
              <a:t>x 3</a:t>
            </a:r>
          </a:p>
        </p:txBody>
      </p:sp>
      <p:sp>
        <p:nvSpPr>
          <p:cNvPr id="31760" name="TextBox 32"/>
          <p:cNvSpPr txBox="1">
            <a:spLocks noChangeArrowheads="1"/>
          </p:cNvSpPr>
          <p:nvPr/>
        </p:nvSpPr>
        <p:spPr bwMode="auto">
          <a:xfrm>
            <a:off x="8513235" y="3489332"/>
            <a:ext cx="658284" cy="289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FFFFFF"/>
                </a:solidFill>
                <a:ea typeface="ヒラギノ角ゴ Pro W3" charset="-128"/>
              </a:rPr>
              <a:t>x 2</a:t>
            </a:r>
          </a:p>
        </p:txBody>
      </p:sp>
      <p:sp>
        <p:nvSpPr>
          <p:cNvPr id="31761" name="TextBox 33"/>
          <p:cNvSpPr txBox="1">
            <a:spLocks noChangeArrowheads="1"/>
          </p:cNvSpPr>
          <p:nvPr/>
        </p:nvSpPr>
        <p:spPr bwMode="auto">
          <a:xfrm>
            <a:off x="6269569" y="4930829"/>
            <a:ext cx="1405467" cy="289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FFFFFF"/>
                </a:solidFill>
                <a:ea typeface="ヒラギノ角ゴ Pro W3" charset="-128"/>
              </a:rPr>
              <a:t>&lt; 2 ng/dL</a:t>
            </a:r>
          </a:p>
        </p:txBody>
      </p:sp>
      <p:sp>
        <p:nvSpPr>
          <p:cNvPr id="31762" name="TextBox 34"/>
          <p:cNvSpPr txBox="1">
            <a:spLocks noChangeArrowheads="1"/>
          </p:cNvSpPr>
          <p:nvPr/>
        </p:nvSpPr>
        <p:spPr bwMode="auto">
          <a:xfrm>
            <a:off x="10636252" y="4505379"/>
            <a:ext cx="1555749" cy="289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FFFFFF"/>
                </a:solidFill>
                <a:ea typeface="ヒラギノ角ゴ Pro W3" charset="-128"/>
              </a:rPr>
              <a:t>&lt; 1 ng/dL</a:t>
            </a:r>
          </a:p>
        </p:txBody>
      </p:sp>
      <p:sp>
        <p:nvSpPr>
          <p:cNvPr id="31763" name="TextBox 35"/>
          <p:cNvSpPr txBox="1">
            <a:spLocks noChangeArrowheads="1"/>
          </p:cNvSpPr>
          <p:nvPr/>
        </p:nvSpPr>
        <p:spPr bwMode="auto">
          <a:xfrm>
            <a:off x="10636252" y="5364217"/>
            <a:ext cx="1555749" cy="289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400" smtClean="0">
                <a:solidFill>
                  <a:srgbClr val="FFFFFF"/>
                </a:solidFill>
                <a:ea typeface="ヒラギノ角ゴ Pro W3" charset="-128"/>
              </a:rPr>
              <a:t>&lt; 80 ng/dL</a:t>
            </a:r>
          </a:p>
        </p:txBody>
      </p:sp>
      <p:sp>
        <p:nvSpPr>
          <p:cNvPr id="31764" name="Line 53"/>
          <p:cNvSpPr>
            <a:spLocks noChangeShapeType="1"/>
          </p:cNvSpPr>
          <p:nvPr/>
        </p:nvSpPr>
        <p:spPr bwMode="auto">
          <a:xfrm>
            <a:off x="7562853" y="5126093"/>
            <a:ext cx="694267" cy="396875"/>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1765" name="Line 54"/>
          <p:cNvSpPr>
            <a:spLocks noChangeShapeType="1"/>
          </p:cNvSpPr>
          <p:nvPr/>
        </p:nvSpPr>
        <p:spPr bwMode="auto">
          <a:xfrm flipV="1">
            <a:off x="7562853" y="4640318"/>
            <a:ext cx="694267" cy="396875"/>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grpSp>
        <p:nvGrpSpPr>
          <p:cNvPr id="31766" name="Group 50"/>
          <p:cNvGrpSpPr>
            <a:grpSpLocks/>
          </p:cNvGrpSpPr>
          <p:nvPr/>
        </p:nvGrpSpPr>
        <p:grpSpPr bwMode="auto">
          <a:xfrm>
            <a:off x="2952751" y="3444875"/>
            <a:ext cx="7632700" cy="2336800"/>
            <a:chOff x="2214563" y="3444875"/>
            <a:chExt cx="5724525" cy="2336800"/>
          </a:xfrm>
        </p:grpSpPr>
        <p:sp>
          <p:nvSpPr>
            <p:cNvPr id="45" name="Line 51"/>
            <p:cNvSpPr>
              <a:spLocks noChangeShapeType="1"/>
            </p:cNvSpPr>
            <p:nvPr/>
          </p:nvSpPr>
          <p:spPr bwMode="auto">
            <a:xfrm rot="10800000" flipV="1">
              <a:off x="6380163" y="3444875"/>
              <a:ext cx="1587" cy="461963"/>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400" b="1" dirty="0">
                <a:solidFill>
                  <a:srgbClr val="FFFFFF"/>
                </a:solidFill>
                <a:ea typeface="ヒラギノ角ゴ Pro W3" charset="-128"/>
              </a:endParaRPr>
            </a:p>
          </p:txBody>
        </p:sp>
        <p:sp>
          <p:nvSpPr>
            <p:cNvPr id="46" name="Line 51"/>
            <p:cNvSpPr>
              <a:spLocks noChangeShapeType="1"/>
            </p:cNvSpPr>
            <p:nvPr/>
          </p:nvSpPr>
          <p:spPr bwMode="auto">
            <a:xfrm rot="10800000" flipV="1">
              <a:off x="7937500" y="4460875"/>
              <a:ext cx="1588" cy="463550"/>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400" b="1" dirty="0">
                <a:solidFill>
                  <a:srgbClr val="FFFFFF"/>
                </a:solidFill>
                <a:ea typeface="ヒラギノ角ゴ Pro W3" charset="-128"/>
              </a:endParaRPr>
            </a:p>
          </p:txBody>
        </p:sp>
        <p:sp>
          <p:nvSpPr>
            <p:cNvPr id="47" name="Line 51"/>
            <p:cNvSpPr>
              <a:spLocks noChangeShapeType="1"/>
            </p:cNvSpPr>
            <p:nvPr/>
          </p:nvSpPr>
          <p:spPr bwMode="auto">
            <a:xfrm rot="10800000" flipV="1">
              <a:off x="7937500" y="5318125"/>
              <a:ext cx="1588" cy="463550"/>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400" b="1" dirty="0">
                <a:solidFill>
                  <a:srgbClr val="FFFFFF"/>
                </a:solidFill>
                <a:ea typeface="ヒラギノ角ゴ Pro W3" charset="-128"/>
              </a:endParaRPr>
            </a:p>
          </p:txBody>
        </p:sp>
        <p:sp>
          <p:nvSpPr>
            <p:cNvPr id="48" name="Line 51"/>
            <p:cNvSpPr>
              <a:spLocks noChangeShapeType="1"/>
            </p:cNvSpPr>
            <p:nvPr/>
          </p:nvSpPr>
          <p:spPr bwMode="auto">
            <a:xfrm rot="10800000" flipV="1">
              <a:off x="4711700" y="4884738"/>
              <a:ext cx="1588" cy="463550"/>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400" b="1" dirty="0">
                <a:solidFill>
                  <a:srgbClr val="FFFFFF"/>
                </a:solidFill>
                <a:ea typeface="ヒラギノ角ゴ Pro W3" charset="-128"/>
              </a:endParaRPr>
            </a:p>
          </p:txBody>
        </p:sp>
        <p:sp>
          <p:nvSpPr>
            <p:cNvPr id="49" name="Line 51"/>
            <p:cNvSpPr>
              <a:spLocks noChangeShapeType="1"/>
            </p:cNvSpPr>
            <p:nvPr/>
          </p:nvSpPr>
          <p:spPr bwMode="auto">
            <a:xfrm rot="10800000" flipV="1">
              <a:off x="2214563" y="4884738"/>
              <a:ext cx="1587" cy="463550"/>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400" b="1" dirty="0">
                <a:solidFill>
                  <a:srgbClr val="FFFFFF"/>
                </a:solidFill>
                <a:ea typeface="ヒラギノ角ゴ Pro W3" charset="-128"/>
              </a:endParaRPr>
            </a:p>
          </p:txBody>
        </p:sp>
      </p:grpSp>
      <p:sp>
        <p:nvSpPr>
          <p:cNvPr id="31767" name="Line 51"/>
          <p:cNvSpPr>
            <a:spLocks noChangeShapeType="1"/>
          </p:cNvSpPr>
          <p:nvPr/>
        </p:nvSpPr>
        <p:spPr bwMode="auto">
          <a:xfrm rot="-5400000">
            <a:off x="6490759" y="3284537"/>
            <a:ext cx="0" cy="730251"/>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1768" name="Line 51"/>
          <p:cNvSpPr>
            <a:spLocks noChangeShapeType="1"/>
          </p:cNvSpPr>
          <p:nvPr/>
        </p:nvSpPr>
        <p:spPr bwMode="auto">
          <a:xfrm rot="-5400000">
            <a:off x="3666331" y="4933713"/>
            <a:ext cx="1588" cy="281517"/>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1769" name="Line 51"/>
          <p:cNvSpPr>
            <a:spLocks noChangeShapeType="1"/>
          </p:cNvSpPr>
          <p:nvPr/>
        </p:nvSpPr>
        <p:spPr bwMode="auto">
          <a:xfrm>
            <a:off x="1536700" y="2565455"/>
            <a:ext cx="2117" cy="790575"/>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1770" name="Line 51"/>
          <p:cNvSpPr>
            <a:spLocks noChangeShapeType="1"/>
          </p:cNvSpPr>
          <p:nvPr/>
        </p:nvSpPr>
        <p:spPr bwMode="auto">
          <a:xfrm>
            <a:off x="1547319" y="3973513"/>
            <a:ext cx="4233" cy="792162"/>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1771" name="Line 51"/>
          <p:cNvSpPr>
            <a:spLocks noChangeShapeType="1"/>
          </p:cNvSpPr>
          <p:nvPr/>
        </p:nvSpPr>
        <p:spPr bwMode="auto">
          <a:xfrm rot="-5400000">
            <a:off x="3253317" y="1918284"/>
            <a:ext cx="0" cy="732367"/>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1772" name="Line 51"/>
          <p:cNvSpPr>
            <a:spLocks noChangeShapeType="1"/>
          </p:cNvSpPr>
          <p:nvPr/>
        </p:nvSpPr>
        <p:spPr bwMode="auto">
          <a:xfrm rot="-5400000">
            <a:off x="6780743" y="1919343"/>
            <a:ext cx="0" cy="730249"/>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1773" name="Line 51"/>
          <p:cNvSpPr>
            <a:spLocks noChangeShapeType="1"/>
          </p:cNvSpPr>
          <p:nvPr/>
        </p:nvSpPr>
        <p:spPr bwMode="auto">
          <a:xfrm rot="-5400000">
            <a:off x="9652001" y="1918284"/>
            <a:ext cx="0" cy="732367"/>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grpSp>
        <p:nvGrpSpPr>
          <p:cNvPr id="31774" name="Group 42"/>
          <p:cNvGrpSpPr>
            <a:grpSpLocks/>
          </p:cNvGrpSpPr>
          <p:nvPr/>
        </p:nvGrpSpPr>
        <p:grpSpPr bwMode="auto">
          <a:xfrm>
            <a:off x="1742017" y="3594100"/>
            <a:ext cx="1964267" cy="1473200"/>
            <a:chOff x="1297498" y="2320317"/>
            <a:chExt cx="1473277" cy="1473277"/>
          </a:xfrm>
        </p:grpSpPr>
        <p:sp>
          <p:nvSpPr>
            <p:cNvPr id="44" name="Line 89"/>
            <p:cNvSpPr>
              <a:spLocks noChangeShapeType="1"/>
            </p:cNvSpPr>
            <p:nvPr/>
          </p:nvSpPr>
          <p:spPr bwMode="auto">
            <a:xfrm rot="2700000" flipV="1">
              <a:off x="1297498" y="2617196"/>
              <a:ext cx="1473277" cy="879521"/>
            </a:xfrm>
            <a:prstGeom prst="line">
              <a:avLst/>
            </a:prstGeom>
            <a:noFill/>
            <a:ln w="28575">
              <a:solidFill>
                <a:schemeClr val="accent3"/>
              </a:solidFill>
              <a:round/>
              <a:headEnd/>
              <a:tailEn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400" b="1" dirty="0">
                <a:solidFill>
                  <a:srgbClr val="FFFFFF"/>
                </a:solidFill>
                <a:ea typeface="ヒラギノ角ゴ Pro W3" charset="-128"/>
              </a:endParaRPr>
            </a:p>
          </p:txBody>
        </p:sp>
        <p:sp>
          <p:nvSpPr>
            <p:cNvPr id="50" name="Line 89"/>
            <p:cNvSpPr>
              <a:spLocks noChangeShapeType="1"/>
            </p:cNvSpPr>
            <p:nvPr/>
          </p:nvSpPr>
          <p:spPr bwMode="auto">
            <a:xfrm rot="18900000" flipH="1" flipV="1">
              <a:off x="1297498" y="2617196"/>
              <a:ext cx="1473277" cy="879521"/>
            </a:xfrm>
            <a:prstGeom prst="line">
              <a:avLst/>
            </a:prstGeom>
            <a:noFill/>
            <a:ln w="28575">
              <a:solidFill>
                <a:schemeClr val="accent3"/>
              </a:solidFill>
              <a:round/>
              <a:headEnd/>
              <a:tailEn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400" b="1" dirty="0">
                <a:solidFill>
                  <a:srgbClr val="FFFFFF"/>
                </a:solidFill>
                <a:ea typeface="ヒラギノ角ゴ Pro W3" charset="-128"/>
              </a:endParaRPr>
            </a:p>
          </p:txBody>
        </p:sp>
      </p:grpSp>
      <p:sp>
        <p:nvSpPr>
          <p:cNvPr id="31775" name="Title 42"/>
          <p:cNvSpPr>
            <a:spLocks noGrp="1"/>
          </p:cNvSpPr>
          <p:nvPr>
            <p:ph type="title"/>
          </p:nvPr>
        </p:nvSpPr>
        <p:spPr>
          <a:xfrm>
            <a:off x="1141449" y="609603"/>
            <a:ext cx="9905999" cy="803023"/>
          </a:xfrm>
        </p:spPr>
        <p:txBody>
          <a:bodyPr/>
          <a:lstStyle/>
          <a:p>
            <a:r>
              <a:rPr lang="en-US" altLang="es-CO" b="1" i="1" dirty="0" err="1" smtClean="0"/>
              <a:t>Abiraterone</a:t>
            </a:r>
            <a:r>
              <a:rPr lang="en-US" altLang="es-CO" b="1" i="1" dirty="0" smtClean="0"/>
              <a:t>: Mechanism of Action</a:t>
            </a:r>
          </a:p>
        </p:txBody>
      </p:sp>
    </p:spTree>
    <p:extLst>
      <p:ext uri="{BB962C8B-B14F-4D97-AF65-F5344CB8AC3E}">
        <p14:creationId xmlns:p14="http://schemas.microsoft.com/office/powerpoint/2010/main" val="1095283356"/>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27" name="Text Box 7"/>
          <p:cNvSpPr txBox="1">
            <a:spLocks noChangeArrowheads="1"/>
          </p:cNvSpPr>
          <p:nvPr/>
        </p:nvSpPr>
        <p:spPr bwMode="auto">
          <a:xfrm>
            <a:off x="335769" y="333379"/>
            <a:ext cx="9696639"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it-IT" sz="4000" b="1" dirty="0" err="1" smtClean="0">
                <a:solidFill>
                  <a:srgbClr val="FAFD00"/>
                </a:solidFill>
                <a:latin typeface="Calibri"/>
                <a:cs typeface="Calibri"/>
              </a:rPr>
              <a:t>Efectos</a:t>
            </a:r>
            <a:r>
              <a:rPr lang="it-IT" sz="4000" b="1" dirty="0" smtClean="0">
                <a:solidFill>
                  <a:srgbClr val="FAFD00"/>
                </a:solidFill>
                <a:latin typeface="Calibri"/>
                <a:cs typeface="Calibri"/>
              </a:rPr>
              <a:t> </a:t>
            </a:r>
            <a:r>
              <a:rPr lang="it-IT" sz="4000" b="1" dirty="0" err="1" smtClean="0">
                <a:solidFill>
                  <a:srgbClr val="FAFD00"/>
                </a:solidFill>
                <a:latin typeface="Calibri"/>
                <a:cs typeface="Calibri"/>
              </a:rPr>
              <a:t>secundarios</a:t>
            </a:r>
            <a:r>
              <a:rPr lang="it-IT" sz="4000" b="1" dirty="0" smtClean="0">
                <a:solidFill>
                  <a:srgbClr val="FAFD00"/>
                </a:solidFill>
                <a:latin typeface="Calibri"/>
                <a:cs typeface="Calibri"/>
              </a:rPr>
              <a:t> de la </a:t>
            </a:r>
            <a:r>
              <a:rPr lang="it-IT" sz="4000" b="1" dirty="0" err="1" smtClean="0">
                <a:solidFill>
                  <a:srgbClr val="FAFD00"/>
                </a:solidFill>
                <a:latin typeface="Calibri"/>
                <a:cs typeface="Calibri"/>
              </a:rPr>
              <a:t>hormonoterapia</a:t>
            </a:r>
            <a:endParaRPr lang="it-IT" sz="4000" b="1" dirty="0">
              <a:solidFill>
                <a:srgbClr val="FAFD00"/>
              </a:solidFill>
              <a:latin typeface="Calibri"/>
              <a:cs typeface="Calibri"/>
            </a:endParaRPr>
          </a:p>
        </p:txBody>
      </p:sp>
      <p:pic>
        <p:nvPicPr>
          <p:cNvPr id="645128" name="Picture 8" descr="obesit"/>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914778" y="1916113"/>
            <a:ext cx="5079371" cy="4176712"/>
          </a:xfrm>
          <a:ln w="38100">
            <a:solidFill>
              <a:srgbClr val="FF0000"/>
            </a:solidFill>
            <a:miter lim="800000"/>
            <a:headEnd/>
            <a:tailEnd/>
          </a:ln>
          <a:extLs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
        <p:nvSpPr>
          <p:cNvPr id="9" name="Rectangle 6"/>
          <p:cNvSpPr>
            <a:spLocks noGrp="1" noChangeArrowheads="1"/>
          </p:cNvSpPr>
          <p:nvPr>
            <p:ph type="body" sz="half" idx="2"/>
          </p:nvPr>
        </p:nvSpPr>
        <p:spPr>
          <a:xfrm>
            <a:off x="6389231" y="1457572"/>
            <a:ext cx="5055407" cy="4720870"/>
          </a:xfrm>
        </p:spPr>
        <p:txBody>
          <a:bodyPr>
            <a:normAutofit fontScale="92500" lnSpcReduction="10000"/>
          </a:bodyPr>
          <a:lstStyle/>
          <a:p>
            <a:pPr>
              <a:lnSpc>
                <a:spcPct val="80000"/>
              </a:lnSpc>
              <a:buFontTx/>
              <a:buChar char="•"/>
            </a:pPr>
            <a:endParaRPr lang="it-IT" sz="2400" i="1" dirty="0" smtClean="0">
              <a:solidFill>
                <a:srgbClr val="FFFFFF"/>
              </a:solidFill>
              <a:latin typeface="Calibri" charset="0"/>
              <a:cs typeface="Calibri" charset="0"/>
            </a:endParaRPr>
          </a:p>
          <a:p>
            <a:pPr>
              <a:lnSpc>
                <a:spcPct val="80000"/>
              </a:lnSpc>
              <a:buFontTx/>
              <a:buChar char="•"/>
            </a:pPr>
            <a:r>
              <a:rPr lang="it-IT" sz="2400" i="1" dirty="0" err="1" smtClean="0">
                <a:solidFill>
                  <a:srgbClr val="FFFFFF"/>
                </a:solidFill>
                <a:latin typeface="Calibri" charset="0"/>
                <a:cs typeface="Calibri" charset="0"/>
              </a:rPr>
              <a:t>P</a:t>
            </a:r>
            <a:r>
              <a:rPr lang="it-IT" sz="2400" i="1" dirty="0" err="1" smtClean="0">
                <a:solidFill>
                  <a:srgbClr val="FFFFFF"/>
                </a:solidFill>
                <a:latin typeface="Calibri" charset="0"/>
                <a:cs typeface="Calibri" charset="0"/>
              </a:rPr>
              <a:t>érdida</a:t>
            </a:r>
            <a:r>
              <a:rPr lang="it-IT" sz="2400" i="1" dirty="0" smtClean="0">
                <a:solidFill>
                  <a:srgbClr val="FFFFFF"/>
                </a:solidFill>
                <a:latin typeface="Calibri" charset="0"/>
                <a:cs typeface="Calibri" charset="0"/>
              </a:rPr>
              <a:t> de la libido y del </a:t>
            </a:r>
            <a:r>
              <a:rPr lang="it-IT" sz="2400" i="1" dirty="0" err="1" smtClean="0">
                <a:solidFill>
                  <a:srgbClr val="FFFFFF"/>
                </a:solidFill>
                <a:latin typeface="Calibri" charset="0"/>
                <a:cs typeface="Calibri" charset="0"/>
              </a:rPr>
              <a:t>interés</a:t>
            </a:r>
            <a:r>
              <a:rPr lang="it-IT" sz="2400" i="1" dirty="0" smtClean="0">
                <a:solidFill>
                  <a:srgbClr val="FFFFFF"/>
                </a:solidFill>
                <a:latin typeface="Calibri" charset="0"/>
                <a:cs typeface="Calibri" charset="0"/>
              </a:rPr>
              <a:t> </a:t>
            </a:r>
            <a:r>
              <a:rPr lang="it-IT" sz="2400" i="1" dirty="0" err="1" smtClean="0">
                <a:solidFill>
                  <a:srgbClr val="FFFFFF"/>
                </a:solidFill>
                <a:latin typeface="Calibri" charset="0"/>
                <a:cs typeface="Calibri" charset="0"/>
              </a:rPr>
              <a:t>sexual</a:t>
            </a:r>
            <a:r>
              <a:rPr lang="it-IT" sz="2400" i="1" dirty="0" smtClean="0">
                <a:solidFill>
                  <a:srgbClr val="FFFFFF"/>
                </a:solidFill>
                <a:latin typeface="Calibri" charset="0"/>
                <a:cs typeface="Calibri" charset="0"/>
              </a:rPr>
              <a:t>, </a:t>
            </a:r>
            <a:r>
              <a:rPr lang="it-IT" sz="2400" i="1" dirty="0" err="1" smtClean="0">
                <a:solidFill>
                  <a:srgbClr val="FFFFFF"/>
                </a:solidFill>
                <a:latin typeface="Calibri" charset="0"/>
                <a:cs typeface="Calibri" charset="0"/>
              </a:rPr>
              <a:t>disfunción</a:t>
            </a:r>
            <a:r>
              <a:rPr lang="it-IT" sz="2400" i="1" dirty="0" smtClean="0">
                <a:solidFill>
                  <a:srgbClr val="FFFFFF"/>
                </a:solidFill>
                <a:latin typeface="Calibri" charset="0"/>
                <a:cs typeface="Calibri" charset="0"/>
              </a:rPr>
              <a:t> </a:t>
            </a:r>
            <a:r>
              <a:rPr lang="it-IT" sz="2400" i="1" dirty="0" err="1" smtClean="0">
                <a:solidFill>
                  <a:srgbClr val="FFFFFF"/>
                </a:solidFill>
                <a:latin typeface="Calibri" charset="0"/>
                <a:cs typeface="Calibri" charset="0"/>
              </a:rPr>
              <a:t>eréctil</a:t>
            </a:r>
            <a:r>
              <a:rPr lang="it-IT" sz="2400" i="1" dirty="0" smtClean="0">
                <a:solidFill>
                  <a:srgbClr val="FFFFFF"/>
                </a:solidFill>
                <a:latin typeface="Calibri" charset="0"/>
                <a:cs typeface="Calibri" charset="0"/>
              </a:rPr>
              <a:t>, </a:t>
            </a:r>
            <a:r>
              <a:rPr lang="it-IT" sz="2400" i="1" dirty="0" err="1" smtClean="0">
                <a:solidFill>
                  <a:srgbClr val="FFFFFF"/>
                </a:solidFill>
                <a:latin typeface="Calibri" charset="0"/>
                <a:cs typeface="Calibri" charset="0"/>
              </a:rPr>
              <a:t>impotencia</a:t>
            </a:r>
            <a:endParaRPr lang="it-IT" sz="2400" i="1" dirty="0" smtClean="0">
              <a:solidFill>
                <a:srgbClr val="FFFFFF"/>
              </a:solidFill>
              <a:latin typeface="Calibri" charset="0"/>
              <a:cs typeface="Calibri" charset="0"/>
            </a:endParaRPr>
          </a:p>
          <a:p>
            <a:pPr>
              <a:lnSpc>
                <a:spcPct val="80000"/>
              </a:lnSpc>
              <a:buFontTx/>
              <a:buChar char="•"/>
            </a:pPr>
            <a:r>
              <a:rPr lang="it-IT" sz="2400" i="1" dirty="0" err="1" smtClean="0">
                <a:solidFill>
                  <a:srgbClr val="FFFFFF"/>
                </a:solidFill>
                <a:latin typeface="Calibri" charset="0"/>
                <a:cs typeface="Calibri" charset="0"/>
              </a:rPr>
              <a:t>Fatiga</a:t>
            </a:r>
            <a:endParaRPr lang="it-IT" sz="2400" i="1" dirty="0" smtClean="0">
              <a:solidFill>
                <a:srgbClr val="FFFFFF"/>
              </a:solidFill>
              <a:latin typeface="Calibri" charset="0"/>
              <a:cs typeface="Calibri" charset="0"/>
            </a:endParaRPr>
          </a:p>
          <a:p>
            <a:pPr>
              <a:lnSpc>
                <a:spcPct val="80000"/>
              </a:lnSpc>
              <a:buFontTx/>
              <a:buChar char="•"/>
            </a:pPr>
            <a:r>
              <a:rPr lang="it-IT" sz="2400" i="1" dirty="0" err="1" smtClean="0">
                <a:solidFill>
                  <a:srgbClr val="FFFFFF"/>
                </a:solidFill>
                <a:latin typeface="Calibri" charset="0"/>
                <a:cs typeface="Calibri" charset="0"/>
              </a:rPr>
              <a:t>Calores</a:t>
            </a:r>
            <a:r>
              <a:rPr lang="it-IT" sz="2400" i="1" dirty="0" smtClean="0">
                <a:solidFill>
                  <a:srgbClr val="FFFFFF"/>
                </a:solidFill>
                <a:latin typeface="Calibri" charset="0"/>
                <a:cs typeface="Calibri" charset="0"/>
              </a:rPr>
              <a:t> (</a:t>
            </a:r>
            <a:r>
              <a:rPr lang="it-IT" sz="2400" i="1" dirty="0" err="1" smtClean="0">
                <a:solidFill>
                  <a:srgbClr val="FFFFFF"/>
                </a:solidFill>
                <a:latin typeface="Calibri" charset="0"/>
                <a:cs typeface="Calibri" charset="0"/>
              </a:rPr>
              <a:t>vasomotores</a:t>
            </a:r>
            <a:r>
              <a:rPr lang="it-IT" sz="2400" i="1" dirty="0" smtClean="0">
                <a:solidFill>
                  <a:srgbClr val="FFFFFF"/>
                </a:solidFill>
                <a:latin typeface="Calibri" charset="0"/>
                <a:cs typeface="Calibri" charset="0"/>
              </a:rPr>
              <a:t>)</a:t>
            </a:r>
          </a:p>
          <a:p>
            <a:pPr>
              <a:lnSpc>
                <a:spcPct val="80000"/>
              </a:lnSpc>
              <a:buFontTx/>
              <a:buChar char="•"/>
            </a:pPr>
            <a:r>
              <a:rPr lang="it-IT" sz="2400" i="1" dirty="0" smtClean="0">
                <a:solidFill>
                  <a:srgbClr val="FFFFFF"/>
                </a:solidFill>
                <a:latin typeface="Calibri" charset="0"/>
                <a:cs typeface="Calibri" charset="0"/>
              </a:rPr>
              <a:t>Declinar en la </a:t>
            </a:r>
            <a:r>
              <a:rPr lang="it-IT" sz="2400" i="1" dirty="0" err="1" smtClean="0">
                <a:solidFill>
                  <a:srgbClr val="FFFFFF"/>
                </a:solidFill>
                <a:latin typeface="Calibri" charset="0"/>
                <a:cs typeface="Calibri" charset="0"/>
              </a:rPr>
              <a:t>capacidad</a:t>
            </a:r>
            <a:r>
              <a:rPr lang="it-IT" sz="2400" i="1" dirty="0" smtClean="0">
                <a:solidFill>
                  <a:srgbClr val="FFFFFF"/>
                </a:solidFill>
                <a:latin typeface="Calibri" charset="0"/>
                <a:cs typeface="Calibri" charset="0"/>
              </a:rPr>
              <a:t> </a:t>
            </a:r>
            <a:r>
              <a:rPr lang="it-IT" sz="2400" i="1" dirty="0" err="1" smtClean="0">
                <a:solidFill>
                  <a:srgbClr val="FFFFFF"/>
                </a:solidFill>
                <a:latin typeface="Calibri" charset="0"/>
                <a:cs typeface="Calibri" charset="0"/>
              </a:rPr>
              <a:t>intelectual</a:t>
            </a:r>
            <a:r>
              <a:rPr lang="it-IT" sz="2400" i="1" dirty="0" smtClean="0">
                <a:solidFill>
                  <a:srgbClr val="FFFFFF"/>
                </a:solidFill>
                <a:latin typeface="Calibri" charset="0"/>
                <a:cs typeface="Calibri" charset="0"/>
              </a:rPr>
              <a:t>, </a:t>
            </a:r>
            <a:r>
              <a:rPr lang="it-IT" sz="2400" i="1" dirty="0" err="1" smtClean="0">
                <a:solidFill>
                  <a:srgbClr val="FFFFFF"/>
                </a:solidFill>
                <a:latin typeface="Calibri" charset="0"/>
                <a:cs typeface="Calibri" charset="0"/>
              </a:rPr>
              <a:t>depresión</a:t>
            </a:r>
            <a:endParaRPr lang="it-IT" sz="2400" i="1" dirty="0" smtClean="0">
              <a:solidFill>
                <a:srgbClr val="FFFFFF"/>
              </a:solidFill>
              <a:latin typeface="Calibri" charset="0"/>
              <a:cs typeface="Calibri" charset="0"/>
            </a:endParaRPr>
          </a:p>
          <a:p>
            <a:pPr>
              <a:lnSpc>
                <a:spcPct val="80000"/>
              </a:lnSpc>
              <a:buFontTx/>
              <a:buChar char="•"/>
            </a:pPr>
            <a:r>
              <a:rPr lang="it-IT" sz="2400" i="1" dirty="0" err="1" smtClean="0">
                <a:solidFill>
                  <a:srgbClr val="FFFFFF"/>
                </a:solidFill>
                <a:latin typeface="Calibri" charset="0"/>
                <a:cs typeface="Calibri" charset="0"/>
              </a:rPr>
              <a:t>Disminución</a:t>
            </a:r>
            <a:r>
              <a:rPr lang="it-IT" sz="2400" i="1" dirty="0" smtClean="0">
                <a:solidFill>
                  <a:srgbClr val="FFFFFF"/>
                </a:solidFill>
                <a:latin typeface="Calibri" charset="0"/>
                <a:cs typeface="Calibri" charset="0"/>
              </a:rPr>
              <a:t> de la </a:t>
            </a:r>
            <a:r>
              <a:rPr lang="it-IT" sz="2400" i="1" dirty="0" err="1" smtClean="0">
                <a:solidFill>
                  <a:srgbClr val="FFFFFF"/>
                </a:solidFill>
                <a:latin typeface="Calibri" charset="0"/>
                <a:cs typeface="Calibri" charset="0"/>
              </a:rPr>
              <a:t>fuerza</a:t>
            </a:r>
            <a:r>
              <a:rPr lang="it-IT" sz="2400" i="1" dirty="0" smtClean="0">
                <a:solidFill>
                  <a:srgbClr val="FFFFFF"/>
                </a:solidFill>
                <a:latin typeface="Calibri" charset="0"/>
                <a:cs typeface="Calibri" charset="0"/>
              </a:rPr>
              <a:t> </a:t>
            </a:r>
            <a:r>
              <a:rPr lang="it-IT" sz="2400" i="1" dirty="0" err="1" smtClean="0">
                <a:solidFill>
                  <a:srgbClr val="FFFFFF"/>
                </a:solidFill>
                <a:latin typeface="Calibri" charset="0"/>
                <a:cs typeface="Calibri" charset="0"/>
              </a:rPr>
              <a:t>muscular</a:t>
            </a:r>
            <a:endParaRPr lang="it-IT" sz="2400" i="1" dirty="0" smtClean="0">
              <a:solidFill>
                <a:srgbClr val="FFFFFF"/>
              </a:solidFill>
              <a:latin typeface="Calibri" charset="0"/>
              <a:cs typeface="Calibri" charset="0"/>
            </a:endParaRPr>
          </a:p>
          <a:p>
            <a:pPr>
              <a:lnSpc>
                <a:spcPct val="80000"/>
              </a:lnSpc>
              <a:buFontTx/>
              <a:buChar char="•"/>
            </a:pPr>
            <a:r>
              <a:rPr lang="it-IT" sz="2400" i="1" dirty="0" smtClean="0">
                <a:solidFill>
                  <a:srgbClr val="FFFFFF"/>
                </a:solidFill>
                <a:latin typeface="Calibri" charset="0"/>
                <a:cs typeface="Calibri" charset="0"/>
              </a:rPr>
              <a:t>Incremento en la </a:t>
            </a:r>
            <a:r>
              <a:rPr lang="it-IT" sz="2400" i="1" dirty="0" err="1" smtClean="0">
                <a:solidFill>
                  <a:srgbClr val="FFFFFF"/>
                </a:solidFill>
                <a:latin typeface="Calibri" charset="0"/>
                <a:cs typeface="Calibri" charset="0"/>
              </a:rPr>
              <a:t>aposición</a:t>
            </a:r>
            <a:r>
              <a:rPr lang="it-IT" sz="2400" i="1" dirty="0" smtClean="0">
                <a:solidFill>
                  <a:srgbClr val="FFFFFF"/>
                </a:solidFill>
                <a:latin typeface="Calibri" charset="0"/>
                <a:cs typeface="Calibri" charset="0"/>
              </a:rPr>
              <a:t> </a:t>
            </a:r>
            <a:r>
              <a:rPr lang="it-IT" sz="2400" i="1" dirty="0" err="1" smtClean="0">
                <a:solidFill>
                  <a:srgbClr val="FFFFFF"/>
                </a:solidFill>
                <a:latin typeface="Calibri" charset="0"/>
                <a:cs typeface="Calibri" charset="0"/>
              </a:rPr>
              <a:t>abdominal</a:t>
            </a:r>
            <a:r>
              <a:rPr lang="it-IT" sz="2400" i="1" dirty="0" smtClean="0">
                <a:solidFill>
                  <a:srgbClr val="FFFFFF"/>
                </a:solidFill>
                <a:latin typeface="Calibri" charset="0"/>
                <a:cs typeface="Calibri" charset="0"/>
              </a:rPr>
              <a:t> </a:t>
            </a:r>
            <a:r>
              <a:rPr lang="it-IT" sz="2400" i="1" dirty="0" err="1" smtClean="0">
                <a:solidFill>
                  <a:srgbClr val="FFFFFF"/>
                </a:solidFill>
                <a:latin typeface="Calibri" charset="0"/>
                <a:cs typeface="Calibri" charset="0"/>
              </a:rPr>
              <a:t>grasa</a:t>
            </a:r>
            <a:endParaRPr lang="it-IT" sz="2400" i="1" dirty="0" smtClean="0">
              <a:solidFill>
                <a:srgbClr val="FFFFFF"/>
              </a:solidFill>
              <a:latin typeface="Calibri" charset="0"/>
              <a:cs typeface="Calibri" charset="0"/>
            </a:endParaRPr>
          </a:p>
          <a:p>
            <a:pPr>
              <a:lnSpc>
                <a:spcPct val="80000"/>
              </a:lnSpc>
              <a:buFontTx/>
              <a:buChar char="•"/>
            </a:pPr>
            <a:r>
              <a:rPr lang="it-IT" sz="2400" i="1" dirty="0" err="1" smtClean="0">
                <a:solidFill>
                  <a:srgbClr val="FFFFFF"/>
                </a:solidFill>
                <a:latin typeface="Calibri" charset="0"/>
                <a:cs typeface="Calibri" charset="0"/>
              </a:rPr>
              <a:t>Menor</a:t>
            </a:r>
            <a:r>
              <a:rPr lang="it-IT" sz="2400" i="1" dirty="0" smtClean="0">
                <a:solidFill>
                  <a:srgbClr val="FFFFFF"/>
                </a:solidFill>
                <a:latin typeface="Calibri" charset="0"/>
                <a:cs typeface="Calibri" charset="0"/>
              </a:rPr>
              <a:t> </a:t>
            </a:r>
            <a:r>
              <a:rPr lang="it-IT" sz="2400" i="1" dirty="0" err="1" smtClean="0">
                <a:solidFill>
                  <a:srgbClr val="FFFFFF"/>
                </a:solidFill>
                <a:latin typeface="Calibri" charset="0"/>
                <a:cs typeface="Calibri" charset="0"/>
              </a:rPr>
              <a:t>actividad</a:t>
            </a:r>
            <a:r>
              <a:rPr lang="it-IT" sz="2400" i="1" dirty="0" smtClean="0">
                <a:solidFill>
                  <a:srgbClr val="FFFFFF"/>
                </a:solidFill>
                <a:latin typeface="Calibri" charset="0"/>
                <a:cs typeface="Calibri" charset="0"/>
              </a:rPr>
              <a:t> </a:t>
            </a:r>
            <a:r>
              <a:rPr lang="it-IT" sz="2400" i="1" dirty="0" err="1" smtClean="0">
                <a:solidFill>
                  <a:srgbClr val="FFFFFF"/>
                </a:solidFill>
                <a:latin typeface="Calibri" charset="0"/>
                <a:cs typeface="Calibri" charset="0"/>
              </a:rPr>
              <a:t>física</a:t>
            </a:r>
            <a:r>
              <a:rPr lang="it-IT" sz="2400" i="1" dirty="0" smtClean="0">
                <a:solidFill>
                  <a:srgbClr val="FFFFFF"/>
                </a:solidFill>
                <a:latin typeface="Calibri" charset="0"/>
                <a:cs typeface="Calibri" charset="0"/>
              </a:rPr>
              <a:t> y </a:t>
            </a:r>
            <a:r>
              <a:rPr lang="it-IT" sz="2400" i="1" dirty="0" err="1" smtClean="0">
                <a:solidFill>
                  <a:srgbClr val="FFFFFF"/>
                </a:solidFill>
                <a:latin typeface="Calibri" charset="0"/>
                <a:cs typeface="Calibri" charset="0"/>
              </a:rPr>
              <a:t>vitalidad</a:t>
            </a:r>
            <a:endParaRPr lang="it-IT" sz="2400" i="1" dirty="0" smtClean="0">
              <a:solidFill>
                <a:srgbClr val="FFFFFF"/>
              </a:solidFill>
              <a:latin typeface="Calibri" charset="0"/>
              <a:cs typeface="Calibri" charset="0"/>
            </a:endParaRPr>
          </a:p>
          <a:p>
            <a:pPr>
              <a:lnSpc>
                <a:spcPct val="80000"/>
              </a:lnSpc>
              <a:buFontTx/>
              <a:buChar char="•"/>
            </a:pPr>
            <a:r>
              <a:rPr lang="it-IT" sz="2400" i="1" dirty="0" err="1" smtClean="0">
                <a:solidFill>
                  <a:srgbClr val="FFFFFF"/>
                </a:solidFill>
                <a:latin typeface="Calibri" charset="0"/>
                <a:cs typeface="Calibri" charset="0"/>
              </a:rPr>
              <a:t>Osteoporosis</a:t>
            </a:r>
            <a:endParaRPr lang="it-IT" sz="2400" i="1" dirty="0">
              <a:solidFill>
                <a:srgbClr val="FFFFFF"/>
              </a:solidFill>
              <a:latin typeface="Calibri" charset="0"/>
              <a:cs typeface="Calibri" charset="0"/>
            </a:endParaRPr>
          </a:p>
          <a:p>
            <a:pPr>
              <a:lnSpc>
                <a:spcPct val="80000"/>
              </a:lnSpc>
              <a:buFontTx/>
              <a:buChar char="•"/>
            </a:pPr>
            <a:r>
              <a:rPr lang="it-IT" sz="2400" i="1" dirty="0" err="1" smtClean="0">
                <a:solidFill>
                  <a:srgbClr val="FFFFFF"/>
                </a:solidFill>
                <a:latin typeface="Calibri" charset="0"/>
                <a:cs typeface="Calibri" charset="0"/>
              </a:rPr>
              <a:t>Enfermedad</a:t>
            </a:r>
            <a:r>
              <a:rPr lang="it-IT" sz="2400" i="1" dirty="0" smtClean="0">
                <a:solidFill>
                  <a:srgbClr val="FFFFFF"/>
                </a:solidFill>
                <a:latin typeface="Calibri" charset="0"/>
                <a:cs typeface="Calibri" charset="0"/>
              </a:rPr>
              <a:t> </a:t>
            </a:r>
            <a:r>
              <a:rPr lang="it-IT" sz="2400" i="1" dirty="0" err="1" smtClean="0">
                <a:solidFill>
                  <a:srgbClr val="FFFFFF"/>
                </a:solidFill>
                <a:latin typeface="Calibri" charset="0"/>
                <a:cs typeface="Calibri" charset="0"/>
              </a:rPr>
              <a:t>cardiovascular</a:t>
            </a:r>
            <a:endParaRPr lang="it-IT" sz="2400" i="1" dirty="0">
              <a:solidFill>
                <a:srgbClr val="FFFFFF"/>
              </a:solidFill>
              <a:latin typeface="Calibri" charset="0"/>
              <a:cs typeface="Calibri" charset="0"/>
            </a:endParaRPr>
          </a:p>
        </p:txBody>
      </p:sp>
    </p:spTree>
    <p:extLst>
      <p:ext uri="{BB962C8B-B14F-4D97-AF65-F5344CB8AC3E}">
        <p14:creationId xmlns:p14="http://schemas.microsoft.com/office/powerpoint/2010/main" val="3129603957"/>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1794933" y="1874157"/>
            <a:ext cx="8585200" cy="3695700"/>
          </a:xfrm>
          <a:prstGeom prst="rect">
            <a:avLst/>
          </a:prstGeom>
        </p:spPr>
      </p:pic>
      <p:sp>
        <p:nvSpPr>
          <p:cNvPr id="6" name="Título 5"/>
          <p:cNvSpPr>
            <a:spLocks noGrp="1"/>
          </p:cNvSpPr>
          <p:nvPr>
            <p:ph type="title"/>
          </p:nvPr>
        </p:nvSpPr>
        <p:spPr/>
        <p:txBody>
          <a:bodyPr>
            <a:normAutofit/>
          </a:bodyPr>
          <a:lstStyle/>
          <a:p>
            <a:r>
              <a:rPr lang="es-ES" dirty="0" smtClean="0"/>
              <a:t>Ginecomastia inducida por </a:t>
            </a:r>
            <a:r>
              <a:rPr lang="es-ES" dirty="0" err="1" smtClean="0"/>
              <a:t>antiandrógenos</a:t>
            </a:r>
            <a:endParaRPr lang="es-ES" dirty="0"/>
          </a:p>
        </p:txBody>
      </p:sp>
      <p:sp>
        <p:nvSpPr>
          <p:cNvPr id="7" name="CuadroTexto 6"/>
          <p:cNvSpPr txBox="1"/>
          <p:nvPr/>
        </p:nvSpPr>
        <p:spPr>
          <a:xfrm>
            <a:off x="7884648" y="6400270"/>
            <a:ext cx="3018775" cy="276999"/>
          </a:xfrm>
          <a:prstGeom prst="rect">
            <a:avLst/>
          </a:prstGeom>
          <a:noFill/>
        </p:spPr>
        <p:txBody>
          <a:bodyPr wrap="none" rtlCol="0">
            <a:spAutoFit/>
          </a:bodyPr>
          <a:lstStyle/>
          <a:p>
            <a:pPr defTabSz="914400"/>
            <a:r>
              <a:rPr lang="es-ES" sz="1200" dirty="0" err="1" smtClean="0">
                <a:solidFill>
                  <a:prstClr val="white"/>
                </a:solidFill>
                <a:latin typeface="Calibri"/>
              </a:rPr>
              <a:t>Michalopoulus</a:t>
            </a:r>
            <a:r>
              <a:rPr lang="es-ES" sz="1200" dirty="0" smtClean="0">
                <a:solidFill>
                  <a:prstClr val="white"/>
                </a:solidFill>
                <a:latin typeface="Calibri"/>
              </a:rPr>
              <a:t> VN, </a:t>
            </a:r>
            <a:r>
              <a:rPr lang="es-ES" sz="1200" dirty="0" err="1" smtClean="0">
                <a:solidFill>
                  <a:prstClr val="white"/>
                </a:solidFill>
                <a:latin typeface="Calibri"/>
              </a:rPr>
              <a:t>Keshtgar</a:t>
            </a:r>
            <a:r>
              <a:rPr lang="es-ES" sz="1200" dirty="0" smtClean="0">
                <a:solidFill>
                  <a:prstClr val="white"/>
                </a:solidFill>
                <a:latin typeface="Calibri"/>
              </a:rPr>
              <a:t> MR, NEJM, 2012</a:t>
            </a:r>
            <a:endParaRPr lang="es-ES" sz="1200" dirty="0">
              <a:solidFill>
                <a:prstClr val="white"/>
              </a:solidFill>
              <a:latin typeface="Calibri"/>
            </a:endParaRPr>
          </a:p>
        </p:txBody>
      </p:sp>
    </p:spTree>
    <p:extLst>
      <p:ext uri="{BB962C8B-B14F-4D97-AF65-F5344CB8AC3E}">
        <p14:creationId xmlns:p14="http://schemas.microsoft.com/office/powerpoint/2010/main" val="2916753635"/>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7176" name="Picture 8"/>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502907" y="1341438"/>
            <a:ext cx="7186188" cy="4754562"/>
          </a:xfrm>
          <a:ln w="38100">
            <a:solidFill>
              <a:srgbClr val="FF0000"/>
            </a:solidFill>
            <a:miter lim="800000"/>
            <a:headEnd/>
            <a:tailEnd/>
          </a:ln>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
        <p:nvSpPr>
          <p:cNvPr id="647172" name="Text Box 4"/>
          <p:cNvSpPr txBox="1">
            <a:spLocks noChangeArrowheads="1"/>
          </p:cNvSpPr>
          <p:nvPr/>
        </p:nvSpPr>
        <p:spPr bwMode="auto">
          <a:xfrm>
            <a:off x="1199621" y="333375"/>
            <a:ext cx="9696639" cy="706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it-IT" sz="4000" b="1" dirty="0">
                <a:solidFill>
                  <a:srgbClr val="FAFD00"/>
                </a:solidFill>
                <a:latin typeface="Calibri"/>
                <a:cs typeface="Calibri"/>
              </a:rPr>
              <a:t>ADT and </a:t>
            </a:r>
            <a:r>
              <a:rPr lang="it-IT" sz="4000" b="1" dirty="0" err="1">
                <a:solidFill>
                  <a:srgbClr val="FAFD00"/>
                </a:solidFill>
                <a:latin typeface="Calibri"/>
                <a:cs typeface="Calibri"/>
              </a:rPr>
              <a:t>cardiovascular</a:t>
            </a:r>
            <a:r>
              <a:rPr lang="it-IT" sz="4000" b="1" dirty="0">
                <a:solidFill>
                  <a:srgbClr val="FAFD00"/>
                </a:solidFill>
                <a:latin typeface="Calibri"/>
                <a:cs typeface="Calibri"/>
              </a:rPr>
              <a:t> </a:t>
            </a:r>
            <a:r>
              <a:rPr lang="it-IT" sz="4000" b="1" dirty="0" err="1">
                <a:solidFill>
                  <a:srgbClr val="FAFD00"/>
                </a:solidFill>
                <a:latin typeface="Calibri"/>
                <a:cs typeface="Calibri"/>
              </a:rPr>
              <a:t>events</a:t>
            </a:r>
            <a:endParaRPr lang="it-IT" sz="4000" b="1" dirty="0">
              <a:solidFill>
                <a:srgbClr val="FAFD00"/>
              </a:solidFill>
              <a:latin typeface="Calibri"/>
              <a:cs typeface="Calibri"/>
            </a:endParaRPr>
          </a:p>
        </p:txBody>
      </p:sp>
      <p:sp>
        <p:nvSpPr>
          <p:cNvPr id="96259" name="Text Box 10"/>
          <p:cNvSpPr txBox="1">
            <a:spLocks noChangeArrowheads="1"/>
          </p:cNvSpPr>
          <p:nvPr/>
        </p:nvSpPr>
        <p:spPr bwMode="auto">
          <a:xfrm>
            <a:off x="6699565" y="6589713"/>
            <a:ext cx="6501520"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2400">
                <a:solidFill>
                  <a:schemeClr val="tx1"/>
                </a:solidFill>
                <a:latin typeface="Arial" charset="0"/>
                <a:ea typeface="ＭＳ Ｐゴシック" charset="0"/>
                <a:cs typeface="ＭＳ Ｐゴシック"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2400">
                <a:solidFill>
                  <a:schemeClr val="tx1"/>
                </a:solidFill>
                <a:latin typeface="Arial" charset="0"/>
                <a:ea typeface="ＭＳ Ｐゴシック"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2400">
                <a:solidFill>
                  <a:schemeClr val="tx1"/>
                </a:solidFill>
                <a:latin typeface="Arial" charset="0"/>
                <a:ea typeface="ＭＳ Ｐゴシック"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2400">
                <a:solidFill>
                  <a:schemeClr val="tx1"/>
                </a:solidFill>
                <a:latin typeface="Arial" charset="0"/>
                <a:ea typeface="ＭＳ Ｐゴシック"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2400">
                <a:solidFill>
                  <a:schemeClr val="tx1"/>
                </a:solidFill>
                <a:latin typeface="Arial" charset="0"/>
                <a:ea typeface="ＭＳ Ｐゴシック"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2400">
                <a:solidFill>
                  <a:schemeClr val="tx1"/>
                </a:solidFill>
                <a:latin typeface="Arial" charset="0"/>
                <a:ea typeface="ＭＳ Ｐゴシック"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2400">
                <a:solidFill>
                  <a:schemeClr val="tx1"/>
                </a:solidFill>
                <a:latin typeface="Arial" charset="0"/>
                <a:ea typeface="ＭＳ Ｐゴシック"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2400">
                <a:solidFill>
                  <a:schemeClr val="tx1"/>
                </a:solidFill>
                <a:latin typeface="Arial" charset="0"/>
                <a:ea typeface="ＭＳ Ｐゴシック"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2400">
                <a:solidFill>
                  <a:schemeClr val="tx1"/>
                </a:solidFill>
                <a:latin typeface="Arial" charset="0"/>
                <a:ea typeface="ＭＳ Ｐゴシック" charset="0"/>
              </a:defRPr>
            </a:lvl9pPr>
          </a:lstStyle>
          <a:p>
            <a:pPr eaLnBrk="1">
              <a:lnSpc>
                <a:spcPct val="97000"/>
              </a:lnSpc>
              <a:buClr>
                <a:srgbClr val="000000"/>
              </a:buClr>
              <a:buSzPct val="45000"/>
              <a:buFont typeface="StarSymbol" charset="0"/>
              <a:buNone/>
            </a:pPr>
            <a:r>
              <a:rPr lang="en-GB" sz="1600">
                <a:latin typeface="Calibri" charset="0"/>
                <a:cs typeface="Calibri" charset="0"/>
              </a:rPr>
              <a:t>D'Amico, A. V. et al. J Clin Oncol; 25:2420-2425 2007</a:t>
            </a:r>
          </a:p>
        </p:txBody>
      </p:sp>
    </p:spTree>
    <p:extLst>
      <p:ext uri="{BB962C8B-B14F-4D97-AF65-F5344CB8AC3E}">
        <p14:creationId xmlns:p14="http://schemas.microsoft.com/office/powerpoint/2010/main" val="1989728397"/>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Line 51"/>
          <p:cNvSpPr>
            <a:spLocks noChangeShapeType="1"/>
          </p:cNvSpPr>
          <p:nvPr/>
        </p:nvSpPr>
        <p:spPr bwMode="auto">
          <a:xfrm rot="-5400000">
            <a:off x="2848268" y="4557470"/>
            <a:ext cx="1587" cy="364067"/>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94" name="Line 51"/>
          <p:cNvSpPr>
            <a:spLocks noChangeShapeType="1"/>
          </p:cNvSpPr>
          <p:nvPr/>
        </p:nvSpPr>
        <p:spPr bwMode="auto">
          <a:xfrm>
            <a:off x="4457700" y="1987550"/>
            <a:ext cx="2117" cy="1555750"/>
          </a:xfrm>
          <a:prstGeom prst="line">
            <a:avLst/>
          </a:prstGeom>
          <a:noFill/>
          <a:ln w="28575">
            <a:solidFill>
              <a:schemeClr val="accent3"/>
            </a:solidFill>
            <a:round/>
            <a:headEnd/>
            <a:tailEnd type="non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cxnSp>
        <p:nvCxnSpPr>
          <p:cNvPr id="34820" name="Elbow Connector 114"/>
          <p:cNvCxnSpPr>
            <a:cxnSpLocks noChangeShapeType="1"/>
          </p:cNvCxnSpPr>
          <p:nvPr/>
        </p:nvCxnSpPr>
        <p:spPr bwMode="auto">
          <a:xfrm rot="10800000">
            <a:off x="3007784" y="3103563"/>
            <a:ext cx="4318000" cy="449262"/>
          </a:xfrm>
          <a:prstGeom prst="bentConnector3">
            <a:avLst>
              <a:gd name="adj1" fmla="val -111"/>
            </a:avLst>
          </a:prstGeom>
          <a:noFill/>
          <a:ln w="28575">
            <a:solidFill>
              <a:schemeClr val="accent1"/>
            </a:solidFill>
            <a:round/>
            <a:headEnd/>
            <a:tailEnd type="triangle" w="med" len="med"/>
          </a:ln>
          <a:extLst>
            <a:ext uri="{909E8E84-426E-40dd-AFC4-6F175D3DCCD1}">
              <a14:hiddenFill xmlns:a14="http://schemas.microsoft.com/office/drawing/2010/main">
                <a:noFill/>
              </a14:hiddenFill>
            </a:ext>
          </a:extLst>
        </p:spPr>
      </p:cxnSp>
      <p:sp>
        <p:nvSpPr>
          <p:cNvPr id="34821" name="Oval 120"/>
          <p:cNvSpPr>
            <a:spLocks noChangeArrowheads="1"/>
          </p:cNvSpPr>
          <p:nvPr/>
        </p:nvSpPr>
        <p:spPr bwMode="blackWhite">
          <a:xfrm>
            <a:off x="2804613" y="3446468"/>
            <a:ext cx="6369049" cy="708025"/>
          </a:xfrm>
          <a:prstGeom prst="ellipse">
            <a:avLst/>
          </a:prstGeom>
          <a:solidFill>
            <a:schemeClr val="bg1"/>
          </a:solidFill>
          <a:ln w="28575">
            <a:solidFill>
              <a:schemeClr val="tx1"/>
            </a:solidFill>
            <a:round/>
            <a:headEnd/>
            <a:tailEnd/>
          </a:ln>
        </p:spPr>
        <p:txBody>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Char char="•"/>
            </a:pPr>
            <a:endParaRPr lang="es-CO" altLang="es-CO" smtClean="0">
              <a:solidFill>
                <a:srgbClr val="FFFFFF"/>
              </a:solidFill>
              <a:ea typeface="ヒラギノ角ゴ Pro W3" charset="-128"/>
            </a:endParaRPr>
          </a:p>
        </p:txBody>
      </p:sp>
      <p:sp>
        <p:nvSpPr>
          <p:cNvPr id="34822" name="Rectangle 2"/>
          <p:cNvSpPr>
            <a:spLocks noGrp="1" noChangeArrowheads="1"/>
          </p:cNvSpPr>
          <p:nvPr>
            <p:ph type="title"/>
          </p:nvPr>
        </p:nvSpPr>
        <p:spPr>
          <a:xfrm>
            <a:off x="512235" y="666750"/>
            <a:ext cx="11290300" cy="1106488"/>
          </a:xfrm>
        </p:spPr>
        <p:txBody>
          <a:bodyPr/>
          <a:lstStyle/>
          <a:p>
            <a:pPr eaLnBrk="1" hangingPunct="1"/>
            <a:r>
              <a:rPr lang="en-US" altLang="es-CO" smtClean="0"/>
              <a:t>Abiraterone: Mechanism of Action</a:t>
            </a:r>
          </a:p>
        </p:txBody>
      </p:sp>
      <p:grpSp>
        <p:nvGrpSpPr>
          <p:cNvPr id="34823" name="Group 78"/>
          <p:cNvGrpSpPr>
            <a:grpSpLocks/>
          </p:cNvGrpSpPr>
          <p:nvPr/>
        </p:nvGrpSpPr>
        <p:grpSpPr bwMode="auto">
          <a:xfrm>
            <a:off x="501652" y="2968625"/>
            <a:ext cx="10430933" cy="2484438"/>
            <a:chOff x="376238" y="3187700"/>
            <a:chExt cx="7823200" cy="2483720"/>
          </a:xfrm>
        </p:grpSpPr>
        <p:sp>
          <p:nvSpPr>
            <p:cNvPr id="34885" name="TextBox 6"/>
            <p:cNvSpPr txBox="1">
              <a:spLocks noChangeArrowheads="1"/>
            </p:cNvSpPr>
            <p:nvPr/>
          </p:nvSpPr>
          <p:spPr bwMode="auto">
            <a:xfrm>
              <a:off x="792163" y="3187700"/>
              <a:ext cx="906463" cy="26153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ACTH</a:t>
              </a:r>
            </a:p>
          </p:txBody>
        </p:sp>
        <p:sp>
          <p:nvSpPr>
            <p:cNvPr id="34886" name="TextBox 7"/>
            <p:cNvSpPr txBox="1">
              <a:spLocks noChangeArrowheads="1"/>
            </p:cNvSpPr>
            <p:nvPr/>
          </p:nvSpPr>
          <p:spPr bwMode="auto">
            <a:xfrm>
              <a:off x="376238" y="3895725"/>
              <a:ext cx="1498600" cy="26153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Pregnenolone</a:t>
              </a:r>
            </a:p>
          </p:txBody>
        </p:sp>
        <p:sp>
          <p:nvSpPr>
            <p:cNvPr id="34887" name="TextBox 8"/>
            <p:cNvSpPr txBox="1">
              <a:spLocks noChangeArrowheads="1"/>
            </p:cNvSpPr>
            <p:nvPr/>
          </p:nvSpPr>
          <p:spPr bwMode="auto">
            <a:xfrm>
              <a:off x="2476501" y="3895725"/>
              <a:ext cx="1730375" cy="26153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Deoxycorticosterone</a:t>
              </a:r>
            </a:p>
          </p:txBody>
        </p:sp>
        <p:sp>
          <p:nvSpPr>
            <p:cNvPr id="34888" name="TextBox 9"/>
            <p:cNvSpPr txBox="1">
              <a:spLocks noChangeArrowheads="1"/>
            </p:cNvSpPr>
            <p:nvPr/>
          </p:nvSpPr>
          <p:spPr bwMode="auto">
            <a:xfrm>
              <a:off x="4983163" y="3895725"/>
              <a:ext cx="1295400" cy="26153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Corticosterone</a:t>
              </a:r>
            </a:p>
          </p:txBody>
        </p:sp>
        <p:sp>
          <p:nvSpPr>
            <p:cNvPr id="34889" name="TextBox 10"/>
            <p:cNvSpPr txBox="1">
              <a:spLocks noChangeArrowheads="1"/>
            </p:cNvSpPr>
            <p:nvPr/>
          </p:nvSpPr>
          <p:spPr bwMode="auto">
            <a:xfrm>
              <a:off x="7094538" y="3895725"/>
              <a:ext cx="1104900" cy="26153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Aldosterone</a:t>
              </a:r>
            </a:p>
          </p:txBody>
        </p:sp>
        <p:sp>
          <p:nvSpPr>
            <p:cNvPr id="34890" name="TextBox 11"/>
            <p:cNvSpPr txBox="1">
              <a:spLocks noChangeArrowheads="1"/>
            </p:cNvSpPr>
            <p:nvPr/>
          </p:nvSpPr>
          <p:spPr bwMode="auto">
            <a:xfrm>
              <a:off x="6873875" y="4829175"/>
              <a:ext cx="876300" cy="26153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Cortisol</a:t>
              </a:r>
            </a:p>
          </p:txBody>
        </p:sp>
        <p:sp>
          <p:nvSpPr>
            <p:cNvPr id="34891" name="TextBox 12"/>
            <p:cNvSpPr txBox="1">
              <a:spLocks noChangeArrowheads="1"/>
            </p:cNvSpPr>
            <p:nvPr/>
          </p:nvSpPr>
          <p:spPr bwMode="auto">
            <a:xfrm>
              <a:off x="4702175" y="4829175"/>
              <a:ext cx="1385888" cy="26153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11-deoxycortisol</a:t>
              </a:r>
            </a:p>
          </p:txBody>
        </p:sp>
        <p:sp>
          <p:nvSpPr>
            <p:cNvPr id="34892" name="TextBox 13"/>
            <p:cNvSpPr txBox="1">
              <a:spLocks noChangeArrowheads="1"/>
            </p:cNvSpPr>
            <p:nvPr/>
          </p:nvSpPr>
          <p:spPr bwMode="auto">
            <a:xfrm>
              <a:off x="2293938" y="4829175"/>
              <a:ext cx="1652587" cy="26153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17OH-Progesterone</a:t>
              </a:r>
            </a:p>
          </p:txBody>
        </p:sp>
        <p:sp>
          <p:nvSpPr>
            <p:cNvPr id="34893" name="TextBox 14"/>
            <p:cNvSpPr txBox="1">
              <a:spLocks noChangeArrowheads="1"/>
            </p:cNvSpPr>
            <p:nvPr/>
          </p:nvSpPr>
          <p:spPr bwMode="auto">
            <a:xfrm>
              <a:off x="376238" y="4829175"/>
              <a:ext cx="1684337" cy="26153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17OH-Pregnenolone</a:t>
              </a:r>
            </a:p>
          </p:txBody>
        </p:sp>
        <p:sp>
          <p:nvSpPr>
            <p:cNvPr id="34894" name="TextBox 15"/>
            <p:cNvSpPr txBox="1">
              <a:spLocks noChangeArrowheads="1"/>
            </p:cNvSpPr>
            <p:nvPr/>
          </p:nvSpPr>
          <p:spPr bwMode="auto">
            <a:xfrm>
              <a:off x="1127125" y="4294188"/>
              <a:ext cx="1387475" cy="42473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CYP17:</a:t>
              </a:r>
              <a:br>
                <a:rPr lang="en-US" altLang="es-CO" sz="1200" smtClean="0">
                  <a:solidFill>
                    <a:srgbClr val="000000"/>
                  </a:solidFill>
                  <a:ea typeface="ヒラギノ角ゴ Pro W3" charset="-128"/>
                </a:rPr>
              </a:br>
              <a:r>
                <a:rPr lang="en-US" altLang="es-CO" sz="1200" smtClean="0">
                  <a:solidFill>
                    <a:srgbClr val="000000"/>
                  </a:solidFill>
                  <a:ea typeface="ヒラギノ角ゴ Pro W3" charset="-128"/>
                </a:rPr>
                <a:t>17</a:t>
              </a:r>
              <a:r>
                <a:rPr lang="el-GR" altLang="es-CO" sz="1200" smtClean="0">
                  <a:solidFill>
                    <a:srgbClr val="000000"/>
                  </a:solidFill>
                  <a:ea typeface="ヒラギノ角ゴ Pro W3" charset="-128"/>
                </a:rPr>
                <a:t>α</a:t>
              </a:r>
              <a:r>
                <a:rPr lang="en-US" altLang="es-CO" sz="1200" smtClean="0">
                  <a:solidFill>
                    <a:srgbClr val="000000"/>
                  </a:solidFill>
                  <a:ea typeface="ヒラギノ角ゴ Pro W3" charset="-128"/>
                </a:rPr>
                <a:t>-hydroxylase</a:t>
              </a:r>
            </a:p>
          </p:txBody>
        </p:sp>
        <p:sp>
          <p:nvSpPr>
            <p:cNvPr id="34895" name="TextBox 16"/>
            <p:cNvSpPr txBox="1">
              <a:spLocks noChangeArrowheads="1"/>
            </p:cNvSpPr>
            <p:nvPr/>
          </p:nvSpPr>
          <p:spPr bwMode="auto">
            <a:xfrm>
              <a:off x="1127125" y="5246688"/>
              <a:ext cx="1390651" cy="42473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CYP17:</a:t>
              </a:r>
              <a:br>
                <a:rPr lang="en-US" altLang="es-CO" sz="1200" smtClean="0">
                  <a:solidFill>
                    <a:srgbClr val="000000"/>
                  </a:solidFill>
                  <a:ea typeface="ヒラギノ角ゴ Pro W3" charset="-128"/>
                </a:rPr>
              </a:br>
              <a:r>
                <a:rPr lang="en-US" altLang="es-CO" sz="1200" smtClean="0">
                  <a:solidFill>
                    <a:srgbClr val="000000"/>
                  </a:solidFill>
                  <a:ea typeface="ヒラギノ角ゴ Pro W3" charset="-128"/>
                </a:rPr>
                <a:t>C17,20-lyase</a:t>
              </a:r>
            </a:p>
          </p:txBody>
        </p:sp>
      </p:grpSp>
      <p:grpSp>
        <p:nvGrpSpPr>
          <p:cNvPr id="34824" name="Group 74"/>
          <p:cNvGrpSpPr>
            <a:grpSpLocks/>
          </p:cNvGrpSpPr>
          <p:nvPr/>
        </p:nvGrpSpPr>
        <p:grpSpPr bwMode="auto">
          <a:xfrm>
            <a:off x="1568480" y="3641725"/>
            <a:ext cx="1720849" cy="1290638"/>
            <a:chOff x="1176338" y="3860800"/>
            <a:chExt cx="1290637" cy="1290637"/>
          </a:xfrm>
        </p:grpSpPr>
        <p:sp>
          <p:nvSpPr>
            <p:cNvPr id="20" name="Line 89"/>
            <p:cNvSpPr>
              <a:spLocks noChangeShapeType="1"/>
            </p:cNvSpPr>
            <p:nvPr/>
          </p:nvSpPr>
          <p:spPr bwMode="auto">
            <a:xfrm rot="2700000" flipV="1">
              <a:off x="1176338" y="4202113"/>
              <a:ext cx="1290637" cy="608012"/>
            </a:xfrm>
            <a:prstGeom prst="line">
              <a:avLst/>
            </a:prstGeom>
            <a:noFill/>
            <a:ln w="28575">
              <a:solidFill>
                <a:schemeClr val="accent3"/>
              </a:solidFill>
              <a:round/>
              <a:headEnd/>
              <a:tailEn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21" name="Line 89"/>
            <p:cNvSpPr>
              <a:spLocks noChangeShapeType="1"/>
            </p:cNvSpPr>
            <p:nvPr/>
          </p:nvSpPr>
          <p:spPr bwMode="auto">
            <a:xfrm rot="18900000" flipH="1" flipV="1">
              <a:off x="1176338" y="4202113"/>
              <a:ext cx="1290637" cy="608012"/>
            </a:xfrm>
            <a:prstGeom prst="line">
              <a:avLst/>
            </a:prstGeom>
            <a:noFill/>
            <a:ln w="28575">
              <a:solidFill>
                <a:schemeClr val="accent3"/>
              </a:solidFill>
              <a:round/>
              <a:headEnd/>
              <a:tailEn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grpSp>
      <p:grpSp>
        <p:nvGrpSpPr>
          <p:cNvPr id="34825" name="Group 79"/>
          <p:cNvGrpSpPr>
            <a:grpSpLocks/>
          </p:cNvGrpSpPr>
          <p:nvPr/>
        </p:nvGrpSpPr>
        <p:grpSpPr bwMode="auto">
          <a:xfrm>
            <a:off x="501679" y="5360989"/>
            <a:ext cx="8621183" cy="782464"/>
            <a:chOff x="376238" y="5580063"/>
            <a:chExt cx="6465887" cy="782233"/>
          </a:xfrm>
        </p:grpSpPr>
        <p:sp>
          <p:nvSpPr>
            <p:cNvPr id="34879" name="TextBox 21"/>
            <p:cNvSpPr txBox="1">
              <a:spLocks noChangeArrowheads="1"/>
            </p:cNvSpPr>
            <p:nvPr/>
          </p:nvSpPr>
          <p:spPr bwMode="grayWhite">
            <a:xfrm>
              <a:off x="376238" y="5826125"/>
              <a:ext cx="1468437" cy="261533"/>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DHEA</a:t>
              </a:r>
            </a:p>
          </p:txBody>
        </p:sp>
        <p:sp>
          <p:nvSpPr>
            <p:cNvPr id="34880" name="TextBox 23"/>
            <p:cNvSpPr txBox="1">
              <a:spLocks noChangeArrowheads="1"/>
            </p:cNvSpPr>
            <p:nvPr/>
          </p:nvSpPr>
          <p:spPr bwMode="grayWhite">
            <a:xfrm>
              <a:off x="2578099" y="5826125"/>
              <a:ext cx="1468437" cy="261533"/>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Androstenedione</a:t>
              </a:r>
            </a:p>
          </p:txBody>
        </p:sp>
        <p:sp>
          <p:nvSpPr>
            <p:cNvPr id="34881" name="TextBox 24"/>
            <p:cNvSpPr txBox="1">
              <a:spLocks noChangeArrowheads="1"/>
            </p:cNvSpPr>
            <p:nvPr/>
          </p:nvSpPr>
          <p:spPr bwMode="grayWhite">
            <a:xfrm>
              <a:off x="5549900" y="5580063"/>
              <a:ext cx="1292225" cy="261533"/>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Testosterone</a:t>
              </a:r>
            </a:p>
          </p:txBody>
        </p:sp>
        <p:sp>
          <p:nvSpPr>
            <p:cNvPr id="34882" name="TextBox 25"/>
            <p:cNvSpPr txBox="1">
              <a:spLocks noChangeArrowheads="1"/>
            </p:cNvSpPr>
            <p:nvPr/>
          </p:nvSpPr>
          <p:spPr bwMode="grayWhite">
            <a:xfrm>
              <a:off x="5549900" y="6100763"/>
              <a:ext cx="1292225" cy="261533"/>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000000"/>
                  </a:solidFill>
                  <a:ea typeface="ヒラギノ角ゴ Pro W3" charset="-128"/>
                </a:rPr>
                <a:t>Estradiol</a:t>
              </a:r>
            </a:p>
          </p:txBody>
        </p:sp>
      </p:grpSp>
      <p:sp>
        <p:nvSpPr>
          <p:cNvPr id="34826" name="TextBox 26"/>
          <p:cNvSpPr txBox="1">
            <a:spLocks noChangeArrowheads="1"/>
          </p:cNvSpPr>
          <p:nvPr/>
        </p:nvSpPr>
        <p:spPr bwMode="auto">
          <a:xfrm>
            <a:off x="9239252" y="3362326"/>
            <a:ext cx="208914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Negative feedback</a:t>
            </a:r>
          </a:p>
        </p:txBody>
      </p:sp>
      <p:sp>
        <p:nvSpPr>
          <p:cNvPr id="34827" name="TextBox 31"/>
          <p:cNvSpPr txBox="1">
            <a:spLocks noChangeArrowheads="1"/>
          </p:cNvSpPr>
          <p:nvPr/>
        </p:nvSpPr>
        <p:spPr bwMode="auto">
          <a:xfrm>
            <a:off x="497420" y="3302001"/>
            <a:ext cx="179493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Positive drive</a:t>
            </a:r>
          </a:p>
        </p:txBody>
      </p:sp>
      <p:sp>
        <p:nvSpPr>
          <p:cNvPr id="34828" name="TextBox 32"/>
          <p:cNvSpPr txBox="1">
            <a:spLocks noChangeArrowheads="1"/>
          </p:cNvSpPr>
          <p:nvPr/>
        </p:nvSpPr>
        <p:spPr bwMode="auto">
          <a:xfrm>
            <a:off x="2493436" y="2968626"/>
            <a:ext cx="57573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x 5</a:t>
            </a:r>
          </a:p>
        </p:txBody>
      </p:sp>
      <p:sp>
        <p:nvSpPr>
          <p:cNvPr id="34829" name="TextBox 33"/>
          <p:cNvSpPr txBox="1">
            <a:spLocks noChangeArrowheads="1"/>
          </p:cNvSpPr>
          <p:nvPr/>
        </p:nvSpPr>
        <p:spPr bwMode="auto">
          <a:xfrm>
            <a:off x="5776384" y="3676651"/>
            <a:ext cx="67521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x 10</a:t>
            </a:r>
          </a:p>
        </p:txBody>
      </p:sp>
      <p:sp>
        <p:nvSpPr>
          <p:cNvPr id="34830" name="TextBox 34"/>
          <p:cNvSpPr txBox="1">
            <a:spLocks noChangeArrowheads="1"/>
          </p:cNvSpPr>
          <p:nvPr/>
        </p:nvSpPr>
        <p:spPr bwMode="auto">
          <a:xfrm>
            <a:off x="8580969" y="3676651"/>
            <a:ext cx="65405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x 40</a:t>
            </a:r>
          </a:p>
        </p:txBody>
      </p:sp>
      <p:sp>
        <p:nvSpPr>
          <p:cNvPr id="34831" name="TextBox 35"/>
          <p:cNvSpPr txBox="1">
            <a:spLocks noChangeArrowheads="1"/>
          </p:cNvSpPr>
          <p:nvPr/>
        </p:nvSpPr>
        <p:spPr bwMode="auto">
          <a:xfrm>
            <a:off x="11120967" y="3676651"/>
            <a:ext cx="696384"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x 1.5</a:t>
            </a:r>
          </a:p>
        </p:txBody>
      </p:sp>
      <p:sp>
        <p:nvSpPr>
          <p:cNvPr id="34832" name="TextBox 37"/>
          <p:cNvSpPr txBox="1">
            <a:spLocks noChangeArrowheads="1"/>
          </p:cNvSpPr>
          <p:nvPr/>
        </p:nvSpPr>
        <p:spPr bwMode="auto">
          <a:xfrm>
            <a:off x="5469468" y="4610101"/>
            <a:ext cx="57573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x 3</a:t>
            </a:r>
          </a:p>
        </p:txBody>
      </p:sp>
      <p:sp>
        <p:nvSpPr>
          <p:cNvPr id="34833" name="TextBox 38"/>
          <p:cNvSpPr txBox="1">
            <a:spLocks noChangeArrowheads="1"/>
          </p:cNvSpPr>
          <p:nvPr/>
        </p:nvSpPr>
        <p:spPr bwMode="auto">
          <a:xfrm>
            <a:off x="2656417" y="5607051"/>
            <a:ext cx="57361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x 3</a:t>
            </a:r>
          </a:p>
        </p:txBody>
      </p:sp>
      <p:sp>
        <p:nvSpPr>
          <p:cNvPr id="34834" name="TextBox 39"/>
          <p:cNvSpPr txBox="1">
            <a:spLocks noChangeArrowheads="1"/>
          </p:cNvSpPr>
          <p:nvPr/>
        </p:nvSpPr>
        <p:spPr bwMode="auto">
          <a:xfrm>
            <a:off x="8324852" y="4610101"/>
            <a:ext cx="57573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x 4</a:t>
            </a:r>
          </a:p>
        </p:txBody>
      </p:sp>
      <p:sp>
        <p:nvSpPr>
          <p:cNvPr id="34835" name="TextBox 40"/>
          <p:cNvSpPr txBox="1">
            <a:spLocks noChangeArrowheads="1"/>
          </p:cNvSpPr>
          <p:nvPr/>
        </p:nvSpPr>
        <p:spPr bwMode="auto">
          <a:xfrm>
            <a:off x="10519836" y="4610101"/>
            <a:ext cx="57573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x 2</a:t>
            </a:r>
          </a:p>
        </p:txBody>
      </p:sp>
      <p:sp>
        <p:nvSpPr>
          <p:cNvPr id="34836" name="TextBox 41"/>
          <p:cNvSpPr txBox="1">
            <a:spLocks noChangeArrowheads="1"/>
          </p:cNvSpPr>
          <p:nvPr/>
        </p:nvSpPr>
        <p:spPr bwMode="auto">
          <a:xfrm>
            <a:off x="5560513" y="5607051"/>
            <a:ext cx="129963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algn="ct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&lt; 2 ng/dL</a:t>
            </a:r>
          </a:p>
        </p:txBody>
      </p:sp>
      <p:sp>
        <p:nvSpPr>
          <p:cNvPr id="34837" name="TextBox 42"/>
          <p:cNvSpPr txBox="1">
            <a:spLocks noChangeArrowheads="1"/>
          </p:cNvSpPr>
          <p:nvPr/>
        </p:nvSpPr>
        <p:spPr bwMode="auto">
          <a:xfrm>
            <a:off x="9370487" y="5360988"/>
            <a:ext cx="147531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&lt; 1 ng/dL</a:t>
            </a:r>
          </a:p>
        </p:txBody>
      </p:sp>
      <p:sp>
        <p:nvSpPr>
          <p:cNvPr id="34838" name="TextBox 43"/>
          <p:cNvSpPr txBox="1">
            <a:spLocks noChangeArrowheads="1"/>
          </p:cNvSpPr>
          <p:nvPr/>
        </p:nvSpPr>
        <p:spPr bwMode="auto">
          <a:xfrm>
            <a:off x="9355667" y="5881688"/>
            <a:ext cx="1305984"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lnSpc>
                <a:spcPct val="90000"/>
              </a:lnSpc>
              <a:spcBef>
                <a:spcPct val="35000"/>
              </a:spcBef>
              <a:spcAft>
                <a:spcPct val="25000"/>
              </a:spcAft>
              <a:buClr>
                <a:srgbClr val="8B3D9A"/>
              </a:buClr>
              <a:buFont typeface="Arial" panose="020B0604020202020204" pitchFamily="34" charset="0"/>
              <a:buNone/>
            </a:pPr>
            <a:r>
              <a:rPr lang="en-US" altLang="es-CO" sz="1200" smtClean="0">
                <a:solidFill>
                  <a:srgbClr val="FFFFFF"/>
                </a:solidFill>
                <a:ea typeface="ヒラギノ角ゴ Pro W3" charset="-128"/>
              </a:rPr>
              <a:t>&lt; 80 ng/dL</a:t>
            </a:r>
          </a:p>
        </p:txBody>
      </p:sp>
      <p:cxnSp>
        <p:nvCxnSpPr>
          <p:cNvPr id="64" name="Elbow Connector 63"/>
          <p:cNvCxnSpPr>
            <a:stCxn id="34835" idx="3"/>
          </p:cNvCxnSpPr>
          <p:nvPr/>
        </p:nvCxnSpPr>
        <p:spPr bwMode="auto">
          <a:xfrm flipV="1">
            <a:off x="11095569" y="1695450"/>
            <a:ext cx="700619" cy="3045456"/>
          </a:xfrm>
          <a:prstGeom prst="bentConnector2">
            <a:avLst/>
          </a:prstGeom>
          <a:noFill/>
          <a:ln w="28575" cap="flat" cmpd="sng" algn="ctr">
            <a:solidFill>
              <a:schemeClr val="accent3"/>
            </a:solidFill>
            <a:prstDash val="dash"/>
            <a:round/>
            <a:headEnd type="none" w="med" len="med"/>
            <a:tailEnd type="none" w="med" len="med"/>
          </a:ln>
          <a:effectLst/>
        </p:spPr>
      </p:cxnSp>
      <p:cxnSp>
        <p:nvCxnSpPr>
          <p:cNvPr id="74" name="Elbow Connector 73"/>
          <p:cNvCxnSpPr/>
          <p:nvPr/>
        </p:nvCxnSpPr>
        <p:spPr bwMode="auto">
          <a:xfrm rot="10800000" flipV="1">
            <a:off x="1655233" y="1703431"/>
            <a:ext cx="10119784" cy="1209675"/>
          </a:xfrm>
          <a:prstGeom prst="bentConnector3">
            <a:avLst>
              <a:gd name="adj1" fmla="val 99998"/>
            </a:avLst>
          </a:prstGeom>
          <a:noFill/>
          <a:ln w="28575" cap="flat" cmpd="sng" algn="ctr">
            <a:solidFill>
              <a:schemeClr val="accent3"/>
            </a:solidFill>
            <a:prstDash val="dash"/>
            <a:round/>
            <a:headEnd type="none" w="med" len="med"/>
            <a:tailEnd type="triangle"/>
          </a:ln>
          <a:effectLst/>
        </p:spPr>
      </p:cxnSp>
      <p:sp>
        <p:nvSpPr>
          <p:cNvPr id="34841" name="Text Box 11"/>
          <p:cNvSpPr txBox="1">
            <a:spLocks noChangeArrowheads="1"/>
          </p:cNvSpPr>
          <p:nvPr/>
        </p:nvSpPr>
        <p:spPr bwMode="auto">
          <a:xfrm>
            <a:off x="381000" y="6345458"/>
            <a:ext cx="114151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buClr>
                <a:srgbClr val="8B3D9A"/>
              </a:buClr>
              <a:buFont typeface="Arial" panose="020B0604020202020204" pitchFamily="34" charset="0"/>
              <a:buNone/>
            </a:pPr>
            <a:r>
              <a:rPr lang="en-GB" altLang="es-CO" sz="1400" b="0" smtClean="0">
                <a:solidFill>
                  <a:srgbClr val="CDCDCF"/>
                </a:solidFill>
                <a:ea typeface="ヒラギノ角ゴ Pro W3" charset="-128"/>
              </a:rPr>
              <a:t>Attard G, et al. </a:t>
            </a:r>
            <a:r>
              <a:rPr lang="en-US" altLang="es-CO" sz="1400" b="0" smtClean="0">
                <a:solidFill>
                  <a:srgbClr val="CDCDCF"/>
                </a:solidFill>
                <a:ea typeface="ヒラギノ角ゴ Pro W3" charset="-128"/>
              </a:rPr>
              <a:t>J Clin Oncol. 2008;26:4563-4571. Reprinted with permission © 2008 American Society of Clinical Oncology. All rights reserved.</a:t>
            </a:r>
            <a:endParaRPr lang="en-GB" altLang="es-CO" sz="1400" b="0" smtClean="0">
              <a:solidFill>
                <a:srgbClr val="CDCDCF"/>
              </a:solidFill>
              <a:ea typeface="ヒラギノ角ゴ Pro W3" charset="-128"/>
            </a:endParaRPr>
          </a:p>
        </p:txBody>
      </p:sp>
      <p:sp>
        <p:nvSpPr>
          <p:cNvPr id="87" name="Line 51"/>
          <p:cNvSpPr>
            <a:spLocks noChangeShapeType="1"/>
          </p:cNvSpPr>
          <p:nvPr/>
        </p:nvSpPr>
        <p:spPr bwMode="auto">
          <a:xfrm rot="16200000">
            <a:off x="6235993" y="234160"/>
            <a:ext cx="1587" cy="3536949"/>
          </a:xfrm>
          <a:prstGeom prst="line">
            <a:avLst/>
          </a:prstGeom>
          <a:noFill/>
          <a:ln w="28575">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34843" name="Line 53"/>
          <p:cNvSpPr>
            <a:spLocks noChangeShapeType="1"/>
          </p:cNvSpPr>
          <p:nvPr/>
        </p:nvSpPr>
        <p:spPr bwMode="auto">
          <a:xfrm>
            <a:off x="6667500" y="5789656"/>
            <a:ext cx="609600" cy="274637"/>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4844" name="Line 54"/>
          <p:cNvSpPr>
            <a:spLocks noChangeShapeType="1"/>
          </p:cNvSpPr>
          <p:nvPr/>
        </p:nvSpPr>
        <p:spPr bwMode="auto">
          <a:xfrm flipV="1">
            <a:off x="6667500" y="5453106"/>
            <a:ext cx="609600" cy="274637"/>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90" name="Line 51"/>
          <p:cNvSpPr>
            <a:spLocks noChangeShapeType="1"/>
          </p:cNvSpPr>
          <p:nvPr/>
        </p:nvSpPr>
        <p:spPr bwMode="auto">
          <a:xfrm rot="16200000">
            <a:off x="7576873" y="1887824"/>
            <a:ext cx="1588" cy="855133"/>
          </a:xfrm>
          <a:prstGeom prst="line">
            <a:avLst/>
          </a:prstGeom>
          <a:noFill/>
          <a:ln w="28575">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91" name="Line 51"/>
          <p:cNvSpPr>
            <a:spLocks noChangeShapeType="1"/>
          </p:cNvSpPr>
          <p:nvPr/>
        </p:nvSpPr>
        <p:spPr bwMode="auto">
          <a:xfrm rot="16200000">
            <a:off x="8155811" y="2056650"/>
            <a:ext cx="1587" cy="1949449"/>
          </a:xfrm>
          <a:prstGeom prst="line">
            <a:avLst/>
          </a:prstGeom>
          <a:noFill/>
          <a:ln w="28575">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92" name="Line 51"/>
          <p:cNvSpPr>
            <a:spLocks noChangeShapeType="1"/>
          </p:cNvSpPr>
          <p:nvPr/>
        </p:nvSpPr>
        <p:spPr bwMode="auto">
          <a:xfrm rot="16200000">
            <a:off x="7576874" y="2222787"/>
            <a:ext cx="1587" cy="855133"/>
          </a:xfrm>
          <a:prstGeom prst="line">
            <a:avLst/>
          </a:prstGeom>
          <a:noFill/>
          <a:ln w="28575">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93" name="Line 51"/>
          <p:cNvSpPr>
            <a:spLocks noChangeShapeType="1"/>
          </p:cNvSpPr>
          <p:nvPr/>
        </p:nvSpPr>
        <p:spPr bwMode="auto">
          <a:xfrm>
            <a:off x="7169151" y="1995488"/>
            <a:ext cx="2116" cy="1052512"/>
          </a:xfrm>
          <a:prstGeom prst="line">
            <a:avLst/>
          </a:prstGeom>
          <a:noFill/>
          <a:ln w="28575">
            <a:solidFill>
              <a:schemeClr val="accent3"/>
            </a:solidFill>
            <a:round/>
            <a:headEnd/>
            <a:tailEnd type="non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grpSp>
        <p:nvGrpSpPr>
          <p:cNvPr id="34849" name="Group 80"/>
          <p:cNvGrpSpPr>
            <a:grpSpLocks/>
          </p:cNvGrpSpPr>
          <p:nvPr/>
        </p:nvGrpSpPr>
        <p:grpSpPr bwMode="auto">
          <a:xfrm>
            <a:off x="2465919" y="2938463"/>
            <a:ext cx="8638116" cy="3232150"/>
            <a:chOff x="1849438" y="3157538"/>
            <a:chExt cx="6478587" cy="3232150"/>
          </a:xfrm>
        </p:grpSpPr>
        <p:sp>
          <p:nvSpPr>
            <p:cNvPr id="95" name="Line 51"/>
            <p:cNvSpPr>
              <a:spLocks noChangeShapeType="1"/>
            </p:cNvSpPr>
            <p:nvPr/>
          </p:nvSpPr>
          <p:spPr bwMode="auto">
            <a:xfrm rot="10800000">
              <a:off x="6413500" y="3863975"/>
              <a:ext cx="1588" cy="320675"/>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96" name="Line 51"/>
            <p:cNvSpPr>
              <a:spLocks noChangeShapeType="1"/>
            </p:cNvSpPr>
            <p:nvPr/>
          </p:nvSpPr>
          <p:spPr bwMode="auto">
            <a:xfrm rot="10800000">
              <a:off x="4325938" y="3863975"/>
              <a:ext cx="1587" cy="320675"/>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97" name="Line 51"/>
            <p:cNvSpPr>
              <a:spLocks noChangeShapeType="1"/>
            </p:cNvSpPr>
            <p:nvPr/>
          </p:nvSpPr>
          <p:spPr bwMode="auto">
            <a:xfrm rot="10800000">
              <a:off x="1849438" y="3157538"/>
              <a:ext cx="1587" cy="319087"/>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98" name="Line 51"/>
            <p:cNvSpPr>
              <a:spLocks noChangeShapeType="1"/>
            </p:cNvSpPr>
            <p:nvPr/>
          </p:nvSpPr>
          <p:spPr bwMode="auto">
            <a:xfrm rot="10800000">
              <a:off x="6230938" y="4797425"/>
              <a:ext cx="1587" cy="320675"/>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99" name="Line 51"/>
            <p:cNvSpPr>
              <a:spLocks noChangeShapeType="1"/>
            </p:cNvSpPr>
            <p:nvPr/>
          </p:nvSpPr>
          <p:spPr bwMode="auto">
            <a:xfrm rot="10800000">
              <a:off x="4081463" y="4797425"/>
              <a:ext cx="1587" cy="320675"/>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100" name="Line 51"/>
            <p:cNvSpPr>
              <a:spLocks noChangeShapeType="1"/>
            </p:cNvSpPr>
            <p:nvPr/>
          </p:nvSpPr>
          <p:spPr bwMode="auto">
            <a:xfrm rot="10800000" flipV="1">
              <a:off x="8326438" y="3863975"/>
              <a:ext cx="1587" cy="320675"/>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101" name="Line 51"/>
            <p:cNvSpPr>
              <a:spLocks noChangeShapeType="1"/>
            </p:cNvSpPr>
            <p:nvPr/>
          </p:nvSpPr>
          <p:spPr bwMode="auto">
            <a:xfrm rot="10800000" flipV="1">
              <a:off x="7885113" y="4797425"/>
              <a:ext cx="1587" cy="320675"/>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102" name="Line 51"/>
            <p:cNvSpPr>
              <a:spLocks noChangeShapeType="1"/>
            </p:cNvSpPr>
            <p:nvPr/>
          </p:nvSpPr>
          <p:spPr bwMode="auto">
            <a:xfrm rot="10800000" flipV="1">
              <a:off x="6985000" y="5549900"/>
              <a:ext cx="1588" cy="319088"/>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103" name="Line 51"/>
            <p:cNvSpPr>
              <a:spLocks noChangeShapeType="1"/>
            </p:cNvSpPr>
            <p:nvPr/>
          </p:nvSpPr>
          <p:spPr bwMode="auto">
            <a:xfrm rot="10800000" flipV="1">
              <a:off x="6985000" y="6070600"/>
              <a:ext cx="1588" cy="319088"/>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104" name="Line 51"/>
            <p:cNvSpPr>
              <a:spLocks noChangeShapeType="1"/>
            </p:cNvSpPr>
            <p:nvPr/>
          </p:nvSpPr>
          <p:spPr bwMode="auto">
            <a:xfrm rot="10800000" flipV="1">
              <a:off x="4189413" y="5795963"/>
              <a:ext cx="1587" cy="320675"/>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105" name="Line 51"/>
            <p:cNvSpPr>
              <a:spLocks noChangeShapeType="1"/>
            </p:cNvSpPr>
            <p:nvPr/>
          </p:nvSpPr>
          <p:spPr bwMode="auto">
            <a:xfrm rot="10800000" flipV="1">
              <a:off x="1971675" y="5795963"/>
              <a:ext cx="1588" cy="320675"/>
            </a:xfrm>
            <a:prstGeom prst="line">
              <a:avLst/>
            </a:prstGeom>
            <a:noFill/>
            <a:ln w="57150">
              <a:solidFill>
                <a:schemeClr val="accent3"/>
              </a:solidFill>
              <a:round/>
              <a:headEnd/>
              <a:tailEnd type="triangle" w="med" len="me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grpSp>
      <p:sp>
        <p:nvSpPr>
          <p:cNvPr id="34850" name="Line 51"/>
          <p:cNvSpPr>
            <a:spLocks noChangeShapeType="1"/>
          </p:cNvSpPr>
          <p:nvPr/>
        </p:nvSpPr>
        <p:spPr bwMode="auto">
          <a:xfrm rot="-5400000">
            <a:off x="2863085" y="3439856"/>
            <a:ext cx="1587" cy="732367"/>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4851" name="Line 51"/>
          <p:cNvSpPr>
            <a:spLocks noChangeShapeType="1"/>
          </p:cNvSpPr>
          <p:nvPr/>
        </p:nvSpPr>
        <p:spPr bwMode="auto">
          <a:xfrm rot="-5400000">
            <a:off x="6464582" y="3684324"/>
            <a:ext cx="1587" cy="243416"/>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4852" name="Line 51"/>
          <p:cNvSpPr>
            <a:spLocks noChangeShapeType="1"/>
          </p:cNvSpPr>
          <p:nvPr/>
        </p:nvSpPr>
        <p:spPr bwMode="auto">
          <a:xfrm rot="-5400000">
            <a:off x="9299868" y="3683273"/>
            <a:ext cx="1587" cy="245533"/>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4853" name="Line 51"/>
          <p:cNvSpPr>
            <a:spLocks noChangeShapeType="1"/>
          </p:cNvSpPr>
          <p:nvPr/>
        </p:nvSpPr>
        <p:spPr bwMode="auto">
          <a:xfrm rot="-5400000">
            <a:off x="6068777" y="4617816"/>
            <a:ext cx="1587" cy="243417"/>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4854" name="Line 51"/>
          <p:cNvSpPr>
            <a:spLocks noChangeShapeType="1"/>
          </p:cNvSpPr>
          <p:nvPr/>
        </p:nvSpPr>
        <p:spPr bwMode="auto">
          <a:xfrm rot="-5400000">
            <a:off x="8944268" y="4616737"/>
            <a:ext cx="1587" cy="245533"/>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4855" name="Line 51"/>
          <p:cNvSpPr>
            <a:spLocks noChangeShapeType="1"/>
          </p:cNvSpPr>
          <p:nvPr/>
        </p:nvSpPr>
        <p:spPr bwMode="auto">
          <a:xfrm rot="-5400000">
            <a:off x="3254668" y="5613687"/>
            <a:ext cx="1587" cy="245533"/>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cxnSp>
        <p:nvCxnSpPr>
          <p:cNvPr id="34856" name="Elbow Connector 114"/>
          <p:cNvCxnSpPr>
            <a:cxnSpLocks noChangeShapeType="1"/>
            <a:stCxn id="34885" idx="1"/>
          </p:cNvCxnSpPr>
          <p:nvPr/>
        </p:nvCxnSpPr>
        <p:spPr bwMode="auto">
          <a:xfrm rot="10800000" flipV="1">
            <a:off x="649846" y="3099471"/>
            <a:ext cx="406401" cy="567695"/>
          </a:xfrm>
          <a:prstGeom prst="bentConnector2">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34857" name="Elbow Connector 114"/>
          <p:cNvCxnSpPr>
            <a:cxnSpLocks noChangeShapeType="1"/>
          </p:cNvCxnSpPr>
          <p:nvPr/>
        </p:nvCxnSpPr>
        <p:spPr bwMode="auto">
          <a:xfrm rot="10800000" flipV="1">
            <a:off x="9275233" y="3103606"/>
            <a:ext cx="406400" cy="547687"/>
          </a:xfrm>
          <a:prstGeom prst="bentConnector2">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grpSp>
        <p:nvGrpSpPr>
          <p:cNvPr id="34858" name="Group 75"/>
          <p:cNvGrpSpPr>
            <a:grpSpLocks/>
          </p:cNvGrpSpPr>
          <p:nvPr/>
        </p:nvGrpSpPr>
        <p:grpSpPr bwMode="auto">
          <a:xfrm>
            <a:off x="8132262" y="1876425"/>
            <a:ext cx="3308351" cy="1430338"/>
            <a:chOff x="6099175" y="2095500"/>
            <a:chExt cx="2481263" cy="1430040"/>
          </a:xfrm>
        </p:grpSpPr>
        <p:sp>
          <p:nvSpPr>
            <p:cNvPr id="28" name="TextBox 27"/>
            <p:cNvSpPr txBox="1"/>
            <p:nvPr/>
          </p:nvSpPr>
          <p:spPr bwMode="ltGray">
            <a:xfrm>
              <a:off x="6099175" y="2095500"/>
              <a:ext cx="1482725" cy="261555"/>
            </a:xfrm>
            <a:prstGeom prst="rect">
              <a:avLst/>
            </a:prstGeom>
            <a:solidFill>
              <a:schemeClr val="accent3"/>
            </a:solidFill>
          </p:spPr>
          <p:txBody>
            <a:bodyPr>
              <a:spAutoFit/>
            </a:bodyPr>
            <a:lstStyle/>
            <a:p>
              <a:pPr algn="ctr" defTabSz="914400" fontAlgn="base">
                <a:lnSpc>
                  <a:spcPct val="90000"/>
                </a:lnSpc>
                <a:spcBef>
                  <a:spcPct val="35000"/>
                </a:spcBef>
                <a:spcAft>
                  <a:spcPct val="25000"/>
                </a:spcAft>
                <a:buClr>
                  <a:srgbClr val="8B3D9A"/>
                </a:buClr>
                <a:buFont typeface="Arial" charset="0"/>
                <a:buNone/>
                <a:defRPr/>
              </a:pPr>
              <a:r>
                <a:rPr kumimoji="1" lang="en-US" sz="1200" b="1" dirty="0">
                  <a:solidFill>
                    <a:srgbClr val="000000"/>
                  </a:solidFill>
                  <a:ea typeface="ヒラギノ角ゴ Pro W3" charset="-128"/>
                </a:rPr>
                <a:t>Hypokalemia</a:t>
              </a:r>
            </a:p>
          </p:txBody>
        </p:sp>
        <p:sp>
          <p:nvSpPr>
            <p:cNvPr id="29" name="TextBox 28"/>
            <p:cNvSpPr txBox="1"/>
            <p:nvPr/>
          </p:nvSpPr>
          <p:spPr bwMode="ltGray">
            <a:xfrm>
              <a:off x="6099175" y="2419283"/>
              <a:ext cx="1482725" cy="261555"/>
            </a:xfrm>
            <a:prstGeom prst="rect">
              <a:avLst/>
            </a:prstGeom>
            <a:solidFill>
              <a:schemeClr val="accent3"/>
            </a:solidFill>
          </p:spPr>
          <p:txBody>
            <a:bodyPr>
              <a:spAutoFit/>
            </a:bodyPr>
            <a:lstStyle/>
            <a:p>
              <a:pPr algn="ctr" defTabSz="914400" fontAlgn="base">
                <a:lnSpc>
                  <a:spcPct val="90000"/>
                </a:lnSpc>
                <a:spcBef>
                  <a:spcPct val="35000"/>
                </a:spcBef>
                <a:spcAft>
                  <a:spcPct val="25000"/>
                </a:spcAft>
                <a:buClr>
                  <a:srgbClr val="8B3D9A"/>
                </a:buClr>
                <a:buFont typeface="Arial" charset="0"/>
                <a:buNone/>
                <a:defRPr/>
              </a:pPr>
              <a:r>
                <a:rPr kumimoji="1" lang="en-US" sz="1200" b="1" dirty="0">
                  <a:solidFill>
                    <a:srgbClr val="000000"/>
                  </a:solidFill>
                  <a:ea typeface="ヒラギノ角ゴ Pro W3" charset="-128"/>
                </a:rPr>
                <a:t>Hypertension</a:t>
              </a:r>
            </a:p>
          </p:txBody>
        </p:sp>
        <p:sp>
          <p:nvSpPr>
            <p:cNvPr id="30" name="TextBox 29"/>
            <p:cNvSpPr txBox="1"/>
            <p:nvPr/>
          </p:nvSpPr>
          <p:spPr bwMode="ltGray">
            <a:xfrm>
              <a:off x="6099175" y="2743065"/>
              <a:ext cx="1482725" cy="261555"/>
            </a:xfrm>
            <a:prstGeom prst="rect">
              <a:avLst/>
            </a:prstGeom>
            <a:solidFill>
              <a:schemeClr val="accent3"/>
            </a:solidFill>
          </p:spPr>
          <p:txBody>
            <a:bodyPr>
              <a:spAutoFit/>
            </a:bodyPr>
            <a:lstStyle/>
            <a:p>
              <a:pPr algn="ctr" defTabSz="914400" fontAlgn="base">
                <a:lnSpc>
                  <a:spcPct val="90000"/>
                </a:lnSpc>
                <a:spcBef>
                  <a:spcPct val="35000"/>
                </a:spcBef>
                <a:spcAft>
                  <a:spcPct val="25000"/>
                </a:spcAft>
                <a:buClr>
                  <a:srgbClr val="8B3D9A"/>
                </a:buClr>
                <a:buFont typeface="Arial" charset="0"/>
                <a:buNone/>
                <a:defRPr/>
              </a:pPr>
              <a:r>
                <a:rPr kumimoji="1" lang="en-US" sz="1200" b="1" dirty="0">
                  <a:solidFill>
                    <a:srgbClr val="000000"/>
                  </a:solidFill>
                  <a:ea typeface="ヒラギノ角ゴ Pro W3" charset="-128"/>
                </a:rPr>
                <a:t>Fluid overload</a:t>
              </a:r>
            </a:p>
          </p:txBody>
        </p:sp>
        <p:sp>
          <p:nvSpPr>
            <p:cNvPr id="31" name="TextBox 30"/>
            <p:cNvSpPr txBox="1"/>
            <p:nvPr/>
          </p:nvSpPr>
          <p:spPr bwMode="ltGray">
            <a:xfrm>
              <a:off x="7204075" y="3063673"/>
              <a:ext cx="1376363" cy="461867"/>
            </a:xfrm>
            <a:prstGeom prst="rect">
              <a:avLst/>
            </a:prstGeom>
            <a:solidFill>
              <a:schemeClr val="accent3"/>
            </a:solidFill>
          </p:spPr>
          <p:txBody>
            <a:bodyPr>
              <a:spAutoFit/>
            </a:bodyPr>
            <a:lstStyle/>
            <a:p>
              <a:pPr algn="ctr" defTabSz="914400" fontAlgn="base">
                <a:buClr>
                  <a:srgbClr val="8B3D9A"/>
                </a:buClr>
                <a:buFont typeface="Arial" charset="0"/>
                <a:buNone/>
                <a:defRPr/>
              </a:pPr>
              <a:r>
                <a:rPr kumimoji="1" lang="en-US" sz="1200" b="1" dirty="0">
                  <a:solidFill>
                    <a:srgbClr val="000000"/>
                  </a:solidFill>
                  <a:ea typeface="ヒラギノ角ゴ Pro W3" charset="-128"/>
                </a:rPr>
                <a:t>Suppression of</a:t>
              </a:r>
              <a:br>
                <a:rPr kumimoji="1" lang="en-US" sz="1200" b="1" dirty="0">
                  <a:solidFill>
                    <a:srgbClr val="000000"/>
                  </a:solidFill>
                  <a:ea typeface="ヒラギノ角ゴ Pro W3" charset="-128"/>
                </a:rPr>
              </a:br>
              <a:r>
                <a:rPr kumimoji="1" lang="en-US" sz="1200" b="1" dirty="0">
                  <a:solidFill>
                    <a:srgbClr val="000000"/>
                  </a:solidFill>
                  <a:ea typeface="ヒラギノ角ゴ Pro W3" charset="-128"/>
                </a:rPr>
                <a:t>renin</a:t>
              </a:r>
            </a:p>
          </p:txBody>
        </p:sp>
      </p:grpSp>
      <p:sp>
        <p:nvSpPr>
          <p:cNvPr id="34859" name="Line 51"/>
          <p:cNvSpPr>
            <a:spLocks noChangeShapeType="1"/>
          </p:cNvSpPr>
          <p:nvPr/>
        </p:nvSpPr>
        <p:spPr bwMode="auto">
          <a:xfrm>
            <a:off x="1388536" y="3968793"/>
            <a:ext cx="2117" cy="549275"/>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sp>
        <p:nvSpPr>
          <p:cNvPr id="34860" name="Line 51"/>
          <p:cNvSpPr>
            <a:spLocks noChangeShapeType="1"/>
          </p:cNvSpPr>
          <p:nvPr/>
        </p:nvSpPr>
        <p:spPr bwMode="auto">
          <a:xfrm>
            <a:off x="1399119" y="4945106"/>
            <a:ext cx="2116" cy="547687"/>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es-CO" sz="1600" b="1" smtClean="0">
              <a:solidFill>
                <a:srgbClr val="FFFFFF"/>
              </a:solidFill>
              <a:ea typeface="ＭＳ Ｐゴシック" panose="020B0600070205080204" pitchFamily="34" charset="-128"/>
            </a:endParaRPr>
          </a:p>
        </p:txBody>
      </p:sp>
      <p:grpSp>
        <p:nvGrpSpPr>
          <p:cNvPr id="34861" name="Group 75"/>
          <p:cNvGrpSpPr>
            <a:grpSpLocks/>
          </p:cNvGrpSpPr>
          <p:nvPr/>
        </p:nvGrpSpPr>
        <p:grpSpPr bwMode="auto">
          <a:xfrm>
            <a:off x="1568480" y="4587875"/>
            <a:ext cx="1720849" cy="1290638"/>
            <a:chOff x="1176338" y="3860800"/>
            <a:chExt cx="1290637" cy="1290637"/>
          </a:xfrm>
        </p:grpSpPr>
        <p:sp>
          <p:nvSpPr>
            <p:cNvPr id="77" name="Line 89"/>
            <p:cNvSpPr>
              <a:spLocks noChangeShapeType="1"/>
            </p:cNvSpPr>
            <p:nvPr/>
          </p:nvSpPr>
          <p:spPr bwMode="auto">
            <a:xfrm rot="2700000" flipV="1">
              <a:off x="1176338" y="4202113"/>
              <a:ext cx="1290637" cy="608012"/>
            </a:xfrm>
            <a:prstGeom prst="line">
              <a:avLst/>
            </a:prstGeom>
            <a:noFill/>
            <a:ln w="28575">
              <a:solidFill>
                <a:schemeClr val="accent3"/>
              </a:solidFill>
              <a:round/>
              <a:headEnd/>
              <a:tailEn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sp>
          <p:nvSpPr>
            <p:cNvPr id="78" name="Line 89"/>
            <p:cNvSpPr>
              <a:spLocks noChangeShapeType="1"/>
            </p:cNvSpPr>
            <p:nvPr/>
          </p:nvSpPr>
          <p:spPr bwMode="auto">
            <a:xfrm rot="18900000" flipH="1" flipV="1">
              <a:off x="1176338" y="4202113"/>
              <a:ext cx="1290637" cy="608012"/>
            </a:xfrm>
            <a:prstGeom prst="line">
              <a:avLst/>
            </a:prstGeom>
            <a:noFill/>
            <a:ln w="28575">
              <a:solidFill>
                <a:schemeClr val="accent3"/>
              </a:solidFill>
              <a:round/>
              <a:headEnd/>
              <a:tailEnd/>
            </a:ln>
          </p:spPr>
          <p:txBody>
            <a:bodyPr/>
            <a:lstStyle/>
            <a:p>
              <a:pPr defTabSz="914400" fontAlgn="base">
                <a:lnSpc>
                  <a:spcPct val="90000"/>
                </a:lnSpc>
                <a:spcBef>
                  <a:spcPct val="35000"/>
                </a:spcBef>
                <a:spcAft>
                  <a:spcPct val="25000"/>
                </a:spcAft>
                <a:buClr>
                  <a:srgbClr val="8B3D9A"/>
                </a:buClr>
                <a:buFont typeface="Arial" charset="0"/>
                <a:buChar char="•"/>
                <a:defRPr/>
              </a:pPr>
              <a:endParaRPr kumimoji="1" lang="en-US" sz="1600" b="1" dirty="0">
                <a:solidFill>
                  <a:srgbClr val="FFFFFF"/>
                </a:solidFill>
                <a:ea typeface="ヒラギノ角ゴ Pro W3" charset="-128"/>
              </a:endParaRPr>
            </a:p>
          </p:txBody>
        </p:sp>
      </p:grpSp>
    </p:spTree>
    <p:extLst>
      <p:ext uri="{BB962C8B-B14F-4D97-AF65-F5344CB8AC3E}">
        <p14:creationId xmlns:p14="http://schemas.microsoft.com/office/powerpoint/2010/main" val="998200644"/>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Line 45"/>
          <p:cNvSpPr>
            <a:spLocks noChangeShapeType="1"/>
          </p:cNvSpPr>
          <p:nvPr/>
        </p:nvSpPr>
        <p:spPr bwMode="auto">
          <a:xfrm>
            <a:off x="4421717" y="2513013"/>
            <a:ext cx="0" cy="273050"/>
          </a:xfrm>
          <a:prstGeom prst="line">
            <a:avLst/>
          </a:prstGeom>
          <a:noFill/>
          <a:ln w="19050">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44" name="Line 45"/>
          <p:cNvSpPr>
            <a:spLocks noChangeShapeType="1"/>
          </p:cNvSpPr>
          <p:nvPr/>
        </p:nvSpPr>
        <p:spPr bwMode="auto">
          <a:xfrm>
            <a:off x="6326717" y="2513013"/>
            <a:ext cx="0" cy="273050"/>
          </a:xfrm>
          <a:prstGeom prst="line">
            <a:avLst/>
          </a:prstGeom>
          <a:noFill/>
          <a:ln w="19050">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47" name="Line 45"/>
          <p:cNvSpPr>
            <a:spLocks noChangeShapeType="1"/>
          </p:cNvSpPr>
          <p:nvPr/>
        </p:nvSpPr>
        <p:spPr bwMode="auto">
          <a:xfrm>
            <a:off x="4965700" y="4529138"/>
            <a:ext cx="0" cy="271462"/>
          </a:xfrm>
          <a:prstGeom prst="line">
            <a:avLst/>
          </a:prstGeom>
          <a:noFill/>
          <a:ln w="19050">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49" name="Line 45"/>
          <p:cNvSpPr>
            <a:spLocks noChangeShapeType="1"/>
          </p:cNvSpPr>
          <p:nvPr/>
        </p:nvSpPr>
        <p:spPr bwMode="auto">
          <a:xfrm>
            <a:off x="6891867" y="4786313"/>
            <a:ext cx="0" cy="273050"/>
          </a:xfrm>
          <a:prstGeom prst="line">
            <a:avLst/>
          </a:prstGeom>
          <a:noFill/>
          <a:ln w="19050">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4099" name="Text Box 4"/>
          <p:cNvSpPr txBox="1">
            <a:spLocks noChangeArrowheads="1"/>
          </p:cNvSpPr>
          <p:nvPr/>
        </p:nvSpPr>
        <p:spPr bwMode="auto">
          <a:xfrm>
            <a:off x="3820585" y="5730875"/>
            <a:ext cx="1786467" cy="590550"/>
          </a:xfrm>
          <a:prstGeom prst="rect">
            <a:avLst/>
          </a:prstGeom>
          <a:noFill/>
          <a:ln w="12700">
            <a:noFill/>
            <a:miter lim="800000"/>
            <a:headEnd/>
            <a:tailEnd/>
          </a:ln>
        </p:spPr>
        <p:txBody>
          <a:bodyPr>
            <a:spAutoFit/>
          </a:bodyPr>
          <a:lstStyle/>
          <a:p>
            <a:pPr algn="ctr" defTabSz="914400" fontAlgn="base">
              <a:lnSpc>
                <a:spcPct val="90000"/>
              </a:lnSpc>
              <a:spcBef>
                <a:spcPct val="0"/>
              </a:spcBef>
              <a:spcAft>
                <a:spcPct val="0"/>
              </a:spcAft>
              <a:defRPr/>
            </a:pPr>
            <a:r>
              <a:rPr lang="en-US" b="1" dirty="0">
                <a:solidFill>
                  <a:srgbClr val="FFFFFF"/>
                </a:solidFill>
                <a:ea typeface="ＭＳ Ｐゴシック" panose="020B0600070205080204" pitchFamily="34" charset="-128"/>
              </a:rPr>
              <a:t>Lumbar</a:t>
            </a:r>
          </a:p>
          <a:p>
            <a:pPr algn="ctr" defTabSz="914400" fontAlgn="base">
              <a:lnSpc>
                <a:spcPct val="90000"/>
              </a:lnSpc>
              <a:spcBef>
                <a:spcPct val="0"/>
              </a:spcBef>
              <a:spcAft>
                <a:spcPct val="0"/>
              </a:spcAft>
              <a:defRPr/>
            </a:pPr>
            <a:r>
              <a:rPr lang="en-US" b="1" dirty="0">
                <a:solidFill>
                  <a:srgbClr val="FFFFFF"/>
                </a:solidFill>
                <a:ea typeface="ＭＳ Ｐゴシック" panose="020B0600070205080204" pitchFamily="34" charset="-128"/>
              </a:rPr>
              <a:t>Spine</a:t>
            </a:r>
          </a:p>
        </p:txBody>
      </p:sp>
      <p:sp>
        <p:nvSpPr>
          <p:cNvPr id="4100" name="Text Box 5"/>
          <p:cNvSpPr txBox="1">
            <a:spLocks noChangeArrowheads="1"/>
          </p:cNvSpPr>
          <p:nvPr/>
        </p:nvSpPr>
        <p:spPr bwMode="auto">
          <a:xfrm>
            <a:off x="5668433" y="5730875"/>
            <a:ext cx="1940984" cy="590550"/>
          </a:xfrm>
          <a:prstGeom prst="rect">
            <a:avLst/>
          </a:prstGeom>
          <a:noFill/>
          <a:ln w="12700">
            <a:noFill/>
            <a:miter lim="800000"/>
            <a:headEnd/>
            <a:tailEnd/>
          </a:ln>
        </p:spPr>
        <p:txBody>
          <a:bodyPr>
            <a:spAutoFit/>
          </a:bodyPr>
          <a:lstStyle/>
          <a:p>
            <a:pPr algn="ctr" defTabSz="914400" fontAlgn="base">
              <a:lnSpc>
                <a:spcPct val="90000"/>
              </a:lnSpc>
              <a:spcBef>
                <a:spcPct val="0"/>
              </a:spcBef>
              <a:spcAft>
                <a:spcPct val="0"/>
              </a:spcAft>
              <a:defRPr/>
            </a:pPr>
            <a:r>
              <a:rPr lang="en-US" b="1" dirty="0">
                <a:solidFill>
                  <a:srgbClr val="FFFFFF"/>
                </a:solidFill>
                <a:ea typeface="ＭＳ Ｐゴシック" panose="020B0600070205080204" pitchFamily="34" charset="-128"/>
              </a:rPr>
              <a:t>Total</a:t>
            </a:r>
          </a:p>
          <a:p>
            <a:pPr algn="ctr" defTabSz="914400" fontAlgn="base">
              <a:lnSpc>
                <a:spcPct val="90000"/>
              </a:lnSpc>
              <a:spcBef>
                <a:spcPct val="0"/>
              </a:spcBef>
              <a:spcAft>
                <a:spcPct val="0"/>
              </a:spcAft>
              <a:defRPr/>
            </a:pPr>
            <a:r>
              <a:rPr lang="en-US" b="1" dirty="0">
                <a:solidFill>
                  <a:srgbClr val="FFFFFF"/>
                </a:solidFill>
                <a:ea typeface="ＭＳ Ｐゴシック" panose="020B0600070205080204" pitchFamily="34" charset="-128"/>
              </a:rPr>
              <a:t>Hip</a:t>
            </a:r>
          </a:p>
        </p:txBody>
      </p:sp>
      <p:sp>
        <p:nvSpPr>
          <p:cNvPr id="57352" name="Text Box 6"/>
          <p:cNvSpPr txBox="1">
            <a:spLocks noChangeArrowheads="1"/>
          </p:cNvSpPr>
          <p:nvPr/>
        </p:nvSpPr>
        <p:spPr bwMode="auto">
          <a:xfrm>
            <a:off x="7903633" y="2819441"/>
            <a:ext cx="3894667" cy="646113"/>
          </a:xfrm>
          <a:prstGeom prst="rect">
            <a:avLst/>
          </a:prstGeom>
          <a:noFill/>
          <a:ln w="12700">
            <a:noFill/>
            <a:miter lim="800000"/>
            <a:headEnd/>
            <a:tailEnd/>
          </a:ln>
        </p:spPr>
        <p:txBody>
          <a:bodyPr>
            <a:spAutoFit/>
          </a:bodyPr>
          <a:lstStyle/>
          <a:p>
            <a:pPr defTabSz="914400" fontAlgn="base">
              <a:spcBef>
                <a:spcPct val="0"/>
              </a:spcBef>
              <a:spcAft>
                <a:spcPct val="0"/>
              </a:spcAft>
              <a:defRPr/>
            </a:pPr>
            <a:r>
              <a:rPr lang="en-US" i="1" dirty="0">
                <a:solidFill>
                  <a:srgbClr val="FFFFFF"/>
                </a:solidFill>
                <a:ea typeface="ＭＳ Ｐゴシック" panose="020B0600070205080204" pitchFamily="34" charset="-128"/>
              </a:rPr>
              <a:t>P</a:t>
            </a:r>
            <a:r>
              <a:rPr lang="en-US" dirty="0">
                <a:solidFill>
                  <a:srgbClr val="FFFFFF"/>
                </a:solidFill>
                <a:ea typeface="ＭＳ Ｐゴシック" panose="020B0600070205080204" pitchFamily="34" charset="-128"/>
              </a:rPr>
              <a:t> &lt; .001 for each </a:t>
            </a:r>
            <a:br>
              <a:rPr lang="en-US" dirty="0">
                <a:solidFill>
                  <a:srgbClr val="FFFFFF"/>
                </a:solidFill>
                <a:ea typeface="ＭＳ Ｐゴシック" panose="020B0600070205080204" pitchFamily="34" charset="-128"/>
              </a:rPr>
            </a:br>
            <a:r>
              <a:rPr lang="en-US" dirty="0">
                <a:solidFill>
                  <a:srgbClr val="FFFFFF"/>
                </a:solidFill>
                <a:ea typeface="ＭＳ Ｐゴシック" panose="020B0600070205080204" pitchFamily="34" charset="-128"/>
              </a:rPr>
              <a:t>comparison</a:t>
            </a:r>
          </a:p>
        </p:txBody>
      </p:sp>
      <p:sp>
        <p:nvSpPr>
          <p:cNvPr id="57353" name="Text Box 8"/>
          <p:cNvSpPr txBox="1">
            <a:spLocks noChangeArrowheads="1"/>
          </p:cNvSpPr>
          <p:nvPr/>
        </p:nvSpPr>
        <p:spPr bwMode="auto">
          <a:xfrm>
            <a:off x="7903633" y="5211804"/>
            <a:ext cx="3894667" cy="369887"/>
          </a:xfrm>
          <a:prstGeom prst="rect">
            <a:avLst/>
          </a:prstGeom>
          <a:noFill/>
          <a:ln w="12700">
            <a:noFill/>
            <a:miter lim="800000"/>
            <a:headEnd/>
            <a:tailEnd/>
          </a:ln>
        </p:spPr>
        <p:txBody>
          <a:bodyPr>
            <a:spAutoFit/>
          </a:bodyPr>
          <a:lstStyle/>
          <a:p>
            <a:pPr defTabSz="914400" fontAlgn="base">
              <a:spcBef>
                <a:spcPct val="0"/>
              </a:spcBef>
              <a:spcAft>
                <a:spcPct val="0"/>
              </a:spcAft>
              <a:defRPr/>
            </a:pPr>
            <a:r>
              <a:rPr lang="en-US" dirty="0">
                <a:solidFill>
                  <a:srgbClr val="FFFFFF"/>
                </a:solidFill>
                <a:ea typeface="ＭＳ Ｐゴシック" panose="020B0600070205080204" pitchFamily="34" charset="-128"/>
              </a:rPr>
              <a:t>12-mo data</a:t>
            </a:r>
          </a:p>
        </p:txBody>
      </p:sp>
      <p:sp>
        <p:nvSpPr>
          <p:cNvPr id="4103" name="Text Box 9"/>
          <p:cNvSpPr txBox="1">
            <a:spLocks noChangeArrowheads="1"/>
          </p:cNvSpPr>
          <p:nvPr/>
        </p:nvSpPr>
        <p:spPr bwMode="auto">
          <a:xfrm rot="16200000">
            <a:off x="1014176" y="3703916"/>
            <a:ext cx="3862387" cy="369332"/>
          </a:xfrm>
          <a:prstGeom prst="rect">
            <a:avLst/>
          </a:prstGeom>
          <a:noFill/>
          <a:ln w="9525">
            <a:noFill/>
            <a:miter lim="800000"/>
            <a:headEnd/>
            <a:tailEnd/>
          </a:ln>
        </p:spPr>
        <p:txBody>
          <a:bodyPr>
            <a:spAutoFit/>
          </a:bodyPr>
          <a:lstStyle/>
          <a:p>
            <a:pPr algn="ctr" defTabSz="914400" eaLnBrk="0" fontAlgn="base" hangingPunct="0">
              <a:spcBef>
                <a:spcPct val="0"/>
              </a:spcBef>
              <a:spcAft>
                <a:spcPct val="0"/>
              </a:spcAft>
              <a:defRPr/>
            </a:pPr>
            <a:r>
              <a:rPr lang="en-US" b="1" dirty="0">
                <a:solidFill>
                  <a:srgbClr val="FFFFFF"/>
                </a:solidFill>
                <a:ea typeface="ＭＳ Ｐゴシック" panose="020B0600070205080204" pitchFamily="34" charset="-128"/>
              </a:rPr>
              <a:t>Percent Change</a:t>
            </a:r>
          </a:p>
        </p:txBody>
      </p:sp>
      <p:sp>
        <p:nvSpPr>
          <p:cNvPr id="14347" name="Text Box 11"/>
          <p:cNvSpPr txBox="1">
            <a:spLocks noChangeArrowheads="1"/>
          </p:cNvSpPr>
          <p:nvPr/>
        </p:nvSpPr>
        <p:spPr bwMode="auto">
          <a:xfrm>
            <a:off x="381000" y="6356350"/>
            <a:ext cx="11415184"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b">
            <a:spAutoFit/>
          </a:bodyPr>
          <a:lstStyle>
            <a:lvl1pPr eaLnBrk="0" hangingPunct="0">
              <a:defRPr sz="2400" b="1">
                <a:solidFill>
                  <a:schemeClr val="tx1"/>
                </a:solidFill>
                <a:latin typeface="Times New Roman" panose="02020603050405020304" pitchFamily="18" charset="0"/>
                <a:ea typeface="ＭＳ Ｐゴシック" panose="020B0600070205080204" pitchFamily="34" charset="-128"/>
              </a:defRPr>
            </a:lvl1pPr>
            <a:lvl2pPr marL="742950" indent="-285750" eaLnBrk="0" hangingPunct="0">
              <a:defRPr sz="2400" b="1">
                <a:solidFill>
                  <a:schemeClr val="tx1"/>
                </a:solidFill>
                <a:latin typeface="Times New Roman" panose="02020603050405020304" pitchFamily="18" charset="0"/>
                <a:ea typeface="ＭＳ Ｐゴシック" panose="020B0600070205080204" pitchFamily="34" charset="-128"/>
              </a:defRPr>
            </a:lvl2pPr>
            <a:lvl3pPr marL="1143000" indent="-228600" eaLnBrk="0" hangingPunct="0">
              <a:defRPr sz="2400" b="1">
                <a:solidFill>
                  <a:schemeClr val="tx1"/>
                </a:solidFill>
                <a:latin typeface="Times New Roman" panose="02020603050405020304" pitchFamily="18" charset="0"/>
                <a:ea typeface="ＭＳ Ｐゴシック" panose="020B0600070205080204" pitchFamily="34" charset="-128"/>
              </a:defRPr>
            </a:lvl3pPr>
            <a:lvl4pPr marL="1600200" indent="-228600" eaLnBrk="0" hangingPunct="0">
              <a:defRPr sz="2400" b="1">
                <a:solidFill>
                  <a:schemeClr val="tx1"/>
                </a:solidFill>
                <a:latin typeface="Times New Roman" panose="02020603050405020304" pitchFamily="18" charset="0"/>
                <a:ea typeface="ＭＳ Ｐゴシック" panose="020B0600070205080204" pitchFamily="34" charset="-128"/>
              </a:defRPr>
            </a:lvl4pPr>
            <a:lvl5pPr marL="2057400" indent="-228600" eaLnBrk="0" hangingPunct="0">
              <a:defRPr sz="2400" b="1">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ＭＳ Ｐゴシック" panose="020B0600070205080204" pitchFamily="34" charset="-128"/>
              </a:defRPr>
            </a:lvl9pPr>
          </a:lstStyle>
          <a:p>
            <a:pPr defTabSz="914400" eaLnBrk="1" fontAlgn="base" hangingPunct="1">
              <a:spcBef>
                <a:spcPct val="0"/>
              </a:spcBef>
              <a:spcAft>
                <a:spcPct val="0"/>
              </a:spcAft>
            </a:pPr>
            <a:r>
              <a:rPr lang="en-US" altLang="es-CO" sz="1400" b="0" smtClean="0">
                <a:solidFill>
                  <a:srgbClr val="CDCDCF"/>
                </a:solidFill>
                <a:latin typeface="Arial" panose="020B0604020202020204" pitchFamily="34" charset="0"/>
              </a:rPr>
              <a:t>Mittan D, et al. J Clin Endocrinol Metab. 2002;87:3656-3661.</a:t>
            </a:r>
          </a:p>
        </p:txBody>
      </p:sp>
      <p:sp>
        <p:nvSpPr>
          <p:cNvPr id="14348" name="Title 10"/>
          <p:cNvSpPr>
            <a:spLocks noGrp="1"/>
          </p:cNvSpPr>
          <p:nvPr>
            <p:ph type="title" idx="4294967295"/>
          </p:nvPr>
        </p:nvSpPr>
        <p:spPr>
          <a:xfrm>
            <a:off x="356754" y="495449"/>
            <a:ext cx="11558764" cy="1116940"/>
          </a:xfrm>
        </p:spPr>
        <p:txBody>
          <a:bodyPr>
            <a:normAutofit/>
          </a:bodyPr>
          <a:lstStyle/>
          <a:p>
            <a:pPr eaLnBrk="1" hangingPunct="1"/>
            <a:r>
              <a:rPr lang="en-US" altLang="es-CO" sz="2800" b="1" i="1" dirty="0" err="1" smtClean="0">
                <a:solidFill>
                  <a:schemeClr val="tx1"/>
                </a:solidFill>
                <a:ea typeface="ＭＳ Ｐゴシック" panose="020B0600070205080204" pitchFamily="34" charset="-128"/>
              </a:rPr>
              <a:t>GnRH</a:t>
            </a:r>
            <a:r>
              <a:rPr lang="en-US" altLang="es-CO" sz="2800" b="1" i="1" dirty="0" smtClean="0">
                <a:solidFill>
                  <a:schemeClr val="tx1"/>
                </a:solidFill>
                <a:ea typeface="ＭＳ Ｐゴシック" panose="020B0600070205080204" pitchFamily="34" charset="-128"/>
              </a:rPr>
              <a:t> Agonists Decrease BMD in Men With Prostate Cancer</a:t>
            </a:r>
          </a:p>
        </p:txBody>
      </p:sp>
      <p:sp>
        <p:nvSpPr>
          <p:cNvPr id="11" name="Rectangle 9"/>
          <p:cNvSpPr>
            <a:spLocks noChangeArrowheads="1"/>
          </p:cNvSpPr>
          <p:nvPr/>
        </p:nvSpPr>
        <p:spPr bwMode="auto">
          <a:xfrm>
            <a:off x="3334513" y="5581691"/>
            <a:ext cx="204571" cy="276999"/>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-5</a:t>
            </a:r>
          </a:p>
        </p:txBody>
      </p:sp>
      <p:sp>
        <p:nvSpPr>
          <p:cNvPr id="12" name="Rectangle 10"/>
          <p:cNvSpPr>
            <a:spLocks noChangeArrowheads="1"/>
          </p:cNvSpPr>
          <p:nvPr/>
        </p:nvSpPr>
        <p:spPr bwMode="auto">
          <a:xfrm>
            <a:off x="3334513" y="5048291"/>
            <a:ext cx="204571" cy="276999"/>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-4</a:t>
            </a:r>
          </a:p>
        </p:txBody>
      </p:sp>
      <p:sp>
        <p:nvSpPr>
          <p:cNvPr id="13" name="Rectangle 11"/>
          <p:cNvSpPr>
            <a:spLocks noChangeArrowheads="1"/>
          </p:cNvSpPr>
          <p:nvPr/>
        </p:nvSpPr>
        <p:spPr bwMode="auto">
          <a:xfrm>
            <a:off x="3334513" y="4516479"/>
            <a:ext cx="204571" cy="276999"/>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-3</a:t>
            </a:r>
          </a:p>
        </p:txBody>
      </p:sp>
      <p:sp>
        <p:nvSpPr>
          <p:cNvPr id="14" name="Rectangle 12"/>
          <p:cNvSpPr>
            <a:spLocks noChangeArrowheads="1"/>
          </p:cNvSpPr>
          <p:nvPr/>
        </p:nvSpPr>
        <p:spPr bwMode="auto">
          <a:xfrm>
            <a:off x="3334513" y="3983042"/>
            <a:ext cx="204571" cy="276999"/>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-2</a:t>
            </a:r>
          </a:p>
        </p:txBody>
      </p:sp>
      <p:sp>
        <p:nvSpPr>
          <p:cNvPr id="15" name="Rectangle 13"/>
          <p:cNvSpPr>
            <a:spLocks noChangeArrowheads="1"/>
          </p:cNvSpPr>
          <p:nvPr/>
        </p:nvSpPr>
        <p:spPr bwMode="auto">
          <a:xfrm>
            <a:off x="3334513" y="3451231"/>
            <a:ext cx="204571" cy="276999"/>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-1</a:t>
            </a:r>
          </a:p>
        </p:txBody>
      </p:sp>
      <p:sp>
        <p:nvSpPr>
          <p:cNvPr id="16" name="Rectangle 14"/>
          <p:cNvSpPr>
            <a:spLocks noChangeArrowheads="1"/>
          </p:cNvSpPr>
          <p:nvPr/>
        </p:nvSpPr>
        <p:spPr bwMode="auto">
          <a:xfrm>
            <a:off x="3411165" y="2917866"/>
            <a:ext cx="127927" cy="276999"/>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0</a:t>
            </a:r>
          </a:p>
        </p:txBody>
      </p:sp>
      <p:sp>
        <p:nvSpPr>
          <p:cNvPr id="17" name="Rectangle 15"/>
          <p:cNvSpPr>
            <a:spLocks noChangeArrowheads="1"/>
          </p:cNvSpPr>
          <p:nvPr/>
        </p:nvSpPr>
        <p:spPr bwMode="auto">
          <a:xfrm>
            <a:off x="3411165" y="2386054"/>
            <a:ext cx="127927" cy="276999"/>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1</a:t>
            </a:r>
          </a:p>
        </p:txBody>
      </p:sp>
      <p:sp>
        <p:nvSpPr>
          <p:cNvPr id="19" name="Line 35"/>
          <p:cNvSpPr>
            <a:spLocks noChangeShapeType="1"/>
          </p:cNvSpPr>
          <p:nvPr/>
        </p:nvSpPr>
        <p:spPr bwMode="auto">
          <a:xfrm flipV="1">
            <a:off x="3733800" y="1952625"/>
            <a:ext cx="0" cy="3767138"/>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20" name="Line 36"/>
          <p:cNvSpPr>
            <a:spLocks noChangeShapeType="1"/>
          </p:cNvSpPr>
          <p:nvPr/>
        </p:nvSpPr>
        <p:spPr bwMode="auto">
          <a:xfrm flipH="1">
            <a:off x="3640669" y="5713413"/>
            <a:ext cx="84667"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21" name="Line 37"/>
          <p:cNvSpPr>
            <a:spLocks noChangeShapeType="1"/>
          </p:cNvSpPr>
          <p:nvPr/>
        </p:nvSpPr>
        <p:spPr bwMode="auto">
          <a:xfrm flipH="1">
            <a:off x="3640669" y="5176879"/>
            <a:ext cx="84667"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22" name="Line 38"/>
          <p:cNvSpPr>
            <a:spLocks noChangeShapeType="1"/>
          </p:cNvSpPr>
          <p:nvPr/>
        </p:nvSpPr>
        <p:spPr bwMode="auto">
          <a:xfrm flipH="1">
            <a:off x="3640669" y="4641850"/>
            <a:ext cx="84667"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23" name="Line 39"/>
          <p:cNvSpPr>
            <a:spLocks noChangeShapeType="1"/>
          </p:cNvSpPr>
          <p:nvPr/>
        </p:nvSpPr>
        <p:spPr bwMode="auto">
          <a:xfrm flipH="1">
            <a:off x="3640669" y="4106864"/>
            <a:ext cx="84667"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24" name="Line 40"/>
          <p:cNvSpPr>
            <a:spLocks noChangeShapeType="1"/>
          </p:cNvSpPr>
          <p:nvPr/>
        </p:nvSpPr>
        <p:spPr bwMode="auto">
          <a:xfrm flipH="1">
            <a:off x="3640669" y="3570291"/>
            <a:ext cx="84667" cy="1587"/>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25" name="Line 41"/>
          <p:cNvSpPr>
            <a:spLocks noChangeShapeType="1"/>
          </p:cNvSpPr>
          <p:nvPr/>
        </p:nvSpPr>
        <p:spPr bwMode="auto">
          <a:xfrm flipH="1">
            <a:off x="3640669" y="3035300"/>
            <a:ext cx="84667"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26" name="Line 42"/>
          <p:cNvSpPr>
            <a:spLocks noChangeShapeType="1"/>
          </p:cNvSpPr>
          <p:nvPr/>
        </p:nvSpPr>
        <p:spPr bwMode="auto">
          <a:xfrm flipH="1">
            <a:off x="3640669" y="1966913"/>
            <a:ext cx="84667"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29" name="Line 46"/>
          <p:cNvSpPr>
            <a:spLocks noChangeShapeType="1"/>
          </p:cNvSpPr>
          <p:nvPr/>
        </p:nvSpPr>
        <p:spPr bwMode="auto">
          <a:xfrm flipH="1">
            <a:off x="3640669" y="2500313"/>
            <a:ext cx="84667"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30" name="Rectangle 47"/>
          <p:cNvSpPr>
            <a:spLocks noChangeArrowheads="1"/>
          </p:cNvSpPr>
          <p:nvPr/>
        </p:nvSpPr>
        <p:spPr bwMode="auto">
          <a:xfrm>
            <a:off x="3411165" y="1852618"/>
            <a:ext cx="127927" cy="276999"/>
          </a:xfrm>
          <a:prstGeom prst="rect">
            <a:avLst/>
          </a:prstGeom>
          <a:noFill/>
          <a:ln w="9525">
            <a:noFill/>
            <a:miter lim="800000"/>
            <a:headEnd/>
            <a:tailEnd/>
          </a:ln>
        </p:spPr>
        <p:txBody>
          <a:bodyPr wrap="none" lIns="0" tIns="0" rIns="0" bIns="0">
            <a:spAutoFit/>
          </a:bodyPr>
          <a:lstStyle/>
          <a:p>
            <a:pPr algn="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2</a:t>
            </a:r>
          </a:p>
        </p:txBody>
      </p:sp>
      <p:sp>
        <p:nvSpPr>
          <p:cNvPr id="32" name="Line 45"/>
          <p:cNvSpPr>
            <a:spLocks noChangeShapeType="1"/>
          </p:cNvSpPr>
          <p:nvPr/>
        </p:nvSpPr>
        <p:spPr bwMode="auto">
          <a:xfrm>
            <a:off x="7569200" y="3043238"/>
            <a:ext cx="0" cy="6350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33" name="Line 45"/>
          <p:cNvSpPr>
            <a:spLocks noChangeShapeType="1"/>
          </p:cNvSpPr>
          <p:nvPr/>
        </p:nvSpPr>
        <p:spPr bwMode="auto">
          <a:xfrm>
            <a:off x="5643033" y="3043238"/>
            <a:ext cx="0" cy="6350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35" name="Rectangle 23"/>
          <p:cNvSpPr>
            <a:spLocks noChangeArrowheads="1"/>
          </p:cNvSpPr>
          <p:nvPr/>
        </p:nvSpPr>
        <p:spPr bwMode="black">
          <a:xfrm>
            <a:off x="7988300" y="2546350"/>
            <a:ext cx="194733" cy="146050"/>
          </a:xfrm>
          <a:prstGeom prst="rect">
            <a:avLst/>
          </a:prstGeom>
          <a:solidFill>
            <a:schemeClr val="accent3"/>
          </a:solidFill>
          <a:ln w="9525">
            <a:solidFill>
              <a:schemeClr val="bg2">
                <a:lumMod val="10000"/>
              </a:schemeClr>
            </a:solidFill>
            <a:miter lim="800000"/>
            <a:headEnd/>
            <a:tailEnd/>
          </a:ln>
        </p:spPr>
        <p:txBody>
          <a:bodyPr wrap="none"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36" name="Rectangle 24"/>
          <p:cNvSpPr>
            <a:spLocks noChangeArrowheads="1"/>
          </p:cNvSpPr>
          <p:nvPr/>
        </p:nvSpPr>
        <p:spPr bwMode="auto">
          <a:xfrm>
            <a:off x="7988300" y="2287588"/>
            <a:ext cx="194733" cy="146050"/>
          </a:xfrm>
          <a:prstGeom prst="rect">
            <a:avLst/>
          </a:prstGeom>
          <a:solidFill>
            <a:schemeClr val="accent2"/>
          </a:solidFill>
          <a:ln w="9525">
            <a:solidFill>
              <a:schemeClr val="bg2">
                <a:lumMod val="10000"/>
              </a:schemeClr>
            </a:solidFill>
            <a:miter lim="800000"/>
            <a:headEnd/>
            <a:tailEnd/>
          </a:ln>
        </p:spPr>
        <p:txBody>
          <a:bodyPr wrap="none"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57378" name="Text Box 25"/>
          <p:cNvSpPr txBox="1">
            <a:spLocks noChangeArrowheads="1"/>
          </p:cNvSpPr>
          <p:nvPr/>
        </p:nvSpPr>
        <p:spPr bwMode="auto">
          <a:xfrm>
            <a:off x="8210555" y="2451100"/>
            <a:ext cx="1710725" cy="369332"/>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GnRH agonist</a:t>
            </a:r>
          </a:p>
        </p:txBody>
      </p:sp>
      <p:sp>
        <p:nvSpPr>
          <p:cNvPr id="38" name="Text Box 26"/>
          <p:cNvSpPr txBox="1">
            <a:spLocks noChangeArrowheads="1"/>
          </p:cNvSpPr>
          <p:nvPr/>
        </p:nvSpPr>
        <p:spPr bwMode="auto">
          <a:xfrm>
            <a:off x="8210579" y="2182814"/>
            <a:ext cx="1008359" cy="369332"/>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defRPr/>
            </a:pPr>
            <a:r>
              <a:rPr lang="en-US" dirty="0">
                <a:solidFill>
                  <a:srgbClr val="FFFFFF"/>
                </a:solidFill>
                <a:ea typeface="ＭＳ Ｐゴシック" panose="020B0600070205080204" pitchFamily="34" charset="-128"/>
              </a:rPr>
              <a:t>Control</a:t>
            </a:r>
          </a:p>
        </p:txBody>
      </p:sp>
      <p:sp>
        <p:nvSpPr>
          <p:cNvPr id="39" name="Rectangle 24"/>
          <p:cNvSpPr>
            <a:spLocks noChangeArrowheads="1"/>
          </p:cNvSpPr>
          <p:nvPr/>
        </p:nvSpPr>
        <p:spPr bwMode="auto">
          <a:xfrm>
            <a:off x="4148667" y="2771775"/>
            <a:ext cx="546100" cy="266700"/>
          </a:xfrm>
          <a:prstGeom prst="rect">
            <a:avLst/>
          </a:prstGeom>
          <a:solidFill>
            <a:schemeClr val="accent2"/>
          </a:solidFill>
          <a:ln w="9525">
            <a:solidFill>
              <a:schemeClr val="bg2">
                <a:lumMod val="10000"/>
              </a:schemeClr>
            </a:solidFill>
            <a:miter lim="800000"/>
            <a:headEnd/>
            <a:tailEnd/>
          </a:ln>
        </p:spPr>
        <p:txBody>
          <a:bodyPr wrap="none"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40" name="Rectangle 24"/>
          <p:cNvSpPr>
            <a:spLocks noChangeArrowheads="1"/>
          </p:cNvSpPr>
          <p:nvPr/>
        </p:nvSpPr>
        <p:spPr bwMode="auto">
          <a:xfrm flipV="1">
            <a:off x="4707467" y="3038475"/>
            <a:ext cx="546100" cy="1504950"/>
          </a:xfrm>
          <a:prstGeom prst="rect">
            <a:avLst/>
          </a:prstGeom>
          <a:solidFill>
            <a:schemeClr val="accent3"/>
          </a:solidFill>
          <a:ln w="9525">
            <a:solidFill>
              <a:schemeClr val="bg2">
                <a:lumMod val="10000"/>
              </a:schemeClr>
            </a:solidFill>
            <a:miter lim="800000"/>
            <a:headEnd/>
            <a:tailEnd/>
          </a:ln>
        </p:spPr>
        <p:txBody>
          <a:bodyPr wrap="none"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41" name="Rectangle 24"/>
          <p:cNvSpPr>
            <a:spLocks noChangeArrowheads="1"/>
          </p:cNvSpPr>
          <p:nvPr/>
        </p:nvSpPr>
        <p:spPr bwMode="auto">
          <a:xfrm>
            <a:off x="6053667" y="2771775"/>
            <a:ext cx="546100" cy="266700"/>
          </a:xfrm>
          <a:prstGeom prst="rect">
            <a:avLst/>
          </a:prstGeom>
          <a:solidFill>
            <a:schemeClr val="accent2"/>
          </a:solidFill>
          <a:ln w="9525">
            <a:solidFill>
              <a:schemeClr val="bg2">
                <a:lumMod val="10000"/>
              </a:schemeClr>
            </a:solidFill>
            <a:miter lim="800000"/>
            <a:headEnd/>
            <a:tailEnd/>
          </a:ln>
        </p:spPr>
        <p:txBody>
          <a:bodyPr wrap="none"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42" name="Rectangle 24"/>
          <p:cNvSpPr>
            <a:spLocks noChangeArrowheads="1"/>
          </p:cNvSpPr>
          <p:nvPr/>
        </p:nvSpPr>
        <p:spPr bwMode="auto">
          <a:xfrm flipV="1">
            <a:off x="6612467" y="3038475"/>
            <a:ext cx="546100" cy="1752600"/>
          </a:xfrm>
          <a:prstGeom prst="rect">
            <a:avLst/>
          </a:prstGeom>
          <a:solidFill>
            <a:schemeClr val="accent3"/>
          </a:solidFill>
          <a:ln w="9525">
            <a:solidFill>
              <a:schemeClr val="bg2">
                <a:lumMod val="10000"/>
              </a:schemeClr>
            </a:solidFill>
            <a:miter lim="800000"/>
            <a:headEnd/>
            <a:tailEnd/>
          </a:ln>
        </p:spPr>
        <p:txBody>
          <a:bodyPr wrap="none" anchor="ct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45" name="Line 46"/>
          <p:cNvSpPr>
            <a:spLocks noChangeShapeType="1"/>
          </p:cNvSpPr>
          <p:nvPr/>
        </p:nvSpPr>
        <p:spPr bwMode="auto">
          <a:xfrm flipH="1">
            <a:off x="4360333" y="2509838"/>
            <a:ext cx="120651" cy="0"/>
          </a:xfrm>
          <a:prstGeom prst="line">
            <a:avLst/>
          </a:prstGeom>
          <a:noFill/>
          <a:ln w="19050">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46" name="Line 46"/>
          <p:cNvSpPr>
            <a:spLocks noChangeShapeType="1"/>
          </p:cNvSpPr>
          <p:nvPr/>
        </p:nvSpPr>
        <p:spPr bwMode="auto">
          <a:xfrm flipH="1">
            <a:off x="6261127" y="2509838"/>
            <a:ext cx="122767" cy="0"/>
          </a:xfrm>
          <a:prstGeom prst="line">
            <a:avLst/>
          </a:prstGeom>
          <a:noFill/>
          <a:ln w="19050">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48" name="Line 46"/>
          <p:cNvSpPr>
            <a:spLocks noChangeShapeType="1"/>
          </p:cNvSpPr>
          <p:nvPr/>
        </p:nvSpPr>
        <p:spPr bwMode="auto">
          <a:xfrm flipH="1">
            <a:off x="4900111" y="4808538"/>
            <a:ext cx="122767" cy="0"/>
          </a:xfrm>
          <a:prstGeom prst="line">
            <a:avLst/>
          </a:prstGeom>
          <a:noFill/>
          <a:ln w="19050">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50" name="Line 46"/>
          <p:cNvSpPr>
            <a:spLocks noChangeShapeType="1"/>
          </p:cNvSpPr>
          <p:nvPr/>
        </p:nvSpPr>
        <p:spPr bwMode="auto">
          <a:xfrm flipH="1">
            <a:off x="6826256" y="5065713"/>
            <a:ext cx="122767" cy="0"/>
          </a:xfrm>
          <a:prstGeom prst="line">
            <a:avLst/>
          </a:prstGeom>
          <a:noFill/>
          <a:ln w="19050">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34" name="Line 43"/>
          <p:cNvSpPr>
            <a:spLocks noChangeShapeType="1"/>
          </p:cNvSpPr>
          <p:nvPr/>
        </p:nvSpPr>
        <p:spPr bwMode="auto">
          <a:xfrm flipV="1">
            <a:off x="3712636" y="3035300"/>
            <a:ext cx="3877733"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53" name="Line 45"/>
          <p:cNvSpPr>
            <a:spLocks noChangeShapeType="1"/>
          </p:cNvSpPr>
          <p:nvPr/>
        </p:nvSpPr>
        <p:spPr bwMode="auto">
          <a:xfrm>
            <a:off x="3733800" y="5705475"/>
            <a:ext cx="0" cy="6350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54" name="Line 45"/>
          <p:cNvSpPr>
            <a:spLocks noChangeShapeType="1"/>
          </p:cNvSpPr>
          <p:nvPr/>
        </p:nvSpPr>
        <p:spPr bwMode="auto">
          <a:xfrm>
            <a:off x="7598833" y="5715000"/>
            <a:ext cx="0" cy="6350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55" name="Line 45"/>
          <p:cNvSpPr>
            <a:spLocks noChangeShapeType="1"/>
          </p:cNvSpPr>
          <p:nvPr/>
        </p:nvSpPr>
        <p:spPr bwMode="auto">
          <a:xfrm>
            <a:off x="5672667" y="5715000"/>
            <a:ext cx="0" cy="6350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
        <p:nvSpPr>
          <p:cNvPr id="56" name="Line 43"/>
          <p:cNvSpPr>
            <a:spLocks noChangeShapeType="1"/>
          </p:cNvSpPr>
          <p:nvPr/>
        </p:nvSpPr>
        <p:spPr bwMode="auto">
          <a:xfrm flipV="1">
            <a:off x="3742269" y="5707063"/>
            <a:ext cx="3879851" cy="0"/>
          </a:xfrm>
          <a:prstGeom prst="line">
            <a:avLst/>
          </a:prstGeom>
          <a:noFill/>
          <a:ln w="28575">
            <a:solidFill>
              <a:schemeClr val="tx1"/>
            </a:solidFill>
            <a:round/>
            <a:headEnd/>
            <a:tailEnd/>
          </a:ln>
        </p:spPr>
        <p:txBody>
          <a:bodyPr/>
          <a:lstStyle/>
          <a:p>
            <a:pPr defTabSz="914400" fontAlgn="base">
              <a:spcBef>
                <a:spcPct val="0"/>
              </a:spcBef>
              <a:spcAft>
                <a:spcPct val="0"/>
              </a:spcAft>
              <a:defRPr/>
            </a:pPr>
            <a:endParaRPr lang="en-US" b="1" dirty="0">
              <a:solidFill>
                <a:srgbClr val="FFFFFF"/>
              </a:solidFill>
              <a:ea typeface="ＭＳ Ｐゴシック" panose="020B0600070205080204" pitchFamily="34" charset="-128"/>
            </a:endParaRPr>
          </a:p>
        </p:txBody>
      </p:sp>
    </p:spTree>
    <p:custDataLst>
      <p:tags r:id="rId1"/>
    </p:custDataLst>
    <p:extLst>
      <p:ext uri="{BB962C8B-B14F-4D97-AF65-F5344CB8AC3E}">
        <p14:creationId xmlns:p14="http://schemas.microsoft.com/office/powerpoint/2010/main" val="158896387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2868324665"/>
              </p:ext>
            </p:extLst>
          </p:nvPr>
        </p:nvGraphicFramePr>
        <p:xfrm>
          <a:off x="428103" y="462866"/>
          <a:ext cx="11273364" cy="5420359"/>
        </p:xfrm>
        <a:graphic>
          <a:graphicData uri="http://schemas.openxmlformats.org/drawingml/2006/table">
            <a:tbl>
              <a:tblPr firstRow="1" bandRow="1">
                <a:tableStyleId>{9D7B26C5-4107-4FEC-AEDC-1716B250A1EF}</a:tableStyleId>
              </a:tblPr>
              <a:tblGrid>
                <a:gridCol w="3867193"/>
                <a:gridCol w="7406171"/>
              </a:tblGrid>
              <a:tr h="370840">
                <a:tc>
                  <a:txBody>
                    <a:bodyPr/>
                    <a:lstStyle/>
                    <a:p>
                      <a:r>
                        <a:rPr lang="es-ES" dirty="0" smtClean="0"/>
                        <a:t>Medicamentos</a:t>
                      </a:r>
                      <a:endParaRPr lang="es-ES" dirty="0"/>
                    </a:p>
                  </a:txBody>
                  <a:tcPr/>
                </a:tc>
                <a:tc>
                  <a:txBody>
                    <a:bodyPr/>
                    <a:lstStyle/>
                    <a:p>
                      <a:r>
                        <a:rPr lang="es-ES" dirty="0" smtClean="0"/>
                        <a:t>Efectos secundarios</a:t>
                      </a:r>
                      <a:endParaRPr lang="es-ES" dirty="0"/>
                    </a:p>
                  </a:txBody>
                  <a:tcPr/>
                </a:tc>
              </a:tr>
              <a:tr h="370840">
                <a:tc>
                  <a:txBody>
                    <a:bodyPr/>
                    <a:lstStyle/>
                    <a:p>
                      <a:r>
                        <a:rPr lang="es-ES" dirty="0" smtClean="0"/>
                        <a:t>LHRH agonistas</a:t>
                      </a:r>
                      <a:endParaRPr lang="es-ES" dirty="0"/>
                    </a:p>
                  </a:txBody>
                  <a:tcPr/>
                </a:tc>
                <a:tc>
                  <a:txBody>
                    <a:bodyPr/>
                    <a:lstStyle/>
                    <a:p>
                      <a:r>
                        <a:rPr lang="es-ES" dirty="0" smtClean="0"/>
                        <a:t>Tumor</a:t>
                      </a:r>
                      <a:r>
                        <a:rPr lang="es-ES" baseline="0" dirty="0" smtClean="0"/>
                        <a:t> </a:t>
                      </a:r>
                      <a:r>
                        <a:rPr lang="es-ES" baseline="0" dirty="0" err="1" smtClean="0"/>
                        <a:t>flare</a:t>
                      </a:r>
                      <a:endParaRPr lang="es-ES" baseline="0" dirty="0" smtClean="0"/>
                    </a:p>
                    <a:p>
                      <a:r>
                        <a:rPr lang="es-ES" baseline="0" dirty="0" smtClean="0"/>
                        <a:t>S</a:t>
                      </a:r>
                      <a:r>
                        <a:rPr lang="es-ES" baseline="0" dirty="0" smtClean="0"/>
                        <a:t>íntomas vasomotores</a:t>
                      </a:r>
                    </a:p>
                    <a:p>
                      <a:r>
                        <a:rPr lang="es-ES" baseline="0" dirty="0" smtClean="0"/>
                        <a:t>Síntomas sexuales</a:t>
                      </a:r>
                    </a:p>
                    <a:p>
                      <a:r>
                        <a:rPr lang="es-ES" baseline="0" dirty="0" smtClean="0"/>
                        <a:t>Incremento de peso &amp; adiposidad</a:t>
                      </a:r>
                    </a:p>
                    <a:p>
                      <a:r>
                        <a:rPr lang="es-ES" baseline="0" dirty="0" smtClean="0"/>
                        <a:t>Ginecomastia</a:t>
                      </a:r>
                    </a:p>
                    <a:p>
                      <a:r>
                        <a:rPr lang="es-ES" baseline="0" dirty="0" err="1" smtClean="0"/>
                        <a:t>Ostoporosis</a:t>
                      </a:r>
                      <a:endParaRPr lang="es-ES" baseline="0" dirty="0" smtClean="0"/>
                    </a:p>
                    <a:p>
                      <a:r>
                        <a:rPr lang="es-ES" baseline="0" dirty="0" smtClean="0"/>
                        <a:t>Cardiovascular</a:t>
                      </a:r>
                    </a:p>
                  </a:txBody>
                  <a:tcPr/>
                </a:tc>
              </a:tr>
              <a:tr h="370840">
                <a:tc>
                  <a:txBody>
                    <a:bodyPr/>
                    <a:lstStyle/>
                    <a:p>
                      <a:r>
                        <a:rPr lang="es-ES" dirty="0" smtClean="0"/>
                        <a:t>LHRH antagonistas</a:t>
                      </a:r>
                      <a:endParaRPr lang="es-ES" dirty="0"/>
                    </a:p>
                  </a:txBody>
                  <a:tcPr/>
                </a:tc>
                <a:tc>
                  <a:txBody>
                    <a:bodyPr/>
                    <a:lstStyle/>
                    <a:p>
                      <a:r>
                        <a:rPr lang="es-ES" baseline="0" dirty="0" smtClean="0"/>
                        <a:t>Igual a los LHRH agonistas menos el Tumor </a:t>
                      </a:r>
                      <a:r>
                        <a:rPr lang="es-ES" baseline="0" dirty="0" err="1" smtClean="0"/>
                        <a:t>flare</a:t>
                      </a:r>
                      <a:endParaRPr lang="es-ES" baseline="0" dirty="0" smtClean="0"/>
                    </a:p>
                  </a:txBody>
                  <a:tcPr/>
                </a:tc>
              </a:tr>
              <a:tr h="370840">
                <a:tc>
                  <a:txBody>
                    <a:bodyPr/>
                    <a:lstStyle/>
                    <a:p>
                      <a:r>
                        <a:rPr lang="es-ES" dirty="0" err="1" smtClean="0"/>
                        <a:t>Antiandr</a:t>
                      </a:r>
                      <a:r>
                        <a:rPr lang="es-ES" dirty="0" err="1" smtClean="0"/>
                        <a:t>ógenos</a:t>
                      </a:r>
                      <a:r>
                        <a:rPr lang="es-ES" dirty="0" smtClean="0"/>
                        <a:t> esteroideos</a:t>
                      </a:r>
                      <a:endParaRPr lang="es-ES" dirty="0"/>
                    </a:p>
                  </a:txBody>
                  <a:tcPr/>
                </a:tc>
                <a:tc>
                  <a:txBody>
                    <a:bodyPr/>
                    <a:lstStyle/>
                    <a:p>
                      <a:r>
                        <a:rPr lang="es-ES" baseline="0" dirty="0" smtClean="0"/>
                        <a:t>Igual a LHRH agonistas, aumenta la mortalidad</a:t>
                      </a:r>
                    </a:p>
                  </a:txBody>
                  <a:tcPr/>
                </a:tc>
              </a:tr>
              <a:tr h="370840">
                <a:tc>
                  <a:txBody>
                    <a:bodyPr/>
                    <a:lstStyle/>
                    <a:p>
                      <a:r>
                        <a:rPr lang="es-ES" dirty="0" err="1" smtClean="0"/>
                        <a:t>Antiandr</a:t>
                      </a:r>
                      <a:r>
                        <a:rPr lang="es-ES" dirty="0" err="1" smtClean="0"/>
                        <a:t>ógenos</a:t>
                      </a:r>
                      <a:r>
                        <a:rPr lang="es-ES" dirty="0" smtClean="0"/>
                        <a:t> no esteroideos</a:t>
                      </a:r>
                      <a:endParaRPr lang="es-ES" dirty="0"/>
                    </a:p>
                  </a:txBody>
                  <a:tcPr/>
                </a:tc>
                <a:tc>
                  <a:txBody>
                    <a:bodyPr/>
                    <a:lstStyle/>
                    <a:p>
                      <a:r>
                        <a:rPr lang="es-ES" baseline="0" dirty="0" smtClean="0"/>
                        <a:t>Igual a LHRH sin el tumor </a:t>
                      </a:r>
                      <a:r>
                        <a:rPr lang="es-ES" baseline="0" dirty="0" err="1" smtClean="0"/>
                        <a:t>flare</a:t>
                      </a:r>
                      <a:r>
                        <a:rPr lang="es-ES" baseline="0" dirty="0" smtClean="0"/>
                        <a:t> (requieren de castración</a:t>
                      </a:r>
                    </a:p>
                  </a:txBody>
                  <a:tcPr/>
                </a:tc>
              </a:tr>
              <a:tr h="370840">
                <a:tc>
                  <a:txBody>
                    <a:bodyPr/>
                    <a:lstStyle/>
                    <a:p>
                      <a:r>
                        <a:rPr lang="es-ES" dirty="0" err="1" smtClean="0"/>
                        <a:t>Abiraterona</a:t>
                      </a:r>
                      <a:endParaRPr lang="es-ES" dirty="0"/>
                    </a:p>
                  </a:txBody>
                  <a:tcPr/>
                </a:tc>
                <a:tc>
                  <a:txBody>
                    <a:bodyPr/>
                    <a:lstStyle/>
                    <a:p>
                      <a:r>
                        <a:rPr lang="es-ES" baseline="0" dirty="0" smtClean="0"/>
                        <a:t>Hipertensión / </a:t>
                      </a:r>
                      <a:r>
                        <a:rPr lang="es-ES" baseline="0" dirty="0" err="1" smtClean="0"/>
                        <a:t>hipokalemia</a:t>
                      </a:r>
                      <a:r>
                        <a:rPr lang="es-ES" baseline="0" dirty="0" smtClean="0"/>
                        <a:t> &amp; retención de líquido (requiere de castración para complementar su eficacia, requiere de suplemento de glucocorticoide para evitar Addison)</a:t>
                      </a:r>
                    </a:p>
                  </a:txBody>
                  <a:tcPr/>
                </a:tc>
              </a:tr>
              <a:tr h="370840">
                <a:tc>
                  <a:txBody>
                    <a:bodyPr/>
                    <a:lstStyle/>
                    <a:p>
                      <a:r>
                        <a:rPr lang="es-ES" dirty="0" err="1" smtClean="0"/>
                        <a:t>Orquiectom</a:t>
                      </a:r>
                      <a:r>
                        <a:rPr lang="es-ES" dirty="0" err="1" smtClean="0"/>
                        <a:t>ía</a:t>
                      </a:r>
                      <a:endParaRPr lang="es-ES" dirty="0"/>
                    </a:p>
                  </a:txBody>
                  <a:tcPr/>
                </a:tc>
                <a:tc>
                  <a:txBody>
                    <a:bodyPr/>
                    <a:lstStyle/>
                    <a:p>
                      <a:r>
                        <a:rPr lang="es-ES" baseline="0" dirty="0" smtClean="0"/>
                        <a:t>Definitiva / menos aceptable para los pacientes</a:t>
                      </a:r>
                    </a:p>
                  </a:txBody>
                  <a:tcPr/>
                </a:tc>
              </a:tr>
              <a:tr h="370840">
                <a:tc>
                  <a:txBody>
                    <a:bodyPr/>
                    <a:lstStyle/>
                    <a:p>
                      <a:r>
                        <a:rPr lang="es-ES" dirty="0" err="1" smtClean="0"/>
                        <a:t>E</a:t>
                      </a:r>
                      <a:r>
                        <a:rPr lang="es-ES" baseline="0" dirty="0" err="1" smtClean="0"/>
                        <a:t>nzalutamida</a:t>
                      </a:r>
                      <a:endParaRPr lang="es-ES" dirty="0"/>
                    </a:p>
                  </a:txBody>
                  <a:tcPr/>
                </a:tc>
                <a:tc>
                  <a:txBody>
                    <a:bodyPr/>
                    <a:lstStyle/>
                    <a:p>
                      <a:r>
                        <a:rPr lang="es-ES" baseline="0" dirty="0" smtClean="0"/>
                        <a:t>Astenia / diarrea / dolor de espalda &amp; articular / síntomas vasomotores / edema / convulsiones</a:t>
                      </a:r>
                    </a:p>
                  </a:txBody>
                  <a:tcPr/>
                </a:tc>
              </a:tr>
            </a:tbl>
          </a:graphicData>
        </a:graphic>
      </p:graphicFrame>
    </p:spTree>
    <p:extLst>
      <p:ext uri="{BB962C8B-B14F-4D97-AF65-F5344CB8AC3E}">
        <p14:creationId xmlns:p14="http://schemas.microsoft.com/office/powerpoint/2010/main" val="922271762"/>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M</a:t>
            </a:r>
            <a:r>
              <a:rPr lang="es-ES" dirty="0" smtClean="0"/>
              <a:t>anejo de enfermedad </a:t>
            </a:r>
            <a:r>
              <a:rPr lang="es-ES" dirty="0" smtClean="0"/>
              <a:t>ósea en cáncer de próstata</a:t>
            </a:r>
            <a:endParaRPr lang="es-ES"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2479293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es-ES" dirty="0" smtClean="0"/>
              <a:t>Agentes hormonales</a:t>
            </a:r>
            <a:endParaRPr lang="es-ES" dirty="0"/>
          </a:p>
        </p:txBody>
      </p:sp>
      <p:sp>
        <p:nvSpPr>
          <p:cNvPr id="5" name="Marcador de texto 4"/>
          <p:cNvSpPr>
            <a:spLocks noGrp="1"/>
          </p:cNvSpPr>
          <p:nvPr>
            <p:ph type="body" idx="1"/>
          </p:nvPr>
        </p:nvSpPr>
        <p:spPr/>
        <p:txBody>
          <a:bodyPr/>
          <a:lstStyle/>
          <a:p>
            <a:endParaRPr lang="es-ES"/>
          </a:p>
        </p:txBody>
      </p:sp>
    </p:spTree>
    <p:extLst>
      <p:ext uri="{BB962C8B-B14F-4D97-AF65-F5344CB8AC3E}">
        <p14:creationId xmlns:p14="http://schemas.microsoft.com/office/powerpoint/2010/main" val="4295385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es-ES" dirty="0" smtClean="0"/>
              <a:t>Ácido </a:t>
            </a:r>
            <a:r>
              <a:rPr lang="es-ES" dirty="0" err="1" smtClean="0"/>
              <a:t>zoledrónico</a:t>
            </a:r>
            <a:r>
              <a:rPr lang="es-ES" dirty="0" smtClean="0"/>
              <a:t> / </a:t>
            </a:r>
            <a:r>
              <a:rPr lang="es-ES" dirty="0" err="1" smtClean="0"/>
              <a:t>denosumab</a:t>
            </a:r>
            <a:r>
              <a:rPr lang="es-ES" dirty="0" smtClean="0"/>
              <a:t> / Radio 221</a:t>
            </a:r>
            <a:endParaRPr lang="es-ES" dirty="0"/>
          </a:p>
        </p:txBody>
      </p:sp>
      <p:sp>
        <p:nvSpPr>
          <p:cNvPr id="5" name="Marcador de texto 4"/>
          <p:cNvSpPr>
            <a:spLocks noGrp="1"/>
          </p:cNvSpPr>
          <p:nvPr>
            <p:ph type="body" idx="1"/>
          </p:nvPr>
        </p:nvSpPr>
        <p:spPr/>
        <p:txBody>
          <a:bodyPr/>
          <a:lstStyle/>
          <a:p>
            <a:endParaRPr lang="es-ES"/>
          </a:p>
        </p:txBody>
      </p:sp>
    </p:spTree>
    <p:extLst>
      <p:ext uri="{BB962C8B-B14F-4D97-AF65-F5344CB8AC3E}">
        <p14:creationId xmlns:p14="http://schemas.microsoft.com/office/powerpoint/2010/main" val="28075189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1761069" y="1511300"/>
            <a:ext cx="8669867" cy="3822700"/>
          </a:xfrm>
          <a:prstGeom prst="rect">
            <a:avLst/>
          </a:prstGeom>
        </p:spPr>
      </p:pic>
    </p:spTree>
    <p:extLst>
      <p:ext uri="{BB962C8B-B14F-4D97-AF65-F5344CB8AC3E}">
        <p14:creationId xmlns:p14="http://schemas.microsoft.com/office/powerpoint/2010/main" val="3221006331"/>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normAutofit fontScale="90000"/>
          </a:bodyPr>
          <a:lstStyle/>
          <a:p>
            <a:r>
              <a:rPr lang="en-US" altLang="es-CO" smtClean="0">
                <a:ea typeface="ＭＳ Ｐゴシック" panose="020B0600070205080204" pitchFamily="34" charset="-128"/>
              </a:rPr>
              <a:t>Denosumab and Zoledronic Acid: Indications in Advanced Prostate Cancer</a:t>
            </a:r>
          </a:p>
        </p:txBody>
      </p:sp>
      <p:graphicFrame>
        <p:nvGraphicFramePr>
          <p:cNvPr id="2" name="Table 1"/>
          <p:cNvGraphicFramePr>
            <a:graphicFrameLocks noGrp="1"/>
          </p:cNvGraphicFramePr>
          <p:nvPr>
            <p:extLst>
              <p:ext uri="{D42A27DB-BD31-4B8C-83A1-F6EECF244321}">
                <p14:modId xmlns:p14="http://schemas.microsoft.com/office/powerpoint/2010/main" val="859924183"/>
              </p:ext>
            </p:extLst>
          </p:nvPr>
        </p:nvGraphicFramePr>
        <p:xfrm>
          <a:off x="518593" y="1914542"/>
          <a:ext cx="11281833" cy="2195513"/>
        </p:xfrm>
        <a:graphic>
          <a:graphicData uri="http://schemas.openxmlformats.org/drawingml/2006/table">
            <a:tbl>
              <a:tblPr firstRow="1" bandRow="1">
                <a:tableStyleId>{6E25E649-3F16-4E02-A733-19D2CDBF48F0}</a:tableStyleId>
              </a:tblPr>
              <a:tblGrid>
                <a:gridCol w="3234555"/>
                <a:gridCol w="4023639"/>
                <a:gridCol w="4023639"/>
              </a:tblGrid>
              <a:tr h="640358">
                <a:tc>
                  <a:txBody>
                    <a:bodyPr/>
                    <a:lstStyle/>
                    <a:p>
                      <a:r>
                        <a:rPr lang="en-US" sz="1800" dirty="0" smtClean="0"/>
                        <a:t>Indication</a:t>
                      </a:r>
                      <a:endParaRPr lang="en-US" sz="1800" dirty="0"/>
                    </a:p>
                  </a:txBody>
                  <a:tcPr marL="121935" marR="121935" marT="45740" marB="45740"/>
                </a:tc>
                <a:tc>
                  <a:txBody>
                    <a:bodyPr/>
                    <a:lstStyle/>
                    <a:p>
                      <a:pPr algn="ctr"/>
                      <a:r>
                        <a:rPr lang="en-US" sz="1800" dirty="0" smtClean="0"/>
                        <a:t>Denosumab </a:t>
                      </a:r>
                      <a:br>
                        <a:rPr lang="en-US" sz="1800" dirty="0" smtClean="0"/>
                      </a:br>
                      <a:r>
                        <a:rPr lang="en-US" sz="1800" dirty="0" smtClean="0"/>
                        <a:t>120</a:t>
                      </a:r>
                      <a:r>
                        <a:rPr lang="en-US" sz="1800" baseline="0" dirty="0" smtClean="0"/>
                        <a:t> mg SC Monthly</a:t>
                      </a:r>
                      <a:endParaRPr lang="en-US" sz="1800" dirty="0"/>
                    </a:p>
                  </a:txBody>
                  <a:tcPr marL="121935" marR="121935" marT="45740" marB="45740"/>
                </a:tc>
                <a:tc>
                  <a:txBody>
                    <a:bodyPr/>
                    <a:lstStyle/>
                    <a:p>
                      <a:pPr algn="ctr"/>
                      <a:r>
                        <a:rPr lang="en-US" sz="1800" dirty="0" smtClean="0"/>
                        <a:t>Zoledronic Acid</a:t>
                      </a:r>
                      <a:r>
                        <a:rPr lang="en-US" sz="1800" baseline="0" dirty="0" smtClean="0"/>
                        <a:t> </a:t>
                      </a:r>
                      <a:br>
                        <a:rPr lang="en-US" sz="1800" baseline="0" dirty="0" smtClean="0"/>
                      </a:br>
                      <a:r>
                        <a:rPr lang="en-US" sz="1800" baseline="0" dirty="0" smtClean="0"/>
                        <a:t>4 mg IV Monthly</a:t>
                      </a:r>
                      <a:endParaRPr lang="en-US" sz="1800" dirty="0"/>
                    </a:p>
                  </a:txBody>
                  <a:tcPr marL="121935" marR="121935" marT="45740" marB="45740"/>
                </a:tc>
              </a:tr>
              <a:tr h="914797">
                <a:tc>
                  <a:txBody>
                    <a:bodyPr/>
                    <a:lstStyle/>
                    <a:p>
                      <a:r>
                        <a:rPr lang="en-US" sz="1800" dirty="0" smtClean="0"/>
                        <a:t>Bone</a:t>
                      </a:r>
                      <a:r>
                        <a:rPr lang="en-US" sz="1800" baseline="0" dirty="0" smtClean="0"/>
                        <a:t> metastases from hormone-sensitive disease</a:t>
                      </a:r>
                      <a:endParaRPr lang="en-US" sz="1800" dirty="0">
                        <a:solidFill>
                          <a:schemeClr val="bg2">
                            <a:lumMod val="10000"/>
                          </a:schemeClr>
                        </a:solidFill>
                      </a:endParaRPr>
                    </a:p>
                  </a:txBody>
                  <a:tcPr marL="121935" marR="121935" marT="45740" marB="45740"/>
                </a:tc>
                <a:tc>
                  <a:txBody>
                    <a:bodyPr/>
                    <a:lstStyle/>
                    <a:p>
                      <a:pPr algn="ctr"/>
                      <a:r>
                        <a:rPr lang="en-US" sz="1800" dirty="0" smtClean="0"/>
                        <a:t>Yes</a:t>
                      </a:r>
                      <a:endParaRPr lang="en-US" sz="1800" dirty="0">
                        <a:solidFill>
                          <a:schemeClr val="bg2">
                            <a:lumMod val="10000"/>
                          </a:schemeClr>
                        </a:solidFill>
                      </a:endParaRPr>
                    </a:p>
                  </a:txBody>
                  <a:tcPr marL="121935" marR="121935" marT="45740" marB="45740"/>
                </a:tc>
                <a:tc>
                  <a:txBody>
                    <a:bodyPr/>
                    <a:lstStyle/>
                    <a:p>
                      <a:pPr algn="ctr"/>
                      <a:r>
                        <a:rPr lang="en-US" sz="1800" dirty="0" smtClean="0"/>
                        <a:t>No</a:t>
                      </a:r>
                      <a:endParaRPr lang="en-US" sz="1800" dirty="0">
                        <a:solidFill>
                          <a:schemeClr val="bg2">
                            <a:lumMod val="10000"/>
                          </a:schemeClr>
                        </a:solidFill>
                      </a:endParaRPr>
                    </a:p>
                  </a:txBody>
                  <a:tcPr marL="121935" marR="121935" marT="45740" marB="45740"/>
                </a:tc>
              </a:tr>
              <a:tr h="6403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Bone</a:t>
                      </a:r>
                      <a:r>
                        <a:rPr lang="en-US" sz="1800" baseline="0" dirty="0" smtClean="0"/>
                        <a:t> metastases from CRPC</a:t>
                      </a:r>
                      <a:endParaRPr lang="en-US" sz="1800" dirty="0" smtClean="0">
                        <a:solidFill>
                          <a:schemeClr val="bg2">
                            <a:lumMod val="10000"/>
                          </a:schemeClr>
                        </a:solidFill>
                      </a:endParaRPr>
                    </a:p>
                  </a:txBody>
                  <a:tcPr marL="121935" marR="121935" marT="45740" marB="45740"/>
                </a:tc>
                <a:tc>
                  <a:txBody>
                    <a:bodyPr/>
                    <a:lstStyle/>
                    <a:p>
                      <a:pPr algn="ctr"/>
                      <a:r>
                        <a:rPr lang="en-US" sz="1800" dirty="0" smtClean="0"/>
                        <a:t>Yes</a:t>
                      </a:r>
                      <a:endParaRPr lang="en-US" sz="1800" dirty="0">
                        <a:solidFill>
                          <a:schemeClr val="bg2">
                            <a:lumMod val="10000"/>
                          </a:schemeClr>
                        </a:solidFill>
                      </a:endParaRPr>
                    </a:p>
                  </a:txBody>
                  <a:tcPr marL="121935" marR="121935" marT="45740" marB="45740"/>
                </a:tc>
                <a:tc>
                  <a:txBody>
                    <a:bodyPr/>
                    <a:lstStyle/>
                    <a:p>
                      <a:pPr algn="ctr"/>
                      <a:r>
                        <a:rPr lang="en-US" sz="1800" dirty="0" smtClean="0"/>
                        <a:t>Yes</a:t>
                      </a:r>
                      <a:endParaRPr lang="en-US" sz="1800" dirty="0">
                        <a:solidFill>
                          <a:schemeClr val="bg2">
                            <a:lumMod val="10000"/>
                          </a:schemeClr>
                        </a:solidFill>
                      </a:endParaRPr>
                    </a:p>
                  </a:txBody>
                  <a:tcPr marL="121935" marR="121935" marT="45740" marB="45740"/>
                </a:tc>
              </a:tr>
            </a:tbl>
          </a:graphicData>
        </a:graphic>
      </p:graphicFrame>
    </p:spTree>
    <p:extLst>
      <p:ext uri="{BB962C8B-B14F-4D97-AF65-F5344CB8AC3E}">
        <p14:creationId xmlns:p14="http://schemas.microsoft.com/office/powerpoint/2010/main" val="1009890018"/>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2198" y="2514639"/>
            <a:ext cx="10407649" cy="344487"/>
          </a:xfrm>
        </p:spPr>
        <p:txBody>
          <a:bodyPr/>
          <a:lstStyle/>
          <a:p>
            <a:r>
              <a:rPr lang="en-US" sz="700" b="1" kern="1200" dirty="0" smtClean="0">
                <a:solidFill>
                  <a:schemeClr val="tx1"/>
                </a:solidFill>
                <a:latin typeface="Arial" charset="0"/>
                <a:ea typeface="+mn-ea"/>
                <a:cs typeface="+mn-cs"/>
              </a:rPr>
              <a:t>α and β Particles</a:t>
            </a:r>
            <a:endParaRPr lang="en-US" sz="700" b="1" kern="1200" dirty="0">
              <a:solidFill>
                <a:schemeClr val="tx1"/>
              </a:solidFill>
              <a:latin typeface="Arial" charset="0"/>
              <a:ea typeface="+mn-ea"/>
              <a:cs typeface="+mn-cs"/>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6287" y="79891"/>
            <a:ext cx="11499473" cy="646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240152" y="6477000"/>
            <a:ext cx="11785599"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r>
              <a:rPr lang="en-US" sz="1200" kern="1200" dirty="0" smtClean="0">
                <a:solidFill>
                  <a:schemeClr val="tx1"/>
                </a:solidFill>
                <a:latin typeface="Arial" charset="0"/>
                <a:ea typeface="+mn-ea"/>
                <a:cs typeface="+mn-cs"/>
              </a:rPr>
              <a:t>Presented By Chris Parker at 2014 ASCO Annual Meeting</a:t>
            </a:r>
            <a:endParaRPr lang="en-US" sz="1200" kern="1200" dirty="0">
              <a:solidFill>
                <a:schemeClr val="tx1"/>
              </a:solidFill>
              <a:latin typeface="Arial" charset="0"/>
              <a:ea typeface="+mn-ea"/>
              <a:cs typeface="+mn-cs"/>
            </a:endParaRPr>
          </a:p>
        </p:txBody>
      </p:sp>
    </p:spTree>
    <p:extLst>
      <p:ext uri="{BB962C8B-B14F-4D97-AF65-F5344CB8AC3E}">
        <p14:creationId xmlns:p14="http://schemas.microsoft.com/office/powerpoint/2010/main" val="1456023552"/>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2198" y="2514639"/>
            <a:ext cx="10407649" cy="344487"/>
          </a:xfrm>
        </p:spPr>
        <p:txBody>
          <a:bodyPr/>
          <a:lstStyle/>
          <a:p>
            <a:r>
              <a:rPr lang="en-US" sz="700" b="1" kern="1200" dirty="0" smtClean="0">
                <a:solidFill>
                  <a:schemeClr val="tx1"/>
                </a:solidFill>
                <a:latin typeface="Arial" charset="0"/>
                <a:ea typeface="+mn-ea"/>
                <a:cs typeface="+mn-cs"/>
              </a:rPr>
              <a:t>Radium acts as a Calcium Mimetic</a:t>
            </a:r>
            <a:endParaRPr lang="en-US" sz="700" b="1" kern="1200" dirty="0">
              <a:solidFill>
                <a:schemeClr val="tx1"/>
              </a:solidFill>
              <a:latin typeface="Arial" charset="0"/>
              <a:ea typeface="+mn-ea"/>
              <a:cs typeface="+mn-cs"/>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6287" y="8546"/>
            <a:ext cx="11499473" cy="646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txBox="1">
            <a:spLocks/>
          </p:cNvSpPr>
          <p:nvPr/>
        </p:nvSpPr>
        <p:spPr bwMode="auto">
          <a:xfrm>
            <a:off x="240152" y="6477000"/>
            <a:ext cx="11785599"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r>
              <a:rPr lang="en-US" sz="1200" kern="1200" dirty="0" smtClean="0">
                <a:solidFill>
                  <a:schemeClr val="tx1"/>
                </a:solidFill>
                <a:latin typeface="Arial" charset="0"/>
                <a:ea typeface="+mn-ea"/>
                <a:cs typeface="+mn-cs"/>
              </a:rPr>
              <a:t>Presented By Chris Parker at 2014 ASCO Annual Meeting</a:t>
            </a:r>
            <a:endParaRPr lang="en-US" sz="1200" kern="1200" dirty="0">
              <a:solidFill>
                <a:schemeClr val="tx1"/>
              </a:solidFill>
              <a:latin typeface="Arial" charset="0"/>
              <a:ea typeface="+mn-ea"/>
              <a:cs typeface="+mn-cs"/>
            </a:endParaRPr>
          </a:p>
        </p:txBody>
      </p:sp>
    </p:spTree>
    <p:extLst>
      <p:ext uri="{BB962C8B-B14F-4D97-AF65-F5344CB8AC3E}">
        <p14:creationId xmlns:p14="http://schemas.microsoft.com/office/powerpoint/2010/main" val="3725698321"/>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es-ES" dirty="0" err="1" smtClean="0"/>
              <a:t>QUimioterapia</a:t>
            </a:r>
            <a:endParaRPr lang="es-ES" dirty="0"/>
          </a:p>
        </p:txBody>
      </p:sp>
      <p:sp>
        <p:nvSpPr>
          <p:cNvPr id="5" name="Marcador de texto 4"/>
          <p:cNvSpPr>
            <a:spLocks noGrp="1"/>
          </p:cNvSpPr>
          <p:nvPr>
            <p:ph type="body" idx="1"/>
          </p:nvPr>
        </p:nvSpPr>
        <p:spPr/>
        <p:txBody>
          <a:bodyPr/>
          <a:lstStyle/>
          <a:p>
            <a:endParaRPr lang="es-ES"/>
          </a:p>
        </p:txBody>
      </p:sp>
    </p:spTree>
    <p:extLst>
      <p:ext uri="{BB962C8B-B14F-4D97-AF65-F5344CB8AC3E}">
        <p14:creationId xmlns:p14="http://schemas.microsoft.com/office/powerpoint/2010/main" val="37464382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err="1" smtClean="0"/>
              <a:t>Docetaxel</a:t>
            </a:r>
            <a:endParaRPr lang="es-ES" dirty="0"/>
          </a:p>
        </p:txBody>
      </p:sp>
      <p:sp>
        <p:nvSpPr>
          <p:cNvPr id="3" name="Marcador de contenido 2"/>
          <p:cNvSpPr>
            <a:spLocks noGrp="1"/>
          </p:cNvSpPr>
          <p:nvPr>
            <p:ph idx="1"/>
          </p:nvPr>
        </p:nvSpPr>
        <p:spPr/>
        <p:txBody>
          <a:bodyPr>
            <a:normAutofit lnSpcReduction="10000"/>
          </a:bodyPr>
          <a:lstStyle/>
          <a:p>
            <a:r>
              <a:rPr lang="es-ES" dirty="0" smtClean="0"/>
              <a:t>Droga contra el cáncer</a:t>
            </a:r>
          </a:p>
          <a:p>
            <a:pPr lvl="1"/>
            <a:r>
              <a:rPr lang="es-ES" dirty="0" smtClean="0"/>
              <a:t>Veneno de los microt</a:t>
            </a:r>
            <a:r>
              <a:rPr lang="es-ES" dirty="0" smtClean="0"/>
              <a:t>úbulos (inhibe la despolimerización)</a:t>
            </a:r>
            <a:endParaRPr lang="es-ES" dirty="0" smtClean="0"/>
          </a:p>
          <a:p>
            <a:r>
              <a:rPr lang="es-ES" dirty="0" smtClean="0"/>
              <a:t>Se administra por la vena</a:t>
            </a:r>
          </a:p>
          <a:p>
            <a:pPr lvl="1"/>
            <a:r>
              <a:rPr lang="es-ES" dirty="0" smtClean="0"/>
              <a:t>Lentamente</a:t>
            </a:r>
          </a:p>
          <a:p>
            <a:r>
              <a:rPr lang="es-ES" dirty="0" smtClean="0"/>
              <a:t>Requiere de </a:t>
            </a:r>
            <a:r>
              <a:rPr lang="es-ES" dirty="0" err="1" smtClean="0"/>
              <a:t>premedicación</a:t>
            </a:r>
            <a:r>
              <a:rPr lang="es-ES" dirty="0"/>
              <a:t> </a:t>
            </a:r>
            <a:r>
              <a:rPr lang="es-ES" dirty="0" smtClean="0"/>
              <a:t>para evitar reacciones durante la administración</a:t>
            </a:r>
          </a:p>
          <a:p>
            <a:pPr lvl="1"/>
            <a:r>
              <a:rPr lang="es-ES" dirty="0" smtClean="0"/>
              <a:t>Esteroides (</a:t>
            </a:r>
            <a:r>
              <a:rPr lang="es-ES" dirty="0" err="1" smtClean="0"/>
              <a:t>ie</a:t>
            </a:r>
            <a:r>
              <a:rPr lang="es-ES" dirty="0" smtClean="0"/>
              <a:t>, </a:t>
            </a:r>
            <a:r>
              <a:rPr lang="es-ES" dirty="0" err="1" smtClean="0"/>
              <a:t>Dexametasona</a:t>
            </a:r>
            <a:r>
              <a:rPr lang="es-ES" dirty="0" smtClean="0"/>
              <a:t>)</a:t>
            </a:r>
          </a:p>
          <a:p>
            <a:pPr lvl="1"/>
            <a:r>
              <a:rPr lang="es-ES" dirty="0" smtClean="0"/>
              <a:t>Antihistamínicos H1 (</a:t>
            </a:r>
            <a:r>
              <a:rPr lang="es-ES" dirty="0" err="1" smtClean="0"/>
              <a:t>ie</a:t>
            </a:r>
            <a:r>
              <a:rPr lang="es-ES" dirty="0" smtClean="0"/>
              <a:t>, </a:t>
            </a:r>
            <a:r>
              <a:rPr lang="es-ES" dirty="0" err="1" smtClean="0"/>
              <a:t>Hidroxicina</a:t>
            </a:r>
            <a:r>
              <a:rPr lang="es-ES" dirty="0" smtClean="0"/>
              <a:t>)</a:t>
            </a:r>
          </a:p>
          <a:p>
            <a:pPr lvl="1"/>
            <a:r>
              <a:rPr lang="es-ES" dirty="0" smtClean="0"/>
              <a:t>Antihistamínicos H2 (</a:t>
            </a:r>
            <a:r>
              <a:rPr lang="es-ES" dirty="0" err="1" smtClean="0"/>
              <a:t>ie</a:t>
            </a:r>
            <a:r>
              <a:rPr lang="es-ES" dirty="0" smtClean="0"/>
              <a:t>, </a:t>
            </a:r>
            <a:r>
              <a:rPr lang="es-ES" dirty="0" err="1" smtClean="0"/>
              <a:t>Ranitidina</a:t>
            </a:r>
            <a:r>
              <a:rPr lang="es-ES" dirty="0" smtClean="0"/>
              <a:t>)</a:t>
            </a:r>
            <a:endParaRPr lang="es-ES" dirty="0"/>
          </a:p>
        </p:txBody>
      </p:sp>
    </p:spTree>
    <p:extLst>
      <p:ext uri="{BB962C8B-B14F-4D97-AF65-F5344CB8AC3E}">
        <p14:creationId xmlns:p14="http://schemas.microsoft.com/office/powerpoint/2010/main" val="11958547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err="1" smtClean="0"/>
              <a:t>Docetaxel</a:t>
            </a:r>
            <a:endParaRPr lang="es-ES" dirty="0"/>
          </a:p>
        </p:txBody>
      </p:sp>
      <p:sp>
        <p:nvSpPr>
          <p:cNvPr id="3" name="Marcador de contenido 2"/>
          <p:cNvSpPr>
            <a:spLocks noGrp="1"/>
          </p:cNvSpPr>
          <p:nvPr>
            <p:ph idx="1"/>
          </p:nvPr>
        </p:nvSpPr>
        <p:spPr/>
        <p:txBody>
          <a:bodyPr>
            <a:normAutofit fontScale="92500" lnSpcReduction="20000"/>
          </a:bodyPr>
          <a:lstStyle/>
          <a:p>
            <a:r>
              <a:rPr lang="es-ES_tradnl" dirty="0" smtClean="0"/>
              <a:t>Efectos secundarios más comunes (Generalidades)</a:t>
            </a:r>
          </a:p>
          <a:p>
            <a:endParaRPr lang="es-ES_tradnl" dirty="0" smtClean="0"/>
          </a:p>
          <a:p>
            <a:r>
              <a:rPr lang="es-ES_tradnl" dirty="0" smtClean="0"/>
              <a:t>1</a:t>
            </a:r>
            <a:r>
              <a:rPr lang="es-ES_tradnl" dirty="0"/>
              <a:t>. </a:t>
            </a:r>
            <a:r>
              <a:rPr lang="es-ES_tradnl" dirty="0" smtClean="0"/>
              <a:t>Disminución de las defensas (neutropenia)</a:t>
            </a:r>
          </a:p>
          <a:p>
            <a:r>
              <a:rPr lang="es-ES_tradnl" dirty="0" smtClean="0"/>
              <a:t>2. Caída del cabello (alopecia)</a:t>
            </a:r>
            <a:endParaRPr lang="es-ES_tradnl" dirty="0"/>
          </a:p>
          <a:p>
            <a:r>
              <a:rPr lang="es-ES_tradnl" dirty="0"/>
              <a:t>3</a:t>
            </a:r>
            <a:r>
              <a:rPr lang="es-ES_tradnl" dirty="0" smtClean="0"/>
              <a:t>. Reacciones de hipersensibilidad</a:t>
            </a:r>
          </a:p>
          <a:p>
            <a:r>
              <a:rPr lang="es-ES_tradnl" dirty="0"/>
              <a:t>4</a:t>
            </a:r>
            <a:r>
              <a:rPr lang="es-ES_tradnl" dirty="0" smtClean="0"/>
              <a:t>. Retención de líquidos</a:t>
            </a:r>
            <a:endParaRPr lang="es-ES_tradnl" dirty="0"/>
          </a:p>
          <a:p>
            <a:r>
              <a:rPr lang="pt-BR" dirty="0"/>
              <a:t>5</a:t>
            </a:r>
            <a:r>
              <a:rPr lang="pt-BR" dirty="0" smtClean="0"/>
              <a:t>. </a:t>
            </a:r>
            <a:r>
              <a:rPr lang="pt-BR" dirty="0" err="1" smtClean="0"/>
              <a:t>Toxicidad</a:t>
            </a:r>
            <a:r>
              <a:rPr lang="pt-BR" dirty="0" smtClean="0"/>
              <a:t> </a:t>
            </a:r>
            <a:r>
              <a:rPr lang="pt-BR" dirty="0" err="1" smtClean="0"/>
              <a:t>en</a:t>
            </a:r>
            <a:r>
              <a:rPr lang="pt-BR" dirty="0" smtClean="0"/>
              <a:t> </a:t>
            </a:r>
            <a:r>
              <a:rPr lang="pt-BR" dirty="0" err="1" smtClean="0"/>
              <a:t>la</a:t>
            </a:r>
            <a:r>
              <a:rPr lang="pt-BR" dirty="0" smtClean="0"/>
              <a:t> </a:t>
            </a:r>
            <a:r>
              <a:rPr lang="pt-BR" dirty="0" err="1" smtClean="0"/>
              <a:t>piel</a:t>
            </a:r>
            <a:endParaRPr lang="pt-BR" dirty="0"/>
          </a:p>
          <a:p>
            <a:r>
              <a:rPr lang="es-ES_tradnl" dirty="0"/>
              <a:t>6</a:t>
            </a:r>
            <a:r>
              <a:rPr lang="es-ES_tradnl" dirty="0" smtClean="0"/>
              <a:t>. </a:t>
            </a:r>
            <a:r>
              <a:rPr lang="es-ES_tradnl" dirty="0" err="1" smtClean="0"/>
              <a:t>Neurotoxicidad</a:t>
            </a:r>
            <a:endParaRPr lang="es-ES_tradnl" dirty="0"/>
          </a:p>
          <a:p>
            <a:r>
              <a:rPr lang="es-ES_tradnl" dirty="0"/>
              <a:t>7</a:t>
            </a:r>
            <a:r>
              <a:rPr lang="es-ES_tradnl" dirty="0" smtClean="0"/>
              <a:t>. Misceláneos</a:t>
            </a:r>
            <a:endParaRPr lang="es-ES_tradnl" dirty="0"/>
          </a:p>
          <a:p>
            <a:endParaRPr lang="es-ES" dirty="0"/>
          </a:p>
        </p:txBody>
      </p:sp>
    </p:spTree>
    <p:extLst>
      <p:ext uri="{BB962C8B-B14F-4D97-AF65-F5344CB8AC3E}">
        <p14:creationId xmlns:p14="http://schemas.microsoft.com/office/powerpoint/2010/main" val="3437100795"/>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Conector recto 23"/>
          <p:cNvCxnSpPr/>
          <p:nvPr/>
        </p:nvCxnSpPr>
        <p:spPr>
          <a:xfrm flipV="1">
            <a:off x="1683808" y="2827448"/>
            <a:ext cx="9233461" cy="30237"/>
          </a:xfrm>
          <a:prstGeom prst="line">
            <a:avLst/>
          </a:prstGeom>
          <a:ln w="50800">
            <a:solidFill>
              <a:srgbClr val="FFFF00"/>
            </a:solidFill>
            <a:tailEnd type="triangle"/>
          </a:ln>
        </p:spPr>
        <p:style>
          <a:lnRef idx="2">
            <a:schemeClr val="accent1"/>
          </a:lnRef>
          <a:fillRef idx="0">
            <a:schemeClr val="accent1"/>
          </a:fillRef>
          <a:effectRef idx="1">
            <a:schemeClr val="accent1"/>
          </a:effectRef>
          <a:fontRef idx="minor">
            <a:schemeClr val="tx1"/>
          </a:fontRef>
        </p:style>
      </p:cxnSp>
      <p:cxnSp>
        <p:nvCxnSpPr>
          <p:cNvPr id="25" name="Conector recto 24"/>
          <p:cNvCxnSpPr/>
          <p:nvPr/>
        </p:nvCxnSpPr>
        <p:spPr>
          <a:xfrm flipV="1">
            <a:off x="1925732" y="2252958"/>
            <a:ext cx="0" cy="604727"/>
          </a:xfrm>
          <a:prstGeom prst="line">
            <a:avLst/>
          </a:prstGeom>
          <a:ln w="76200">
            <a:solidFill>
              <a:schemeClr val="tx1"/>
            </a:solidFill>
            <a:headEnd type="triangle"/>
            <a:tailEnd type="oval"/>
          </a:ln>
        </p:spPr>
        <p:style>
          <a:lnRef idx="2">
            <a:schemeClr val="accent1"/>
          </a:lnRef>
          <a:fillRef idx="0">
            <a:schemeClr val="accent1"/>
          </a:fillRef>
          <a:effectRef idx="1">
            <a:schemeClr val="accent1"/>
          </a:effectRef>
          <a:fontRef idx="minor">
            <a:schemeClr val="tx1"/>
          </a:fontRef>
        </p:style>
      </p:cxnSp>
      <p:cxnSp>
        <p:nvCxnSpPr>
          <p:cNvPr id="28" name="Conector recto 27"/>
          <p:cNvCxnSpPr/>
          <p:nvPr/>
        </p:nvCxnSpPr>
        <p:spPr>
          <a:xfrm flipV="1">
            <a:off x="6489964" y="2252958"/>
            <a:ext cx="0" cy="604727"/>
          </a:xfrm>
          <a:prstGeom prst="line">
            <a:avLst/>
          </a:prstGeom>
          <a:ln w="76200">
            <a:solidFill>
              <a:schemeClr val="tx1"/>
            </a:solidFill>
            <a:headEnd type="triangle"/>
            <a:tailEnd type="oval"/>
          </a:ln>
        </p:spPr>
        <p:style>
          <a:lnRef idx="2">
            <a:schemeClr val="accent1"/>
          </a:lnRef>
          <a:fillRef idx="0">
            <a:schemeClr val="accent1"/>
          </a:fillRef>
          <a:effectRef idx="1">
            <a:schemeClr val="accent1"/>
          </a:effectRef>
          <a:fontRef idx="minor">
            <a:schemeClr val="tx1"/>
          </a:fontRef>
        </p:style>
      </p:cxnSp>
      <p:sp>
        <p:nvSpPr>
          <p:cNvPr id="31" name="CuadroTexto 30"/>
          <p:cNvSpPr txBox="1"/>
          <p:nvPr/>
        </p:nvSpPr>
        <p:spPr>
          <a:xfrm>
            <a:off x="1683811" y="3066083"/>
            <a:ext cx="7600468" cy="369332"/>
          </a:xfrm>
          <a:prstGeom prst="rect">
            <a:avLst/>
          </a:prstGeom>
          <a:noFill/>
        </p:spPr>
        <p:txBody>
          <a:bodyPr wrap="square" rtlCol="0">
            <a:spAutoFit/>
          </a:bodyPr>
          <a:lstStyle/>
          <a:p>
            <a:pPr defTabSz="914400"/>
            <a:r>
              <a:rPr lang="es-ES" dirty="0" smtClean="0">
                <a:solidFill>
                  <a:prstClr val="white"/>
                </a:solidFill>
                <a:latin typeface="Calibri"/>
              </a:rPr>
              <a:t>Día 1              8                    15                  *                  </a:t>
            </a:r>
            <a:endParaRPr lang="es-ES" dirty="0">
              <a:solidFill>
                <a:prstClr val="white"/>
              </a:solidFill>
              <a:latin typeface="Calibri"/>
            </a:endParaRPr>
          </a:p>
        </p:txBody>
      </p:sp>
      <p:sp>
        <p:nvSpPr>
          <p:cNvPr id="32" name="CuadroTexto 31"/>
          <p:cNvSpPr txBox="1"/>
          <p:nvPr/>
        </p:nvSpPr>
        <p:spPr>
          <a:xfrm>
            <a:off x="6330717" y="3435415"/>
            <a:ext cx="4586555" cy="369332"/>
          </a:xfrm>
          <a:prstGeom prst="rect">
            <a:avLst/>
          </a:prstGeom>
          <a:noFill/>
        </p:spPr>
        <p:txBody>
          <a:bodyPr wrap="square" rtlCol="0">
            <a:spAutoFit/>
          </a:bodyPr>
          <a:lstStyle/>
          <a:p>
            <a:pPr defTabSz="914400"/>
            <a:r>
              <a:rPr lang="es-ES" dirty="0" smtClean="0">
                <a:solidFill>
                  <a:prstClr val="white"/>
                </a:solidFill>
                <a:latin typeface="Calibri"/>
              </a:rPr>
              <a:t>1                   8                   15…</a:t>
            </a:r>
            <a:endParaRPr lang="es-ES" dirty="0">
              <a:solidFill>
                <a:prstClr val="white"/>
              </a:solidFill>
              <a:latin typeface="Calibri"/>
            </a:endParaRPr>
          </a:p>
        </p:txBody>
      </p:sp>
      <p:sp>
        <p:nvSpPr>
          <p:cNvPr id="33" name="CuadroTexto 32"/>
          <p:cNvSpPr txBox="1"/>
          <p:nvPr/>
        </p:nvSpPr>
        <p:spPr>
          <a:xfrm>
            <a:off x="1683808" y="1627534"/>
            <a:ext cx="1116562" cy="369332"/>
          </a:xfrm>
          <a:prstGeom prst="rect">
            <a:avLst/>
          </a:prstGeom>
          <a:noFill/>
        </p:spPr>
        <p:txBody>
          <a:bodyPr wrap="none" rtlCol="0">
            <a:spAutoFit/>
          </a:bodyPr>
          <a:lstStyle/>
          <a:p>
            <a:pPr defTabSz="914400"/>
            <a:r>
              <a:rPr lang="es-ES" dirty="0" err="1" smtClean="0">
                <a:solidFill>
                  <a:prstClr val="white"/>
                </a:solidFill>
                <a:latin typeface="Calibri"/>
              </a:rPr>
              <a:t>Docetaxel</a:t>
            </a:r>
            <a:r>
              <a:rPr lang="es-ES" dirty="0" smtClean="0">
                <a:solidFill>
                  <a:prstClr val="white"/>
                </a:solidFill>
                <a:latin typeface="Calibri"/>
              </a:rPr>
              <a:t> </a:t>
            </a:r>
            <a:endParaRPr lang="es-ES" dirty="0">
              <a:solidFill>
                <a:prstClr val="white"/>
              </a:solidFill>
              <a:latin typeface="Calibri"/>
            </a:endParaRPr>
          </a:p>
        </p:txBody>
      </p:sp>
      <p:sp>
        <p:nvSpPr>
          <p:cNvPr id="34" name="CuadroTexto 33"/>
          <p:cNvSpPr txBox="1"/>
          <p:nvPr/>
        </p:nvSpPr>
        <p:spPr>
          <a:xfrm>
            <a:off x="10013246" y="2411637"/>
            <a:ext cx="936575" cy="369332"/>
          </a:xfrm>
          <a:prstGeom prst="rect">
            <a:avLst/>
          </a:prstGeom>
          <a:noFill/>
        </p:spPr>
        <p:txBody>
          <a:bodyPr wrap="none" rtlCol="0">
            <a:spAutoFit/>
          </a:bodyPr>
          <a:lstStyle/>
          <a:p>
            <a:pPr defTabSz="914400"/>
            <a:r>
              <a:rPr lang="es-ES" i="1" dirty="0" smtClean="0">
                <a:solidFill>
                  <a:srgbClr val="FFFF00"/>
                </a:solidFill>
                <a:latin typeface="Calibri"/>
              </a:rPr>
              <a:t>Tiempo</a:t>
            </a:r>
            <a:endParaRPr lang="es-ES" i="1" dirty="0">
              <a:solidFill>
                <a:srgbClr val="FFFF00"/>
              </a:solidFill>
              <a:latin typeface="Calibri"/>
            </a:endParaRPr>
          </a:p>
        </p:txBody>
      </p:sp>
      <p:sp>
        <p:nvSpPr>
          <p:cNvPr id="35" name="CuadroTexto 34"/>
          <p:cNvSpPr txBox="1"/>
          <p:nvPr/>
        </p:nvSpPr>
        <p:spPr>
          <a:xfrm>
            <a:off x="358131" y="3066083"/>
            <a:ext cx="860156" cy="369332"/>
          </a:xfrm>
          <a:prstGeom prst="rect">
            <a:avLst/>
          </a:prstGeom>
          <a:noFill/>
        </p:spPr>
        <p:txBody>
          <a:bodyPr wrap="none" rtlCol="0">
            <a:spAutoFit/>
          </a:bodyPr>
          <a:lstStyle/>
          <a:p>
            <a:pPr defTabSz="914400"/>
            <a:r>
              <a:rPr lang="es-ES" b="1" i="1" dirty="0" smtClean="0">
                <a:solidFill>
                  <a:prstClr val="white"/>
                </a:solidFill>
                <a:latin typeface="Calibri"/>
              </a:rPr>
              <a:t>Ciclo 1</a:t>
            </a:r>
            <a:endParaRPr lang="es-ES" b="1" i="1" dirty="0">
              <a:solidFill>
                <a:prstClr val="white"/>
              </a:solidFill>
              <a:latin typeface="Calibri"/>
            </a:endParaRPr>
          </a:p>
        </p:txBody>
      </p:sp>
      <p:sp>
        <p:nvSpPr>
          <p:cNvPr id="36" name="CuadroTexto 35"/>
          <p:cNvSpPr txBox="1"/>
          <p:nvPr/>
        </p:nvSpPr>
        <p:spPr>
          <a:xfrm>
            <a:off x="4588208" y="3435415"/>
            <a:ext cx="860156" cy="369332"/>
          </a:xfrm>
          <a:prstGeom prst="rect">
            <a:avLst/>
          </a:prstGeom>
          <a:noFill/>
        </p:spPr>
        <p:txBody>
          <a:bodyPr wrap="none" rtlCol="0">
            <a:spAutoFit/>
          </a:bodyPr>
          <a:lstStyle/>
          <a:p>
            <a:pPr defTabSz="914400"/>
            <a:r>
              <a:rPr lang="es-ES" b="1" i="1" dirty="0" smtClean="0">
                <a:solidFill>
                  <a:prstClr val="white"/>
                </a:solidFill>
                <a:latin typeface="Calibri"/>
              </a:rPr>
              <a:t>Ciclo 2</a:t>
            </a:r>
            <a:endParaRPr lang="es-ES" b="1" i="1" dirty="0">
              <a:solidFill>
                <a:prstClr val="white"/>
              </a:solidFill>
              <a:latin typeface="Calibri"/>
            </a:endParaRPr>
          </a:p>
        </p:txBody>
      </p:sp>
      <p:sp>
        <p:nvSpPr>
          <p:cNvPr id="2" name="CuadroTexto 1"/>
          <p:cNvSpPr txBox="1"/>
          <p:nvPr/>
        </p:nvSpPr>
        <p:spPr>
          <a:xfrm>
            <a:off x="1398474" y="5236694"/>
            <a:ext cx="9610147" cy="523220"/>
          </a:xfrm>
          <a:prstGeom prst="rect">
            <a:avLst/>
          </a:prstGeom>
          <a:noFill/>
        </p:spPr>
        <p:txBody>
          <a:bodyPr wrap="none" rtlCol="0">
            <a:spAutoFit/>
          </a:bodyPr>
          <a:lstStyle/>
          <a:p>
            <a:r>
              <a:rPr lang="es-ES" sz="2800" dirty="0" err="1" smtClean="0"/>
              <a:t>Prednisolona</a:t>
            </a:r>
            <a:r>
              <a:rPr lang="es-ES" sz="2800" dirty="0" smtClean="0"/>
              <a:t> 5 mg v</a:t>
            </a:r>
            <a:r>
              <a:rPr lang="es-ES" sz="2800" dirty="0" smtClean="0"/>
              <a:t>ía oral cada 12 horas + Bloqueo androgénico</a:t>
            </a:r>
            <a:endParaRPr lang="es-ES" sz="2800" dirty="0"/>
          </a:p>
        </p:txBody>
      </p:sp>
    </p:spTree>
    <p:extLst>
      <p:ext uri="{BB962C8B-B14F-4D97-AF65-F5344CB8AC3E}">
        <p14:creationId xmlns:p14="http://schemas.microsoft.com/office/powerpoint/2010/main" val="200287278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err="1" smtClean="0"/>
              <a:t>Cabazitaxel</a:t>
            </a:r>
            <a:endParaRPr lang="es-ES" dirty="0"/>
          </a:p>
        </p:txBody>
      </p:sp>
      <p:sp>
        <p:nvSpPr>
          <p:cNvPr id="3" name="Marcador de contenido 2"/>
          <p:cNvSpPr>
            <a:spLocks noGrp="1"/>
          </p:cNvSpPr>
          <p:nvPr>
            <p:ph idx="1"/>
          </p:nvPr>
        </p:nvSpPr>
        <p:spPr/>
        <p:txBody>
          <a:bodyPr>
            <a:normAutofit lnSpcReduction="10000"/>
          </a:bodyPr>
          <a:lstStyle/>
          <a:p>
            <a:r>
              <a:rPr lang="es-ES" dirty="0" smtClean="0"/>
              <a:t>Droga contra el cáncer</a:t>
            </a:r>
          </a:p>
          <a:p>
            <a:pPr lvl="1"/>
            <a:r>
              <a:rPr lang="es-ES" dirty="0" smtClean="0"/>
              <a:t>Veneno de los microt</a:t>
            </a:r>
            <a:r>
              <a:rPr lang="es-ES" dirty="0" smtClean="0"/>
              <a:t>úbulos</a:t>
            </a:r>
            <a:endParaRPr lang="es-ES" dirty="0" smtClean="0"/>
          </a:p>
          <a:p>
            <a:r>
              <a:rPr lang="es-ES" dirty="0" smtClean="0"/>
              <a:t>Se administra por la vena</a:t>
            </a:r>
          </a:p>
          <a:p>
            <a:pPr lvl="1"/>
            <a:r>
              <a:rPr lang="es-ES" dirty="0" smtClean="0"/>
              <a:t>Lentamente (durante 1 hora)</a:t>
            </a:r>
          </a:p>
          <a:p>
            <a:r>
              <a:rPr lang="es-ES" dirty="0" smtClean="0"/>
              <a:t>Requiere de </a:t>
            </a:r>
            <a:r>
              <a:rPr lang="es-ES" dirty="0" err="1" smtClean="0"/>
              <a:t>premedicación</a:t>
            </a:r>
            <a:r>
              <a:rPr lang="es-ES" dirty="0"/>
              <a:t> </a:t>
            </a:r>
            <a:r>
              <a:rPr lang="es-ES" dirty="0" smtClean="0"/>
              <a:t>para evitar reacciones durante la administración</a:t>
            </a:r>
          </a:p>
          <a:p>
            <a:pPr lvl="1"/>
            <a:r>
              <a:rPr lang="es-ES" dirty="0" smtClean="0"/>
              <a:t>Esteroides (</a:t>
            </a:r>
            <a:r>
              <a:rPr lang="es-ES" dirty="0" err="1" smtClean="0"/>
              <a:t>ie</a:t>
            </a:r>
            <a:r>
              <a:rPr lang="es-ES" dirty="0" smtClean="0"/>
              <a:t>, </a:t>
            </a:r>
            <a:r>
              <a:rPr lang="es-ES" dirty="0" err="1" smtClean="0"/>
              <a:t>Dexametasona</a:t>
            </a:r>
            <a:r>
              <a:rPr lang="es-ES" dirty="0" smtClean="0"/>
              <a:t>)</a:t>
            </a:r>
          </a:p>
          <a:p>
            <a:pPr lvl="1"/>
            <a:r>
              <a:rPr lang="es-ES" dirty="0" smtClean="0"/>
              <a:t>Antihistamínicos H1 (</a:t>
            </a:r>
            <a:r>
              <a:rPr lang="es-ES" dirty="0" err="1" smtClean="0"/>
              <a:t>ie</a:t>
            </a:r>
            <a:r>
              <a:rPr lang="es-ES" dirty="0" smtClean="0"/>
              <a:t>, </a:t>
            </a:r>
            <a:r>
              <a:rPr lang="es-ES" dirty="0" err="1" smtClean="0"/>
              <a:t>Hidroxicina</a:t>
            </a:r>
            <a:r>
              <a:rPr lang="es-ES" dirty="0" smtClean="0"/>
              <a:t>)</a:t>
            </a:r>
          </a:p>
          <a:p>
            <a:pPr lvl="1"/>
            <a:r>
              <a:rPr lang="es-ES" dirty="0" smtClean="0"/>
              <a:t>Antihistamínicos H2 (</a:t>
            </a:r>
            <a:r>
              <a:rPr lang="es-ES" dirty="0" err="1" smtClean="0"/>
              <a:t>ie</a:t>
            </a:r>
            <a:r>
              <a:rPr lang="es-ES" dirty="0" smtClean="0"/>
              <a:t>, </a:t>
            </a:r>
            <a:r>
              <a:rPr lang="es-ES" dirty="0" err="1" smtClean="0"/>
              <a:t>Ranitidina</a:t>
            </a:r>
            <a:r>
              <a:rPr lang="es-ES" dirty="0" smtClean="0"/>
              <a:t>)</a:t>
            </a:r>
            <a:endParaRPr lang="es-ES" dirty="0"/>
          </a:p>
        </p:txBody>
      </p:sp>
    </p:spTree>
    <p:extLst>
      <p:ext uri="{BB962C8B-B14F-4D97-AF65-F5344CB8AC3E}">
        <p14:creationId xmlns:p14="http://schemas.microsoft.com/office/powerpoint/2010/main" val="313774679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lipse 3"/>
          <p:cNvSpPr/>
          <p:nvPr/>
        </p:nvSpPr>
        <p:spPr>
          <a:xfrm>
            <a:off x="4488908" y="550772"/>
            <a:ext cx="2275609" cy="1184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smtClean="0"/>
              <a:t>Hipotálamo</a:t>
            </a:r>
            <a:endParaRPr lang="es-CO" dirty="0"/>
          </a:p>
        </p:txBody>
      </p:sp>
      <p:sp>
        <p:nvSpPr>
          <p:cNvPr id="5" name="Elipse 4"/>
          <p:cNvSpPr/>
          <p:nvPr/>
        </p:nvSpPr>
        <p:spPr>
          <a:xfrm>
            <a:off x="4488908" y="1991644"/>
            <a:ext cx="2275609" cy="1184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smtClean="0"/>
              <a:t>Hipófisis</a:t>
            </a:r>
            <a:endParaRPr lang="es-CO" dirty="0"/>
          </a:p>
        </p:txBody>
      </p:sp>
      <p:sp>
        <p:nvSpPr>
          <p:cNvPr id="6" name="Elipse 5"/>
          <p:cNvSpPr/>
          <p:nvPr/>
        </p:nvSpPr>
        <p:spPr>
          <a:xfrm>
            <a:off x="3023789" y="3432469"/>
            <a:ext cx="2275609" cy="1184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smtClean="0"/>
              <a:t>Testículo</a:t>
            </a:r>
            <a:endParaRPr lang="es-CO" dirty="0"/>
          </a:p>
        </p:txBody>
      </p:sp>
      <p:sp>
        <p:nvSpPr>
          <p:cNvPr id="7" name="Elipse 6"/>
          <p:cNvSpPr/>
          <p:nvPr/>
        </p:nvSpPr>
        <p:spPr>
          <a:xfrm>
            <a:off x="5981731" y="3432469"/>
            <a:ext cx="2275609" cy="1184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smtClean="0"/>
              <a:t>Adrenal</a:t>
            </a:r>
            <a:endParaRPr lang="es-CO" dirty="0"/>
          </a:p>
        </p:txBody>
      </p:sp>
      <p:cxnSp>
        <p:nvCxnSpPr>
          <p:cNvPr id="9" name="Conector angular 8"/>
          <p:cNvCxnSpPr>
            <a:stCxn id="4" idx="2"/>
            <a:endCxn id="5" idx="2"/>
          </p:cNvCxnSpPr>
          <p:nvPr/>
        </p:nvCxnSpPr>
        <p:spPr>
          <a:xfrm rot="10800000" flipV="1">
            <a:off x="4488875" y="1143000"/>
            <a:ext cx="12700" cy="1440872"/>
          </a:xfrm>
          <a:prstGeom prst="bentConnector3">
            <a:avLst>
              <a:gd name="adj1" fmla="val 5563638"/>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Conector angular 11"/>
          <p:cNvCxnSpPr>
            <a:stCxn id="4" idx="6"/>
            <a:endCxn id="5" idx="6"/>
          </p:cNvCxnSpPr>
          <p:nvPr/>
        </p:nvCxnSpPr>
        <p:spPr>
          <a:xfrm>
            <a:off x="6764483" y="1143000"/>
            <a:ext cx="12700" cy="1440872"/>
          </a:xfrm>
          <a:prstGeom prst="bentConnector3">
            <a:avLst>
              <a:gd name="adj1" fmla="val 630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2984560" y="1735281"/>
            <a:ext cx="771800" cy="369332"/>
          </a:xfrm>
          <a:prstGeom prst="rect">
            <a:avLst/>
          </a:prstGeom>
          <a:noFill/>
        </p:spPr>
        <p:txBody>
          <a:bodyPr wrap="none" rtlCol="0">
            <a:spAutoFit/>
          </a:bodyPr>
          <a:lstStyle/>
          <a:p>
            <a:r>
              <a:rPr lang="es-CO" b="1" i="1" dirty="0" smtClean="0"/>
              <a:t>LHRH</a:t>
            </a:r>
            <a:endParaRPr lang="es-CO" b="1" i="1" dirty="0"/>
          </a:p>
        </p:txBody>
      </p:sp>
      <p:sp>
        <p:nvSpPr>
          <p:cNvPr id="15" name="CuadroTexto 14"/>
          <p:cNvSpPr txBox="1"/>
          <p:nvPr/>
        </p:nvSpPr>
        <p:spPr>
          <a:xfrm>
            <a:off x="7705357" y="1735281"/>
            <a:ext cx="693240" cy="369332"/>
          </a:xfrm>
          <a:prstGeom prst="rect">
            <a:avLst/>
          </a:prstGeom>
          <a:noFill/>
        </p:spPr>
        <p:txBody>
          <a:bodyPr wrap="none" rtlCol="0">
            <a:spAutoFit/>
          </a:bodyPr>
          <a:lstStyle/>
          <a:p>
            <a:r>
              <a:rPr lang="es-CO" b="1" i="1" dirty="0" smtClean="0"/>
              <a:t>CRH</a:t>
            </a:r>
            <a:endParaRPr lang="es-CO" b="1" i="1" dirty="0"/>
          </a:p>
        </p:txBody>
      </p:sp>
      <p:cxnSp>
        <p:nvCxnSpPr>
          <p:cNvPr id="17" name="Conector angular 16"/>
          <p:cNvCxnSpPr>
            <a:stCxn id="5" idx="3"/>
            <a:endCxn id="6" idx="0"/>
          </p:cNvCxnSpPr>
          <p:nvPr/>
        </p:nvCxnSpPr>
        <p:spPr>
          <a:xfrm rot="5400000">
            <a:off x="4276951" y="2887340"/>
            <a:ext cx="429784" cy="660569"/>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Conector angular 18"/>
          <p:cNvCxnSpPr>
            <a:stCxn id="5" idx="5"/>
            <a:endCxn id="7" idx="0"/>
          </p:cNvCxnSpPr>
          <p:nvPr/>
        </p:nvCxnSpPr>
        <p:spPr>
          <a:xfrm rot="16200000" flipH="1">
            <a:off x="6560500" y="2873483"/>
            <a:ext cx="429783" cy="688279"/>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CuadroTexto 19"/>
          <p:cNvSpPr txBox="1"/>
          <p:nvPr/>
        </p:nvSpPr>
        <p:spPr>
          <a:xfrm>
            <a:off x="3252185" y="2934976"/>
            <a:ext cx="974906" cy="369332"/>
          </a:xfrm>
          <a:prstGeom prst="rect">
            <a:avLst/>
          </a:prstGeom>
          <a:noFill/>
        </p:spPr>
        <p:txBody>
          <a:bodyPr wrap="none" rtlCol="0">
            <a:spAutoFit/>
          </a:bodyPr>
          <a:lstStyle/>
          <a:p>
            <a:r>
              <a:rPr lang="es-CO" b="1" i="1" dirty="0" smtClean="0"/>
              <a:t>FSH/LH</a:t>
            </a:r>
            <a:endParaRPr lang="es-CO" b="1" i="1" dirty="0"/>
          </a:p>
        </p:txBody>
      </p:sp>
      <p:sp>
        <p:nvSpPr>
          <p:cNvPr id="21" name="CuadroTexto 20"/>
          <p:cNvSpPr txBox="1"/>
          <p:nvPr/>
        </p:nvSpPr>
        <p:spPr>
          <a:xfrm>
            <a:off x="7437104" y="2991487"/>
            <a:ext cx="833004" cy="369332"/>
          </a:xfrm>
          <a:prstGeom prst="rect">
            <a:avLst/>
          </a:prstGeom>
          <a:noFill/>
        </p:spPr>
        <p:txBody>
          <a:bodyPr wrap="none" rtlCol="0">
            <a:spAutoFit/>
          </a:bodyPr>
          <a:lstStyle/>
          <a:p>
            <a:r>
              <a:rPr lang="es-CO" b="1" i="1" dirty="0" smtClean="0"/>
              <a:t>ACTH</a:t>
            </a:r>
            <a:endParaRPr lang="es-CO" b="1" i="1" dirty="0"/>
          </a:p>
        </p:txBody>
      </p:sp>
      <p:sp>
        <p:nvSpPr>
          <p:cNvPr id="22" name="Elipse 21"/>
          <p:cNvSpPr/>
          <p:nvPr/>
        </p:nvSpPr>
        <p:spPr>
          <a:xfrm>
            <a:off x="4501609" y="4873386"/>
            <a:ext cx="2275609" cy="1184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smtClean="0"/>
              <a:t>Próstata</a:t>
            </a:r>
            <a:endParaRPr lang="es-CO" dirty="0"/>
          </a:p>
        </p:txBody>
      </p:sp>
      <p:cxnSp>
        <p:nvCxnSpPr>
          <p:cNvPr id="24" name="Conector angular 23"/>
          <p:cNvCxnSpPr>
            <a:stCxn id="6" idx="2"/>
            <a:endCxn id="22" idx="2"/>
          </p:cNvCxnSpPr>
          <p:nvPr/>
        </p:nvCxnSpPr>
        <p:spPr>
          <a:xfrm rot="10800000" flipH="1" flipV="1">
            <a:off x="3023755" y="4024744"/>
            <a:ext cx="1477820" cy="1440870"/>
          </a:xfrm>
          <a:prstGeom prst="bentConnector3">
            <a:avLst>
              <a:gd name="adj1" fmla="val -15469"/>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CuadroTexto 25"/>
          <p:cNvSpPr txBox="1"/>
          <p:nvPr/>
        </p:nvSpPr>
        <p:spPr>
          <a:xfrm>
            <a:off x="1221012" y="4613280"/>
            <a:ext cx="1616570" cy="369332"/>
          </a:xfrm>
          <a:prstGeom prst="rect">
            <a:avLst/>
          </a:prstGeom>
          <a:noFill/>
        </p:spPr>
        <p:txBody>
          <a:bodyPr wrap="none" rtlCol="0">
            <a:spAutoFit/>
          </a:bodyPr>
          <a:lstStyle/>
          <a:p>
            <a:r>
              <a:rPr lang="es-CO" b="1" i="1" dirty="0" smtClean="0"/>
              <a:t>Testosterona</a:t>
            </a:r>
            <a:endParaRPr lang="es-CO" b="1" i="1" dirty="0"/>
          </a:p>
        </p:txBody>
      </p:sp>
      <p:sp>
        <p:nvSpPr>
          <p:cNvPr id="27" name="CuadroTexto 26"/>
          <p:cNvSpPr txBox="1"/>
          <p:nvPr/>
        </p:nvSpPr>
        <p:spPr>
          <a:xfrm>
            <a:off x="5374443" y="5593078"/>
            <a:ext cx="637899" cy="369332"/>
          </a:xfrm>
          <a:prstGeom prst="rect">
            <a:avLst/>
          </a:prstGeom>
          <a:noFill/>
        </p:spPr>
        <p:txBody>
          <a:bodyPr wrap="none" rtlCol="0">
            <a:spAutoFit/>
          </a:bodyPr>
          <a:lstStyle/>
          <a:p>
            <a:r>
              <a:rPr lang="es-CO" b="1" i="1" dirty="0" smtClean="0"/>
              <a:t>DHT</a:t>
            </a:r>
            <a:endParaRPr lang="es-CO" b="1" i="1" dirty="0"/>
          </a:p>
        </p:txBody>
      </p:sp>
      <p:cxnSp>
        <p:nvCxnSpPr>
          <p:cNvPr id="29" name="Conector angular 28"/>
          <p:cNvCxnSpPr>
            <a:stCxn id="22" idx="2"/>
            <a:endCxn id="27" idx="1"/>
          </p:cNvCxnSpPr>
          <p:nvPr/>
        </p:nvCxnSpPr>
        <p:spPr>
          <a:xfrm rot="10800000" flipH="1" flipV="1">
            <a:off x="4501609" y="5465668"/>
            <a:ext cx="872834" cy="312076"/>
          </a:xfrm>
          <a:prstGeom prst="bentConnector3">
            <a:avLst>
              <a:gd name="adj1" fmla="val -2619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Conector angular 34"/>
          <p:cNvCxnSpPr>
            <a:stCxn id="7" idx="6"/>
            <a:endCxn id="22" idx="6"/>
          </p:cNvCxnSpPr>
          <p:nvPr/>
        </p:nvCxnSpPr>
        <p:spPr>
          <a:xfrm flipH="1">
            <a:off x="6777217" y="4024797"/>
            <a:ext cx="1480127" cy="1440871"/>
          </a:xfrm>
          <a:prstGeom prst="bentConnector3">
            <a:avLst>
              <a:gd name="adj1" fmla="val -15445"/>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CuadroTexto 35"/>
          <p:cNvSpPr txBox="1"/>
          <p:nvPr/>
        </p:nvSpPr>
        <p:spPr>
          <a:xfrm>
            <a:off x="8495532" y="4283513"/>
            <a:ext cx="2162770" cy="923330"/>
          </a:xfrm>
          <a:prstGeom prst="rect">
            <a:avLst/>
          </a:prstGeom>
          <a:noFill/>
        </p:spPr>
        <p:txBody>
          <a:bodyPr wrap="none" rtlCol="0">
            <a:spAutoFit/>
          </a:bodyPr>
          <a:lstStyle/>
          <a:p>
            <a:r>
              <a:rPr lang="es-CO" b="1" i="1" dirty="0" err="1" smtClean="0"/>
              <a:t>Androstenediona</a:t>
            </a:r>
            <a:endParaRPr lang="es-CO" b="1" i="1" dirty="0" smtClean="0"/>
          </a:p>
          <a:p>
            <a:r>
              <a:rPr lang="es-CO" b="1" i="1" dirty="0" smtClean="0"/>
              <a:t>DHE</a:t>
            </a:r>
          </a:p>
          <a:p>
            <a:r>
              <a:rPr lang="es-CO" b="1" i="1" dirty="0" smtClean="0"/>
              <a:t>DHE-S</a:t>
            </a:r>
            <a:endParaRPr lang="es-CO" b="1" i="1" dirty="0"/>
          </a:p>
        </p:txBody>
      </p:sp>
      <p:sp>
        <p:nvSpPr>
          <p:cNvPr id="23" name="CuadroTexto 22"/>
          <p:cNvSpPr txBox="1"/>
          <p:nvPr/>
        </p:nvSpPr>
        <p:spPr>
          <a:xfrm>
            <a:off x="6054837" y="5988050"/>
            <a:ext cx="532967" cy="369332"/>
          </a:xfrm>
          <a:prstGeom prst="rect">
            <a:avLst/>
          </a:prstGeom>
          <a:noFill/>
        </p:spPr>
        <p:txBody>
          <a:bodyPr wrap="none" rtlCol="0">
            <a:spAutoFit/>
          </a:bodyPr>
          <a:lstStyle/>
          <a:p>
            <a:r>
              <a:rPr lang="es-CO" b="1" i="1" dirty="0" smtClean="0"/>
              <a:t>AR</a:t>
            </a:r>
            <a:endParaRPr lang="es-CO" b="1" i="1" dirty="0"/>
          </a:p>
        </p:txBody>
      </p:sp>
      <p:cxnSp>
        <p:nvCxnSpPr>
          <p:cNvPr id="25" name="Conector angular 24"/>
          <p:cNvCxnSpPr>
            <a:endCxn id="23" idx="0"/>
          </p:cNvCxnSpPr>
          <p:nvPr/>
        </p:nvCxnSpPr>
        <p:spPr>
          <a:xfrm>
            <a:off x="5964918" y="5778914"/>
            <a:ext cx="356403" cy="209136"/>
          </a:xfrm>
          <a:prstGeom prst="bentConnector2">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69886381"/>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err="1" smtClean="0"/>
              <a:t>Cabazitaxel</a:t>
            </a:r>
            <a:endParaRPr lang="es-ES" dirty="0"/>
          </a:p>
        </p:txBody>
      </p:sp>
      <p:sp>
        <p:nvSpPr>
          <p:cNvPr id="3" name="Marcador de contenido 2"/>
          <p:cNvSpPr>
            <a:spLocks noGrp="1"/>
          </p:cNvSpPr>
          <p:nvPr>
            <p:ph idx="1"/>
          </p:nvPr>
        </p:nvSpPr>
        <p:spPr/>
        <p:txBody>
          <a:bodyPr>
            <a:normAutofit fontScale="92500" lnSpcReduction="20000"/>
          </a:bodyPr>
          <a:lstStyle/>
          <a:p>
            <a:r>
              <a:rPr lang="es-ES_tradnl" dirty="0" smtClean="0"/>
              <a:t>Efectos secundarios más comunes (Generalidades)</a:t>
            </a:r>
          </a:p>
          <a:p>
            <a:endParaRPr lang="es-ES_tradnl" dirty="0" smtClean="0"/>
          </a:p>
          <a:p>
            <a:r>
              <a:rPr lang="es-ES_tradnl" dirty="0" smtClean="0"/>
              <a:t>1</a:t>
            </a:r>
            <a:r>
              <a:rPr lang="es-ES_tradnl" dirty="0"/>
              <a:t>. </a:t>
            </a:r>
            <a:r>
              <a:rPr lang="es-ES_tradnl" dirty="0" smtClean="0"/>
              <a:t>Disminución de las defensas (neutropenia)</a:t>
            </a:r>
          </a:p>
          <a:p>
            <a:r>
              <a:rPr lang="es-ES_tradnl" dirty="0" smtClean="0"/>
              <a:t>2. Caída del cabello (alopecia)</a:t>
            </a:r>
            <a:endParaRPr lang="es-ES_tradnl" dirty="0"/>
          </a:p>
          <a:p>
            <a:r>
              <a:rPr lang="es-ES_tradnl" dirty="0"/>
              <a:t>3</a:t>
            </a:r>
            <a:r>
              <a:rPr lang="es-ES_tradnl" dirty="0" smtClean="0"/>
              <a:t>. Diarrea</a:t>
            </a:r>
          </a:p>
          <a:p>
            <a:r>
              <a:rPr lang="es-ES_tradnl" dirty="0"/>
              <a:t>4</a:t>
            </a:r>
            <a:r>
              <a:rPr lang="es-ES_tradnl" dirty="0" smtClean="0"/>
              <a:t>. Retención de líquidos</a:t>
            </a:r>
            <a:endParaRPr lang="es-ES_tradnl" dirty="0"/>
          </a:p>
          <a:p>
            <a:r>
              <a:rPr lang="pt-BR" dirty="0"/>
              <a:t>5</a:t>
            </a:r>
            <a:r>
              <a:rPr lang="pt-BR" dirty="0" smtClean="0"/>
              <a:t>. Astenia o fatiga</a:t>
            </a:r>
            <a:endParaRPr lang="pt-BR" dirty="0"/>
          </a:p>
          <a:p>
            <a:r>
              <a:rPr lang="es-ES_tradnl" dirty="0"/>
              <a:t>6</a:t>
            </a:r>
            <a:r>
              <a:rPr lang="es-ES_tradnl" dirty="0" smtClean="0"/>
              <a:t>. </a:t>
            </a:r>
            <a:r>
              <a:rPr lang="es-ES_tradnl" dirty="0" err="1" smtClean="0"/>
              <a:t>Neurotoxicidad</a:t>
            </a:r>
            <a:endParaRPr lang="es-ES_tradnl" dirty="0"/>
          </a:p>
          <a:p>
            <a:r>
              <a:rPr lang="es-ES_tradnl" dirty="0"/>
              <a:t>7</a:t>
            </a:r>
            <a:r>
              <a:rPr lang="es-ES_tradnl" dirty="0" smtClean="0"/>
              <a:t>. Misceláneos</a:t>
            </a:r>
            <a:endParaRPr lang="es-ES_tradnl" dirty="0"/>
          </a:p>
          <a:p>
            <a:endParaRPr lang="es-ES" dirty="0"/>
          </a:p>
        </p:txBody>
      </p:sp>
    </p:spTree>
    <p:extLst>
      <p:ext uri="{BB962C8B-B14F-4D97-AF65-F5344CB8AC3E}">
        <p14:creationId xmlns:p14="http://schemas.microsoft.com/office/powerpoint/2010/main" val="14548104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err="1" smtClean="0"/>
              <a:t>Cabazitaxel</a:t>
            </a:r>
            <a:r>
              <a:rPr lang="es-ES" dirty="0" smtClean="0"/>
              <a:t> (indicaciones)</a:t>
            </a:r>
            <a:endParaRPr lang="es-ES" dirty="0"/>
          </a:p>
        </p:txBody>
      </p:sp>
      <p:sp>
        <p:nvSpPr>
          <p:cNvPr id="3" name="Marcador de contenido 2"/>
          <p:cNvSpPr>
            <a:spLocks noGrp="1"/>
          </p:cNvSpPr>
          <p:nvPr>
            <p:ph idx="1"/>
          </p:nvPr>
        </p:nvSpPr>
        <p:spPr/>
        <p:txBody>
          <a:bodyPr>
            <a:normAutofit/>
          </a:bodyPr>
          <a:lstStyle/>
          <a:p>
            <a:r>
              <a:rPr lang="es-ES" dirty="0" smtClean="0"/>
              <a:t>Carcinoma de próstata refractario a la castración y que ha recibido </a:t>
            </a:r>
            <a:r>
              <a:rPr lang="es-ES" dirty="0" err="1" smtClean="0"/>
              <a:t>docetaxel</a:t>
            </a:r>
            <a:endParaRPr lang="es-ES" dirty="0" smtClean="0"/>
          </a:p>
        </p:txBody>
      </p:sp>
    </p:spTree>
    <p:extLst>
      <p:ext uri="{BB962C8B-B14F-4D97-AF65-F5344CB8AC3E}">
        <p14:creationId xmlns:p14="http://schemas.microsoft.com/office/powerpoint/2010/main" val="3328069723"/>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es-ES" dirty="0" smtClean="0"/>
              <a:t>estrategias</a:t>
            </a:r>
            <a:endParaRPr lang="es-ES" dirty="0"/>
          </a:p>
        </p:txBody>
      </p:sp>
      <p:sp>
        <p:nvSpPr>
          <p:cNvPr id="5" name="Marcador de texto 4"/>
          <p:cNvSpPr>
            <a:spLocks noGrp="1"/>
          </p:cNvSpPr>
          <p:nvPr>
            <p:ph type="body" idx="1"/>
          </p:nvPr>
        </p:nvSpPr>
        <p:spPr/>
        <p:txBody>
          <a:bodyPr/>
          <a:lstStyle/>
          <a:p>
            <a:endParaRPr lang="es-ES"/>
          </a:p>
        </p:txBody>
      </p:sp>
    </p:spTree>
    <p:extLst>
      <p:ext uri="{BB962C8B-B14F-4D97-AF65-F5344CB8AC3E}">
        <p14:creationId xmlns:p14="http://schemas.microsoft.com/office/powerpoint/2010/main" val="10078202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21"/>
          <p:cNvSpPr>
            <a:spLocks noGrp="1"/>
          </p:cNvSpPr>
          <p:nvPr>
            <p:ph type="title"/>
          </p:nvPr>
        </p:nvSpPr>
        <p:spPr/>
        <p:txBody>
          <a:bodyPr/>
          <a:lstStyle/>
          <a:p>
            <a:pPr eaLnBrk="1" hangingPunct="1">
              <a:defRPr/>
            </a:pPr>
            <a:r>
              <a:rPr lang="en-US" dirty="0">
                <a:latin typeface="+mn-lt"/>
                <a:ea typeface="MS PGothic" charset="0"/>
              </a:rPr>
              <a:t>Natural History of Prostate Cancer</a:t>
            </a:r>
          </a:p>
        </p:txBody>
      </p:sp>
      <p:sp>
        <p:nvSpPr>
          <p:cNvPr id="14339" name="Content Placeholder 1"/>
          <p:cNvSpPr>
            <a:spLocks noGrp="1"/>
          </p:cNvSpPr>
          <p:nvPr>
            <p:ph idx="1"/>
          </p:nvPr>
        </p:nvSpPr>
        <p:spPr>
          <a:xfrm>
            <a:off x="514375" y="1828800"/>
            <a:ext cx="11273367" cy="363538"/>
          </a:xfrm>
        </p:spPr>
        <p:txBody>
          <a:bodyPr>
            <a:normAutofit fontScale="92500" lnSpcReduction="10000"/>
          </a:bodyPr>
          <a:lstStyle/>
          <a:p>
            <a:r>
              <a:rPr lang="en-US" altLang="es-CO" sz="2000" smtClean="0"/>
              <a:t>Typical patient presentation as they move through different stages</a:t>
            </a:r>
          </a:p>
        </p:txBody>
      </p:sp>
      <p:sp>
        <p:nvSpPr>
          <p:cNvPr id="16388" name="TextBox 37"/>
          <p:cNvSpPr txBox="1">
            <a:spLocks noChangeArrowheads="1"/>
          </p:cNvSpPr>
          <p:nvPr/>
        </p:nvSpPr>
        <p:spPr bwMode="auto">
          <a:xfrm>
            <a:off x="7950225" y="2244726"/>
            <a:ext cx="3291417" cy="2677656"/>
          </a:xfrm>
          <a:prstGeom prst="rect">
            <a:avLst/>
          </a:prstGeom>
          <a:solidFill>
            <a:srgbClr val="DEEEF5"/>
          </a:solidFill>
          <a:ln w="9525">
            <a:solidFill>
              <a:schemeClr val="bg2">
                <a:lumMod val="10000"/>
              </a:schemeClr>
            </a:solidFill>
            <a:miter lim="800000"/>
            <a:headEnd/>
            <a:tailEnd/>
          </a:ln>
          <a:effectLst/>
        </p:spPr>
        <p:txBody>
          <a:bodyPr>
            <a:spAutoFit/>
          </a:bodyPr>
          <a:lstStyle>
            <a:lvl1pPr eaLnBrk="0" hangingPunct="0">
              <a:defRPr kumimoji="1" sz="1600" b="1">
                <a:solidFill>
                  <a:schemeClr val="tx1"/>
                </a:solidFill>
                <a:latin typeface="Arial" charset="0"/>
                <a:ea typeface="MS PGothic" charset="0"/>
                <a:cs typeface="MS PGothic" charset="0"/>
              </a:defRPr>
            </a:lvl1pPr>
            <a:lvl2pPr marL="742950" indent="-285750" eaLnBrk="0" hangingPunct="0">
              <a:defRPr kumimoji="1" sz="1600" b="1">
                <a:solidFill>
                  <a:schemeClr val="tx1"/>
                </a:solidFill>
                <a:latin typeface="Arial" charset="0"/>
                <a:ea typeface="MS PGothic" charset="0"/>
                <a:cs typeface="MS PGothic" charset="0"/>
              </a:defRPr>
            </a:lvl2pPr>
            <a:lvl3pPr marL="1143000" indent="-228600" eaLnBrk="0" hangingPunct="0">
              <a:defRPr kumimoji="1" sz="1600" b="1">
                <a:solidFill>
                  <a:schemeClr val="tx1"/>
                </a:solidFill>
                <a:latin typeface="Arial" charset="0"/>
                <a:ea typeface="MS PGothic" charset="0"/>
                <a:cs typeface="MS PGothic" charset="0"/>
              </a:defRPr>
            </a:lvl3pPr>
            <a:lvl4pPr marL="1600200" indent="-228600" eaLnBrk="0" hangingPunct="0">
              <a:defRPr kumimoji="1" sz="1600" b="1">
                <a:solidFill>
                  <a:schemeClr val="tx1"/>
                </a:solidFill>
                <a:latin typeface="Arial" charset="0"/>
                <a:ea typeface="MS PGothic" charset="0"/>
                <a:cs typeface="MS PGothic" charset="0"/>
              </a:defRPr>
            </a:lvl4pPr>
            <a:lvl5pPr marL="2057400" indent="-228600" eaLnBrk="0" hangingPunct="0">
              <a:defRPr kumimoji="1" sz="1600" b="1">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kumimoji="1" sz="1600" b="1">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kumimoji="1" sz="1600" b="1">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kumimoji="1" sz="1600" b="1">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kumimoji="1" sz="1600" b="1">
                <a:solidFill>
                  <a:schemeClr val="tx1"/>
                </a:solidFill>
                <a:latin typeface="Arial" charset="0"/>
                <a:ea typeface="MS PGothic" charset="0"/>
                <a:cs typeface="MS PGothic" charset="0"/>
              </a:defRPr>
            </a:lvl9pPr>
          </a:lstStyle>
          <a:p>
            <a:pPr algn="ctr" defTabSz="914400" eaLnBrk="1" fontAlgn="base" hangingPunct="1">
              <a:spcBef>
                <a:spcPct val="0"/>
              </a:spcBef>
              <a:spcAft>
                <a:spcPct val="0"/>
              </a:spcAft>
              <a:defRPr/>
            </a:pPr>
            <a:endParaRPr lang="en-US" sz="1400" i="1" u="sng" dirty="0" smtClean="0">
              <a:solidFill>
                <a:srgbClr val="C0504D"/>
              </a:solidFill>
              <a:latin typeface="Arial"/>
              <a:ea typeface="ＭＳ Ｐゴシック" charset="0"/>
            </a:endParaRPr>
          </a:p>
          <a:p>
            <a:pPr algn="ctr" defTabSz="914400" eaLnBrk="1" fontAlgn="base" hangingPunct="1">
              <a:spcBef>
                <a:spcPct val="0"/>
              </a:spcBef>
              <a:spcAft>
                <a:spcPct val="0"/>
              </a:spcAft>
              <a:defRPr/>
            </a:pPr>
            <a:endParaRPr lang="en-US" sz="1400" i="1" u="sng" dirty="0" smtClean="0">
              <a:solidFill>
                <a:srgbClr val="C0504D"/>
              </a:solidFill>
              <a:latin typeface="Arial"/>
              <a:ea typeface="ＭＳ Ｐゴシック" charset="0"/>
            </a:endParaRPr>
          </a:p>
          <a:p>
            <a:pPr algn="ctr" defTabSz="914400" eaLnBrk="1" fontAlgn="base" hangingPunct="1">
              <a:spcBef>
                <a:spcPct val="0"/>
              </a:spcBef>
              <a:spcAft>
                <a:spcPct val="0"/>
              </a:spcAft>
              <a:defRPr/>
            </a:pPr>
            <a:endParaRPr lang="en-US" sz="1400" i="1" u="sng" dirty="0" smtClean="0">
              <a:solidFill>
                <a:srgbClr val="C0504D"/>
              </a:solidFill>
              <a:latin typeface="Arial"/>
              <a:ea typeface="ＭＳ Ｐゴシック" charset="0"/>
            </a:endParaRPr>
          </a:p>
          <a:p>
            <a:pPr algn="ctr" defTabSz="914400" eaLnBrk="1" fontAlgn="base" hangingPunct="1">
              <a:spcBef>
                <a:spcPct val="0"/>
              </a:spcBef>
              <a:spcAft>
                <a:spcPct val="0"/>
              </a:spcAft>
              <a:defRPr/>
            </a:pPr>
            <a:endParaRPr lang="en-US" sz="1400" i="1" u="sng" dirty="0" smtClean="0">
              <a:solidFill>
                <a:srgbClr val="C0504D"/>
              </a:solidFill>
              <a:latin typeface="Arial"/>
              <a:ea typeface="ＭＳ Ｐゴシック" charset="0"/>
            </a:endParaRPr>
          </a:p>
          <a:p>
            <a:pPr algn="ctr" defTabSz="914400" eaLnBrk="1" fontAlgn="base" hangingPunct="1">
              <a:spcBef>
                <a:spcPct val="0"/>
              </a:spcBef>
              <a:spcAft>
                <a:spcPct val="0"/>
              </a:spcAft>
              <a:defRPr/>
            </a:pPr>
            <a:endParaRPr lang="en-US" sz="1400" i="1" u="sng" dirty="0" smtClean="0">
              <a:solidFill>
                <a:srgbClr val="C0504D"/>
              </a:solidFill>
              <a:latin typeface="Arial"/>
              <a:ea typeface="ＭＳ Ｐゴシック" charset="0"/>
            </a:endParaRPr>
          </a:p>
          <a:p>
            <a:pPr algn="ctr" defTabSz="914400" eaLnBrk="1" fontAlgn="base" hangingPunct="1">
              <a:spcBef>
                <a:spcPct val="0"/>
              </a:spcBef>
              <a:spcAft>
                <a:spcPct val="0"/>
              </a:spcAft>
              <a:defRPr/>
            </a:pPr>
            <a:endParaRPr lang="en-US" sz="1400" i="1" u="sng" dirty="0" smtClean="0">
              <a:solidFill>
                <a:srgbClr val="C0504D"/>
              </a:solidFill>
              <a:latin typeface="Arial"/>
              <a:ea typeface="ＭＳ Ｐゴシック" charset="0"/>
            </a:endParaRPr>
          </a:p>
          <a:p>
            <a:pPr algn="ctr" defTabSz="914400" eaLnBrk="1" fontAlgn="base" hangingPunct="1">
              <a:spcBef>
                <a:spcPct val="0"/>
              </a:spcBef>
              <a:spcAft>
                <a:spcPct val="0"/>
              </a:spcAft>
              <a:defRPr/>
            </a:pPr>
            <a:endParaRPr lang="en-US" sz="1400" i="1" u="sng" dirty="0" smtClean="0">
              <a:solidFill>
                <a:srgbClr val="C0504D"/>
              </a:solidFill>
              <a:latin typeface="Arial"/>
              <a:ea typeface="ＭＳ Ｐゴシック" charset="0"/>
            </a:endParaRPr>
          </a:p>
          <a:p>
            <a:pPr algn="ctr" defTabSz="914400" eaLnBrk="1" fontAlgn="base" hangingPunct="1">
              <a:spcBef>
                <a:spcPct val="0"/>
              </a:spcBef>
              <a:spcAft>
                <a:spcPct val="0"/>
              </a:spcAft>
              <a:defRPr/>
            </a:pPr>
            <a:endParaRPr lang="en-US" sz="1400" i="1" u="sng" dirty="0" smtClean="0">
              <a:solidFill>
                <a:srgbClr val="C0504D"/>
              </a:solidFill>
              <a:latin typeface="Arial"/>
              <a:ea typeface="ＭＳ Ｐゴシック" charset="0"/>
            </a:endParaRPr>
          </a:p>
          <a:p>
            <a:pPr algn="ctr" defTabSz="914400" eaLnBrk="1" fontAlgn="base" hangingPunct="1">
              <a:spcBef>
                <a:spcPct val="0"/>
              </a:spcBef>
              <a:spcAft>
                <a:spcPct val="0"/>
              </a:spcAft>
              <a:defRPr/>
            </a:pPr>
            <a:endParaRPr lang="en-US" sz="1400" i="1" u="sng" dirty="0" smtClean="0">
              <a:solidFill>
                <a:srgbClr val="C0504D"/>
              </a:solidFill>
              <a:latin typeface="Arial"/>
              <a:ea typeface="ＭＳ Ｐゴシック" charset="0"/>
            </a:endParaRPr>
          </a:p>
          <a:p>
            <a:pPr algn="ctr" defTabSz="914400" eaLnBrk="1" fontAlgn="base" hangingPunct="1">
              <a:spcBef>
                <a:spcPct val="0"/>
              </a:spcBef>
              <a:spcAft>
                <a:spcPct val="0"/>
              </a:spcAft>
              <a:defRPr/>
            </a:pPr>
            <a:endParaRPr lang="en-US" sz="1400" i="1" u="sng" dirty="0" smtClean="0">
              <a:solidFill>
                <a:srgbClr val="C0504D"/>
              </a:solidFill>
              <a:latin typeface="Arial"/>
              <a:ea typeface="ＭＳ Ｐゴシック" charset="0"/>
            </a:endParaRPr>
          </a:p>
          <a:p>
            <a:pPr algn="ctr" defTabSz="914400" eaLnBrk="1" fontAlgn="base" hangingPunct="1">
              <a:spcBef>
                <a:spcPct val="0"/>
              </a:spcBef>
              <a:spcAft>
                <a:spcPct val="0"/>
              </a:spcAft>
              <a:defRPr/>
            </a:pPr>
            <a:endParaRPr lang="en-US" sz="1400" i="1" u="sng" dirty="0" smtClean="0">
              <a:solidFill>
                <a:srgbClr val="C0504D"/>
              </a:solidFill>
              <a:latin typeface="Arial"/>
              <a:ea typeface="ＭＳ Ｐゴシック" charset="0"/>
            </a:endParaRPr>
          </a:p>
          <a:p>
            <a:pPr algn="ctr" defTabSz="914400" eaLnBrk="1" fontAlgn="base" hangingPunct="1">
              <a:spcBef>
                <a:spcPct val="0"/>
              </a:spcBef>
              <a:spcAft>
                <a:spcPct val="0"/>
              </a:spcAft>
              <a:defRPr/>
            </a:pPr>
            <a:r>
              <a:rPr lang="en-US" sz="1400" i="1" u="sng" dirty="0" smtClean="0">
                <a:solidFill>
                  <a:srgbClr val="EEECE1"/>
                </a:solidFill>
                <a:latin typeface="Arial"/>
                <a:ea typeface="ＭＳ Ｐゴシック" charset="0"/>
              </a:rPr>
              <a:t>Under the care of ONCOLOGIST</a:t>
            </a:r>
          </a:p>
        </p:txBody>
      </p:sp>
      <p:sp>
        <p:nvSpPr>
          <p:cNvPr id="16389" name="TextBox 42"/>
          <p:cNvSpPr txBox="1">
            <a:spLocks noChangeArrowheads="1"/>
          </p:cNvSpPr>
          <p:nvPr/>
        </p:nvSpPr>
        <p:spPr bwMode="auto">
          <a:xfrm>
            <a:off x="912287" y="2244762"/>
            <a:ext cx="7215716" cy="2365375"/>
          </a:xfrm>
          <a:prstGeom prst="rect">
            <a:avLst/>
          </a:prstGeom>
          <a:solidFill>
            <a:schemeClr val="tx1"/>
          </a:solidFill>
          <a:ln w="9525">
            <a:solidFill>
              <a:schemeClr val="bg2">
                <a:lumMod val="10000"/>
              </a:schemeClr>
            </a:solidFill>
            <a:miter lim="800000"/>
            <a:headEnd/>
            <a:tailEnd/>
          </a:ln>
          <a:effectLst/>
        </p:spPr>
        <p:txBody>
          <a:bodyPr>
            <a:spAutoFit/>
          </a:bodyPr>
          <a:lstStyle>
            <a:lvl1pPr eaLnBrk="0" hangingPunct="0">
              <a:defRPr kumimoji="1" sz="1600" b="1">
                <a:solidFill>
                  <a:schemeClr val="tx1"/>
                </a:solidFill>
                <a:latin typeface="Arial" charset="0"/>
                <a:ea typeface="MS PGothic" charset="0"/>
                <a:cs typeface="MS PGothic" charset="0"/>
              </a:defRPr>
            </a:lvl1pPr>
            <a:lvl2pPr marL="742950" indent="-285750" eaLnBrk="0" hangingPunct="0">
              <a:defRPr kumimoji="1" sz="1600" b="1">
                <a:solidFill>
                  <a:schemeClr val="tx1"/>
                </a:solidFill>
                <a:latin typeface="Arial" charset="0"/>
                <a:ea typeface="MS PGothic" charset="0"/>
                <a:cs typeface="MS PGothic" charset="0"/>
              </a:defRPr>
            </a:lvl2pPr>
            <a:lvl3pPr marL="1143000" indent="-228600" eaLnBrk="0" hangingPunct="0">
              <a:defRPr kumimoji="1" sz="1600" b="1">
                <a:solidFill>
                  <a:schemeClr val="tx1"/>
                </a:solidFill>
                <a:latin typeface="Arial" charset="0"/>
                <a:ea typeface="MS PGothic" charset="0"/>
                <a:cs typeface="MS PGothic" charset="0"/>
              </a:defRPr>
            </a:lvl3pPr>
            <a:lvl4pPr marL="1600200" indent="-228600" eaLnBrk="0" hangingPunct="0">
              <a:defRPr kumimoji="1" sz="1600" b="1">
                <a:solidFill>
                  <a:schemeClr val="tx1"/>
                </a:solidFill>
                <a:latin typeface="Arial" charset="0"/>
                <a:ea typeface="MS PGothic" charset="0"/>
                <a:cs typeface="MS PGothic" charset="0"/>
              </a:defRPr>
            </a:lvl4pPr>
            <a:lvl5pPr marL="2057400" indent="-228600" eaLnBrk="0" hangingPunct="0">
              <a:defRPr kumimoji="1" sz="1600" b="1">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kumimoji="1" sz="1600" b="1">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kumimoji="1" sz="1600" b="1">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kumimoji="1" sz="1600" b="1">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kumimoji="1" sz="1600" b="1">
                <a:solidFill>
                  <a:schemeClr val="tx1"/>
                </a:solidFill>
                <a:latin typeface="Arial" charset="0"/>
                <a:ea typeface="MS PGothic" charset="0"/>
                <a:cs typeface="MS PGothic" charset="0"/>
              </a:defRPr>
            </a:lvl9pPr>
          </a:lstStyle>
          <a:p>
            <a:pPr algn="ctr" defTabSz="914400" eaLnBrk="1" fontAlgn="base" hangingPunct="1">
              <a:spcBef>
                <a:spcPct val="0"/>
              </a:spcBef>
              <a:spcAft>
                <a:spcPct val="0"/>
              </a:spcAft>
              <a:defRPr/>
            </a:pPr>
            <a:r>
              <a:rPr lang="en-US" sz="1400" i="1" u="sng" dirty="0" smtClean="0">
                <a:solidFill>
                  <a:srgbClr val="E32803"/>
                </a:solidFill>
                <a:latin typeface="Arial"/>
                <a:ea typeface="ＭＳ Ｐゴシック" charset="0"/>
              </a:rPr>
              <a:t>Under UROLOGIST care</a:t>
            </a:r>
          </a:p>
          <a:p>
            <a:pPr algn="ctr" defTabSz="914400" eaLnBrk="1" fontAlgn="base" hangingPunct="1">
              <a:spcBef>
                <a:spcPct val="0"/>
              </a:spcBef>
              <a:spcAft>
                <a:spcPct val="0"/>
              </a:spcAft>
              <a:defRPr/>
            </a:pPr>
            <a:endParaRPr lang="en-US" sz="1200" dirty="0" smtClean="0">
              <a:solidFill>
                <a:srgbClr val="FFFFFF"/>
              </a:solidFill>
              <a:latin typeface="Arial"/>
              <a:ea typeface="ＭＳ Ｐゴシック" charset="0"/>
            </a:endParaRPr>
          </a:p>
          <a:p>
            <a:pPr algn="ctr" defTabSz="914400" eaLnBrk="1" fontAlgn="base" hangingPunct="1">
              <a:spcBef>
                <a:spcPct val="0"/>
              </a:spcBef>
              <a:spcAft>
                <a:spcPct val="0"/>
              </a:spcAft>
              <a:defRPr/>
            </a:pPr>
            <a:endParaRPr lang="en-US" sz="1200" dirty="0" smtClean="0">
              <a:solidFill>
                <a:srgbClr val="FFFFFF"/>
              </a:solidFill>
              <a:latin typeface="Arial"/>
              <a:ea typeface="ＭＳ Ｐゴシック" charset="0"/>
            </a:endParaRPr>
          </a:p>
          <a:p>
            <a:pPr algn="ctr" defTabSz="914400" eaLnBrk="1" fontAlgn="base" hangingPunct="1">
              <a:spcBef>
                <a:spcPct val="0"/>
              </a:spcBef>
              <a:spcAft>
                <a:spcPct val="0"/>
              </a:spcAft>
              <a:defRPr/>
            </a:pPr>
            <a:endParaRPr lang="en-US" sz="1200" dirty="0" smtClean="0">
              <a:solidFill>
                <a:srgbClr val="FFFFFF"/>
              </a:solidFill>
              <a:latin typeface="Arial"/>
              <a:ea typeface="ＭＳ Ｐゴシック" charset="0"/>
            </a:endParaRPr>
          </a:p>
          <a:p>
            <a:pPr algn="ctr" defTabSz="914400" eaLnBrk="1" fontAlgn="base" hangingPunct="1">
              <a:spcBef>
                <a:spcPct val="0"/>
              </a:spcBef>
              <a:spcAft>
                <a:spcPct val="0"/>
              </a:spcAft>
              <a:defRPr/>
            </a:pPr>
            <a:endParaRPr lang="en-US" sz="1200" dirty="0" smtClean="0">
              <a:solidFill>
                <a:srgbClr val="FFFFFF"/>
              </a:solidFill>
              <a:latin typeface="Arial"/>
              <a:ea typeface="ＭＳ Ｐゴシック" charset="0"/>
            </a:endParaRPr>
          </a:p>
          <a:p>
            <a:pPr algn="ctr" defTabSz="914400" eaLnBrk="1" fontAlgn="base" hangingPunct="1">
              <a:spcBef>
                <a:spcPct val="0"/>
              </a:spcBef>
              <a:spcAft>
                <a:spcPct val="0"/>
              </a:spcAft>
              <a:defRPr/>
            </a:pPr>
            <a:endParaRPr lang="en-US" sz="1200" dirty="0" smtClean="0">
              <a:solidFill>
                <a:srgbClr val="FFFFFF"/>
              </a:solidFill>
              <a:latin typeface="Arial"/>
              <a:ea typeface="ＭＳ Ｐゴシック" charset="0"/>
            </a:endParaRPr>
          </a:p>
          <a:p>
            <a:pPr algn="ctr" defTabSz="914400" eaLnBrk="1" fontAlgn="base" hangingPunct="1">
              <a:spcBef>
                <a:spcPct val="0"/>
              </a:spcBef>
              <a:spcAft>
                <a:spcPct val="0"/>
              </a:spcAft>
              <a:defRPr/>
            </a:pPr>
            <a:endParaRPr lang="en-US" sz="1200" dirty="0" smtClean="0">
              <a:solidFill>
                <a:srgbClr val="FFFFFF"/>
              </a:solidFill>
              <a:latin typeface="Arial"/>
              <a:ea typeface="ＭＳ Ｐゴシック" charset="0"/>
            </a:endParaRPr>
          </a:p>
          <a:p>
            <a:pPr algn="ctr" defTabSz="914400" eaLnBrk="1" fontAlgn="base" hangingPunct="1">
              <a:spcBef>
                <a:spcPct val="0"/>
              </a:spcBef>
              <a:spcAft>
                <a:spcPct val="0"/>
              </a:spcAft>
              <a:defRPr/>
            </a:pPr>
            <a:endParaRPr lang="en-US" sz="1200" dirty="0" smtClean="0">
              <a:solidFill>
                <a:srgbClr val="FFFFFF"/>
              </a:solidFill>
              <a:latin typeface="Arial"/>
              <a:ea typeface="ＭＳ Ｐゴシック" charset="0"/>
            </a:endParaRPr>
          </a:p>
          <a:p>
            <a:pPr algn="ctr" defTabSz="914400" eaLnBrk="1" fontAlgn="base" hangingPunct="1">
              <a:spcBef>
                <a:spcPct val="0"/>
              </a:spcBef>
              <a:spcAft>
                <a:spcPct val="0"/>
              </a:spcAft>
              <a:defRPr/>
            </a:pPr>
            <a:endParaRPr lang="en-US" sz="1200" dirty="0" smtClean="0">
              <a:solidFill>
                <a:srgbClr val="FFFFFF"/>
              </a:solidFill>
              <a:latin typeface="Arial"/>
              <a:ea typeface="ＭＳ Ｐゴシック" charset="0"/>
            </a:endParaRPr>
          </a:p>
          <a:p>
            <a:pPr algn="ctr" defTabSz="914400" eaLnBrk="1" fontAlgn="base" hangingPunct="1">
              <a:spcBef>
                <a:spcPct val="0"/>
              </a:spcBef>
              <a:spcAft>
                <a:spcPct val="0"/>
              </a:spcAft>
              <a:defRPr/>
            </a:pPr>
            <a:endParaRPr lang="en-US" sz="1200" dirty="0" smtClean="0">
              <a:solidFill>
                <a:srgbClr val="FFFFFF"/>
              </a:solidFill>
              <a:latin typeface="Arial"/>
              <a:ea typeface="ＭＳ Ｐゴシック" charset="0"/>
            </a:endParaRPr>
          </a:p>
          <a:p>
            <a:pPr algn="ctr" defTabSz="914400" eaLnBrk="1" fontAlgn="base" hangingPunct="1">
              <a:spcBef>
                <a:spcPct val="0"/>
              </a:spcBef>
              <a:spcAft>
                <a:spcPct val="0"/>
              </a:spcAft>
              <a:defRPr/>
            </a:pPr>
            <a:endParaRPr lang="en-US" sz="1200" dirty="0" smtClean="0">
              <a:solidFill>
                <a:srgbClr val="FFFFFF"/>
              </a:solidFill>
              <a:latin typeface="Arial"/>
              <a:ea typeface="ＭＳ Ｐゴシック" charset="0"/>
            </a:endParaRPr>
          </a:p>
          <a:p>
            <a:pPr algn="ctr" defTabSz="914400" eaLnBrk="1" fontAlgn="base" hangingPunct="1">
              <a:spcBef>
                <a:spcPct val="0"/>
              </a:spcBef>
              <a:spcAft>
                <a:spcPct val="0"/>
              </a:spcAft>
              <a:defRPr/>
            </a:pPr>
            <a:endParaRPr lang="en-US" sz="1200" dirty="0" smtClean="0">
              <a:solidFill>
                <a:srgbClr val="FFFFFF"/>
              </a:solidFill>
              <a:latin typeface="Arial"/>
              <a:ea typeface="ＭＳ Ｐゴシック" charset="0"/>
            </a:endParaRPr>
          </a:p>
        </p:txBody>
      </p:sp>
      <p:sp>
        <p:nvSpPr>
          <p:cNvPr id="46" name="Rectangle 45"/>
          <p:cNvSpPr/>
          <p:nvPr/>
        </p:nvSpPr>
        <p:spPr>
          <a:xfrm>
            <a:off x="912284" y="5129250"/>
            <a:ext cx="6239933" cy="579437"/>
          </a:xfrm>
          <a:prstGeom prst="rect">
            <a:avLst/>
          </a:prstGeom>
          <a:solidFill>
            <a:schemeClr val="bg2">
              <a:lumMod val="75000"/>
            </a:schemeClr>
          </a:solidFill>
          <a:ln w="9525">
            <a:solidFill>
              <a:schemeClr val="bg2">
                <a:lumMod val="1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r>
              <a:rPr kumimoji="1" lang="en-US" sz="1600" b="1" dirty="0">
                <a:solidFill>
                  <a:srgbClr val="FFFFFF"/>
                </a:solidFill>
                <a:latin typeface="Calibri"/>
                <a:cs typeface="Arial" pitchFamily="34" charset="0"/>
              </a:rPr>
              <a:t>Nonmetastatic</a:t>
            </a:r>
          </a:p>
        </p:txBody>
      </p:sp>
      <p:sp>
        <p:nvSpPr>
          <p:cNvPr id="50" name="Rectangle 49"/>
          <p:cNvSpPr/>
          <p:nvPr/>
        </p:nvSpPr>
        <p:spPr bwMode="ltGray">
          <a:xfrm>
            <a:off x="6963833" y="5129250"/>
            <a:ext cx="4277784" cy="579437"/>
          </a:xfrm>
          <a:prstGeom prst="rect">
            <a:avLst/>
          </a:prstGeom>
          <a:solidFill>
            <a:schemeClr val="accent2"/>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r>
              <a:rPr kumimoji="1" lang="en-US" sz="1600" b="1" dirty="0">
                <a:solidFill>
                  <a:srgbClr val="CDCDCF">
                    <a:lumMod val="10000"/>
                  </a:srgbClr>
                </a:solidFill>
                <a:latin typeface="Calibri"/>
                <a:cs typeface="Arial" pitchFamily="34" charset="0"/>
              </a:rPr>
              <a:t>Metastatic</a:t>
            </a:r>
          </a:p>
        </p:txBody>
      </p:sp>
      <p:sp>
        <p:nvSpPr>
          <p:cNvPr id="52" name="Freeform 51"/>
          <p:cNvSpPr/>
          <p:nvPr/>
        </p:nvSpPr>
        <p:spPr>
          <a:xfrm>
            <a:off x="992719" y="2868613"/>
            <a:ext cx="10136716" cy="1676400"/>
          </a:xfrm>
          <a:custGeom>
            <a:avLst/>
            <a:gdLst>
              <a:gd name="connsiteX0" fmla="*/ 0 w 8716617"/>
              <a:gd name="connsiteY0" fmla="*/ 1699592 h 1923222"/>
              <a:gd name="connsiteX1" fmla="*/ 337930 w 8716617"/>
              <a:gd name="connsiteY1" fmla="*/ 1739348 h 1923222"/>
              <a:gd name="connsiteX2" fmla="*/ 506895 w 8716617"/>
              <a:gd name="connsiteY2" fmla="*/ 1371600 h 1923222"/>
              <a:gd name="connsiteX3" fmla="*/ 1192695 w 8716617"/>
              <a:gd name="connsiteY3" fmla="*/ 1749287 h 1923222"/>
              <a:gd name="connsiteX4" fmla="*/ 1997765 w 8716617"/>
              <a:gd name="connsiteY4" fmla="*/ 327992 h 1923222"/>
              <a:gd name="connsiteX5" fmla="*/ 2633869 w 8716617"/>
              <a:gd name="connsiteY5" fmla="*/ 1699592 h 1923222"/>
              <a:gd name="connsiteX6" fmla="*/ 6182139 w 8716617"/>
              <a:gd name="connsiteY6" fmla="*/ 417444 h 1923222"/>
              <a:gd name="connsiteX7" fmla="*/ 7096539 w 8716617"/>
              <a:gd name="connsiteY7" fmla="*/ 1103244 h 1923222"/>
              <a:gd name="connsiteX8" fmla="*/ 8716617 w 8716617"/>
              <a:gd name="connsiteY8" fmla="*/ 0 h 1923222"/>
              <a:gd name="connsiteX0" fmla="*/ 0 w 8716617"/>
              <a:gd name="connsiteY0" fmla="*/ 1699592 h 1923222"/>
              <a:gd name="connsiteX1" fmla="*/ 337930 w 8716617"/>
              <a:gd name="connsiteY1" fmla="*/ 1739348 h 1923222"/>
              <a:gd name="connsiteX2" fmla="*/ 506895 w 8716617"/>
              <a:gd name="connsiteY2" fmla="*/ 1371600 h 1923222"/>
              <a:gd name="connsiteX3" fmla="*/ 1192695 w 8716617"/>
              <a:gd name="connsiteY3" fmla="*/ 1749287 h 1923222"/>
              <a:gd name="connsiteX4" fmla="*/ 1997765 w 8716617"/>
              <a:gd name="connsiteY4" fmla="*/ 327992 h 1923222"/>
              <a:gd name="connsiteX5" fmla="*/ 2633869 w 8716617"/>
              <a:gd name="connsiteY5" fmla="*/ 1699592 h 1923222"/>
              <a:gd name="connsiteX6" fmla="*/ 3929269 w 8716617"/>
              <a:gd name="connsiteY6" fmla="*/ 1308653 h 1923222"/>
              <a:gd name="connsiteX7" fmla="*/ 6182139 w 8716617"/>
              <a:gd name="connsiteY7" fmla="*/ 417444 h 1923222"/>
              <a:gd name="connsiteX8" fmla="*/ 7096539 w 8716617"/>
              <a:gd name="connsiteY8" fmla="*/ 1103244 h 1923222"/>
              <a:gd name="connsiteX9" fmla="*/ 8716617 w 8716617"/>
              <a:gd name="connsiteY9" fmla="*/ 0 h 1923222"/>
              <a:gd name="connsiteX0" fmla="*/ 0 w 8716617"/>
              <a:gd name="connsiteY0" fmla="*/ 1699592 h 1923222"/>
              <a:gd name="connsiteX1" fmla="*/ 337930 w 8716617"/>
              <a:gd name="connsiteY1" fmla="*/ 1739348 h 1923222"/>
              <a:gd name="connsiteX2" fmla="*/ 506895 w 8716617"/>
              <a:gd name="connsiteY2" fmla="*/ 1371600 h 1923222"/>
              <a:gd name="connsiteX3" fmla="*/ 1192695 w 8716617"/>
              <a:gd name="connsiteY3" fmla="*/ 1749287 h 1923222"/>
              <a:gd name="connsiteX4" fmla="*/ 1997765 w 8716617"/>
              <a:gd name="connsiteY4" fmla="*/ 327992 h 1923222"/>
              <a:gd name="connsiteX5" fmla="*/ 2633869 w 8716617"/>
              <a:gd name="connsiteY5" fmla="*/ 1699592 h 1923222"/>
              <a:gd name="connsiteX6" fmla="*/ 3929269 w 8716617"/>
              <a:gd name="connsiteY6" fmla="*/ 1308653 h 1923222"/>
              <a:gd name="connsiteX7" fmla="*/ 5049078 w 8716617"/>
              <a:gd name="connsiteY7" fmla="*/ 904461 h 1923222"/>
              <a:gd name="connsiteX8" fmla="*/ 6182139 w 8716617"/>
              <a:gd name="connsiteY8" fmla="*/ 417444 h 1923222"/>
              <a:gd name="connsiteX9" fmla="*/ 7096539 w 8716617"/>
              <a:gd name="connsiteY9" fmla="*/ 1103244 h 1923222"/>
              <a:gd name="connsiteX10" fmla="*/ 8716617 w 8716617"/>
              <a:gd name="connsiteY10" fmla="*/ 0 h 1923222"/>
              <a:gd name="connsiteX0" fmla="*/ 0 w 8716617"/>
              <a:gd name="connsiteY0" fmla="*/ 1699592 h 1923222"/>
              <a:gd name="connsiteX1" fmla="*/ 337930 w 8716617"/>
              <a:gd name="connsiteY1" fmla="*/ 1739348 h 1923222"/>
              <a:gd name="connsiteX2" fmla="*/ 506895 w 8716617"/>
              <a:gd name="connsiteY2" fmla="*/ 1371600 h 1923222"/>
              <a:gd name="connsiteX3" fmla="*/ 1192695 w 8716617"/>
              <a:gd name="connsiteY3" fmla="*/ 1749287 h 1923222"/>
              <a:gd name="connsiteX4" fmla="*/ 1997765 w 8716617"/>
              <a:gd name="connsiteY4" fmla="*/ 327992 h 1923222"/>
              <a:gd name="connsiteX5" fmla="*/ 2633869 w 8716617"/>
              <a:gd name="connsiteY5" fmla="*/ 1699592 h 1923222"/>
              <a:gd name="connsiteX6" fmla="*/ 4157869 w 8716617"/>
              <a:gd name="connsiteY6" fmla="*/ 1461053 h 1923222"/>
              <a:gd name="connsiteX7" fmla="*/ 5049078 w 8716617"/>
              <a:gd name="connsiteY7" fmla="*/ 904461 h 1923222"/>
              <a:gd name="connsiteX8" fmla="*/ 6182139 w 8716617"/>
              <a:gd name="connsiteY8" fmla="*/ 417444 h 1923222"/>
              <a:gd name="connsiteX9" fmla="*/ 7096539 w 8716617"/>
              <a:gd name="connsiteY9" fmla="*/ 1103244 h 1923222"/>
              <a:gd name="connsiteX10" fmla="*/ 8716617 w 8716617"/>
              <a:gd name="connsiteY10" fmla="*/ 0 h 1923222"/>
              <a:gd name="connsiteX0" fmla="*/ 0 w 8716617"/>
              <a:gd name="connsiteY0" fmla="*/ 1699592 h 1923222"/>
              <a:gd name="connsiteX1" fmla="*/ 337930 w 8716617"/>
              <a:gd name="connsiteY1" fmla="*/ 1739348 h 1923222"/>
              <a:gd name="connsiteX2" fmla="*/ 506895 w 8716617"/>
              <a:gd name="connsiteY2" fmla="*/ 1371600 h 1923222"/>
              <a:gd name="connsiteX3" fmla="*/ 1192695 w 8716617"/>
              <a:gd name="connsiteY3" fmla="*/ 1749287 h 1923222"/>
              <a:gd name="connsiteX4" fmla="*/ 1997765 w 8716617"/>
              <a:gd name="connsiteY4" fmla="*/ 327992 h 1923222"/>
              <a:gd name="connsiteX5" fmla="*/ 2633869 w 8716617"/>
              <a:gd name="connsiteY5" fmla="*/ 1699592 h 1923222"/>
              <a:gd name="connsiteX6" fmla="*/ 4157869 w 8716617"/>
              <a:gd name="connsiteY6" fmla="*/ 1461053 h 1923222"/>
              <a:gd name="connsiteX7" fmla="*/ 5049078 w 8716617"/>
              <a:gd name="connsiteY7" fmla="*/ 904461 h 1923222"/>
              <a:gd name="connsiteX8" fmla="*/ 6182139 w 8716617"/>
              <a:gd name="connsiteY8" fmla="*/ 417444 h 1923222"/>
              <a:gd name="connsiteX9" fmla="*/ 7096539 w 8716617"/>
              <a:gd name="connsiteY9" fmla="*/ 1103244 h 1923222"/>
              <a:gd name="connsiteX10" fmla="*/ 8716617 w 8716617"/>
              <a:gd name="connsiteY10" fmla="*/ 0 h 1923222"/>
              <a:gd name="connsiteX0" fmla="*/ 0 w 8716617"/>
              <a:gd name="connsiteY0" fmla="*/ 1699592 h 1923222"/>
              <a:gd name="connsiteX1" fmla="*/ 337930 w 8716617"/>
              <a:gd name="connsiteY1" fmla="*/ 1739348 h 1923222"/>
              <a:gd name="connsiteX2" fmla="*/ 506895 w 8716617"/>
              <a:gd name="connsiteY2" fmla="*/ 1371600 h 1923222"/>
              <a:gd name="connsiteX3" fmla="*/ 1192695 w 8716617"/>
              <a:gd name="connsiteY3" fmla="*/ 1749287 h 1923222"/>
              <a:gd name="connsiteX4" fmla="*/ 1997765 w 8716617"/>
              <a:gd name="connsiteY4" fmla="*/ 327992 h 1923222"/>
              <a:gd name="connsiteX5" fmla="*/ 2633869 w 8716617"/>
              <a:gd name="connsiteY5" fmla="*/ 1699592 h 1923222"/>
              <a:gd name="connsiteX6" fmla="*/ 4157869 w 8716617"/>
              <a:gd name="connsiteY6" fmla="*/ 1461053 h 1923222"/>
              <a:gd name="connsiteX7" fmla="*/ 5201478 w 8716617"/>
              <a:gd name="connsiteY7" fmla="*/ 904461 h 1923222"/>
              <a:gd name="connsiteX8" fmla="*/ 6182139 w 8716617"/>
              <a:gd name="connsiteY8" fmla="*/ 417444 h 1923222"/>
              <a:gd name="connsiteX9" fmla="*/ 7096539 w 8716617"/>
              <a:gd name="connsiteY9" fmla="*/ 1103244 h 1923222"/>
              <a:gd name="connsiteX10" fmla="*/ 8716617 w 8716617"/>
              <a:gd name="connsiteY10" fmla="*/ 0 h 1923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716617" h="1923222">
                <a:moveTo>
                  <a:pt x="0" y="1699592"/>
                </a:moveTo>
                <a:cubicBezTo>
                  <a:pt x="126724" y="1746802"/>
                  <a:pt x="253448" y="1794013"/>
                  <a:pt x="337930" y="1739348"/>
                </a:cubicBezTo>
                <a:cubicBezTo>
                  <a:pt x="422413" y="1684683"/>
                  <a:pt x="364434" y="1369944"/>
                  <a:pt x="506895" y="1371600"/>
                </a:cubicBezTo>
                <a:cubicBezTo>
                  <a:pt x="649356" y="1373257"/>
                  <a:pt x="944217" y="1923222"/>
                  <a:pt x="1192695" y="1749287"/>
                </a:cubicBezTo>
                <a:cubicBezTo>
                  <a:pt x="1441173" y="1575352"/>
                  <a:pt x="1757569" y="336275"/>
                  <a:pt x="1997765" y="327992"/>
                </a:cubicBezTo>
                <a:cubicBezTo>
                  <a:pt x="2237961" y="319710"/>
                  <a:pt x="2273852" y="1510748"/>
                  <a:pt x="2633869" y="1699592"/>
                </a:cubicBezTo>
                <a:cubicBezTo>
                  <a:pt x="2993886" y="1888436"/>
                  <a:pt x="3729934" y="1593575"/>
                  <a:pt x="4157869" y="1461053"/>
                </a:cubicBezTo>
                <a:cubicBezTo>
                  <a:pt x="4585804" y="1328531"/>
                  <a:pt x="4864100" y="1078396"/>
                  <a:pt x="5201478" y="904461"/>
                </a:cubicBezTo>
                <a:cubicBezTo>
                  <a:pt x="5538856" y="730526"/>
                  <a:pt x="5866296" y="384314"/>
                  <a:pt x="6182139" y="417444"/>
                </a:cubicBezTo>
                <a:cubicBezTo>
                  <a:pt x="6497982" y="450574"/>
                  <a:pt x="6674126" y="1172818"/>
                  <a:pt x="7096539" y="1103244"/>
                </a:cubicBezTo>
                <a:cubicBezTo>
                  <a:pt x="7518952" y="1033670"/>
                  <a:pt x="8446604" y="150744"/>
                  <a:pt x="8716617" y="0"/>
                </a:cubicBezTo>
              </a:path>
            </a:pathLst>
          </a:custGeom>
          <a:ln w="50800"/>
        </p:spPr>
        <p:style>
          <a:lnRef idx="1">
            <a:schemeClr val="accent1"/>
          </a:lnRef>
          <a:fillRef idx="0">
            <a:schemeClr val="accent1"/>
          </a:fillRef>
          <a:effectRef idx="0">
            <a:schemeClr val="accent1"/>
          </a:effectRef>
          <a:fontRef idx="minor">
            <a:schemeClr val="tx1"/>
          </a:fontRef>
        </p:style>
        <p:txBody>
          <a:bodyPr anchor="ctr"/>
          <a:lstStyle/>
          <a:p>
            <a:pPr algn="ctr" defTabSz="914400" fontAlgn="base">
              <a:spcBef>
                <a:spcPct val="0"/>
              </a:spcBef>
              <a:spcAft>
                <a:spcPct val="0"/>
              </a:spcAft>
              <a:defRPr/>
            </a:pPr>
            <a:endParaRPr kumimoji="1" lang="en-US" sz="1600" b="1" dirty="0">
              <a:solidFill>
                <a:prstClr val="white"/>
              </a:solidFill>
              <a:latin typeface="Calibri"/>
              <a:cs typeface="Arial" pitchFamily="34" charset="0"/>
            </a:endParaRPr>
          </a:p>
        </p:txBody>
      </p:sp>
      <p:sp>
        <p:nvSpPr>
          <p:cNvPr id="16399" name="Rectangle 21"/>
          <p:cNvSpPr>
            <a:spLocks noChangeArrowheads="1"/>
          </p:cNvSpPr>
          <p:nvPr/>
        </p:nvSpPr>
        <p:spPr bwMode="auto">
          <a:xfrm>
            <a:off x="1362174" y="3440114"/>
            <a:ext cx="774571" cy="523220"/>
          </a:xfrm>
          <a:prstGeom prst="rect">
            <a:avLst/>
          </a:prstGeom>
          <a:noFill/>
          <a:ln>
            <a:noFill/>
          </a:ln>
          <a:extLst/>
        </p:spPr>
        <p:txBody>
          <a:bodyPr wrap="none">
            <a:spAutoFit/>
          </a:bodyPr>
          <a:lstStyle/>
          <a:p>
            <a:pPr algn="ctr" defTabSz="914400" fontAlgn="base">
              <a:spcBef>
                <a:spcPct val="0"/>
              </a:spcBef>
              <a:spcAft>
                <a:spcPct val="0"/>
              </a:spcAft>
              <a:defRPr/>
            </a:pPr>
            <a:r>
              <a:rPr kumimoji="1" lang="en-US" sz="1400" b="1" dirty="0">
                <a:solidFill>
                  <a:srgbClr val="000000"/>
                </a:solidFill>
                <a:latin typeface="Calibri"/>
                <a:ea typeface="MS PGothic" charset="0"/>
                <a:cs typeface="Arial" charset="0"/>
              </a:rPr>
              <a:t>Local </a:t>
            </a:r>
          </a:p>
          <a:p>
            <a:pPr algn="ctr" defTabSz="914400" fontAlgn="base">
              <a:spcBef>
                <a:spcPct val="0"/>
              </a:spcBef>
              <a:spcAft>
                <a:spcPct val="0"/>
              </a:spcAft>
              <a:defRPr/>
            </a:pPr>
            <a:r>
              <a:rPr kumimoji="1" lang="en-US" sz="1400" b="1" dirty="0">
                <a:solidFill>
                  <a:srgbClr val="000000"/>
                </a:solidFill>
                <a:latin typeface="Calibri"/>
                <a:ea typeface="MS PGothic" charset="0"/>
                <a:cs typeface="Arial" charset="0"/>
              </a:rPr>
              <a:t>therapy</a:t>
            </a:r>
          </a:p>
        </p:txBody>
      </p:sp>
      <p:sp>
        <p:nvSpPr>
          <p:cNvPr id="16400" name="Rectangle 22"/>
          <p:cNvSpPr>
            <a:spLocks noChangeArrowheads="1"/>
          </p:cNvSpPr>
          <p:nvPr/>
        </p:nvSpPr>
        <p:spPr bwMode="auto">
          <a:xfrm>
            <a:off x="2809095" y="2643189"/>
            <a:ext cx="1047194" cy="523220"/>
          </a:xfrm>
          <a:prstGeom prst="rect">
            <a:avLst/>
          </a:prstGeom>
          <a:noFill/>
          <a:ln>
            <a:noFill/>
          </a:ln>
          <a:extLst/>
        </p:spPr>
        <p:txBody>
          <a:bodyPr wrap="none">
            <a:spAutoFit/>
          </a:bodyPr>
          <a:lstStyle/>
          <a:p>
            <a:pPr algn="ctr" defTabSz="914400" fontAlgn="base">
              <a:spcBef>
                <a:spcPct val="0"/>
              </a:spcBef>
              <a:spcAft>
                <a:spcPct val="0"/>
              </a:spcAft>
              <a:defRPr/>
            </a:pPr>
            <a:r>
              <a:rPr kumimoji="1" lang="en-US" sz="1400" b="1" dirty="0">
                <a:solidFill>
                  <a:srgbClr val="000000"/>
                </a:solidFill>
                <a:latin typeface="Calibri"/>
                <a:ea typeface="MS PGothic" charset="0"/>
                <a:cs typeface="Arial" charset="0"/>
              </a:rPr>
              <a:t>Androgen </a:t>
            </a:r>
          </a:p>
          <a:p>
            <a:pPr algn="ctr" defTabSz="914400" fontAlgn="base">
              <a:spcBef>
                <a:spcPct val="0"/>
              </a:spcBef>
              <a:spcAft>
                <a:spcPct val="0"/>
              </a:spcAft>
              <a:defRPr/>
            </a:pPr>
            <a:r>
              <a:rPr kumimoji="1" lang="en-US" sz="1400" b="1" dirty="0">
                <a:solidFill>
                  <a:srgbClr val="000000"/>
                </a:solidFill>
                <a:latin typeface="Calibri"/>
                <a:ea typeface="MS PGothic" charset="0"/>
                <a:cs typeface="Arial" charset="0"/>
              </a:rPr>
              <a:t>deprivation</a:t>
            </a:r>
          </a:p>
        </p:txBody>
      </p:sp>
      <p:sp>
        <p:nvSpPr>
          <p:cNvPr id="16401" name="Rectangle 23"/>
          <p:cNvSpPr>
            <a:spLocks noChangeArrowheads="1"/>
          </p:cNvSpPr>
          <p:nvPr/>
        </p:nvSpPr>
        <p:spPr bwMode="auto">
          <a:xfrm>
            <a:off x="4040717" y="3159128"/>
            <a:ext cx="2438400" cy="738664"/>
          </a:xfrm>
          <a:prstGeom prst="rect">
            <a:avLst/>
          </a:prstGeom>
          <a:noFill/>
          <a:ln>
            <a:noFill/>
          </a:ln>
          <a:extLst/>
        </p:spPr>
        <p:txBody>
          <a:bodyPr>
            <a:spAutoFit/>
          </a:bodyPr>
          <a:lstStyle/>
          <a:p>
            <a:pPr algn="ctr" defTabSz="914400" fontAlgn="base">
              <a:spcBef>
                <a:spcPct val="0"/>
              </a:spcBef>
              <a:spcAft>
                <a:spcPct val="0"/>
              </a:spcAft>
              <a:defRPr/>
            </a:pPr>
            <a:r>
              <a:rPr kumimoji="1" lang="en-US" sz="1400" b="1" dirty="0">
                <a:solidFill>
                  <a:srgbClr val="000000"/>
                </a:solidFill>
                <a:latin typeface="Calibri"/>
                <a:ea typeface="MS PGothic" charset="0"/>
                <a:cs typeface="Arial" charset="0"/>
              </a:rPr>
              <a:t>Therapies after LHRH agonists </a:t>
            </a:r>
            <a:br>
              <a:rPr kumimoji="1" lang="en-US" sz="1400" b="1" dirty="0">
                <a:solidFill>
                  <a:srgbClr val="000000"/>
                </a:solidFill>
                <a:latin typeface="Calibri"/>
                <a:ea typeface="MS PGothic" charset="0"/>
                <a:cs typeface="Arial" charset="0"/>
              </a:rPr>
            </a:br>
            <a:r>
              <a:rPr kumimoji="1" lang="en-US" sz="1400" b="1" dirty="0">
                <a:solidFill>
                  <a:srgbClr val="000000"/>
                </a:solidFill>
                <a:latin typeface="Calibri"/>
                <a:ea typeface="MS PGothic" charset="0"/>
                <a:cs typeface="Arial" charset="0"/>
              </a:rPr>
              <a:t>and</a:t>
            </a:r>
          </a:p>
          <a:p>
            <a:pPr algn="ctr" defTabSz="914400" fontAlgn="base">
              <a:spcBef>
                <a:spcPct val="0"/>
              </a:spcBef>
              <a:spcAft>
                <a:spcPct val="0"/>
              </a:spcAft>
              <a:defRPr/>
            </a:pPr>
            <a:r>
              <a:rPr kumimoji="1" lang="en-US" sz="1400" b="1" dirty="0">
                <a:solidFill>
                  <a:srgbClr val="000000"/>
                </a:solidFill>
                <a:latin typeface="Calibri"/>
                <a:ea typeface="MS PGothic" charset="0"/>
                <a:cs typeface="Arial" charset="0"/>
              </a:rPr>
              <a:t>antiandrogens</a:t>
            </a:r>
          </a:p>
        </p:txBody>
      </p:sp>
      <p:sp>
        <p:nvSpPr>
          <p:cNvPr id="16402" name="Rectangle 24"/>
          <p:cNvSpPr>
            <a:spLocks noChangeArrowheads="1"/>
          </p:cNvSpPr>
          <p:nvPr/>
        </p:nvSpPr>
        <p:spPr bwMode="auto">
          <a:xfrm>
            <a:off x="7337316" y="2879762"/>
            <a:ext cx="1467068" cy="307777"/>
          </a:xfrm>
          <a:prstGeom prst="rect">
            <a:avLst/>
          </a:prstGeom>
          <a:noFill/>
          <a:ln>
            <a:noFill/>
          </a:ln>
          <a:extLst/>
        </p:spPr>
        <p:txBody>
          <a:bodyPr wrap="none">
            <a:spAutoFit/>
          </a:bodyPr>
          <a:lstStyle/>
          <a:p>
            <a:pPr algn="ctr" defTabSz="914400" fontAlgn="base">
              <a:spcBef>
                <a:spcPct val="0"/>
              </a:spcBef>
              <a:spcAft>
                <a:spcPct val="0"/>
              </a:spcAft>
              <a:defRPr/>
            </a:pPr>
            <a:r>
              <a:rPr kumimoji="1" lang="en-US" sz="1400" b="1" dirty="0">
                <a:solidFill>
                  <a:srgbClr val="000000"/>
                </a:solidFill>
                <a:latin typeface="Calibri"/>
                <a:ea typeface="MS PGothic" charset="0"/>
                <a:cs typeface="Arial" charset="0"/>
              </a:rPr>
              <a:t>First-line therapy</a:t>
            </a:r>
          </a:p>
        </p:txBody>
      </p:sp>
      <p:sp>
        <p:nvSpPr>
          <p:cNvPr id="16403" name="Rectangle 25"/>
          <p:cNvSpPr>
            <a:spLocks noChangeArrowheads="1"/>
          </p:cNvSpPr>
          <p:nvPr/>
        </p:nvSpPr>
        <p:spPr bwMode="auto">
          <a:xfrm>
            <a:off x="9719835" y="3775076"/>
            <a:ext cx="774571" cy="523220"/>
          </a:xfrm>
          <a:prstGeom prst="rect">
            <a:avLst/>
          </a:prstGeom>
          <a:noFill/>
          <a:ln>
            <a:noFill/>
          </a:ln>
          <a:extLst/>
        </p:spPr>
        <p:txBody>
          <a:bodyPr wrap="none">
            <a:spAutoFit/>
          </a:bodyPr>
          <a:lstStyle/>
          <a:p>
            <a:pPr algn="ctr" defTabSz="914400" fontAlgn="base">
              <a:spcBef>
                <a:spcPct val="0"/>
              </a:spcBef>
              <a:spcAft>
                <a:spcPct val="0"/>
              </a:spcAft>
              <a:defRPr/>
            </a:pPr>
            <a:r>
              <a:rPr kumimoji="1" lang="en-US" sz="1400" b="1" dirty="0">
                <a:solidFill>
                  <a:srgbClr val="000000"/>
                </a:solidFill>
                <a:latin typeface="Calibri"/>
                <a:ea typeface="MS PGothic" charset="0"/>
                <a:cs typeface="Arial" charset="0"/>
              </a:rPr>
              <a:t>Salvage</a:t>
            </a:r>
          </a:p>
          <a:p>
            <a:pPr algn="ctr" defTabSz="914400" fontAlgn="base">
              <a:spcBef>
                <a:spcPct val="0"/>
              </a:spcBef>
              <a:spcAft>
                <a:spcPct val="0"/>
              </a:spcAft>
              <a:defRPr/>
            </a:pPr>
            <a:r>
              <a:rPr kumimoji="1" lang="en-US" sz="1400" b="1" dirty="0">
                <a:solidFill>
                  <a:srgbClr val="000000"/>
                </a:solidFill>
                <a:latin typeface="Calibri"/>
                <a:ea typeface="MS PGothic" charset="0"/>
                <a:cs typeface="Arial" charset="0"/>
              </a:rPr>
              <a:t>therapy</a:t>
            </a:r>
          </a:p>
        </p:txBody>
      </p:sp>
      <p:sp>
        <p:nvSpPr>
          <p:cNvPr id="16404" name="Rectangle 26"/>
          <p:cNvSpPr>
            <a:spLocks noChangeArrowheads="1"/>
          </p:cNvSpPr>
          <p:nvPr/>
        </p:nvSpPr>
        <p:spPr bwMode="auto">
          <a:xfrm>
            <a:off x="10692990" y="3162337"/>
            <a:ext cx="635435" cy="307777"/>
          </a:xfrm>
          <a:prstGeom prst="rect">
            <a:avLst/>
          </a:prstGeom>
          <a:noFill/>
          <a:ln>
            <a:noFill/>
          </a:ln>
          <a:extLst/>
        </p:spPr>
        <p:txBody>
          <a:bodyPr wrap="none">
            <a:spAutoFit/>
          </a:bodyPr>
          <a:lstStyle/>
          <a:p>
            <a:pPr algn="r" defTabSz="914400" fontAlgn="base">
              <a:spcBef>
                <a:spcPct val="0"/>
              </a:spcBef>
              <a:spcAft>
                <a:spcPct val="0"/>
              </a:spcAft>
              <a:defRPr/>
            </a:pPr>
            <a:r>
              <a:rPr kumimoji="1" lang="en-US" sz="1400" b="1" dirty="0">
                <a:solidFill>
                  <a:srgbClr val="000000"/>
                </a:solidFill>
                <a:latin typeface="Calibri"/>
                <a:ea typeface="MS PGothic" charset="0"/>
                <a:cs typeface="Arial" charset="0"/>
              </a:rPr>
              <a:t>Death</a:t>
            </a:r>
          </a:p>
        </p:txBody>
      </p:sp>
      <p:sp>
        <p:nvSpPr>
          <p:cNvPr id="16405" name="Rectangle 42"/>
          <p:cNvSpPr>
            <a:spLocks noChangeArrowheads="1"/>
          </p:cNvSpPr>
          <p:nvPr/>
        </p:nvSpPr>
        <p:spPr bwMode="auto">
          <a:xfrm>
            <a:off x="8144957" y="2255875"/>
            <a:ext cx="2069171" cy="307777"/>
          </a:xfrm>
          <a:prstGeom prst="rect">
            <a:avLst/>
          </a:prstGeom>
          <a:noFill/>
          <a:ln>
            <a:noFill/>
          </a:ln>
          <a:extLst/>
        </p:spPr>
        <p:txBody>
          <a:bodyPr wrap="none">
            <a:spAutoFit/>
          </a:bodyPr>
          <a:lstStyle/>
          <a:p>
            <a:pPr defTabSz="914400" fontAlgn="base">
              <a:spcBef>
                <a:spcPct val="0"/>
              </a:spcBef>
              <a:spcAft>
                <a:spcPct val="0"/>
              </a:spcAft>
              <a:defRPr/>
            </a:pPr>
            <a:r>
              <a:rPr kumimoji="1" lang="en-US" sz="1400" b="1" i="1" u="sng" dirty="0">
                <a:solidFill>
                  <a:srgbClr val="0070C0"/>
                </a:solidFill>
                <a:latin typeface="Calibri"/>
                <a:ea typeface="MS PGothic" charset="0"/>
                <a:cs typeface="Arial" charset="0"/>
              </a:rPr>
              <a:t>Under ONCOLOGIST care</a:t>
            </a:r>
          </a:p>
        </p:txBody>
      </p:sp>
      <p:sp>
        <p:nvSpPr>
          <p:cNvPr id="14352" name="Text Box 11"/>
          <p:cNvSpPr txBox="1">
            <a:spLocks noChangeArrowheads="1"/>
          </p:cNvSpPr>
          <p:nvPr/>
        </p:nvSpPr>
        <p:spPr bwMode="auto">
          <a:xfrm>
            <a:off x="378909" y="6350037"/>
            <a:ext cx="1141518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fontAlgn="base">
              <a:spcBef>
                <a:spcPct val="0"/>
              </a:spcBef>
              <a:spcAft>
                <a:spcPct val="0"/>
              </a:spcAft>
            </a:pPr>
            <a:r>
              <a:rPr kumimoji="0" lang="en-US" altLang="es-CO" sz="1400" b="0" smtClean="0">
                <a:solidFill>
                  <a:srgbClr val="CDCDCF"/>
                </a:solidFill>
              </a:rPr>
              <a:t>Higano C, et al. In: Figg WD, et al. Drug management of prostate cancer; 2010.</a:t>
            </a:r>
          </a:p>
        </p:txBody>
      </p:sp>
      <p:sp>
        <p:nvSpPr>
          <p:cNvPr id="13335" name="TextBox 2"/>
          <p:cNvSpPr txBox="1">
            <a:spLocks noChangeArrowheads="1"/>
          </p:cNvSpPr>
          <p:nvPr/>
        </p:nvSpPr>
        <p:spPr bwMode="auto">
          <a:xfrm>
            <a:off x="5880100" y="4179925"/>
            <a:ext cx="1492716" cy="307777"/>
          </a:xfrm>
          <a:prstGeom prst="rect">
            <a:avLst/>
          </a:prstGeom>
          <a:noFill/>
          <a:ln w="9525">
            <a:noFill/>
            <a:miter lim="800000"/>
            <a:headEnd/>
            <a:tailEnd/>
          </a:ln>
        </p:spPr>
        <p:txBody>
          <a:bodyPr wrap="none">
            <a:spAutoFit/>
          </a:bodyPr>
          <a:lstStyle/>
          <a:p>
            <a:pPr defTabSz="914400" fontAlgn="base">
              <a:spcBef>
                <a:spcPct val="0"/>
              </a:spcBef>
              <a:spcAft>
                <a:spcPct val="0"/>
              </a:spcAft>
              <a:defRPr/>
            </a:pPr>
            <a:r>
              <a:rPr kumimoji="1" lang="en-US" sz="1400" dirty="0">
                <a:solidFill>
                  <a:srgbClr val="CDCDCF">
                    <a:lumMod val="10000"/>
                  </a:srgbClr>
                </a:solidFill>
                <a:latin typeface="Calibri"/>
                <a:ea typeface="ＭＳ Ｐゴシック" panose="020B0600070205080204" pitchFamily="34" charset="-128"/>
              </a:rPr>
              <a:t>Burden of disease</a:t>
            </a:r>
          </a:p>
        </p:txBody>
      </p:sp>
      <p:cxnSp>
        <p:nvCxnSpPr>
          <p:cNvPr id="13336" name="Straight Arrow Connector 6"/>
          <p:cNvCxnSpPr>
            <a:cxnSpLocks noChangeShapeType="1"/>
            <a:stCxn id="13335" idx="0"/>
          </p:cNvCxnSpPr>
          <p:nvPr/>
        </p:nvCxnSpPr>
        <p:spPr bwMode="auto">
          <a:xfrm flipV="1">
            <a:off x="6626458" y="3752887"/>
            <a:ext cx="254831" cy="427038"/>
          </a:xfrm>
          <a:prstGeom prst="straightConnector1">
            <a:avLst/>
          </a:prstGeom>
          <a:noFill/>
          <a:ln w="28575">
            <a:solidFill>
              <a:schemeClr val="bg2">
                <a:lumMod val="10000"/>
              </a:schemeClr>
            </a:solidFill>
            <a:round/>
            <a:headEnd type="none" w="med" len="med"/>
            <a:tailEnd type="triangle" w="med" len="med"/>
          </a:ln>
        </p:spPr>
      </p:cxnSp>
      <p:sp>
        <p:nvSpPr>
          <p:cNvPr id="45" name="Rectangle 44"/>
          <p:cNvSpPr/>
          <p:nvPr/>
        </p:nvSpPr>
        <p:spPr bwMode="black">
          <a:xfrm>
            <a:off x="912284" y="4610137"/>
            <a:ext cx="7126816" cy="523875"/>
          </a:xfrm>
          <a:prstGeom prst="rect">
            <a:avLst/>
          </a:prstGeom>
          <a:solidFill>
            <a:schemeClr val="accent3"/>
          </a:solidFill>
          <a:ln w="9525">
            <a:solidFill>
              <a:schemeClr val="bg2">
                <a:lumMod val="1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r>
              <a:rPr kumimoji="1" lang="en-US" sz="1600" b="1" dirty="0">
                <a:solidFill>
                  <a:srgbClr val="FFFFFF"/>
                </a:solidFill>
                <a:latin typeface="Calibri"/>
                <a:cs typeface="Arial" pitchFamily="34" charset="0"/>
              </a:rPr>
              <a:t>Asymptomatic</a:t>
            </a:r>
          </a:p>
        </p:txBody>
      </p:sp>
      <p:sp>
        <p:nvSpPr>
          <p:cNvPr id="51" name="Rectangle 50"/>
          <p:cNvSpPr/>
          <p:nvPr/>
        </p:nvSpPr>
        <p:spPr>
          <a:xfrm>
            <a:off x="7939617" y="4606925"/>
            <a:ext cx="3302000" cy="522288"/>
          </a:xfrm>
          <a:prstGeom prst="rect">
            <a:avLst/>
          </a:prstGeom>
          <a:solidFill>
            <a:schemeClr val="accent1"/>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r>
              <a:rPr kumimoji="1" lang="en-US" sz="1600" b="1" dirty="0">
                <a:solidFill>
                  <a:srgbClr val="CDCDCF">
                    <a:lumMod val="10000"/>
                  </a:srgbClr>
                </a:solidFill>
                <a:latin typeface="Calibri"/>
                <a:cs typeface="Arial" pitchFamily="34" charset="0"/>
              </a:rPr>
              <a:t>Symptomatic</a:t>
            </a:r>
          </a:p>
        </p:txBody>
      </p:sp>
      <p:sp>
        <p:nvSpPr>
          <p:cNvPr id="44" name="Rectangle 43"/>
          <p:cNvSpPr/>
          <p:nvPr/>
        </p:nvSpPr>
        <p:spPr>
          <a:xfrm>
            <a:off x="912285" y="5708687"/>
            <a:ext cx="4555067" cy="531813"/>
          </a:xfrm>
          <a:prstGeom prst="rect">
            <a:avLst/>
          </a:prstGeom>
          <a:solidFill>
            <a:schemeClr val="tx2"/>
          </a:solidFill>
          <a:ln w="9525">
            <a:solidFill>
              <a:schemeClr val="bg2">
                <a:lumMod val="1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r>
              <a:rPr kumimoji="1" lang="en-US" sz="1600" b="1" dirty="0">
                <a:solidFill>
                  <a:srgbClr val="CDCDCF">
                    <a:lumMod val="10000"/>
                  </a:srgbClr>
                </a:solidFill>
                <a:latin typeface="Calibri"/>
                <a:cs typeface="Arial" pitchFamily="34" charset="0"/>
              </a:rPr>
              <a:t>Castrate sensitive</a:t>
            </a:r>
          </a:p>
        </p:txBody>
      </p:sp>
      <p:sp>
        <p:nvSpPr>
          <p:cNvPr id="47" name="Rectangle 46"/>
          <p:cNvSpPr/>
          <p:nvPr/>
        </p:nvSpPr>
        <p:spPr>
          <a:xfrm>
            <a:off x="5370009" y="5708687"/>
            <a:ext cx="5871633" cy="531813"/>
          </a:xfrm>
          <a:prstGeom prst="rect">
            <a:avLst/>
          </a:prstGeom>
          <a:solidFill>
            <a:schemeClr val="accent6"/>
          </a:solidFill>
          <a:ln w="952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base">
              <a:spcBef>
                <a:spcPct val="0"/>
              </a:spcBef>
              <a:spcAft>
                <a:spcPct val="0"/>
              </a:spcAft>
              <a:defRPr/>
            </a:pPr>
            <a:r>
              <a:rPr kumimoji="1" lang="en-US" sz="1600" b="1" dirty="0">
                <a:solidFill>
                  <a:srgbClr val="CDCDCF">
                    <a:lumMod val="10000"/>
                  </a:srgbClr>
                </a:solidFill>
                <a:latin typeface="Calibri"/>
                <a:cs typeface="Arial" pitchFamily="34" charset="0"/>
              </a:rPr>
              <a:t>Castrate resistant</a:t>
            </a:r>
          </a:p>
        </p:txBody>
      </p:sp>
    </p:spTree>
    <p:extLst>
      <p:ext uri="{BB962C8B-B14F-4D97-AF65-F5344CB8AC3E}">
        <p14:creationId xmlns:p14="http://schemas.microsoft.com/office/powerpoint/2010/main" val="1476785227"/>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09600" y="274671"/>
            <a:ext cx="10972800" cy="532719"/>
          </a:xfrm>
        </p:spPr>
        <p:txBody>
          <a:bodyPr>
            <a:normAutofit/>
          </a:bodyPr>
          <a:lstStyle/>
          <a:p>
            <a:r>
              <a:rPr lang="es-ES" sz="2800" dirty="0" smtClean="0"/>
              <a:t>Position </a:t>
            </a:r>
            <a:r>
              <a:rPr lang="es-ES" sz="2800" dirty="0" err="1" smtClean="0"/>
              <a:t>statement</a:t>
            </a:r>
            <a:r>
              <a:rPr lang="es-ES" sz="2800" dirty="0" smtClean="0"/>
              <a:t>: Non </a:t>
            </a:r>
            <a:r>
              <a:rPr lang="es-ES" sz="2800" dirty="0" err="1" smtClean="0"/>
              <a:t>metastastic</a:t>
            </a:r>
            <a:r>
              <a:rPr lang="es-ES" sz="2800" dirty="0" smtClean="0"/>
              <a:t> </a:t>
            </a:r>
            <a:r>
              <a:rPr lang="es-ES" sz="2800" dirty="0" err="1" smtClean="0"/>
              <a:t>prostate</a:t>
            </a:r>
            <a:r>
              <a:rPr lang="es-ES" sz="2800" dirty="0" smtClean="0"/>
              <a:t> </a:t>
            </a:r>
            <a:r>
              <a:rPr lang="es-ES" sz="2800" dirty="0" err="1" smtClean="0"/>
              <a:t>cancer</a:t>
            </a:r>
            <a:endParaRPr lang="es-ES" sz="2800" dirty="0"/>
          </a:p>
        </p:txBody>
      </p:sp>
      <p:sp>
        <p:nvSpPr>
          <p:cNvPr id="3" name="CuadroTexto 2"/>
          <p:cNvSpPr txBox="1"/>
          <p:nvPr/>
        </p:nvSpPr>
        <p:spPr>
          <a:xfrm>
            <a:off x="9881838" y="6500841"/>
            <a:ext cx="1579303" cy="276999"/>
          </a:xfrm>
          <a:prstGeom prst="rect">
            <a:avLst/>
          </a:prstGeom>
          <a:noFill/>
        </p:spPr>
        <p:txBody>
          <a:bodyPr wrap="none" rtlCol="0">
            <a:spAutoFit/>
          </a:bodyPr>
          <a:lstStyle/>
          <a:p>
            <a:r>
              <a:rPr lang="es-ES" sz="1200" i="1" dirty="0" smtClean="0"/>
              <a:t>Mauricio Lema - 2014</a:t>
            </a:r>
            <a:endParaRPr lang="es-ES" sz="1200" i="1" dirty="0"/>
          </a:p>
        </p:txBody>
      </p:sp>
      <p:sp>
        <p:nvSpPr>
          <p:cNvPr id="4" name="Rectángulo redondeado 3"/>
          <p:cNvSpPr/>
          <p:nvPr/>
        </p:nvSpPr>
        <p:spPr>
          <a:xfrm>
            <a:off x="4143827" y="1092073"/>
            <a:ext cx="6572556" cy="324486"/>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600" dirty="0" err="1" smtClean="0"/>
              <a:t>Radiation</a:t>
            </a:r>
            <a:r>
              <a:rPr lang="es-ES" sz="1600" dirty="0" smtClean="0"/>
              <a:t> (RT) + LH-RH/</a:t>
            </a:r>
            <a:r>
              <a:rPr lang="es-ES" sz="1600" dirty="0" err="1" smtClean="0"/>
              <a:t>Antiandrogen</a:t>
            </a:r>
            <a:r>
              <a:rPr lang="es-ES" sz="1600" dirty="0" smtClean="0"/>
              <a:t> x6-24 Mo+  Mo</a:t>
            </a:r>
            <a:endParaRPr lang="es-ES" sz="1600" dirty="0"/>
          </a:p>
        </p:txBody>
      </p:sp>
      <p:sp>
        <p:nvSpPr>
          <p:cNvPr id="5" name="Rectángulo redondeado 4"/>
          <p:cNvSpPr/>
          <p:nvPr/>
        </p:nvSpPr>
        <p:spPr>
          <a:xfrm>
            <a:off x="609601" y="940454"/>
            <a:ext cx="2663371"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err="1" smtClean="0"/>
              <a:t>Locally-Advanced</a:t>
            </a:r>
            <a:r>
              <a:rPr lang="es-ES" dirty="0" smtClean="0"/>
              <a:t> (T3/T4)</a:t>
            </a:r>
            <a:endParaRPr lang="es-ES" dirty="0"/>
          </a:p>
        </p:txBody>
      </p:sp>
      <p:sp>
        <p:nvSpPr>
          <p:cNvPr id="6" name="Rectángulo redondeado 5"/>
          <p:cNvSpPr/>
          <p:nvPr/>
        </p:nvSpPr>
        <p:spPr>
          <a:xfrm>
            <a:off x="609601" y="1760029"/>
            <a:ext cx="2663371"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err="1" smtClean="0"/>
              <a:t>Localized</a:t>
            </a:r>
            <a:r>
              <a:rPr lang="es-ES" dirty="0"/>
              <a:t> </a:t>
            </a:r>
            <a:r>
              <a:rPr lang="es-ES" dirty="0" smtClean="0"/>
              <a:t>High-</a:t>
            </a:r>
            <a:r>
              <a:rPr lang="es-ES" dirty="0" err="1" smtClean="0"/>
              <a:t>Risk</a:t>
            </a:r>
            <a:endParaRPr lang="es-ES" dirty="0"/>
          </a:p>
        </p:txBody>
      </p:sp>
      <p:sp>
        <p:nvSpPr>
          <p:cNvPr id="7" name="CuadroTexto 6"/>
          <p:cNvSpPr txBox="1"/>
          <p:nvPr/>
        </p:nvSpPr>
        <p:spPr>
          <a:xfrm>
            <a:off x="2450515" y="2413198"/>
            <a:ext cx="878967" cy="646331"/>
          </a:xfrm>
          <a:prstGeom prst="rect">
            <a:avLst/>
          </a:prstGeom>
          <a:noFill/>
        </p:spPr>
        <p:txBody>
          <a:bodyPr wrap="none" rtlCol="0">
            <a:spAutoFit/>
          </a:bodyPr>
          <a:lstStyle/>
          <a:p>
            <a:r>
              <a:rPr lang="es-ES" sz="1200" dirty="0" smtClean="0"/>
              <a:t>T2c</a:t>
            </a:r>
          </a:p>
          <a:p>
            <a:r>
              <a:rPr lang="es-ES" sz="1200" dirty="0" smtClean="0"/>
              <a:t>PSA 20+</a:t>
            </a:r>
          </a:p>
          <a:p>
            <a:r>
              <a:rPr lang="es-ES" sz="1200" dirty="0" err="1" smtClean="0"/>
              <a:t>Gleason</a:t>
            </a:r>
            <a:r>
              <a:rPr lang="es-ES" sz="1200" dirty="0" smtClean="0"/>
              <a:t> 8+</a:t>
            </a:r>
            <a:endParaRPr lang="es-ES" sz="1200" dirty="0"/>
          </a:p>
        </p:txBody>
      </p:sp>
      <p:sp>
        <p:nvSpPr>
          <p:cNvPr id="8" name="Abrir llave 7"/>
          <p:cNvSpPr/>
          <p:nvPr/>
        </p:nvSpPr>
        <p:spPr>
          <a:xfrm>
            <a:off x="2172325" y="2526546"/>
            <a:ext cx="278191" cy="439812"/>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cxnSp>
        <p:nvCxnSpPr>
          <p:cNvPr id="9" name="Conector curvado 8"/>
          <p:cNvCxnSpPr>
            <a:stCxn id="6" idx="2"/>
            <a:endCxn id="8" idx="1"/>
          </p:cNvCxnSpPr>
          <p:nvPr/>
        </p:nvCxnSpPr>
        <p:spPr>
          <a:xfrm rot="16200000" flipH="1">
            <a:off x="1886748" y="2460928"/>
            <a:ext cx="340095" cy="231017"/>
          </a:xfrm>
          <a:prstGeom prst="curvedConnector2">
            <a:avLst/>
          </a:prstGeom>
        </p:spPr>
        <p:style>
          <a:lnRef idx="2">
            <a:schemeClr val="accent1"/>
          </a:lnRef>
          <a:fillRef idx="0">
            <a:schemeClr val="accent1"/>
          </a:fillRef>
          <a:effectRef idx="1">
            <a:schemeClr val="accent1"/>
          </a:effectRef>
          <a:fontRef idx="minor">
            <a:schemeClr val="tx1"/>
          </a:fontRef>
        </p:style>
      </p:cxnSp>
      <p:cxnSp>
        <p:nvCxnSpPr>
          <p:cNvPr id="10" name="Conector curvado 9"/>
          <p:cNvCxnSpPr>
            <a:stCxn id="5" idx="3"/>
            <a:endCxn id="4" idx="1"/>
          </p:cNvCxnSpPr>
          <p:nvPr/>
        </p:nvCxnSpPr>
        <p:spPr>
          <a:xfrm flipV="1">
            <a:off x="3272972" y="1254349"/>
            <a:ext cx="870855" cy="9271"/>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12" name="Rectángulo redondeado 11"/>
          <p:cNvSpPr/>
          <p:nvPr/>
        </p:nvSpPr>
        <p:spPr>
          <a:xfrm>
            <a:off x="4143827" y="3069194"/>
            <a:ext cx="5435600"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smtClean="0"/>
              <a:t>RT + LH-RH/</a:t>
            </a:r>
            <a:r>
              <a:rPr lang="es-ES" dirty="0" err="1" smtClean="0"/>
              <a:t>Antiandrogen</a:t>
            </a:r>
            <a:r>
              <a:rPr lang="es-ES" dirty="0" smtClean="0"/>
              <a:t> x4 Mo </a:t>
            </a:r>
            <a:r>
              <a:rPr lang="es-ES" dirty="0" err="1" smtClean="0"/>
              <a:t>or</a:t>
            </a:r>
            <a:r>
              <a:rPr lang="es-ES" dirty="0" smtClean="0"/>
              <a:t> RP</a:t>
            </a:r>
            <a:endParaRPr lang="es-ES" dirty="0"/>
          </a:p>
        </p:txBody>
      </p:sp>
      <p:sp>
        <p:nvSpPr>
          <p:cNvPr id="13" name="Rectángulo redondeado 12"/>
          <p:cNvSpPr/>
          <p:nvPr/>
        </p:nvSpPr>
        <p:spPr>
          <a:xfrm>
            <a:off x="609601" y="3074400"/>
            <a:ext cx="2663371"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err="1" smtClean="0"/>
              <a:t>Localized</a:t>
            </a:r>
            <a:r>
              <a:rPr lang="es-ES" dirty="0"/>
              <a:t> </a:t>
            </a:r>
            <a:r>
              <a:rPr lang="es-ES" dirty="0" err="1" smtClean="0"/>
              <a:t>Intermediate-Risk</a:t>
            </a:r>
            <a:endParaRPr lang="es-ES" dirty="0"/>
          </a:p>
        </p:txBody>
      </p:sp>
      <p:sp>
        <p:nvSpPr>
          <p:cNvPr id="14" name="CuadroTexto 13"/>
          <p:cNvSpPr txBox="1"/>
          <p:nvPr/>
        </p:nvSpPr>
        <p:spPr>
          <a:xfrm>
            <a:off x="2450493" y="3666144"/>
            <a:ext cx="817802" cy="646331"/>
          </a:xfrm>
          <a:prstGeom prst="rect">
            <a:avLst/>
          </a:prstGeom>
          <a:noFill/>
        </p:spPr>
        <p:txBody>
          <a:bodyPr wrap="none" rtlCol="0">
            <a:spAutoFit/>
          </a:bodyPr>
          <a:lstStyle/>
          <a:p>
            <a:r>
              <a:rPr lang="es-ES" sz="1200" dirty="0" smtClean="0"/>
              <a:t>T2b</a:t>
            </a:r>
          </a:p>
          <a:p>
            <a:r>
              <a:rPr lang="es-ES" sz="1200" dirty="0" smtClean="0"/>
              <a:t>PSA 10-20</a:t>
            </a:r>
          </a:p>
          <a:p>
            <a:r>
              <a:rPr lang="es-ES" sz="1200" dirty="0" err="1" smtClean="0"/>
              <a:t>Gleason</a:t>
            </a:r>
            <a:r>
              <a:rPr lang="es-ES" sz="1200" dirty="0" smtClean="0"/>
              <a:t> 7</a:t>
            </a:r>
            <a:endParaRPr lang="es-ES" sz="1200" dirty="0"/>
          </a:p>
        </p:txBody>
      </p:sp>
      <p:sp>
        <p:nvSpPr>
          <p:cNvPr id="15" name="Abrir llave 14"/>
          <p:cNvSpPr/>
          <p:nvPr/>
        </p:nvSpPr>
        <p:spPr>
          <a:xfrm>
            <a:off x="2172325" y="3780167"/>
            <a:ext cx="278191" cy="456192"/>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cxnSp>
        <p:nvCxnSpPr>
          <p:cNvPr id="16" name="Conector curvado 15"/>
          <p:cNvCxnSpPr>
            <a:stCxn id="13" idx="2"/>
            <a:endCxn id="15" idx="1"/>
          </p:cNvCxnSpPr>
          <p:nvPr/>
        </p:nvCxnSpPr>
        <p:spPr>
          <a:xfrm rot="16200000" flipH="1">
            <a:off x="1913013" y="3748978"/>
            <a:ext cx="287565" cy="231017"/>
          </a:xfrm>
          <a:prstGeom prst="curvedConnector2">
            <a:avLst/>
          </a:prstGeom>
        </p:spPr>
        <p:style>
          <a:lnRef idx="2">
            <a:schemeClr val="accent1"/>
          </a:lnRef>
          <a:fillRef idx="0">
            <a:schemeClr val="accent1"/>
          </a:fillRef>
          <a:effectRef idx="1">
            <a:schemeClr val="accent1"/>
          </a:effectRef>
          <a:fontRef idx="minor">
            <a:schemeClr val="tx1"/>
          </a:fontRef>
        </p:style>
      </p:cxnSp>
      <p:cxnSp>
        <p:nvCxnSpPr>
          <p:cNvPr id="17" name="Conector curvado 16"/>
          <p:cNvCxnSpPr>
            <a:stCxn id="13" idx="3"/>
            <a:endCxn id="12" idx="1"/>
          </p:cNvCxnSpPr>
          <p:nvPr/>
        </p:nvCxnSpPr>
        <p:spPr>
          <a:xfrm flipV="1">
            <a:off x="3272971" y="3392327"/>
            <a:ext cx="870856" cy="5206"/>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22" name="CuadroTexto 21"/>
          <p:cNvSpPr txBox="1"/>
          <p:nvPr/>
        </p:nvSpPr>
        <p:spPr>
          <a:xfrm>
            <a:off x="6717379" y="1388779"/>
            <a:ext cx="2146541" cy="276999"/>
          </a:xfrm>
          <a:prstGeom prst="rect">
            <a:avLst/>
          </a:prstGeom>
          <a:noFill/>
        </p:spPr>
        <p:txBody>
          <a:bodyPr wrap="none" rtlCol="0">
            <a:spAutoFit/>
          </a:bodyPr>
          <a:lstStyle/>
          <a:p>
            <a:r>
              <a:rPr lang="es-ES" sz="1200" i="1" dirty="0" err="1" smtClean="0"/>
              <a:t>Antiandrogen</a:t>
            </a:r>
            <a:r>
              <a:rPr lang="es-ES" sz="1200" i="1" dirty="0" smtClean="0"/>
              <a:t> </a:t>
            </a:r>
            <a:r>
              <a:rPr lang="es-ES" sz="1200" i="1" dirty="0" err="1" smtClean="0"/>
              <a:t>for</a:t>
            </a:r>
            <a:r>
              <a:rPr lang="es-ES" sz="1200" i="1" dirty="0" smtClean="0"/>
              <a:t> at </a:t>
            </a:r>
            <a:r>
              <a:rPr lang="es-ES" sz="1200" i="1" dirty="0" err="1" smtClean="0"/>
              <a:t>least</a:t>
            </a:r>
            <a:r>
              <a:rPr lang="es-ES" sz="1200" i="1" dirty="0" smtClean="0"/>
              <a:t> 1 Mo</a:t>
            </a:r>
            <a:endParaRPr lang="es-ES" sz="1200" i="1" dirty="0"/>
          </a:p>
        </p:txBody>
      </p:sp>
      <p:sp>
        <p:nvSpPr>
          <p:cNvPr id="27" name="CuadroTexto 26"/>
          <p:cNvSpPr txBox="1"/>
          <p:nvPr/>
        </p:nvSpPr>
        <p:spPr>
          <a:xfrm>
            <a:off x="6717379" y="3715498"/>
            <a:ext cx="2146541" cy="276999"/>
          </a:xfrm>
          <a:prstGeom prst="rect">
            <a:avLst/>
          </a:prstGeom>
          <a:noFill/>
        </p:spPr>
        <p:txBody>
          <a:bodyPr wrap="none" rtlCol="0">
            <a:spAutoFit/>
          </a:bodyPr>
          <a:lstStyle/>
          <a:p>
            <a:r>
              <a:rPr lang="es-ES" sz="1200" i="1" dirty="0" err="1" smtClean="0"/>
              <a:t>Antiandrogen</a:t>
            </a:r>
            <a:r>
              <a:rPr lang="es-ES" sz="1200" i="1" dirty="0" smtClean="0"/>
              <a:t> </a:t>
            </a:r>
            <a:r>
              <a:rPr lang="es-ES" sz="1200" i="1" dirty="0" err="1" smtClean="0"/>
              <a:t>for</a:t>
            </a:r>
            <a:r>
              <a:rPr lang="es-ES" sz="1200" i="1" dirty="0" smtClean="0"/>
              <a:t> at </a:t>
            </a:r>
            <a:r>
              <a:rPr lang="es-ES" sz="1200" i="1" dirty="0" err="1" smtClean="0"/>
              <a:t>least</a:t>
            </a:r>
            <a:r>
              <a:rPr lang="es-ES" sz="1200" i="1" dirty="0" smtClean="0"/>
              <a:t> 1 Mo</a:t>
            </a:r>
            <a:endParaRPr lang="es-ES" sz="1200" i="1" dirty="0"/>
          </a:p>
        </p:txBody>
      </p:sp>
      <p:sp>
        <p:nvSpPr>
          <p:cNvPr id="29" name="CuadroTexto 28"/>
          <p:cNvSpPr txBox="1"/>
          <p:nvPr/>
        </p:nvSpPr>
        <p:spPr>
          <a:xfrm>
            <a:off x="1289531" y="6115056"/>
            <a:ext cx="8289896" cy="646331"/>
          </a:xfrm>
          <a:prstGeom prst="rect">
            <a:avLst/>
          </a:prstGeom>
          <a:noFill/>
        </p:spPr>
        <p:txBody>
          <a:bodyPr wrap="square" rtlCol="0">
            <a:spAutoFit/>
          </a:bodyPr>
          <a:lstStyle/>
          <a:p>
            <a:r>
              <a:rPr lang="es-ES" i="1" dirty="0" smtClean="0"/>
              <a:t>“</a:t>
            </a:r>
            <a:r>
              <a:rPr lang="es-ES" i="1" dirty="0" err="1" smtClean="0"/>
              <a:t>Would</a:t>
            </a:r>
            <a:r>
              <a:rPr lang="es-ES" i="1" dirty="0" smtClean="0"/>
              <a:t> NOT use hormonal </a:t>
            </a:r>
            <a:r>
              <a:rPr lang="es-ES" i="1" dirty="0" err="1" smtClean="0"/>
              <a:t>therapy</a:t>
            </a:r>
            <a:r>
              <a:rPr lang="es-ES" i="1" dirty="0" smtClean="0"/>
              <a:t> in </a:t>
            </a:r>
            <a:r>
              <a:rPr lang="es-ES" i="1" dirty="0" err="1" smtClean="0"/>
              <a:t>patients</a:t>
            </a:r>
            <a:r>
              <a:rPr lang="es-ES" i="1" dirty="0" smtClean="0"/>
              <a:t> </a:t>
            </a:r>
            <a:r>
              <a:rPr lang="es-ES" i="1" dirty="0" err="1" smtClean="0"/>
              <a:t>with</a:t>
            </a:r>
            <a:r>
              <a:rPr lang="es-ES" i="1" dirty="0" smtClean="0"/>
              <a:t> </a:t>
            </a:r>
            <a:r>
              <a:rPr lang="es-ES" i="1" dirty="0" err="1" smtClean="0"/>
              <a:t>known</a:t>
            </a:r>
            <a:r>
              <a:rPr lang="es-ES" i="1" dirty="0" smtClean="0"/>
              <a:t> </a:t>
            </a:r>
            <a:r>
              <a:rPr lang="es-ES" i="1" dirty="0" err="1" smtClean="0"/>
              <a:t>coronary</a:t>
            </a:r>
            <a:r>
              <a:rPr lang="es-ES" i="1" dirty="0" smtClean="0"/>
              <a:t> </a:t>
            </a:r>
            <a:r>
              <a:rPr lang="es-ES" i="1" dirty="0" err="1" smtClean="0"/>
              <a:t>artery</a:t>
            </a:r>
            <a:r>
              <a:rPr lang="es-ES" i="1" dirty="0" smtClean="0"/>
              <a:t> </a:t>
            </a:r>
            <a:r>
              <a:rPr lang="es-ES" i="1" dirty="0" err="1" smtClean="0"/>
              <a:t>disease</a:t>
            </a:r>
            <a:r>
              <a:rPr lang="es-ES" i="1" dirty="0" smtClean="0"/>
              <a:t>, </a:t>
            </a:r>
            <a:r>
              <a:rPr lang="es-ES" i="1" dirty="0" err="1" smtClean="0"/>
              <a:t>unless</a:t>
            </a:r>
            <a:r>
              <a:rPr lang="es-ES" i="1" dirty="0" smtClean="0"/>
              <a:t> </a:t>
            </a:r>
            <a:r>
              <a:rPr lang="es-ES" i="1" dirty="0" err="1" smtClean="0"/>
              <a:t>benefit</a:t>
            </a:r>
            <a:r>
              <a:rPr lang="es-ES" i="1" dirty="0" smtClean="0"/>
              <a:t> </a:t>
            </a:r>
            <a:r>
              <a:rPr lang="es-ES" i="1" dirty="0" err="1" smtClean="0"/>
              <a:t>clearly</a:t>
            </a:r>
            <a:r>
              <a:rPr lang="es-ES" i="1" dirty="0" smtClean="0"/>
              <a:t> </a:t>
            </a:r>
            <a:r>
              <a:rPr lang="es-ES" i="1" dirty="0" err="1" smtClean="0"/>
              <a:t>outweigh</a:t>
            </a:r>
            <a:r>
              <a:rPr lang="es-ES" i="1" dirty="0" smtClean="0"/>
              <a:t> </a:t>
            </a:r>
            <a:r>
              <a:rPr lang="es-ES" i="1" dirty="0" err="1" smtClean="0"/>
              <a:t>risk</a:t>
            </a:r>
            <a:r>
              <a:rPr lang="es-ES" i="1" dirty="0" smtClean="0"/>
              <a:t>”</a:t>
            </a:r>
            <a:endParaRPr lang="es-ES" i="1" dirty="0"/>
          </a:p>
        </p:txBody>
      </p:sp>
      <p:sp>
        <p:nvSpPr>
          <p:cNvPr id="30" name="Rectángulo redondeado 29"/>
          <p:cNvSpPr/>
          <p:nvPr/>
        </p:nvSpPr>
        <p:spPr>
          <a:xfrm>
            <a:off x="4143829" y="1786158"/>
            <a:ext cx="6572555" cy="58065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smtClean="0"/>
              <a:t>RT + LH-RH/</a:t>
            </a:r>
            <a:r>
              <a:rPr lang="es-ES" dirty="0" err="1" smtClean="0"/>
              <a:t>Antiandrogen</a:t>
            </a:r>
            <a:r>
              <a:rPr lang="es-ES" dirty="0" smtClean="0"/>
              <a:t> x6-24 Mo </a:t>
            </a:r>
            <a:r>
              <a:rPr lang="es-ES" dirty="0" err="1" smtClean="0"/>
              <a:t>or</a:t>
            </a:r>
            <a:r>
              <a:rPr lang="es-ES" dirty="0" smtClean="0"/>
              <a:t> Radical </a:t>
            </a:r>
            <a:r>
              <a:rPr lang="es-ES" dirty="0" err="1" smtClean="0"/>
              <a:t>prostatectomy</a:t>
            </a:r>
            <a:r>
              <a:rPr lang="es-ES" dirty="0" smtClean="0"/>
              <a:t> (RP)</a:t>
            </a:r>
            <a:endParaRPr lang="es-ES" dirty="0"/>
          </a:p>
        </p:txBody>
      </p:sp>
      <p:cxnSp>
        <p:nvCxnSpPr>
          <p:cNvPr id="31" name="Conector curvado 30"/>
          <p:cNvCxnSpPr>
            <a:stCxn id="6" idx="3"/>
            <a:endCxn id="30" idx="1"/>
          </p:cNvCxnSpPr>
          <p:nvPr/>
        </p:nvCxnSpPr>
        <p:spPr>
          <a:xfrm flipV="1">
            <a:off x="3272971" y="2076484"/>
            <a:ext cx="870856" cy="6708"/>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32" name="CuadroTexto 31"/>
          <p:cNvSpPr txBox="1"/>
          <p:nvPr/>
        </p:nvSpPr>
        <p:spPr>
          <a:xfrm>
            <a:off x="6717379" y="2360553"/>
            <a:ext cx="2146541" cy="276999"/>
          </a:xfrm>
          <a:prstGeom prst="rect">
            <a:avLst/>
          </a:prstGeom>
          <a:noFill/>
        </p:spPr>
        <p:txBody>
          <a:bodyPr wrap="none" rtlCol="0">
            <a:spAutoFit/>
          </a:bodyPr>
          <a:lstStyle/>
          <a:p>
            <a:r>
              <a:rPr lang="es-ES" sz="1200" i="1" dirty="0" err="1" smtClean="0"/>
              <a:t>Antiandrogen</a:t>
            </a:r>
            <a:r>
              <a:rPr lang="es-ES" sz="1200" i="1" dirty="0" smtClean="0"/>
              <a:t> </a:t>
            </a:r>
            <a:r>
              <a:rPr lang="es-ES" sz="1200" i="1" dirty="0" err="1" smtClean="0"/>
              <a:t>for</a:t>
            </a:r>
            <a:r>
              <a:rPr lang="es-ES" sz="1200" i="1" dirty="0" smtClean="0"/>
              <a:t> at </a:t>
            </a:r>
            <a:r>
              <a:rPr lang="es-ES" sz="1200" i="1" dirty="0" err="1" smtClean="0"/>
              <a:t>least</a:t>
            </a:r>
            <a:r>
              <a:rPr lang="es-ES" sz="1200" i="1" dirty="0" smtClean="0"/>
              <a:t> 1 Mo</a:t>
            </a:r>
            <a:endParaRPr lang="es-ES" sz="1200" i="1" dirty="0"/>
          </a:p>
        </p:txBody>
      </p:sp>
      <p:sp>
        <p:nvSpPr>
          <p:cNvPr id="42" name="Rectángulo redondeado 41"/>
          <p:cNvSpPr/>
          <p:nvPr/>
        </p:nvSpPr>
        <p:spPr>
          <a:xfrm>
            <a:off x="4143825" y="4355666"/>
            <a:ext cx="5435600"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600" dirty="0" smtClean="0"/>
              <a:t>RP </a:t>
            </a:r>
            <a:r>
              <a:rPr lang="es-ES" sz="1600" dirty="0" err="1" smtClean="0"/>
              <a:t>or</a:t>
            </a:r>
            <a:r>
              <a:rPr lang="es-ES" sz="1600" dirty="0" smtClean="0"/>
              <a:t> RT </a:t>
            </a:r>
            <a:r>
              <a:rPr lang="es-ES" sz="1600" dirty="0" err="1" smtClean="0"/>
              <a:t>or</a:t>
            </a:r>
            <a:r>
              <a:rPr lang="es-ES" sz="1600" dirty="0" smtClean="0"/>
              <a:t> Active </a:t>
            </a:r>
            <a:r>
              <a:rPr lang="es-ES" sz="1600" dirty="0" err="1" smtClean="0"/>
              <a:t>Surveillance</a:t>
            </a:r>
            <a:r>
              <a:rPr lang="es-ES" sz="1600" dirty="0" smtClean="0"/>
              <a:t> (AS) </a:t>
            </a:r>
            <a:r>
              <a:rPr lang="es-ES" sz="1600" dirty="0" err="1" smtClean="0"/>
              <a:t>or</a:t>
            </a:r>
            <a:r>
              <a:rPr lang="es-ES" sz="1600" dirty="0" smtClean="0"/>
              <a:t> </a:t>
            </a:r>
            <a:r>
              <a:rPr lang="es-ES" sz="1600" dirty="0" err="1" smtClean="0"/>
              <a:t>Watchful</a:t>
            </a:r>
            <a:r>
              <a:rPr lang="es-ES" sz="1600" dirty="0" smtClean="0"/>
              <a:t> </a:t>
            </a:r>
            <a:r>
              <a:rPr lang="es-ES" sz="1600" dirty="0" err="1" smtClean="0"/>
              <a:t>Waiting</a:t>
            </a:r>
            <a:r>
              <a:rPr lang="es-ES" sz="1600" dirty="0" smtClean="0"/>
              <a:t> (WW), </a:t>
            </a:r>
            <a:r>
              <a:rPr lang="es-ES" sz="1600" dirty="0" err="1" smtClean="0"/>
              <a:t>or</a:t>
            </a:r>
            <a:r>
              <a:rPr lang="es-ES" sz="1600" dirty="0" smtClean="0"/>
              <a:t> </a:t>
            </a:r>
            <a:r>
              <a:rPr lang="es-ES" sz="1600" dirty="0" err="1" smtClean="0"/>
              <a:t>Brachytherapy</a:t>
            </a:r>
            <a:endParaRPr lang="es-ES" sz="1600" dirty="0"/>
          </a:p>
        </p:txBody>
      </p:sp>
      <p:sp>
        <p:nvSpPr>
          <p:cNvPr id="43" name="Rectángulo redondeado 42"/>
          <p:cNvSpPr/>
          <p:nvPr/>
        </p:nvSpPr>
        <p:spPr>
          <a:xfrm>
            <a:off x="609601" y="4360872"/>
            <a:ext cx="2663371"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err="1" smtClean="0"/>
              <a:t>Localized</a:t>
            </a:r>
            <a:r>
              <a:rPr lang="es-ES" dirty="0"/>
              <a:t> </a:t>
            </a:r>
            <a:r>
              <a:rPr lang="es-ES" dirty="0" err="1" smtClean="0"/>
              <a:t>Low-Risk</a:t>
            </a:r>
            <a:endParaRPr lang="es-ES" dirty="0"/>
          </a:p>
        </p:txBody>
      </p:sp>
      <p:sp>
        <p:nvSpPr>
          <p:cNvPr id="44" name="CuadroTexto 43"/>
          <p:cNvSpPr txBox="1"/>
          <p:nvPr/>
        </p:nvSpPr>
        <p:spPr>
          <a:xfrm>
            <a:off x="2450492" y="4952649"/>
            <a:ext cx="1223712" cy="646331"/>
          </a:xfrm>
          <a:prstGeom prst="rect">
            <a:avLst/>
          </a:prstGeom>
          <a:noFill/>
        </p:spPr>
        <p:txBody>
          <a:bodyPr wrap="none" rtlCol="0">
            <a:spAutoFit/>
          </a:bodyPr>
          <a:lstStyle/>
          <a:p>
            <a:r>
              <a:rPr lang="es-ES" sz="1200" dirty="0" smtClean="0"/>
              <a:t>T1c-T2a</a:t>
            </a:r>
          </a:p>
          <a:p>
            <a:r>
              <a:rPr lang="es-ES" sz="1200" dirty="0" smtClean="0"/>
              <a:t>PSA 10, </a:t>
            </a:r>
            <a:r>
              <a:rPr lang="es-ES" sz="1200" dirty="0" err="1" smtClean="0"/>
              <a:t>or</a:t>
            </a:r>
            <a:r>
              <a:rPr lang="es-ES" sz="1200" dirty="0" smtClean="0"/>
              <a:t> </a:t>
            </a:r>
            <a:r>
              <a:rPr lang="es-ES" sz="1200" dirty="0" err="1" smtClean="0"/>
              <a:t>less</a:t>
            </a:r>
            <a:endParaRPr lang="es-ES" sz="1200" dirty="0" smtClean="0"/>
          </a:p>
          <a:p>
            <a:r>
              <a:rPr lang="es-ES" sz="1200" dirty="0" err="1" smtClean="0"/>
              <a:t>Gleason</a:t>
            </a:r>
            <a:r>
              <a:rPr lang="es-ES" sz="1200" dirty="0" smtClean="0"/>
              <a:t> 6, o </a:t>
            </a:r>
            <a:r>
              <a:rPr lang="es-ES" sz="1200" dirty="0" err="1" smtClean="0"/>
              <a:t>less</a:t>
            </a:r>
            <a:endParaRPr lang="es-ES" sz="1200" dirty="0"/>
          </a:p>
        </p:txBody>
      </p:sp>
      <p:sp>
        <p:nvSpPr>
          <p:cNvPr id="45" name="Abrir llave 44"/>
          <p:cNvSpPr/>
          <p:nvPr/>
        </p:nvSpPr>
        <p:spPr>
          <a:xfrm>
            <a:off x="2172323" y="5066639"/>
            <a:ext cx="278191" cy="456192"/>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cxnSp>
        <p:nvCxnSpPr>
          <p:cNvPr id="46" name="Conector curvado 45"/>
          <p:cNvCxnSpPr>
            <a:stCxn id="43" idx="2"/>
            <a:endCxn id="45" idx="1"/>
          </p:cNvCxnSpPr>
          <p:nvPr/>
        </p:nvCxnSpPr>
        <p:spPr>
          <a:xfrm rot="16200000" flipH="1">
            <a:off x="1913013" y="5035476"/>
            <a:ext cx="287565" cy="231017"/>
          </a:xfrm>
          <a:prstGeom prst="curvedConnector2">
            <a:avLst/>
          </a:prstGeom>
        </p:spPr>
        <p:style>
          <a:lnRef idx="2">
            <a:schemeClr val="accent1"/>
          </a:lnRef>
          <a:fillRef idx="0">
            <a:schemeClr val="accent1"/>
          </a:fillRef>
          <a:effectRef idx="1">
            <a:schemeClr val="accent1"/>
          </a:effectRef>
          <a:fontRef idx="minor">
            <a:schemeClr val="tx1"/>
          </a:fontRef>
        </p:style>
      </p:cxnSp>
      <p:cxnSp>
        <p:nvCxnSpPr>
          <p:cNvPr id="47" name="Conector curvado 46"/>
          <p:cNvCxnSpPr>
            <a:stCxn id="43" idx="3"/>
            <a:endCxn id="42" idx="1"/>
          </p:cNvCxnSpPr>
          <p:nvPr/>
        </p:nvCxnSpPr>
        <p:spPr>
          <a:xfrm flipV="1">
            <a:off x="3272969" y="4678799"/>
            <a:ext cx="870856" cy="5206"/>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49" name="CuadroTexto 48"/>
          <p:cNvSpPr txBox="1"/>
          <p:nvPr/>
        </p:nvSpPr>
        <p:spPr>
          <a:xfrm>
            <a:off x="7118437" y="5001997"/>
            <a:ext cx="4066576" cy="646331"/>
          </a:xfrm>
          <a:prstGeom prst="rect">
            <a:avLst/>
          </a:prstGeom>
          <a:noFill/>
        </p:spPr>
        <p:txBody>
          <a:bodyPr wrap="square" rtlCol="0">
            <a:spAutoFit/>
          </a:bodyPr>
          <a:lstStyle/>
          <a:p>
            <a:r>
              <a:rPr lang="es-ES" sz="1200" dirty="0" smtClean="0"/>
              <a:t>AS: </a:t>
            </a:r>
            <a:r>
              <a:rPr lang="es-ES" sz="1200" dirty="0" err="1" smtClean="0"/>
              <a:t>Prostate</a:t>
            </a:r>
            <a:r>
              <a:rPr lang="es-ES" sz="1200" dirty="0" smtClean="0"/>
              <a:t> US/PSA q3 Mo; </a:t>
            </a:r>
            <a:r>
              <a:rPr lang="es-ES" sz="1200" dirty="0" err="1" smtClean="0"/>
              <a:t>Biopsy</a:t>
            </a:r>
            <a:r>
              <a:rPr lang="es-ES" sz="1200" dirty="0" smtClean="0"/>
              <a:t> </a:t>
            </a:r>
            <a:r>
              <a:rPr lang="es-ES" sz="1200" dirty="0" err="1" smtClean="0"/>
              <a:t>if</a:t>
            </a:r>
            <a:r>
              <a:rPr lang="es-ES" sz="1200" dirty="0" smtClean="0"/>
              <a:t> </a:t>
            </a:r>
            <a:r>
              <a:rPr lang="es-ES" sz="1200" dirty="0" err="1" smtClean="0"/>
              <a:t>indicated</a:t>
            </a:r>
            <a:r>
              <a:rPr lang="es-ES" sz="1200" dirty="0" smtClean="0"/>
              <a:t>. </a:t>
            </a:r>
            <a:r>
              <a:rPr lang="es-ES" sz="1200" dirty="0" err="1" smtClean="0"/>
              <a:t>Treatment</a:t>
            </a:r>
            <a:r>
              <a:rPr lang="es-ES" sz="1200" dirty="0" smtClean="0"/>
              <a:t> </a:t>
            </a:r>
            <a:r>
              <a:rPr lang="es-ES" sz="1200" dirty="0" err="1" smtClean="0"/>
              <a:t>if</a:t>
            </a:r>
            <a:r>
              <a:rPr lang="es-ES" sz="1200" dirty="0" smtClean="0"/>
              <a:t> </a:t>
            </a:r>
            <a:r>
              <a:rPr lang="es-ES" sz="1200" dirty="0" err="1" smtClean="0"/>
              <a:t>progression</a:t>
            </a:r>
            <a:r>
              <a:rPr lang="es-ES" sz="1200" dirty="0" smtClean="0"/>
              <a:t>.</a:t>
            </a:r>
          </a:p>
          <a:p>
            <a:r>
              <a:rPr lang="es-ES" sz="1200" dirty="0" smtClean="0"/>
              <a:t>WW: PSA q6 Mo, </a:t>
            </a:r>
            <a:r>
              <a:rPr lang="es-ES" sz="1200" dirty="0" err="1" smtClean="0"/>
              <a:t>treatment</a:t>
            </a:r>
            <a:r>
              <a:rPr lang="es-ES" sz="1200" dirty="0" smtClean="0"/>
              <a:t> </a:t>
            </a:r>
            <a:r>
              <a:rPr lang="es-ES" sz="1200" dirty="0" err="1" smtClean="0"/>
              <a:t>if</a:t>
            </a:r>
            <a:r>
              <a:rPr lang="es-ES" sz="1200" dirty="0" smtClean="0"/>
              <a:t> </a:t>
            </a:r>
            <a:r>
              <a:rPr lang="es-ES" sz="1200" dirty="0" err="1" smtClean="0"/>
              <a:t>indicated</a:t>
            </a:r>
            <a:endParaRPr lang="es-ES" sz="1200" dirty="0"/>
          </a:p>
        </p:txBody>
      </p:sp>
    </p:spTree>
    <p:extLst>
      <p:ext uri="{BB962C8B-B14F-4D97-AF65-F5344CB8AC3E}">
        <p14:creationId xmlns:p14="http://schemas.microsoft.com/office/powerpoint/2010/main" val="22152592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linds(horizontal)">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linds(horizontal)">
                                      <p:cBhvr>
                                        <p:cTn id="21" dur="500"/>
                                        <p:tgtEl>
                                          <p:spTgt spid="6"/>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linds(horizontal)">
                                      <p:cBhvr>
                                        <p:cTn id="24" dur="500"/>
                                        <p:tgtEl>
                                          <p:spTgt spid="7"/>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par>
                                <p:cTn id="28" presetID="3" presetClass="entr" presetSubtype="10"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blinds(horizontal)">
                                      <p:cBhvr>
                                        <p:cTn id="30" dur="500"/>
                                        <p:tgtEl>
                                          <p:spTgt spid="9"/>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blinds(horizontal)">
                                      <p:cBhvr>
                                        <p:cTn id="33" dur="500"/>
                                        <p:tgtEl>
                                          <p:spTgt spid="30"/>
                                        </p:tgtEl>
                                      </p:cBhvr>
                                    </p:animEffect>
                                  </p:childTnLst>
                                </p:cTn>
                              </p:par>
                              <p:par>
                                <p:cTn id="34" presetID="3" presetClass="entr" presetSubtype="10" fill="hold" nodeType="with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blinds(horizontal)">
                                      <p:cBhvr>
                                        <p:cTn id="36" dur="500"/>
                                        <p:tgtEl>
                                          <p:spTgt spid="31"/>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blinds(horizontal)">
                                      <p:cBhvr>
                                        <p:cTn id="39" dur="500"/>
                                        <p:tgtEl>
                                          <p:spTgt spid="32"/>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blinds(horizontal)">
                                      <p:cBhvr>
                                        <p:cTn id="44" dur="500"/>
                                        <p:tgtEl>
                                          <p:spTgt spid="12"/>
                                        </p:tgtEl>
                                      </p:cBhvr>
                                    </p:animEffect>
                                  </p:childTnLst>
                                </p:cTn>
                              </p:par>
                              <p:par>
                                <p:cTn id="45" presetID="3" presetClass="entr" presetSubtype="10"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blinds(horizontal)">
                                      <p:cBhvr>
                                        <p:cTn id="50" dur="500"/>
                                        <p:tgtEl>
                                          <p:spTgt spid="14"/>
                                        </p:tgtEl>
                                      </p:cBhvr>
                                    </p:animEffect>
                                  </p:childTnLst>
                                </p:cTn>
                              </p:par>
                              <p:par>
                                <p:cTn id="51" presetID="3" presetClass="entr" presetSubtype="1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blinds(horizontal)">
                                      <p:cBhvr>
                                        <p:cTn id="53" dur="500"/>
                                        <p:tgtEl>
                                          <p:spTgt spid="15"/>
                                        </p:tgtEl>
                                      </p:cBhvr>
                                    </p:animEffect>
                                  </p:childTnLst>
                                </p:cTn>
                              </p:par>
                              <p:par>
                                <p:cTn id="54" presetID="3" presetClass="entr" presetSubtype="10" fill="hold"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blinds(horizontal)">
                                      <p:cBhvr>
                                        <p:cTn id="56" dur="500"/>
                                        <p:tgtEl>
                                          <p:spTgt spid="16"/>
                                        </p:tgtEl>
                                      </p:cBhvr>
                                    </p:animEffect>
                                  </p:childTnLst>
                                </p:cTn>
                              </p:par>
                              <p:par>
                                <p:cTn id="57" presetID="3" presetClass="entr" presetSubtype="10" fill="hold" nodeType="with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blinds(horizontal)">
                                      <p:cBhvr>
                                        <p:cTn id="59" dur="500"/>
                                        <p:tgtEl>
                                          <p:spTgt spid="17"/>
                                        </p:tgtEl>
                                      </p:cBhvr>
                                    </p:animEffect>
                                  </p:childTnLst>
                                </p:cTn>
                              </p:par>
                              <p:par>
                                <p:cTn id="60" presetID="3" presetClass="entr" presetSubtype="10"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blinds(horizontal)">
                                      <p:cBhvr>
                                        <p:cTn id="62" dur="500"/>
                                        <p:tgtEl>
                                          <p:spTgt spid="27"/>
                                        </p:tgtEl>
                                      </p:cBhvr>
                                    </p:animEffect>
                                  </p:childTnLst>
                                </p:cTn>
                              </p:par>
                              <p:par>
                                <p:cTn id="63" presetID="3" presetClass="entr" presetSubtype="10" fill="hold" nodeType="with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blinds(horizontal)">
                                      <p:cBhvr>
                                        <p:cTn id="65" dur="500"/>
                                        <p:tgtEl>
                                          <p:spTgt spid="47"/>
                                        </p:tgtEl>
                                      </p:cBhvr>
                                    </p:animEffect>
                                  </p:childTnLst>
                                </p:cTn>
                              </p:par>
                            </p:childTnLst>
                          </p:cTn>
                        </p:par>
                      </p:childTnLst>
                    </p:cTn>
                  </p:par>
                  <p:par>
                    <p:cTn id="66" fill="hold">
                      <p:stCondLst>
                        <p:cond delay="indefinite"/>
                      </p:stCondLst>
                      <p:childTnLst>
                        <p:par>
                          <p:cTn id="67" fill="hold">
                            <p:stCondLst>
                              <p:cond delay="0"/>
                            </p:stCondLst>
                            <p:childTnLst>
                              <p:par>
                                <p:cTn id="68" presetID="3" presetClass="entr" presetSubtype="10" fill="hold" grpId="0" nodeType="click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blinds(horizontal)">
                                      <p:cBhvr>
                                        <p:cTn id="70" dur="500"/>
                                        <p:tgtEl>
                                          <p:spTgt spid="29"/>
                                        </p:tgtEl>
                                      </p:cBhvr>
                                    </p:animEffect>
                                  </p:childTnLst>
                                </p:cTn>
                              </p:par>
                            </p:childTnLst>
                          </p:cTn>
                        </p:par>
                      </p:childTnLst>
                    </p:cTn>
                  </p:par>
                  <p:par>
                    <p:cTn id="71" fill="hold">
                      <p:stCondLst>
                        <p:cond delay="indefinite"/>
                      </p:stCondLst>
                      <p:childTnLst>
                        <p:par>
                          <p:cTn id="72" fill="hold">
                            <p:stCondLst>
                              <p:cond delay="0"/>
                            </p:stCondLst>
                            <p:childTnLst>
                              <p:par>
                                <p:cTn id="73" presetID="3" presetClass="entr" presetSubtype="10" fill="hold" grpId="0" nodeType="click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blinds(horizontal)">
                                      <p:cBhvr>
                                        <p:cTn id="75" dur="500"/>
                                        <p:tgtEl>
                                          <p:spTgt spid="42"/>
                                        </p:tgtEl>
                                      </p:cBhvr>
                                    </p:animEffect>
                                  </p:childTnLst>
                                </p:cTn>
                              </p:par>
                              <p:par>
                                <p:cTn id="76" presetID="3" presetClass="entr" presetSubtype="10" fill="hold" grpId="0" nodeType="withEffect">
                                  <p:stCondLst>
                                    <p:cond delay="0"/>
                                  </p:stCondLst>
                                  <p:childTnLst>
                                    <p:set>
                                      <p:cBhvr>
                                        <p:cTn id="77" dur="1" fill="hold">
                                          <p:stCondLst>
                                            <p:cond delay="0"/>
                                          </p:stCondLst>
                                        </p:cTn>
                                        <p:tgtEl>
                                          <p:spTgt spid="43"/>
                                        </p:tgtEl>
                                        <p:attrNameLst>
                                          <p:attrName>style.visibility</p:attrName>
                                        </p:attrNameLst>
                                      </p:cBhvr>
                                      <p:to>
                                        <p:strVal val="visible"/>
                                      </p:to>
                                    </p:set>
                                    <p:animEffect transition="in" filter="blinds(horizontal)">
                                      <p:cBhvr>
                                        <p:cTn id="78" dur="500"/>
                                        <p:tgtEl>
                                          <p:spTgt spid="43"/>
                                        </p:tgtEl>
                                      </p:cBhvr>
                                    </p:animEffect>
                                  </p:childTnLst>
                                </p:cTn>
                              </p:par>
                              <p:par>
                                <p:cTn id="79" presetID="3" presetClass="entr" presetSubtype="10" fill="hold" grpId="0" nodeType="withEffect">
                                  <p:stCondLst>
                                    <p:cond delay="0"/>
                                  </p:stCondLst>
                                  <p:childTnLst>
                                    <p:set>
                                      <p:cBhvr>
                                        <p:cTn id="80" dur="1" fill="hold">
                                          <p:stCondLst>
                                            <p:cond delay="0"/>
                                          </p:stCondLst>
                                        </p:cTn>
                                        <p:tgtEl>
                                          <p:spTgt spid="44"/>
                                        </p:tgtEl>
                                        <p:attrNameLst>
                                          <p:attrName>style.visibility</p:attrName>
                                        </p:attrNameLst>
                                      </p:cBhvr>
                                      <p:to>
                                        <p:strVal val="visible"/>
                                      </p:to>
                                    </p:set>
                                    <p:animEffect transition="in" filter="blinds(horizontal)">
                                      <p:cBhvr>
                                        <p:cTn id="81" dur="500"/>
                                        <p:tgtEl>
                                          <p:spTgt spid="44"/>
                                        </p:tgtEl>
                                      </p:cBhvr>
                                    </p:animEffect>
                                  </p:childTnLst>
                                </p:cTn>
                              </p:par>
                              <p:par>
                                <p:cTn id="82" presetID="3" presetClass="entr" presetSubtype="10" fill="hold" grpId="0" nodeType="withEffect">
                                  <p:stCondLst>
                                    <p:cond delay="0"/>
                                  </p:stCondLst>
                                  <p:childTnLst>
                                    <p:set>
                                      <p:cBhvr>
                                        <p:cTn id="83" dur="1" fill="hold">
                                          <p:stCondLst>
                                            <p:cond delay="0"/>
                                          </p:stCondLst>
                                        </p:cTn>
                                        <p:tgtEl>
                                          <p:spTgt spid="45"/>
                                        </p:tgtEl>
                                        <p:attrNameLst>
                                          <p:attrName>style.visibility</p:attrName>
                                        </p:attrNameLst>
                                      </p:cBhvr>
                                      <p:to>
                                        <p:strVal val="visible"/>
                                      </p:to>
                                    </p:set>
                                    <p:animEffect transition="in" filter="blinds(horizontal)">
                                      <p:cBhvr>
                                        <p:cTn id="84" dur="500"/>
                                        <p:tgtEl>
                                          <p:spTgt spid="45"/>
                                        </p:tgtEl>
                                      </p:cBhvr>
                                    </p:animEffect>
                                  </p:childTnLst>
                                </p:cTn>
                              </p:par>
                              <p:par>
                                <p:cTn id="85" presetID="3" presetClass="entr" presetSubtype="10" fill="hold" nodeType="withEffect">
                                  <p:stCondLst>
                                    <p:cond delay="0"/>
                                  </p:stCondLst>
                                  <p:childTnLst>
                                    <p:set>
                                      <p:cBhvr>
                                        <p:cTn id="86" dur="1" fill="hold">
                                          <p:stCondLst>
                                            <p:cond delay="0"/>
                                          </p:stCondLst>
                                        </p:cTn>
                                        <p:tgtEl>
                                          <p:spTgt spid="46"/>
                                        </p:tgtEl>
                                        <p:attrNameLst>
                                          <p:attrName>style.visibility</p:attrName>
                                        </p:attrNameLst>
                                      </p:cBhvr>
                                      <p:to>
                                        <p:strVal val="visible"/>
                                      </p:to>
                                    </p:set>
                                    <p:animEffect transition="in" filter="blinds(horizontal)">
                                      <p:cBhvr>
                                        <p:cTn id="87" dur="500"/>
                                        <p:tgtEl>
                                          <p:spTgt spid="46"/>
                                        </p:tgtEl>
                                      </p:cBhvr>
                                    </p:animEffect>
                                  </p:childTnLst>
                                </p:cTn>
                              </p:par>
                              <p:par>
                                <p:cTn id="88" presetID="3" presetClass="entr" presetSubtype="10" fill="hold" nodeType="withEffect">
                                  <p:stCondLst>
                                    <p:cond delay="0"/>
                                  </p:stCondLst>
                                  <p:childTnLst>
                                    <p:set>
                                      <p:cBhvr>
                                        <p:cTn id="89" dur="1" fill="hold">
                                          <p:stCondLst>
                                            <p:cond delay="0"/>
                                          </p:stCondLst>
                                        </p:cTn>
                                        <p:tgtEl>
                                          <p:spTgt spid="47"/>
                                        </p:tgtEl>
                                        <p:attrNameLst>
                                          <p:attrName>style.visibility</p:attrName>
                                        </p:attrNameLst>
                                      </p:cBhvr>
                                      <p:to>
                                        <p:strVal val="visible"/>
                                      </p:to>
                                    </p:set>
                                    <p:animEffect transition="in" filter="blinds(horizontal)">
                                      <p:cBhvr>
                                        <p:cTn id="90" dur="500"/>
                                        <p:tgtEl>
                                          <p:spTgt spid="47"/>
                                        </p:tgtEl>
                                      </p:cBhvr>
                                    </p:animEffect>
                                  </p:childTnLst>
                                </p:cTn>
                              </p:par>
                              <p:par>
                                <p:cTn id="91" presetID="3" presetClass="entr" presetSubtype="10" fill="hold" grpId="0" nodeType="withEffect">
                                  <p:stCondLst>
                                    <p:cond delay="0"/>
                                  </p:stCondLst>
                                  <p:childTnLst>
                                    <p:set>
                                      <p:cBhvr>
                                        <p:cTn id="92" dur="1" fill="hold">
                                          <p:stCondLst>
                                            <p:cond delay="0"/>
                                          </p:stCondLst>
                                        </p:cTn>
                                        <p:tgtEl>
                                          <p:spTgt spid="49"/>
                                        </p:tgtEl>
                                        <p:attrNameLst>
                                          <p:attrName>style.visibility</p:attrName>
                                        </p:attrNameLst>
                                      </p:cBhvr>
                                      <p:to>
                                        <p:strVal val="visible"/>
                                      </p:to>
                                    </p:set>
                                    <p:animEffect transition="in" filter="blinds(horizontal)">
                                      <p:cBhvr>
                                        <p:cTn id="9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animBg="1"/>
      <p:bldP spid="12" grpId="0" animBg="1"/>
      <p:bldP spid="13" grpId="0" animBg="1"/>
      <p:bldP spid="14" grpId="0"/>
      <p:bldP spid="15" grpId="0" animBg="1"/>
      <p:bldP spid="22" grpId="0"/>
      <p:bldP spid="27" grpId="0"/>
      <p:bldP spid="29" grpId="0"/>
      <p:bldP spid="30" grpId="0" animBg="1"/>
      <p:bldP spid="32" grpId="0"/>
      <p:bldP spid="42" grpId="0" animBg="1"/>
      <p:bldP spid="43" grpId="0" animBg="1"/>
      <p:bldP spid="44" grpId="0"/>
      <p:bldP spid="45" grpId="0" animBg="1"/>
      <p:bldP spid="4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09600" y="274671"/>
            <a:ext cx="10972800" cy="532719"/>
          </a:xfrm>
        </p:spPr>
        <p:txBody>
          <a:bodyPr>
            <a:normAutofit/>
          </a:bodyPr>
          <a:lstStyle/>
          <a:p>
            <a:r>
              <a:rPr lang="es-ES" sz="2800" dirty="0" smtClean="0"/>
              <a:t>Position </a:t>
            </a:r>
            <a:r>
              <a:rPr lang="es-ES" sz="2800" dirty="0" err="1" smtClean="0"/>
              <a:t>statement</a:t>
            </a:r>
            <a:r>
              <a:rPr lang="es-ES" sz="2800" dirty="0" smtClean="0"/>
              <a:t>: Non </a:t>
            </a:r>
            <a:r>
              <a:rPr lang="es-ES" sz="2800" dirty="0" err="1" smtClean="0"/>
              <a:t>metastastic</a:t>
            </a:r>
            <a:r>
              <a:rPr lang="es-ES" sz="2800" dirty="0" smtClean="0"/>
              <a:t> </a:t>
            </a:r>
            <a:r>
              <a:rPr lang="es-ES" sz="2800" dirty="0" err="1" smtClean="0"/>
              <a:t>prostate</a:t>
            </a:r>
            <a:r>
              <a:rPr lang="es-ES" sz="2800" dirty="0" smtClean="0"/>
              <a:t> </a:t>
            </a:r>
            <a:r>
              <a:rPr lang="es-ES" sz="2800" dirty="0" err="1" smtClean="0"/>
              <a:t>cancer</a:t>
            </a:r>
            <a:endParaRPr lang="es-ES" sz="2800" dirty="0"/>
          </a:p>
        </p:txBody>
      </p:sp>
      <p:sp>
        <p:nvSpPr>
          <p:cNvPr id="3" name="CuadroTexto 2"/>
          <p:cNvSpPr txBox="1"/>
          <p:nvPr/>
        </p:nvSpPr>
        <p:spPr>
          <a:xfrm>
            <a:off x="9881838" y="6500841"/>
            <a:ext cx="1579303" cy="276999"/>
          </a:xfrm>
          <a:prstGeom prst="rect">
            <a:avLst/>
          </a:prstGeom>
          <a:noFill/>
        </p:spPr>
        <p:txBody>
          <a:bodyPr wrap="none" rtlCol="0">
            <a:spAutoFit/>
          </a:bodyPr>
          <a:lstStyle/>
          <a:p>
            <a:r>
              <a:rPr lang="es-ES" sz="1200" i="1" dirty="0" smtClean="0"/>
              <a:t>Mauricio Lema - 2014</a:t>
            </a:r>
            <a:endParaRPr lang="es-ES" sz="1200" i="1" dirty="0"/>
          </a:p>
        </p:txBody>
      </p:sp>
      <p:sp>
        <p:nvSpPr>
          <p:cNvPr id="29" name="CuadroTexto 28"/>
          <p:cNvSpPr txBox="1"/>
          <p:nvPr/>
        </p:nvSpPr>
        <p:spPr>
          <a:xfrm>
            <a:off x="738948" y="4172565"/>
            <a:ext cx="5897639" cy="1200328"/>
          </a:xfrm>
          <a:prstGeom prst="rect">
            <a:avLst/>
          </a:prstGeom>
          <a:noFill/>
        </p:spPr>
        <p:txBody>
          <a:bodyPr wrap="square" rtlCol="0">
            <a:spAutoFit/>
          </a:bodyPr>
          <a:lstStyle/>
          <a:p>
            <a:r>
              <a:rPr lang="es-ES" sz="2400" i="1" dirty="0" err="1" smtClean="0"/>
              <a:t>Watchful</a:t>
            </a:r>
            <a:r>
              <a:rPr lang="es-ES" sz="2400" i="1" dirty="0" smtClean="0"/>
              <a:t> </a:t>
            </a:r>
            <a:r>
              <a:rPr lang="es-ES" sz="2400" i="1" dirty="0" err="1" smtClean="0"/>
              <a:t>waiting</a:t>
            </a:r>
            <a:r>
              <a:rPr lang="es-ES" sz="2400" i="1" dirty="0" smtClean="0"/>
              <a:t> and Active </a:t>
            </a:r>
            <a:r>
              <a:rPr lang="es-ES" sz="2400" i="1" dirty="0" err="1"/>
              <a:t>S</a:t>
            </a:r>
            <a:r>
              <a:rPr lang="es-ES" sz="2400" i="1" dirty="0" err="1" smtClean="0"/>
              <a:t>urveillance</a:t>
            </a:r>
            <a:r>
              <a:rPr lang="es-ES" sz="2400" i="1" dirty="0" smtClean="0"/>
              <a:t> are NOT </a:t>
            </a:r>
            <a:r>
              <a:rPr lang="es-ES" sz="2400" i="1" dirty="0" err="1" smtClean="0"/>
              <a:t>without</a:t>
            </a:r>
            <a:r>
              <a:rPr lang="es-ES" sz="2400" i="1" dirty="0" smtClean="0"/>
              <a:t> </a:t>
            </a:r>
            <a:r>
              <a:rPr lang="es-ES" sz="2400" i="1" dirty="0" err="1" smtClean="0"/>
              <a:t>side-effects</a:t>
            </a:r>
            <a:r>
              <a:rPr lang="es-ES" sz="2400" i="1" dirty="0" smtClean="0"/>
              <a:t>. </a:t>
            </a:r>
            <a:r>
              <a:rPr lang="es-ES" sz="2400" i="1" dirty="0" err="1" smtClean="0"/>
              <a:t>Recommendations</a:t>
            </a:r>
            <a:r>
              <a:rPr lang="es-ES" sz="2400" i="1" dirty="0" smtClean="0"/>
              <a:t> </a:t>
            </a:r>
            <a:r>
              <a:rPr lang="es-ES" sz="2400" i="1" dirty="0" err="1" smtClean="0"/>
              <a:t>need</a:t>
            </a:r>
            <a:r>
              <a:rPr lang="es-ES" sz="2400" i="1" dirty="0" smtClean="0"/>
              <a:t> </a:t>
            </a:r>
            <a:r>
              <a:rPr lang="es-ES" sz="2400" i="1" dirty="0" err="1" smtClean="0"/>
              <a:t>to</a:t>
            </a:r>
            <a:r>
              <a:rPr lang="es-ES" sz="2400" i="1" dirty="0" smtClean="0"/>
              <a:t> be INDIVIDUALIZED</a:t>
            </a:r>
            <a:endParaRPr lang="es-ES" sz="2400" i="1" dirty="0"/>
          </a:p>
        </p:txBody>
      </p:sp>
      <p:sp>
        <p:nvSpPr>
          <p:cNvPr id="42" name="Rectángulo redondeado 41"/>
          <p:cNvSpPr/>
          <p:nvPr/>
        </p:nvSpPr>
        <p:spPr>
          <a:xfrm>
            <a:off x="3970787" y="1434634"/>
            <a:ext cx="6868148"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600" dirty="0" smtClean="0"/>
              <a:t>RP </a:t>
            </a:r>
            <a:r>
              <a:rPr lang="es-ES" sz="1600" dirty="0" err="1" smtClean="0"/>
              <a:t>or</a:t>
            </a:r>
            <a:r>
              <a:rPr lang="es-ES" sz="1600" dirty="0" smtClean="0"/>
              <a:t> RT </a:t>
            </a:r>
            <a:r>
              <a:rPr lang="es-ES" sz="1600" dirty="0" err="1" smtClean="0"/>
              <a:t>or</a:t>
            </a:r>
            <a:r>
              <a:rPr lang="es-ES" sz="1600" dirty="0" smtClean="0"/>
              <a:t> Active </a:t>
            </a:r>
            <a:r>
              <a:rPr lang="es-ES" sz="1600" dirty="0" err="1" smtClean="0"/>
              <a:t>Surveillance</a:t>
            </a:r>
            <a:r>
              <a:rPr lang="es-ES" sz="1600" dirty="0" smtClean="0"/>
              <a:t> (AS) </a:t>
            </a:r>
            <a:r>
              <a:rPr lang="es-ES" sz="1600" dirty="0" err="1" smtClean="0"/>
              <a:t>or</a:t>
            </a:r>
            <a:r>
              <a:rPr lang="es-ES" sz="1600" dirty="0" smtClean="0"/>
              <a:t> </a:t>
            </a:r>
            <a:r>
              <a:rPr lang="es-ES" sz="1600" dirty="0" err="1" smtClean="0"/>
              <a:t>Watchful</a:t>
            </a:r>
            <a:r>
              <a:rPr lang="es-ES" sz="1600" dirty="0" smtClean="0"/>
              <a:t> </a:t>
            </a:r>
            <a:r>
              <a:rPr lang="es-ES" sz="1600" dirty="0" err="1" smtClean="0"/>
              <a:t>Waiting</a:t>
            </a:r>
            <a:r>
              <a:rPr lang="es-ES" sz="1600" dirty="0" smtClean="0"/>
              <a:t> (WW), </a:t>
            </a:r>
            <a:r>
              <a:rPr lang="es-ES" sz="1600" dirty="0" err="1" smtClean="0"/>
              <a:t>or</a:t>
            </a:r>
            <a:r>
              <a:rPr lang="es-ES" sz="1600" dirty="0" smtClean="0"/>
              <a:t> </a:t>
            </a:r>
            <a:r>
              <a:rPr lang="es-ES" sz="1600" dirty="0" err="1" smtClean="0"/>
              <a:t>Brachytherapy</a:t>
            </a:r>
            <a:r>
              <a:rPr lang="es-ES" sz="1600" dirty="0" smtClean="0"/>
              <a:t> (BT)*</a:t>
            </a:r>
            <a:endParaRPr lang="es-ES" sz="1600" dirty="0"/>
          </a:p>
        </p:txBody>
      </p:sp>
      <p:sp>
        <p:nvSpPr>
          <p:cNvPr id="43" name="Rectángulo redondeado 42"/>
          <p:cNvSpPr/>
          <p:nvPr/>
        </p:nvSpPr>
        <p:spPr>
          <a:xfrm>
            <a:off x="436561" y="1439839"/>
            <a:ext cx="2663371" cy="6463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dirty="0" err="1" smtClean="0"/>
              <a:t>Localized</a:t>
            </a:r>
            <a:r>
              <a:rPr lang="es-ES" dirty="0"/>
              <a:t> </a:t>
            </a:r>
            <a:r>
              <a:rPr lang="es-ES" dirty="0" err="1" smtClean="0"/>
              <a:t>Low-Risk</a:t>
            </a:r>
            <a:endParaRPr lang="es-ES" dirty="0"/>
          </a:p>
        </p:txBody>
      </p:sp>
      <p:sp>
        <p:nvSpPr>
          <p:cNvPr id="44" name="CuadroTexto 43"/>
          <p:cNvSpPr txBox="1"/>
          <p:nvPr/>
        </p:nvSpPr>
        <p:spPr>
          <a:xfrm>
            <a:off x="2277452" y="2031649"/>
            <a:ext cx="1223712" cy="646331"/>
          </a:xfrm>
          <a:prstGeom prst="rect">
            <a:avLst/>
          </a:prstGeom>
          <a:noFill/>
        </p:spPr>
        <p:txBody>
          <a:bodyPr wrap="none" rtlCol="0">
            <a:spAutoFit/>
          </a:bodyPr>
          <a:lstStyle/>
          <a:p>
            <a:r>
              <a:rPr lang="es-ES" sz="1200" dirty="0" smtClean="0"/>
              <a:t>T1c-T2a</a:t>
            </a:r>
          </a:p>
          <a:p>
            <a:r>
              <a:rPr lang="es-ES" sz="1200" dirty="0" smtClean="0"/>
              <a:t>PSA 10, </a:t>
            </a:r>
            <a:r>
              <a:rPr lang="es-ES" sz="1200" dirty="0" err="1" smtClean="0"/>
              <a:t>or</a:t>
            </a:r>
            <a:r>
              <a:rPr lang="es-ES" sz="1200" dirty="0" smtClean="0"/>
              <a:t> </a:t>
            </a:r>
            <a:r>
              <a:rPr lang="es-ES" sz="1200" dirty="0" err="1" smtClean="0"/>
              <a:t>less</a:t>
            </a:r>
            <a:endParaRPr lang="es-ES" sz="1200" dirty="0" smtClean="0"/>
          </a:p>
          <a:p>
            <a:r>
              <a:rPr lang="es-ES" sz="1200" dirty="0" err="1" smtClean="0"/>
              <a:t>Gleason</a:t>
            </a:r>
            <a:r>
              <a:rPr lang="es-ES" sz="1200" dirty="0" smtClean="0"/>
              <a:t> 6, o </a:t>
            </a:r>
            <a:r>
              <a:rPr lang="es-ES" sz="1200" dirty="0" err="1" smtClean="0"/>
              <a:t>less</a:t>
            </a:r>
            <a:endParaRPr lang="es-ES" sz="1200" dirty="0"/>
          </a:p>
        </p:txBody>
      </p:sp>
      <p:sp>
        <p:nvSpPr>
          <p:cNvPr id="45" name="Abrir llave 44"/>
          <p:cNvSpPr/>
          <p:nvPr/>
        </p:nvSpPr>
        <p:spPr>
          <a:xfrm>
            <a:off x="1999283" y="2145639"/>
            <a:ext cx="278191" cy="456192"/>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cxnSp>
        <p:nvCxnSpPr>
          <p:cNvPr id="46" name="Conector curvado 45"/>
          <p:cNvCxnSpPr>
            <a:stCxn id="43" idx="2"/>
            <a:endCxn id="45" idx="1"/>
          </p:cNvCxnSpPr>
          <p:nvPr/>
        </p:nvCxnSpPr>
        <p:spPr>
          <a:xfrm rot="16200000" flipH="1">
            <a:off x="1739992" y="2114476"/>
            <a:ext cx="287565" cy="231017"/>
          </a:xfrm>
          <a:prstGeom prst="curvedConnector2">
            <a:avLst/>
          </a:prstGeom>
        </p:spPr>
        <p:style>
          <a:lnRef idx="2">
            <a:schemeClr val="accent1"/>
          </a:lnRef>
          <a:fillRef idx="0">
            <a:schemeClr val="accent1"/>
          </a:fillRef>
          <a:effectRef idx="1">
            <a:schemeClr val="accent1"/>
          </a:effectRef>
          <a:fontRef idx="minor">
            <a:schemeClr val="tx1"/>
          </a:fontRef>
        </p:style>
      </p:cxnSp>
      <p:cxnSp>
        <p:nvCxnSpPr>
          <p:cNvPr id="47" name="Conector curvado 46"/>
          <p:cNvCxnSpPr>
            <a:stCxn id="43" idx="3"/>
            <a:endCxn id="42" idx="1"/>
          </p:cNvCxnSpPr>
          <p:nvPr/>
        </p:nvCxnSpPr>
        <p:spPr>
          <a:xfrm flipV="1">
            <a:off x="3099951" y="1757799"/>
            <a:ext cx="870855" cy="5206"/>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sp>
        <p:nvSpPr>
          <p:cNvPr id="49" name="CuadroTexto 48"/>
          <p:cNvSpPr txBox="1"/>
          <p:nvPr/>
        </p:nvSpPr>
        <p:spPr>
          <a:xfrm>
            <a:off x="3994973" y="2145672"/>
            <a:ext cx="4066576" cy="646331"/>
          </a:xfrm>
          <a:prstGeom prst="rect">
            <a:avLst/>
          </a:prstGeom>
          <a:noFill/>
        </p:spPr>
        <p:txBody>
          <a:bodyPr wrap="square" rtlCol="0">
            <a:spAutoFit/>
          </a:bodyPr>
          <a:lstStyle/>
          <a:p>
            <a:r>
              <a:rPr lang="es-ES" sz="1200" dirty="0" smtClean="0"/>
              <a:t>AS: </a:t>
            </a:r>
            <a:r>
              <a:rPr lang="es-ES" sz="1200" dirty="0" err="1" smtClean="0"/>
              <a:t>Prostate</a:t>
            </a:r>
            <a:r>
              <a:rPr lang="es-ES" sz="1200" dirty="0" smtClean="0"/>
              <a:t> US/PSA q3 Mo; </a:t>
            </a:r>
            <a:r>
              <a:rPr lang="es-ES" sz="1200" dirty="0" err="1" smtClean="0"/>
              <a:t>Biopsy</a:t>
            </a:r>
            <a:r>
              <a:rPr lang="es-ES" sz="1200" dirty="0" smtClean="0"/>
              <a:t> </a:t>
            </a:r>
            <a:r>
              <a:rPr lang="es-ES" sz="1200" dirty="0" err="1" smtClean="0"/>
              <a:t>if</a:t>
            </a:r>
            <a:r>
              <a:rPr lang="es-ES" sz="1200" dirty="0" smtClean="0"/>
              <a:t> </a:t>
            </a:r>
            <a:r>
              <a:rPr lang="es-ES" sz="1200" dirty="0" err="1" smtClean="0"/>
              <a:t>indicated</a:t>
            </a:r>
            <a:r>
              <a:rPr lang="es-ES" sz="1200" dirty="0" smtClean="0"/>
              <a:t>. </a:t>
            </a:r>
            <a:r>
              <a:rPr lang="es-ES" sz="1200" dirty="0" err="1" smtClean="0"/>
              <a:t>Treatment</a:t>
            </a:r>
            <a:r>
              <a:rPr lang="es-ES" sz="1200" dirty="0" smtClean="0"/>
              <a:t> </a:t>
            </a:r>
            <a:r>
              <a:rPr lang="es-ES" sz="1200" dirty="0" err="1" smtClean="0"/>
              <a:t>if</a:t>
            </a:r>
            <a:r>
              <a:rPr lang="es-ES" sz="1200" dirty="0" smtClean="0"/>
              <a:t> </a:t>
            </a:r>
            <a:r>
              <a:rPr lang="es-ES" sz="1200" dirty="0" err="1" smtClean="0"/>
              <a:t>progression</a:t>
            </a:r>
            <a:r>
              <a:rPr lang="es-ES" sz="1200" dirty="0" smtClean="0"/>
              <a:t>.</a:t>
            </a:r>
          </a:p>
          <a:p>
            <a:r>
              <a:rPr lang="es-ES" sz="1200" dirty="0" smtClean="0"/>
              <a:t>WW: PSA q6 Mo, </a:t>
            </a:r>
            <a:r>
              <a:rPr lang="es-ES" sz="1200" dirty="0" err="1" smtClean="0"/>
              <a:t>treatment</a:t>
            </a:r>
            <a:r>
              <a:rPr lang="es-ES" sz="1200" dirty="0" smtClean="0"/>
              <a:t> </a:t>
            </a:r>
            <a:r>
              <a:rPr lang="es-ES" sz="1200" dirty="0" err="1" smtClean="0"/>
              <a:t>if</a:t>
            </a:r>
            <a:r>
              <a:rPr lang="es-ES" sz="1200" dirty="0" smtClean="0"/>
              <a:t> </a:t>
            </a:r>
            <a:r>
              <a:rPr lang="es-ES" sz="1200" dirty="0" err="1" smtClean="0"/>
              <a:t>indicated</a:t>
            </a:r>
            <a:endParaRPr lang="es-ES" sz="1200" dirty="0"/>
          </a:p>
        </p:txBody>
      </p:sp>
      <p:sp>
        <p:nvSpPr>
          <p:cNvPr id="50" name="Rectángulo redondeado 49"/>
          <p:cNvSpPr/>
          <p:nvPr/>
        </p:nvSpPr>
        <p:spPr>
          <a:xfrm>
            <a:off x="8731241" y="2852472"/>
            <a:ext cx="3256327" cy="32837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600" dirty="0" smtClean="0"/>
              <a:t>65 yo, </a:t>
            </a:r>
            <a:r>
              <a:rPr lang="es-ES" sz="1600" dirty="0" err="1" smtClean="0"/>
              <a:t>or</a:t>
            </a:r>
            <a:r>
              <a:rPr lang="es-ES" sz="1600" dirty="0" smtClean="0"/>
              <a:t> </a:t>
            </a:r>
            <a:r>
              <a:rPr lang="es-ES" sz="1600" dirty="0" err="1" smtClean="0"/>
              <a:t>less</a:t>
            </a:r>
            <a:r>
              <a:rPr lang="es-ES" sz="1600" dirty="0" smtClean="0"/>
              <a:t>: RT, RP </a:t>
            </a:r>
            <a:r>
              <a:rPr lang="es-ES" sz="1600" dirty="0" err="1" smtClean="0"/>
              <a:t>or</a:t>
            </a:r>
            <a:r>
              <a:rPr lang="es-ES" sz="1600" dirty="0" smtClean="0"/>
              <a:t> AS</a:t>
            </a:r>
            <a:endParaRPr lang="es-ES" sz="1600" dirty="0"/>
          </a:p>
        </p:txBody>
      </p:sp>
      <p:cxnSp>
        <p:nvCxnSpPr>
          <p:cNvPr id="52" name="Conector curvado 51"/>
          <p:cNvCxnSpPr>
            <a:stCxn id="42" idx="2"/>
            <a:endCxn id="50" idx="1"/>
          </p:cNvCxnSpPr>
          <p:nvPr/>
        </p:nvCxnSpPr>
        <p:spPr>
          <a:xfrm rot="16200000" flipH="1">
            <a:off x="7600215" y="1885630"/>
            <a:ext cx="935693" cy="1326360"/>
          </a:xfrm>
          <a:prstGeom prst="curvedConnector2">
            <a:avLst/>
          </a:prstGeom>
          <a:ln>
            <a:tailEnd type="arrow"/>
          </a:ln>
        </p:spPr>
        <p:style>
          <a:lnRef idx="2">
            <a:schemeClr val="accent1"/>
          </a:lnRef>
          <a:fillRef idx="0">
            <a:schemeClr val="accent1"/>
          </a:fillRef>
          <a:effectRef idx="1">
            <a:schemeClr val="accent1"/>
          </a:effectRef>
          <a:fontRef idx="minor">
            <a:schemeClr val="tx1"/>
          </a:fontRef>
        </p:style>
      </p:cxnSp>
      <p:sp>
        <p:nvSpPr>
          <p:cNvPr id="53" name="CuadroTexto 52"/>
          <p:cNvSpPr txBox="1"/>
          <p:nvPr/>
        </p:nvSpPr>
        <p:spPr>
          <a:xfrm>
            <a:off x="9373574" y="3819106"/>
            <a:ext cx="2198038" cy="830997"/>
          </a:xfrm>
          <a:prstGeom prst="rect">
            <a:avLst/>
          </a:prstGeom>
          <a:noFill/>
        </p:spPr>
        <p:txBody>
          <a:bodyPr wrap="none" rtlCol="0">
            <a:spAutoFit/>
          </a:bodyPr>
          <a:lstStyle/>
          <a:p>
            <a:r>
              <a:rPr lang="es-ES" sz="1200" b="1" i="1" dirty="0" smtClean="0"/>
              <a:t>Adverse </a:t>
            </a:r>
            <a:r>
              <a:rPr lang="es-ES" sz="1200" b="1" i="1" dirty="0" err="1" smtClean="0"/>
              <a:t>features</a:t>
            </a:r>
            <a:endParaRPr lang="es-ES" sz="1200" b="1" i="1" dirty="0" smtClean="0"/>
          </a:p>
          <a:p>
            <a:r>
              <a:rPr lang="es-ES" sz="1200" dirty="0" smtClean="0"/>
              <a:t>PSA </a:t>
            </a:r>
            <a:r>
              <a:rPr lang="es-ES" sz="1200" dirty="0" err="1" smtClean="0"/>
              <a:t>velocity</a:t>
            </a:r>
            <a:r>
              <a:rPr lang="es-ES" sz="1200" dirty="0" smtClean="0"/>
              <a:t> 2+/</a:t>
            </a:r>
            <a:r>
              <a:rPr lang="es-ES" sz="1200" dirty="0" err="1" smtClean="0"/>
              <a:t>year</a:t>
            </a:r>
            <a:endParaRPr lang="es-ES" sz="1200" dirty="0" smtClean="0"/>
          </a:p>
          <a:p>
            <a:r>
              <a:rPr lang="es-ES" sz="1200" dirty="0" smtClean="0"/>
              <a:t>50%+ positive </a:t>
            </a:r>
            <a:r>
              <a:rPr lang="es-ES" sz="1200" dirty="0" err="1" smtClean="0"/>
              <a:t>findings</a:t>
            </a:r>
            <a:r>
              <a:rPr lang="es-ES" sz="1200" dirty="0" smtClean="0"/>
              <a:t> in </a:t>
            </a:r>
            <a:r>
              <a:rPr lang="es-ES" sz="1200" dirty="0" err="1" smtClean="0"/>
              <a:t>biopsy</a:t>
            </a:r>
            <a:endParaRPr lang="es-ES" sz="1200" dirty="0" smtClean="0"/>
          </a:p>
          <a:p>
            <a:r>
              <a:rPr lang="es-ES" sz="1200" dirty="0" err="1" smtClean="0"/>
              <a:t>Perineural</a:t>
            </a:r>
            <a:r>
              <a:rPr lang="es-ES" sz="1200" dirty="0" smtClean="0"/>
              <a:t> </a:t>
            </a:r>
            <a:r>
              <a:rPr lang="es-ES" sz="1200" dirty="0" err="1" smtClean="0"/>
              <a:t>invasion</a:t>
            </a:r>
            <a:endParaRPr lang="es-ES" sz="1200" dirty="0" smtClean="0"/>
          </a:p>
        </p:txBody>
      </p:sp>
      <p:sp>
        <p:nvSpPr>
          <p:cNvPr id="36" name="Rectángulo redondeado 35"/>
          <p:cNvSpPr/>
          <p:nvPr/>
        </p:nvSpPr>
        <p:spPr>
          <a:xfrm>
            <a:off x="8731241" y="3333248"/>
            <a:ext cx="3256327" cy="531187"/>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600" dirty="0" smtClean="0"/>
              <a:t>Adverse </a:t>
            </a:r>
            <a:r>
              <a:rPr lang="es-ES" sz="1600" dirty="0" err="1" smtClean="0"/>
              <a:t>features</a:t>
            </a:r>
            <a:r>
              <a:rPr lang="es-ES" sz="1600" dirty="0" smtClean="0"/>
              <a:t>: active </a:t>
            </a:r>
            <a:r>
              <a:rPr lang="es-ES" sz="1600" dirty="0" err="1" smtClean="0"/>
              <a:t>treatment</a:t>
            </a:r>
            <a:r>
              <a:rPr lang="es-ES" sz="1600" dirty="0" smtClean="0"/>
              <a:t> (RT, RP </a:t>
            </a:r>
            <a:r>
              <a:rPr lang="es-ES" sz="1600" dirty="0" err="1" smtClean="0"/>
              <a:t>or</a:t>
            </a:r>
            <a:r>
              <a:rPr lang="es-ES" sz="1600" dirty="0" smtClean="0"/>
              <a:t> BT)</a:t>
            </a:r>
            <a:endParaRPr lang="es-ES" sz="1600" dirty="0"/>
          </a:p>
        </p:txBody>
      </p:sp>
      <p:cxnSp>
        <p:nvCxnSpPr>
          <p:cNvPr id="37" name="Conector curvado 36"/>
          <p:cNvCxnSpPr>
            <a:stCxn id="42" idx="2"/>
            <a:endCxn id="36" idx="1"/>
          </p:cNvCxnSpPr>
          <p:nvPr/>
        </p:nvCxnSpPr>
        <p:spPr>
          <a:xfrm rot="16200000" flipH="1">
            <a:off x="7309126" y="2176719"/>
            <a:ext cx="1517871" cy="1326360"/>
          </a:xfrm>
          <a:prstGeom prst="curvedConnector2">
            <a:avLst/>
          </a:prstGeom>
          <a:ln>
            <a:tailEnd type="arrow"/>
          </a:ln>
        </p:spPr>
        <p:style>
          <a:lnRef idx="2">
            <a:schemeClr val="accent1"/>
          </a:lnRef>
          <a:fillRef idx="0">
            <a:schemeClr val="accent1"/>
          </a:fillRef>
          <a:effectRef idx="1">
            <a:schemeClr val="accent1"/>
          </a:effectRef>
          <a:fontRef idx="minor">
            <a:schemeClr val="tx1"/>
          </a:fontRef>
        </p:style>
      </p:cxnSp>
      <p:sp>
        <p:nvSpPr>
          <p:cNvPr id="23" name="Abrir corchete 22"/>
          <p:cNvSpPr/>
          <p:nvPr/>
        </p:nvSpPr>
        <p:spPr>
          <a:xfrm>
            <a:off x="9168213" y="3964249"/>
            <a:ext cx="205383" cy="589643"/>
          </a:xfrm>
          <a:prstGeom prst="leftBracket">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sp>
        <p:nvSpPr>
          <p:cNvPr id="41" name="Rectángulo redondeado 40"/>
          <p:cNvSpPr/>
          <p:nvPr/>
        </p:nvSpPr>
        <p:spPr>
          <a:xfrm>
            <a:off x="8731241" y="4710322"/>
            <a:ext cx="3256327" cy="531187"/>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600" dirty="0" smtClean="0"/>
              <a:t>*BT </a:t>
            </a:r>
            <a:r>
              <a:rPr lang="es-ES" sz="1600" dirty="0" err="1" smtClean="0"/>
              <a:t>if</a:t>
            </a:r>
            <a:r>
              <a:rPr lang="es-ES" sz="1600" dirty="0" smtClean="0"/>
              <a:t> </a:t>
            </a:r>
            <a:r>
              <a:rPr lang="es-ES" sz="1600" dirty="0" err="1" smtClean="0"/>
              <a:t>feasible</a:t>
            </a:r>
            <a:endParaRPr lang="es-ES" sz="1600" dirty="0"/>
          </a:p>
        </p:txBody>
      </p:sp>
      <p:sp>
        <p:nvSpPr>
          <p:cNvPr id="48" name="CuadroTexto 47"/>
          <p:cNvSpPr txBox="1"/>
          <p:nvPr/>
        </p:nvSpPr>
        <p:spPr>
          <a:xfrm>
            <a:off x="9409857" y="5178458"/>
            <a:ext cx="1390124" cy="646331"/>
          </a:xfrm>
          <a:prstGeom prst="rect">
            <a:avLst/>
          </a:prstGeom>
          <a:noFill/>
        </p:spPr>
        <p:txBody>
          <a:bodyPr wrap="none" rtlCol="0">
            <a:spAutoFit/>
          </a:bodyPr>
          <a:lstStyle/>
          <a:p>
            <a:r>
              <a:rPr lang="es-ES" sz="1200" dirty="0" err="1" smtClean="0"/>
              <a:t>Low</a:t>
            </a:r>
            <a:r>
              <a:rPr lang="es-ES" sz="1200" dirty="0" smtClean="0"/>
              <a:t> </a:t>
            </a:r>
            <a:r>
              <a:rPr lang="es-ES" sz="1200" dirty="0" err="1" smtClean="0"/>
              <a:t>risk</a:t>
            </a:r>
            <a:endParaRPr lang="es-ES" sz="1200" dirty="0" smtClean="0"/>
          </a:p>
          <a:p>
            <a:r>
              <a:rPr lang="es-ES" sz="1200" dirty="0" smtClean="0"/>
              <a:t>Small </a:t>
            </a:r>
            <a:r>
              <a:rPr lang="es-ES" sz="1200" dirty="0" err="1" smtClean="0"/>
              <a:t>tumors</a:t>
            </a:r>
            <a:endParaRPr lang="es-ES" sz="1200" dirty="0" smtClean="0"/>
          </a:p>
          <a:p>
            <a:r>
              <a:rPr lang="es-ES" sz="1200" dirty="0" err="1" smtClean="0"/>
              <a:t>Adequate</a:t>
            </a:r>
            <a:r>
              <a:rPr lang="es-ES" sz="1200" dirty="0" smtClean="0"/>
              <a:t> </a:t>
            </a:r>
            <a:r>
              <a:rPr lang="es-ES" sz="1200" dirty="0" err="1" smtClean="0"/>
              <a:t>anatomy</a:t>
            </a:r>
            <a:endParaRPr lang="es-ES" sz="1200" dirty="0" smtClean="0"/>
          </a:p>
        </p:txBody>
      </p:sp>
      <p:sp>
        <p:nvSpPr>
          <p:cNvPr id="51" name="Abrir corchete 50"/>
          <p:cNvSpPr/>
          <p:nvPr/>
        </p:nvSpPr>
        <p:spPr>
          <a:xfrm>
            <a:off x="9202078" y="5325819"/>
            <a:ext cx="207801" cy="416406"/>
          </a:xfrm>
          <a:prstGeom prst="leftBracket">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cxnSp>
        <p:nvCxnSpPr>
          <p:cNvPr id="54" name="Conector curvado 53"/>
          <p:cNvCxnSpPr>
            <a:stCxn id="42" idx="2"/>
            <a:endCxn id="41" idx="1"/>
          </p:cNvCxnSpPr>
          <p:nvPr/>
        </p:nvCxnSpPr>
        <p:spPr>
          <a:xfrm rot="16200000" flipH="1">
            <a:off x="6620602" y="2865243"/>
            <a:ext cx="2894919" cy="1326360"/>
          </a:xfrm>
          <a:prstGeom prst="curvedConnector2">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400877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blinds(horizontal)">
                                      <p:cBhvr>
                                        <p:cTn id="7" dur="500"/>
                                        <p:tgtEl>
                                          <p:spTgt spid="50"/>
                                        </p:tgtEl>
                                      </p:cBhvr>
                                    </p:animEffect>
                                  </p:childTnLst>
                                </p:cTn>
                              </p:par>
                              <p:par>
                                <p:cTn id="8" presetID="3" presetClass="entr" presetSubtype="10" fill="hold"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blinds(horizontal)">
                                      <p:cBhvr>
                                        <p:cTn id="10" dur="500"/>
                                        <p:tgtEl>
                                          <p:spTgt spid="5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blinds(horizontal)">
                                      <p:cBhvr>
                                        <p:cTn id="15" dur="500"/>
                                        <p:tgtEl>
                                          <p:spTgt spid="53"/>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blinds(horizontal)">
                                      <p:cBhvr>
                                        <p:cTn id="18" dur="500"/>
                                        <p:tgtEl>
                                          <p:spTgt spid="36"/>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linds(horizontal)">
                                      <p:cBhvr>
                                        <p:cTn id="21" dur="500"/>
                                        <p:tgtEl>
                                          <p:spTgt spid="23"/>
                                        </p:tgtEl>
                                      </p:cBhvr>
                                    </p:animEffect>
                                  </p:childTnLst>
                                </p:cTn>
                              </p:par>
                              <p:par>
                                <p:cTn id="22" presetID="3" presetClass="entr" presetSubtype="10" fill="hold" nodeType="with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blinds(horizontal)">
                                      <p:cBhvr>
                                        <p:cTn id="24" dur="500"/>
                                        <p:tgtEl>
                                          <p:spTgt spid="37"/>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blinds(horizontal)">
                                      <p:cBhvr>
                                        <p:cTn id="29" dur="500"/>
                                        <p:tgtEl>
                                          <p:spTgt spid="41"/>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blinds(horizontal)">
                                      <p:cBhvr>
                                        <p:cTn id="32" dur="500"/>
                                        <p:tgtEl>
                                          <p:spTgt spid="48"/>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blinds(horizontal)">
                                      <p:cBhvr>
                                        <p:cTn id="35" dur="500"/>
                                        <p:tgtEl>
                                          <p:spTgt spid="51"/>
                                        </p:tgtEl>
                                      </p:cBhvr>
                                    </p:animEffect>
                                  </p:childTnLst>
                                </p:cTn>
                              </p:par>
                              <p:par>
                                <p:cTn id="36" presetID="3" presetClass="entr" presetSubtype="10" fill="hold" nodeType="withEffect">
                                  <p:stCondLst>
                                    <p:cond delay="0"/>
                                  </p:stCondLst>
                                  <p:childTnLst>
                                    <p:set>
                                      <p:cBhvr>
                                        <p:cTn id="37" dur="1" fill="hold">
                                          <p:stCondLst>
                                            <p:cond delay="0"/>
                                          </p:stCondLst>
                                        </p:cTn>
                                        <p:tgtEl>
                                          <p:spTgt spid="54"/>
                                        </p:tgtEl>
                                        <p:attrNameLst>
                                          <p:attrName>style.visibility</p:attrName>
                                        </p:attrNameLst>
                                      </p:cBhvr>
                                      <p:to>
                                        <p:strVal val="visible"/>
                                      </p:to>
                                    </p:set>
                                    <p:animEffect transition="in" filter="blinds(horizontal)">
                                      <p:cBhvr>
                                        <p:cTn id="38" dur="500"/>
                                        <p:tgtEl>
                                          <p:spTgt spid="54"/>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blinds(horizontal)">
                                      <p:cBhvr>
                                        <p:cTn id="4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50" grpId="0" animBg="1"/>
      <p:bldP spid="53" grpId="0"/>
      <p:bldP spid="36" grpId="0" animBg="1"/>
      <p:bldP spid="23" grpId="0" animBg="1"/>
      <p:bldP spid="41" grpId="0" animBg="1"/>
      <p:bldP spid="48" grpId="0"/>
      <p:bldP spid="51"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4"/>
          <p:cNvSpPr>
            <a:spLocks noGrp="1"/>
          </p:cNvSpPr>
          <p:nvPr>
            <p:ph type="title"/>
          </p:nvPr>
        </p:nvSpPr>
        <p:spPr/>
        <p:txBody>
          <a:bodyPr/>
          <a:lstStyle/>
          <a:p>
            <a:pPr eaLnBrk="1" hangingPunct="1"/>
            <a:r>
              <a:rPr lang="en-US" altLang="es-CO" dirty="0" smtClean="0"/>
              <a:t>A Treatment Algorithm for </a:t>
            </a:r>
            <a:r>
              <a:rPr lang="en-US" altLang="es-CO" dirty="0" err="1" smtClean="0"/>
              <a:t>mCSPC</a:t>
            </a:r>
            <a:endParaRPr lang="en-US" altLang="es-CO" dirty="0" smtClean="0"/>
          </a:p>
        </p:txBody>
      </p:sp>
      <p:sp>
        <p:nvSpPr>
          <p:cNvPr id="21" name="Rounded Rectangle 20"/>
          <p:cNvSpPr>
            <a:spLocks noChangeArrowheads="1"/>
          </p:cNvSpPr>
          <p:nvPr/>
        </p:nvSpPr>
        <p:spPr bwMode="auto">
          <a:xfrm>
            <a:off x="4084569" y="1455429"/>
            <a:ext cx="3581401" cy="1230066"/>
          </a:xfrm>
          <a:prstGeom prst="roundRect">
            <a:avLst>
              <a:gd name="adj" fmla="val 16667"/>
            </a:avLst>
          </a:prstGeom>
          <a:solidFill>
            <a:schemeClr val="accent2"/>
          </a:solidFill>
          <a:ln>
            <a:noFill/>
            <a:headEnd/>
            <a:tailEnd/>
          </a:ln>
          <a:effectLst/>
        </p:spPr>
        <p:style>
          <a:lnRef idx="1">
            <a:schemeClr val="accent1"/>
          </a:lnRef>
          <a:fillRef idx="2">
            <a:schemeClr val="accent1"/>
          </a:fillRef>
          <a:effectRef idx="1">
            <a:schemeClr val="accent1"/>
          </a:effectRef>
          <a:fontRef idx="minor">
            <a:schemeClr val="dk1"/>
          </a:fontRef>
        </p:style>
        <p:txBody>
          <a:bodyPr anchor="ctr"/>
          <a:lstStyle/>
          <a:p>
            <a:pPr marL="512064" lvl="1" indent="111125" defTabSz="914400">
              <a:buFont typeface="Wingdings" pitchFamily="2" charset="2"/>
              <a:buChar char="§"/>
              <a:defRPr/>
            </a:pPr>
            <a:r>
              <a:rPr kumimoji="1" lang="en-US" sz="2000" b="1" dirty="0" smtClean="0">
                <a:solidFill>
                  <a:srgbClr val="CDCDCF">
                    <a:lumMod val="10000"/>
                  </a:srgbClr>
                </a:solidFill>
                <a:latin typeface="Calibri"/>
                <a:cs typeface="Arial" pitchFamily="34" charset="0"/>
              </a:rPr>
              <a:t>5+ Bone lesions</a:t>
            </a:r>
            <a:endParaRPr kumimoji="1" lang="en-US" sz="2000" b="1" dirty="0">
              <a:solidFill>
                <a:srgbClr val="CDCDCF">
                  <a:lumMod val="10000"/>
                </a:srgbClr>
              </a:solidFill>
              <a:latin typeface="Calibri"/>
              <a:cs typeface="Arial" pitchFamily="34" charset="0"/>
            </a:endParaRPr>
          </a:p>
          <a:p>
            <a:pPr marL="512064" lvl="1" indent="111125" defTabSz="914400">
              <a:buFont typeface="Wingdings" pitchFamily="2" charset="2"/>
              <a:buChar char="§"/>
              <a:defRPr/>
            </a:pPr>
            <a:r>
              <a:rPr kumimoji="1" lang="en-US" sz="2000" b="1" dirty="0">
                <a:solidFill>
                  <a:srgbClr val="CDCDCF">
                    <a:lumMod val="10000"/>
                  </a:srgbClr>
                </a:solidFill>
                <a:latin typeface="Calibri"/>
                <a:cs typeface="Arial" pitchFamily="34" charset="0"/>
              </a:rPr>
              <a:t>Visceral disease</a:t>
            </a:r>
          </a:p>
        </p:txBody>
      </p:sp>
      <p:sp>
        <p:nvSpPr>
          <p:cNvPr id="24" name="Rounded Rectangle 23"/>
          <p:cNvSpPr>
            <a:spLocks noChangeArrowheads="1"/>
          </p:cNvSpPr>
          <p:nvPr/>
        </p:nvSpPr>
        <p:spPr bwMode="auto">
          <a:xfrm>
            <a:off x="2542117" y="2724173"/>
            <a:ext cx="812800" cy="390525"/>
          </a:xfrm>
          <a:prstGeom prst="roundRect">
            <a:avLst>
              <a:gd name="adj" fmla="val 16667"/>
            </a:avLst>
          </a:prstGeom>
          <a:solidFill>
            <a:schemeClr val="accent2"/>
          </a:solidFill>
          <a:ln>
            <a:noFill/>
            <a:headEnd/>
            <a:tailEnd/>
          </a:ln>
          <a:effectLst/>
        </p:spPr>
        <p:style>
          <a:lnRef idx="1">
            <a:schemeClr val="accent1"/>
          </a:lnRef>
          <a:fillRef idx="2">
            <a:schemeClr val="accent1"/>
          </a:fillRef>
          <a:effectRef idx="1">
            <a:schemeClr val="accent1"/>
          </a:effectRef>
          <a:fontRef idx="minor">
            <a:schemeClr val="dk1"/>
          </a:fontRef>
        </p:style>
        <p:txBody>
          <a:bodyPr anchor="ctr"/>
          <a:lstStyle/>
          <a:p>
            <a:pPr algn="ctr" defTabSz="914400">
              <a:defRPr/>
            </a:pPr>
            <a:r>
              <a:rPr kumimoji="1" lang="en-US" sz="2000" b="1" dirty="0">
                <a:solidFill>
                  <a:srgbClr val="CDCDCF">
                    <a:lumMod val="10000"/>
                  </a:srgbClr>
                </a:solidFill>
                <a:latin typeface="Calibri"/>
                <a:cs typeface="Arial" pitchFamily="34" charset="0"/>
              </a:rPr>
              <a:t>No</a:t>
            </a:r>
          </a:p>
        </p:txBody>
      </p:sp>
      <p:cxnSp>
        <p:nvCxnSpPr>
          <p:cNvPr id="44039" name="Straight Connector 45"/>
          <p:cNvCxnSpPr>
            <a:cxnSpLocks noChangeShapeType="1"/>
            <a:stCxn id="24" idx="3"/>
            <a:endCxn id="21" idx="1"/>
          </p:cNvCxnSpPr>
          <p:nvPr/>
        </p:nvCxnSpPr>
        <p:spPr bwMode="auto">
          <a:xfrm flipV="1">
            <a:off x="3354917" y="2070462"/>
            <a:ext cx="729640" cy="848956"/>
          </a:xfrm>
          <a:prstGeom prst="line">
            <a:avLst/>
          </a:prstGeom>
          <a:noFill/>
          <a:ln w="34925">
            <a:solidFill>
              <a:schemeClr val="tx1"/>
            </a:solidFill>
            <a:round/>
            <a:headEnd type="triangle" w="med" len="med"/>
            <a:tailEnd/>
          </a:ln>
          <a:extLst>
            <a:ext uri="{909E8E84-426E-40dd-AFC4-6F175D3DCCD1}">
              <a14:hiddenFill xmlns:a14="http://schemas.microsoft.com/office/drawing/2010/main">
                <a:noFill/>
              </a14:hiddenFill>
            </a:ext>
          </a:extLst>
        </p:spPr>
      </p:cxnSp>
      <p:sp>
        <p:nvSpPr>
          <p:cNvPr id="27" name="Rounded Rectangle 26"/>
          <p:cNvSpPr>
            <a:spLocks noChangeArrowheads="1"/>
          </p:cNvSpPr>
          <p:nvPr/>
        </p:nvSpPr>
        <p:spPr bwMode="auto">
          <a:xfrm>
            <a:off x="8525936" y="2724173"/>
            <a:ext cx="814917" cy="390525"/>
          </a:xfrm>
          <a:prstGeom prst="roundRect">
            <a:avLst>
              <a:gd name="adj" fmla="val 16667"/>
            </a:avLst>
          </a:prstGeom>
          <a:solidFill>
            <a:schemeClr val="accent2"/>
          </a:solidFill>
          <a:ln>
            <a:noFill/>
            <a:headEnd/>
            <a:tailEnd/>
          </a:ln>
          <a:effectLst/>
        </p:spPr>
        <p:style>
          <a:lnRef idx="1">
            <a:schemeClr val="accent1"/>
          </a:lnRef>
          <a:fillRef idx="2">
            <a:schemeClr val="accent1"/>
          </a:fillRef>
          <a:effectRef idx="1">
            <a:schemeClr val="accent1"/>
          </a:effectRef>
          <a:fontRef idx="minor">
            <a:schemeClr val="dk1"/>
          </a:fontRef>
        </p:style>
        <p:txBody>
          <a:bodyPr anchor="ctr"/>
          <a:lstStyle/>
          <a:p>
            <a:pPr algn="ctr" defTabSz="914400">
              <a:defRPr/>
            </a:pPr>
            <a:r>
              <a:rPr kumimoji="1" lang="en-US" sz="2000" b="1" dirty="0">
                <a:solidFill>
                  <a:srgbClr val="CDCDCF">
                    <a:lumMod val="10000"/>
                  </a:srgbClr>
                </a:solidFill>
                <a:latin typeface="Calibri"/>
                <a:cs typeface="Arial" pitchFamily="34" charset="0"/>
              </a:rPr>
              <a:t>Yes</a:t>
            </a:r>
          </a:p>
        </p:txBody>
      </p:sp>
      <p:cxnSp>
        <p:nvCxnSpPr>
          <p:cNvPr id="44041" name="Straight Connector 47"/>
          <p:cNvCxnSpPr>
            <a:cxnSpLocks noChangeShapeType="1"/>
            <a:stCxn id="21" idx="3"/>
            <a:endCxn id="27" idx="1"/>
          </p:cNvCxnSpPr>
          <p:nvPr/>
        </p:nvCxnSpPr>
        <p:spPr bwMode="auto">
          <a:xfrm>
            <a:off x="7665957" y="2070462"/>
            <a:ext cx="859979" cy="848956"/>
          </a:xfrm>
          <a:prstGeom prst="line">
            <a:avLst/>
          </a:prstGeom>
          <a:noFill/>
          <a:ln w="34925">
            <a:solidFill>
              <a:schemeClr val="tx1"/>
            </a:solidFill>
            <a:round/>
            <a:headEnd/>
            <a:tailEnd type="triangle" w="med" len="med"/>
          </a:ln>
          <a:extLst>
            <a:ext uri="{909E8E84-426E-40dd-AFC4-6F175D3DCCD1}">
              <a14:hiddenFill xmlns:a14="http://schemas.microsoft.com/office/drawing/2010/main">
                <a:noFill/>
              </a14:hiddenFill>
            </a:ext>
          </a:extLst>
        </p:spPr>
      </p:cxnSp>
      <p:grpSp>
        <p:nvGrpSpPr>
          <p:cNvPr id="44042" name="Group 42"/>
          <p:cNvGrpSpPr>
            <a:grpSpLocks/>
          </p:cNvGrpSpPr>
          <p:nvPr/>
        </p:nvGrpSpPr>
        <p:grpSpPr bwMode="auto">
          <a:xfrm>
            <a:off x="5551061" y="3125795"/>
            <a:ext cx="6348843" cy="1851025"/>
            <a:chOff x="4834033" y="4063725"/>
            <a:chExt cx="4217435" cy="1424082"/>
          </a:xfrm>
        </p:grpSpPr>
        <p:sp>
          <p:nvSpPr>
            <p:cNvPr id="30" name="Rounded Rectangle 29"/>
            <p:cNvSpPr>
              <a:spLocks noChangeArrowheads="1"/>
            </p:cNvSpPr>
            <p:nvPr/>
          </p:nvSpPr>
          <p:spPr bwMode="auto">
            <a:xfrm>
              <a:off x="4834033" y="4260360"/>
              <a:ext cx="4217435" cy="1227447"/>
            </a:xfrm>
            <a:prstGeom prst="roundRect">
              <a:avLst>
                <a:gd name="adj" fmla="val 16667"/>
              </a:avLst>
            </a:prstGeom>
            <a:solidFill>
              <a:srgbClr val="D9D9D9"/>
            </a:solidFill>
            <a:ln>
              <a:noFill/>
              <a:headEnd/>
              <a:tailEnd/>
            </a:ln>
            <a:effectLst/>
          </p:spPr>
          <p:style>
            <a:lnRef idx="1">
              <a:schemeClr val="accent1"/>
            </a:lnRef>
            <a:fillRef idx="2">
              <a:schemeClr val="accent1"/>
            </a:fillRef>
            <a:effectRef idx="1">
              <a:schemeClr val="accent1"/>
            </a:effectRef>
            <a:fontRef idx="minor">
              <a:schemeClr val="dk1"/>
            </a:fontRef>
          </p:style>
          <p:txBody>
            <a:bodyPr anchor="ctr"/>
            <a:lstStyle/>
            <a:p>
              <a:pPr marL="115888" indent="-115888" defTabSz="914400">
                <a:buFont typeface="Wingdings" pitchFamily="2" charset="2"/>
                <a:buChar char="§"/>
                <a:defRPr/>
              </a:pPr>
              <a:r>
                <a:rPr kumimoji="1" lang="en-US" sz="2000" b="1" u="sng" dirty="0" smtClean="0">
                  <a:solidFill>
                    <a:srgbClr val="CDCDCF">
                      <a:lumMod val="10000"/>
                    </a:srgbClr>
                  </a:solidFill>
                  <a:latin typeface="Calibri"/>
                  <a:ea typeface="Arial" charset="0"/>
                  <a:cs typeface="Arial" charset="0"/>
                </a:rPr>
                <a:t>Chemo-hormonal therapy (</a:t>
              </a:r>
              <a:r>
                <a:rPr kumimoji="1" lang="en-US" sz="2000" b="1" u="sng" dirty="0" err="1" smtClean="0">
                  <a:solidFill>
                    <a:srgbClr val="CDCDCF">
                      <a:lumMod val="10000"/>
                    </a:srgbClr>
                  </a:solidFill>
                  <a:latin typeface="Calibri"/>
                  <a:ea typeface="Arial" charset="0"/>
                  <a:cs typeface="Arial" charset="0"/>
                </a:rPr>
                <a:t>Docetaxel</a:t>
              </a:r>
              <a:r>
                <a:rPr kumimoji="1" lang="en-US" sz="2000" b="1" u="sng" dirty="0" smtClean="0">
                  <a:solidFill>
                    <a:srgbClr val="CDCDCF">
                      <a:lumMod val="10000"/>
                    </a:srgbClr>
                  </a:solidFill>
                  <a:latin typeface="Calibri"/>
                  <a:ea typeface="Arial" charset="0"/>
                  <a:cs typeface="Arial" charset="0"/>
                </a:rPr>
                <a:t> + LHRH analogue)</a:t>
              </a:r>
            </a:p>
            <a:p>
              <a:pPr marL="115888" indent="-115888" defTabSz="914400">
                <a:buFont typeface="Wingdings" pitchFamily="2" charset="2"/>
                <a:buChar char="§"/>
                <a:defRPr/>
              </a:pPr>
              <a:r>
                <a:rPr kumimoji="1" lang="en-US" sz="2000" b="1" u="sng" dirty="0" err="1" smtClean="0">
                  <a:solidFill>
                    <a:srgbClr val="CDCDCF">
                      <a:lumMod val="10000"/>
                    </a:srgbClr>
                  </a:solidFill>
                  <a:latin typeface="Calibri"/>
                  <a:ea typeface="Arial" charset="0"/>
                  <a:cs typeface="Arial" charset="0"/>
                </a:rPr>
                <a:t>Denosumab</a:t>
              </a:r>
              <a:r>
                <a:rPr kumimoji="1" lang="en-US" sz="2000" b="1" u="sng" dirty="0" smtClean="0">
                  <a:solidFill>
                    <a:srgbClr val="CDCDCF">
                      <a:lumMod val="10000"/>
                    </a:srgbClr>
                  </a:solidFill>
                  <a:latin typeface="Calibri"/>
                  <a:ea typeface="Arial" charset="0"/>
                  <a:cs typeface="Arial" charset="0"/>
                </a:rPr>
                <a:t> if bone metastasis</a:t>
              </a:r>
              <a:endParaRPr kumimoji="1" lang="en-US" sz="2000" b="1" u="sng" dirty="0">
                <a:solidFill>
                  <a:srgbClr val="CDCDCF">
                    <a:lumMod val="10000"/>
                  </a:srgbClr>
                </a:solidFill>
                <a:latin typeface="Calibri"/>
                <a:ea typeface="Arial" charset="0"/>
                <a:cs typeface="Arial" charset="0"/>
              </a:endParaRPr>
            </a:p>
          </p:txBody>
        </p:sp>
        <p:cxnSp>
          <p:nvCxnSpPr>
            <p:cNvPr id="31" name="Straight Arrow Connector 30"/>
            <p:cNvCxnSpPr>
              <a:cxnSpLocks noChangeShapeType="1"/>
            </p:cNvCxnSpPr>
            <p:nvPr/>
          </p:nvCxnSpPr>
          <p:spPr bwMode="auto">
            <a:xfrm rot="5400000">
              <a:off x="6823221" y="4160048"/>
              <a:ext cx="194193" cy="1548"/>
            </a:xfrm>
            <a:prstGeom prst="straightConnector1">
              <a:avLst/>
            </a:prstGeom>
            <a:noFill/>
            <a:ln w="28575">
              <a:solidFill>
                <a:schemeClr val="tx1"/>
              </a:solidFill>
              <a:round/>
              <a:headEnd/>
              <a:tailEnd type="triangle" w="med" len="med"/>
            </a:ln>
            <a:effectLst>
              <a:outerShdw blurRad="63500" dist="20000" dir="5400000" rotWithShape="0">
                <a:srgbClr val="000000">
                  <a:alpha val="37999"/>
                </a:srgbClr>
              </a:outerShdw>
            </a:effectLst>
            <a:extLst/>
          </p:spPr>
        </p:cxnSp>
      </p:grpSp>
      <p:cxnSp>
        <p:nvCxnSpPr>
          <p:cNvPr id="33" name="Straight Arrow Connector 32"/>
          <p:cNvCxnSpPr>
            <a:cxnSpLocks noChangeShapeType="1"/>
          </p:cNvCxnSpPr>
          <p:nvPr/>
        </p:nvCxnSpPr>
        <p:spPr bwMode="auto">
          <a:xfrm rot="5400000">
            <a:off x="2829205" y="3240882"/>
            <a:ext cx="230187" cy="0"/>
          </a:xfrm>
          <a:prstGeom prst="straightConnector1">
            <a:avLst/>
          </a:prstGeom>
          <a:solidFill>
            <a:schemeClr val="accent3"/>
          </a:solidFill>
          <a:ln w="28575">
            <a:solidFill>
              <a:schemeClr val="tx1"/>
            </a:solidFill>
            <a:round/>
            <a:headEnd type="none" w="med" len="med"/>
            <a:tailEnd type="triangle" w="med" len="med"/>
          </a:ln>
          <a:effectLst>
            <a:outerShdw blurRad="63500" dist="20000" dir="5400000" rotWithShape="0">
              <a:srgbClr val="000000">
                <a:alpha val="37999"/>
              </a:srgbClr>
            </a:outerShdw>
          </a:effectLst>
        </p:spPr>
      </p:cxnSp>
      <p:sp>
        <p:nvSpPr>
          <p:cNvPr id="34" name="Rounded Rectangle 33"/>
          <p:cNvSpPr>
            <a:spLocks noChangeArrowheads="1"/>
          </p:cNvSpPr>
          <p:nvPr/>
        </p:nvSpPr>
        <p:spPr bwMode="invGray">
          <a:xfrm>
            <a:off x="783182" y="3375025"/>
            <a:ext cx="4358217" cy="2216150"/>
          </a:xfrm>
          <a:prstGeom prst="roundRect">
            <a:avLst>
              <a:gd name="adj" fmla="val 16667"/>
            </a:avLst>
          </a:prstGeom>
          <a:solidFill>
            <a:schemeClr val="accent3"/>
          </a:solidFill>
          <a:ln>
            <a:noFill/>
            <a:headEnd/>
            <a:tailEnd/>
          </a:ln>
          <a:effectLst/>
        </p:spPr>
        <p:style>
          <a:lnRef idx="1">
            <a:schemeClr val="accent1"/>
          </a:lnRef>
          <a:fillRef idx="2">
            <a:schemeClr val="accent1"/>
          </a:fillRef>
          <a:effectRef idx="1">
            <a:schemeClr val="accent1"/>
          </a:effectRef>
          <a:fontRef idx="minor">
            <a:schemeClr val="dk1"/>
          </a:fontRef>
        </p:style>
        <p:txBody>
          <a:bodyPr anchor="ctr"/>
          <a:lstStyle/>
          <a:p>
            <a:pPr marL="112713" indent="120650" defTabSz="914400">
              <a:buFont typeface="Wingdings" pitchFamily="2" charset="2"/>
              <a:buChar char="§"/>
              <a:defRPr/>
            </a:pPr>
            <a:r>
              <a:rPr kumimoji="1" lang="en-US" sz="2000" b="1" u="sng" dirty="0" smtClean="0">
                <a:solidFill>
                  <a:srgbClr val="CDCDCF">
                    <a:lumMod val="10000"/>
                  </a:srgbClr>
                </a:solidFill>
                <a:latin typeface="Calibri"/>
                <a:ea typeface="Arial" charset="0"/>
                <a:cs typeface="Arial" charset="0"/>
              </a:rPr>
              <a:t>Continuous androgen blockade</a:t>
            </a:r>
          </a:p>
          <a:p>
            <a:pPr marL="112713" indent="120650" defTabSz="914400">
              <a:buFont typeface="Wingdings" pitchFamily="2" charset="2"/>
              <a:buChar char="§"/>
              <a:defRPr/>
            </a:pPr>
            <a:r>
              <a:rPr kumimoji="1" lang="en-US" sz="2000" b="1" u="sng" dirty="0" err="1" smtClean="0">
                <a:solidFill>
                  <a:srgbClr val="CDCDCF">
                    <a:lumMod val="10000"/>
                  </a:srgbClr>
                </a:solidFill>
                <a:latin typeface="Calibri"/>
                <a:ea typeface="Arial" charset="0"/>
                <a:cs typeface="Arial" charset="0"/>
              </a:rPr>
              <a:t>Denosumab</a:t>
            </a:r>
            <a:r>
              <a:rPr kumimoji="1" lang="en-US" sz="2000" b="1" u="sng" dirty="0" smtClean="0">
                <a:solidFill>
                  <a:srgbClr val="CDCDCF">
                    <a:lumMod val="10000"/>
                  </a:srgbClr>
                </a:solidFill>
                <a:latin typeface="Calibri"/>
                <a:ea typeface="Arial" charset="0"/>
                <a:cs typeface="Arial" charset="0"/>
              </a:rPr>
              <a:t> if bone metastasis</a:t>
            </a:r>
            <a:endParaRPr kumimoji="1" lang="en-US" sz="2000" b="1" dirty="0">
              <a:solidFill>
                <a:srgbClr val="CDCDCF">
                  <a:lumMod val="10000"/>
                </a:srgbClr>
              </a:solidFill>
              <a:latin typeface="Calibri"/>
              <a:ea typeface="Arial" charset="0"/>
              <a:cs typeface="Arial" charset="0"/>
            </a:endParaRPr>
          </a:p>
        </p:txBody>
      </p:sp>
    </p:spTree>
    <p:extLst>
      <p:ext uri="{BB962C8B-B14F-4D97-AF65-F5344CB8AC3E}">
        <p14:creationId xmlns:p14="http://schemas.microsoft.com/office/powerpoint/2010/main" val="3406698127"/>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4"/>
          <p:cNvSpPr>
            <a:spLocks noGrp="1"/>
          </p:cNvSpPr>
          <p:nvPr>
            <p:ph type="title"/>
          </p:nvPr>
        </p:nvSpPr>
        <p:spPr/>
        <p:txBody>
          <a:bodyPr/>
          <a:lstStyle/>
          <a:p>
            <a:pPr eaLnBrk="1" hangingPunct="1"/>
            <a:r>
              <a:rPr lang="en-US" altLang="es-CO" smtClean="0"/>
              <a:t>A Treatment Algorithm for mCRPC</a:t>
            </a:r>
          </a:p>
        </p:txBody>
      </p:sp>
      <p:sp>
        <p:nvSpPr>
          <p:cNvPr id="17" name="Text Placeholder 35"/>
          <p:cNvSpPr txBox="1">
            <a:spLocks/>
          </p:cNvSpPr>
          <p:nvPr/>
        </p:nvSpPr>
        <p:spPr bwMode="auto">
          <a:xfrm>
            <a:off x="378887" y="5702300"/>
            <a:ext cx="5854700" cy="952500"/>
          </a:xfrm>
          <a:prstGeom prst="rect">
            <a:avLst/>
          </a:prstGeom>
          <a:noFill/>
          <a:ln w="9525">
            <a:noFill/>
            <a:miter lim="800000"/>
            <a:headEnd/>
            <a:tailEnd/>
          </a:ln>
        </p:spPr>
        <p:txBody>
          <a:bodyPr anchor="b"/>
          <a:lstStyle/>
          <a:p>
            <a:pPr defTabSz="914400">
              <a:spcBef>
                <a:spcPct val="20000"/>
              </a:spcBef>
              <a:defRPr/>
            </a:pPr>
            <a:endParaRPr kumimoji="1" lang="en-US" sz="1400" b="1" kern="0" dirty="0">
              <a:solidFill>
                <a:srgbClr val="CDCDCF"/>
              </a:solidFill>
              <a:latin typeface="Calibri"/>
              <a:ea typeface="ＭＳ Ｐゴシック" pitchFamily="-109" charset="-128"/>
              <a:cs typeface="Arial" charset="0"/>
            </a:endParaRPr>
          </a:p>
          <a:p>
            <a:pPr defTabSz="914400">
              <a:spcBef>
                <a:spcPct val="20000"/>
              </a:spcBef>
              <a:defRPr/>
            </a:pPr>
            <a:endParaRPr kumimoji="1" lang="en-US" sz="1400" kern="0" dirty="0">
              <a:solidFill>
                <a:srgbClr val="CDCDCF"/>
              </a:solidFill>
              <a:latin typeface="Calibri"/>
              <a:ea typeface="ＭＳ Ｐゴシック" pitchFamily="-109" charset="-128"/>
              <a:cs typeface="Arial" charset="0"/>
            </a:endParaRPr>
          </a:p>
          <a:p>
            <a:pPr defTabSz="914400">
              <a:defRPr/>
            </a:pPr>
            <a:r>
              <a:rPr kumimoji="1" lang="en-US" sz="1400" kern="0" dirty="0">
                <a:solidFill>
                  <a:srgbClr val="CDCDCF"/>
                </a:solidFill>
                <a:latin typeface="Calibri"/>
                <a:ea typeface="ＭＳ Ｐゴシック" pitchFamily="-109" charset="-128"/>
                <a:cs typeface="Arial" charset="0"/>
              </a:rPr>
              <a:t>Mottet N, et al. Eur Urol. 2011;59:572-583. NCCN. Clinical practice guidelines in oncology: prostate cancer. v.1.2012. Yap TA, et al. Nat Rev Clin Oncol. 2011; 8:597-610.</a:t>
            </a:r>
          </a:p>
        </p:txBody>
      </p:sp>
      <p:sp>
        <p:nvSpPr>
          <p:cNvPr id="18" name="Rounded Rectangle 17"/>
          <p:cNvSpPr>
            <a:spLocks noChangeArrowheads="1"/>
          </p:cNvSpPr>
          <p:nvPr/>
        </p:nvSpPr>
        <p:spPr bwMode="auto">
          <a:xfrm>
            <a:off x="692152" y="1639888"/>
            <a:ext cx="10329333" cy="576262"/>
          </a:xfrm>
          <a:prstGeom prst="roundRect">
            <a:avLst>
              <a:gd name="adj" fmla="val 16667"/>
            </a:avLst>
          </a:prstGeom>
          <a:solidFill>
            <a:schemeClr val="accent2"/>
          </a:solidFill>
          <a:ln>
            <a:noFill/>
            <a:headEnd/>
            <a:tailEnd/>
          </a:ln>
          <a:effectLst/>
        </p:spPr>
        <p:style>
          <a:lnRef idx="1">
            <a:schemeClr val="accent1"/>
          </a:lnRef>
          <a:fillRef idx="2">
            <a:schemeClr val="accent1"/>
          </a:fillRef>
          <a:effectRef idx="1">
            <a:schemeClr val="accent1"/>
          </a:effectRef>
          <a:fontRef idx="minor">
            <a:schemeClr val="dk1"/>
          </a:fontRef>
        </p:style>
        <p:txBody>
          <a:bodyPr anchor="ctr"/>
          <a:lstStyle/>
          <a:p>
            <a:pPr algn="ctr" defTabSz="914400">
              <a:defRPr/>
            </a:pPr>
            <a:r>
              <a:rPr kumimoji="1" lang="en-US" sz="1400" b="1" dirty="0">
                <a:solidFill>
                  <a:srgbClr val="CDCDCF">
                    <a:lumMod val="10000"/>
                  </a:srgbClr>
                </a:solidFill>
                <a:latin typeface="Calibri"/>
                <a:ea typeface="Arial" charset="0"/>
                <a:cs typeface="Arial" charset="0"/>
              </a:rPr>
              <a:t>Maintain castration serum levels of testosterone and use denosumab or zoledronic acid with vitamin D and calcium if bone metastases are present</a:t>
            </a:r>
          </a:p>
        </p:txBody>
      </p:sp>
      <p:grpSp>
        <p:nvGrpSpPr>
          <p:cNvPr id="2" name="Group 55"/>
          <p:cNvGrpSpPr>
            <a:grpSpLocks/>
          </p:cNvGrpSpPr>
          <p:nvPr/>
        </p:nvGrpSpPr>
        <p:grpSpPr bwMode="auto">
          <a:xfrm>
            <a:off x="4113113" y="2208362"/>
            <a:ext cx="3581401" cy="890932"/>
            <a:chOff x="3239989" y="3260351"/>
            <a:chExt cx="2686414" cy="891079"/>
          </a:xfrm>
          <a:solidFill>
            <a:schemeClr val="accent2"/>
          </a:solidFill>
        </p:grpSpPr>
        <p:sp>
          <p:nvSpPr>
            <p:cNvPr id="21" name="Rounded Rectangle 20"/>
            <p:cNvSpPr>
              <a:spLocks noChangeArrowheads="1"/>
            </p:cNvSpPr>
            <p:nvPr/>
          </p:nvSpPr>
          <p:spPr bwMode="auto">
            <a:xfrm>
              <a:off x="3239989" y="3562369"/>
              <a:ext cx="2686414" cy="589061"/>
            </a:xfrm>
            <a:prstGeom prst="roundRect">
              <a:avLst>
                <a:gd name="adj" fmla="val 16667"/>
              </a:avLst>
            </a:prstGeom>
            <a:grpFill/>
            <a:ln>
              <a:noFill/>
              <a:headEnd/>
              <a:tailEnd/>
            </a:ln>
            <a:effectLst/>
          </p:spPr>
          <p:style>
            <a:lnRef idx="1">
              <a:schemeClr val="accent1"/>
            </a:lnRef>
            <a:fillRef idx="2">
              <a:schemeClr val="accent1"/>
            </a:fillRef>
            <a:effectRef idx="1">
              <a:schemeClr val="accent1"/>
            </a:effectRef>
            <a:fontRef idx="minor">
              <a:schemeClr val="dk1"/>
            </a:fontRef>
          </p:style>
          <p:txBody>
            <a:bodyPr anchor="ctr"/>
            <a:lstStyle/>
            <a:p>
              <a:pPr marL="512064" lvl="1" indent="111125" defTabSz="914400">
                <a:buFont typeface="Wingdings" pitchFamily="2" charset="2"/>
                <a:buChar char="§"/>
                <a:defRPr/>
              </a:pPr>
              <a:r>
                <a:rPr kumimoji="1" lang="en-US" sz="1400" b="1" dirty="0">
                  <a:solidFill>
                    <a:srgbClr val="CDCDCF">
                      <a:lumMod val="10000"/>
                    </a:srgbClr>
                  </a:solidFill>
                  <a:latin typeface="Calibri"/>
                  <a:cs typeface="Arial" pitchFamily="34" charset="0"/>
                </a:rPr>
                <a:t>Symptomatic</a:t>
              </a:r>
            </a:p>
            <a:p>
              <a:pPr marL="512064" lvl="1" indent="111125" defTabSz="914400">
                <a:buFont typeface="Wingdings" pitchFamily="2" charset="2"/>
                <a:buChar char="§"/>
                <a:defRPr/>
              </a:pPr>
              <a:r>
                <a:rPr kumimoji="1" lang="en-US" sz="1400" b="1" dirty="0">
                  <a:solidFill>
                    <a:srgbClr val="CDCDCF">
                      <a:lumMod val="10000"/>
                    </a:srgbClr>
                  </a:solidFill>
                  <a:latin typeface="Calibri"/>
                  <a:cs typeface="Arial" pitchFamily="34" charset="0"/>
                </a:rPr>
                <a:t>Visceral disease</a:t>
              </a:r>
            </a:p>
          </p:txBody>
        </p:sp>
        <p:cxnSp>
          <p:nvCxnSpPr>
            <p:cNvPr id="22" name="Straight Arrow Connector 21"/>
            <p:cNvCxnSpPr>
              <a:cxnSpLocks noChangeShapeType="1"/>
            </p:cNvCxnSpPr>
            <p:nvPr/>
          </p:nvCxnSpPr>
          <p:spPr bwMode="auto">
            <a:xfrm rot="16200000" flipH="1">
              <a:off x="4406026" y="3396240"/>
              <a:ext cx="271780" cy="1"/>
            </a:xfrm>
            <a:prstGeom prst="straightConnector1">
              <a:avLst/>
            </a:prstGeom>
            <a:grpFill/>
            <a:ln w="28575">
              <a:solidFill>
                <a:schemeClr val="tx1"/>
              </a:solidFill>
              <a:round/>
              <a:headEnd type="none" w="med" len="med"/>
              <a:tailEnd type="triangle" w="med" len="med"/>
            </a:ln>
            <a:effectLst>
              <a:outerShdw blurRad="63500" dist="20000" dir="5400000" rotWithShape="0">
                <a:srgbClr val="000000">
                  <a:alpha val="37999"/>
                </a:srgbClr>
              </a:outerShdw>
            </a:effectLst>
          </p:spPr>
        </p:cxnSp>
      </p:grpSp>
      <p:sp>
        <p:nvSpPr>
          <p:cNvPr id="24" name="Rounded Rectangle 23"/>
          <p:cNvSpPr>
            <a:spLocks noChangeArrowheads="1"/>
          </p:cNvSpPr>
          <p:nvPr/>
        </p:nvSpPr>
        <p:spPr bwMode="auto">
          <a:xfrm>
            <a:off x="2542117" y="2724179"/>
            <a:ext cx="812800" cy="390525"/>
          </a:xfrm>
          <a:prstGeom prst="roundRect">
            <a:avLst>
              <a:gd name="adj" fmla="val 16667"/>
            </a:avLst>
          </a:prstGeom>
          <a:solidFill>
            <a:schemeClr val="accent2"/>
          </a:solidFill>
          <a:ln>
            <a:noFill/>
            <a:headEnd/>
            <a:tailEnd/>
          </a:ln>
          <a:effectLst/>
        </p:spPr>
        <p:style>
          <a:lnRef idx="1">
            <a:schemeClr val="accent1"/>
          </a:lnRef>
          <a:fillRef idx="2">
            <a:schemeClr val="accent1"/>
          </a:fillRef>
          <a:effectRef idx="1">
            <a:schemeClr val="accent1"/>
          </a:effectRef>
          <a:fontRef idx="minor">
            <a:schemeClr val="dk1"/>
          </a:fontRef>
        </p:style>
        <p:txBody>
          <a:bodyPr anchor="ctr"/>
          <a:lstStyle/>
          <a:p>
            <a:pPr algn="ctr" defTabSz="914400">
              <a:defRPr/>
            </a:pPr>
            <a:r>
              <a:rPr kumimoji="1" lang="en-US" sz="1400" b="1" dirty="0">
                <a:solidFill>
                  <a:srgbClr val="CDCDCF">
                    <a:lumMod val="10000"/>
                  </a:srgbClr>
                </a:solidFill>
                <a:latin typeface="Calibri"/>
                <a:cs typeface="Arial" pitchFamily="34" charset="0"/>
              </a:rPr>
              <a:t>No</a:t>
            </a:r>
          </a:p>
        </p:txBody>
      </p:sp>
      <p:cxnSp>
        <p:nvCxnSpPr>
          <p:cNvPr id="44039" name="Straight Connector 45"/>
          <p:cNvCxnSpPr>
            <a:cxnSpLocks noChangeShapeType="1"/>
            <a:stCxn id="24" idx="3"/>
          </p:cNvCxnSpPr>
          <p:nvPr/>
        </p:nvCxnSpPr>
        <p:spPr bwMode="auto">
          <a:xfrm flipV="1">
            <a:off x="3354937" y="2805113"/>
            <a:ext cx="747183" cy="114300"/>
          </a:xfrm>
          <a:prstGeom prst="line">
            <a:avLst/>
          </a:prstGeom>
          <a:noFill/>
          <a:ln w="34925">
            <a:solidFill>
              <a:schemeClr val="tx1"/>
            </a:solidFill>
            <a:round/>
            <a:headEnd type="triangle" w="med" len="med"/>
            <a:tailEnd/>
          </a:ln>
          <a:extLst>
            <a:ext uri="{909E8E84-426E-40dd-AFC4-6F175D3DCCD1}">
              <a14:hiddenFill xmlns:a14="http://schemas.microsoft.com/office/drawing/2010/main">
                <a:noFill/>
              </a14:hiddenFill>
            </a:ext>
          </a:extLst>
        </p:spPr>
      </p:cxnSp>
      <p:sp>
        <p:nvSpPr>
          <p:cNvPr id="27" name="Rounded Rectangle 26"/>
          <p:cNvSpPr>
            <a:spLocks noChangeArrowheads="1"/>
          </p:cNvSpPr>
          <p:nvPr/>
        </p:nvSpPr>
        <p:spPr bwMode="auto">
          <a:xfrm>
            <a:off x="8525936" y="2724179"/>
            <a:ext cx="814917" cy="390525"/>
          </a:xfrm>
          <a:prstGeom prst="roundRect">
            <a:avLst>
              <a:gd name="adj" fmla="val 16667"/>
            </a:avLst>
          </a:prstGeom>
          <a:solidFill>
            <a:schemeClr val="accent2"/>
          </a:solidFill>
          <a:ln>
            <a:noFill/>
            <a:headEnd/>
            <a:tailEnd/>
          </a:ln>
          <a:effectLst/>
        </p:spPr>
        <p:style>
          <a:lnRef idx="1">
            <a:schemeClr val="accent1"/>
          </a:lnRef>
          <a:fillRef idx="2">
            <a:schemeClr val="accent1"/>
          </a:fillRef>
          <a:effectRef idx="1">
            <a:schemeClr val="accent1"/>
          </a:effectRef>
          <a:fontRef idx="minor">
            <a:schemeClr val="dk1"/>
          </a:fontRef>
        </p:style>
        <p:txBody>
          <a:bodyPr anchor="ctr"/>
          <a:lstStyle/>
          <a:p>
            <a:pPr algn="ctr" defTabSz="914400">
              <a:defRPr/>
            </a:pPr>
            <a:r>
              <a:rPr kumimoji="1" lang="en-US" sz="1400" b="1" dirty="0">
                <a:solidFill>
                  <a:srgbClr val="CDCDCF">
                    <a:lumMod val="10000"/>
                  </a:srgbClr>
                </a:solidFill>
                <a:latin typeface="Calibri"/>
                <a:cs typeface="Arial" pitchFamily="34" charset="0"/>
              </a:rPr>
              <a:t>Yes</a:t>
            </a:r>
          </a:p>
        </p:txBody>
      </p:sp>
      <p:cxnSp>
        <p:nvCxnSpPr>
          <p:cNvPr id="44041" name="Straight Connector 47"/>
          <p:cNvCxnSpPr>
            <a:cxnSpLocks noChangeShapeType="1"/>
            <a:endCxn id="27" idx="1"/>
          </p:cNvCxnSpPr>
          <p:nvPr/>
        </p:nvCxnSpPr>
        <p:spPr bwMode="auto">
          <a:xfrm>
            <a:off x="7683503" y="2805113"/>
            <a:ext cx="842433" cy="114300"/>
          </a:xfrm>
          <a:prstGeom prst="line">
            <a:avLst/>
          </a:prstGeom>
          <a:noFill/>
          <a:ln w="34925">
            <a:solidFill>
              <a:schemeClr val="tx1"/>
            </a:solidFill>
            <a:round/>
            <a:headEnd/>
            <a:tailEnd type="triangle" w="med" len="med"/>
          </a:ln>
          <a:extLst>
            <a:ext uri="{909E8E84-426E-40dd-AFC4-6F175D3DCCD1}">
              <a14:hiddenFill xmlns:a14="http://schemas.microsoft.com/office/drawing/2010/main">
                <a:noFill/>
              </a14:hiddenFill>
            </a:ext>
          </a:extLst>
        </p:spPr>
      </p:cxnSp>
      <p:grpSp>
        <p:nvGrpSpPr>
          <p:cNvPr id="44042" name="Group 42"/>
          <p:cNvGrpSpPr>
            <a:grpSpLocks/>
          </p:cNvGrpSpPr>
          <p:nvPr/>
        </p:nvGrpSpPr>
        <p:grpSpPr bwMode="auto">
          <a:xfrm>
            <a:off x="6129886" y="3125795"/>
            <a:ext cx="5770033" cy="1851025"/>
            <a:chOff x="4834033" y="4063725"/>
            <a:chExt cx="4217435" cy="1424082"/>
          </a:xfrm>
        </p:grpSpPr>
        <p:sp>
          <p:nvSpPr>
            <p:cNvPr id="30" name="Rounded Rectangle 29"/>
            <p:cNvSpPr>
              <a:spLocks noChangeArrowheads="1"/>
            </p:cNvSpPr>
            <p:nvPr/>
          </p:nvSpPr>
          <p:spPr bwMode="auto">
            <a:xfrm>
              <a:off x="4834033" y="4260360"/>
              <a:ext cx="4217435" cy="1227447"/>
            </a:xfrm>
            <a:prstGeom prst="roundRect">
              <a:avLst>
                <a:gd name="adj" fmla="val 16667"/>
              </a:avLst>
            </a:prstGeom>
            <a:solidFill>
              <a:srgbClr val="D9D9D9"/>
            </a:solidFill>
            <a:ln>
              <a:noFill/>
              <a:headEnd/>
              <a:tailEnd/>
            </a:ln>
            <a:effectLst/>
          </p:spPr>
          <p:style>
            <a:lnRef idx="1">
              <a:schemeClr val="accent1"/>
            </a:lnRef>
            <a:fillRef idx="2">
              <a:schemeClr val="accent1"/>
            </a:fillRef>
            <a:effectRef idx="1">
              <a:schemeClr val="accent1"/>
            </a:effectRef>
            <a:fontRef idx="minor">
              <a:schemeClr val="dk1"/>
            </a:fontRef>
          </p:style>
          <p:txBody>
            <a:bodyPr anchor="ctr"/>
            <a:lstStyle/>
            <a:p>
              <a:pPr marL="115888" indent="-115888" defTabSz="914400">
                <a:buFont typeface="Wingdings" pitchFamily="2" charset="2"/>
                <a:buChar char="§"/>
                <a:defRPr/>
              </a:pPr>
              <a:r>
                <a:rPr kumimoji="1" lang="en-US" sz="1400" b="1" u="sng" dirty="0">
                  <a:solidFill>
                    <a:srgbClr val="CDCDCF">
                      <a:lumMod val="10000"/>
                    </a:srgbClr>
                  </a:solidFill>
                  <a:latin typeface="Calibri"/>
                  <a:ea typeface="Arial" charset="0"/>
                  <a:cs typeface="Arial" charset="0"/>
                </a:rPr>
                <a:t>Docetaxel</a:t>
              </a:r>
            </a:p>
            <a:p>
              <a:pPr marL="115888" indent="-115888" defTabSz="914400">
                <a:buFont typeface="Wingdings" pitchFamily="2" charset="2"/>
                <a:buChar char="§"/>
                <a:defRPr/>
              </a:pPr>
              <a:r>
                <a:rPr kumimoji="1" lang="en-US" sz="1400" b="1" dirty="0">
                  <a:solidFill>
                    <a:srgbClr val="CDCDCF">
                      <a:lumMod val="10000"/>
                    </a:srgbClr>
                  </a:solidFill>
                  <a:latin typeface="Calibri"/>
                  <a:ea typeface="Arial" charset="0"/>
                  <a:cs typeface="Arial" charset="0"/>
                </a:rPr>
                <a:t>Mitoxantrone</a:t>
              </a:r>
            </a:p>
            <a:p>
              <a:pPr marL="115888" indent="-115888" defTabSz="914400">
                <a:buFont typeface="Wingdings" pitchFamily="2" charset="2"/>
                <a:buChar char="§"/>
                <a:defRPr/>
              </a:pPr>
              <a:r>
                <a:rPr kumimoji="1" lang="en-US" sz="1400" b="1" dirty="0">
                  <a:solidFill>
                    <a:srgbClr val="CDCDCF">
                      <a:lumMod val="10000"/>
                    </a:srgbClr>
                  </a:solidFill>
                  <a:latin typeface="Calibri"/>
                  <a:ea typeface="Arial" charset="0"/>
                  <a:cs typeface="Arial" charset="0"/>
                </a:rPr>
                <a:t>Abiraterone acetate (Level 2B)</a:t>
              </a:r>
            </a:p>
            <a:p>
              <a:pPr marL="115888" indent="-115888" defTabSz="914400">
                <a:buFont typeface="Wingdings" pitchFamily="2" charset="2"/>
                <a:buChar char="§"/>
                <a:defRPr/>
              </a:pPr>
              <a:r>
                <a:rPr kumimoji="1" lang="en-US" sz="1400" b="1" dirty="0">
                  <a:solidFill>
                    <a:srgbClr val="CDCDCF">
                      <a:lumMod val="10000"/>
                    </a:srgbClr>
                  </a:solidFill>
                  <a:latin typeface="Calibri"/>
                  <a:ea typeface="Arial" charset="0"/>
                  <a:cs typeface="Arial" charset="0"/>
                </a:rPr>
                <a:t>Palliative radiotherapy or radionuclide (radium-223?) for symptomatic bone metastases</a:t>
              </a:r>
            </a:p>
            <a:p>
              <a:pPr marL="115888" indent="-115888" defTabSz="914400">
                <a:buFont typeface="Wingdings" pitchFamily="2" charset="2"/>
                <a:buChar char="§"/>
                <a:defRPr/>
              </a:pPr>
              <a:r>
                <a:rPr kumimoji="1" lang="en-US" sz="1400" b="1" dirty="0">
                  <a:solidFill>
                    <a:srgbClr val="CDCDCF">
                      <a:lumMod val="10000"/>
                    </a:srgbClr>
                  </a:solidFill>
                  <a:latin typeface="Calibri"/>
                  <a:ea typeface="Arial" charset="0"/>
                  <a:cs typeface="Arial" charset="0"/>
                </a:rPr>
                <a:t>Clinical trial</a:t>
              </a:r>
            </a:p>
          </p:txBody>
        </p:sp>
        <p:cxnSp>
          <p:nvCxnSpPr>
            <p:cNvPr id="31" name="Straight Arrow Connector 30"/>
            <p:cNvCxnSpPr>
              <a:cxnSpLocks noChangeShapeType="1"/>
            </p:cNvCxnSpPr>
            <p:nvPr/>
          </p:nvCxnSpPr>
          <p:spPr bwMode="auto">
            <a:xfrm rot="5400000">
              <a:off x="6823221" y="4160048"/>
              <a:ext cx="194193" cy="1548"/>
            </a:xfrm>
            <a:prstGeom prst="straightConnector1">
              <a:avLst/>
            </a:prstGeom>
            <a:noFill/>
            <a:ln w="28575">
              <a:solidFill>
                <a:schemeClr val="tx1"/>
              </a:solidFill>
              <a:round/>
              <a:headEnd/>
              <a:tailEnd type="triangle" w="med" len="med"/>
            </a:ln>
            <a:effectLst>
              <a:outerShdw blurRad="63500" dist="20000" dir="5400000" rotWithShape="0">
                <a:srgbClr val="000000">
                  <a:alpha val="37999"/>
                </a:srgbClr>
              </a:outerShdw>
            </a:effectLst>
            <a:extLst/>
          </p:spPr>
        </p:cxnSp>
      </p:grpSp>
      <p:cxnSp>
        <p:nvCxnSpPr>
          <p:cNvPr id="33" name="Straight Arrow Connector 32"/>
          <p:cNvCxnSpPr>
            <a:cxnSpLocks noChangeShapeType="1"/>
          </p:cNvCxnSpPr>
          <p:nvPr/>
        </p:nvCxnSpPr>
        <p:spPr bwMode="auto">
          <a:xfrm rot="5400000">
            <a:off x="2829209" y="3240882"/>
            <a:ext cx="230187" cy="0"/>
          </a:xfrm>
          <a:prstGeom prst="straightConnector1">
            <a:avLst/>
          </a:prstGeom>
          <a:solidFill>
            <a:schemeClr val="accent3"/>
          </a:solidFill>
          <a:ln w="28575">
            <a:solidFill>
              <a:schemeClr val="tx1"/>
            </a:solidFill>
            <a:round/>
            <a:headEnd type="none" w="med" len="med"/>
            <a:tailEnd type="triangle" w="med" len="med"/>
          </a:ln>
          <a:effectLst>
            <a:outerShdw blurRad="63500" dist="20000" dir="5400000" rotWithShape="0">
              <a:srgbClr val="000000">
                <a:alpha val="37999"/>
              </a:srgbClr>
            </a:outerShdw>
          </a:effectLst>
        </p:spPr>
      </p:cxnSp>
      <p:sp>
        <p:nvSpPr>
          <p:cNvPr id="34" name="Rounded Rectangle 33"/>
          <p:cNvSpPr>
            <a:spLocks noChangeArrowheads="1"/>
          </p:cNvSpPr>
          <p:nvPr/>
        </p:nvSpPr>
        <p:spPr bwMode="invGray">
          <a:xfrm>
            <a:off x="783186" y="3375025"/>
            <a:ext cx="4358217" cy="2216150"/>
          </a:xfrm>
          <a:prstGeom prst="roundRect">
            <a:avLst>
              <a:gd name="adj" fmla="val 16667"/>
            </a:avLst>
          </a:prstGeom>
          <a:solidFill>
            <a:schemeClr val="accent3"/>
          </a:solidFill>
          <a:ln>
            <a:noFill/>
            <a:headEnd/>
            <a:tailEnd/>
          </a:ln>
          <a:effectLst/>
        </p:spPr>
        <p:style>
          <a:lnRef idx="1">
            <a:schemeClr val="accent1"/>
          </a:lnRef>
          <a:fillRef idx="2">
            <a:schemeClr val="accent1"/>
          </a:fillRef>
          <a:effectRef idx="1">
            <a:schemeClr val="accent1"/>
          </a:effectRef>
          <a:fontRef idx="minor">
            <a:schemeClr val="dk1"/>
          </a:fontRef>
        </p:style>
        <p:txBody>
          <a:bodyPr anchor="ctr"/>
          <a:lstStyle/>
          <a:p>
            <a:pPr marL="112713" indent="120650" defTabSz="914400">
              <a:buFont typeface="Wingdings" pitchFamily="2" charset="2"/>
              <a:buChar char="§"/>
              <a:defRPr/>
            </a:pPr>
            <a:r>
              <a:rPr kumimoji="1" lang="en-US" sz="1400" b="1" u="sng" dirty="0">
                <a:solidFill>
                  <a:srgbClr val="CDCDCF">
                    <a:lumMod val="10000"/>
                  </a:srgbClr>
                </a:solidFill>
                <a:latin typeface="Calibri"/>
                <a:ea typeface="Arial" charset="0"/>
                <a:cs typeface="Arial" charset="0"/>
              </a:rPr>
              <a:t>Sipuleucel-T</a:t>
            </a:r>
          </a:p>
          <a:p>
            <a:pPr marL="112713" indent="120650" defTabSz="914400">
              <a:buFont typeface="Wingdings" pitchFamily="2" charset="2"/>
              <a:buChar char="§"/>
              <a:defRPr/>
            </a:pPr>
            <a:r>
              <a:rPr kumimoji="1" lang="en-US" sz="1400" b="1" dirty="0">
                <a:solidFill>
                  <a:srgbClr val="CDCDCF">
                    <a:lumMod val="10000"/>
                  </a:srgbClr>
                </a:solidFill>
                <a:latin typeface="Calibri"/>
                <a:ea typeface="Comic Sans MS" charset="0"/>
                <a:cs typeface="Comic Sans MS" charset="0"/>
              </a:rPr>
              <a:t>Secondary hormone therapy </a:t>
            </a:r>
          </a:p>
          <a:p>
            <a:pPr lvl="1" indent="-173038" defTabSz="914400">
              <a:buFont typeface="Arial" pitchFamily="34" charset="0"/>
              <a:buChar char="•"/>
              <a:defRPr/>
            </a:pPr>
            <a:r>
              <a:rPr kumimoji="1" lang="en-US" sz="1400" b="1" dirty="0">
                <a:solidFill>
                  <a:srgbClr val="CDCDCF">
                    <a:lumMod val="10000"/>
                  </a:srgbClr>
                </a:solidFill>
                <a:latin typeface="Calibri"/>
                <a:ea typeface="Comic Sans MS" charset="0"/>
                <a:cs typeface="Comic Sans MS" charset="0"/>
              </a:rPr>
              <a:t>Antiandrogen</a:t>
            </a:r>
          </a:p>
          <a:p>
            <a:pPr lvl="1" indent="-173038" defTabSz="914400">
              <a:buFont typeface="Arial" pitchFamily="34" charset="0"/>
              <a:buChar char="•"/>
              <a:defRPr/>
            </a:pPr>
            <a:r>
              <a:rPr kumimoji="1" lang="en-US" sz="1400" b="1" dirty="0">
                <a:solidFill>
                  <a:srgbClr val="CDCDCF">
                    <a:lumMod val="10000"/>
                  </a:srgbClr>
                </a:solidFill>
                <a:latin typeface="Calibri"/>
                <a:ea typeface="Comic Sans MS" charset="0"/>
                <a:cs typeface="Comic Sans MS" charset="0"/>
              </a:rPr>
              <a:t>Antiandrogen withdrawal</a:t>
            </a:r>
          </a:p>
          <a:p>
            <a:pPr lvl="1" indent="-173038" defTabSz="914400">
              <a:buFont typeface="Arial" pitchFamily="34" charset="0"/>
              <a:buChar char="•"/>
              <a:defRPr/>
            </a:pPr>
            <a:r>
              <a:rPr kumimoji="1" lang="en-US" sz="1400" b="1" dirty="0">
                <a:solidFill>
                  <a:srgbClr val="CDCDCF">
                    <a:lumMod val="10000"/>
                  </a:srgbClr>
                </a:solidFill>
                <a:latin typeface="Calibri"/>
                <a:ea typeface="Comic Sans MS" charset="0"/>
                <a:cs typeface="Comic Sans MS" charset="0"/>
              </a:rPr>
              <a:t>Ketoconazole or abiraterone acetate (level 2B)</a:t>
            </a:r>
          </a:p>
          <a:p>
            <a:pPr lvl="1" indent="-173038" defTabSz="914400">
              <a:buFont typeface="Arial" pitchFamily="34" charset="0"/>
              <a:buChar char="•"/>
              <a:defRPr/>
            </a:pPr>
            <a:r>
              <a:rPr kumimoji="1" lang="en-US" sz="1400" b="1" dirty="0">
                <a:solidFill>
                  <a:srgbClr val="CDCDCF">
                    <a:lumMod val="10000"/>
                  </a:srgbClr>
                </a:solidFill>
                <a:latin typeface="Calibri"/>
                <a:ea typeface="Comic Sans MS" charset="0"/>
                <a:cs typeface="Comic Sans MS" charset="0"/>
              </a:rPr>
              <a:t>Steroids</a:t>
            </a:r>
          </a:p>
          <a:p>
            <a:pPr lvl="1" indent="-173038" defTabSz="914400">
              <a:buFont typeface="Arial" pitchFamily="34" charset="0"/>
              <a:buChar char="•"/>
              <a:defRPr/>
            </a:pPr>
            <a:r>
              <a:rPr kumimoji="1" lang="en-US" sz="1400" b="1" dirty="0">
                <a:solidFill>
                  <a:srgbClr val="CDCDCF">
                    <a:lumMod val="10000"/>
                  </a:srgbClr>
                </a:solidFill>
                <a:latin typeface="Calibri"/>
                <a:ea typeface="Comic Sans MS" charset="0"/>
                <a:cs typeface="Comic Sans MS" charset="0"/>
              </a:rPr>
              <a:t>DES or other estrogen</a:t>
            </a:r>
            <a:endParaRPr kumimoji="1" lang="en-US" sz="1400" b="1" dirty="0">
              <a:solidFill>
                <a:srgbClr val="CDCDCF">
                  <a:lumMod val="10000"/>
                </a:srgbClr>
              </a:solidFill>
              <a:latin typeface="Calibri"/>
              <a:ea typeface="Arial" charset="0"/>
              <a:cs typeface="Arial" charset="0"/>
            </a:endParaRPr>
          </a:p>
          <a:p>
            <a:pPr marL="112713" indent="120650" defTabSz="914400">
              <a:buFont typeface="Wingdings" pitchFamily="2" charset="2"/>
              <a:buChar char="§"/>
              <a:defRPr/>
            </a:pPr>
            <a:r>
              <a:rPr kumimoji="1" lang="en-US" sz="1400" b="1" dirty="0">
                <a:solidFill>
                  <a:srgbClr val="CDCDCF">
                    <a:lumMod val="10000"/>
                  </a:srgbClr>
                </a:solidFill>
                <a:latin typeface="Calibri"/>
                <a:ea typeface="Arial" charset="0"/>
                <a:cs typeface="Arial" charset="0"/>
              </a:rPr>
              <a:t>Clinical trial</a:t>
            </a:r>
          </a:p>
        </p:txBody>
      </p:sp>
      <p:grpSp>
        <p:nvGrpSpPr>
          <p:cNvPr id="44045" name="Group 41"/>
          <p:cNvGrpSpPr>
            <a:grpSpLocks/>
          </p:cNvGrpSpPr>
          <p:nvPr/>
        </p:nvGrpSpPr>
        <p:grpSpPr bwMode="auto">
          <a:xfrm>
            <a:off x="6129867" y="4976842"/>
            <a:ext cx="5763684" cy="1601787"/>
            <a:chOff x="5281063" y="5352547"/>
            <a:chExt cx="3330712" cy="964391"/>
          </a:xfrm>
        </p:grpSpPr>
        <p:sp>
          <p:nvSpPr>
            <p:cNvPr id="36" name="Rounded Rectangle 35"/>
            <p:cNvSpPr>
              <a:spLocks noChangeArrowheads="1"/>
            </p:cNvSpPr>
            <p:nvPr/>
          </p:nvSpPr>
          <p:spPr bwMode="auto">
            <a:xfrm>
              <a:off x="5281063" y="5477755"/>
              <a:ext cx="3271999" cy="839183"/>
            </a:xfrm>
            <a:prstGeom prst="roundRect">
              <a:avLst>
                <a:gd name="adj" fmla="val 16667"/>
              </a:avLst>
            </a:prstGeom>
            <a:solidFill>
              <a:srgbClr val="D9D9D9"/>
            </a:solidFill>
            <a:ln>
              <a:noFill/>
              <a:headEnd/>
              <a:tailEnd/>
            </a:ln>
            <a:effectLst/>
          </p:spPr>
          <p:style>
            <a:lnRef idx="1">
              <a:schemeClr val="accent1"/>
            </a:lnRef>
            <a:fillRef idx="2">
              <a:schemeClr val="accent1"/>
            </a:fillRef>
            <a:effectRef idx="1">
              <a:schemeClr val="accent1"/>
            </a:effectRef>
            <a:fontRef idx="minor">
              <a:schemeClr val="dk1"/>
            </a:fontRef>
          </p:style>
          <p:txBody>
            <a:bodyPr anchor="ctr"/>
            <a:lstStyle/>
            <a:p>
              <a:pPr marL="173038" indent="-173038" defTabSz="914400">
                <a:buFont typeface="Wingdings" pitchFamily="2" charset="2"/>
                <a:buChar char="§"/>
                <a:defRPr/>
              </a:pPr>
              <a:r>
                <a:rPr kumimoji="1" lang="en-US" sz="1400" b="1" u="sng" dirty="0">
                  <a:solidFill>
                    <a:srgbClr val="CDCDCF">
                      <a:lumMod val="10000"/>
                    </a:srgbClr>
                  </a:solidFill>
                  <a:latin typeface="Calibri"/>
                  <a:ea typeface="Arial" pitchFamily="-110" charset="0"/>
                  <a:cs typeface="Arial" pitchFamily="-110" charset="0"/>
                </a:rPr>
                <a:t>Abiraterone acetate </a:t>
              </a:r>
            </a:p>
            <a:p>
              <a:pPr marL="173038" indent="-173038" defTabSz="914400">
                <a:buFont typeface="Wingdings" pitchFamily="2" charset="2"/>
                <a:buChar char="§"/>
                <a:defRPr/>
              </a:pPr>
              <a:r>
                <a:rPr kumimoji="1" lang="en-US" sz="1400" b="1" u="sng" dirty="0">
                  <a:solidFill>
                    <a:srgbClr val="CDCDCF">
                      <a:lumMod val="10000"/>
                    </a:srgbClr>
                  </a:solidFill>
                  <a:latin typeface="Calibri"/>
                  <a:ea typeface="Arial" pitchFamily="-110" charset="0"/>
                  <a:cs typeface="Arial" pitchFamily="-110" charset="0"/>
                </a:rPr>
                <a:t>Cabazitaxel</a:t>
              </a:r>
            </a:p>
            <a:p>
              <a:pPr marL="173038" indent="-173038" defTabSz="914400">
                <a:buFont typeface="Wingdings" pitchFamily="2" charset="2"/>
                <a:buChar char="§"/>
                <a:defRPr/>
              </a:pPr>
              <a:r>
                <a:rPr kumimoji="1" lang="en-US" sz="1400" b="1" dirty="0">
                  <a:solidFill>
                    <a:srgbClr val="CDCDCF">
                      <a:lumMod val="10000"/>
                    </a:srgbClr>
                  </a:solidFill>
                  <a:latin typeface="Calibri"/>
                  <a:ea typeface="Arial" pitchFamily="-110" charset="0"/>
                  <a:cs typeface="Arial" pitchFamily="-110" charset="0"/>
                </a:rPr>
                <a:t>Salvage chemotherapy</a:t>
              </a:r>
            </a:p>
            <a:p>
              <a:pPr marL="173038" indent="-173038" defTabSz="914400">
                <a:buFont typeface="Wingdings" pitchFamily="2" charset="2"/>
                <a:buChar char="§"/>
                <a:defRPr/>
              </a:pPr>
              <a:r>
                <a:rPr kumimoji="1" lang="en-US" sz="1400" b="1" dirty="0">
                  <a:solidFill>
                    <a:srgbClr val="CDCDCF">
                      <a:lumMod val="10000"/>
                    </a:srgbClr>
                  </a:solidFill>
                  <a:latin typeface="Calibri"/>
                  <a:ea typeface="Arial" pitchFamily="-110" charset="0"/>
                  <a:cs typeface="Arial" pitchFamily="-110" charset="0"/>
                </a:rPr>
                <a:t>Docetaxel rechallenge</a:t>
              </a:r>
            </a:p>
            <a:p>
              <a:pPr marL="173038" indent="-173038" defTabSz="914400">
                <a:buFont typeface="Wingdings" pitchFamily="2" charset="2"/>
                <a:buChar char="§"/>
                <a:defRPr/>
              </a:pPr>
              <a:r>
                <a:rPr kumimoji="1" lang="en-US" sz="1400" b="1" dirty="0">
                  <a:solidFill>
                    <a:srgbClr val="CDCDCF">
                      <a:lumMod val="10000"/>
                    </a:srgbClr>
                  </a:solidFill>
                  <a:latin typeface="Calibri"/>
                  <a:ea typeface="Arial" pitchFamily="-110" charset="0"/>
                  <a:cs typeface="Arial" pitchFamily="-110" charset="0"/>
                </a:rPr>
                <a:t>Mitoxantrone</a:t>
              </a:r>
            </a:p>
          </p:txBody>
        </p:sp>
        <p:sp>
          <p:nvSpPr>
            <p:cNvPr id="44047" name="Rectangle 20"/>
            <p:cNvSpPr>
              <a:spLocks noChangeArrowheads="1"/>
            </p:cNvSpPr>
            <p:nvPr/>
          </p:nvSpPr>
          <p:spPr bwMode="auto">
            <a:xfrm>
              <a:off x="7016752" y="5553954"/>
              <a:ext cx="1595023" cy="574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14300" indent="-114300" eaLnBrk="0" hangingPunct="0">
                <a:defRPr kumimoji="1" sz="1600" b="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sz="1600" b="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sz="1600" b="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sz="1600" b="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1600" b="1">
                  <a:solidFill>
                    <a:schemeClr val="tx1"/>
                  </a:solidFill>
                  <a:latin typeface="Arial" panose="020B0604020202020204" pitchFamily="34" charset="0"/>
                  <a:ea typeface="ＭＳ Ｐゴシック" panose="020B0600070205080204" pitchFamily="34" charset="-128"/>
                </a:defRPr>
              </a:lvl9pPr>
            </a:lstStyle>
            <a:p>
              <a:pPr defTabSz="914400" eaLnBrk="1" fontAlgn="base" hangingPunct="1">
                <a:spcBef>
                  <a:spcPct val="0"/>
                </a:spcBef>
                <a:spcAft>
                  <a:spcPct val="0"/>
                </a:spcAft>
                <a:buFont typeface="Wingdings" panose="05000000000000000000" pitchFamily="2" charset="2"/>
                <a:buChar char="§"/>
              </a:pPr>
              <a:r>
                <a:rPr lang="en-US" altLang="es-CO" sz="1400" smtClean="0">
                  <a:solidFill>
                    <a:srgbClr val="141415"/>
                  </a:solidFill>
                  <a:cs typeface="Arial" panose="020B0604020202020204" pitchFamily="34" charset="0"/>
                </a:rPr>
                <a:t>Secondary hormone therapy</a:t>
              </a:r>
            </a:p>
            <a:p>
              <a:pPr defTabSz="914400" eaLnBrk="1" fontAlgn="base" hangingPunct="1">
                <a:spcBef>
                  <a:spcPct val="0"/>
                </a:spcBef>
                <a:spcAft>
                  <a:spcPct val="0"/>
                </a:spcAft>
                <a:buFont typeface="Wingdings" panose="05000000000000000000" pitchFamily="2" charset="2"/>
                <a:buChar char="§"/>
              </a:pPr>
              <a:r>
                <a:rPr lang="en-US" altLang="es-CO" sz="1400" smtClean="0">
                  <a:solidFill>
                    <a:srgbClr val="141415"/>
                  </a:solidFill>
                  <a:cs typeface="Arial" panose="020B0604020202020204" pitchFamily="34" charset="0"/>
                </a:rPr>
                <a:t>Sipuleucel-T</a:t>
              </a:r>
            </a:p>
            <a:p>
              <a:pPr defTabSz="914400" eaLnBrk="1" fontAlgn="base" hangingPunct="1">
                <a:spcBef>
                  <a:spcPct val="0"/>
                </a:spcBef>
                <a:spcAft>
                  <a:spcPct val="0"/>
                </a:spcAft>
                <a:buFont typeface="Wingdings" panose="05000000000000000000" pitchFamily="2" charset="2"/>
                <a:buChar char="§"/>
              </a:pPr>
              <a:r>
                <a:rPr lang="en-US" altLang="es-CO" sz="1400" smtClean="0">
                  <a:solidFill>
                    <a:srgbClr val="141415"/>
                  </a:solidFill>
                  <a:cs typeface="Arial" panose="020B0604020202020204" pitchFamily="34" charset="0"/>
                </a:rPr>
                <a:t>Enzalutamide</a:t>
              </a:r>
            </a:p>
            <a:p>
              <a:pPr defTabSz="914400" eaLnBrk="1" fontAlgn="base" hangingPunct="1">
                <a:spcBef>
                  <a:spcPct val="0"/>
                </a:spcBef>
                <a:spcAft>
                  <a:spcPct val="0"/>
                </a:spcAft>
                <a:buFont typeface="Wingdings" panose="05000000000000000000" pitchFamily="2" charset="2"/>
                <a:buChar char="§"/>
              </a:pPr>
              <a:r>
                <a:rPr lang="en-US" altLang="es-CO" sz="1400" smtClean="0">
                  <a:solidFill>
                    <a:srgbClr val="141415"/>
                  </a:solidFill>
                  <a:cs typeface="Arial" panose="020B0604020202020204" pitchFamily="34" charset="0"/>
                </a:rPr>
                <a:t>Clinical trial</a:t>
              </a:r>
            </a:p>
          </p:txBody>
        </p:sp>
        <p:cxnSp>
          <p:nvCxnSpPr>
            <p:cNvPr id="38" name="Straight Arrow Connector 37"/>
            <p:cNvCxnSpPr>
              <a:cxnSpLocks noChangeShapeType="1"/>
            </p:cNvCxnSpPr>
            <p:nvPr/>
          </p:nvCxnSpPr>
          <p:spPr bwMode="auto">
            <a:xfrm rot="5400000">
              <a:off x="6856905" y="5414539"/>
              <a:ext cx="125208" cy="1223"/>
            </a:xfrm>
            <a:prstGeom prst="straightConnector1">
              <a:avLst/>
            </a:prstGeom>
            <a:noFill/>
            <a:ln w="28575">
              <a:solidFill>
                <a:schemeClr val="tx1"/>
              </a:solidFill>
              <a:round/>
              <a:headEnd/>
              <a:tailEnd type="triangle" w="med" len="med"/>
            </a:ln>
            <a:effectLst>
              <a:outerShdw blurRad="63500" dist="20000" dir="5400000" rotWithShape="0">
                <a:srgbClr val="000000">
                  <a:alpha val="37999"/>
                </a:srgbClr>
              </a:outerShdw>
            </a:effectLst>
            <a:extLst/>
          </p:spPr>
        </p:cxnSp>
      </p:grpSp>
    </p:spTree>
    <p:extLst>
      <p:ext uri="{BB962C8B-B14F-4D97-AF65-F5344CB8AC3E}">
        <p14:creationId xmlns:p14="http://schemas.microsoft.com/office/powerpoint/2010/main" val="3406698127"/>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Rectangle 4"/>
          <p:cNvSpPr>
            <a:spLocks noGrp="1" noChangeArrowheads="1"/>
          </p:cNvSpPr>
          <p:nvPr>
            <p:ph type="ctrTitle"/>
          </p:nvPr>
        </p:nvSpPr>
        <p:spPr>
          <a:xfrm>
            <a:off x="1151467" y="4127275"/>
            <a:ext cx="9980084" cy="687615"/>
          </a:xfrm>
        </p:spPr>
        <p:txBody>
          <a:bodyPr/>
          <a:lstStyle/>
          <a:p>
            <a:r>
              <a:rPr lang="es-ES_tradnl" noProof="1" smtClean="0">
                <a:latin typeface="Arial" charset="0"/>
              </a:rPr>
              <a:t>Carcinoma de células renales</a:t>
            </a:r>
            <a:endParaRPr noProof="1">
              <a:latin typeface="Arial" charset="0"/>
            </a:endParaRPr>
          </a:p>
        </p:txBody>
      </p:sp>
      <p:sp>
        <p:nvSpPr>
          <p:cNvPr id="15363" name="Rectangle 5"/>
          <p:cNvSpPr>
            <a:spLocks noGrp="1" noChangeArrowheads="1"/>
          </p:cNvSpPr>
          <p:nvPr>
            <p:ph type="subTitle" idx="1"/>
          </p:nvPr>
        </p:nvSpPr>
        <p:spPr/>
        <p:txBody>
          <a:bodyPr/>
          <a:lstStyle/>
          <a:p>
            <a:pPr>
              <a:buFont typeface="Wingdings" charset="0"/>
              <a:buNone/>
            </a:pPr>
            <a:r>
              <a:rPr lang="es-ES_tradnl" noProof="1" smtClean="0">
                <a:latin typeface="Arial" charset="0"/>
              </a:rPr>
              <a:t>Conceptos generales</a:t>
            </a:r>
            <a:endParaRPr noProof="1">
              <a:latin typeface="Arial" charset="0"/>
            </a:endParaRPr>
          </a:p>
        </p:txBody>
      </p:sp>
      <p:pic>
        <p:nvPicPr>
          <p:cNvPr id="2" name="Imagen 1"/>
          <p:cNvPicPr>
            <a:picLocks noChangeAspect="1"/>
          </p:cNvPicPr>
          <p:nvPr/>
        </p:nvPicPr>
        <p:blipFill>
          <a:blip r:embed="rId3"/>
          <a:stretch>
            <a:fillRect/>
          </a:stretch>
        </p:blipFill>
        <p:spPr>
          <a:xfrm>
            <a:off x="9717313" y="6189128"/>
            <a:ext cx="1677955" cy="497041"/>
          </a:xfrm>
          <a:prstGeom prst="rect">
            <a:avLst/>
          </a:prstGeom>
        </p:spPr>
      </p:pic>
    </p:spTree>
    <p:extLst>
      <p:ext uri="{BB962C8B-B14F-4D97-AF65-F5344CB8AC3E}">
        <p14:creationId xmlns:p14="http://schemas.microsoft.com/office/powerpoint/2010/main" val="103739286"/>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Footer Placeholder 2"/>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ＭＳ Ｐゴシック" charset="0"/>
                <a:cs typeface="ＭＳ Ｐゴシック" charset="0"/>
              </a:defRPr>
            </a:lvl1pPr>
            <a:lvl2pPr marL="37931725" indent="-37474525" eaLnBrk="0" hangingPunct="0">
              <a:defRPr sz="2000">
                <a:solidFill>
                  <a:schemeClr val="tx1"/>
                </a:solidFill>
                <a:latin typeface="Arial" charset="0"/>
                <a:ea typeface="ＭＳ Ｐゴシック" charset="0"/>
              </a:defRPr>
            </a:lvl2pPr>
            <a:lvl3pPr eaLnBrk="0" hangingPunct="0">
              <a:defRPr sz="2000">
                <a:solidFill>
                  <a:schemeClr val="tx1"/>
                </a:solidFill>
                <a:latin typeface="Arial" charset="0"/>
                <a:ea typeface="ＭＳ Ｐゴシック" charset="0"/>
              </a:defRPr>
            </a:lvl3pPr>
            <a:lvl4pPr eaLnBrk="0" hangingPunct="0">
              <a:defRPr sz="2000">
                <a:solidFill>
                  <a:schemeClr val="tx1"/>
                </a:solidFill>
                <a:latin typeface="Arial" charset="0"/>
                <a:ea typeface="ＭＳ Ｐゴシック" charset="0"/>
              </a:defRPr>
            </a:lvl4pPr>
            <a:lvl5pPr eaLnBrk="0" hangingPunct="0">
              <a:defRPr sz="2000">
                <a:solidFill>
                  <a:schemeClr val="tx1"/>
                </a:solidFill>
                <a:latin typeface="Arial" charset="0"/>
                <a:ea typeface="ＭＳ Ｐゴシック" charset="0"/>
              </a:defRPr>
            </a:lvl5pPr>
            <a:lvl6pPr marL="457200" eaLnBrk="0" fontAlgn="base" hangingPunct="0">
              <a:spcBef>
                <a:spcPct val="0"/>
              </a:spcBef>
              <a:spcAft>
                <a:spcPct val="0"/>
              </a:spcAft>
              <a:defRPr sz="2000">
                <a:solidFill>
                  <a:schemeClr val="tx1"/>
                </a:solidFill>
                <a:latin typeface="Arial" charset="0"/>
                <a:ea typeface="ＭＳ Ｐゴシック" charset="0"/>
              </a:defRPr>
            </a:lvl6pPr>
            <a:lvl7pPr marL="914400" eaLnBrk="0" fontAlgn="base" hangingPunct="0">
              <a:spcBef>
                <a:spcPct val="0"/>
              </a:spcBef>
              <a:spcAft>
                <a:spcPct val="0"/>
              </a:spcAft>
              <a:defRPr sz="2000">
                <a:solidFill>
                  <a:schemeClr val="tx1"/>
                </a:solidFill>
                <a:latin typeface="Arial" charset="0"/>
                <a:ea typeface="ＭＳ Ｐゴシック" charset="0"/>
              </a:defRPr>
            </a:lvl7pPr>
            <a:lvl8pPr marL="1371600" eaLnBrk="0" fontAlgn="base" hangingPunct="0">
              <a:spcBef>
                <a:spcPct val="0"/>
              </a:spcBef>
              <a:spcAft>
                <a:spcPct val="0"/>
              </a:spcAft>
              <a:defRPr sz="2000">
                <a:solidFill>
                  <a:schemeClr val="tx1"/>
                </a:solidFill>
                <a:latin typeface="Arial" charset="0"/>
                <a:ea typeface="ＭＳ Ｐゴシック" charset="0"/>
              </a:defRPr>
            </a:lvl8pPr>
            <a:lvl9pPr marL="1828800" eaLnBrk="0" fontAlgn="base" hangingPunct="0">
              <a:spcBef>
                <a:spcPct val="0"/>
              </a:spcBef>
              <a:spcAft>
                <a:spcPct val="0"/>
              </a:spcAft>
              <a:defRPr sz="2000">
                <a:solidFill>
                  <a:schemeClr val="tx1"/>
                </a:solidFill>
                <a:latin typeface="Arial" charset="0"/>
                <a:ea typeface="ＭＳ Ｐゴシック" charset="0"/>
              </a:defRPr>
            </a:lvl9pPr>
          </a:lstStyle>
          <a:p>
            <a:pPr eaLnBrk="1" hangingPunct="1"/>
            <a:r>
              <a:rPr lang="de-DE" sz="1000">
                <a:solidFill>
                  <a:srgbClr val="000000"/>
                </a:solidFill>
              </a:rPr>
              <a:t>Page </a:t>
            </a:r>
            <a:r>
              <a:rPr lang="de-DE" sz="1000">
                <a:solidFill>
                  <a:srgbClr val="000000"/>
                </a:solidFill>
                <a:sym typeface="Wingdings" charset="0"/>
              </a:rPr>
              <a:t></a:t>
            </a:r>
            <a:r>
              <a:rPr lang="de-DE" sz="1000">
                <a:solidFill>
                  <a:srgbClr val="000000"/>
                </a:solidFill>
              </a:rPr>
              <a:t> </a:t>
            </a:r>
            <a:fld id="{94A06EE0-2517-4746-A592-270B1FD5B64C}" type="slidenum">
              <a:rPr lang="de-DE" sz="1000">
                <a:solidFill>
                  <a:srgbClr val="000000"/>
                </a:solidFill>
              </a:rPr>
              <a:pPr eaLnBrk="1" hangingPunct="1"/>
              <a:t>39</a:t>
            </a:fld>
            <a:endParaRPr lang="de-DE" sz="1000">
              <a:solidFill>
                <a:srgbClr val="000000"/>
              </a:solidFill>
            </a:endParaRPr>
          </a:p>
        </p:txBody>
      </p:sp>
      <p:sp>
        <p:nvSpPr>
          <p:cNvPr id="21507" name="Rectangle 16"/>
          <p:cNvSpPr>
            <a:spLocks noGrp="1" noChangeArrowheads="1"/>
          </p:cNvSpPr>
          <p:nvPr>
            <p:ph type="title"/>
          </p:nvPr>
        </p:nvSpPr>
        <p:spPr/>
        <p:txBody>
          <a:bodyPr/>
          <a:lstStyle/>
          <a:p>
            <a:r>
              <a:rPr lang="es-ES_tradnl" noProof="1" smtClean="0">
                <a:latin typeface="Arial" charset="0"/>
              </a:rPr>
              <a:t>Carcinoma de células renals</a:t>
            </a:r>
            <a:endParaRPr noProof="1">
              <a:latin typeface="Arial" charset="0"/>
            </a:endParaRPr>
          </a:p>
        </p:txBody>
      </p:sp>
      <p:sp>
        <p:nvSpPr>
          <p:cNvPr id="21508" name="Rectangle 7"/>
          <p:cNvSpPr>
            <a:spLocks noChangeArrowheads="1"/>
          </p:cNvSpPr>
          <p:nvPr/>
        </p:nvSpPr>
        <p:spPr bwMode="gray">
          <a:xfrm>
            <a:off x="419100" y="1038228"/>
            <a:ext cx="7670800"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801688" eaLnBrk="0" hangingPunct="0"/>
            <a:r>
              <a:rPr lang="es-ES_tradnl" noProof="1" smtClean="0">
                <a:solidFill>
                  <a:srgbClr val="000000"/>
                </a:solidFill>
                <a:latin typeface="Arial"/>
              </a:rPr>
              <a:t>Generalidades</a:t>
            </a:r>
            <a:endParaRPr noProof="1">
              <a:solidFill>
                <a:srgbClr val="000000"/>
              </a:solidFill>
              <a:latin typeface="Arial"/>
            </a:endParaRPr>
          </a:p>
        </p:txBody>
      </p:sp>
      <p:sp>
        <p:nvSpPr>
          <p:cNvPr id="21509" name="Rectangle 27"/>
          <p:cNvSpPr>
            <a:spLocks noChangeArrowheads="1"/>
          </p:cNvSpPr>
          <p:nvPr/>
        </p:nvSpPr>
        <p:spPr bwMode="gray">
          <a:xfrm>
            <a:off x="1049867" y="1555750"/>
            <a:ext cx="10729384" cy="446088"/>
          </a:xfrm>
          <a:prstGeom prst="rect">
            <a:avLst/>
          </a:prstGeom>
          <a:solidFill>
            <a:schemeClr val="folHlink"/>
          </a:solidFill>
          <a:ln w="12700">
            <a:solidFill>
              <a:srgbClr val="C0C0C0"/>
            </a:solidFill>
            <a:miter lim="800000"/>
            <a:headEnd/>
            <a:tailEnd/>
          </a:ln>
        </p:spPr>
        <p:txBody>
          <a:bodyPr lIns="252000" tIns="72000" rIns="72000" bIns="72000" anchor="ctr"/>
          <a:lstStyle/>
          <a:p>
            <a:pPr>
              <a:spcBef>
                <a:spcPct val="25000"/>
              </a:spcBef>
            </a:pPr>
            <a:r>
              <a:rPr lang="es-ES_tradnl" noProof="1" smtClean="0">
                <a:solidFill>
                  <a:srgbClr val="000000"/>
                </a:solidFill>
                <a:latin typeface="Arial"/>
              </a:rPr>
              <a:t>Constituye el 90’95% de los tumores primarios de riñón</a:t>
            </a:r>
            <a:endParaRPr noProof="1">
              <a:solidFill>
                <a:srgbClr val="000000"/>
              </a:solidFill>
              <a:latin typeface="Arial"/>
            </a:endParaRPr>
          </a:p>
        </p:txBody>
      </p:sp>
      <p:sp>
        <p:nvSpPr>
          <p:cNvPr id="21510" name="Rectangle 28"/>
          <p:cNvSpPr>
            <a:spLocks noChangeArrowheads="1"/>
          </p:cNvSpPr>
          <p:nvPr/>
        </p:nvSpPr>
        <p:spPr bwMode="gray">
          <a:xfrm>
            <a:off x="1049867" y="2098675"/>
            <a:ext cx="10729384" cy="446088"/>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solidFill>
                  <a:srgbClr val="000000"/>
                </a:solidFill>
                <a:latin typeface="Arial"/>
              </a:rPr>
              <a:t>Altamente resistente a la quimioterapia citotóxica</a:t>
            </a:r>
            <a:endParaRPr noProof="1">
              <a:solidFill>
                <a:srgbClr val="000000"/>
              </a:solidFill>
              <a:latin typeface="Arial"/>
            </a:endParaRPr>
          </a:p>
        </p:txBody>
      </p:sp>
      <p:sp>
        <p:nvSpPr>
          <p:cNvPr id="21511" name="Rectangle 29"/>
          <p:cNvSpPr>
            <a:spLocks noChangeArrowheads="1"/>
          </p:cNvSpPr>
          <p:nvPr/>
        </p:nvSpPr>
        <p:spPr bwMode="gray">
          <a:xfrm>
            <a:off x="1049867" y="2640013"/>
            <a:ext cx="10729384" cy="449262"/>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solidFill>
                  <a:srgbClr val="000000"/>
                </a:solidFill>
                <a:latin typeface="Arial"/>
              </a:rPr>
              <a:t>Puede responder a inmunoterapia como IFN/IL-2 en 5-15%</a:t>
            </a:r>
            <a:endParaRPr noProof="1">
              <a:solidFill>
                <a:srgbClr val="000000"/>
              </a:solidFill>
              <a:latin typeface="Arial"/>
            </a:endParaRPr>
          </a:p>
        </p:txBody>
      </p:sp>
      <p:sp>
        <p:nvSpPr>
          <p:cNvPr id="21512" name="Rectangle 30"/>
          <p:cNvSpPr>
            <a:spLocks noChangeArrowheads="1"/>
          </p:cNvSpPr>
          <p:nvPr/>
        </p:nvSpPr>
        <p:spPr bwMode="gray">
          <a:xfrm>
            <a:off x="1049867" y="3184528"/>
            <a:ext cx="10729384" cy="447675"/>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solidFill>
                  <a:srgbClr val="000000"/>
                </a:solidFill>
                <a:latin typeface="Arial"/>
              </a:rPr>
              <a:t>Responde a terapia antiangiogénica</a:t>
            </a:r>
            <a:endParaRPr noProof="1">
              <a:solidFill>
                <a:srgbClr val="000000"/>
              </a:solidFill>
              <a:latin typeface="Arial"/>
            </a:endParaRPr>
          </a:p>
        </p:txBody>
      </p:sp>
      <p:sp>
        <p:nvSpPr>
          <p:cNvPr id="21513" name="Rectangle 31"/>
          <p:cNvSpPr>
            <a:spLocks noChangeArrowheads="1"/>
          </p:cNvSpPr>
          <p:nvPr/>
        </p:nvSpPr>
        <p:spPr bwMode="gray">
          <a:xfrm>
            <a:off x="1049867" y="3727450"/>
            <a:ext cx="10729384" cy="446088"/>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solidFill>
                  <a:srgbClr val="000000"/>
                </a:solidFill>
                <a:latin typeface="Arial"/>
              </a:rPr>
              <a:t>Comportamiento clínico variable en enfermedad metastásica</a:t>
            </a:r>
            <a:endParaRPr noProof="1">
              <a:solidFill>
                <a:srgbClr val="000000"/>
              </a:solidFill>
              <a:latin typeface="Arial"/>
            </a:endParaRPr>
          </a:p>
        </p:txBody>
      </p:sp>
      <p:sp>
        <p:nvSpPr>
          <p:cNvPr id="21514" name="Rectangle 32"/>
          <p:cNvSpPr>
            <a:spLocks noChangeArrowheads="1"/>
          </p:cNvSpPr>
          <p:nvPr/>
        </p:nvSpPr>
        <p:spPr bwMode="gray">
          <a:xfrm>
            <a:off x="438152" y="1555750"/>
            <a:ext cx="618067" cy="446088"/>
          </a:xfrm>
          <a:prstGeom prst="rect">
            <a:avLst/>
          </a:prstGeom>
          <a:solidFill>
            <a:schemeClr val="tx2"/>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latin typeface="Arial"/>
              </a:rPr>
              <a:t>1</a:t>
            </a:r>
          </a:p>
        </p:txBody>
      </p:sp>
      <p:sp>
        <p:nvSpPr>
          <p:cNvPr id="21515" name="Rectangle 33"/>
          <p:cNvSpPr>
            <a:spLocks noChangeArrowheads="1"/>
          </p:cNvSpPr>
          <p:nvPr/>
        </p:nvSpPr>
        <p:spPr bwMode="gray">
          <a:xfrm>
            <a:off x="438152" y="2098675"/>
            <a:ext cx="618067" cy="446088"/>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latin typeface="Arial"/>
              </a:rPr>
              <a:t>2</a:t>
            </a:r>
          </a:p>
        </p:txBody>
      </p:sp>
      <p:sp>
        <p:nvSpPr>
          <p:cNvPr id="21516" name="Rectangle 34"/>
          <p:cNvSpPr>
            <a:spLocks noChangeArrowheads="1"/>
          </p:cNvSpPr>
          <p:nvPr/>
        </p:nvSpPr>
        <p:spPr bwMode="gray">
          <a:xfrm>
            <a:off x="438152" y="2640013"/>
            <a:ext cx="618067" cy="449262"/>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latin typeface="Arial"/>
              </a:rPr>
              <a:t>3</a:t>
            </a:r>
          </a:p>
        </p:txBody>
      </p:sp>
      <p:sp>
        <p:nvSpPr>
          <p:cNvPr id="21517" name="Rectangle 35"/>
          <p:cNvSpPr>
            <a:spLocks noChangeArrowheads="1"/>
          </p:cNvSpPr>
          <p:nvPr/>
        </p:nvSpPr>
        <p:spPr bwMode="gray">
          <a:xfrm>
            <a:off x="438152" y="3184528"/>
            <a:ext cx="618067" cy="447675"/>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latin typeface="Arial"/>
              </a:rPr>
              <a:t>4</a:t>
            </a:r>
          </a:p>
        </p:txBody>
      </p:sp>
      <p:sp>
        <p:nvSpPr>
          <p:cNvPr id="21518" name="Rectangle 36"/>
          <p:cNvSpPr>
            <a:spLocks noChangeArrowheads="1"/>
          </p:cNvSpPr>
          <p:nvPr/>
        </p:nvSpPr>
        <p:spPr bwMode="gray">
          <a:xfrm>
            <a:off x="438152" y="3727450"/>
            <a:ext cx="618067" cy="446088"/>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latin typeface="Arial"/>
              </a:rPr>
              <a:t>5</a:t>
            </a:r>
          </a:p>
        </p:txBody>
      </p:sp>
      <p:sp>
        <p:nvSpPr>
          <p:cNvPr id="21519" name="Rectangle 37"/>
          <p:cNvSpPr>
            <a:spLocks noChangeArrowheads="1"/>
          </p:cNvSpPr>
          <p:nvPr/>
        </p:nvSpPr>
        <p:spPr bwMode="gray">
          <a:xfrm>
            <a:off x="1049867" y="4256088"/>
            <a:ext cx="10729384" cy="449262"/>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solidFill>
                  <a:srgbClr val="000000"/>
                </a:solidFill>
                <a:latin typeface="Arial"/>
              </a:rPr>
              <a:t>Reportes de remisión espontánea en enfermedad metastásica</a:t>
            </a:r>
            <a:endParaRPr noProof="1">
              <a:solidFill>
                <a:srgbClr val="000000"/>
              </a:solidFill>
              <a:latin typeface="Arial"/>
            </a:endParaRPr>
          </a:p>
        </p:txBody>
      </p:sp>
      <p:sp>
        <p:nvSpPr>
          <p:cNvPr id="21520" name="Rectangle 38"/>
          <p:cNvSpPr>
            <a:spLocks noChangeArrowheads="1"/>
          </p:cNvSpPr>
          <p:nvPr/>
        </p:nvSpPr>
        <p:spPr bwMode="gray">
          <a:xfrm>
            <a:off x="1049867" y="4800600"/>
            <a:ext cx="10729384" cy="446088"/>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solidFill>
                  <a:srgbClr val="000000"/>
                </a:solidFill>
                <a:latin typeface="Arial"/>
              </a:rPr>
              <a:t>Eritrocitosis es un sindrome paraneoplásico frecuente (3%)</a:t>
            </a:r>
            <a:endParaRPr noProof="1">
              <a:solidFill>
                <a:srgbClr val="000000"/>
              </a:solidFill>
              <a:latin typeface="Arial"/>
            </a:endParaRPr>
          </a:p>
        </p:txBody>
      </p:sp>
      <p:sp>
        <p:nvSpPr>
          <p:cNvPr id="21521" name="Rectangle 39"/>
          <p:cNvSpPr>
            <a:spLocks noChangeArrowheads="1"/>
          </p:cNvSpPr>
          <p:nvPr/>
        </p:nvSpPr>
        <p:spPr bwMode="gray">
          <a:xfrm>
            <a:off x="1049867" y="5343525"/>
            <a:ext cx="10729384" cy="446088"/>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solidFill>
                  <a:srgbClr val="000000"/>
                </a:solidFill>
                <a:latin typeface="Arial"/>
              </a:rPr>
              <a:t>Pero la anemia es más común aún, por la hematuria</a:t>
            </a:r>
            <a:endParaRPr noProof="1">
              <a:solidFill>
                <a:srgbClr val="000000"/>
              </a:solidFill>
              <a:latin typeface="Arial"/>
            </a:endParaRPr>
          </a:p>
        </p:txBody>
      </p:sp>
      <p:sp>
        <p:nvSpPr>
          <p:cNvPr id="21522" name="Rectangle 40"/>
          <p:cNvSpPr>
            <a:spLocks noChangeArrowheads="1"/>
          </p:cNvSpPr>
          <p:nvPr/>
        </p:nvSpPr>
        <p:spPr bwMode="gray">
          <a:xfrm>
            <a:off x="438152" y="4256088"/>
            <a:ext cx="618067" cy="449262"/>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latin typeface="Arial"/>
              </a:rPr>
              <a:t>6</a:t>
            </a:r>
          </a:p>
        </p:txBody>
      </p:sp>
      <p:sp>
        <p:nvSpPr>
          <p:cNvPr id="21523" name="Rectangle 41"/>
          <p:cNvSpPr>
            <a:spLocks noChangeArrowheads="1"/>
          </p:cNvSpPr>
          <p:nvPr/>
        </p:nvSpPr>
        <p:spPr bwMode="gray">
          <a:xfrm>
            <a:off x="438152" y="4800600"/>
            <a:ext cx="618067" cy="446088"/>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latin typeface="Arial"/>
              </a:rPr>
              <a:t>7</a:t>
            </a:r>
          </a:p>
        </p:txBody>
      </p:sp>
      <p:sp>
        <p:nvSpPr>
          <p:cNvPr id="21524" name="Rectangle 42"/>
          <p:cNvSpPr>
            <a:spLocks noChangeArrowheads="1"/>
          </p:cNvSpPr>
          <p:nvPr/>
        </p:nvSpPr>
        <p:spPr bwMode="gray">
          <a:xfrm>
            <a:off x="438152" y="5343525"/>
            <a:ext cx="618067" cy="446088"/>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latin typeface="Arial"/>
              </a:rPr>
              <a:t>8</a:t>
            </a:r>
          </a:p>
        </p:txBody>
      </p:sp>
    </p:spTree>
    <p:extLst>
      <p:ext uri="{BB962C8B-B14F-4D97-AF65-F5344CB8AC3E}">
        <p14:creationId xmlns:p14="http://schemas.microsoft.com/office/powerpoint/2010/main" val="3487663165"/>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lipse 3"/>
          <p:cNvSpPr/>
          <p:nvPr/>
        </p:nvSpPr>
        <p:spPr>
          <a:xfrm>
            <a:off x="4488908" y="550772"/>
            <a:ext cx="2275609" cy="1184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smtClean="0"/>
              <a:t>Hipotálamo</a:t>
            </a:r>
            <a:endParaRPr lang="es-CO" dirty="0"/>
          </a:p>
        </p:txBody>
      </p:sp>
      <p:sp>
        <p:nvSpPr>
          <p:cNvPr id="5" name="Elipse 4"/>
          <p:cNvSpPr/>
          <p:nvPr/>
        </p:nvSpPr>
        <p:spPr>
          <a:xfrm>
            <a:off x="4488908" y="1991644"/>
            <a:ext cx="2275609" cy="1184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smtClean="0"/>
              <a:t>Hipófisis</a:t>
            </a:r>
            <a:endParaRPr lang="es-CO" dirty="0"/>
          </a:p>
        </p:txBody>
      </p:sp>
      <p:sp>
        <p:nvSpPr>
          <p:cNvPr id="6" name="Elipse 5"/>
          <p:cNvSpPr/>
          <p:nvPr/>
        </p:nvSpPr>
        <p:spPr>
          <a:xfrm>
            <a:off x="3023789" y="3432469"/>
            <a:ext cx="2275609" cy="1184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smtClean="0"/>
              <a:t>Testículo</a:t>
            </a:r>
            <a:endParaRPr lang="es-CO" dirty="0"/>
          </a:p>
        </p:txBody>
      </p:sp>
      <p:sp>
        <p:nvSpPr>
          <p:cNvPr id="7" name="Elipse 6"/>
          <p:cNvSpPr/>
          <p:nvPr/>
        </p:nvSpPr>
        <p:spPr>
          <a:xfrm>
            <a:off x="5981731" y="3432469"/>
            <a:ext cx="2275609" cy="1184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smtClean="0"/>
              <a:t>Adrenal</a:t>
            </a:r>
            <a:endParaRPr lang="es-CO" dirty="0"/>
          </a:p>
        </p:txBody>
      </p:sp>
      <p:cxnSp>
        <p:nvCxnSpPr>
          <p:cNvPr id="12" name="Conector angular 11"/>
          <p:cNvCxnSpPr>
            <a:stCxn id="4" idx="6"/>
            <a:endCxn id="5" idx="6"/>
          </p:cNvCxnSpPr>
          <p:nvPr/>
        </p:nvCxnSpPr>
        <p:spPr>
          <a:xfrm>
            <a:off x="6764483" y="1143000"/>
            <a:ext cx="12700" cy="1440872"/>
          </a:xfrm>
          <a:prstGeom prst="bentConnector3">
            <a:avLst>
              <a:gd name="adj1" fmla="val 630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201919" y="1078951"/>
            <a:ext cx="4747913" cy="1200329"/>
          </a:xfrm>
          <a:prstGeom prst="rect">
            <a:avLst/>
          </a:prstGeom>
          <a:noFill/>
        </p:spPr>
        <p:txBody>
          <a:bodyPr wrap="none" rtlCol="0">
            <a:spAutoFit/>
          </a:bodyPr>
          <a:lstStyle/>
          <a:p>
            <a:r>
              <a:rPr lang="es-CO" b="1" i="1" dirty="0" smtClean="0">
                <a:solidFill>
                  <a:srgbClr val="FFFF00"/>
                </a:solidFill>
              </a:rPr>
              <a:t>LHRH agonista (Leuprolide/Goserelina)</a:t>
            </a:r>
          </a:p>
          <a:p>
            <a:r>
              <a:rPr lang="es-CO" b="1" i="1" dirty="0" smtClean="0">
                <a:solidFill>
                  <a:srgbClr val="FFFF00"/>
                </a:solidFill>
              </a:rPr>
              <a:t>LHRH antagonista (Degarelix)</a:t>
            </a:r>
          </a:p>
          <a:p>
            <a:r>
              <a:rPr lang="es-CO" b="1" i="1" dirty="0" smtClean="0">
                <a:solidFill>
                  <a:srgbClr val="FFFF00"/>
                </a:solidFill>
              </a:rPr>
              <a:t>Estr</a:t>
            </a:r>
            <a:r>
              <a:rPr lang="es-CO" b="1" i="1" dirty="0" smtClean="0">
                <a:solidFill>
                  <a:srgbClr val="FFFF00"/>
                </a:solidFill>
              </a:rPr>
              <a:t>ógenos (DES)</a:t>
            </a:r>
          </a:p>
          <a:p>
            <a:r>
              <a:rPr lang="es-CO" b="1" i="1" dirty="0" smtClean="0">
                <a:solidFill>
                  <a:srgbClr val="FFFF00"/>
                </a:solidFill>
              </a:rPr>
              <a:t>Antiandrógeno esteroideo (Ciproterona)</a:t>
            </a:r>
            <a:endParaRPr lang="es-CO" b="1" i="1" dirty="0">
              <a:solidFill>
                <a:srgbClr val="FFFF00"/>
              </a:solidFill>
            </a:endParaRPr>
          </a:p>
        </p:txBody>
      </p:sp>
      <p:sp>
        <p:nvSpPr>
          <p:cNvPr id="15" name="CuadroTexto 14"/>
          <p:cNvSpPr txBox="1"/>
          <p:nvPr/>
        </p:nvSpPr>
        <p:spPr>
          <a:xfrm>
            <a:off x="7705357" y="1735281"/>
            <a:ext cx="693240" cy="369332"/>
          </a:xfrm>
          <a:prstGeom prst="rect">
            <a:avLst/>
          </a:prstGeom>
          <a:noFill/>
        </p:spPr>
        <p:txBody>
          <a:bodyPr wrap="none" rtlCol="0">
            <a:spAutoFit/>
          </a:bodyPr>
          <a:lstStyle/>
          <a:p>
            <a:r>
              <a:rPr lang="es-CO" b="1" i="1" dirty="0" smtClean="0"/>
              <a:t>CRH</a:t>
            </a:r>
            <a:endParaRPr lang="es-CO" b="1" i="1" dirty="0"/>
          </a:p>
        </p:txBody>
      </p:sp>
      <p:cxnSp>
        <p:nvCxnSpPr>
          <p:cNvPr id="17" name="Conector angular 16"/>
          <p:cNvCxnSpPr>
            <a:stCxn id="5" idx="3"/>
            <a:endCxn id="6" idx="0"/>
          </p:cNvCxnSpPr>
          <p:nvPr/>
        </p:nvCxnSpPr>
        <p:spPr>
          <a:xfrm rot="5400000">
            <a:off x="4276951" y="2887340"/>
            <a:ext cx="429784" cy="660569"/>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Conector angular 18"/>
          <p:cNvCxnSpPr>
            <a:stCxn id="5" idx="5"/>
            <a:endCxn id="7" idx="0"/>
          </p:cNvCxnSpPr>
          <p:nvPr/>
        </p:nvCxnSpPr>
        <p:spPr>
          <a:xfrm rot="16200000" flipH="1">
            <a:off x="6560500" y="2873483"/>
            <a:ext cx="429783" cy="688279"/>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CuadroTexto 19"/>
          <p:cNvSpPr txBox="1"/>
          <p:nvPr/>
        </p:nvSpPr>
        <p:spPr>
          <a:xfrm>
            <a:off x="3252185" y="2934976"/>
            <a:ext cx="974906" cy="369332"/>
          </a:xfrm>
          <a:prstGeom prst="rect">
            <a:avLst/>
          </a:prstGeom>
          <a:noFill/>
        </p:spPr>
        <p:txBody>
          <a:bodyPr wrap="none" rtlCol="0">
            <a:spAutoFit/>
          </a:bodyPr>
          <a:lstStyle/>
          <a:p>
            <a:r>
              <a:rPr lang="es-CO" b="1" i="1" dirty="0" smtClean="0"/>
              <a:t>FSH/LH</a:t>
            </a:r>
            <a:endParaRPr lang="es-CO" b="1" i="1" dirty="0"/>
          </a:p>
        </p:txBody>
      </p:sp>
      <p:sp>
        <p:nvSpPr>
          <p:cNvPr id="21" name="CuadroTexto 20"/>
          <p:cNvSpPr txBox="1"/>
          <p:nvPr/>
        </p:nvSpPr>
        <p:spPr>
          <a:xfrm>
            <a:off x="7437104" y="2991487"/>
            <a:ext cx="833004" cy="369332"/>
          </a:xfrm>
          <a:prstGeom prst="rect">
            <a:avLst/>
          </a:prstGeom>
          <a:noFill/>
        </p:spPr>
        <p:txBody>
          <a:bodyPr wrap="none" rtlCol="0">
            <a:spAutoFit/>
          </a:bodyPr>
          <a:lstStyle/>
          <a:p>
            <a:r>
              <a:rPr lang="es-CO" b="1" i="1" dirty="0" smtClean="0"/>
              <a:t>ACTH</a:t>
            </a:r>
            <a:endParaRPr lang="es-CO" b="1" i="1" dirty="0"/>
          </a:p>
        </p:txBody>
      </p:sp>
      <p:sp>
        <p:nvSpPr>
          <p:cNvPr id="22" name="Elipse 21"/>
          <p:cNvSpPr/>
          <p:nvPr/>
        </p:nvSpPr>
        <p:spPr>
          <a:xfrm>
            <a:off x="4501609" y="4873386"/>
            <a:ext cx="2275609" cy="1184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smtClean="0"/>
              <a:t>Próstata</a:t>
            </a:r>
            <a:endParaRPr lang="es-CO" dirty="0"/>
          </a:p>
        </p:txBody>
      </p:sp>
      <p:cxnSp>
        <p:nvCxnSpPr>
          <p:cNvPr id="24" name="Conector angular 23"/>
          <p:cNvCxnSpPr>
            <a:stCxn id="6" idx="2"/>
            <a:endCxn id="22" idx="2"/>
          </p:cNvCxnSpPr>
          <p:nvPr/>
        </p:nvCxnSpPr>
        <p:spPr>
          <a:xfrm rot="10800000" flipH="1" flipV="1">
            <a:off x="3023755" y="4024744"/>
            <a:ext cx="1477820" cy="1440870"/>
          </a:xfrm>
          <a:prstGeom prst="bentConnector3">
            <a:avLst>
              <a:gd name="adj1" fmla="val -15469"/>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CuadroTexto 25"/>
          <p:cNvSpPr txBox="1"/>
          <p:nvPr/>
        </p:nvSpPr>
        <p:spPr>
          <a:xfrm>
            <a:off x="1221012" y="4613280"/>
            <a:ext cx="1616570" cy="369332"/>
          </a:xfrm>
          <a:prstGeom prst="rect">
            <a:avLst/>
          </a:prstGeom>
          <a:noFill/>
        </p:spPr>
        <p:txBody>
          <a:bodyPr wrap="none" rtlCol="0">
            <a:spAutoFit/>
          </a:bodyPr>
          <a:lstStyle/>
          <a:p>
            <a:r>
              <a:rPr lang="es-CO" b="1" i="1" dirty="0" smtClean="0"/>
              <a:t>Testosterona</a:t>
            </a:r>
            <a:endParaRPr lang="es-CO" b="1" i="1" dirty="0"/>
          </a:p>
        </p:txBody>
      </p:sp>
      <p:sp>
        <p:nvSpPr>
          <p:cNvPr id="27" name="CuadroTexto 26"/>
          <p:cNvSpPr txBox="1"/>
          <p:nvPr/>
        </p:nvSpPr>
        <p:spPr>
          <a:xfrm>
            <a:off x="5246014" y="5593078"/>
            <a:ext cx="637899" cy="369332"/>
          </a:xfrm>
          <a:prstGeom prst="rect">
            <a:avLst/>
          </a:prstGeom>
          <a:noFill/>
        </p:spPr>
        <p:txBody>
          <a:bodyPr wrap="none" rtlCol="0">
            <a:spAutoFit/>
          </a:bodyPr>
          <a:lstStyle/>
          <a:p>
            <a:r>
              <a:rPr lang="es-CO" b="1" i="1" dirty="0" smtClean="0"/>
              <a:t>DHT</a:t>
            </a:r>
            <a:endParaRPr lang="es-CO" b="1" i="1" dirty="0"/>
          </a:p>
        </p:txBody>
      </p:sp>
      <p:cxnSp>
        <p:nvCxnSpPr>
          <p:cNvPr id="29" name="Conector angular 28"/>
          <p:cNvCxnSpPr>
            <a:stCxn id="22" idx="2"/>
            <a:endCxn id="27" idx="1"/>
          </p:cNvCxnSpPr>
          <p:nvPr/>
        </p:nvCxnSpPr>
        <p:spPr>
          <a:xfrm rot="10800000" flipH="1" flipV="1">
            <a:off x="4501608" y="5465668"/>
            <a:ext cx="744405" cy="312076"/>
          </a:xfrm>
          <a:prstGeom prst="bentConnector3">
            <a:avLst>
              <a:gd name="adj1" fmla="val -30709"/>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Conector angular 34"/>
          <p:cNvCxnSpPr>
            <a:stCxn id="7" idx="6"/>
            <a:endCxn id="22" idx="6"/>
          </p:cNvCxnSpPr>
          <p:nvPr/>
        </p:nvCxnSpPr>
        <p:spPr>
          <a:xfrm flipH="1">
            <a:off x="6777217" y="4024797"/>
            <a:ext cx="1480127" cy="1440871"/>
          </a:xfrm>
          <a:prstGeom prst="bentConnector3">
            <a:avLst>
              <a:gd name="adj1" fmla="val -15445"/>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CuadroTexto 35"/>
          <p:cNvSpPr txBox="1"/>
          <p:nvPr/>
        </p:nvSpPr>
        <p:spPr>
          <a:xfrm>
            <a:off x="8495532" y="4283513"/>
            <a:ext cx="2162770" cy="923330"/>
          </a:xfrm>
          <a:prstGeom prst="rect">
            <a:avLst/>
          </a:prstGeom>
          <a:noFill/>
        </p:spPr>
        <p:txBody>
          <a:bodyPr wrap="none" rtlCol="0">
            <a:spAutoFit/>
          </a:bodyPr>
          <a:lstStyle/>
          <a:p>
            <a:r>
              <a:rPr lang="es-CO" b="1" i="1" dirty="0" err="1" smtClean="0"/>
              <a:t>Androstenediona</a:t>
            </a:r>
            <a:endParaRPr lang="es-CO" b="1" i="1" dirty="0" smtClean="0"/>
          </a:p>
          <a:p>
            <a:r>
              <a:rPr lang="es-CO" b="1" i="1" dirty="0" smtClean="0"/>
              <a:t>DHE</a:t>
            </a:r>
          </a:p>
          <a:p>
            <a:r>
              <a:rPr lang="es-CO" b="1" i="1" dirty="0" smtClean="0"/>
              <a:t>DHE-S</a:t>
            </a:r>
            <a:endParaRPr lang="es-CO" b="1" i="1" dirty="0"/>
          </a:p>
        </p:txBody>
      </p:sp>
      <p:cxnSp>
        <p:nvCxnSpPr>
          <p:cNvPr id="3" name="Conector angular 2"/>
          <p:cNvCxnSpPr>
            <a:stCxn id="14" idx="2"/>
            <a:endCxn id="5" idx="2"/>
          </p:cNvCxnSpPr>
          <p:nvPr/>
        </p:nvCxnSpPr>
        <p:spPr>
          <a:xfrm rot="16200000" flipH="1">
            <a:off x="3380069" y="1475087"/>
            <a:ext cx="304646" cy="1913032"/>
          </a:xfrm>
          <a:prstGeom prst="bentConnector2">
            <a:avLst/>
          </a:prstGeom>
          <a:ln w="38100">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23" name="CuadroTexto 22"/>
          <p:cNvSpPr txBox="1"/>
          <p:nvPr/>
        </p:nvSpPr>
        <p:spPr>
          <a:xfrm>
            <a:off x="622204" y="5654730"/>
            <a:ext cx="2876793" cy="646331"/>
          </a:xfrm>
          <a:prstGeom prst="rect">
            <a:avLst/>
          </a:prstGeom>
          <a:noFill/>
        </p:spPr>
        <p:txBody>
          <a:bodyPr wrap="none" rtlCol="0">
            <a:spAutoFit/>
          </a:bodyPr>
          <a:lstStyle/>
          <a:p>
            <a:pPr algn="ctr"/>
            <a:r>
              <a:rPr lang="es-CO" b="1" i="1" dirty="0" smtClean="0">
                <a:solidFill>
                  <a:srgbClr val="FFFF00"/>
                </a:solidFill>
              </a:rPr>
              <a:t>Dutasterida (Inhibidores</a:t>
            </a:r>
          </a:p>
          <a:p>
            <a:pPr algn="ctr"/>
            <a:r>
              <a:rPr lang="es-CO" b="1" i="1" dirty="0" smtClean="0">
                <a:solidFill>
                  <a:srgbClr val="FFFF00"/>
                </a:solidFill>
              </a:rPr>
              <a:t>5α Reductasa)</a:t>
            </a:r>
            <a:endParaRPr lang="es-CO" b="1" i="1" dirty="0">
              <a:solidFill>
                <a:srgbClr val="FFFF00"/>
              </a:solidFill>
            </a:endParaRPr>
          </a:p>
        </p:txBody>
      </p:sp>
      <p:cxnSp>
        <p:nvCxnSpPr>
          <p:cNvPr id="10" name="Conector angular 9"/>
          <p:cNvCxnSpPr>
            <a:stCxn id="23" idx="3"/>
          </p:cNvCxnSpPr>
          <p:nvPr/>
        </p:nvCxnSpPr>
        <p:spPr>
          <a:xfrm flipV="1">
            <a:off x="3498997" y="5764698"/>
            <a:ext cx="682143" cy="213198"/>
          </a:xfrm>
          <a:prstGeom prst="bentConnector3">
            <a:avLst>
              <a:gd name="adj1" fmla="val 50000"/>
            </a:avLst>
          </a:prstGeom>
          <a:ln w="34925">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28" name="CuadroTexto 27"/>
          <p:cNvSpPr txBox="1"/>
          <p:nvPr/>
        </p:nvSpPr>
        <p:spPr>
          <a:xfrm>
            <a:off x="370847" y="3409896"/>
            <a:ext cx="2171674" cy="646331"/>
          </a:xfrm>
          <a:prstGeom prst="rect">
            <a:avLst/>
          </a:prstGeom>
          <a:noFill/>
        </p:spPr>
        <p:txBody>
          <a:bodyPr wrap="none" rtlCol="0">
            <a:spAutoFit/>
          </a:bodyPr>
          <a:lstStyle/>
          <a:p>
            <a:pPr algn="ctr"/>
            <a:r>
              <a:rPr lang="es-CO" b="1" i="1" dirty="0" smtClean="0">
                <a:solidFill>
                  <a:srgbClr val="FFFF00"/>
                </a:solidFill>
              </a:rPr>
              <a:t>Abiraterona (ABI)</a:t>
            </a:r>
          </a:p>
          <a:p>
            <a:pPr algn="ctr"/>
            <a:r>
              <a:rPr lang="es-CO" b="1" i="1" dirty="0" smtClean="0">
                <a:solidFill>
                  <a:srgbClr val="FFFF00"/>
                </a:solidFill>
              </a:rPr>
              <a:t>Ketoconazol</a:t>
            </a:r>
            <a:endParaRPr lang="es-CO" b="1" i="1" dirty="0">
              <a:solidFill>
                <a:srgbClr val="FFFF00"/>
              </a:solidFill>
            </a:endParaRPr>
          </a:p>
        </p:txBody>
      </p:sp>
      <p:cxnSp>
        <p:nvCxnSpPr>
          <p:cNvPr id="30" name="Conector angular 29"/>
          <p:cNvCxnSpPr>
            <a:endCxn id="26" idx="0"/>
          </p:cNvCxnSpPr>
          <p:nvPr/>
        </p:nvCxnSpPr>
        <p:spPr>
          <a:xfrm rot="16200000" flipH="1">
            <a:off x="1449677" y="4033660"/>
            <a:ext cx="580516" cy="578724"/>
          </a:xfrm>
          <a:prstGeom prst="bentConnector3">
            <a:avLst>
              <a:gd name="adj1" fmla="val 50000"/>
            </a:avLst>
          </a:prstGeom>
          <a:ln w="34925">
            <a:solidFill>
              <a:srgbClr val="FFFF00"/>
            </a:solidFill>
            <a:tailEnd type="arrow"/>
          </a:ln>
        </p:spPr>
        <p:style>
          <a:lnRef idx="2">
            <a:schemeClr val="accent1"/>
          </a:lnRef>
          <a:fillRef idx="0">
            <a:schemeClr val="accent1"/>
          </a:fillRef>
          <a:effectRef idx="1">
            <a:schemeClr val="accent1"/>
          </a:effectRef>
          <a:fontRef idx="minor">
            <a:schemeClr val="tx1"/>
          </a:fontRef>
        </p:style>
      </p:cxnSp>
      <p:cxnSp>
        <p:nvCxnSpPr>
          <p:cNvPr id="32" name="Conector angular 31"/>
          <p:cNvCxnSpPr/>
          <p:nvPr/>
        </p:nvCxnSpPr>
        <p:spPr>
          <a:xfrm rot="5400000">
            <a:off x="9371377" y="3762711"/>
            <a:ext cx="627689" cy="436509"/>
          </a:xfrm>
          <a:prstGeom prst="bentConnector3">
            <a:avLst/>
          </a:prstGeom>
          <a:ln w="34925">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33" name="CuadroTexto 32"/>
          <p:cNvSpPr txBox="1"/>
          <p:nvPr/>
        </p:nvSpPr>
        <p:spPr>
          <a:xfrm>
            <a:off x="8919344" y="2416226"/>
            <a:ext cx="2152061" cy="369332"/>
          </a:xfrm>
          <a:prstGeom prst="rect">
            <a:avLst/>
          </a:prstGeom>
          <a:noFill/>
        </p:spPr>
        <p:txBody>
          <a:bodyPr wrap="none" rtlCol="0">
            <a:spAutoFit/>
          </a:bodyPr>
          <a:lstStyle/>
          <a:p>
            <a:pPr algn="ctr"/>
            <a:r>
              <a:rPr lang="es-CO" b="1" i="1" dirty="0" smtClean="0">
                <a:solidFill>
                  <a:srgbClr val="FFFF00"/>
                </a:solidFill>
              </a:rPr>
              <a:t>Glucocorticoides</a:t>
            </a:r>
            <a:endParaRPr lang="es-CO" b="1" i="1" dirty="0">
              <a:solidFill>
                <a:srgbClr val="FFFF00"/>
              </a:solidFill>
            </a:endParaRPr>
          </a:p>
        </p:txBody>
      </p:sp>
      <p:cxnSp>
        <p:nvCxnSpPr>
          <p:cNvPr id="34" name="Conector angular 33"/>
          <p:cNvCxnSpPr>
            <a:endCxn id="21" idx="3"/>
          </p:cNvCxnSpPr>
          <p:nvPr/>
        </p:nvCxnSpPr>
        <p:spPr>
          <a:xfrm rot="10800000" flipV="1">
            <a:off x="8270109" y="2620927"/>
            <a:ext cx="701313" cy="555225"/>
          </a:xfrm>
          <a:prstGeom prst="bentConnector3">
            <a:avLst>
              <a:gd name="adj1" fmla="val 50000"/>
            </a:avLst>
          </a:prstGeom>
          <a:ln w="34925">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37" name="CuadroTexto 36"/>
          <p:cNvSpPr txBox="1"/>
          <p:nvPr/>
        </p:nvSpPr>
        <p:spPr>
          <a:xfrm>
            <a:off x="8771353" y="3020131"/>
            <a:ext cx="2171674" cy="646331"/>
          </a:xfrm>
          <a:prstGeom prst="rect">
            <a:avLst/>
          </a:prstGeom>
          <a:noFill/>
        </p:spPr>
        <p:txBody>
          <a:bodyPr wrap="none" rtlCol="0">
            <a:spAutoFit/>
          </a:bodyPr>
          <a:lstStyle/>
          <a:p>
            <a:pPr algn="ctr"/>
            <a:r>
              <a:rPr lang="es-CO" b="1" i="1" dirty="0" smtClean="0">
                <a:solidFill>
                  <a:srgbClr val="FFFF00"/>
                </a:solidFill>
              </a:rPr>
              <a:t>Abiraterona (ABI)</a:t>
            </a:r>
          </a:p>
          <a:p>
            <a:pPr algn="ctr"/>
            <a:r>
              <a:rPr lang="es-CO" b="1" i="1" dirty="0" smtClean="0">
                <a:solidFill>
                  <a:srgbClr val="FFFF00"/>
                </a:solidFill>
              </a:rPr>
              <a:t>Ketoconazol</a:t>
            </a:r>
            <a:endParaRPr lang="es-CO" b="1" i="1" dirty="0">
              <a:solidFill>
                <a:srgbClr val="FFFF00"/>
              </a:solidFill>
            </a:endParaRPr>
          </a:p>
        </p:txBody>
      </p:sp>
      <p:sp>
        <p:nvSpPr>
          <p:cNvPr id="38" name="CuadroTexto 37"/>
          <p:cNvSpPr txBox="1"/>
          <p:nvPr/>
        </p:nvSpPr>
        <p:spPr>
          <a:xfrm>
            <a:off x="7445102" y="6387544"/>
            <a:ext cx="2341190" cy="369332"/>
          </a:xfrm>
          <a:prstGeom prst="rect">
            <a:avLst/>
          </a:prstGeom>
          <a:noFill/>
        </p:spPr>
        <p:txBody>
          <a:bodyPr wrap="none" rtlCol="0">
            <a:spAutoFit/>
          </a:bodyPr>
          <a:lstStyle/>
          <a:p>
            <a:pPr algn="ctr"/>
            <a:r>
              <a:rPr lang="es-CO" b="1" i="1" dirty="0" smtClean="0">
                <a:solidFill>
                  <a:srgbClr val="FFFF00"/>
                </a:solidFill>
              </a:rPr>
              <a:t>Enzalutamida (ARI)</a:t>
            </a:r>
            <a:endParaRPr lang="es-CO" b="1" i="1" dirty="0">
              <a:solidFill>
                <a:srgbClr val="FFFF00"/>
              </a:solidFill>
            </a:endParaRPr>
          </a:p>
        </p:txBody>
      </p:sp>
      <p:cxnSp>
        <p:nvCxnSpPr>
          <p:cNvPr id="39" name="Conector angular 38"/>
          <p:cNvCxnSpPr>
            <a:stCxn id="38" idx="1"/>
            <a:endCxn id="41" idx="3"/>
          </p:cNvCxnSpPr>
          <p:nvPr/>
        </p:nvCxnSpPr>
        <p:spPr>
          <a:xfrm rot="10800000">
            <a:off x="6587804" y="6172716"/>
            <a:ext cx="857298" cy="399494"/>
          </a:xfrm>
          <a:prstGeom prst="bentConnector3">
            <a:avLst>
              <a:gd name="adj1" fmla="val 50000"/>
            </a:avLst>
          </a:prstGeom>
          <a:ln w="34925">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41" name="CuadroTexto 40"/>
          <p:cNvSpPr txBox="1"/>
          <p:nvPr/>
        </p:nvSpPr>
        <p:spPr>
          <a:xfrm>
            <a:off x="6054837" y="5988050"/>
            <a:ext cx="532967" cy="369332"/>
          </a:xfrm>
          <a:prstGeom prst="rect">
            <a:avLst/>
          </a:prstGeom>
          <a:noFill/>
        </p:spPr>
        <p:txBody>
          <a:bodyPr wrap="none" rtlCol="0">
            <a:spAutoFit/>
          </a:bodyPr>
          <a:lstStyle/>
          <a:p>
            <a:r>
              <a:rPr lang="es-CO" b="1" i="1" dirty="0" smtClean="0"/>
              <a:t>AR</a:t>
            </a:r>
            <a:endParaRPr lang="es-CO" b="1" i="1" dirty="0"/>
          </a:p>
        </p:txBody>
      </p:sp>
      <p:cxnSp>
        <p:nvCxnSpPr>
          <p:cNvPr id="43" name="Conector angular 42"/>
          <p:cNvCxnSpPr>
            <a:stCxn id="27" idx="3"/>
            <a:endCxn id="41" idx="0"/>
          </p:cNvCxnSpPr>
          <p:nvPr/>
        </p:nvCxnSpPr>
        <p:spPr>
          <a:xfrm>
            <a:off x="5883913" y="5777744"/>
            <a:ext cx="437408" cy="210306"/>
          </a:xfrm>
          <a:prstGeom prst="bentConnector2">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44" name="CuadroTexto 43"/>
          <p:cNvSpPr txBox="1"/>
          <p:nvPr/>
        </p:nvSpPr>
        <p:spPr>
          <a:xfrm>
            <a:off x="8205332" y="5698104"/>
            <a:ext cx="3738761" cy="646331"/>
          </a:xfrm>
          <a:prstGeom prst="rect">
            <a:avLst/>
          </a:prstGeom>
          <a:noFill/>
        </p:spPr>
        <p:txBody>
          <a:bodyPr wrap="square" rtlCol="0">
            <a:spAutoFit/>
          </a:bodyPr>
          <a:lstStyle/>
          <a:p>
            <a:pPr algn="ctr"/>
            <a:r>
              <a:rPr lang="es-CO" b="1" i="1" dirty="0" smtClean="0">
                <a:solidFill>
                  <a:srgbClr val="FFFF00"/>
                </a:solidFill>
              </a:rPr>
              <a:t>Bicalutamida/Ciproterona (antiandr</a:t>
            </a:r>
            <a:r>
              <a:rPr lang="es-CO" b="1" i="1" dirty="0" smtClean="0">
                <a:solidFill>
                  <a:srgbClr val="FFFF00"/>
                </a:solidFill>
              </a:rPr>
              <a:t>ógenos)</a:t>
            </a:r>
            <a:endParaRPr lang="es-CO" b="1" i="1" dirty="0">
              <a:solidFill>
                <a:srgbClr val="FFFF00"/>
              </a:solidFill>
            </a:endParaRPr>
          </a:p>
        </p:txBody>
      </p:sp>
      <p:cxnSp>
        <p:nvCxnSpPr>
          <p:cNvPr id="45" name="Conector angular 44"/>
          <p:cNvCxnSpPr>
            <a:stCxn id="44" idx="1"/>
          </p:cNvCxnSpPr>
          <p:nvPr/>
        </p:nvCxnSpPr>
        <p:spPr>
          <a:xfrm rot="10800000">
            <a:off x="6550114" y="5836068"/>
            <a:ext cx="1655219" cy="185203"/>
          </a:xfrm>
          <a:prstGeom prst="bentConnector3">
            <a:avLst>
              <a:gd name="adj1" fmla="val 50000"/>
            </a:avLst>
          </a:prstGeom>
          <a:ln w="34925">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66" name="Elipse 65"/>
          <p:cNvSpPr/>
          <p:nvPr/>
        </p:nvSpPr>
        <p:spPr>
          <a:xfrm>
            <a:off x="3019203" y="3427904"/>
            <a:ext cx="2275609" cy="1184563"/>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67" name="CuadroTexto 66"/>
          <p:cNvSpPr txBox="1"/>
          <p:nvPr/>
        </p:nvSpPr>
        <p:spPr>
          <a:xfrm>
            <a:off x="4670597" y="3215286"/>
            <a:ext cx="1773464" cy="369332"/>
          </a:xfrm>
          <a:prstGeom prst="rect">
            <a:avLst/>
          </a:prstGeom>
          <a:noFill/>
        </p:spPr>
        <p:txBody>
          <a:bodyPr wrap="none" rtlCol="0">
            <a:spAutoFit/>
          </a:bodyPr>
          <a:lstStyle/>
          <a:p>
            <a:pPr algn="ctr"/>
            <a:r>
              <a:rPr lang="es-CO" b="1" i="1" dirty="0" smtClean="0">
                <a:solidFill>
                  <a:srgbClr val="FFFF00"/>
                </a:solidFill>
              </a:rPr>
              <a:t>Orquiectom</a:t>
            </a:r>
            <a:r>
              <a:rPr lang="es-CO" b="1" i="1" dirty="0" smtClean="0">
                <a:solidFill>
                  <a:srgbClr val="FFFF00"/>
                </a:solidFill>
              </a:rPr>
              <a:t>ía</a:t>
            </a:r>
            <a:endParaRPr lang="es-CO" b="1" i="1" dirty="0">
              <a:solidFill>
                <a:srgbClr val="FFFF00"/>
              </a:solidFill>
            </a:endParaRPr>
          </a:p>
        </p:txBody>
      </p:sp>
    </p:spTree>
    <p:extLst>
      <p:ext uri="{BB962C8B-B14F-4D97-AF65-F5344CB8AC3E}">
        <p14:creationId xmlns:p14="http://schemas.microsoft.com/office/powerpoint/2010/main" val="23790462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7"/>
                                        </p:tgtEl>
                                        <p:attrNameLst>
                                          <p:attrName>style.visibility</p:attrName>
                                        </p:attrNameLst>
                                      </p:cBhvr>
                                      <p:to>
                                        <p:strVal val="visible"/>
                                      </p:to>
                                    </p:set>
                                    <p:animEffect transition="in" filter="blinds(horizontal)">
                                      <p:cBhvr>
                                        <p:cTn id="10" dur="500"/>
                                        <p:tgtEl>
                                          <p:spTgt spid="6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linds(horizontal)">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blinds(horizontal)">
                                      <p:cBhvr>
                                        <p:cTn id="23" dur="500"/>
                                        <p:tgtEl>
                                          <p:spTgt spid="44"/>
                                        </p:tgtEl>
                                      </p:cBhvr>
                                    </p:animEffect>
                                  </p:childTnLst>
                                </p:cTn>
                              </p:par>
                              <p:par>
                                <p:cTn id="24" presetID="3" presetClass="entr" presetSubtype="10" fill="hold" nodeType="with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blinds(horizontal)">
                                      <p:cBhvr>
                                        <p:cTn id="26" dur="500"/>
                                        <p:tgtEl>
                                          <p:spTgt spid="45"/>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blinds(horizontal)">
                                      <p:cBhvr>
                                        <p:cTn id="31" dur="500"/>
                                        <p:tgtEl>
                                          <p:spTgt spid="34"/>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blinds(horizontal)">
                                      <p:cBhvr>
                                        <p:cTn id="34" dur="500"/>
                                        <p:tgtEl>
                                          <p:spTgt spid="33"/>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blinds(horizontal)">
                                      <p:cBhvr>
                                        <p:cTn id="39" dur="500"/>
                                        <p:tgtEl>
                                          <p:spTgt spid="30"/>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blinds(horizontal)">
                                      <p:cBhvr>
                                        <p:cTn id="42" dur="500"/>
                                        <p:tgtEl>
                                          <p:spTgt spid="28"/>
                                        </p:tgtEl>
                                      </p:cBhvr>
                                    </p:animEffect>
                                  </p:childTnLst>
                                </p:cTn>
                              </p:par>
                              <p:par>
                                <p:cTn id="43" presetID="3" presetClass="entr" presetSubtype="10" fill="hold"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blinds(horizontal)">
                                      <p:cBhvr>
                                        <p:cTn id="45" dur="500"/>
                                        <p:tgtEl>
                                          <p:spTgt spid="32"/>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blinds(horizontal)">
                                      <p:cBhvr>
                                        <p:cTn id="48" dur="500"/>
                                        <p:tgtEl>
                                          <p:spTgt spid="37"/>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nodeType="click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blinds(horizontal)">
                                      <p:cBhvr>
                                        <p:cTn id="53" dur="500"/>
                                        <p:tgtEl>
                                          <p:spTgt spid="10"/>
                                        </p:tgtEl>
                                      </p:cBhvr>
                                    </p:animEffect>
                                  </p:childTnLst>
                                </p:cTn>
                              </p:par>
                              <p:par>
                                <p:cTn id="54" presetID="3" presetClass="entr" presetSubtype="10"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blinds(horizontal)">
                                      <p:cBhvr>
                                        <p:cTn id="56" dur="500"/>
                                        <p:tgtEl>
                                          <p:spTgt spid="23"/>
                                        </p:tgtEl>
                                      </p:cBhvr>
                                    </p:animEffec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38"/>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p:bldP spid="23" grpId="0"/>
      <p:bldP spid="28" grpId="0"/>
      <p:bldP spid="33" grpId="0"/>
      <p:bldP spid="37" grpId="0"/>
      <p:bldP spid="38" grpId="0"/>
      <p:bldP spid="44" grpId="0"/>
      <p:bldP spid="67"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Footer Placeholder 2"/>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ＭＳ Ｐゴシック" charset="0"/>
                <a:cs typeface="ＭＳ Ｐゴシック" charset="0"/>
              </a:defRPr>
            </a:lvl1pPr>
            <a:lvl2pPr marL="37931725" indent="-37474525" eaLnBrk="0" hangingPunct="0">
              <a:defRPr sz="2000">
                <a:solidFill>
                  <a:schemeClr val="tx1"/>
                </a:solidFill>
                <a:latin typeface="Arial" charset="0"/>
                <a:ea typeface="ＭＳ Ｐゴシック" charset="0"/>
              </a:defRPr>
            </a:lvl2pPr>
            <a:lvl3pPr eaLnBrk="0" hangingPunct="0">
              <a:defRPr sz="2000">
                <a:solidFill>
                  <a:schemeClr val="tx1"/>
                </a:solidFill>
                <a:latin typeface="Arial" charset="0"/>
                <a:ea typeface="ＭＳ Ｐゴシック" charset="0"/>
              </a:defRPr>
            </a:lvl3pPr>
            <a:lvl4pPr eaLnBrk="0" hangingPunct="0">
              <a:defRPr sz="2000">
                <a:solidFill>
                  <a:schemeClr val="tx1"/>
                </a:solidFill>
                <a:latin typeface="Arial" charset="0"/>
                <a:ea typeface="ＭＳ Ｐゴシック" charset="0"/>
              </a:defRPr>
            </a:lvl4pPr>
            <a:lvl5pPr eaLnBrk="0" hangingPunct="0">
              <a:defRPr sz="2000">
                <a:solidFill>
                  <a:schemeClr val="tx1"/>
                </a:solidFill>
                <a:latin typeface="Arial" charset="0"/>
                <a:ea typeface="ＭＳ Ｐゴシック" charset="0"/>
              </a:defRPr>
            </a:lvl5pPr>
            <a:lvl6pPr marL="457200" eaLnBrk="0" fontAlgn="base" hangingPunct="0">
              <a:spcBef>
                <a:spcPct val="0"/>
              </a:spcBef>
              <a:spcAft>
                <a:spcPct val="0"/>
              </a:spcAft>
              <a:defRPr sz="2000">
                <a:solidFill>
                  <a:schemeClr val="tx1"/>
                </a:solidFill>
                <a:latin typeface="Arial" charset="0"/>
                <a:ea typeface="ＭＳ Ｐゴシック" charset="0"/>
              </a:defRPr>
            </a:lvl6pPr>
            <a:lvl7pPr marL="914400" eaLnBrk="0" fontAlgn="base" hangingPunct="0">
              <a:spcBef>
                <a:spcPct val="0"/>
              </a:spcBef>
              <a:spcAft>
                <a:spcPct val="0"/>
              </a:spcAft>
              <a:defRPr sz="2000">
                <a:solidFill>
                  <a:schemeClr val="tx1"/>
                </a:solidFill>
                <a:latin typeface="Arial" charset="0"/>
                <a:ea typeface="ＭＳ Ｐゴシック" charset="0"/>
              </a:defRPr>
            </a:lvl7pPr>
            <a:lvl8pPr marL="1371600" eaLnBrk="0" fontAlgn="base" hangingPunct="0">
              <a:spcBef>
                <a:spcPct val="0"/>
              </a:spcBef>
              <a:spcAft>
                <a:spcPct val="0"/>
              </a:spcAft>
              <a:defRPr sz="2000">
                <a:solidFill>
                  <a:schemeClr val="tx1"/>
                </a:solidFill>
                <a:latin typeface="Arial" charset="0"/>
                <a:ea typeface="ＭＳ Ｐゴシック" charset="0"/>
              </a:defRPr>
            </a:lvl8pPr>
            <a:lvl9pPr marL="1828800" eaLnBrk="0" fontAlgn="base" hangingPunct="0">
              <a:spcBef>
                <a:spcPct val="0"/>
              </a:spcBef>
              <a:spcAft>
                <a:spcPct val="0"/>
              </a:spcAft>
              <a:defRPr sz="2000">
                <a:solidFill>
                  <a:schemeClr val="tx1"/>
                </a:solidFill>
                <a:latin typeface="Arial" charset="0"/>
                <a:ea typeface="ＭＳ Ｐゴシック" charset="0"/>
              </a:defRPr>
            </a:lvl9pPr>
          </a:lstStyle>
          <a:p>
            <a:pPr eaLnBrk="1" hangingPunct="1"/>
            <a:r>
              <a:rPr lang="de-DE" sz="1000">
                <a:solidFill>
                  <a:srgbClr val="000000"/>
                </a:solidFill>
              </a:rPr>
              <a:t>Page </a:t>
            </a:r>
            <a:r>
              <a:rPr lang="de-DE" sz="1000">
                <a:solidFill>
                  <a:srgbClr val="000000"/>
                </a:solidFill>
                <a:sym typeface="Wingdings" charset="0"/>
              </a:rPr>
              <a:t></a:t>
            </a:r>
            <a:r>
              <a:rPr lang="de-DE" sz="1000">
                <a:solidFill>
                  <a:srgbClr val="000000"/>
                </a:solidFill>
              </a:rPr>
              <a:t> </a:t>
            </a:r>
            <a:fld id="{94A06EE0-2517-4746-A592-270B1FD5B64C}" type="slidenum">
              <a:rPr lang="de-DE" sz="1000">
                <a:solidFill>
                  <a:srgbClr val="000000"/>
                </a:solidFill>
              </a:rPr>
              <a:pPr eaLnBrk="1" hangingPunct="1"/>
              <a:t>40</a:t>
            </a:fld>
            <a:endParaRPr lang="de-DE" sz="1000">
              <a:solidFill>
                <a:srgbClr val="000000"/>
              </a:solidFill>
            </a:endParaRPr>
          </a:p>
        </p:txBody>
      </p:sp>
      <p:sp>
        <p:nvSpPr>
          <p:cNvPr id="21507" name="Rectangle 16"/>
          <p:cNvSpPr>
            <a:spLocks noGrp="1" noChangeArrowheads="1"/>
          </p:cNvSpPr>
          <p:nvPr>
            <p:ph type="title"/>
          </p:nvPr>
        </p:nvSpPr>
        <p:spPr/>
        <p:txBody>
          <a:bodyPr/>
          <a:lstStyle/>
          <a:p>
            <a:r>
              <a:rPr lang="es-ES_tradnl" noProof="1" smtClean="0">
                <a:latin typeface="Arial" charset="0"/>
              </a:rPr>
              <a:t>Carcinoma de células renals</a:t>
            </a:r>
            <a:endParaRPr noProof="1">
              <a:latin typeface="Arial" charset="0"/>
            </a:endParaRPr>
          </a:p>
        </p:txBody>
      </p:sp>
      <p:sp>
        <p:nvSpPr>
          <p:cNvPr id="21508" name="Rectangle 7"/>
          <p:cNvSpPr>
            <a:spLocks noChangeArrowheads="1"/>
          </p:cNvSpPr>
          <p:nvPr/>
        </p:nvSpPr>
        <p:spPr bwMode="gray">
          <a:xfrm>
            <a:off x="419100" y="1038228"/>
            <a:ext cx="7670800"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801688" eaLnBrk="0" hangingPunct="0"/>
            <a:r>
              <a:rPr lang="es-ES_tradnl" noProof="1" smtClean="0">
                <a:solidFill>
                  <a:srgbClr val="000000"/>
                </a:solidFill>
                <a:latin typeface="Arial"/>
              </a:rPr>
              <a:t>Epidemiología</a:t>
            </a:r>
            <a:endParaRPr noProof="1">
              <a:solidFill>
                <a:srgbClr val="000000"/>
              </a:solidFill>
              <a:latin typeface="Arial"/>
            </a:endParaRPr>
          </a:p>
        </p:txBody>
      </p:sp>
      <p:sp>
        <p:nvSpPr>
          <p:cNvPr id="21509" name="Rectangle 27"/>
          <p:cNvSpPr>
            <a:spLocks noChangeArrowheads="1"/>
          </p:cNvSpPr>
          <p:nvPr/>
        </p:nvSpPr>
        <p:spPr bwMode="gray">
          <a:xfrm>
            <a:off x="1049867" y="1555750"/>
            <a:ext cx="10729384" cy="446088"/>
          </a:xfrm>
          <a:prstGeom prst="rect">
            <a:avLst/>
          </a:prstGeom>
          <a:solidFill>
            <a:schemeClr val="folHlink"/>
          </a:solidFill>
          <a:ln w="12700">
            <a:solidFill>
              <a:srgbClr val="C0C0C0"/>
            </a:solidFill>
            <a:miter lim="800000"/>
            <a:headEnd/>
            <a:tailEnd/>
          </a:ln>
        </p:spPr>
        <p:txBody>
          <a:bodyPr lIns="252000" tIns="72000" rIns="72000" bIns="72000" anchor="ctr"/>
          <a:lstStyle/>
          <a:p>
            <a:pPr>
              <a:spcBef>
                <a:spcPct val="25000"/>
              </a:spcBef>
            </a:pPr>
            <a:r>
              <a:rPr lang="es-ES_tradnl" noProof="1" smtClean="0">
                <a:solidFill>
                  <a:srgbClr val="000000"/>
                </a:solidFill>
                <a:latin typeface="Arial"/>
              </a:rPr>
              <a:t>En franco incremento</a:t>
            </a:r>
            <a:endParaRPr noProof="1">
              <a:solidFill>
                <a:srgbClr val="000000"/>
              </a:solidFill>
              <a:latin typeface="Arial"/>
            </a:endParaRPr>
          </a:p>
        </p:txBody>
      </p:sp>
      <p:sp>
        <p:nvSpPr>
          <p:cNvPr id="21510" name="Rectangle 28"/>
          <p:cNvSpPr>
            <a:spLocks noChangeArrowheads="1"/>
          </p:cNvSpPr>
          <p:nvPr/>
        </p:nvSpPr>
        <p:spPr bwMode="gray">
          <a:xfrm>
            <a:off x="1049867" y="2098675"/>
            <a:ext cx="10729384" cy="446088"/>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solidFill>
                  <a:srgbClr val="000000"/>
                </a:solidFill>
                <a:latin typeface="Arial"/>
              </a:rPr>
              <a:t>Predominio franco hombre : mujer de 2:1</a:t>
            </a:r>
            <a:endParaRPr noProof="1">
              <a:solidFill>
                <a:srgbClr val="000000"/>
              </a:solidFill>
              <a:latin typeface="Arial"/>
            </a:endParaRPr>
          </a:p>
        </p:txBody>
      </p:sp>
      <p:sp>
        <p:nvSpPr>
          <p:cNvPr id="21511" name="Rectangle 29"/>
          <p:cNvSpPr>
            <a:spLocks noChangeArrowheads="1"/>
          </p:cNvSpPr>
          <p:nvPr/>
        </p:nvSpPr>
        <p:spPr bwMode="gray">
          <a:xfrm>
            <a:off x="1049867" y="2640013"/>
            <a:ext cx="10729384" cy="449262"/>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solidFill>
                  <a:srgbClr val="000000"/>
                </a:solidFill>
                <a:latin typeface="Arial"/>
              </a:rPr>
              <a:t>Se presenta a cualquier edad</a:t>
            </a:r>
            <a:endParaRPr noProof="1">
              <a:solidFill>
                <a:srgbClr val="000000"/>
              </a:solidFill>
              <a:latin typeface="Arial"/>
            </a:endParaRPr>
          </a:p>
        </p:txBody>
      </p:sp>
      <p:sp>
        <p:nvSpPr>
          <p:cNvPr id="21512" name="Rectangle 30"/>
          <p:cNvSpPr>
            <a:spLocks noChangeArrowheads="1"/>
          </p:cNvSpPr>
          <p:nvPr/>
        </p:nvSpPr>
        <p:spPr bwMode="gray">
          <a:xfrm>
            <a:off x="1049867" y="3184528"/>
            <a:ext cx="10729384" cy="447675"/>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solidFill>
                  <a:srgbClr val="000000"/>
                </a:solidFill>
                <a:latin typeface="Arial"/>
              </a:rPr>
              <a:t>Picos de 50 </a:t>
            </a:r>
            <a:r>
              <a:rPr lang="es-ES" noProof="1" smtClean="0">
                <a:solidFill>
                  <a:srgbClr val="000000"/>
                </a:solidFill>
                <a:latin typeface="Arial"/>
              </a:rPr>
              <a:t>–</a:t>
            </a:r>
            <a:r>
              <a:rPr lang="es-ES_tradnl" noProof="1" smtClean="0">
                <a:solidFill>
                  <a:srgbClr val="000000"/>
                </a:solidFill>
                <a:latin typeface="Arial"/>
              </a:rPr>
              <a:t> 70 años</a:t>
            </a:r>
            <a:endParaRPr noProof="1">
              <a:solidFill>
                <a:srgbClr val="000000"/>
              </a:solidFill>
              <a:latin typeface="Arial"/>
            </a:endParaRPr>
          </a:p>
        </p:txBody>
      </p:sp>
      <p:sp>
        <p:nvSpPr>
          <p:cNvPr id="21513" name="Rectangle 31"/>
          <p:cNvSpPr>
            <a:spLocks noChangeArrowheads="1"/>
          </p:cNvSpPr>
          <p:nvPr/>
        </p:nvSpPr>
        <p:spPr bwMode="gray">
          <a:xfrm>
            <a:off x="1049867" y="3727450"/>
            <a:ext cx="10729384" cy="446088"/>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solidFill>
                  <a:srgbClr val="000000"/>
                </a:solidFill>
                <a:latin typeface="Arial"/>
              </a:rPr>
              <a:t>Más común en fumadores</a:t>
            </a:r>
            <a:endParaRPr noProof="1">
              <a:solidFill>
                <a:srgbClr val="000000"/>
              </a:solidFill>
              <a:latin typeface="Arial"/>
            </a:endParaRPr>
          </a:p>
        </p:txBody>
      </p:sp>
      <p:sp>
        <p:nvSpPr>
          <p:cNvPr id="21514" name="Rectangle 32"/>
          <p:cNvSpPr>
            <a:spLocks noChangeArrowheads="1"/>
          </p:cNvSpPr>
          <p:nvPr/>
        </p:nvSpPr>
        <p:spPr bwMode="gray">
          <a:xfrm>
            <a:off x="438152" y="1555750"/>
            <a:ext cx="618067" cy="446088"/>
          </a:xfrm>
          <a:prstGeom prst="rect">
            <a:avLst/>
          </a:prstGeom>
          <a:solidFill>
            <a:schemeClr val="tx2"/>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latin typeface="Arial"/>
              </a:rPr>
              <a:t>1</a:t>
            </a:r>
          </a:p>
        </p:txBody>
      </p:sp>
      <p:sp>
        <p:nvSpPr>
          <p:cNvPr id="21515" name="Rectangle 33"/>
          <p:cNvSpPr>
            <a:spLocks noChangeArrowheads="1"/>
          </p:cNvSpPr>
          <p:nvPr/>
        </p:nvSpPr>
        <p:spPr bwMode="gray">
          <a:xfrm>
            <a:off x="438152" y="2098675"/>
            <a:ext cx="618067" cy="446088"/>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latin typeface="Arial"/>
              </a:rPr>
              <a:t>2</a:t>
            </a:r>
          </a:p>
        </p:txBody>
      </p:sp>
      <p:sp>
        <p:nvSpPr>
          <p:cNvPr id="21516" name="Rectangle 34"/>
          <p:cNvSpPr>
            <a:spLocks noChangeArrowheads="1"/>
          </p:cNvSpPr>
          <p:nvPr/>
        </p:nvSpPr>
        <p:spPr bwMode="gray">
          <a:xfrm>
            <a:off x="438152" y="2640013"/>
            <a:ext cx="618067" cy="449262"/>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latin typeface="Arial"/>
              </a:rPr>
              <a:t>3</a:t>
            </a:r>
          </a:p>
        </p:txBody>
      </p:sp>
      <p:sp>
        <p:nvSpPr>
          <p:cNvPr id="21517" name="Rectangle 35"/>
          <p:cNvSpPr>
            <a:spLocks noChangeArrowheads="1"/>
          </p:cNvSpPr>
          <p:nvPr/>
        </p:nvSpPr>
        <p:spPr bwMode="gray">
          <a:xfrm>
            <a:off x="438152" y="3184528"/>
            <a:ext cx="618067" cy="447675"/>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latin typeface="Arial"/>
              </a:rPr>
              <a:t>4</a:t>
            </a:r>
          </a:p>
        </p:txBody>
      </p:sp>
      <p:sp>
        <p:nvSpPr>
          <p:cNvPr id="21518" name="Rectangle 36"/>
          <p:cNvSpPr>
            <a:spLocks noChangeArrowheads="1"/>
          </p:cNvSpPr>
          <p:nvPr/>
        </p:nvSpPr>
        <p:spPr bwMode="gray">
          <a:xfrm>
            <a:off x="438152" y="3727450"/>
            <a:ext cx="618067" cy="446088"/>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latin typeface="Arial"/>
              </a:rPr>
              <a:t>5</a:t>
            </a:r>
          </a:p>
        </p:txBody>
      </p:sp>
      <p:sp>
        <p:nvSpPr>
          <p:cNvPr id="21519" name="Rectangle 37"/>
          <p:cNvSpPr>
            <a:spLocks noChangeArrowheads="1"/>
          </p:cNvSpPr>
          <p:nvPr/>
        </p:nvSpPr>
        <p:spPr bwMode="gray">
          <a:xfrm>
            <a:off x="1049867" y="4256088"/>
            <a:ext cx="10729384" cy="449262"/>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solidFill>
                  <a:srgbClr val="000000"/>
                </a:solidFill>
                <a:latin typeface="Arial"/>
              </a:rPr>
              <a:t>También común en enfermedad policística adquirida con disfunción renal</a:t>
            </a:r>
            <a:endParaRPr noProof="1">
              <a:solidFill>
                <a:srgbClr val="000000"/>
              </a:solidFill>
              <a:latin typeface="Arial"/>
            </a:endParaRPr>
          </a:p>
        </p:txBody>
      </p:sp>
      <p:sp>
        <p:nvSpPr>
          <p:cNvPr id="21520" name="Rectangle 38"/>
          <p:cNvSpPr>
            <a:spLocks noChangeArrowheads="1"/>
          </p:cNvSpPr>
          <p:nvPr/>
        </p:nvSpPr>
        <p:spPr bwMode="gray">
          <a:xfrm>
            <a:off x="1049867" y="4800600"/>
            <a:ext cx="10729384" cy="446088"/>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solidFill>
                  <a:srgbClr val="000000"/>
                </a:solidFill>
                <a:latin typeface="Arial"/>
              </a:rPr>
              <a:t>Existen variantes familiares como el VHL</a:t>
            </a:r>
            <a:endParaRPr noProof="1">
              <a:solidFill>
                <a:srgbClr val="000000"/>
              </a:solidFill>
              <a:latin typeface="Arial"/>
            </a:endParaRPr>
          </a:p>
        </p:txBody>
      </p:sp>
      <p:sp>
        <p:nvSpPr>
          <p:cNvPr id="21521" name="Rectangle 39"/>
          <p:cNvSpPr>
            <a:spLocks noChangeArrowheads="1"/>
          </p:cNvSpPr>
          <p:nvPr/>
        </p:nvSpPr>
        <p:spPr bwMode="gray">
          <a:xfrm>
            <a:off x="1049867" y="5343525"/>
            <a:ext cx="10729384" cy="446088"/>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solidFill>
                  <a:srgbClr val="000000"/>
                </a:solidFill>
                <a:latin typeface="Arial"/>
              </a:rPr>
              <a:t>1/3 de pacientes portadores del VHL (Cromosoma 3p21-26) dearrollan RCC</a:t>
            </a:r>
            <a:endParaRPr noProof="1">
              <a:solidFill>
                <a:srgbClr val="000000"/>
              </a:solidFill>
              <a:latin typeface="Arial"/>
            </a:endParaRPr>
          </a:p>
        </p:txBody>
      </p:sp>
      <p:sp>
        <p:nvSpPr>
          <p:cNvPr id="21522" name="Rectangle 40"/>
          <p:cNvSpPr>
            <a:spLocks noChangeArrowheads="1"/>
          </p:cNvSpPr>
          <p:nvPr/>
        </p:nvSpPr>
        <p:spPr bwMode="gray">
          <a:xfrm>
            <a:off x="438152" y="4256088"/>
            <a:ext cx="618067" cy="449262"/>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latin typeface="Arial"/>
              </a:rPr>
              <a:t>6</a:t>
            </a:r>
          </a:p>
        </p:txBody>
      </p:sp>
      <p:sp>
        <p:nvSpPr>
          <p:cNvPr id="21523" name="Rectangle 41"/>
          <p:cNvSpPr>
            <a:spLocks noChangeArrowheads="1"/>
          </p:cNvSpPr>
          <p:nvPr/>
        </p:nvSpPr>
        <p:spPr bwMode="gray">
          <a:xfrm>
            <a:off x="438152" y="4800600"/>
            <a:ext cx="618067" cy="446088"/>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latin typeface="Arial"/>
              </a:rPr>
              <a:t>7</a:t>
            </a:r>
          </a:p>
        </p:txBody>
      </p:sp>
      <p:sp>
        <p:nvSpPr>
          <p:cNvPr id="21524" name="Rectangle 42"/>
          <p:cNvSpPr>
            <a:spLocks noChangeArrowheads="1"/>
          </p:cNvSpPr>
          <p:nvPr/>
        </p:nvSpPr>
        <p:spPr bwMode="gray">
          <a:xfrm>
            <a:off x="438152" y="5343525"/>
            <a:ext cx="618067" cy="446088"/>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latin typeface="Arial"/>
              </a:rPr>
              <a:t>8</a:t>
            </a:r>
          </a:p>
        </p:txBody>
      </p:sp>
    </p:spTree>
    <p:extLst>
      <p:ext uri="{BB962C8B-B14F-4D97-AF65-F5344CB8AC3E}">
        <p14:creationId xmlns:p14="http://schemas.microsoft.com/office/powerpoint/2010/main" val="3892332666"/>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340785" y="6072191"/>
            <a:ext cx="9889067" cy="54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168275" algn="l"/>
              </a:tabLst>
              <a:defRPr sz="2000" b="1">
                <a:solidFill>
                  <a:schemeClr val="bg1"/>
                </a:solidFill>
                <a:latin typeface="Arial" charset="0"/>
                <a:ea typeface="ＭＳ Ｐゴシック" charset="0"/>
                <a:cs typeface="ＭＳ Ｐゴシック" charset="0"/>
              </a:defRPr>
            </a:lvl1pPr>
            <a:lvl2pPr marL="37931725" indent="-37474525" eaLnBrk="0" hangingPunct="0">
              <a:tabLst>
                <a:tab pos="168275" algn="l"/>
              </a:tabLst>
              <a:defRPr sz="2000" b="1">
                <a:solidFill>
                  <a:schemeClr val="bg1"/>
                </a:solidFill>
                <a:latin typeface="Arial" charset="0"/>
                <a:ea typeface="ＭＳ Ｐゴシック" charset="0"/>
              </a:defRPr>
            </a:lvl2pPr>
            <a:lvl3pPr eaLnBrk="0" hangingPunct="0">
              <a:tabLst>
                <a:tab pos="168275" algn="l"/>
              </a:tabLst>
              <a:defRPr sz="2000" b="1">
                <a:solidFill>
                  <a:schemeClr val="bg1"/>
                </a:solidFill>
                <a:latin typeface="Arial" charset="0"/>
                <a:ea typeface="ＭＳ Ｐゴシック" charset="0"/>
              </a:defRPr>
            </a:lvl3pPr>
            <a:lvl4pPr eaLnBrk="0" hangingPunct="0">
              <a:tabLst>
                <a:tab pos="168275" algn="l"/>
              </a:tabLst>
              <a:defRPr sz="2000" b="1">
                <a:solidFill>
                  <a:schemeClr val="bg1"/>
                </a:solidFill>
                <a:latin typeface="Arial" charset="0"/>
                <a:ea typeface="ＭＳ Ｐゴシック" charset="0"/>
              </a:defRPr>
            </a:lvl4pPr>
            <a:lvl5pPr eaLnBrk="0" hangingPunct="0">
              <a:tabLst>
                <a:tab pos="168275" algn="l"/>
              </a:tabLst>
              <a:defRPr sz="2000" b="1">
                <a:solidFill>
                  <a:schemeClr val="bg1"/>
                </a:solidFill>
                <a:latin typeface="Arial" charset="0"/>
                <a:ea typeface="ＭＳ Ｐゴシック" charset="0"/>
              </a:defRPr>
            </a:lvl5pPr>
            <a:lvl6pPr marL="457200" eaLnBrk="0" fontAlgn="base" hangingPunct="0">
              <a:spcBef>
                <a:spcPct val="0"/>
              </a:spcBef>
              <a:spcAft>
                <a:spcPct val="0"/>
              </a:spcAft>
              <a:tabLst>
                <a:tab pos="168275" algn="l"/>
              </a:tabLst>
              <a:defRPr sz="2000" b="1">
                <a:solidFill>
                  <a:schemeClr val="bg1"/>
                </a:solidFill>
                <a:latin typeface="Arial" charset="0"/>
                <a:ea typeface="ＭＳ Ｐゴシック" charset="0"/>
              </a:defRPr>
            </a:lvl6pPr>
            <a:lvl7pPr marL="914400" eaLnBrk="0" fontAlgn="base" hangingPunct="0">
              <a:spcBef>
                <a:spcPct val="0"/>
              </a:spcBef>
              <a:spcAft>
                <a:spcPct val="0"/>
              </a:spcAft>
              <a:tabLst>
                <a:tab pos="168275" algn="l"/>
              </a:tabLst>
              <a:defRPr sz="2000" b="1">
                <a:solidFill>
                  <a:schemeClr val="bg1"/>
                </a:solidFill>
                <a:latin typeface="Arial" charset="0"/>
                <a:ea typeface="ＭＳ Ｐゴシック" charset="0"/>
              </a:defRPr>
            </a:lvl7pPr>
            <a:lvl8pPr marL="1371600" eaLnBrk="0" fontAlgn="base" hangingPunct="0">
              <a:spcBef>
                <a:spcPct val="0"/>
              </a:spcBef>
              <a:spcAft>
                <a:spcPct val="0"/>
              </a:spcAft>
              <a:tabLst>
                <a:tab pos="168275" algn="l"/>
              </a:tabLst>
              <a:defRPr sz="2000" b="1">
                <a:solidFill>
                  <a:schemeClr val="bg1"/>
                </a:solidFill>
                <a:latin typeface="Arial" charset="0"/>
                <a:ea typeface="ＭＳ Ｐゴシック" charset="0"/>
              </a:defRPr>
            </a:lvl8pPr>
            <a:lvl9pPr marL="1828800" eaLnBrk="0" fontAlgn="base" hangingPunct="0">
              <a:spcBef>
                <a:spcPct val="0"/>
              </a:spcBef>
              <a:spcAft>
                <a:spcPct val="0"/>
              </a:spcAft>
              <a:tabLst>
                <a:tab pos="168275" algn="l"/>
              </a:tabLst>
              <a:defRPr sz="2000" b="1">
                <a:solidFill>
                  <a:schemeClr val="bg1"/>
                </a:solidFill>
                <a:latin typeface="Arial" charset="0"/>
                <a:ea typeface="ＭＳ Ｐゴシック" charset="0"/>
              </a:defRPr>
            </a:lvl9pPr>
          </a:lstStyle>
          <a:p>
            <a:pPr eaLnBrk="1" hangingPunct="1">
              <a:spcAft>
                <a:spcPct val="25000"/>
              </a:spcAft>
            </a:pPr>
            <a:r>
              <a:rPr lang="en-US" sz="1400" b="0">
                <a:solidFill>
                  <a:srgbClr val="000000"/>
                </a:solidFill>
                <a:cs typeface="Arial" charset="0"/>
              </a:rPr>
              <a:t>VHL=von Hippel-Lindau; FH=fumarate hydratase; BHD=Birt-Hogg-Dubé.</a:t>
            </a:r>
          </a:p>
          <a:p>
            <a:pPr eaLnBrk="1" hangingPunct="1">
              <a:spcAft>
                <a:spcPct val="25000"/>
              </a:spcAft>
            </a:pPr>
            <a:r>
              <a:rPr lang="en-US" sz="1200" b="0">
                <a:solidFill>
                  <a:srgbClr val="000000"/>
                </a:solidFill>
              </a:rPr>
              <a:t>Modified from Linehan WM et al. </a:t>
            </a:r>
            <a:r>
              <a:rPr lang="en-US" sz="1200" b="0" i="1">
                <a:solidFill>
                  <a:srgbClr val="000000"/>
                </a:solidFill>
              </a:rPr>
              <a:t>J Urol</a:t>
            </a:r>
            <a:r>
              <a:rPr lang="en-US" sz="1200" b="0">
                <a:solidFill>
                  <a:srgbClr val="000000"/>
                </a:solidFill>
              </a:rPr>
              <a:t>. 2003;170:2163-2172.</a:t>
            </a:r>
            <a:r>
              <a:rPr lang="en-US" sz="1200" b="0">
                <a:solidFill>
                  <a:srgbClr val="000000"/>
                </a:solidFill>
                <a:cs typeface="Arial" charset="0"/>
              </a:rPr>
              <a:t> </a:t>
            </a:r>
            <a:endParaRPr lang="en-US" sz="1200" b="0">
              <a:solidFill>
                <a:srgbClr val="000000"/>
              </a:solidFill>
            </a:endParaRPr>
          </a:p>
        </p:txBody>
      </p:sp>
      <p:sp>
        <p:nvSpPr>
          <p:cNvPr id="17412" name="Text Box 5"/>
          <p:cNvSpPr txBox="1">
            <a:spLocks noChangeArrowheads="1"/>
          </p:cNvSpPr>
          <p:nvPr/>
        </p:nvSpPr>
        <p:spPr bwMode="auto">
          <a:xfrm>
            <a:off x="5080002" y="1447800"/>
            <a:ext cx="1725084"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spcBef>
                <a:spcPct val="50000"/>
              </a:spcBef>
            </a:pPr>
            <a:r>
              <a:rPr lang="en-US" sz="3200">
                <a:solidFill>
                  <a:srgbClr val="000000"/>
                </a:solidFill>
              </a:rPr>
              <a:t>RCC</a:t>
            </a:r>
            <a:endParaRPr lang="en-US" sz="3200" baseline="30000">
              <a:solidFill>
                <a:srgbClr val="000000"/>
              </a:solidFill>
            </a:endParaRPr>
          </a:p>
        </p:txBody>
      </p:sp>
      <p:grpSp>
        <p:nvGrpSpPr>
          <p:cNvPr id="17413" name="Group 6"/>
          <p:cNvGrpSpPr>
            <a:grpSpLocks/>
          </p:cNvGrpSpPr>
          <p:nvPr/>
        </p:nvGrpSpPr>
        <p:grpSpPr bwMode="auto">
          <a:xfrm>
            <a:off x="169335" y="2847975"/>
            <a:ext cx="3771900" cy="2762250"/>
            <a:chOff x="80" y="1794"/>
            <a:chExt cx="1782" cy="1740"/>
          </a:xfrm>
        </p:grpSpPr>
        <p:pic>
          <p:nvPicPr>
            <p:cNvPr id="17436" name="Picture 7" descr="Untitled-1"/>
            <p:cNvPicPr>
              <a:picLocks noChangeAspect="1" noChangeArrowheads="1"/>
            </p:cNvPicPr>
            <p:nvPr/>
          </p:nvPicPr>
          <p:blipFill>
            <a:blip r:embed="rId3">
              <a:extLst>
                <a:ext uri="{28A0092B-C50C-407E-A947-70E740481C1C}">
                  <a14:useLocalDpi xmlns:a14="http://schemas.microsoft.com/office/drawing/2010/main" val="0"/>
                </a:ext>
              </a:extLst>
            </a:blip>
            <a:srcRect r="80206"/>
            <a:stretch>
              <a:fillRect/>
            </a:stretch>
          </p:blipFill>
          <p:spPr bwMode="auto">
            <a:xfrm>
              <a:off x="939" y="1794"/>
              <a:ext cx="923" cy="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37" name="Text Box 8"/>
            <p:cNvSpPr txBox="1">
              <a:spLocks noChangeArrowheads="1"/>
            </p:cNvSpPr>
            <p:nvPr/>
          </p:nvSpPr>
          <p:spPr bwMode="auto">
            <a:xfrm>
              <a:off x="1068" y="2727"/>
              <a:ext cx="62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r>
                <a:rPr lang="en-US">
                  <a:solidFill>
                    <a:srgbClr val="000000"/>
                  </a:solidFill>
                </a:rPr>
                <a:t>Clear cell</a:t>
              </a:r>
            </a:p>
          </p:txBody>
        </p:sp>
        <p:sp>
          <p:nvSpPr>
            <p:cNvPr id="17438" name="Text Box 9"/>
            <p:cNvSpPr txBox="1">
              <a:spLocks noChangeArrowheads="1"/>
            </p:cNvSpPr>
            <p:nvPr/>
          </p:nvSpPr>
          <p:spPr bwMode="auto">
            <a:xfrm>
              <a:off x="1056" y="2973"/>
              <a:ext cx="650"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spcBef>
                  <a:spcPct val="50000"/>
                </a:spcBef>
              </a:pPr>
              <a:r>
                <a:rPr lang="en-US" i="1">
                  <a:solidFill>
                    <a:srgbClr val="000000"/>
                  </a:solidFill>
                </a:rPr>
                <a:t>75%</a:t>
              </a:r>
              <a:r>
                <a:rPr lang="en-US" b="0" i="1">
                  <a:solidFill>
                    <a:srgbClr val="000000"/>
                  </a:solidFill>
                </a:rPr>
                <a:t> </a:t>
              </a:r>
            </a:p>
          </p:txBody>
        </p:sp>
        <p:grpSp>
          <p:nvGrpSpPr>
            <p:cNvPr id="17439" name="Group 10"/>
            <p:cNvGrpSpPr>
              <a:grpSpLocks/>
            </p:cNvGrpSpPr>
            <p:nvPr/>
          </p:nvGrpSpPr>
          <p:grpSpPr bwMode="auto">
            <a:xfrm>
              <a:off x="80" y="2771"/>
              <a:ext cx="872" cy="763"/>
              <a:chOff x="80" y="2771"/>
              <a:chExt cx="872" cy="763"/>
            </a:xfrm>
          </p:grpSpPr>
          <p:sp>
            <p:nvSpPr>
              <p:cNvPr id="17441" name="Text Box 11"/>
              <p:cNvSpPr txBox="1">
                <a:spLocks noChangeArrowheads="1"/>
              </p:cNvSpPr>
              <p:nvPr/>
            </p:nvSpPr>
            <p:spPr bwMode="auto">
              <a:xfrm>
                <a:off x="481" y="2771"/>
                <a:ext cx="471"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r" eaLnBrk="1" hangingPunct="1">
                  <a:spcBef>
                    <a:spcPct val="50000"/>
                  </a:spcBef>
                </a:pPr>
                <a:r>
                  <a:rPr lang="en-US" sz="1400">
                    <a:solidFill>
                      <a:srgbClr val="000000"/>
                    </a:solidFill>
                  </a:rPr>
                  <a:t>Type</a:t>
                </a:r>
              </a:p>
            </p:txBody>
          </p:sp>
          <p:sp>
            <p:nvSpPr>
              <p:cNvPr id="17442" name="Text Box 12"/>
              <p:cNvSpPr txBox="1">
                <a:spLocks noChangeArrowheads="1"/>
              </p:cNvSpPr>
              <p:nvPr/>
            </p:nvSpPr>
            <p:spPr bwMode="auto">
              <a:xfrm>
                <a:off x="80" y="3068"/>
                <a:ext cx="872"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r" eaLnBrk="1" hangingPunct="1">
                  <a:spcBef>
                    <a:spcPct val="50000"/>
                  </a:spcBef>
                </a:pPr>
                <a:r>
                  <a:rPr lang="en-US" sz="1400">
                    <a:solidFill>
                      <a:srgbClr val="000000"/>
                    </a:solidFill>
                  </a:rPr>
                  <a:t>Incidence (%)</a:t>
                </a:r>
              </a:p>
            </p:txBody>
          </p:sp>
          <p:sp>
            <p:nvSpPr>
              <p:cNvPr id="17443" name="Text Box 13"/>
              <p:cNvSpPr txBox="1">
                <a:spLocks noChangeArrowheads="1"/>
              </p:cNvSpPr>
              <p:nvPr/>
            </p:nvSpPr>
            <p:spPr bwMode="auto">
              <a:xfrm>
                <a:off x="110" y="3254"/>
                <a:ext cx="842" cy="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r" eaLnBrk="1" hangingPunct="1">
                  <a:lnSpc>
                    <a:spcPct val="80000"/>
                  </a:lnSpc>
                  <a:spcBef>
                    <a:spcPct val="50000"/>
                  </a:spcBef>
                </a:pPr>
                <a:r>
                  <a:rPr lang="en-US" sz="1400">
                    <a:solidFill>
                      <a:srgbClr val="000000"/>
                    </a:solidFill>
                  </a:rPr>
                  <a:t>Associated mutations</a:t>
                </a:r>
              </a:p>
            </p:txBody>
          </p:sp>
        </p:grpSp>
        <p:sp>
          <p:nvSpPr>
            <p:cNvPr id="17440" name="Text Box 14"/>
            <p:cNvSpPr txBox="1">
              <a:spLocks noChangeArrowheads="1"/>
            </p:cNvSpPr>
            <p:nvPr/>
          </p:nvSpPr>
          <p:spPr bwMode="auto">
            <a:xfrm>
              <a:off x="1056" y="3228"/>
              <a:ext cx="650"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spcBef>
                  <a:spcPct val="50000"/>
                </a:spcBef>
              </a:pPr>
              <a:r>
                <a:rPr lang="en-US" i="1">
                  <a:solidFill>
                    <a:srgbClr val="000000"/>
                  </a:solidFill>
                </a:rPr>
                <a:t>VHL </a:t>
              </a:r>
              <a:r>
                <a:rPr lang="en-US" b="0" i="1">
                  <a:solidFill>
                    <a:srgbClr val="000000"/>
                  </a:solidFill>
                </a:rPr>
                <a:t> </a:t>
              </a:r>
            </a:p>
          </p:txBody>
        </p:sp>
      </p:grpSp>
      <p:sp>
        <p:nvSpPr>
          <p:cNvPr id="17414" name="Line 15"/>
          <p:cNvSpPr>
            <a:spLocks noChangeShapeType="1"/>
          </p:cNvSpPr>
          <p:nvPr/>
        </p:nvSpPr>
        <p:spPr bwMode="auto">
          <a:xfrm flipV="1">
            <a:off x="2897717" y="2486025"/>
            <a:ext cx="0" cy="304800"/>
          </a:xfrm>
          <a:prstGeom prst="line">
            <a:avLst/>
          </a:prstGeom>
          <a:noFill/>
          <a:ln w="3810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17415" name="Line 16"/>
          <p:cNvSpPr>
            <a:spLocks noChangeShapeType="1"/>
          </p:cNvSpPr>
          <p:nvPr/>
        </p:nvSpPr>
        <p:spPr bwMode="auto">
          <a:xfrm>
            <a:off x="2876552" y="2493963"/>
            <a:ext cx="404494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17416" name="Line 17"/>
          <p:cNvSpPr>
            <a:spLocks noChangeShapeType="1"/>
          </p:cNvSpPr>
          <p:nvPr/>
        </p:nvSpPr>
        <p:spPr bwMode="auto">
          <a:xfrm flipV="1">
            <a:off x="5994400" y="1981203"/>
            <a:ext cx="0" cy="46196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grpSp>
        <p:nvGrpSpPr>
          <p:cNvPr id="17417" name="Group 19"/>
          <p:cNvGrpSpPr>
            <a:grpSpLocks/>
          </p:cNvGrpSpPr>
          <p:nvPr/>
        </p:nvGrpSpPr>
        <p:grpSpPr bwMode="auto">
          <a:xfrm>
            <a:off x="3907367" y="2847975"/>
            <a:ext cx="1924051" cy="2660650"/>
            <a:chOff x="1846" y="1794"/>
            <a:chExt cx="909" cy="1676"/>
          </a:xfrm>
        </p:grpSpPr>
        <p:pic>
          <p:nvPicPr>
            <p:cNvPr id="17432" name="Picture 20" descr="Untitled-1"/>
            <p:cNvPicPr>
              <a:picLocks noChangeAspect="1" noChangeArrowheads="1"/>
            </p:cNvPicPr>
            <p:nvPr/>
          </p:nvPicPr>
          <p:blipFill>
            <a:blip r:embed="rId3">
              <a:extLst>
                <a:ext uri="{28A0092B-C50C-407E-A947-70E740481C1C}">
                  <a14:useLocalDpi xmlns:a14="http://schemas.microsoft.com/office/drawing/2010/main" val="0"/>
                </a:ext>
              </a:extLst>
            </a:blip>
            <a:srcRect l="19450" r="61055"/>
            <a:stretch>
              <a:fillRect/>
            </a:stretch>
          </p:blipFill>
          <p:spPr bwMode="auto">
            <a:xfrm>
              <a:off x="1846" y="1794"/>
              <a:ext cx="909" cy="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33" name="Text Box 21"/>
            <p:cNvSpPr txBox="1">
              <a:spLocks noChangeArrowheads="1"/>
            </p:cNvSpPr>
            <p:nvPr/>
          </p:nvSpPr>
          <p:spPr bwMode="auto">
            <a:xfrm>
              <a:off x="1933" y="2775"/>
              <a:ext cx="667"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r>
                <a:rPr lang="en-US" sz="1400" b="0">
                  <a:solidFill>
                    <a:srgbClr val="000000"/>
                  </a:solidFill>
                </a:rPr>
                <a:t>Papillary type 1</a:t>
              </a:r>
            </a:p>
          </p:txBody>
        </p:sp>
        <p:sp>
          <p:nvSpPr>
            <p:cNvPr id="17434" name="Text Box 22"/>
            <p:cNvSpPr txBox="1">
              <a:spLocks noChangeArrowheads="1"/>
            </p:cNvSpPr>
            <p:nvPr/>
          </p:nvSpPr>
          <p:spPr bwMode="auto">
            <a:xfrm>
              <a:off x="1942" y="3018"/>
              <a:ext cx="650"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spcBef>
                  <a:spcPct val="50000"/>
                </a:spcBef>
              </a:pPr>
              <a:r>
                <a:rPr lang="en-US" sz="1600" b="0" i="1">
                  <a:solidFill>
                    <a:srgbClr val="000000"/>
                  </a:solidFill>
                </a:rPr>
                <a:t>5%</a:t>
              </a:r>
            </a:p>
          </p:txBody>
        </p:sp>
        <p:sp>
          <p:nvSpPr>
            <p:cNvPr id="17435" name="Text Box 23"/>
            <p:cNvSpPr txBox="1">
              <a:spLocks noChangeArrowheads="1"/>
            </p:cNvSpPr>
            <p:nvPr/>
          </p:nvSpPr>
          <p:spPr bwMode="auto">
            <a:xfrm>
              <a:off x="1932" y="3258"/>
              <a:ext cx="650"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spcBef>
                  <a:spcPct val="50000"/>
                </a:spcBef>
              </a:pPr>
              <a:r>
                <a:rPr lang="en-US" sz="1600" b="0" i="1">
                  <a:solidFill>
                    <a:srgbClr val="000000"/>
                  </a:solidFill>
                </a:rPr>
                <a:t>c-Met </a:t>
              </a:r>
            </a:p>
          </p:txBody>
        </p:sp>
      </p:grpSp>
      <p:sp>
        <p:nvSpPr>
          <p:cNvPr id="17418" name="Line 24"/>
          <p:cNvSpPr>
            <a:spLocks noChangeShapeType="1"/>
          </p:cNvSpPr>
          <p:nvPr/>
        </p:nvSpPr>
        <p:spPr bwMode="auto">
          <a:xfrm flipV="1">
            <a:off x="4891617" y="2487613"/>
            <a:ext cx="0" cy="304800"/>
          </a:xfrm>
          <a:prstGeom prst="line">
            <a:avLst/>
          </a:prstGeom>
          <a:noFill/>
          <a:ln w="3810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17419" name="Line 25"/>
          <p:cNvSpPr>
            <a:spLocks noChangeShapeType="1"/>
          </p:cNvSpPr>
          <p:nvPr/>
        </p:nvSpPr>
        <p:spPr bwMode="auto">
          <a:xfrm>
            <a:off x="6896102" y="2493966"/>
            <a:ext cx="2044700" cy="2063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17420" name="Line 26"/>
          <p:cNvSpPr>
            <a:spLocks noChangeShapeType="1"/>
          </p:cNvSpPr>
          <p:nvPr/>
        </p:nvSpPr>
        <p:spPr bwMode="auto">
          <a:xfrm flipV="1">
            <a:off x="6893984" y="2463803"/>
            <a:ext cx="0" cy="327025"/>
          </a:xfrm>
          <a:prstGeom prst="line">
            <a:avLst/>
          </a:prstGeom>
          <a:noFill/>
          <a:ln w="3810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grpSp>
        <p:nvGrpSpPr>
          <p:cNvPr id="17421" name="Group 27"/>
          <p:cNvGrpSpPr>
            <a:grpSpLocks/>
          </p:cNvGrpSpPr>
          <p:nvPr/>
        </p:nvGrpSpPr>
        <p:grpSpPr bwMode="auto">
          <a:xfrm>
            <a:off x="6009217" y="2847975"/>
            <a:ext cx="1824566" cy="2660650"/>
            <a:chOff x="2839" y="1794"/>
            <a:chExt cx="862" cy="1676"/>
          </a:xfrm>
        </p:grpSpPr>
        <p:sp>
          <p:nvSpPr>
            <p:cNvPr id="17428" name="Text Box 28"/>
            <p:cNvSpPr txBox="1">
              <a:spLocks noChangeArrowheads="1"/>
            </p:cNvSpPr>
            <p:nvPr/>
          </p:nvSpPr>
          <p:spPr bwMode="auto">
            <a:xfrm>
              <a:off x="2949" y="2775"/>
              <a:ext cx="667"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r>
                <a:rPr lang="en-US" sz="1400" b="0">
                  <a:solidFill>
                    <a:srgbClr val="000000"/>
                  </a:solidFill>
                </a:rPr>
                <a:t>Papillary type 2 </a:t>
              </a:r>
            </a:p>
          </p:txBody>
        </p:sp>
        <p:sp>
          <p:nvSpPr>
            <p:cNvPr id="17429" name="Text Box 29"/>
            <p:cNvSpPr txBox="1">
              <a:spLocks noChangeArrowheads="1"/>
            </p:cNvSpPr>
            <p:nvPr/>
          </p:nvSpPr>
          <p:spPr bwMode="auto">
            <a:xfrm>
              <a:off x="2958" y="3018"/>
              <a:ext cx="650"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spcBef>
                  <a:spcPct val="50000"/>
                </a:spcBef>
              </a:pPr>
              <a:r>
                <a:rPr lang="en-US" sz="1600" b="0" i="1">
                  <a:solidFill>
                    <a:srgbClr val="000000"/>
                  </a:solidFill>
                </a:rPr>
                <a:t>10%</a:t>
              </a:r>
            </a:p>
          </p:txBody>
        </p:sp>
        <p:sp>
          <p:nvSpPr>
            <p:cNvPr id="17430" name="Text Box 30"/>
            <p:cNvSpPr txBox="1">
              <a:spLocks noChangeArrowheads="1"/>
            </p:cNvSpPr>
            <p:nvPr/>
          </p:nvSpPr>
          <p:spPr bwMode="auto">
            <a:xfrm>
              <a:off x="2948" y="3258"/>
              <a:ext cx="650"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spcBef>
                  <a:spcPct val="50000"/>
                </a:spcBef>
              </a:pPr>
              <a:r>
                <a:rPr lang="en-US" sz="1600" b="0" i="1">
                  <a:solidFill>
                    <a:srgbClr val="000000"/>
                  </a:solidFill>
                </a:rPr>
                <a:t>FH</a:t>
              </a:r>
            </a:p>
          </p:txBody>
        </p:sp>
        <p:pic>
          <p:nvPicPr>
            <p:cNvPr id="17431" name="Picture 31" descr="Untitled-1"/>
            <p:cNvPicPr>
              <a:picLocks noChangeAspect="1" noChangeArrowheads="1"/>
            </p:cNvPicPr>
            <p:nvPr/>
          </p:nvPicPr>
          <p:blipFill>
            <a:blip r:embed="rId3">
              <a:extLst>
                <a:ext uri="{28A0092B-C50C-407E-A947-70E740481C1C}">
                  <a14:useLocalDpi xmlns:a14="http://schemas.microsoft.com/office/drawing/2010/main" val="0"/>
                </a:ext>
              </a:extLst>
            </a:blip>
            <a:srcRect l="40746" r="40768"/>
            <a:stretch>
              <a:fillRect/>
            </a:stretch>
          </p:blipFill>
          <p:spPr bwMode="auto">
            <a:xfrm>
              <a:off x="2839" y="1794"/>
              <a:ext cx="862" cy="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422" name="Line 32"/>
          <p:cNvSpPr>
            <a:spLocks noChangeShapeType="1"/>
          </p:cNvSpPr>
          <p:nvPr/>
        </p:nvSpPr>
        <p:spPr bwMode="auto">
          <a:xfrm flipV="1">
            <a:off x="8906933" y="2501900"/>
            <a:ext cx="0" cy="304800"/>
          </a:xfrm>
          <a:prstGeom prst="line">
            <a:avLst/>
          </a:prstGeom>
          <a:noFill/>
          <a:ln w="3810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grpSp>
        <p:nvGrpSpPr>
          <p:cNvPr id="17423" name="Group 33"/>
          <p:cNvGrpSpPr>
            <a:grpSpLocks/>
          </p:cNvGrpSpPr>
          <p:nvPr/>
        </p:nvGrpSpPr>
        <p:grpSpPr bwMode="auto">
          <a:xfrm>
            <a:off x="7990415" y="2847975"/>
            <a:ext cx="1856315" cy="2660650"/>
            <a:chOff x="3775" y="1794"/>
            <a:chExt cx="877" cy="1676"/>
          </a:xfrm>
        </p:grpSpPr>
        <p:sp>
          <p:nvSpPr>
            <p:cNvPr id="17424" name="Text Box 34"/>
            <p:cNvSpPr txBox="1">
              <a:spLocks noChangeArrowheads="1"/>
            </p:cNvSpPr>
            <p:nvPr/>
          </p:nvSpPr>
          <p:spPr bwMode="auto">
            <a:xfrm>
              <a:off x="3954" y="2775"/>
              <a:ext cx="625"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r>
                <a:rPr lang="en-US" sz="1400" b="0">
                  <a:solidFill>
                    <a:srgbClr val="000000"/>
                  </a:solidFill>
                </a:rPr>
                <a:t>Chromophobe</a:t>
              </a:r>
            </a:p>
          </p:txBody>
        </p:sp>
        <p:sp>
          <p:nvSpPr>
            <p:cNvPr id="17425" name="Text Box 35"/>
            <p:cNvSpPr txBox="1">
              <a:spLocks noChangeArrowheads="1"/>
            </p:cNvSpPr>
            <p:nvPr/>
          </p:nvSpPr>
          <p:spPr bwMode="auto">
            <a:xfrm>
              <a:off x="3942" y="3018"/>
              <a:ext cx="650"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spcBef>
                  <a:spcPct val="50000"/>
                </a:spcBef>
              </a:pPr>
              <a:r>
                <a:rPr lang="en-US" sz="1600" b="0" i="1">
                  <a:solidFill>
                    <a:srgbClr val="000000"/>
                  </a:solidFill>
                </a:rPr>
                <a:t>5%</a:t>
              </a:r>
            </a:p>
          </p:txBody>
        </p:sp>
        <p:sp>
          <p:nvSpPr>
            <p:cNvPr id="17426" name="Text Box 36"/>
            <p:cNvSpPr txBox="1">
              <a:spLocks noChangeArrowheads="1"/>
            </p:cNvSpPr>
            <p:nvPr/>
          </p:nvSpPr>
          <p:spPr bwMode="auto">
            <a:xfrm>
              <a:off x="3932" y="3258"/>
              <a:ext cx="650"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spcBef>
                  <a:spcPct val="50000"/>
                </a:spcBef>
              </a:pPr>
              <a:r>
                <a:rPr lang="en-US" sz="1600" b="0" i="1">
                  <a:solidFill>
                    <a:srgbClr val="000000"/>
                  </a:solidFill>
                </a:rPr>
                <a:t>BHD</a:t>
              </a:r>
            </a:p>
          </p:txBody>
        </p:sp>
        <p:pic>
          <p:nvPicPr>
            <p:cNvPr id="17427" name="Picture 37" descr="Untitled-1"/>
            <p:cNvPicPr>
              <a:picLocks noChangeAspect="1" noChangeArrowheads="1"/>
            </p:cNvPicPr>
            <p:nvPr/>
          </p:nvPicPr>
          <p:blipFill>
            <a:blip r:embed="rId3">
              <a:extLst>
                <a:ext uri="{28A0092B-C50C-407E-A947-70E740481C1C}">
                  <a14:useLocalDpi xmlns:a14="http://schemas.microsoft.com/office/drawing/2010/main" val="0"/>
                </a:ext>
              </a:extLst>
            </a:blip>
            <a:srcRect l="60818" r="20374"/>
            <a:stretch>
              <a:fillRect/>
            </a:stretch>
          </p:blipFill>
          <p:spPr bwMode="auto">
            <a:xfrm>
              <a:off x="3775" y="1794"/>
              <a:ext cx="877" cy="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ítulo 1"/>
          <p:cNvSpPr>
            <a:spLocks noGrp="1"/>
          </p:cNvSpPr>
          <p:nvPr>
            <p:ph type="title"/>
          </p:nvPr>
        </p:nvSpPr>
        <p:spPr>
          <a:xfrm>
            <a:off x="419101" y="166691"/>
            <a:ext cx="8834523" cy="600075"/>
          </a:xfrm>
        </p:spPr>
        <p:txBody>
          <a:bodyPr/>
          <a:lstStyle/>
          <a:p>
            <a:r>
              <a:rPr lang="es-ES" dirty="0" err="1" smtClean="0"/>
              <a:t>Histologic</a:t>
            </a:r>
            <a:r>
              <a:rPr lang="es-ES" dirty="0" smtClean="0"/>
              <a:t> </a:t>
            </a:r>
            <a:r>
              <a:rPr lang="es-ES" dirty="0" err="1" smtClean="0"/>
              <a:t>Classification</a:t>
            </a:r>
            <a:r>
              <a:rPr lang="es-ES" dirty="0" smtClean="0"/>
              <a:t> of Human Renal </a:t>
            </a:r>
            <a:r>
              <a:rPr lang="es-ES" dirty="0" err="1" smtClean="0"/>
              <a:t>Epithelial</a:t>
            </a:r>
            <a:r>
              <a:rPr lang="es-ES" dirty="0" smtClean="0"/>
              <a:t> </a:t>
            </a:r>
            <a:r>
              <a:rPr lang="es-ES" dirty="0" err="1" smtClean="0"/>
              <a:t>Neoplasms</a:t>
            </a:r>
            <a:endParaRPr lang="es-ES" dirty="0"/>
          </a:p>
        </p:txBody>
      </p:sp>
    </p:spTree>
    <p:extLst>
      <p:ext uri="{BB962C8B-B14F-4D97-AF65-F5344CB8AC3E}">
        <p14:creationId xmlns:p14="http://schemas.microsoft.com/office/powerpoint/2010/main" val="169614826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Footer Placeholder 2"/>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ＭＳ Ｐゴシック" charset="0"/>
                <a:cs typeface="ＭＳ Ｐゴシック" charset="0"/>
              </a:defRPr>
            </a:lvl1pPr>
            <a:lvl2pPr marL="37931725" indent="-37474525" eaLnBrk="0" hangingPunct="0">
              <a:defRPr sz="2000">
                <a:solidFill>
                  <a:schemeClr val="tx1"/>
                </a:solidFill>
                <a:latin typeface="Arial" charset="0"/>
                <a:ea typeface="ＭＳ Ｐゴシック" charset="0"/>
              </a:defRPr>
            </a:lvl2pPr>
            <a:lvl3pPr eaLnBrk="0" hangingPunct="0">
              <a:defRPr sz="2000">
                <a:solidFill>
                  <a:schemeClr val="tx1"/>
                </a:solidFill>
                <a:latin typeface="Arial" charset="0"/>
                <a:ea typeface="ＭＳ Ｐゴシック" charset="0"/>
              </a:defRPr>
            </a:lvl3pPr>
            <a:lvl4pPr eaLnBrk="0" hangingPunct="0">
              <a:defRPr sz="2000">
                <a:solidFill>
                  <a:schemeClr val="tx1"/>
                </a:solidFill>
                <a:latin typeface="Arial" charset="0"/>
                <a:ea typeface="ＭＳ Ｐゴシック" charset="0"/>
              </a:defRPr>
            </a:lvl4pPr>
            <a:lvl5pPr eaLnBrk="0" hangingPunct="0">
              <a:defRPr sz="2000">
                <a:solidFill>
                  <a:schemeClr val="tx1"/>
                </a:solidFill>
                <a:latin typeface="Arial" charset="0"/>
                <a:ea typeface="ＭＳ Ｐゴシック" charset="0"/>
              </a:defRPr>
            </a:lvl5pPr>
            <a:lvl6pPr marL="457200" eaLnBrk="0" fontAlgn="base" hangingPunct="0">
              <a:spcBef>
                <a:spcPct val="0"/>
              </a:spcBef>
              <a:spcAft>
                <a:spcPct val="0"/>
              </a:spcAft>
              <a:defRPr sz="2000">
                <a:solidFill>
                  <a:schemeClr val="tx1"/>
                </a:solidFill>
                <a:latin typeface="Arial" charset="0"/>
                <a:ea typeface="ＭＳ Ｐゴシック" charset="0"/>
              </a:defRPr>
            </a:lvl6pPr>
            <a:lvl7pPr marL="914400" eaLnBrk="0" fontAlgn="base" hangingPunct="0">
              <a:spcBef>
                <a:spcPct val="0"/>
              </a:spcBef>
              <a:spcAft>
                <a:spcPct val="0"/>
              </a:spcAft>
              <a:defRPr sz="2000">
                <a:solidFill>
                  <a:schemeClr val="tx1"/>
                </a:solidFill>
                <a:latin typeface="Arial" charset="0"/>
                <a:ea typeface="ＭＳ Ｐゴシック" charset="0"/>
              </a:defRPr>
            </a:lvl7pPr>
            <a:lvl8pPr marL="1371600" eaLnBrk="0" fontAlgn="base" hangingPunct="0">
              <a:spcBef>
                <a:spcPct val="0"/>
              </a:spcBef>
              <a:spcAft>
                <a:spcPct val="0"/>
              </a:spcAft>
              <a:defRPr sz="2000">
                <a:solidFill>
                  <a:schemeClr val="tx1"/>
                </a:solidFill>
                <a:latin typeface="Arial" charset="0"/>
                <a:ea typeface="ＭＳ Ｐゴシック" charset="0"/>
              </a:defRPr>
            </a:lvl8pPr>
            <a:lvl9pPr marL="1828800" eaLnBrk="0" fontAlgn="base" hangingPunct="0">
              <a:spcBef>
                <a:spcPct val="0"/>
              </a:spcBef>
              <a:spcAft>
                <a:spcPct val="0"/>
              </a:spcAft>
              <a:defRPr sz="2000">
                <a:solidFill>
                  <a:schemeClr val="tx1"/>
                </a:solidFill>
                <a:latin typeface="Arial" charset="0"/>
                <a:ea typeface="ＭＳ Ｐゴシック" charset="0"/>
              </a:defRPr>
            </a:lvl9pPr>
          </a:lstStyle>
          <a:p>
            <a:pPr eaLnBrk="1" hangingPunct="1"/>
            <a:r>
              <a:rPr lang="de-DE" sz="1000">
                <a:solidFill>
                  <a:srgbClr val="000000"/>
                </a:solidFill>
              </a:rPr>
              <a:t>Page </a:t>
            </a:r>
            <a:r>
              <a:rPr lang="de-DE" sz="1000">
                <a:solidFill>
                  <a:srgbClr val="000000"/>
                </a:solidFill>
                <a:sym typeface="Wingdings" charset="0"/>
              </a:rPr>
              <a:t></a:t>
            </a:r>
            <a:r>
              <a:rPr lang="de-DE" sz="1000">
                <a:solidFill>
                  <a:srgbClr val="000000"/>
                </a:solidFill>
              </a:rPr>
              <a:t> </a:t>
            </a:r>
            <a:fld id="{94A06EE0-2517-4746-A592-270B1FD5B64C}" type="slidenum">
              <a:rPr lang="de-DE" sz="1000">
                <a:solidFill>
                  <a:srgbClr val="000000"/>
                </a:solidFill>
              </a:rPr>
              <a:pPr eaLnBrk="1" hangingPunct="1"/>
              <a:t>42</a:t>
            </a:fld>
            <a:endParaRPr lang="de-DE" sz="1000">
              <a:solidFill>
                <a:srgbClr val="000000"/>
              </a:solidFill>
            </a:endParaRPr>
          </a:p>
        </p:txBody>
      </p:sp>
      <p:sp>
        <p:nvSpPr>
          <p:cNvPr id="21507" name="Rectangle 16"/>
          <p:cNvSpPr>
            <a:spLocks noGrp="1" noChangeArrowheads="1"/>
          </p:cNvSpPr>
          <p:nvPr>
            <p:ph type="title"/>
          </p:nvPr>
        </p:nvSpPr>
        <p:spPr/>
        <p:txBody>
          <a:bodyPr/>
          <a:lstStyle/>
          <a:p>
            <a:r>
              <a:rPr lang="es-ES_tradnl" noProof="1" smtClean="0">
                <a:latin typeface="Arial" charset="0"/>
              </a:rPr>
              <a:t>Carcinoma de células renals</a:t>
            </a:r>
            <a:endParaRPr noProof="1">
              <a:latin typeface="Arial" charset="0"/>
            </a:endParaRPr>
          </a:p>
        </p:txBody>
      </p:sp>
      <p:sp>
        <p:nvSpPr>
          <p:cNvPr id="21508" name="Rectangle 7"/>
          <p:cNvSpPr>
            <a:spLocks noChangeArrowheads="1"/>
          </p:cNvSpPr>
          <p:nvPr/>
        </p:nvSpPr>
        <p:spPr bwMode="gray">
          <a:xfrm>
            <a:off x="419100" y="1038228"/>
            <a:ext cx="7670800"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801688" eaLnBrk="0" hangingPunct="0"/>
            <a:r>
              <a:rPr lang="es-ES_tradnl" noProof="1" smtClean="0">
                <a:solidFill>
                  <a:srgbClr val="000000"/>
                </a:solidFill>
                <a:latin typeface="Arial"/>
              </a:rPr>
              <a:t>Patología</a:t>
            </a:r>
            <a:endParaRPr noProof="1">
              <a:solidFill>
                <a:srgbClr val="000000"/>
              </a:solidFill>
              <a:latin typeface="Arial"/>
            </a:endParaRPr>
          </a:p>
        </p:txBody>
      </p:sp>
      <p:sp>
        <p:nvSpPr>
          <p:cNvPr id="21509" name="Rectangle 27"/>
          <p:cNvSpPr>
            <a:spLocks noChangeArrowheads="1"/>
          </p:cNvSpPr>
          <p:nvPr/>
        </p:nvSpPr>
        <p:spPr bwMode="gray">
          <a:xfrm>
            <a:off x="1049867" y="1555750"/>
            <a:ext cx="10729384" cy="446088"/>
          </a:xfrm>
          <a:prstGeom prst="rect">
            <a:avLst/>
          </a:prstGeom>
          <a:solidFill>
            <a:schemeClr val="folHlink"/>
          </a:solidFill>
          <a:ln w="12700">
            <a:solidFill>
              <a:srgbClr val="C0C0C0"/>
            </a:solidFill>
            <a:miter lim="800000"/>
            <a:headEnd/>
            <a:tailEnd/>
          </a:ln>
        </p:spPr>
        <p:txBody>
          <a:bodyPr lIns="252000" tIns="72000" rIns="72000" bIns="72000" anchor="ctr"/>
          <a:lstStyle/>
          <a:p>
            <a:pPr>
              <a:spcBef>
                <a:spcPct val="25000"/>
              </a:spcBef>
            </a:pPr>
            <a:r>
              <a:rPr lang="es-ES_tradnl" noProof="1" smtClean="0">
                <a:solidFill>
                  <a:srgbClr val="000000"/>
                </a:solidFill>
                <a:latin typeface="Arial"/>
              </a:rPr>
              <a:t>Predominio del carcinoma de células claras (60-75%)</a:t>
            </a:r>
            <a:endParaRPr noProof="1">
              <a:solidFill>
                <a:srgbClr val="000000"/>
              </a:solidFill>
              <a:latin typeface="Arial"/>
            </a:endParaRPr>
          </a:p>
        </p:txBody>
      </p:sp>
      <p:sp>
        <p:nvSpPr>
          <p:cNvPr id="21510" name="Rectangle 28"/>
          <p:cNvSpPr>
            <a:spLocks noChangeArrowheads="1"/>
          </p:cNvSpPr>
          <p:nvPr/>
        </p:nvSpPr>
        <p:spPr bwMode="gray">
          <a:xfrm>
            <a:off x="1049867" y="2098675"/>
            <a:ext cx="10729384" cy="446088"/>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solidFill>
                  <a:srgbClr val="000000"/>
                </a:solidFill>
                <a:latin typeface="Arial"/>
              </a:rPr>
              <a:t>Carcinoma de células claras se origina en las células tubulares proximales</a:t>
            </a:r>
            <a:endParaRPr noProof="1">
              <a:solidFill>
                <a:srgbClr val="000000"/>
              </a:solidFill>
              <a:latin typeface="Arial"/>
            </a:endParaRPr>
          </a:p>
        </p:txBody>
      </p:sp>
      <p:sp>
        <p:nvSpPr>
          <p:cNvPr id="21511" name="Rectangle 29"/>
          <p:cNvSpPr>
            <a:spLocks noChangeArrowheads="1"/>
          </p:cNvSpPr>
          <p:nvPr/>
        </p:nvSpPr>
        <p:spPr bwMode="gray">
          <a:xfrm>
            <a:off x="1049867" y="2640013"/>
            <a:ext cx="10729384" cy="449262"/>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solidFill>
                  <a:srgbClr val="000000"/>
                </a:solidFill>
                <a:latin typeface="Arial"/>
              </a:rPr>
              <a:t>Se asocian a deleción del 3p (donde está el gen VHL)</a:t>
            </a:r>
            <a:endParaRPr noProof="1">
              <a:solidFill>
                <a:srgbClr val="000000"/>
              </a:solidFill>
              <a:latin typeface="Arial"/>
            </a:endParaRPr>
          </a:p>
        </p:txBody>
      </p:sp>
      <p:sp>
        <p:nvSpPr>
          <p:cNvPr id="21512" name="Rectangle 30"/>
          <p:cNvSpPr>
            <a:spLocks noChangeArrowheads="1"/>
          </p:cNvSpPr>
          <p:nvPr/>
        </p:nvSpPr>
        <p:spPr bwMode="gray">
          <a:xfrm>
            <a:off x="1049867" y="3184528"/>
            <a:ext cx="10729384" cy="447675"/>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solidFill>
                  <a:srgbClr val="000000"/>
                </a:solidFill>
                <a:latin typeface="Arial"/>
              </a:rPr>
              <a:t>El 80% de los RCC metastásicos son de células claras</a:t>
            </a:r>
            <a:endParaRPr noProof="1">
              <a:solidFill>
                <a:srgbClr val="000000"/>
              </a:solidFill>
              <a:latin typeface="Arial"/>
            </a:endParaRPr>
          </a:p>
        </p:txBody>
      </p:sp>
      <p:sp>
        <p:nvSpPr>
          <p:cNvPr id="21513" name="Rectangle 31"/>
          <p:cNvSpPr>
            <a:spLocks noChangeArrowheads="1"/>
          </p:cNvSpPr>
          <p:nvPr/>
        </p:nvSpPr>
        <p:spPr bwMode="gray">
          <a:xfrm>
            <a:off x="1049867" y="3727450"/>
            <a:ext cx="10729384" cy="446088"/>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solidFill>
                  <a:srgbClr val="000000"/>
                </a:solidFill>
                <a:latin typeface="Arial"/>
              </a:rPr>
              <a:t>Los carcinomas papilares son bilaterales con frecuencia</a:t>
            </a:r>
            <a:endParaRPr noProof="1">
              <a:solidFill>
                <a:srgbClr val="000000"/>
              </a:solidFill>
              <a:latin typeface="Arial"/>
            </a:endParaRPr>
          </a:p>
        </p:txBody>
      </p:sp>
      <p:sp>
        <p:nvSpPr>
          <p:cNvPr id="21514" name="Rectangle 32"/>
          <p:cNvSpPr>
            <a:spLocks noChangeArrowheads="1"/>
          </p:cNvSpPr>
          <p:nvPr/>
        </p:nvSpPr>
        <p:spPr bwMode="gray">
          <a:xfrm>
            <a:off x="438152" y="1555750"/>
            <a:ext cx="618067" cy="446088"/>
          </a:xfrm>
          <a:prstGeom prst="rect">
            <a:avLst/>
          </a:prstGeom>
          <a:solidFill>
            <a:schemeClr val="tx2"/>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latin typeface="Arial"/>
              </a:rPr>
              <a:t>1</a:t>
            </a:r>
          </a:p>
        </p:txBody>
      </p:sp>
      <p:sp>
        <p:nvSpPr>
          <p:cNvPr id="21515" name="Rectangle 33"/>
          <p:cNvSpPr>
            <a:spLocks noChangeArrowheads="1"/>
          </p:cNvSpPr>
          <p:nvPr/>
        </p:nvSpPr>
        <p:spPr bwMode="gray">
          <a:xfrm>
            <a:off x="438152" y="2098675"/>
            <a:ext cx="618067" cy="446088"/>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latin typeface="Arial"/>
              </a:rPr>
              <a:t>2</a:t>
            </a:r>
          </a:p>
        </p:txBody>
      </p:sp>
      <p:sp>
        <p:nvSpPr>
          <p:cNvPr id="21516" name="Rectangle 34"/>
          <p:cNvSpPr>
            <a:spLocks noChangeArrowheads="1"/>
          </p:cNvSpPr>
          <p:nvPr/>
        </p:nvSpPr>
        <p:spPr bwMode="gray">
          <a:xfrm>
            <a:off x="438152" y="2640013"/>
            <a:ext cx="618067" cy="449262"/>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latin typeface="Arial"/>
              </a:rPr>
              <a:t>3</a:t>
            </a:r>
          </a:p>
        </p:txBody>
      </p:sp>
      <p:sp>
        <p:nvSpPr>
          <p:cNvPr id="21517" name="Rectangle 35"/>
          <p:cNvSpPr>
            <a:spLocks noChangeArrowheads="1"/>
          </p:cNvSpPr>
          <p:nvPr/>
        </p:nvSpPr>
        <p:spPr bwMode="gray">
          <a:xfrm>
            <a:off x="438152" y="3184528"/>
            <a:ext cx="618067" cy="447675"/>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latin typeface="Arial"/>
              </a:rPr>
              <a:t>4</a:t>
            </a:r>
          </a:p>
        </p:txBody>
      </p:sp>
      <p:sp>
        <p:nvSpPr>
          <p:cNvPr id="21518" name="Rectangle 36"/>
          <p:cNvSpPr>
            <a:spLocks noChangeArrowheads="1"/>
          </p:cNvSpPr>
          <p:nvPr/>
        </p:nvSpPr>
        <p:spPr bwMode="gray">
          <a:xfrm>
            <a:off x="438152" y="3727450"/>
            <a:ext cx="618067" cy="446088"/>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latin typeface="Arial"/>
              </a:rPr>
              <a:t>5</a:t>
            </a:r>
          </a:p>
        </p:txBody>
      </p:sp>
      <p:sp>
        <p:nvSpPr>
          <p:cNvPr id="21519" name="Rectangle 37"/>
          <p:cNvSpPr>
            <a:spLocks noChangeArrowheads="1"/>
          </p:cNvSpPr>
          <p:nvPr/>
        </p:nvSpPr>
        <p:spPr bwMode="gray">
          <a:xfrm>
            <a:off x="1049867" y="4256088"/>
            <a:ext cx="10729384" cy="449262"/>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solidFill>
                  <a:srgbClr val="000000"/>
                </a:solidFill>
                <a:latin typeface="Arial"/>
              </a:rPr>
              <a:t>Los carcinomas cromófobos tienen un curso indolente con frecuencia</a:t>
            </a:r>
            <a:endParaRPr noProof="1">
              <a:solidFill>
                <a:srgbClr val="000000"/>
              </a:solidFill>
              <a:latin typeface="Arial"/>
            </a:endParaRPr>
          </a:p>
        </p:txBody>
      </p:sp>
      <p:sp>
        <p:nvSpPr>
          <p:cNvPr id="21520" name="Rectangle 38"/>
          <p:cNvSpPr>
            <a:spLocks noChangeArrowheads="1"/>
          </p:cNvSpPr>
          <p:nvPr/>
        </p:nvSpPr>
        <p:spPr bwMode="gray">
          <a:xfrm>
            <a:off x="1049867" y="4800600"/>
            <a:ext cx="10729384" cy="446088"/>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solidFill>
                  <a:srgbClr val="000000"/>
                </a:solidFill>
                <a:latin typeface="Arial"/>
              </a:rPr>
              <a:t>Los carcinoma de túbulos colectores medulares son MUY agresivos, raros</a:t>
            </a:r>
            <a:endParaRPr noProof="1">
              <a:solidFill>
                <a:srgbClr val="000000"/>
              </a:solidFill>
              <a:latin typeface="Arial"/>
            </a:endParaRPr>
          </a:p>
        </p:txBody>
      </p:sp>
      <p:sp>
        <p:nvSpPr>
          <p:cNvPr id="21521" name="Rectangle 39"/>
          <p:cNvSpPr>
            <a:spLocks noChangeArrowheads="1"/>
          </p:cNvSpPr>
          <p:nvPr/>
        </p:nvSpPr>
        <p:spPr bwMode="gray">
          <a:xfrm>
            <a:off x="1049867" y="5343525"/>
            <a:ext cx="10729384" cy="446088"/>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solidFill>
                  <a:srgbClr val="000000"/>
                </a:solidFill>
                <a:latin typeface="Arial"/>
              </a:rPr>
              <a:t>Los oncocitomas (túbulo colectores corticales) NO son cáncer</a:t>
            </a:r>
            <a:endParaRPr noProof="1">
              <a:solidFill>
                <a:srgbClr val="000000"/>
              </a:solidFill>
              <a:latin typeface="Arial"/>
            </a:endParaRPr>
          </a:p>
        </p:txBody>
      </p:sp>
      <p:sp>
        <p:nvSpPr>
          <p:cNvPr id="21522" name="Rectangle 40"/>
          <p:cNvSpPr>
            <a:spLocks noChangeArrowheads="1"/>
          </p:cNvSpPr>
          <p:nvPr/>
        </p:nvSpPr>
        <p:spPr bwMode="gray">
          <a:xfrm>
            <a:off x="438152" y="4256088"/>
            <a:ext cx="618067" cy="449262"/>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latin typeface="Arial"/>
              </a:rPr>
              <a:t>6</a:t>
            </a:r>
          </a:p>
        </p:txBody>
      </p:sp>
      <p:sp>
        <p:nvSpPr>
          <p:cNvPr id="21523" name="Rectangle 41"/>
          <p:cNvSpPr>
            <a:spLocks noChangeArrowheads="1"/>
          </p:cNvSpPr>
          <p:nvPr/>
        </p:nvSpPr>
        <p:spPr bwMode="gray">
          <a:xfrm>
            <a:off x="438152" y="4800600"/>
            <a:ext cx="618067" cy="446088"/>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latin typeface="Arial"/>
              </a:rPr>
              <a:t>7</a:t>
            </a:r>
          </a:p>
        </p:txBody>
      </p:sp>
      <p:sp>
        <p:nvSpPr>
          <p:cNvPr id="21524" name="Rectangle 42"/>
          <p:cNvSpPr>
            <a:spLocks noChangeArrowheads="1"/>
          </p:cNvSpPr>
          <p:nvPr/>
        </p:nvSpPr>
        <p:spPr bwMode="gray">
          <a:xfrm>
            <a:off x="438152" y="5343525"/>
            <a:ext cx="618067" cy="446088"/>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latin typeface="Arial"/>
              </a:rPr>
              <a:t>8</a:t>
            </a:r>
          </a:p>
        </p:txBody>
      </p:sp>
    </p:spTree>
    <p:extLst>
      <p:ext uri="{BB962C8B-B14F-4D97-AF65-F5344CB8AC3E}">
        <p14:creationId xmlns:p14="http://schemas.microsoft.com/office/powerpoint/2010/main" val="553209355"/>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4" name="Oval 2"/>
          <p:cNvSpPr>
            <a:spLocks noChangeArrowheads="1"/>
          </p:cNvSpPr>
          <p:nvPr/>
        </p:nvSpPr>
        <p:spPr bwMode="auto">
          <a:xfrm>
            <a:off x="6673853" y="3475834"/>
            <a:ext cx="512233" cy="384175"/>
          </a:xfrm>
          <a:prstGeom prst="ellipse">
            <a:avLst/>
          </a:prstGeom>
          <a:solidFill>
            <a:schemeClr val="bg1"/>
          </a:solidFill>
          <a:ln w="12700">
            <a:solidFill>
              <a:schemeClr val="bg2"/>
            </a:solidFill>
            <a:round/>
            <a:headEnd/>
            <a:tailEnd/>
          </a:ln>
        </p:spPr>
        <p:txBody>
          <a:bodyPr wrap="none" anchor="ctr"/>
          <a:lstStyle/>
          <a:p>
            <a:pPr marL="342900" indent="-342900" algn="ctr">
              <a:buFont typeface="Wingdings" charset="0"/>
              <a:buNone/>
            </a:pPr>
            <a:r>
              <a:rPr lang="en-US" sz="1600" b="1">
                <a:solidFill>
                  <a:srgbClr val="000000"/>
                </a:solidFill>
                <a:latin typeface="Arial"/>
              </a:rPr>
              <a:t>Ub</a:t>
            </a:r>
          </a:p>
        </p:txBody>
      </p:sp>
      <p:sp>
        <p:nvSpPr>
          <p:cNvPr id="44035" name="Oval 3"/>
          <p:cNvSpPr>
            <a:spLocks noChangeArrowheads="1"/>
          </p:cNvSpPr>
          <p:nvPr/>
        </p:nvSpPr>
        <p:spPr bwMode="auto">
          <a:xfrm>
            <a:off x="5247217" y="1942309"/>
            <a:ext cx="2438400" cy="503237"/>
          </a:xfrm>
          <a:prstGeom prst="ellipse">
            <a:avLst/>
          </a:prstGeom>
          <a:solidFill>
            <a:schemeClr val="folHlink"/>
          </a:solidFill>
          <a:ln>
            <a:noFill/>
          </a:ln>
          <a:extLst>
            <a:ext uri="{91240B29-F687-4f45-9708-019B960494DF}">
              <a14:hiddenLine xmlns:a14="http://schemas.microsoft.com/office/drawing/2010/main" w="12700">
                <a:solidFill>
                  <a:srgbClr val="000000"/>
                </a:solidFill>
                <a:round/>
                <a:headEnd/>
                <a:tailEnd/>
              </a14:hiddenLine>
            </a:ext>
          </a:extLst>
        </p:spPr>
        <p:txBody>
          <a:bodyPr anchorCtr="1"/>
          <a:lstStyle/>
          <a:p>
            <a:pPr marL="342900" indent="-342900" algn="ctr">
              <a:buFont typeface="Wingdings" charset="0"/>
              <a:buNone/>
            </a:pPr>
            <a:r>
              <a:rPr lang="en-US" b="1">
                <a:solidFill>
                  <a:srgbClr val="000000"/>
                </a:solidFill>
                <a:latin typeface="Arial"/>
              </a:rPr>
              <a:t>Elongin C</a:t>
            </a:r>
          </a:p>
        </p:txBody>
      </p:sp>
      <p:sp>
        <p:nvSpPr>
          <p:cNvPr id="44036" name="AutoShape 4"/>
          <p:cNvSpPr>
            <a:spLocks noChangeArrowheads="1"/>
          </p:cNvSpPr>
          <p:nvPr/>
        </p:nvSpPr>
        <p:spPr bwMode="auto">
          <a:xfrm flipV="1">
            <a:off x="6193369" y="2162256"/>
            <a:ext cx="315039" cy="630079"/>
          </a:xfrm>
          <a:custGeom>
            <a:avLst/>
            <a:gdLst>
              <a:gd name="T0" fmla="*/ 5880365 w 21600"/>
              <a:gd name="T1" fmla="*/ 2150533 h 21600"/>
              <a:gd name="T2" fmla="*/ 3360208 w 21600"/>
              <a:gd name="T3" fmla="*/ 4301067 h 21600"/>
              <a:gd name="T4" fmla="*/ 840052 w 21600"/>
              <a:gd name="T5" fmla="*/ 2150533 h 21600"/>
              <a:gd name="T6" fmla="*/ 3360208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chemeClr val="accent1"/>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p>
            <a:endParaRPr lang="es-ES">
              <a:solidFill>
                <a:srgbClr val="000000"/>
              </a:solidFill>
              <a:latin typeface="Arial"/>
            </a:endParaRPr>
          </a:p>
        </p:txBody>
      </p:sp>
      <p:sp>
        <p:nvSpPr>
          <p:cNvPr id="44037" name="Text Box 5"/>
          <p:cNvSpPr txBox="1">
            <a:spLocks noChangeArrowheads="1"/>
          </p:cNvSpPr>
          <p:nvPr/>
        </p:nvSpPr>
        <p:spPr bwMode="auto">
          <a:xfrm>
            <a:off x="6285497" y="2339181"/>
            <a:ext cx="33855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6pPr>
            <a:lvl7pPr marL="29718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7pPr>
            <a:lvl8pPr marL="34290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8pPr>
            <a:lvl9pPr marL="38862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9pPr>
          </a:lstStyle>
          <a:p>
            <a:pPr algn="ctr">
              <a:spcBef>
                <a:spcPct val="0"/>
              </a:spcBef>
              <a:spcAft>
                <a:spcPct val="0"/>
              </a:spcAft>
            </a:pPr>
            <a:r>
              <a:rPr lang="en-US" sz="1800" b="1">
                <a:solidFill>
                  <a:srgbClr val="000000"/>
                </a:solidFill>
                <a:latin typeface="Symbol" charset="0"/>
                <a:cs typeface="ＭＳ Ｐゴシック" charset="0"/>
              </a:rPr>
              <a:t>a</a:t>
            </a:r>
            <a:endParaRPr lang="en-US" sz="4400" b="1">
              <a:solidFill>
                <a:srgbClr val="000000"/>
              </a:solidFill>
              <a:latin typeface="Helvetica" charset="0"/>
              <a:cs typeface="ＭＳ Ｐゴシック" charset="0"/>
            </a:endParaRPr>
          </a:p>
        </p:txBody>
      </p:sp>
      <p:sp>
        <p:nvSpPr>
          <p:cNvPr id="44038" name="Rectangle 6"/>
          <p:cNvSpPr>
            <a:spLocks noChangeArrowheads="1"/>
          </p:cNvSpPr>
          <p:nvPr/>
        </p:nvSpPr>
        <p:spPr bwMode="auto">
          <a:xfrm>
            <a:off x="3348567" y="2711727"/>
            <a:ext cx="184666" cy="369332"/>
          </a:xfrm>
          <a:prstGeom prst="rect">
            <a:avLst/>
          </a:prstGeom>
          <a:solidFill>
            <a:schemeClr val="accent1"/>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p>
            <a:endParaRPr lang="es-ES">
              <a:solidFill>
                <a:srgbClr val="000000"/>
              </a:solidFill>
              <a:latin typeface="Arial"/>
            </a:endParaRPr>
          </a:p>
        </p:txBody>
      </p:sp>
      <p:sp>
        <p:nvSpPr>
          <p:cNvPr id="44039" name="AutoShape 7"/>
          <p:cNvSpPr>
            <a:spLocks noChangeArrowheads="1"/>
          </p:cNvSpPr>
          <p:nvPr/>
        </p:nvSpPr>
        <p:spPr bwMode="auto">
          <a:xfrm>
            <a:off x="3958167" y="2597827"/>
            <a:ext cx="366832" cy="733663"/>
          </a:xfrm>
          <a:prstGeom prst="triangle">
            <a:avLst>
              <a:gd name="adj" fmla="val 50000"/>
            </a:avLst>
          </a:prstGeom>
          <a:solidFill>
            <a:schemeClr val="bg2"/>
          </a:solidFill>
          <a:ln w="12700">
            <a:solidFill>
              <a:schemeClr val="bg2"/>
            </a:solidFill>
            <a:miter lim="800000"/>
            <a:headEnd/>
            <a:tailEnd/>
          </a:ln>
        </p:spPr>
        <p:txBody>
          <a:bodyPr wrap="none" anchor="ctr">
            <a:spAutoFit/>
          </a:bodyPr>
          <a:lstStyle/>
          <a:p>
            <a:endParaRPr lang="es-ES">
              <a:solidFill>
                <a:srgbClr val="000000"/>
              </a:solidFill>
              <a:latin typeface="Arial"/>
            </a:endParaRPr>
          </a:p>
        </p:txBody>
      </p:sp>
      <p:sp>
        <p:nvSpPr>
          <p:cNvPr id="44040" name="Text Box 8"/>
          <p:cNvSpPr txBox="1">
            <a:spLocks noChangeArrowheads="1"/>
          </p:cNvSpPr>
          <p:nvPr/>
        </p:nvSpPr>
        <p:spPr bwMode="auto">
          <a:xfrm>
            <a:off x="4196472" y="2815431"/>
            <a:ext cx="3129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6pPr>
            <a:lvl7pPr marL="29718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7pPr>
            <a:lvl8pPr marL="34290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8pPr>
            <a:lvl9pPr marL="38862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9pPr>
          </a:lstStyle>
          <a:p>
            <a:pPr algn="ctr">
              <a:spcBef>
                <a:spcPct val="0"/>
              </a:spcBef>
              <a:spcAft>
                <a:spcPct val="0"/>
              </a:spcAft>
            </a:pPr>
            <a:r>
              <a:rPr lang="en-US" sz="1800" b="1">
                <a:solidFill>
                  <a:srgbClr val="000000"/>
                </a:solidFill>
                <a:latin typeface="Symbol" charset="0"/>
                <a:cs typeface="ＭＳ Ｐゴシック" charset="0"/>
              </a:rPr>
              <a:t>b</a:t>
            </a:r>
            <a:endParaRPr lang="en-US" sz="4400" b="1">
              <a:solidFill>
                <a:srgbClr val="000000"/>
              </a:solidFill>
              <a:latin typeface="Helvetica" charset="0"/>
              <a:cs typeface="ＭＳ Ｐゴシック" charset="0"/>
            </a:endParaRPr>
          </a:p>
        </p:txBody>
      </p:sp>
      <p:sp>
        <p:nvSpPr>
          <p:cNvPr id="44041" name="Text Box 9"/>
          <p:cNvSpPr txBox="1">
            <a:spLocks noChangeArrowheads="1"/>
          </p:cNvSpPr>
          <p:nvPr/>
        </p:nvSpPr>
        <p:spPr bwMode="auto">
          <a:xfrm>
            <a:off x="4955030" y="2629694"/>
            <a:ext cx="111566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6pPr>
            <a:lvl7pPr marL="29718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7pPr>
            <a:lvl8pPr marL="34290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8pPr>
            <a:lvl9pPr marL="38862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9pPr>
          </a:lstStyle>
          <a:p>
            <a:pPr algn="ctr">
              <a:spcBef>
                <a:spcPct val="0"/>
              </a:spcBef>
              <a:spcAft>
                <a:spcPct val="0"/>
              </a:spcAft>
            </a:pPr>
            <a:r>
              <a:rPr lang="en-US" sz="2800" b="1">
                <a:solidFill>
                  <a:srgbClr val="000000"/>
                </a:solidFill>
                <a:cs typeface="ＭＳ Ｐゴシック" charset="0"/>
              </a:rPr>
              <a:t>pVHL</a:t>
            </a:r>
          </a:p>
        </p:txBody>
      </p:sp>
      <p:sp>
        <p:nvSpPr>
          <p:cNvPr id="44042" name="AutoShape 10"/>
          <p:cNvSpPr>
            <a:spLocks noChangeArrowheads="1"/>
          </p:cNvSpPr>
          <p:nvPr/>
        </p:nvSpPr>
        <p:spPr bwMode="auto">
          <a:xfrm>
            <a:off x="3621618" y="3384432"/>
            <a:ext cx="259675" cy="519351"/>
          </a:xfrm>
          <a:custGeom>
            <a:avLst/>
            <a:gdLst>
              <a:gd name="T0" fmla="*/ 30239073 w 21600"/>
              <a:gd name="T1" fmla="*/ 0 h 21600"/>
              <a:gd name="T2" fmla="*/ 7560469 w 21600"/>
              <a:gd name="T3" fmla="*/ 19354798 h 21600"/>
              <a:gd name="T4" fmla="*/ 30239073 w 21600"/>
              <a:gd name="T5" fmla="*/ 9677399 h 21600"/>
              <a:gd name="T6" fmla="*/ 68044221 w 21600"/>
              <a:gd name="T7" fmla="*/ 19354798 h 21600"/>
              <a:gd name="T8" fmla="*/ 52923275 w 21600"/>
              <a:gd name="T9" fmla="*/ 29032200 h 21600"/>
              <a:gd name="T10" fmla="*/ 37802343 w 21600"/>
              <a:gd name="T11" fmla="*/ 19354798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7817" y="5400"/>
                  <a:pt x="5400" y="7817"/>
                  <a:pt x="5400" y="10800"/>
                </a:cubicBezTo>
                <a:lnTo>
                  <a:pt x="0" y="10800"/>
                </a:lnTo>
                <a:cubicBezTo>
                  <a:pt x="0" y="4835"/>
                  <a:pt x="4835" y="0"/>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tx1"/>
          </a:solid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spAutoFit/>
          </a:bodyPr>
          <a:lstStyle/>
          <a:p>
            <a:endParaRPr lang="es-ES">
              <a:solidFill>
                <a:srgbClr val="000000"/>
              </a:solidFill>
              <a:latin typeface="Arial"/>
            </a:endParaRPr>
          </a:p>
        </p:txBody>
      </p:sp>
      <p:sp>
        <p:nvSpPr>
          <p:cNvPr id="44043" name="Oval 11"/>
          <p:cNvSpPr>
            <a:spLocks noChangeArrowheads="1"/>
          </p:cNvSpPr>
          <p:nvPr/>
        </p:nvSpPr>
        <p:spPr bwMode="auto">
          <a:xfrm>
            <a:off x="5695953" y="3733009"/>
            <a:ext cx="512233" cy="384175"/>
          </a:xfrm>
          <a:prstGeom prst="ellipse">
            <a:avLst/>
          </a:prstGeom>
          <a:solidFill>
            <a:schemeClr val="bg1"/>
          </a:solidFill>
          <a:ln w="12700">
            <a:solidFill>
              <a:schemeClr val="bg2"/>
            </a:solidFill>
            <a:round/>
            <a:headEnd/>
            <a:tailEnd/>
          </a:ln>
        </p:spPr>
        <p:txBody>
          <a:bodyPr wrap="none" anchor="ctr"/>
          <a:lstStyle/>
          <a:p>
            <a:pPr marL="342900" indent="-342900" algn="ctr">
              <a:buFont typeface="Wingdings" charset="0"/>
              <a:buNone/>
            </a:pPr>
            <a:r>
              <a:rPr lang="en-US" sz="1600" b="1">
                <a:solidFill>
                  <a:srgbClr val="000000"/>
                </a:solidFill>
                <a:latin typeface="Arial"/>
              </a:rPr>
              <a:t>Ub</a:t>
            </a:r>
          </a:p>
        </p:txBody>
      </p:sp>
      <p:sp>
        <p:nvSpPr>
          <p:cNvPr id="44044" name="AutoShape 12"/>
          <p:cNvSpPr>
            <a:spLocks noChangeArrowheads="1"/>
          </p:cNvSpPr>
          <p:nvPr/>
        </p:nvSpPr>
        <p:spPr bwMode="auto">
          <a:xfrm>
            <a:off x="6616700" y="4428807"/>
            <a:ext cx="184666" cy="437198"/>
          </a:xfrm>
          <a:prstGeom prst="can">
            <a:avLst>
              <a:gd name="adj" fmla="val 25000"/>
            </a:avLst>
          </a:prstGeom>
          <a:solidFill>
            <a:schemeClr val="bg2"/>
          </a:solidFill>
          <a:ln w="28575">
            <a:solidFill>
              <a:srgbClr val="000000"/>
            </a:solidFill>
            <a:round/>
            <a:headEnd/>
            <a:tailEnd/>
          </a:ln>
        </p:spPr>
        <p:txBody>
          <a:bodyPr wrap="none" anchor="ctr">
            <a:spAutoFit/>
          </a:bodyPr>
          <a:lstStyle/>
          <a:p>
            <a:endParaRPr lang="es-ES">
              <a:solidFill>
                <a:srgbClr val="000000"/>
              </a:solidFill>
              <a:latin typeface="Arial"/>
            </a:endParaRPr>
          </a:p>
        </p:txBody>
      </p:sp>
      <p:sp>
        <p:nvSpPr>
          <p:cNvPr id="44045" name="AutoShape 13"/>
          <p:cNvSpPr>
            <a:spLocks noChangeArrowheads="1"/>
          </p:cNvSpPr>
          <p:nvPr/>
        </p:nvSpPr>
        <p:spPr bwMode="auto">
          <a:xfrm rot="5400000">
            <a:off x="7139723" y="3490002"/>
            <a:ext cx="681157" cy="1248013"/>
          </a:xfrm>
          <a:custGeom>
            <a:avLst/>
            <a:gdLst>
              <a:gd name="T0" fmla="*/ 9224066 w 21600"/>
              <a:gd name="T1" fmla="*/ 0 h 21600"/>
              <a:gd name="T2" fmla="*/ 9224066 w 21600"/>
              <a:gd name="T3" fmla="*/ 7414137 h 21600"/>
              <a:gd name="T4" fmla="*/ 1973975 w 21600"/>
              <a:gd name="T5" fmla="*/ 13172018 h 21600"/>
              <a:gd name="T6" fmla="*/ 13172018 w 21600"/>
              <a:gd name="T7" fmla="*/ 3707081 h 21600"/>
              <a:gd name="T8" fmla="*/ 17694720 60000 65536"/>
              <a:gd name="T9" fmla="*/ 5898240 60000 65536"/>
              <a:gd name="T10" fmla="*/ 5898240 60000 65536"/>
              <a:gd name="T11" fmla="*/ 0 60000 65536"/>
              <a:gd name="T12" fmla="*/ 12427 w 21600"/>
              <a:gd name="T13" fmla="*/ 2912 h 21600"/>
              <a:gd name="T14" fmla="*/ 18227 w 21600"/>
              <a:gd name="T15" fmla="*/ 924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chemeClr val="tx2"/>
          </a:solid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spAutoFit/>
          </a:bodyPr>
          <a:lstStyle/>
          <a:p>
            <a:endParaRPr lang="es-ES">
              <a:solidFill>
                <a:srgbClr val="000000"/>
              </a:solidFill>
              <a:latin typeface="Arial"/>
            </a:endParaRPr>
          </a:p>
        </p:txBody>
      </p:sp>
      <p:sp>
        <p:nvSpPr>
          <p:cNvPr id="44046" name="Text Box 14"/>
          <p:cNvSpPr txBox="1">
            <a:spLocks noChangeArrowheads="1"/>
          </p:cNvSpPr>
          <p:nvPr/>
        </p:nvSpPr>
        <p:spPr bwMode="auto">
          <a:xfrm>
            <a:off x="6665384" y="4572796"/>
            <a:ext cx="2032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6pPr>
            <a:lvl7pPr marL="29718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7pPr>
            <a:lvl8pPr marL="34290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8pPr>
            <a:lvl9pPr marL="38862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9pPr>
          </a:lstStyle>
          <a:p>
            <a:pPr algn="ctr">
              <a:spcBef>
                <a:spcPct val="0"/>
              </a:spcBef>
              <a:spcAft>
                <a:spcPct val="0"/>
              </a:spcAft>
            </a:pPr>
            <a:r>
              <a:rPr lang="en-US" sz="1800" b="1">
                <a:solidFill>
                  <a:srgbClr val="000000"/>
                </a:solidFill>
                <a:cs typeface="ＭＳ Ｐゴシック" charset="0"/>
              </a:rPr>
              <a:t>Proteasome</a:t>
            </a:r>
          </a:p>
        </p:txBody>
      </p:sp>
      <p:grpSp>
        <p:nvGrpSpPr>
          <p:cNvPr id="44047" name="Group 15"/>
          <p:cNvGrpSpPr>
            <a:grpSpLocks/>
          </p:cNvGrpSpPr>
          <p:nvPr/>
        </p:nvGrpSpPr>
        <p:grpSpPr bwMode="auto">
          <a:xfrm>
            <a:off x="7306738" y="4908434"/>
            <a:ext cx="366183" cy="969452"/>
            <a:chOff x="2688" y="2864"/>
            <a:chExt cx="173" cy="613"/>
          </a:xfrm>
        </p:grpSpPr>
        <p:sp>
          <p:nvSpPr>
            <p:cNvPr id="44061" name="AutoShape 16"/>
            <p:cNvSpPr>
              <a:spLocks noChangeArrowheads="1"/>
            </p:cNvSpPr>
            <p:nvPr/>
          </p:nvSpPr>
          <p:spPr bwMode="auto">
            <a:xfrm>
              <a:off x="2688" y="2864"/>
              <a:ext cx="173" cy="464"/>
            </a:xfrm>
            <a:prstGeom prst="triangle">
              <a:avLst>
                <a:gd name="adj" fmla="val 50000"/>
              </a:avLst>
            </a:prstGeom>
            <a:solidFill>
              <a:schemeClr val="tx2"/>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p>
              <a:endParaRPr lang="es-ES">
                <a:solidFill>
                  <a:srgbClr val="000000"/>
                </a:solidFill>
                <a:latin typeface="Arial"/>
              </a:endParaRPr>
            </a:p>
          </p:txBody>
        </p:sp>
        <p:sp>
          <p:nvSpPr>
            <p:cNvPr id="44062" name="Rectangle 17"/>
            <p:cNvSpPr>
              <a:spLocks noChangeArrowheads="1"/>
            </p:cNvSpPr>
            <p:nvPr/>
          </p:nvSpPr>
          <p:spPr bwMode="auto">
            <a:xfrm>
              <a:off x="2688" y="3243"/>
              <a:ext cx="87" cy="234"/>
            </a:xfrm>
            <a:prstGeom prst="rect">
              <a:avLst/>
            </a:prstGeom>
            <a:solidFill>
              <a:schemeClr val="tx2"/>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p>
              <a:endParaRPr lang="es-ES">
                <a:solidFill>
                  <a:srgbClr val="000000"/>
                </a:solidFill>
                <a:latin typeface="Arial"/>
              </a:endParaRPr>
            </a:p>
          </p:txBody>
        </p:sp>
      </p:grpSp>
      <p:sp>
        <p:nvSpPr>
          <p:cNvPr id="44048" name="Freeform 18"/>
          <p:cNvSpPr>
            <a:spLocks/>
          </p:cNvSpPr>
          <p:nvPr/>
        </p:nvSpPr>
        <p:spPr bwMode="auto">
          <a:xfrm>
            <a:off x="7408335" y="5349359"/>
            <a:ext cx="677333" cy="369332"/>
          </a:xfrm>
          <a:custGeom>
            <a:avLst/>
            <a:gdLst>
              <a:gd name="T0" fmla="*/ 0 w 320"/>
              <a:gd name="T1" fmla="*/ 101153 h 455"/>
              <a:gd name="T2" fmla="*/ 152400 w 320"/>
              <a:gd name="T3" fmla="*/ 328748 h 455"/>
              <a:gd name="T4" fmla="*/ 304800 w 320"/>
              <a:gd name="T5" fmla="*/ 25288 h 455"/>
              <a:gd name="T6" fmla="*/ 381000 w 320"/>
              <a:gd name="T7" fmla="*/ 177018 h 455"/>
              <a:gd name="T8" fmla="*/ 457200 w 320"/>
              <a:gd name="T9" fmla="*/ 328748 h 455"/>
              <a:gd name="T10" fmla="*/ 76200 w 320"/>
              <a:gd name="T11" fmla="*/ 556343 h 455"/>
              <a:gd name="T12" fmla="*/ 228600 w 320"/>
              <a:gd name="T13" fmla="*/ 632208 h 455"/>
              <a:gd name="T14" fmla="*/ 304800 w 320"/>
              <a:gd name="T15" fmla="*/ 708073 h 455"/>
              <a:gd name="T16" fmla="*/ 381000 w 320"/>
              <a:gd name="T17" fmla="*/ 708073 h 455"/>
              <a:gd name="T18" fmla="*/ 304800 w 320"/>
              <a:gd name="T19" fmla="*/ 708073 h 4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0"/>
              <a:gd name="T31" fmla="*/ 0 h 455"/>
              <a:gd name="T32" fmla="*/ 320 w 320"/>
              <a:gd name="T33" fmla="*/ 455 h 4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0" h="455">
                <a:moveTo>
                  <a:pt x="0" y="64"/>
                </a:moveTo>
                <a:cubicBezTo>
                  <a:pt x="31" y="140"/>
                  <a:pt x="63" y="216"/>
                  <a:pt x="96" y="208"/>
                </a:cubicBezTo>
                <a:cubicBezTo>
                  <a:pt x="128" y="199"/>
                  <a:pt x="168" y="32"/>
                  <a:pt x="192" y="16"/>
                </a:cubicBezTo>
                <a:cubicBezTo>
                  <a:pt x="216" y="0"/>
                  <a:pt x="224" y="80"/>
                  <a:pt x="240" y="112"/>
                </a:cubicBezTo>
                <a:cubicBezTo>
                  <a:pt x="256" y="144"/>
                  <a:pt x="320" y="168"/>
                  <a:pt x="288" y="208"/>
                </a:cubicBezTo>
                <a:cubicBezTo>
                  <a:pt x="256" y="248"/>
                  <a:pt x="72" y="320"/>
                  <a:pt x="48" y="352"/>
                </a:cubicBezTo>
                <a:cubicBezTo>
                  <a:pt x="24" y="384"/>
                  <a:pt x="120" y="384"/>
                  <a:pt x="144" y="400"/>
                </a:cubicBezTo>
                <a:cubicBezTo>
                  <a:pt x="168" y="416"/>
                  <a:pt x="176" y="440"/>
                  <a:pt x="192" y="448"/>
                </a:cubicBezTo>
                <a:cubicBezTo>
                  <a:pt x="207" y="455"/>
                  <a:pt x="240" y="448"/>
                  <a:pt x="240" y="448"/>
                </a:cubicBezTo>
                <a:cubicBezTo>
                  <a:pt x="240" y="448"/>
                  <a:pt x="200" y="448"/>
                  <a:pt x="192" y="448"/>
                </a:cubicBezTo>
              </a:path>
            </a:pathLst>
          </a:custGeom>
          <a:noFill/>
          <a:ln w="57150">
            <a:solidFill>
              <a:srgbClr val="000000"/>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p>
            <a:endParaRPr lang="es-ES">
              <a:solidFill>
                <a:srgbClr val="000000"/>
              </a:solidFill>
              <a:latin typeface="Arial"/>
            </a:endParaRPr>
          </a:p>
        </p:txBody>
      </p:sp>
      <p:sp>
        <p:nvSpPr>
          <p:cNvPr id="44049" name="Text Box 19"/>
          <p:cNvSpPr txBox="1">
            <a:spLocks noChangeArrowheads="1"/>
          </p:cNvSpPr>
          <p:nvPr/>
        </p:nvSpPr>
        <p:spPr bwMode="auto">
          <a:xfrm>
            <a:off x="8767007" y="5507832"/>
            <a:ext cx="189487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6pPr>
            <a:lvl7pPr marL="29718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7pPr>
            <a:lvl8pPr marL="34290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8pPr>
            <a:lvl9pPr marL="38862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9pPr>
          </a:lstStyle>
          <a:p>
            <a:pPr algn="ctr">
              <a:spcBef>
                <a:spcPct val="0"/>
              </a:spcBef>
              <a:spcAft>
                <a:spcPct val="0"/>
              </a:spcAft>
            </a:pPr>
            <a:r>
              <a:rPr lang="en-US" sz="2000" b="1">
                <a:solidFill>
                  <a:srgbClr val="000000"/>
                </a:solidFill>
                <a:cs typeface="ＭＳ Ｐゴシック" charset="0"/>
              </a:rPr>
              <a:t>HIF destroyed</a:t>
            </a:r>
            <a:endParaRPr lang="en-US" sz="4400" b="1">
              <a:solidFill>
                <a:srgbClr val="000000"/>
              </a:solidFill>
              <a:cs typeface="ＭＳ Ｐゴシック" charset="0"/>
            </a:endParaRPr>
          </a:p>
        </p:txBody>
      </p:sp>
      <p:sp>
        <p:nvSpPr>
          <p:cNvPr id="44050" name="Text Box 20"/>
          <p:cNvSpPr txBox="1">
            <a:spLocks noChangeArrowheads="1"/>
          </p:cNvSpPr>
          <p:nvPr/>
        </p:nvSpPr>
        <p:spPr bwMode="auto">
          <a:xfrm>
            <a:off x="1353709" y="3285333"/>
            <a:ext cx="17354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6pPr>
            <a:lvl7pPr marL="29718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7pPr>
            <a:lvl8pPr marL="34290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8pPr>
            <a:lvl9pPr marL="38862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9pPr>
          </a:lstStyle>
          <a:p>
            <a:pPr algn="ctr">
              <a:spcBef>
                <a:spcPct val="0"/>
              </a:spcBef>
              <a:spcAft>
                <a:spcPct val="0"/>
              </a:spcAft>
            </a:pPr>
            <a:r>
              <a:rPr lang="en-US" b="1">
                <a:solidFill>
                  <a:srgbClr val="000000"/>
                </a:solidFill>
                <a:cs typeface="ＭＳ Ｐゴシック" charset="0"/>
              </a:rPr>
              <a:t>O</a:t>
            </a:r>
            <a:r>
              <a:rPr lang="en-US" b="1" baseline="-25000">
                <a:solidFill>
                  <a:srgbClr val="000000"/>
                </a:solidFill>
                <a:cs typeface="ＭＳ Ｐゴシック" charset="0"/>
              </a:rPr>
              <a:t>2</a:t>
            </a:r>
            <a:r>
              <a:rPr lang="en-US" b="1">
                <a:solidFill>
                  <a:srgbClr val="000000"/>
                </a:solidFill>
                <a:cs typeface="ＭＳ Ｐゴシック" charset="0"/>
              </a:rPr>
              <a:t> present</a:t>
            </a:r>
          </a:p>
        </p:txBody>
      </p:sp>
      <p:grpSp>
        <p:nvGrpSpPr>
          <p:cNvPr id="44051" name="Group 21"/>
          <p:cNvGrpSpPr>
            <a:grpSpLocks/>
          </p:cNvGrpSpPr>
          <p:nvPr/>
        </p:nvGrpSpPr>
        <p:grpSpPr bwMode="auto">
          <a:xfrm>
            <a:off x="3246968" y="3539331"/>
            <a:ext cx="886882" cy="993776"/>
            <a:chOff x="280" y="297"/>
            <a:chExt cx="419" cy="626"/>
          </a:xfrm>
        </p:grpSpPr>
        <p:sp>
          <p:nvSpPr>
            <p:cNvPr id="44059" name="Rectangle 22"/>
            <p:cNvSpPr>
              <a:spLocks noChangeArrowheads="1"/>
            </p:cNvSpPr>
            <p:nvPr/>
          </p:nvSpPr>
          <p:spPr bwMode="auto">
            <a:xfrm>
              <a:off x="340" y="671"/>
              <a:ext cx="359" cy="252"/>
            </a:xfrm>
            <a:prstGeom prst="rect">
              <a:avLst/>
            </a:prstGeom>
            <a:solidFill>
              <a:schemeClr val="tx2"/>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p>
              <a:pPr algn="ctr" eaLnBrk="0" hangingPunct="0">
                <a:spcBef>
                  <a:spcPct val="0"/>
                </a:spcBef>
                <a:spcAft>
                  <a:spcPct val="0"/>
                </a:spcAft>
              </a:pPr>
              <a:r>
                <a:rPr lang="en-US" sz="2000" b="1">
                  <a:solidFill>
                    <a:srgbClr val="000000"/>
                  </a:solidFill>
                  <a:latin typeface="Arial"/>
                  <a:cs typeface="ＭＳ Ｐゴシック" charset="0"/>
                </a:rPr>
                <a:t>HIF</a:t>
              </a:r>
              <a:r>
                <a:rPr lang="en-US" sz="2000" b="1">
                  <a:solidFill>
                    <a:srgbClr val="000000"/>
                  </a:solidFill>
                  <a:latin typeface="Symbol" charset="0"/>
                  <a:cs typeface="ＭＳ Ｐゴシック" charset="0"/>
                </a:rPr>
                <a:t></a:t>
              </a:r>
              <a:endParaRPr lang="en-US" sz="1400" b="1">
                <a:solidFill>
                  <a:srgbClr val="000000"/>
                </a:solidFill>
                <a:latin typeface="Helvetica" charset="0"/>
                <a:cs typeface="ＭＳ Ｐゴシック" charset="0"/>
              </a:endParaRPr>
            </a:p>
          </p:txBody>
        </p:sp>
        <p:sp>
          <p:nvSpPr>
            <p:cNvPr id="44060" name="AutoShape 23"/>
            <p:cNvSpPr>
              <a:spLocks noChangeArrowheads="1"/>
            </p:cNvSpPr>
            <p:nvPr/>
          </p:nvSpPr>
          <p:spPr bwMode="auto">
            <a:xfrm>
              <a:off x="280" y="297"/>
              <a:ext cx="173" cy="462"/>
            </a:xfrm>
            <a:prstGeom prst="triangle">
              <a:avLst>
                <a:gd name="adj" fmla="val 50000"/>
              </a:avLst>
            </a:prstGeom>
            <a:solidFill>
              <a:schemeClr val="tx2"/>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p>
              <a:endParaRPr lang="es-ES">
                <a:solidFill>
                  <a:srgbClr val="000000"/>
                </a:solidFill>
                <a:latin typeface="Arial"/>
              </a:endParaRPr>
            </a:p>
          </p:txBody>
        </p:sp>
      </p:grpSp>
      <p:sp>
        <p:nvSpPr>
          <p:cNvPr id="44052" name="Oval 24"/>
          <p:cNvSpPr>
            <a:spLocks noChangeArrowheads="1"/>
          </p:cNvSpPr>
          <p:nvPr/>
        </p:nvSpPr>
        <p:spPr bwMode="auto">
          <a:xfrm>
            <a:off x="6218769" y="3620296"/>
            <a:ext cx="512233" cy="384175"/>
          </a:xfrm>
          <a:prstGeom prst="ellipse">
            <a:avLst/>
          </a:prstGeom>
          <a:solidFill>
            <a:schemeClr val="bg1"/>
          </a:solidFill>
          <a:ln w="12700">
            <a:solidFill>
              <a:schemeClr val="bg2"/>
            </a:solidFill>
            <a:round/>
            <a:headEnd/>
            <a:tailEnd/>
          </a:ln>
        </p:spPr>
        <p:txBody>
          <a:bodyPr wrap="none" anchor="ctr"/>
          <a:lstStyle/>
          <a:p>
            <a:pPr marL="342900" indent="-342900" algn="ctr">
              <a:buFont typeface="Wingdings" charset="0"/>
              <a:buNone/>
            </a:pPr>
            <a:r>
              <a:rPr lang="en-US" sz="1600" b="1">
                <a:solidFill>
                  <a:srgbClr val="000000"/>
                </a:solidFill>
                <a:latin typeface="Arial"/>
              </a:rPr>
              <a:t>Ub</a:t>
            </a:r>
          </a:p>
        </p:txBody>
      </p:sp>
      <p:grpSp>
        <p:nvGrpSpPr>
          <p:cNvPr id="44053" name="Group 25"/>
          <p:cNvGrpSpPr>
            <a:grpSpLocks/>
          </p:cNvGrpSpPr>
          <p:nvPr/>
        </p:nvGrpSpPr>
        <p:grpSpPr bwMode="auto">
          <a:xfrm>
            <a:off x="4764618" y="3634582"/>
            <a:ext cx="886882" cy="993776"/>
            <a:chOff x="280" y="297"/>
            <a:chExt cx="419" cy="626"/>
          </a:xfrm>
        </p:grpSpPr>
        <p:sp>
          <p:nvSpPr>
            <p:cNvPr id="44057" name="Rectangle 26"/>
            <p:cNvSpPr>
              <a:spLocks noChangeArrowheads="1"/>
            </p:cNvSpPr>
            <p:nvPr/>
          </p:nvSpPr>
          <p:spPr bwMode="auto">
            <a:xfrm>
              <a:off x="340" y="671"/>
              <a:ext cx="359" cy="252"/>
            </a:xfrm>
            <a:prstGeom prst="rect">
              <a:avLst/>
            </a:prstGeom>
            <a:solidFill>
              <a:schemeClr val="tx2"/>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p>
              <a:pPr algn="ctr" eaLnBrk="0" hangingPunct="0">
                <a:spcBef>
                  <a:spcPct val="0"/>
                </a:spcBef>
                <a:spcAft>
                  <a:spcPct val="0"/>
                </a:spcAft>
              </a:pPr>
              <a:r>
                <a:rPr lang="en-US" sz="2000" b="1">
                  <a:solidFill>
                    <a:srgbClr val="000000"/>
                  </a:solidFill>
                  <a:latin typeface="Arial"/>
                  <a:cs typeface="ＭＳ Ｐゴシック" charset="0"/>
                </a:rPr>
                <a:t>HIF</a:t>
              </a:r>
              <a:r>
                <a:rPr lang="en-US" sz="2000" b="1">
                  <a:solidFill>
                    <a:srgbClr val="000000"/>
                  </a:solidFill>
                  <a:latin typeface="Symbol" charset="0"/>
                  <a:cs typeface="ＭＳ Ｐゴシック" charset="0"/>
                </a:rPr>
                <a:t></a:t>
              </a:r>
              <a:endParaRPr lang="en-US" sz="1400" b="1">
                <a:solidFill>
                  <a:srgbClr val="000000"/>
                </a:solidFill>
                <a:latin typeface="Helvetica" charset="0"/>
                <a:cs typeface="ＭＳ Ｐゴシック" charset="0"/>
              </a:endParaRPr>
            </a:p>
          </p:txBody>
        </p:sp>
        <p:sp>
          <p:nvSpPr>
            <p:cNvPr id="44058" name="AutoShape 27"/>
            <p:cNvSpPr>
              <a:spLocks noChangeArrowheads="1"/>
            </p:cNvSpPr>
            <p:nvPr/>
          </p:nvSpPr>
          <p:spPr bwMode="auto">
            <a:xfrm>
              <a:off x="280" y="297"/>
              <a:ext cx="173" cy="462"/>
            </a:xfrm>
            <a:prstGeom prst="triangle">
              <a:avLst>
                <a:gd name="adj" fmla="val 50000"/>
              </a:avLst>
            </a:prstGeom>
            <a:solidFill>
              <a:schemeClr val="tx2"/>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p>
              <a:endParaRPr lang="es-ES">
                <a:solidFill>
                  <a:srgbClr val="000000"/>
                </a:solidFill>
                <a:latin typeface="Arial"/>
              </a:endParaRPr>
            </a:p>
          </p:txBody>
        </p:sp>
      </p:grpSp>
      <p:sp>
        <p:nvSpPr>
          <p:cNvPr id="44054" name="AutoShape 28"/>
          <p:cNvSpPr>
            <a:spLocks noChangeArrowheads="1"/>
          </p:cNvSpPr>
          <p:nvPr/>
        </p:nvSpPr>
        <p:spPr bwMode="auto">
          <a:xfrm>
            <a:off x="6466417" y="1565753"/>
            <a:ext cx="2311400" cy="408623"/>
          </a:xfrm>
          <a:prstGeom prst="roundRect">
            <a:avLst>
              <a:gd name="adj" fmla="val 16667"/>
            </a:avLst>
          </a:prstGeom>
          <a:solidFill>
            <a:schemeClr val="accent2"/>
          </a:solidFill>
          <a:ln>
            <a:noFill/>
          </a:ln>
          <a:extLst>
            <a:ext uri="{91240B29-F687-4f45-9708-019B960494DF}">
              <a14:hiddenLine xmlns:a14="http://schemas.microsoft.com/office/drawing/2010/main" w="12700">
                <a:solidFill>
                  <a:srgbClr val="000000"/>
                </a:solidFill>
                <a:round/>
                <a:headEnd/>
                <a:tailEnd/>
              </a14:hiddenLine>
            </a:ext>
          </a:extLst>
        </p:spPr>
        <p:txBody>
          <a:bodyPr anchor="ctr">
            <a:spAutoFit/>
          </a:bodyPr>
          <a:lstStyle/>
          <a:p>
            <a:pPr marL="342900" indent="-342900" algn="ctr">
              <a:buFont typeface="Wingdings" charset="0"/>
              <a:buNone/>
            </a:pPr>
            <a:r>
              <a:rPr lang="en-US" b="1">
                <a:solidFill>
                  <a:srgbClr val="000000"/>
                </a:solidFill>
                <a:latin typeface="Arial"/>
              </a:rPr>
              <a:t>Cul2</a:t>
            </a:r>
          </a:p>
        </p:txBody>
      </p:sp>
      <p:sp>
        <p:nvSpPr>
          <p:cNvPr id="44055" name="Oval 29"/>
          <p:cNvSpPr>
            <a:spLocks noChangeArrowheads="1"/>
          </p:cNvSpPr>
          <p:nvPr/>
        </p:nvSpPr>
        <p:spPr bwMode="auto">
          <a:xfrm>
            <a:off x="3833052" y="1629451"/>
            <a:ext cx="1774237" cy="519351"/>
          </a:xfrm>
          <a:prstGeom prst="ellipse">
            <a:avLst/>
          </a:prstGeom>
          <a:solidFill>
            <a:schemeClr val="hlink"/>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spAutoFit/>
          </a:bodyPr>
          <a:lstStyle/>
          <a:p>
            <a:pPr marL="342900" indent="-342900" algn="ctr">
              <a:buFont typeface="Wingdings" charset="0"/>
              <a:buNone/>
            </a:pPr>
            <a:r>
              <a:rPr lang="en-US" b="1">
                <a:solidFill>
                  <a:srgbClr val="000000"/>
                </a:solidFill>
                <a:latin typeface="Arial"/>
              </a:rPr>
              <a:t>Elongin B</a:t>
            </a:r>
          </a:p>
        </p:txBody>
      </p:sp>
      <p:sp>
        <p:nvSpPr>
          <p:cNvPr id="44056" name="Rectangle 30"/>
          <p:cNvSpPr>
            <a:spLocks noGrp="1" noChangeArrowheads="1"/>
          </p:cNvSpPr>
          <p:nvPr>
            <p:ph type="title"/>
          </p:nvPr>
        </p:nvSpPr>
        <p:spPr/>
        <p:txBody>
          <a:bodyPr/>
          <a:lstStyle/>
          <a:p>
            <a:pPr eaLnBrk="1" hangingPunct="1"/>
            <a:r>
              <a:rPr lang="en-US">
                <a:latin typeface="Arial" charset="0"/>
              </a:rPr>
              <a:t>Control of HIF by pVHL</a:t>
            </a:r>
          </a:p>
        </p:txBody>
      </p:sp>
    </p:spTree>
    <p:extLst>
      <p:ext uri="{BB962C8B-B14F-4D97-AF65-F5344CB8AC3E}">
        <p14:creationId xmlns:p14="http://schemas.microsoft.com/office/powerpoint/2010/main" val="3488627386"/>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8" name="Oval 2"/>
          <p:cNvSpPr>
            <a:spLocks noChangeArrowheads="1"/>
          </p:cNvSpPr>
          <p:nvPr/>
        </p:nvSpPr>
        <p:spPr bwMode="auto">
          <a:xfrm>
            <a:off x="4845051" y="2411416"/>
            <a:ext cx="2438400" cy="503237"/>
          </a:xfrm>
          <a:prstGeom prst="ellipse">
            <a:avLst/>
          </a:prstGeom>
          <a:solidFill>
            <a:schemeClr val="folHlink"/>
          </a:solidFill>
          <a:ln>
            <a:noFill/>
          </a:ln>
          <a:extLst>
            <a:ext uri="{91240B29-F687-4f45-9708-019B960494DF}">
              <a14:hiddenLine xmlns:a14="http://schemas.microsoft.com/office/drawing/2010/main" w="12700">
                <a:solidFill>
                  <a:srgbClr val="000000"/>
                </a:solidFill>
                <a:round/>
                <a:headEnd/>
                <a:tailEnd/>
              </a14:hiddenLine>
            </a:ext>
          </a:extLst>
        </p:spPr>
        <p:txBody>
          <a:bodyPr anchorCtr="1"/>
          <a:lstStyle/>
          <a:p>
            <a:pPr marL="342900" indent="-342900" algn="ctr">
              <a:buFont typeface="Wingdings" charset="0"/>
              <a:buNone/>
            </a:pPr>
            <a:r>
              <a:rPr lang="en-US" b="1">
                <a:solidFill>
                  <a:srgbClr val="000000"/>
                </a:solidFill>
                <a:latin typeface="Arial"/>
              </a:rPr>
              <a:t>Elongin C</a:t>
            </a:r>
          </a:p>
        </p:txBody>
      </p:sp>
      <p:sp>
        <p:nvSpPr>
          <p:cNvPr id="45059" name="AutoShape 3"/>
          <p:cNvSpPr>
            <a:spLocks noChangeArrowheads="1"/>
          </p:cNvSpPr>
          <p:nvPr/>
        </p:nvSpPr>
        <p:spPr bwMode="auto">
          <a:xfrm flipV="1">
            <a:off x="5791202" y="2631363"/>
            <a:ext cx="315039" cy="630079"/>
          </a:xfrm>
          <a:custGeom>
            <a:avLst/>
            <a:gdLst>
              <a:gd name="T0" fmla="*/ 5880365 w 21600"/>
              <a:gd name="T1" fmla="*/ 2150533 h 21600"/>
              <a:gd name="T2" fmla="*/ 3360208 w 21600"/>
              <a:gd name="T3" fmla="*/ 4301067 h 21600"/>
              <a:gd name="T4" fmla="*/ 840052 w 21600"/>
              <a:gd name="T5" fmla="*/ 2150533 h 21600"/>
              <a:gd name="T6" fmla="*/ 3360208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chemeClr val="accent1"/>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p>
            <a:endParaRPr lang="es-ES">
              <a:solidFill>
                <a:srgbClr val="000000"/>
              </a:solidFill>
              <a:latin typeface="Arial"/>
            </a:endParaRPr>
          </a:p>
        </p:txBody>
      </p:sp>
      <p:sp>
        <p:nvSpPr>
          <p:cNvPr id="45060" name="Text Box 4"/>
          <p:cNvSpPr txBox="1">
            <a:spLocks noChangeArrowheads="1"/>
          </p:cNvSpPr>
          <p:nvPr/>
        </p:nvSpPr>
        <p:spPr bwMode="auto">
          <a:xfrm>
            <a:off x="5883332" y="2808288"/>
            <a:ext cx="33855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6pPr>
            <a:lvl7pPr marL="29718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7pPr>
            <a:lvl8pPr marL="34290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8pPr>
            <a:lvl9pPr marL="38862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9pPr>
          </a:lstStyle>
          <a:p>
            <a:pPr algn="ctr">
              <a:spcBef>
                <a:spcPct val="0"/>
              </a:spcBef>
              <a:spcAft>
                <a:spcPct val="0"/>
              </a:spcAft>
            </a:pPr>
            <a:r>
              <a:rPr lang="en-US" sz="1800" b="1">
                <a:solidFill>
                  <a:srgbClr val="000000"/>
                </a:solidFill>
                <a:latin typeface="Symbol" charset="0"/>
                <a:cs typeface="ＭＳ Ｐゴシック" charset="0"/>
              </a:rPr>
              <a:t>a</a:t>
            </a:r>
            <a:endParaRPr lang="en-US" sz="4400" b="1">
              <a:solidFill>
                <a:srgbClr val="000000"/>
              </a:solidFill>
              <a:latin typeface="Helvetica" charset="0"/>
              <a:cs typeface="ＭＳ Ｐゴシック" charset="0"/>
            </a:endParaRPr>
          </a:p>
        </p:txBody>
      </p:sp>
      <p:sp>
        <p:nvSpPr>
          <p:cNvPr id="45061" name="Rectangle 5"/>
          <p:cNvSpPr>
            <a:spLocks noChangeArrowheads="1"/>
          </p:cNvSpPr>
          <p:nvPr/>
        </p:nvSpPr>
        <p:spPr bwMode="auto">
          <a:xfrm>
            <a:off x="2946400" y="3180834"/>
            <a:ext cx="184666" cy="369332"/>
          </a:xfrm>
          <a:prstGeom prst="rect">
            <a:avLst/>
          </a:prstGeom>
          <a:solidFill>
            <a:schemeClr val="accent1"/>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p>
            <a:endParaRPr lang="es-ES">
              <a:solidFill>
                <a:srgbClr val="000000"/>
              </a:solidFill>
              <a:latin typeface="Arial"/>
            </a:endParaRPr>
          </a:p>
        </p:txBody>
      </p:sp>
      <p:sp>
        <p:nvSpPr>
          <p:cNvPr id="45062" name="AutoShape 6"/>
          <p:cNvSpPr>
            <a:spLocks noChangeArrowheads="1"/>
          </p:cNvSpPr>
          <p:nvPr/>
        </p:nvSpPr>
        <p:spPr bwMode="auto">
          <a:xfrm>
            <a:off x="3556000" y="3066934"/>
            <a:ext cx="366832" cy="733663"/>
          </a:xfrm>
          <a:prstGeom prst="triangle">
            <a:avLst>
              <a:gd name="adj" fmla="val 50000"/>
            </a:avLst>
          </a:prstGeom>
          <a:solidFill>
            <a:schemeClr val="bg2"/>
          </a:solidFill>
          <a:ln w="12700">
            <a:solidFill>
              <a:schemeClr val="bg2"/>
            </a:solidFill>
            <a:miter lim="800000"/>
            <a:headEnd/>
            <a:tailEnd/>
          </a:ln>
        </p:spPr>
        <p:txBody>
          <a:bodyPr wrap="none" anchor="ctr">
            <a:spAutoFit/>
          </a:bodyPr>
          <a:lstStyle/>
          <a:p>
            <a:endParaRPr lang="es-ES">
              <a:solidFill>
                <a:srgbClr val="000000"/>
              </a:solidFill>
              <a:latin typeface="Arial"/>
            </a:endParaRPr>
          </a:p>
        </p:txBody>
      </p:sp>
      <p:sp>
        <p:nvSpPr>
          <p:cNvPr id="45063" name="Text Box 7"/>
          <p:cNvSpPr txBox="1">
            <a:spLocks noChangeArrowheads="1"/>
          </p:cNvSpPr>
          <p:nvPr/>
        </p:nvSpPr>
        <p:spPr bwMode="auto">
          <a:xfrm>
            <a:off x="3794306" y="3284538"/>
            <a:ext cx="3129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6pPr>
            <a:lvl7pPr marL="29718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7pPr>
            <a:lvl8pPr marL="34290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8pPr>
            <a:lvl9pPr marL="38862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9pPr>
          </a:lstStyle>
          <a:p>
            <a:pPr algn="ctr">
              <a:spcBef>
                <a:spcPct val="0"/>
              </a:spcBef>
              <a:spcAft>
                <a:spcPct val="0"/>
              </a:spcAft>
            </a:pPr>
            <a:r>
              <a:rPr lang="en-US" sz="1800" b="1">
                <a:solidFill>
                  <a:srgbClr val="000000"/>
                </a:solidFill>
                <a:latin typeface="Symbol" charset="0"/>
                <a:cs typeface="ＭＳ Ｐゴシック" charset="0"/>
              </a:rPr>
              <a:t>b</a:t>
            </a:r>
            <a:endParaRPr lang="en-US" sz="4400" b="1">
              <a:solidFill>
                <a:srgbClr val="000000"/>
              </a:solidFill>
              <a:latin typeface="Helvetica" charset="0"/>
              <a:cs typeface="ＭＳ Ｐゴシック" charset="0"/>
            </a:endParaRPr>
          </a:p>
        </p:txBody>
      </p:sp>
      <p:sp>
        <p:nvSpPr>
          <p:cNvPr id="45064" name="Text Box 8"/>
          <p:cNvSpPr txBox="1">
            <a:spLocks noChangeArrowheads="1"/>
          </p:cNvSpPr>
          <p:nvPr/>
        </p:nvSpPr>
        <p:spPr bwMode="auto">
          <a:xfrm>
            <a:off x="4552863" y="3098801"/>
            <a:ext cx="111566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6pPr>
            <a:lvl7pPr marL="29718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7pPr>
            <a:lvl8pPr marL="34290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8pPr>
            <a:lvl9pPr marL="38862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9pPr>
          </a:lstStyle>
          <a:p>
            <a:pPr algn="ctr">
              <a:spcBef>
                <a:spcPct val="0"/>
              </a:spcBef>
              <a:spcAft>
                <a:spcPct val="0"/>
              </a:spcAft>
            </a:pPr>
            <a:r>
              <a:rPr lang="en-US" sz="2800" b="1">
                <a:solidFill>
                  <a:srgbClr val="000000"/>
                </a:solidFill>
                <a:cs typeface="ＭＳ Ｐゴシック" charset="0"/>
              </a:rPr>
              <a:t>pVHL</a:t>
            </a:r>
          </a:p>
        </p:txBody>
      </p:sp>
      <p:sp>
        <p:nvSpPr>
          <p:cNvPr id="45065" name="Text Box 9"/>
          <p:cNvSpPr txBox="1">
            <a:spLocks noChangeArrowheads="1"/>
          </p:cNvSpPr>
          <p:nvPr/>
        </p:nvSpPr>
        <p:spPr bwMode="auto">
          <a:xfrm>
            <a:off x="912112" y="3754440"/>
            <a:ext cx="18206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6pPr>
            <a:lvl7pPr marL="29718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7pPr>
            <a:lvl8pPr marL="34290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8pPr>
            <a:lvl9pPr marL="38862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9pPr>
          </a:lstStyle>
          <a:p>
            <a:pPr algn="ctr">
              <a:spcBef>
                <a:spcPct val="0"/>
              </a:spcBef>
              <a:spcAft>
                <a:spcPct val="0"/>
              </a:spcAft>
            </a:pPr>
            <a:r>
              <a:rPr lang="en-US" b="1">
                <a:solidFill>
                  <a:srgbClr val="000000"/>
                </a:solidFill>
                <a:cs typeface="ＭＳ Ｐゴシック" charset="0"/>
              </a:rPr>
              <a:t>(O</a:t>
            </a:r>
            <a:r>
              <a:rPr lang="en-US" b="1" baseline="-25000">
                <a:solidFill>
                  <a:srgbClr val="000000"/>
                </a:solidFill>
                <a:cs typeface="ＭＳ Ｐゴシック" charset="0"/>
              </a:rPr>
              <a:t>2</a:t>
            </a:r>
            <a:r>
              <a:rPr lang="en-US" b="1">
                <a:solidFill>
                  <a:srgbClr val="000000"/>
                </a:solidFill>
                <a:cs typeface="ＭＳ Ｐゴシック" charset="0"/>
              </a:rPr>
              <a:t> absent)</a:t>
            </a:r>
          </a:p>
        </p:txBody>
      </p:sp>
      <p:grpSp>
        <p:nvGrpSpPr>
          <p:cNvPr id="45066" name="Group 10"/>
          <p:cNvGrpSpPr>
            <a:grpSpLocks/>
          </p:cNvGrpSpPr>
          <p:nvPr/>
        </p:nvGrpSpPr>
        <p:grpSpPr bwMode="auto">
          <a:xfrm>
            <a:off x="2844802" y="4008439"/>
            <a:ext cx="886882" cy="993776"/>
            <a:chOff x="280" y="297"/>
            <a:chExt cx="419" cy="626"/>
          </a:xfrm>
        </p:grpSpPr>
        <p:sp>
          <p:nvSpPr>
            <p:cNvPr id="45075" name="Rectangle 11"/>
            <p:cNvSpPr>
              <a:spLocks noChangeArrowheads="1"/>
            </p:cNvSpPr>
            <p:nvPr/>
          </p:nvSpPr>
          <p:spPr bwMode="auto">
            <a:xfrm>
              <a:off x="340" y="671"/>
              <a:ext cx="359" cy="252"/>
            </a:xfrm>
            <a:prstGeom prst="rect">
              <a:avLst/>
            </a:prstGeom>
            <a:solidFill>
              <a:schemeClr val="tx2"/>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p>
              <a:pPr algn="ctr" eaLnBrk="0" hangingPunct="0">
                <a:spcBef>
                  <a:spcPct val="0"/>
                </a:spcBef>
                <a:spcAft>
                  <a:spcPct val="0"/>
                </a:spcAft>
              </a:pPr>
              <a:r>
                <a:rPr lang="en-US" sz="2000" b="1">
                  <a:solidFill>
                    <a:srgbClr val="000000"/>
                  </a:solidFill>
                  <a:latin typeface="Arial"/>
                  <a:cs typeface="ＭＳ Ｐゴシック" charset="0"/>
                </a:rPr>
                <a:t>HIF</a:t>
              </a:r>
              <a:r>
                <a:rPr lang="en-US" sz="2000" b="1">
                  <a:solidFill>
                    <a:srgbClr val="000000"/>
                  </a:solidFill>
                  <a:latin typeface="Symbol" charset="0"/>
                  <a:cs typeface="ＭＳ Ｐゴシック" charset="0"/>
                </a:rPr>
                <a:t></a:t>
              </a:r>
              <a:endParaRPr lang="en-US" sz="1400" b="1">
                <a:solidFill>
                  <a:srgbClr val="000000"/>
                </a:solidFill>
                <a:latin typeface="Helvetica" charset="0"/>
                <a:cs typeface="ＭＳ Ｐゴシック" charset="0"/>
              </a:endParaRPr>
            </a:p>
          </p:txBody>
        </p:sp>
        <p:sp>
          <p:nvSpPr>
            <p:cNvPr id="45076" name="AutoShape 12"/>
            <p:cNvSpPr>
              <a:spLocks noChangeArrowheads="1"/>
            </p:cNvSpPr>
            <p:nvPr/>
          </p:nvSpPr>
          <p:spPr bwMode="auto">
            <a:xfrm>
              <a:off x="280" y="297"/>
              <a:ext cx="173" cy="462"/>
            </a:xfrm>
            <a:prstGeom prst="triangle">
              <a:avLst>
                <a:gd name="adj" fmla="val 50000"/>
              </a:avLst>
            </a:prstGeom>
            <a:solidFill>
              <a:schemeClr val="tx2"/>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p>
              <a:endParaRPr lang="es-ES">
                <a:solidFill>
                  <a:srgbClr val="000000"/>
                </a:solidFill>
                <a:latin typeface="Arial"/>
              </a:endParaRPr>
            </a:p>
          </p:txBody>
        </p:sp>
      </p:grpSp>
      <p:sp>
        <p:nvSpPr>
          <p:cNvPr id="45067" name="AutoShape 13"/>
          <p:cNvSpPr>
            <a:spLocks noChangeArrowheads="1"/>
          </p:cNvSpPr>
          <p:nvPr/>
        </p:nvSpPr>
        <p:spPr bwMode="auto">
          <a:xfrm>
            <a:off x="6064251" y="2034860"/>
            <a:ext cx="2311400" cy="408623"/>
          </a:xfrm>
          <a:prstGeom prst="roundRect">
            <a:avLst>
              <a:gd name="adj" fmla="val 16667"/>
            </a:avLst>
          </a:prstGeom>
          <a:solidFill>
            <a:schemeClr val="accent2"/>
          </a:solidFill>
          <a:ln>
            <a:noFill/>
          </a:ln>
          <a:extLst>
            <a:ext uri="{91240B29-F687-4f45-9708-019B960494DF}">
              <a14:hiddenLine xmlns:a14="http://schemas.microsoft.com/office/drawing/2010/main" w="12700">
                <a:solidFill>
                  <a:srgbClr val="000000"/>
                </a:solidFill>
                <a:round/>
                <a:headEnd/>
                <a:tailEnd/>
              </a14:hiddenLine>
            </a:ext>
          </a:extLst>
        </p:spPr>
        <p:txBody>
          <a:bodyPr anchor="ctr">
            <a:spAutoFit/>
          </a:bodyPr>
          <a:lstStyle/>
          <a:p>
            <a:pPr marL="342900" indent="-342900" algn="ctr">
              <a:buFont typeface="Wingdings" charset="0"/>
              <a:buNone/>
            </a:pPr>
            <a:r>
              <a:rPr lang="en-US" b="1">
                <a:solidFill>
                  <a:srgbClr val="000000"/>
                </a:solidFill>
                <a:latin typeface="Arial"/>
              </a:rPr>
              <a:t>Cul2</a:t>
            </a:r>
          </a:p>
        </p:txBody>
      </p:sp>
      <p:sp>
        <p:nvSpPr>
          <p:cNvPr id="45068" name="Oval 14"/>
          <p:cNvSpPr>
            <a:spLocks noChangeArrowheads="1"/>
          </p:cNvSpPr>
          <p:nvPr/>
        </p:nvSpPr>
        <p:spPr bwMode="auto">
          <a:xfrm>
            <a:off x="3430886" y="2098559"/>
            <a:ext cx="1774237" cy="519351"/>
          </a:xfrm>
          <a:prstGeom prst="ellipse">
            <a:avLst/>
          </a:prstGeom>
          <a:solidFill>
            <a:schemeClr val="hlink"/>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spAutoFit/>
          </a:bodyPr>
          <a:lstStyle/>
          <a:p>
            <a:pPr marL="342900" indent="-342900" algn="ctr">
              <a:buFont typeface="Wingdings" charset="0"/>
              <a:buNone/>
            </a:pPr>
            <a:r>
              <a:rPr lang="en-US" b="1">
                <a:solidFill>
                  <a:srgbClr val="000000"/>
                </a:solidFill>
                <a:latin typeface="Arial"/>
              </a:rPr>
              <a:t>Elongin B</a:t>
            </a:r>
          </a:p>
        </p:txBody>
      </p:sp>
      <p:sp>
        <p:nvSpPr>
          <p:cNvPr id="45069" name="AutoShape 15"/>
          <p:cNvSpPr>
            <a:spLocks noChangeArrowheads="1"/>
          </p:cNvSpPr>
          <p:nvPr/>
        </p:nvSpPr>
        <p:spPr bwMode="auto">
          <a:xfrm>
            <a:off x="4309533" y="3129639"/>
            <a:ext cx="1625600" cy="519351"/>
          </a:xfrm>
          <a:custGeom>
            <a:avLst/>
            <a:gdLst>
              <a:gd name="T0" fmla="*/ 34408535 w 21600"/>
              <a:gd name="T1" fmla="*/ 0 h 21600"/>
              <a:gd name="T2" fmla="*/ 10077252 w 21600"/>
              <a:gd name="T3" fmla="*/ 6652567 h 21600"/>
              <a:gd name="T4" fmla="*/ 0 w 21600"/>
              <a:gd name="T5" fmla="*/ 22715006 h 21600"/>
              <a:gd name="T6" fmla="*/ 10077252 w 21600"/>
              <a:gd name="T7" fmla="*/ 38777447 h 21600"/>
              <a:gd name="T8" fmla="*/ 34408535 w 21600"/>
              <a:gd name="T9" fmla="*/ 45430012 h 21600"/>
              <a:gd name="T10" fmla="*/ 58739807 w 21600"/>
              <a:gd name="T11" fmla="*/ 38777447 h 21600"/>
              <a:gd name="T12" fmla="*/ 68817070 w 21600"/>
              <a:gd name="T13" fmla="*/ 22715006 h 21600"/>
              <a:gd name="T14" fmla="*/ 58739807 w 21600"/>
              <a:gd name="T15" fmla="*/ 665256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401" y="15493"/>
                </a:moveTo>
                <a:cubicBezTo>
                  <a:pt x="18376" y="14122"/>
                  <a:pt x="18900" y="12482"/>
                  <a:pt x="18900" y="10800"/>
                </a:cubicBezTo>
                <a:cubicBezTo>
                  <a:pt x="18900" y="6326"/>
                  <a:pt x="15273" y="2700"/>
                  <a:pt x="10800" y="2700"/>
                </a:cubicBezTo>
                <a:cubicBezTo>
                  <a:pt x="9117" y="2699"/>
                  <a:pt x="7477" y="3223"/>
                  <a:pt x="6106" y="4198"/>
                </a:cubicBezTo>
                <a:close/>
                <a:moveTo>
                  <a:pt x="4198" y="6106"/>
                </a:moveTo>
                <a:cubicBezTo>
                  <a:pt x="3223" y="7477"/>
                  <a:pt x="2700" y="9117"/>
                  <a:pt x="2700" y="10799"/>
                </a:cubicBezTo>
                <a:cubicBezTo>
                  <a:pt x="2700" y="15273"/>
                  <a:pt x="6326" y="18900"/>
                  <a:pt x="10800" y="18900"/>
                </a:cubicBezTo>
                <a:cubicBezTo>
                  <a:pt x="12482" y="18900"/>
                  <a:pt x="14122" y="18376"/>
                  <a:pt x="15493" y="17401"/>
                </a:cubicBezTo>
                <a:close/>
              </a:path>
            </a:pathLst>
          </a:custGeom>
          <a:solidFill>
            <a:srgbClr val="F72603"/>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spAutoFit/>
          </a:bodyPr>
          <a:lstStyle/>
          <a:p>
            <a:endParaRPr lang="es-ES">
              <a:solidFill>
                <a:srgbClr val="000000"/>
              </a:solidFill>
              <a:latin typeface="Arial"/>
            </a:endParaRPr>
          </a:p>
        </p:txBody>
      </p:sp>
      <p:sp>
        <p:nvSpPr>
          <p:cNvPr id="45070" name="Line 16"/>
          <p:cNvSpPr>
            <a:spLocks noChangeShapeType="1"/>
          </p:cNvSpPr>
          <p:nvPr/>
        </p:nvSpPr>
        <p:spPr bwMode="auto">
          <a:xfrm>
            <a:off x="3149600" y="5153025"/>
            <a:ext cx="0" cy="533400"/>
          </a:xfrm>
          <a:prstGeom prst="line">
            <a:avLst/>
          </a:prstGeom>
          <a:noFill/>
          <a:ln w="57150">
            <a:solidFill>
              <a:schemeClr val="bg1"/>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es-ES">
              <a:solidFill>
                <a:srgbClr val="000000"/>
              </a:solidFill>
              <a:latin typeface="Arial"/>
            </a:endParaRPr>
          </a:p>
        </p:txBody>
      </p:sp>
      <p:sp>
        <p:nvSpPr>
          <p:cNvPr id="45071" name="Text Box 17"/>
          <p:cNvSpPr txBox="1">
            <a:spLocks noChangeArrowheads="1"/>
          </p:cNvSpPr>
          <p:nvPr/>
        </p:nvSpPr>
        <p:spPr bwMode="auto">
          <a:xfrm>
            <a:off x="1859163" y="5649013"/>
            <a:ext cx="84101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6pPr>
            <a:lvl7pPr marL="29718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7pPr>
            <a:lvl8pPr marL="34290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8pPr>
            <a:lvl9pPr marL="38862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9pPr>
          </a:lstStyle>
          <a:p>
            <a:pPr algn="ctr">
              <a:spcBef>
                <a:spcPct val="0"/>
              </a:spcBef>
              <a:spcAft>
                <a:spcPct val="0"/>
              </a:spcAft>
            </a:pPr>
            <a:r>
              <a:rPr lang="en-US" b="1" dirty="0">
                <a:solidFill>
                  <a:srgbClr val="000000"/>
                </a:solidFill>
                <a:cs typeface="ＭＳ Ｐゴシック" charset="0"/>
              </a:rPr>
              <a:t>Activation of hypoxia-inducible </a:t>
            </a:r>
            <a:r>
              <a:rPr lang="en-US" b="1" dirty="0" smtClean="0">
                <a:solidFill>
                  <a:srgbClr val="000000"/>
                </a:solidFill>
                <a:cs typeface="ＭＳ Ｐゴシック" charset="0"/>
              </a:rPr>
              <a:t>genes (</a:t>
            </a:r>
            <a:r>
              <a:rPr lang="en-US" b="1" dirty="0" err="1" smtClean="0">
                <a:solidFill>
                  <a:srgbClr val="000000"/>
                </a:solidFill>
                <a:cs typeface="ＭＳ Ｐゴシック" charset="0"/>
              </a:rPr>
              <a:t>ie</a:t>
            </a:r>
            <a:r>
              <a:rPr lang="en-US" b="1" dirty="0" smtClean="0">
                <a:solidFill>
                  <a:srgbClr val="000000"/>
                </a:solidFill>
                <a:cs typeface="ＭＳ Ｐゴシック" charset="0"/>
              </a:rPr>
              <a:t> VEGF, PDGFR)</a:t>
            </a:r>
            <a:endParaRPr lang="en-US" b="1" dirty="0">
              <a:solidFill>
                <a:srgbClr val="000000"/>
              </a:solidFill>
              <a:cs typeface="ＭＳ Ｐゴシック" charset="0"/>
            </a:endParaRPr>
          </a:p>
        </p:txBody>
      </p:sp>
      <p:sp>
        <p:nvSpPr>
          <p:cNvPr id="45072" name="AutoShape 18"/>
          <p:cNvSpPr>
            <a:spLocks noChangeArrowheads="1"/>
          </p:cNvSpPr>
          <p:nvPr/>
        </p:nvSpPr>
        <p:spPr bwMode="auto">
          <a:xfrm>
            <a:off x="3219453" y="3853539"/>
            <a:ext cx="259675" cy="519351"/>
          </a:xfrm>
          <a:custGeom>
            <a:avLst/>
            <a:gdLst>
              <a:gd name="T0" fmla="*/ 30239073 w 21600"/>
              <a:gd name="T1" fmla="*/ 0 h 21600"/>
              <a:gd name="T2" fmla="*/ 7560469 w 21600"/>
              <a:gd name="T3" fmla="*/ 19354798 h 21600"/>
              <a:gd name="T4" fmla="*/ 30239073 w 21600"/>
              <a:gd name="T5" fmla="*/ 9677399 h 21600"/>
              <a:gd name="T6" fmla="*/ 68044221 w 21600"/>
              <a:gd name="T7" fmla="*/ 19354798 h 21600"/>
              <a:gd name="T8" fmla="*/ 52923275 w 21600"/>
              <a:gd name="T9" fmla="*/ 29032200 h 21600"/>
              <a:gd name="T10" fmla="*/ 37802343 w 21600"/>
              <a:gd name="T11" fmla="*/ 19354798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7817" y="5400"/>
                  <a:pt x="5400" y="7817"/>
                  <a:pt x="5400" y="10800"/>
                </a:cubicBezTo>
                <a:lnTo>
                  <a:pt x="0" y="10800"/>
                </a:lnTo>
                <a:cubicBezTo>
                  <a:pt x="0" y="4835"/>
                  <a:pt x="4835" y="0"/>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tx1"/>
          </a:solid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spAutoFit/>
          </a:bodyPr>
          <a:lstStyle/>
          <a:p>
            <a:endParaRPr lang="es-ES">
              <a:solidFill>
                <a:srgbClr val="000000"/>
              </a:solidFill>
              <a:latin typeface="Arial"/>
            </a:endParaRPr>
          </a:p>
        </p:txBody>
      </p:sp>
      <p:sp>
        <p:nvSpPr>
          <p:cNvPr id="45073" name="Rectangle 19"/>
          <p:cNvSpPr>
            <a:spLocks noChangeArrowheads="1"/>
          </p:cNvSpPr>
          <p:nvPr/>
        </p:nvSpPr>
        <p:spPr bwMode="auto">
          <a:xfrm>
            <a:off x="289983" y="423"/>
            <a:ext cx="11290300" cy="92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spcBef>
                <a:spcPct val="0"/>
              </a:spcBef>
              <a:spcAft>
                <a:spcPct val="0"/>
              </a:spcAft>
            </a:pPr>
            <a:r>
              <a:rPr lang="en-US" sz="3500" b="1" dirty="0">
                <a:solidFill>
                  <a:srgbClr val="FFFFFF"/>
                </a:solidFill>
                <a:latin typeface="Arial"/>
              </a:rPr>
              <a:t>Activation of HIF</a:t>
            </a:r>
          </a:p>
        </p:txBody>
      </p:sp>
      <p:sp>
        <p:nvSpPr>
          <p:cNvPr id="45074" name="Line 20"/>
          <p:cNvSpPr>
            <a:spLocks noChangeShapeType="1"/>
          </p:cNvSpPr>
          <p:nvPr/>
        </p:nvSpPr>
        <p:spPr bwMode="auto">
          <a:xfrm>
            <a:off x="3312584" y="5060950"/>
            <a:ext cx="0" cy="53340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es-ES">
              <a:solidFill>
                <a:srgbClr val="000000"/>
              </a:solidFill>
              <a:latin typeface="Arial"/>
            </a:endParaRPr>
          </a:p>
        </p:txBody>
      </p:sp>
    </p:spTree>
    <p:extLst>
      <p:ext uri="{BB962C8B-B14F-4D97-AF65-F5344CB8AC3E}">
        <p14:creationId xmlns:p14="http://schemas.microsoft.com/office/powerpoint/2010/main" val="2298459195"/>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4" name="Footer Placeholder 2"/>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ＭＳ Ｐゴシック" charset="0"/>
                <a:cs typeface="ＭＳ Ｐゴシック" charset="0"/>
              </a:defRPr>
            </a:lvl1pPr>
            <a:lvl2pPr marL="37931725" indent="-37474525" eaLnBrk="0" hangingPunct="0">
              <a:defRPr sz="2000">
                <a:solidFill>
                  <a:schemeClr val="tx1"/>
                </a:solidFill>
                <a:latin typeface="Arial" charset="0"/>
                <a:ea typeface="ＭＳ Ｐゴシック" charset="0"/>
              </a:defRPr>
            </a:lvl2pPr>
            <a:lvl3pPr eaLnBrk="0" hangingPunct="0">
              <a:defRPr sz="2000">
                <a:solidFill>
                  <a:schemeClr val="tx1"/>
                </a:solidFill>
                <a:latin typeface="Arial" charset="0"/>
                <a:ea typeface="ＭＳ Ｐゴシック" charset="0"/>
              </a:defRPr>
            </a:lvl3pPr>
            <a:lvl4pPr eaLnBrk="0" hangingPunct="0">
              <a:defRPr sz="2000">
                <a:solidFill>
                  <a:schemeClr val="tx1"/>
                </a:solidFill>
                <a:latin typeface="Arial" charset="0"/>
                <a:ea typeface="ＭＳ Ｐゴシック" charset="0"/>
              </a:defRPr>
            </a:lvl4pPr>
            <a:lvl5pPr eaLnBrk="0" hangingPunct="0">
              <a:defRPr sz="2000">
                <a:solidFill>
                  <a:schemeClr val="tx1"/>
                </a:solidFill>
                <a:latin typeface="Arial" charset="0"/>
                <a:ea typeface="ＭＳ Ｐゴシック" charset="0"/>
              </a:defRPr>
            </a:lvl5pPr>
            <a:lvl6pPr marL="457200" eaLnBrk="0" fontAlgn="base" hangingPunct="0">
              <a:spcBef>
                <a:spcPct val="0"/>
              </a:spcBef>
              <a:spcAft>
                <a:spcPct val="0"/>
              </a:spcAft>
              <a:defRPr sz="2000">
                <a:solidFill>
                  <a:schemeClr val="tx1"/>
                </a:solidFill>
                <a:latin typeface="Arial" charset="0"/>
                <a:ea typeface="ＭＳ Ｐゴシック" charset="0"/>
              </a:defRPr>
            </a:lvl6pPr>
            <a:lvl7pPr marL="914400" eaLnBrk="0" fontAlgn="base" hangingPunct="0">
              <a:spcBef>
                <a:spcPct val="0"/>
              </a:spcBef>
              <a:spcAft>
                <a:spcPct val="0"/>
              </a:spcAft>
              <a:defRPr sz="2000">
                <a:solidFill>
                  <a:schemeClr val="tx1"/>
                </a:solidFill>
                <a:latin typeface="Arial" charset="0"/>
                <a:ea typeface="ＭＳ Ｐゴシック" charset="0"/>
              </a:defRPr>
            </a:lvl7pPr>
            <a:lvl8pPr marL="1371600" eaLnBrk="0" fontAlgn="base" hangingPunct="0">
              <a:spcBef>
                <a:spcPct val="0"/>
              </a:spcBef>
              <a:spcAft>
                <a:spcPct val="0"/>
              </a:spcAft>
              <a:defRPr sz="2000">
                <a:solidFill>
                  <a:schemeClr val="tx1"/>
                </a:solidFill>
                <a:latin typeface="Arial" charset="0"/>
                <a:ea typeface="ＭＳ Ｐゴシック" charset="0"/>
              </a:defRPr>
            </a:lvl8pPr>
            <a:lvl9pPr marL="1828800" eaLnBrk="0" fontAlgn="base" hangingPunct="0">
              <a:spcBef>
                <a:spcPct val="0"/>
              </a:spcBef>
              <a:spcAft>
                <a:spcPct val="0"/>
              </a:spcAft>
              <a:defRPr sz="2000">
                <a:solidFill>
                  <a:schemeClr val="tx1"/>
                </a:solidFill>
                <a:latin typeface="Arial" charset="0"/>
                <a:ea typeface="ＭＳ Ｐゴシック" charset="0"/>
              </a:defRPr>
            </a:lvl9pPr>
          </a:lstStyle>
          <a:p>
            <a:pPr eaLnBrk="1" hangingPunct="1"/>
            <a:r>
              <a:rPr lang="de-DE" sz="1000">
                <a:solidFill>
                  <a:srgbClr val="000000"/>
                </a:solidFill>
              </a:rPr>
              <a:t>Page </a:t>
            </a:r>
            <a:r>
              <a:rPr lang="de-DE" sz="1000">
                <a:solidFill>
                  <a:srgbClr val="000000"/>
                </a:solidFill>
                <a:sym typeface="Wingdings" charset="0"/>
              </a:rPr>
              <a:t></a:t>
            </a:r>
            <a:r>
              <a:rPr lang="de-DE" sz="1000">
                <a:solidFill>
                  <a:srgbClr val="000000"/>
                </a:solidFill>
              </a:rPr>
              <a:t> </a:t>
            </a:r>
            <a:fld id="{7731CE99-2836-3B41-8A59-D0CD6E06F7D3}" type="slidenum">
              <a:rPr lang="de-DE" sz="1000">
                <a:solidFill>
                  <a:srgbClr val="000000"/>
                </a:solidFill>
              </a:rPr>
              <a:pPr eaLnBrk="1" hangingPunct="1"/>
              <a:t>45</a:t>
            </a:fld>
            <a:endParaRPr lang="de-DE" sz="1000">
              <a:solidFill>
                <a:srgbClr val="000000"/>
              </a:solidFill>
            </a:endParaRPr>
          </a:p>
        </p:txBody>
      </p:sp>
      <p:sp>
        <p:nvSpPr>
          <p:cNvPr id="33795" name="Rectangle 16"/>
          <p:cNvSpPr>
            <a:spLocks noGrp="1" noChangeArrowheads="1"/>
          </p:cNvSpPr>
          <p:nvPr>
            <p:ph type="title"/>
          </p:nvPr>
        </p:nvSpPr>
        <p:spPr/>
        <p:txBody>
          <a:bodyPr/>
          <a:lstStyle/>
          <a:p>
            <a:r>
              <a:rPr lang="es-ES_tradnl" noProof="1" smtClean="0">
                <a:latin typeface="Arial" charset="0"/>
              </a:rPr>
              <a:t>Carcinoma de células renales</a:t>
            </a:r>
            <a:endParaRPr noProof="1">
              <a:latin typeface="Arial" charset="0"/>
            </a:endParaRPr>
          </a:p>
        </p:txBody>
      </p:sp>
      <p:sp>
        <p:nvSpPr>
          <p:cNvPr id="33796" name="Rectangle 3"/>
          <p:cNvSpPr>
            <a:spLocks noChangeArrowheads="1"/>
          </p:cNvSpPr>
          <p:nvPr/>
        </p:nvSpPr>
        <p:spPr bwMode="gray">
          <a:xfrm>
            <a:off x="419102" y="1555753"/>
            <a:ext cx="2292351" cy="968375"/>
          </a:xfrm>
          <a:prstGeom prst="rect">
            <a:avLst/>
          </a:prstGeom>
          <a:solidFill>
            <a:schemeClr val="tx2"/>
          </a:solidFill>
          <a:ln w="12700">
            <a:solidFill>
              <a:srgbClr val="C0C0C0"/>
            </a:solidFill>
            <a:miter lim="800000"/>
            <a:headEnd/>
            <a:tailEnd/>
          </a:ln>
        </p:spPr>
        <p:txBody>
          <a:bodyPr lIns="0" tIns="0" rIns="0" bIns="0" anchor="ctr"/>
          <a:lstStyle/>
          <a:p>
            <a:pPr algn="ctr" defTabSz="801688" eaLnBrk="0" hangingPunct="0"/>
            <a:r>
              <a:rPr lang="es-ES_tradnl" sz="1600" b="1" noProof="1" smtClean="0">
                <a:solidFill>
                  <a:srgbClr val="FFFFFF"/>
                </a:solidFill>
                <a:latin typeface="Arial"/>
              </a:rPr>
              <a:t>Clásica (10-20%)</a:t>
            </a:r>
            <a:endParaRPr sz="1600" b="1" noProof="1">
              <a:solidFill>
                <a:srgbClr val="FFFFFF"/>
              </a:solidFill>
              <a:latin typeface="Arial"/>
            </a:endParaRPr>
          </a:p>
        </p:txBody>
      </p:sp>
      <p:sp>
        <p:nvSpPr>
          <p:cNvPr id="33797" name="Rectangle 4"/>
          <p:cNvSpPr>
            <a:spLocks noChangeArrowheads="1"/>
          </p:cNvSpPr>
          <p:nvPr/>
        </p:nvSpPr>
        <p:spPr bwMode="gray">
          <a:xfrm>
            <a:off x="2711451" y="1555753"/>
            <a:ext cx="9082616" cy="968375"/>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108000" tIns="72000" rIns="72000" bIns="72000" anchor="ctr"/>
          <a:lstStyle/>
          <a:p>
            <a:pPr marL="190500" indent="-190500">
              <a:lnSpc>
                <a:spcPct val="90000"/>
              </a:lnSpc>
              <a:spcBef>
                <a:spcPct val="10000"/>
              </a:spcBef>
              <a:buClr>
                <a:srgbClr val="2A79D0"/>
              </a:buClr>
              <a:buFont typeface="Wingdings" charset="0"/>
              <a:buChar char="§"/>
            </a:pPr>
            <a:r>
              <a:rPr lang="es-ES_tradnl" sz="1600" noProof="1" smtClean="0">
                <a:solidFill>
                  <a:srgbClr val="000000"/>
                </a:solidFill>
                <a:latin typeface="Arial"/>
              </a:rPr>
              <a:t>Hematuria</a:t>
            </a:r>
          </a:p>
          <a:p>
            <a:pPr marL="190500" indent="-190500">
              <a:lnSpc>
                <a:spcPct val="90000"/>
              </a:lnSpc>
              <a:spcBef>
                <a:spcPct val="10000"/>
              </a:spcBef>
              <a:buClr>
                <a:srgbClr val="2A79D0"/>
              </a:buClr>
              <a:buFont typeface="Wingdings" charset="0"/>
              <a:buChar char="§"/>
            </a:pPr>
            <a:r>
              <a:rPr lang="es-ES_tradnl" sz="1600" noProof="1" smtClean="0">
                <a:solidFill>
                  <a:srgbClr val="000000"/>
                </a:solidFill>
                <a:latin typeface="Arial"/>
              </a:rPr>
              <a:t>Dolor abdominal</a:t>
            </a:r>
          </a:p>
          <a:p>
            <a:pPr marL="190500" indent="-190500">
              <a:lnSpc>
                <a:spcPct val="90000"/>
              </a:lnSpc>
              <a:spcBef>
                <a:spcPct val="10000"/>
              </a:spcBef>
              <a:buClr>
                <a:srgbClr val="2A79D0"/>
              </a:buClr>
              <a:buFont typeface="Wingdings" charset="0"/>
              <a:buChar char="§"/>
            </a:pPr>
            <a:r>
              <a:rPr lang="es-ES_tradnl" sz="1600" noProof="1" smtClean="0">
                <a:solidFill>
                  <a:srgbClr val="000000"/>
                </a:solidFill>
                <a:latin typeface="Arial"/>
              </a:rPr>
              <a:t>Masa en flanco</a:t>
            </a:r>
            <a:endParaRPr sz="1600" noProof="1">
              <a:solidFill>
                <a:srgbClr val="000000"/>
              </a:solidFill>
              <a:latin typeface="Arial"/>
            </a:endParaRPr>
          </a:p>
        </p:txBody>
      </p:sp>
      <p:sp>
        <p:nvSpPr>
          <p:cNvPr id="33798" name="Rectangle 5"/>
          <p:cNvSpPr>
            <a:spLocks noChangeArrowheads="1"/>
          </p:cNvSpPr>
          <p:nvPr/>
        </p:nvSpPr>
        <p:spPr bwMode="gray">
          <a:xfrm>
            <a:off x="419102" y="2646366"/>
            <a:ext cx="2292351" cy="966787"/>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lang="es-ES_tradnl" sz="1600" b="1" noProof="1" smtClean="0">
                <a:solidFill>
                  <a:srgbClr val="FFFFFF"/>
                </a:solidFill>
                <a:latin typeface="Arial"/>
              </a:rPr>
              <a:t>Otros síntomas</a:t>
            </a:r>
            <a:endParaRPr sz="1600" b="1" noProof="1">
              <a:solidFill>
                <a:srgbClr val="FFFFFF"/>
              </a:solidFill>
              <a:latin typeface="Arial"/>
            </a:endParaRPr>
          </a:p>
        </p:txBody>
      </p:sp>
      <p:sp>
        <p:nvSpPr>
          <p:cNvPr id="33799" name="Rectangle 6"/>
          <p:cNvSpPr>
            <a:spLocks noChangeArrowheads="1"/>
          </p:cNvSpPr>
          <p:nvPr/>
        </p:nvSpPr>
        <p:spPr bwMode="gray">
          <a:xfrm>
            <a:off x="2711451" y="2646366"/>
            <a:ext cx="9082616" cy="966787"/>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108000" tIns="72000" rIns="72000" bIns="72000" anchor="ctr"/>
          <a:lstStyle/>
          <a:p>
            <a:pPr marL="190500" indent="-190500">
              <a:lnSpc>
                <a:spcPct val="90000"/>
              </a:lnSpc>
              <a:spcBef>
                <a:spcPct val="10000"/>
              </a:spcBef>
              <a:buClr>
                <a:srgbClr val="2A79D0"/>
              </a:buClr>
              <a:buFont typeface="Wingdings" charset="0"/>
              <a:buChar char="§"/>
            </a:pPr>
            <a:r>
              <a:rPr lang="es-ES_tradnl" sz="1600" noProof="1" smtClean="0">
                <a:solidFill>
                  <a:srgbClr val="000000"/>
                </a:solidFill>
                <a:latin typeface="Arial"/>
              </a:rPr>
              <a:t>Fiebre</a:t>
            </a:r>
          </a:p>
          <a:p>
            <a:pPr marL="190500" indent="-190500">
              <a:lnSpc>
                <a:spcPct val="90000"/>
              </a:lnSpc>
              <a:spcBef>
                <a:spcPct val="10000"/>
              </a:spcBef>
              <a:buClr>
                <a:srgbClr val="2A79D0"/>
              </a:buClr>
              <a:buFont typeface="Wingdings" charset="0"/>
              <a:buChar char="§"/>
            </a:pPr>
            <a:r>
              <a:rPr lang="es-ES_tradnl" sz="1600" noProof="1" smtClean="0">
                <a:solidFill>
                  <a:srgbClr val="000000"/>
                </a:solidFill>
                <a:latin typeface="Arial"/>
              </a:rPr>
              <a:t>Pérdida de peso</a:t>
            </a:r>
          </a:p>
          <a:p>
            <a:pPr marL="190500" indent="-190500">
              <a:lnSpc>
                <a:spcPct val="90000"/>
              </a:lnSpc>
              <a:spcBef>
                <a:spcPct val="10000"/>
              </a:spcBef>
              <a:buClr>
                <a:srgbClr val="2A79D0"/>
              </a:buClr>
              <a:buFont typeface="Wingdings" charset="0"/>
              <a:buChar char="§"/>
            </a:pPr>
            <a:r>
              <a:rPr lang="es-ES_tradnl" sz="1600" noProof="1" smtClean="0">
                <a:solidFill>
                  <a:srgbClr val="000000"/>
                </a:solidFill>
                <a:latin typeface="Arial"/>
              </a:rPr>
              <a:t>Varicocele</a:t>
            </a:r>
            <a:endParaRPr sz="1600" noProof="1">
              <a:solidFill>
                <a:srgbClr val="000000"/>
              </a:solidFill>
              <a:latin typeface="Arial"/>
            </a:endParaRPr>
          </a:p>
        </p:txBody>
      </p:sp>
      <p:sp>
        <p:nvSpPr>
          <p:cNvPr id="33800" name="Rectangle 7"/>
          <p:cNvSpPr>
            <a:spLocks noChangeArrowheads="1"/>
          </p:cNvSpPr>
          <p:nvPr/>
        </p:nvSpPr>
        <p:spPr bwMode="gray">
          <a:xfrm>
            <a:off x="419102" y="3736975"/>
            <a:ext cx="2292351" cy="966788"/>
          </a:xfrm>
          <a:prstGeom prst="rect">
            <a:avLst/>
          </a:prstGeom>
          <a:solidFill>
            <a:schemeClr val="accent2"/>
          </a:solidFill>
          <a:ln w="12700">
            <a:solidFill>
              <a:srgbClr val="C0C0C0"/>
            </a:solidFill>
            <a:miter lim="800000"/>
            <a:headEnd/>
            <a:tailEnd/>
          </a:ln>
        </p:spPr>
        <p:txBody>
          <a:bodyPr lIns="0" tIns="0" rIns="0" bIns="0" anchor="ctr"/>
          <a:lstStyle/>
          <a:p>
            <a:pPr algn="ctr" defTabSz="801688" eaLnBrk="0" hangingPunct="0"/>
            <a:r>
              <a:rPr lang="es-ES_tradnl" sz="1600" b="1" noProof="1" smtClean="0">
                <a:solidFill>
                  <a:srgbClr val="FFFFFF"/>
                </a:solidFill>
                <a:latin typeface="Arial"/>
              </a:rPr>
              <a:t>Cómo se detecta?</a:t>
            </a:r>
            <a:endParaRPr sz="1600" b="1" noProof="1">
              <a:solidFill>
                <a:srgbClr val="FFFFFF"/>
              </a:solidFill>
              <a:latin typeface="Arial"/>
            </a:endParaRPr>
          </a:p>
        </p:txBody>
      </p:sp>
      <p:sp>
        <p:nvSpPr>
          <p:cNvPr id="33801" name="Rectangle 8"/>
          <p:cNvSpPr>
            <a:spLocks noChangeArrowheads="1"/>
          </p:cNvSpPr>
          <p:nvPr/>
        </p:nvSpPr>
        <p:spPr bwMode="gray">
          <a:xfrm>
            <a:off x="2711451" y="3736975"/>
            <a:ext cx="9082616" cy="966788"/>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108000" tIns="72000" rIns="72000" bIns="72000" anchor="ctr"/>
          <a:lstStyle/>
          <a:p>
            <a:pPr marL="190500" indent="-190500">
              <a:lnSpc>
                <a:spcPct val="90000"/>
              </a:lnSpc>
              <a:spcBef>
                <a:spcPct val="10000"/>
              </a:spcBef>
              <a:buClr>
                <a:srgbClr val="2A79D0"/>
              </a:buClr>
              <a:buFont typeface="Wingdings" charset="0"/>
              <a:buChar char="§"/>
            </a:pPr>
            <a:r>
              <a:rPr lang="es-ES_tradnl" sz="1600" noProof="1" smtClean="0">
                <a:solidFill>
                  <a:srgbClr val="000000"/>
                </a:solidFill>
                <a:latin typeface="Arial"/>
              </a:rPr>
              <a:t>La forma de detección más común es hallazgo incidental en imágenes (CT, ecografía o RM)</a:t>
            </a:r>
          </a:p>
          <a:p>
            <a:pPr marL="190500" indent="-190500">
              <a:lnSpc>
                <a:spcPct val="90000"/>
              </a:lnSpc>
              <a:spcBef>
                <a:spcPct val="10000"/>
              </a:spcBef>
              <a:buClr>
                <a:srgbClr val="2A79D0"/>
              </a:buClr>
              <a:buFont typeface="Wingdings" charset="0"/>
              <a:buChar char="§"/>
            </a:pPr>
            <a:r>
              <a:rPr lang="es-ES_tradnl" sz="1600" noProof="1" smtClean="0">
                <a:solidFill>
                  <a:srgbClr val="000000"/>
                </a:solidFill>
                <a:latin typeface="Arial"/>
              </a:rPr>
              <a:t>Esto ha mejorado el pronóstico (por migración de estadío)</a:t>
            </a:r>
            <a:endParaRPr sz="1600" noProof="1">
              <a:solidFill>
                <a:srgbClr val="000000"/>
              </a:solidFill>
              <a:latin typeface="Arial"/>
            </a:endParaRPr>
          </a:p>
        </p:txBody>
      </p:sp>
      <p:sp>
        <p:nvSpPr>
          <p:cNvPr id="33802" name="Rectangle 9"/>
          <p:cNvSpPr>
            <a:spLocks noChangeArrowheads="1"/>
          </p:cNvSpPr>
          <p:nvPr/>
        </p:nvSpPr>
        <p:spPr bwMode="gray">
          <a:xfrm>
            <a:off x="419102" y="4827591"/>
            <a:ext cx="2292351" cy="968375"/>
          </a:xfrm>
          <a:prstGeom prst="rect">
            <a:avLst/>
          </a:prstGeom>
          <a:solidFill>
            <a:schemeClr val="hlink"/>
          </a:solidFill>
          <a:ln w="12700">
            <a:solidFill>
              <a:srgbClr val="C0C0C0"/>
            </a:solidFill>
            <a:miter lim="800000"/>
            <a:headEnd/>
            <a:tailEnd/>
          </a:ln>
        </p:spPr>
        <p:txBody>
          <a:bodyPr lIns="0" tIns="0" rIns="0" bIns="0" anchor="ctr"/>
          <a:lstStyle/>
          <a:p>
            <a:pPr algn="ctr" defTabSz="801688" eaLnBrk="0" hangingPunct="0"/>
            <a:r>
              <a:rPr lang="es-ES_tradnl" sz="1600" b="1" noProof="1" smtClean="0">
                <a:solidFill>
                  <a:srgbClr val="FFFFFF"/>
                </a:solidFill>
                <a:latin typeface="Arial"/>
              </a:rPr>
              <a:t>Paraneoplásicos</a:t>
            </a:r>
            <a:endParaRPr sz="1600" b="1" noProof="1">
              <a:solidFill>
                <a:srgbClr val="FFFFFF"/>
              </a:solidFill>
              <a:latin typeface="Arial"/>
            </a:endParaRPr>
          </a:p>
        </p:txBody>
      </p:sp>
      <p:sp>
        <p:nvSpPr>
          <p:cNvPr id="33803" name="Rectangle 10"/>
          <p:cNvSpPr>
            <a:spLocks noChangeArrowheads="1"/>
          </p:cNvSpPr>
          <p:nvPr/>
        </p:nvSpPr>
        <p:spPr bwMode="gray">
          <a:xfrm>
            <a:off x="2698751" y="4827591"/>
            <a:ext cx="9082616" cy="968375"/>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108000" tIns="72000" rIns="72000" bIns="72000" anchor="ctr"/>
          <a:lstStyle/>
          <a:p>
            <a:pPr marL="190500" indent="-190500">
              <a:lnSpc>
                <a:spcPct val="90000"/>
              </a:lnSpc>
              <a:spcBef>
                <a:spcPct val="10000"/>
              </a:spcBef>
              <a:buClr>
                <a:srgbClr val="2A79D0"/>
              </a:buClr>
              <a:buFont typeface="Wingdings" charset="0"/>
              <a:buChar char="§"/>
            </a:pPr>
            <a:r>
              <a:rPr lang="es-ES_tradnl" sz="1600" noProof="1" smtClean="0">
                <a:solidFill>
                  <a:srgbClr val="000000"/>
                </a:solidFill>
                <a:latin typeface="Arial"/>
              </a:rPr>
              <a:t>Eritrocitosis</a:t>
            </a:r>
          </a:p>
          <a:p>
            <a:pPr marL="190500" indent="-190500">
              <a:lnSpc>
                <a:spcPct val="90000"/>
              </a:lnSpc>
              <a:spcBef>
                <a:spcPct val="10000"/>
              </a:spcBef>
              <a:buClr>
                <a:srgbClr val="2A79D0"/>
              </a:buClr>
              <a:buFont typeface="Wingdings" charset="0"/>
              <a:buChar char="§"/>
            </a:pPr>
            <a:r>
              <a:rPr lang="es-ES_tradnl" sz="1600" noProof="1" smtClean="0">
                <a:solidFill>
                  <a:srgbClr val="000000"/>
                </a:solidFill>
                <a:latin typeface="Arial"/>
              </a:rPr>
              <a:t>Hipercalcemia</a:t>
            </a:r>
          </a:p>
          <a:p>
            <a:pPr marL="190500" indent="-190500">
              <a:lnSpc>
                <a:spcPct val="90000"/>
              </a:lnSpc>
              <a:spcBef>
                <a:spcPct val="10000"/>
              </a:spcBef>
              <a:buClr>
                <a:srgbClr val="2A79D0"/>
              </a:buClr>
              <a:buFont typeface="Wingdings" charset="0"/>
              <a:buChar char="§"/>
            </a:pPr>
            <a:r>
              <a:rPr lang="es-ES_tradnl" sz="1600" noProof="1" smtClean="0">
                <a:solidFill>
                  <a:srgbClr val="000000"/>
                </a:solidFill>
                <a:latin typeface="Arial"/>
              </a:rPr>
              <a:t>Disfunción hepática no metastásica (sindrome de Stauffer)</a:t>
            </a:r>
          </a:p>
          <a:p>
            <a:pPr marL="190500" indent="-190500">
              <a:lnSpc>
                <a:spcPct val="90000"/>
              </a:lnSpc>
              <a:spcBef>
                <a:spcPct val="10000"/>
              </a:spcBef>
              <a:buClr>
                <a:srgbClr val="2A79D0"/>
              </a:buClr>
              <a:buFont typeface="Wingdings" charset="0"/>
              <a:buChar char="§"/>
            </a:pPr>
            <a:r>
              <a:rPr lang="es-ES_tradnl" sz="1600" noProof="1" smtClean="0">
                <a:solidFill>
                  <a:srgbClr val="000000"/>
                </a:solidFill>
                <a:latin typeface="Arial"/>
              </a:rPr>
              <a:t>Disfibrogenemia adquirida</a:t>
            </a:r>
            <a:endParaRPr sz="1600" noProof="1">
              <a:solidFill>
                <a:srgbClr val="000000"/>
              </a:solidFill>
              <a:latin typeface="Arial"/>
            </a:endParaRPr>
          </a:p>
        </p:txBody>
      </p:sp>
      <p:sp>
        <p:nvSpPr>
          <p:cNvPr id="33807" name="Rectangle 7"/>
          <p:cNvSpPr>
            <a:spLocks noChangeArrowheads="1"/>
          </p:cNvSpPr>
          <p:nvPr/>
        </p:nvSpPr>
        <p:spPr bwMode="gray">
          <a:xfrm>
            <a:off x="419100" y="1038228"/>
            <a:ext cx="7670800"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801688" eaLnBrk="0" hangingPunct="0"/>
            <a:r>
              <a:rPr lang="es-ES_tradnl" noProof="1" smtClean="0">
                <a:solidFill>
                  <a:srgbClr val="000000"/>
                </a:solidFill>
                <a:latin typeface="Arial"/>
              </a:rPr>
              <a:t>Presentación Clínica</a:t>
            </a:r>
            <a:endParaRPr noProof="1">
              <a:solidFill>
                <a:srgbClr val="000000"/>
              </a:solidFill>
              <a:latin typeface="Arial"/>
            </a:endParaRPr>
          </a:p>
        </p:txBody>
      </p:sp>
    </p:spTree>
    <p:extLst>
      <p:ext uri="{BB962C8B-B14F-4D97-AF65-F5344CB8AC3E}">
        <p14:creationId xmlns:p14="http://schemas.microsoft.com/office/powerpoint/2010/main" val="4258603922"/>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4" name="Footer Placeholder 2"/>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ＭＳ Ｐゴシック" charset="0"/>
                <a:cs typeface="ＭＳ Ｐゴシック" charset="0"/>
              </a:defRPr>
            </a:lvl1pPr>
            <a:lvl2pPr marL="37931725" indent="-37474525" eaLnBrk="0" hangingPunct="0">
              <a:defRPr sz="2000">
                <a:solidFill>
                  <a:schemeClr val="tx1"/>
                </a:solidFill>
                <a:latin typeface="Arial" charset="0"/>
                <a:ea typeface="ＭＳ Ｐゴシック" charset="0"/>
              </a:defRPr>
            </a:lvl2pPr>
            <a:lvl3pPr eaLnBrk="0" hangingPunct="0">
              <a:defRPr sz="2000">
                <a:solidFill>
                  <a:schemeClr val="tx1"/>
                </a:solidFill>
                <a:latin typeface="Arial" charset="0"/>
                <a:ea typeface="ＭＳ Ｐゴシック" charset="0"/>
              </a:defRPr>
            </a:lvl3pPr>
            <a:lvl4pPr eaLnBrk="0" hangingPunct="0">
              <a:defRPr sz="2000">
                <a:solidFill>
                  <a:schemeClr val="tx1"/>
                </a:solidFill>
                <a:latin typeface="Arial" charset="0"/>
                <a:ea typeface="ＭＳ Ｐゴシック" charset="0"/>
              </a:defRPr>
            </a:lvl4pPr>
            <a:lvl5pPr eaLnBrk="0" hangingPunct="0">
              <a:defRPr sz="2000">
                <a:solidFill>
                  <a:schemeClr val="tx1"/>
                </a:solidFill>
                <a:latin typeface="Arial" charset="0"/>
                <a:ea typeface="ＭＳ Ｐゴシック" charset="0"/>
              </a:defRPr>
            </a:lvl5pPr>
            <a:lvl6pPr marL="457200" eaLnBrk="0" fontAlgn="base" hangingPunct="0">
              <a:spcBef>
                <a:spcPct val="0"/>
              </a:spcBef>
              <a:spcAft>
                <a:spcPct val="0"/>
              </a:spcAft>
              <a:defRPr sz="2000">
                <a:solidFill>
                  <a:schemeClr val="tx1"/>
                </a:solidFill>
                <a:latin typeface="Arial" charset="0"/>
                <a:ea typeface="ＭＳ Ｐゴシック" charset="0"/>
              </a:defRPr>
            </a:lvl6pPr>
            <a:lvl7pPr marL="914400" eaLnBrk="0" fontAlgn="base" hangingPunct="0">
              <a:spcBef>
                <a:spcPct val="0"/>
              </a:spcBef>
              <a:spcAft>
                <a:spcPct val="0"/>
              </a:spcAft>
              <a:defRPr sz="2000">
                <a:solidFill>
                  <a:schemeClr val="tx1"/>
                </a:solidFill>
                <a:latin typeface="Arial" charset="0"/>
                <a:ea typeface="ＭＳ Ｐゴシック" charset="0"/>
              </a:defRPr>
            </a:lvl7pPr>
            <a:lvl8pPr marL="1371600" eaLnBrk="0" fontAlgn="base" hangingPunct="0">
              <a:spcBef>
                <a:spcPct val="0"/>
              </a:spcBef>
              <a:spcAft>
                <a:spcPct val="0"/>
              </a:spcAft>
              <a:defRPr sz="2000">
                <a:solidFill>
                  <a:schemeClr val="tx1"/>
                </a:solidFill>
                <a:latin typeface="Arial" charset="0"/>
                <a:ea typeface="ＭＳ Ｐゴシック" charset="0"/>
              </a:defRPr>
            </a:lvl8pPr>
            <a:lvl9pPr marL="1828800" eaLnBrk="0" fontAlgn="base" hangingPunct="0">
              <a:spcBef>
                <a:spcPct val="0"/>
              </a:spcBef>
              <a:spcAft>
                <a:spcPct val="0"/>
              </a:spcAft>
              <a:defRPr sz="2000">
                <a:solidFill>
                  <a:schemeClr val="tx1"/>
                </a:solidFill>
                <a:latin typeface="Arial" charset="0"/>
                <a:ea typeface="ＭＳ Ｐゴシック" charset="0"/>
              </a:defRPr>
            </a:lvl9pPr>
          </a:lstStyle>
          <a:p>
            <a:pPr eaLnBrk="1" hangingPunct="1"/>
            <a:r>
              <a:rPr lang="de-DE" sz="1000">
                <a:solidFill>
                  <a:srgbClr val="000000"/>
                </a:solidFill>
              </a:rPr>
              <a:t>Page </a:t>
            </a:r>
            <a:r>
              <a:rPr lang="de-DE" sz="1000">
                <a:solidFill>
                  <a:srgbClr val="000000"/>
                </a:solidFill>
                <a:sym typeface="Wingdings" charset="0"/>
              </a:rPr>
              <a:t></a:t>
            </a:r>
            <a:r>
              <a:rPr lang="de-DE" sz="1000">
                <a:solidFill>
                  <a:srgbClr val="000000"/>
                </a:solidFill>
              </a:rPr>
              <a:t> </a:t>
            </a:r>
            <a:fld id="{7731CE99-2836-3B41-8A59-D0CD6E06F7D3}" type="slidenum">
              <a:rPr lang="de-DE" sz="1000">
                <a:solidFill>
                  <a:srgbClr val="000000"/>
                </a:solidFill>
              </a:rPr>
              <a:pPr eaLnBrk="1" hangingPunct="1"/>
              <a:t>46</a:t>
            </a:fld>
            <a:endParaRPr lang="de-DE" sz="1000">
              <a:solidFill>
                <a:srgbClr val="000000"/>
              </a:solidFill>
            </a:endParaRPr>
          </a:p>
        </p:txBody>
      </p:sp>
      <p:sp>
        <p:nvSpPr>
          <p:cNvPr id="33795" name="Rectangle 16"/>
          <p:cNvSpPr>
            <a:spLocks noGrp="1" noChangeArrowheads="1"/>
          </p:cNvSpPr>
          <p:nvPr>
            <p:ph type="title"/>
          </p:nvPr>
        </p:nvSpPr>
        <p:spPr/>
        <p:txBody>
          <a:bodyPr/>
          <a:lstStyle/>
          <a:p>
            <a:r>
              <a:rPr lang="es-ES_tradnl" noProof="1" smtClean="0">
                <a:latin typeface="Arial" charset="0"/>
              </a:rPr>
              <a:t>Carcinoma de células renales</a:t>
            </a:r>
            <a:endParaRPr noProof="1">
              <a:latin typeface="Arial" charset="0"/>
            </a:endParaRPr>
          </a:p>
        </p:txBody>
      </p:sp>
      <p:sp>
        <p:nvSpPr>
          <p:cNvPr id="33796" name="Rectangle 3"/>
          <p:cNvSpPr>
            <a:spLocks noChangeArrowheads="1"/>
          </p:cNvSpPr>
          <p:nvPr/>
        </p:nvSpPr>
        <p:spPr bwMode="gray">
          <a:xfrm>
            <a:off x="419102" y="1555753"/>
            <a:ext cx="2292351" cy="968375"/>
          </a:xfrm>
          <a:prstGeom prst="rect">
            <a:avLst/>
          </a:prstGeom>
          <a:solidFill>
            <a:schemeClr val="tx2"/>
          </a:solidFill>
          <a:ln w="12700">
            <a:solidFill>
              <a:srgbClr val="C0C0C0"/>
            </a:solidFill>
            <a:miter lim="800000"/>
            <a:headEnd/>
            <a:tailEnd/>
          </a:ln>
        </p:spPr>
        <p:txBody>
          <a:bodyPr lIns="0" tIns="0" rIns="0" bIns="0" anchor="ctr"/>
          <a:lstStyle/>
          <a:p>
            <a:pPr algn="ctr" defTabSz="801688" eaLnBrk="0" hangingPunct="0"/>
            <a:r>
              <a:rPr lang="es-ES_tradnl" sz="1600" b="1" noProof="1" smtClean="0">
                <a:solidFill>
                  <a:srgbClr val="FFFFFF"/>
                </a:solidFill>
                <a:latin typeface="Arial"/>
              </a:rPr>
              <a:t>Imágenes básicas</a:t>
            </a:r>
            <a:endParaRPr sz="1600" b="1" noProof="1">
              <a:solidFill>
                <a:srgbClr val="FFFFFF"/>
              </a:solidFill>
              <a:latin typeface="Arial"/>
            </a:endParaRPr>
          </a:p>
        </p:txBody>
      </p:sp>
      <p:sp>
        <p:nvSpPr>
          <p:cNvPr id="33797" name="Rectangle 4"/>
          <p:cNvSpPr>
            <a:spLocks noChangeArrowheads="1"/>
          </p:cNvSpPr>
          <p:nvPr/>
        </p:nvSpPr>
        <p:spPr bwMode="gray">
          <a:xfrm>
            <a:off x="2711451" y="1555753"/>
            <a:ext cx="9082616" cy="968375"/>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108000" tIns="72000" rIns="72000" bIns="72000" anchor="ctr"/>
          <a:lstStyle/>
          <a:p>
            <a:pPr marL="190500" indent="-190500">
              <a:lnSpc>
                <a:spcPct val="90000"/>
              </a:lnSpc>
              <a:spcBef>
                <a:spcPct val="10000"/>
              </a:spcBef>
              <a:buClr>
                <a:srgbClr val="2A79D0"/>
              </a:buClr>
              <a:buFont typeface="Wingdings" charset="0"/>
              <a:buChar char="§"/>
            </a:pPr>
            <a:r>
              <a:rPr lang="es-ES_tradnl" sz="1600" noProof="1" smtClean="0">
                <a:solidFill>
                  <a:srgbClr val="000000"/>
                </a:solidFill>
                <a:latin typeface="Arial"/>
              </a:rPr>
              <a:t>CT de abdomen</a:t>
            </a:r>
          </a:p>
          <a:p>
            <a:pPr marL="190500" indent="-190500">
              <a:lnSpc>
                <a:spcPct val="90000"/>
              </a:lnSpc>
              <a:spcBef>
                <a:spcPct val="10000"/>
              </a:spcBef>
              <a:buClr>
                <a:srgbClr val="2A79D0"/>
              </a:buClr>
              <a:buFont typeface="Wingdings" charset="0"/>
              <a:buChar char="§"/>
            </a:pPr>
            <a:r>
              <a:rPr lang="es-ES_tradnl" sz="1600" noProof="1" smtClean="0">
                <a:solidFill>
                  <a:srgbClr val="000000"/>
                </a:solidFill>
                <a:latin typeface="Arial"/>
              </a:rPr>
              <a:t>Rayos X de tórax</a:t>
            </a:r>
          </a:p>
          <a:p>
            <a:pPr marL="190500" indent="-190500">
              <a:lnSpc>
                <a:spcPct val="90000"/>
              </a:lnSpc>
              <a:spcBef>
                <a:spcPct val="10000"/>
              </a:spcBef>
              <a:buClr>
                <a:srgbClr val="2A79D0"/>
              </a:buClr>
              <a:buFont typeface="Wingdings" charset="0"/>
              <a:buChar char="§"/>
            </a:pPr>
            <a:r>
              <a:rPr lang="es-ES_tradnl" sz="1600" noProof="1" smtClean="0">
                <a:solidFill>
                  <a:srgbClr val="000000"/>
                </a:solidFill>
                <a:latin typeface="Arial"/>
              </a:rPr>
              <a:t>Citoquímico y citología de orina</a:t>
            </a:r>
            <a:endParaRPr sz="1600" noProof="1">
              <a:solidFill>
                <a:srgbClr val="000000"/>
              </a:solidFill>
              <a:latin typeface="Arial"/>
            </a:endParaRPr>
          </a:p>
        </p:txBody>
      </p:sp>
      <p:sp>
        <p:nvSpPr>
          <p:cNvPr id="33798" name="Rectangle 5"/>
          <p:cNvSpPr>
            <a:spLocks noChangeArrowheads="1"/>
          </p:cNvSpPr>
          <p:nvPr/>
        </p:nvSpPr>
        <p:spPr bwMode="gray">
          <a:xfrm>
            <a:off x="419102" y="2646366"/>
            <a:ext cx="2292351" cy="966787"/>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lang="es-ES_tradnl" sz="1600" b="1" noProof="1" smtClean="0">
                <a:solidFill>
                  <a:srgbClr val="FFFFFF"/>
                </a:solidFill>
                <a:latin typeface="Arial"/>
              </a:rPr>
              <a:t>CT de tórax</a:t>
            </a:r>
            <a:endParaRPr sz="1600" b="1" noProof="1">
              <a:solidFill>
                <a:srgbClr val="FFFFFF"/>
              </a:solidFill>
              <a:latin typeface="Arial"/>
            </a:endParaRPr>
          </a:p>
        </p:txBody>
      </p:sp>
      <p:sp>
        <p:nvSpPr>
          <p:cNvPr id="33799" name="Rectangle 6"/>
          <p:cNvSpPr>
            <a:spLocks noChangeArrowheads="1"/>
          </p:cNvSpPr>
          <p:nvPr/>
        </p:nvSpPr>
        <p:spPr bwMode="gray">
          <a:xfrm>
            <a:off x="2711451" y="2646366"/>
            <a:ext cx="9082616" cy="966787"/>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108000" tIns="72000" rIns="72000" bIns="72000" anchor="ctr"/>
          <a:lstStyle/>
          <a:p>
            <a:pPr marL="190500" indent="-190500">
              <a:lnSpc>
                <a:spcPct val="90000"/>
              </a:lnSpc>
              <a:spcBef>
                <a:spcPct val="10000"/>
              </a:spcBef>
              <a:buClr>
                <a:srgbClr val="2A79D0"/>
              </a:buClr>
              <a:buFont typeface="Wingdings" charset="0"/>
              <a:buChar char="§"/>
            </a:pPr>
            <a:r>
              <a:rPr lang="es-ES_tradnl" sz="1600" noProof="1" smtClean="0">
                <a:solidFill>
                  <a:srgbClr val="000000"/>
                </a:solidFill>
                <a:latin typeface="Arial"/>
              </a:rPr>
              <a:t>Si hay sospecha de metástasis pulmonares</a:t>
            </a:r>
            <a:endParaRPr sz="1600" noProof="1">
              <a:solidFill>
                <a:srgbClr val="000000"/>
              </a:solidFill>
              <a:latin typeface="Arial"/>
            </a:endParaRPr>
          </a:p>
        </p:txBody>
      </p:sp>
      <p:sp>
        <p:nvSpPr>
          <p:cNvPr id="33800" name="Rectangle 7"/>
          <p:cNvSpPr>
            <a:spLocks noChangeArrowheads="1"/>
          </p:cNvSpPr>
          <p:nvPr/>
        </p:nvSpPr>
        <p:spPr bwMode="gray">
          <a:xfrm>
            <a:off x="419102" y="3736975"/>
            <a:ext cx="2292351" cy="966788"/>
          </a:xfrm>
          <a:prstGeom prst="rect">
            <a:avLst/>
          </a:prstGeom>
          <a:solidFill>
            <a:schemeClr val="accent2"/>
          </a:solidFill>
          <a:ln w="12700">
            <a:solidFill>
              <a:srgbClr val="C0C0C0"/>
            </a:solidFill>
            <a:miter lim="800000"/>
            <a:headEnd/>
            <a:tailEnd/>
          </a:ln>
        </p:spPr>
        <p:txBody>
          <a:bodyPr lIns="0" tIns="0" rIns="0" bIns="0" anchor="ctr"/>
          <a:lstStyle/>
          <a:p>
            <a:pPr algn="ctr" defTabSz="801688" eaLnBrk="0" hangingPunct="0"/>
            <a:r>
              <a:rPr lang="es-ES_tradnl" sz="1600" b="1" noProof="1" smtClean="0">
                <a:solidFill>
                  <a:srgbClr val="FFFFFF"/>
                </a:solidFill>
                <a:latin typeface="Arial"/>
              </a:rPr>
              <a:t>RM</a:t>
            </a:r>
            <a:endParaRPr sz="1600" b="1" noProof="1">
              <a:solidFill>
                <a:srgbClr val="FFFFFF"/>
              </a:solidFill>
              <a:latin typeface="Arial"/>
            </a:endParaRPr>
          </a:p>
        </p:txBody>
      </p:sp>
      <p:sp>
        <p:nvSpPr>
          <p:cNvPr id="33801" name="Rectangle 8"/>
          <p:cNvSpPr>
            <a:spLocks noChangeArrowheads="1"/>
          </p:cNvSpPr>
          <p:nvPr/>
        </p:nvSpPr>
        <p:spPr bwMode="gray">
          <a:xfrm>
            <a:off x="2711451" y="3736975"/>
            <a:ext cx="9082616" cy="966788"/>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108000" tIns="72000" rIns="72000" bIns="72000" anchor="ctr"/>
          <a:lstStyle/>
          <a:p>
            <a:pPr marL="190500" indent="-190500">
              <a:lnSpc>
                <a:spcPct val="90000"/>
              </a:lnSpc>
              <a:spcBef>
                <a:spcPct val="10000"/>
              </a:spcBef>
              <a:buClr>
                <a:srgbClr val="2A79D0"/>
              </a:buClr>
              <a:buFont typeface="Wingdings" charset="0"/>
              <a:buChar char="§"/>
            </a:pPr>
            <a:r>
              <a:rPr lang="es-ES_tradnl" sz="1600" noProof="1" smtClean="0">
                <a:solidFill>
                  <a:srgbClr val="000000"/>
                </a:solidFill>
                <a:latin typeface="Arial"/>
              </a:rPr>
              <a:t>Si hay sospecha de invasión de la vena cava por trombo tumoral</a:t>
            </a:r>
            <a:endParaRPr sz="1600" noProof="1">
              <a:solidFill>
                <a:srgbClr val="000000"/>
              </a:solidFill>
              <a:latin typeface="Arial"/>
            </a:endParaRPr>
          </a:p>
        </p:txBody>
      </p:sp>
      <p:sp>
        <p:nvSpPr>
          <p:cNvPr id="33802" name="Rectangle 9"/>
          <p:cNvSpPr>
            <a:spLocks noChangeArrowheads="1"/>
          </p:cNvSpPr>
          <p:nvPr/>
        </p:nvSpPr>
        <p:spPr bwMode="gray">
          <a:xfrm>
            <a:off x="419102" y="4827591"/>
            <a:ext cx="2292351" cy="968375"/>
          </a:xfrm>
          <a:prstGeom prst="rect">
            <a:avLst/>
          </a:prstGeom>
          <a:solidFill>
            <a:schemeClr val="hlink"/>
          </a:solidFill>
          <a:ln w="12700">
            <a:solidFill>
              <a:srgbClr val="C0C0C0"/>
            </a:solidFill>
            <a:miter lim="800000"/>
            <a:headEnd/>
            <a:tailEnd/>
          </a:ln>
        </p:spPr>
        <p:txBody>
          <a:bodyPr lIns="0" tIns="0" rIns="0" bIns="0" anchor="ctr"/>
          <a:lstStyle/>
          <a:p>
            <a:pPr algn="ctr" defTabSz="801688" eaLnBrk="0" hangingPunct="0"/>
            <a:r>
              <a:rPr lang="es-ES_tradnl" sz="1600" b="1" noProof="1" smtClean="0">
                <a:solidFill>
                  <a:srgbClr val="FFFFFF"/>
                </a:solidFill>
                <a:latin typeface="Arial"/>
              </a:rPr>
              <a:t>Diagnóstico histológico</a:t>
            </a:r>
            <a:endParaRPr sz="1600" b="1" noProof="1">
              <a:solidFill>
                <a:srgbClr val="FFFFFF"/>
              </a:solidFill>
              <a:latin typeface="Arial"/>
            </a:endParaRPr>
          </a:p>
        </p:txBody>
      </p:sp>
      <p:sp>
        <p:nvSpPr>
          <p:cNvPr id="33803" name="Rectangle 10"/>
          <p:cNvSpPr>
            <a:spLocks noChangeArrowheads="1"/>
          </p:cNvSpPr>
          <p:nvPr/>
        </p:nvSpPr>
        <p:spPr bwMode="gray">
          <a:xfrm>
            <a:off x="2698751" y="4827591"/>
            <a:ext cx="9082616" cy="968375"/>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108000" tIns="72000" rIns="72000" bIns="72000" anchor="ctr"/>
          <a:lstStyle/>
          <a:p>
            <a:pPr marL="190500" indent="-190500">
              <a:lnSpc>
                <a:spcPct val="90000"/>
              </a:lnSpc>
              <a:spcBef>
                <a:spcPct val="10000"/>
              </a:spcBef>
              <a:buClr>
                <a:srgbClr val="2A79D0"/>
              </a:buClr>
              <a:buFont typeface="Wingdings" charset="0"/>
              <a:buChar char="§"/>
            </a:pPr>
            <a:r>
              <a:rPr lang="es-ES_tradnl" sz="1600" noProof="1" smtClean="0">
                <a:solidFill>
                  <a:srgbClr val="000000"/>
                </a:solidFill>
                <a:latin typeface="Arial"/>
              </a:rPr>
              <a:t>Se requiere confirmación histológica</a:t>
            </a:r>
          </a:p>
          <a:p>
            <a:pPr marL="190500" indent="-190500">
              <a:lnSpc>
                <a:spcPct val="90000"/>
              </a:lnSpc>
              <a:spcBef>
                <a:spcPct val="10000"/>
              </a:spcBef>
              <a:buClr>
                <a:srgbClr val="2A79D0"/>
              </a:buClr>
              <a:buFont typeface="Wingdings" charset="0"/>
              <a:buChar char="§"/>
            </a:pPr>
            <a:r>
              <a:rPr lang="es-ES_tradnl" sz="1600" noProof="1" smtClean="0">
                <a:solidFill>
                  <a:srgbClr val="000000"/>
                </a:solidFill>
                <a:latin typeface="Arial"/>
              </a:rPr>
              <a:t>Toda lesión renal sólida debe considerarse tumoral</a:t>
            </a:r>
          </a:p>
          <a:p>
            <a:pPr marL="190500" indent="-190500">
              <a:lnSpc>
                <a:spcPct val="90000"/>
              </a:lnSpc>
              <a:spcBef>
                <a:spcPct val="10000"/>
              </a:spcBef>
              <a:buClr>
                <a:srgbClr val="2A79D0"/>
              </a:buClr>
              <a:buFont typeface="Wingdings" charset="0"/>
              <a:buChar char="§"/>
            </a:pPr>
            <a:r>
              <a:rPr lang="es-ES_tradnl" sz="1600" noProof="1" smtClean="0">
                <a:solidFill>
                  <a:srgbClr val="000000"/>
                </a:solidFill>
                <a:latin typeface="Arial"/>
              </a:rPr>
              <a:t>Si no hay evidencia de metástasis: nefrectomía</a:t>
            </a:r>
            <a:endParaRPr sz="1600" noProof="1">
              <a:solidFill>
                <a:srgbClr val="000000"/>
              </a:solidFill>
              <a:latin typeface="Arial"/>
            </a:endParaRPr>
          </a:p>
        </p:txBody>
      </p:sp>
      <p:sp>
        <p:nvSpPr>
          <p:cNvPr id="33807" name="Rectangle 7"/>
          <p:cNvSpPr>
            <a:spLocks noChangeArrowheads="1"/>
          </p:cNvSpPr>
          <p:nvPr/>
        </p:nvSpPr>
        <p:spPr bwMode="gray">
          <a:xfrm>
            <a:off x="419100" y="1038228"/>
            <a:ext cx="7670800"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801688" eaLnBrk="0" hangingPunct="0"/>
            <a:r>
              <a:rPr lang="es-ES_tradnl" noProof="1" smtClean="0">
                <a:solidFill>
                  <a:srgbClr val="000000"/>
                </a:solidFill>
                <a:latin typeface="Arial"/>
              </a:rPr>
              <a:t>Investigación diagnóstica y de extensión</a:t>
            </a:r>
            <a:endParaRPr noProof="1">
              <a:solidFill>
                <a:srgbClr val="000000"/>
              </a:solidFill>
              <a:latin typeface="Arial"/>
            </a:endParaRPr>
          </a:p>
        </p:txBody>
      </p:sp>
    </p:spTree>
    <p:extLst>
      <p:ext uri="{BB962C8B-B14F-4D97-AF65-F5344CB8AC3E}">
        <p14:creationId xmlns:p14="http://schemas.microsoft.com/office/powerpoint/2010/main" val="72640196"/>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Footer Placeholder 2"/>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ＭＳ Ｐゴシック" charset="0"/>
                <a:cs typeface="ＭＳ Ｐゴシック" charset="0"/>
              </a:defRPr>
            </a:lvl1pPr>
            <a:lvl2pPr marL="37931725" indent="-37474525" eaLnBrk="0" hangingPunct="0">
              <a:defRPr sz="2000">
                <a:solidFill>
                  <a:schemeClr val="tx1"/>
                </a:solidFill>
                <a:latin typeface="Arial" charset="0"/>
                <a:ea typeface="ＭＳ Ｐゴシック" charset="0"/>
              </a:defRPr>
            </a:lvl2pPr>
            <a:lvl3pPr eaLnBrk="0" hangingPunct="0">
              <a:defRPr sz="2000">
                <a:solidFill>
                  <a:schemeClr val="tx1"/>
                </a:solidFill>
                <a:latin typeface="Arial" charset="0"/>
                <a:ea typeface="ＭＳ Ｐゴシック" charset="0"/>
              </a:defRPr>
            </a:lvl3pPr>
            <a:lvl4pPr eaLnBrk="0" hangingPunct="0">
              <a:defRPr sz="2000">
                <a:solidFill>
                  <a:schemeClr val="tx1"/>
                </a:solidFill>
                <a:latin typeface="Arial" charset="0"/>
                <a:ea typeface="ＭＳ Ｐゴシック" charset="0"/>
              </a:defRPr>
            </a:lvl4pPr>
            <a:lvl5pPr eaLnBrk="0" hangingPunct="0">
              <a:defRPr sz="2000">
                <a:solidFill>
                  <a:schemeClr val="tx1"/>
                </a:solidFill>
                <a:latin typeface="Arial" charset="0"/>
                <a:ea typeface="ＭＳ Ｐゴシック" charset="0"/>
              </a:defRPr>
            </a:lvl5pPr>
            <a:lvl6pPr marL="457200" eaLnBrk="0" fontAlgn="base" hangingPunct="0">
              <a:spcBef>
                <a:spcPct val="0"/>
              </a:spcBef>
              <a:spcAft>
                <a:spcPct val="0"/>
              </a:spcAft>
              <a:defRPr sz="2000">
                <a:solidFill>
                  <a:schemeClr val="tx1"/>
                </a:solidFill>
                <a:latin typeface="Arial" charset="0"/>
                <a:ea typeface="ＭＳ Ｐゴシック" charset="0"/>
              </a:defRPr>
            </a:lvl6pPr>
            <a:lvl7pPr marL="914400" eaLnBrk="0" fontAlgn="base" hangingPunct="0">
              <a:spcBef>
                <a:spcPct val="0"/>
              </a:spcBef>
              <a:spcAft>
                <a:spcPct val="0"/>
              </a:spcAft>
              <a:defRPr sz="2000">
                <a:solidFill>
                  <a:schemeClr val="tx1"/>
                </a:solidFill>
                <a:latin typeface="Arial" charset="0"/>
                <a:ea typeface="ＭＳ Ｐゴシック" charset="0"/>
              </a:defRPr>
            </a:lvl7pPr>
            <a:lvl8pPr marL="1371600" eaLnBrk="0" fontAlgn="base" hangingPunct="0">
              <a:spcBef>
                <a:spcPct val="0"/>
              </a:spcBef>
              <a:spcAft>
                <a:spcPct val="0"/>
              </a:spcAft>
              <a:defRPr sz="2000">
                <a:solidFill>
                  <a:schemeClr val="tx1"/>
                </a:solidFill>
                <a:latin typeface="Arial" charset="0"/>
                <a:ea typeface="ＭＳ Ｐゴシック" charset="0"/>
              </a:defRPr>
            </a:lvl8pPr>
            <a:lvl9pPr marL="1828800" eaLnBrk="0" fontAlgn="base" hangingPunct="0">
              <a:spcBef>
                <a:spcPct val="0"/>
              </a:spcBef>
              <a:spcAft>
                <a:spcPct val="0"/>
              </a:spcAft>
              <a:defRPr sz="2000">
                <a:solidFill>
                  <a:schemeClr val="tx1"/>
                </a:solidFill>
                <a:latin typeface="Arial" charset="0"/>
                <a:ea typeface="ＭＳ Ｐゴシック" charset="0"/>
              </a:defRPr>
            </a:lvl9pPr>
          </a:lstStyle>
          <a:p>
            <a:pPr eaLnBrk="1" hangingPunct="1"/>
            <a:r>
              <a:rPr lang="de-DE" sz="1000">
                <a:solidFill>
                  <a:srgbClr val="000000"/>
                </a:solidFill>
              </a:rPr>
              <a:t>Page </a:t>
            </a:r>
            <a:r>
              <a:rPr lang="de-DE" sz="1000">
                <a:solidFill>
                  <a:srgbClr val="000000"/>
                </a:solidFill>
                <a:sym typeface="Wingdings" charset="0"/>
              </a:rPr>
              <a:t></a:t>
            </a:r>
            <a:r>
              <a:rPr lang="de-DE" sz="1000">
                <a:solidFill>
                  <a:srgbClr val="000000"/>
                </a:solidFill>
              </a:rPr>
              <a:t> </a:t>
            </a:r>
            <a:fld id="{94A06EE0-2517-4746-A592-270B1FD5B64C}" type="slidenum">
              <a:rPr lang="de-DE" sz="1000">
                <a:solidFill>
                  <a:srgbClr val="000000"/>
                </a:solidFill>
              </a:rPr>
              <a:pPr eaLnBrk="1" hangingPunct="1"/>
              <a:t>47</a:t>
            </a:fld>
            <a:endParaRPr lang="de-DE" sz="1000">
              <a:solidFill>
                <a:srgbClr val="000000"/>
              </a:solidFill>
            </a:endParaRPr>
          </a:p>
        </p:txBody>
      </p:sp>
      <p:sp>
        <p:nvSpPr>
          <p:cNvPr id="21507" name="Rectangle 16"/>
          <p:cNvSpPr>
            <a:spLocks noGrp="1" noChangeArrowheads="1"/>
          </p:cNvSpPr>
          <p:nvPr>
            <p:ph type="title"/>
          </p:nvPr>
        </p:nvSpPr>
        <p:spPr/>
        <p:txBody>
          <a:bodyPr/>
          <a:lstStyle/>
          <a:p>
            <a:r>
              <a:rPr lang="es-ES_tradnl" noProof="1" smtClean="0">
                <a:latin typeface="Arial" charset="0"/>
              </a:rPr>
              <a:t>Carcinoma de células renals</a:t>
            </a:r>
            <a:endParaRPr noProof="1">
              <a:latin typeface="Arial" charset="0"/>
            </a:endParaRPr>
          </a:p>
        </p:txBody>
      </p:sp>
      <p:sp>
        <p:nvSpPr>
          <p:cNvPr id="21508" name="Rectangle 7"/>
          <p:cNvSpPr>
            <a:spLocks noChangeArrowheads="1"/>
          </p:cNvSpPr>
          <p:nvPr/>
        </p:nvSpPr>
        <p:spPr bwMode="gray">
          <a:xfrm>
            <a:off x="419100" y="1038228"/>
            <a:ext cx="7670800"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801688" eaLnBrk="0" hangingPunct="0"/>
            <a:r>
              <a:rPr lang="es-ES_tradnl" noProof="1" smtClean="0">
                <a:solidFill>
                  <a:srgbClr val="000000"/>
                </a:solidFill>
                <a:latin typeface="Arial"/>
              </a:rPr>
              <a:t>Diagnóstico diferencial de masas renales</a:t>
            </a:r>
            <a:endParaRPr noProof="1">
              <a:solidFill>
                <a:srgbClr val="000000"/>
              </a:solidFill>
              <a:latin typeface="Arial"/>
            </a:endParaRPr>
          </a:p>
        </p:txBody>
      </p:sp>
      <p:sp>
        <p:nvSpPr>
          <p:cNvPr id="21509" name="Rectangle 27"/>
          <p:cNvSpPr>
            <a:spLocks noChangeArrowheads="1"/>
          </p:cNvSpPr>
          <p:nvPr/>
        </p:nvSpPr>
        <p:spPr bwMode="gray">
          <a:xfrm>
            <a:off x="1049867" y="1555750"/>
            <a:ext cx="10729384" cy="446088"/>
          </a:xfrm>
          <a:prstGeom prst="rect">
            <a:avLst/>
          </a:prstGeom>
          <a:solidFill>
            <a:schemeClr val="folHlink"/>
          </a:solidFill>
          <a:ln w="12700">
            <a:solidFill>
              <a:srgbClr val="C0C0C0"/>
            </a:solidFill>
            <a:miter lim="800000"/>
            <a:headEnd/>
            <a:tailEnd/>
          </a:ln>
        </p:spPr>
        <p:txBody>
          <a:bodyPr lIns="252000" tIns="72000" rIns="72000" bIns="72000" anchor="ctr"/>
          <a:lstStyle/>
          <a:p>
            <a:pPr>
              <a:spcBef>
                <a:spcPct val="25000"/>
              </a:spcBef>
            </a:pPr>
            <a:r>
              <a:rPr lang="es-ES_tradnl" noProof="1" smtClean="0">
                <a:solidFill>
                  <a:srgbClr val="000000"/>
                </a:solidFill>
                <a:latin typeface="Arial"/>
              </a:rPr>
              <a:t>Quistes</a:t>
            </a:r>
            <a:endParaRPr noProof="1">
              <a:solidFill>
                <a:srgbClr val="000000"/>
              </a:solidFill>
              <a:latin typeface="Arial"/>
            </a:endParaRPr>
          </a:p>
        </p:txBody>
      </p:sp>
      <p:sp>
        <p:nvSpPr>
          <p:cNvPr id="21510" name="Rectangle 28"/>
          <p:cNvSpPr>
            <a:spLocks noChangeArrowheads="1"/>
          </p:cNvSpPr>
          <p:nvPr/>
        </p:nvSpPr>
        <p:spPr bwMode="gray">
          <a:xfrm>
            <a:off x="1049867" y="2098675"/>
            <a:ext cx="10729384" cy="446088"/>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solidFill>
                  <a:srgbClr val="000000"/>
                </a:solidFill>
                <a:latin typeface="Arial"/>
              </a:rPr>
              <a:t>Neoplasias benignas (adenoma, angiomiolipoma, oncocitoma)</a:t>
            </a:r>
            <a:endParaRPr noProof="1">
              <a:solidFill>
                <a:srgbClr val="000000"/>
              </a:solidFill>
              <a:latin typeface="Arial"/>
            </a:endParaRPr>
          </a:p>
        </p:txBody>
      </p:sp>
      <p:sp>
        <p:nvSpPr>
          <p:cNvPr id="21511" name="Rectangle 29"/>
          <p:cNvSpPr>
            <a:spLocks noChangeArrowheads="1"/>
          </p:cNvSpPr>
          <p:nvPr/>
        </p:nvSpPr>
        <p:spPr bwMode="gray">
          <a:xfrm>
            <a:off x="1049867" y="2640013"/>
            <a:ext cx="10729384" cy="449262"/>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solidFill>
                  <a:srgbClr val="000000"/>
                </a:solidFill>
                <a:latin typeface="Arial"/>
              </a:rPr>
              <a:t>Lesiones inflamatorias (pielonefritis, abscesos)</a:t>
            </a:r>
            <a:endParaRPr noProof="1">
              <a:solidFill>
                <a:srgbClr val="000000"/>
              </a:solidFill>
              <a:latin typeface="Arial"/>
            </a:endParaRPr>
          </a:p>
        </p:txBody>
      </p:sp>
      <p:sp>
        <p:nvSpPr>
          <p:cNvPr id="21512" name="Rectangle 30"/>
          <p:cNvSpPr>
            <a:spLocks noChangeArrowheads="1"/>
          </p:cNvSpPr>
          <p:nvPr/>
        </p:nvSpPr>
        <p:spPr bwMode="gray">
          <a:xfrm>
            <a:off x="1049867" y="3184528"/>
            <a:ext cx="10729384" cy="447675"/>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solidFill>
                  <a:srgbClr val="000000"/>
                </a:solidFill>
                <a:latin typeface="Arial"/>
              </a:rPr>
              <a:t>Otros tumores metastásicos</a:t>
            </a:r>
            <a:endParaRPr noProof="1">
              <a:solidFill>
                <a:srgbClr val="000000"/>
              </a:solidFill>
              <a:latin typeface="Arial"/>
            </a:endParaRPr>
          </a:p>
        </p:txBody>
      </p:sp>
      <p:sp>
        <p:nvSpPr>
          <p:cNvPr id="21513" name="Rectangle 31"/>
          <p:cNvSpPr>
            <a:spLocks noChangeArrowheads="1"/>
          </p:cNvSpPr>
          <p:nvPr/>
        </p:nvSpPr>
        <p:spPr bwMode="gray">
          <a:xfrm>
            <a:off x="1049867" y="3727450"/>
            <a:ext cx="10729384" cy="446088"/>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solidFill>
                  <a:srgbClr val="000000"/>
                </a:solidFill>
                <a:latin typeface="Arial"/>
              </a:rPr>
              <a:t>Otros tumores malignos del riñón (sarcoma, linfoma, Wim’s)</a:t>
            </a:r>
            <a:endParaRPr noProof="1">
              <a:solidFill>
                <a:srgbClr val="000000"/>
              </a:solidFill>
              <a:latin typeface="Arial"/>
            </a:endParaRPr>
          </a:p>
        </p:txBody>
      </p:sp>
      <p:sp>
        <p:nvSpPr>
          <p:cNvPr id="21514" name="Rectangle 32"/>
          <p:cNvSpPr>
            <a:spLocks noChangeArrowheads="1"/>
          </p:cNvSpPr>
          <p:nvPr/>
        </p:nvSpPr>
        <p:spPr bwMode="gray">
          <a:xfrm>
            <a:off x="438152" y="1555750"/>
            <a:ext cx="618067" cy="446088"/>
          </a:xfrm>
          <a:prstGeom prst="rect">
            <a:avLst/>
          </a:prstGeom>
          <a:solidFill>
            <a:schemeClr val="tx2"/>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latin typeface="Arial"/>
              </a:rPr>
              <a:t>1</a:t>
            </a:r>
          </a:p>
        </p:txBody>
      </p:sp>
      <p:sp>
        <p:nvSpPr>
          <p:cNvPr id="21515" name="Rectangle 33"/>
          <p:cNvSpPr>
            <a:spLocks noChangeArrowheads="1"/>
          </p:cNvSpPr>
          <p:nvPr/>
        </p:nvSpPr>
        <p:spPr bwMode="gray">
          <a:xfrm>
            <a:off x="438152" y="2098675"/>
            <a:ext cx="618067" cy="446088"/>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latin typeface="Arial"/>
              </a:rPr>
              <a:t>2</a:t>
            </a:r>
          </a:p>
        </p:txBody>
      </p:sp>
      <p:sp>
        <p:nvSpPr>
          <p:cNvPr id="21516" name="Rectangle 34"/>
          <p:cNvSpPr>
            <a:spLocks noChangeArrowheads="1"/>
          </p:cNvSpPr>
          <p:nvPr/>
        </p:nvSpPr>
        <p:spPr bwMode="gray">
          <a:xfrm>
            <a:off x="438152" y="2640013"/>
            <a:ext cx="618067" cy="449262"/>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latin typeface="Arial"/>
              </a:rPr>
              <a:t>3</a:t>
            </a:r>
          </a:p>
        </p:txBody>
      </p:sp>
      <p:sp>
        <p:nvSpPr>
          <p:cNvPr id="21517" name="Rectangle 35"/>
          <p:cNvSpPr>
            <a:spLocks noChangeArrowheads="1"/>
          </p:cNvSpPr>
          <p:nvPr/>
        </p:nvSpPr>
        <p:spPr bwMode="gray">
          <a:xfrm>
            <a:off x="438152" y="3184528"/>
            <a:ext cx="618067" cy="447675"/>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latin typeface="Arial"/>
              </a:rPr>
              <a:t>4</a:t>
            </a:r>
          </a:p>
        </p:txBody>
      </p:sp>
      <p:sp>
        <p:nvSpPr>
          <p:cNvPr id="21518" name="Rectangle 36"/>
          <p:cNvSpPr>
            <a:spLocks noChangeArrowheads="1"/>
          </p:cNvSpPr>
          <p:nvPr/>
        </p:nvSpPr>
        <p:spPr bwMode="gray">
          <a:xfrm>
            <a:off x="438152" y="3727450"/>
            <a:ext cx="618067" cy="446088"/>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latin typeface="Arial"/>
              </a:rPr>
              <a:t>5</a:t>
            </a:r>
          </a:p>
        </p:txBody>
      </p:sp>
      <p:sp>
        <p:nvSpPr>
          <p:cNvPr id="21519" name="Rectangle 37"/>
          <p:cNvSpPr>
            <a:spLocks noChangeArrowheads="1"/>
          </p:cNvSpPr>
          <p:nvPr/>
        </p:nvSpPr>
        <p:spPr bwMode="gray">
          <a:xfrm>
            <a:off x="1049867" y="4256088"/>
            <a:ext cx="10729384" cy="449262"/>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solidFill>
                  <a:srgbClr val="000000"/>
                </a:solidFill>
                <a:latin typeface="Arial"/>
              </a:rPr>
              <a:t>Carcinomas de la pelvis renal (células transicionales)</a:t>
            </a:r>
            <a:endParaRPr noProof="1">
              <a:solidFill>
                <a:srgbClr val="000000"/>
              </a:solidFill>
              <a:latin typeface="Arial"/>
            </a:endParaRPr>
          </a:p>
        </p:txBody>
      </p:sp>
      <p:sp>
        <p:nvSpPr>
          <p:cNvPr id="21520" name="Rectangle 38"/>
          <p:cNvSpPr>
            <a:spLocks noChangeArrowheads="1"/>
          </p:cNvSpPr>
          <p:nvPr/>
        </p:nvSpPr>
        <p:spPr bwMode="gray">
          <a:xfrm>
            <a:off x="1049867" y="4800600"/>
            <a:ext cx="10729384" cy="446088"/>
          </a:xfrm>
          <a:prstGeom prst="rect">
            <a:avLst/>
          </a:prstGeom>
          <a:noFill/>
          <a:ln w="12700">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lIns="252000" tIns="72000" rIns="72000" bIns="72000" anchor="ctr"/>
          <a:lstStyle/>
          <a:p>
            <a:pPr>
              <a:spcBef>
                <a:spcPct val="25000"/>
              </a:spcBef>
            </a:pPr>
            <a:r>
              <a:rPr lang="es-ES_tradnl" noProof="1" smtClean="0">
                <a:solidFill>
                  <a:srgbClr val="000000"/>
                </a:solidFill>
                <a:latin typeface="Arial"/>
              </a:rPr>
              <a:t>Todos los anteriores son MENOS comunes que los RCC</a:t>
            </a:r>
            <a:endParaRPr noProof="1">
              <a:solidFill>
                <a:srgbClr val="000000"/>
              </a:solidFill>
              <a:latin typeface="Arial"/>
            </a:endParaRPr>
          </a:p>
        </p:txBody>
      </p:sp>
      <p:sp>
        <p:nvSpPr>
          <p:cNvPr id="21522" name="Rectangle 40"/>
          <p:cNvSpPr>
            <a:spLocks noChangeArrowheads="1"/>
          </p:cNvSpPr>
          <p:nvPr/>
        </p:nvSpPr>
        <p:spPr bwMode="gray">
          <a:xfrm>
            <a:off x="438152" y="4256088"/>
            <a:ext cx="618067" cy="449262"/>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latin typeface="Arial"/>
              </a:rPr>
              <a:t>6</a:t>
            </a:r>
          </a:p>
        </p:txBody>
      </p:sp>
      <p:sp>
        <p:nvSpPr>
          <p:cNvPr id="21523" name="Rectangle 41"/>
          <p:cNvSpPr>
            <a:spLocks noChangeArrowheads="1"/>
          </p:cNvSpPr>
          <p:nvPr/>
        </p:nvSpPr>
        <p:spPr bwMode="gray">
          <a:xfrm>
            <a:off x="438152" y="4800600"/>
            <a:ext cx="618067" cy="446088"/>
          </a:xfrm>
          <a:prstGeom prst="rect">
            <a:avLst/>
          </a:prstGeom>
          <a:solidFill>
            <a:schemeClr val="accent1"/>
          </a:solidFill>
          <a:ln w="12700">
            <a:solidFill>
              <a:srgbClr val="C0C0C0"/>
            </a:solidFill>
            <a:miter lim="800000"/>
            <a:headEnd/>
            <a:tailEnd/>
          </a:ln>
        </p:spPr>
        <p:txBody>
          <a:bodyPr lIns="0" tIns="0" rIns="0" bIns="0" anchor="ctr"/>
          <a:lstStyle/>
          <a:p>
            <a:pPr algn="ctr" defTabSz="801688" eaLnBrk="0" hangingPunct="0"/>
            <a:r>
              <a:rPr sz="2800" b="1" noProof="1">
                <a:solidFill>
                  <a:srgbClr val="FFFFFF"/>
                </a:solidFill>
                <a:latin typeface="Arial"/>
              </a:rPr>
              <a:t>7</a:t>
            </a:r>
          </a:p>
        </p:txBody>
      </p:sp>
    </p:spTree>
    <p:extLst>
      <p:ext uri="{BB962C8B-B14F-4D97-AF65-F5344CB8AC3E}">
        <p14:creationId xmlns:p14="http://schemas.microsoft.com/office/powerpoint/2010/main" val="1161802973"/>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atin typeface="Arial" charset="0"/>
                <a:ea typeface="ＭＳ Ｐゴシック" charset="0"/>
                <a:cs typeface="ＭＳ Ｐゴシック" charset="0"/>
              </a:rPr>
              <a:t>RCC Disease Stages</a:t>
            </a:r>
          </a:p>
        </p:txBody>
      </p:sp>
      <p:sp>
        <p:nvSpPr>
          <p:cNvPr id="21508" name="Content Placeholder 4"/>
          <p:cNvSpPr>
            <a:spLocks noGrp="1"/>
          </p:cNvSpPr>
          <p:nvPr>
            <p:ph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atin typeface="Arial" charset="0"/>
                <a:ea typeface="ＭＳ Ｐゴシック" charset="0"/>
                <a:cs typeface="ＭＳ Ｐゴシック" charset="0"/>
              </a:rPr>
              <a:t>Stage 1		T1 tumor less than 7cm</a:t>
            </a:r>
          </a:p>
          <a:p>
            <a:endParaRPr lang="en-US">
              <a:latin typeface="Arial" charset="0"/>
              <a:ea typeface="ＭＳ Ｐゴシック" charset="0"/>
              <a:cs typeface="ＭＳ Ｐゴシック" charset="0"/>
            </a:endParaRPr>
          </a:p>
          <a:p>
            <a:r>
              <a:rPr lang="en-US">
                <a:latin typeface="Arial" charset="0"/>
                <a:ea typeface="ＭＳ Ｐゴシック" charset="0"/>
                <a:cs typeface="ＭＳ Ｐゴシック" charset="0"/>
              </a:rPr>
              <a:t>Stage 2		T2 tumor greater than 7cm confined 			to kidney</a:t>
            </a:r>
          </a:p>
          <a:p>
            <a:endParaRPr lang="en-US">
              <a:latin typeface="Arial" charset="0"/>
              <a:ea typeface="ＭＳ Ｐゴシック" charset="0"/>
              <a:cs typeface="ＭＳ Ｐゴシック" charset="0"/>
            </a:endParaRPr>
          </a:p>
          <a:p>
            <a:r>
              <a:rPr lang="en-US">
                <a:latin typeface="Arial" charset="0"/>
                <a:ea typeface="ＭＳ Ｐゴシック" charset="0"/>
                <a:cs typeface="ＭＳ Ｐゴシック" charset="0"/>
              </a:rPr>
              <a:t>Stage 3		T3 tumor with extracapsular or renal 			vein invasion, or one lymph node</a:t>
            </a:r>
          </a:p>
          <a:p>
            <a:endParaRPr lang="en-US">
              <a:latin typeface="Arial" charset="0"/>
              <a:ea typeface="ＭＳ Ｐゴシック" charset="0"/>
              <a:cs typeface="ＭＳ Ｐゴシック" charset="0"/>
            </a:endParaRPr>
          </a:p>
          <a:p>
            <a:r>
              <a:rPr lang="en-US">
                <a:latin typeface="Arial" charset="0"/>
                <a:ea typeface="ＭＳ Ｐゴシック" charset="0"/>
                <a:cs typeface="ＭＳ Ｐゴシック" charset="0"/>
              </a:rPr>
              <a:t>Stage 4		T4 tumor highly locally invasive, or 			metastases, or multiple lymph nodes</a:t>
            </a:r>
          </a:p>
        </p:txBody>
      </p:sp>
    </p:spTree>
    <p:extLst>
      <p:ext uri="{BB962C8B-B14F-4D97-AF65-F5344CB8AC3E}">
        <p14:creationId xmlns:p14="http://schemas.microsoft.com/office/powerpoint/2010/main" val="745560956"/>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atin typeface="Arial" charset="0"/>
                <a:ea typeface="ＭＳ Ｐゴシック" charset="0"/>
                <a:cs typeface="ＭＳ Ｐゴシック" charset="0"/>
              </a:rPr>
              <a:t>RCC Disease Stages</a:t>
            </a:r>
          </a:p>
        </p:txBody>
      </p:sp>
      <p:sp>
        <p:nvSpPr>
          <p:cNvPr id="21508" name="Content Placeholder 4"/>
          <p:cNvSpPr>
            <a:spLocks noGrp="1"/>
          </p:cNvSpPr>
          <p:nvPr>
            <p:ph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atin typeface="Arial" charset="0"/>
                <a:ea typeface="ＭＳ Ｐゴシック" charset="0"/>
                <a:cs typeface="ＭＳ Ｐゴシック" charset="0"/>
              </a:rPr>
              <a:t>Stage 1		T1 tumor less than 7cm</a:t>
            </a:r>
          </a:p>
          <a:p>
            <a:endParaRPr lang="en-US">
              <a:latin typeface="Arial" charset="0"/>
              <a:ea typeface="ＭＳ Ｐゴシック" charset="0"/>
              <a:cs typeface="ＭＳ Ｐゴシック" charset="0"/>
            </a:endParaRPr>
          </a:p>
          <a:p>
            <a:r>
              <a:rPr lang="en-US">
                <a:latin typeface="Arial" charset="0"/>
                <a:ea typeface="ＭＳ Ｐゴシック" charset="0"/>
                <a:cs typeface="ＭＳ Ｐゴシック" charset="0"/>
              </a:rPr>
              <a:t>Stage 2		T2 tumor greater than 7cm confined 			to kidney</a:t>
            </a:r>
          </a:p>
          <a:p>
            <a:endParaRPr lang="en-US">
              <a:latin typeface="Arial" charset="0"/>
              <a:ea typeface="ＭＳ Ｐゴシック" charset="0"/>
              <a:cs typeface="ＭＳ Ｐゴシック" charset="0"/>
            </a:endParaRPr>
          </a:p>
          <a:p>
            <a:r>
              <a:rPr lang="en-US">
                <a:latin typeface="Arial" charset="0"/>
                <a:ea typeface="ＭＳ Ｐゴシック" charset="0"/>
                <a:cs typeface="ＭＳ Ｐゴシック" charset="0"/>
              </a:rPr>
              <a:t>Stage 3		T3 tumor with extracapsular or renal 			vein invasion, or one lymph node</a:t>
            </a:r>
          </a:p>
          <a:p>
            <a:endParaRPr lang="en-US">
              <a:latin typeface="Arial" charset="0"/>
              <a:ea typeface="ＭＳ Ｐゴシック" charset="0"/>
              <a:cs typeface="ＭＳ Ｐゴシック" charset="0"/>
            </a:endParaRPr>
          </a:p>
          <a:p>
            <a:r>
              <a:rPr lang="en-US">
                <a:latin typeface="Arial" charset="0"/>
                <a:ea typeface="ＭＳ Ｐゴシック" charset="0"/>
                <a:cs typeface="ＭＳ Ｐゴシック" charset="0"/>
              </a:rPr>
              <a:t>Stage 4		T4 tumor highly locally invasive, or 			metastases, or multiple lymph nodes</a:t>
            </a:r>
          </a:p>
        </p:txBody>
      </p:sp>
      <p:sp>
        <p:nvSpPr>
          <p:cNvPr id="2" name="CuadroTexto 1"/>
          <p:cNvSpPr txBox="1"/>
          <p:nvPr/>
        </p:nvSpPr>
        <p:spPr>
          <a:xfrm>
            <a:off x="7136780" y="1799068"/>
            <a:ext cx="3340916" cy="369332"/>
          </a:xfrm>
          <a:prstGeom prst="rect">
            <a:avLst/>
          </a:prstGeom>
          <a:noFill/>
        </p:spPr>
        <p:txBody>
          <a:bodyPr wrap="none" rtlCol="0">
            <a:spAutoFit/>
          </a:bodyPr>
          <a:lstStyle/>
          <a:p>
            <a:r>
              <a:rPr lang="es-ES" b="1" dirty="0" smtClean="0">
                <a:solidFill>
                  <a:srgbClr val="FF0000"/>
                </a:solidFill>
                <a:latin typeface="Arial"/>
              </a:rPr>
              <a:t>Supervivencia a 5 años: 90%</a:t>
            </a:r>
            <a:endParaRPr lang="es-ES" b="1" dirty="0">
              <a:solidFill>
                <a:srgbClr val="FF0000"/>
              </a:solidFill>
              <a:latin typeface="Arial"/>
            </a:endParaRPr>
          </a:p>
        </p:txBody>
      </p:sp>
      <p:sp>
        <p:nvSpPr>
          <p:cNvPr id="5" name="CuadroTexto 4"/>
          <p:cNvSpPr txBox="1"/>
          <p:nvPr/>
        </p:nvSpPr>
        <p:spPr>
          <a:xfrm>
            <a:off x="7267725" y="2888797"/>
            <a:ext cx="3340916" cy="369332"/>
          </a:xfrm>
          <a:prstGeom prst="rect">
            <a:avLst/>
          </a:prstGeom>
          <a:noFill/>
        </p:spPr>
        <p:txBody>
          <a:bodyPr wrap="none" rtlCol="0">
            <a:spAutoFit/>
          </a:bodyPr>
          <a:lstStyle/>
          <a:p>
            <a:r>
              <a:rPr lang="es-ES" b="1" dirty="0" smtClean="0">
                <a:solidFill>
                  <a:srgbClr val="FF0000"/>
                </a:solidFill>
                <a:latin typeface="Arial"/>
              </a:rPr>
              <a:t>Supervivencia a 5 años: 85%</a:t>
            </a:r>
            <a:endParaRPr lang="es-ES" b="1" dirty="0">
              <a:solidFill>
                <a:srgbClr val="FF0000"/>
              </a:solidFill>
              <a:latin typeface="Arial"/>
            </a:endParaRPr>
          </a:p>
        </p:txBody>
      </p:sp>
      <p:sp>
        <p:nvSpPr>
          <p:cNvPr id="6" name="CuadroTexto 5"/>
          <p:cNvSpPr txBox="1"/>
          <p:nvPr/>
        </p:nvSpPr>
        <p:spPr>
          <a:xfrm>
            <a:off x="7279500" y="4415737"/>
            <a:ext cx="3340916" cy="369332"/>
          </a:xfrm>
          <a:prstGeom prst="rect">
            <a:avLst/>
          </a:prstGeom>
          <a:noFill/>
        </p:spPr>
        <p:txBody>
          <a:bodyPr wrap="none" rtlCol="0">
            <a:spAutoFit/>
          </a:bodyPr>
          <a:lstStyle/>
          <a:p>
            <a:r>
              <a:rPr lang="es-ES" b="1" dirty="0" smtClean="0">
                <a:solidFill>
                  <a:srgbClr val="FF0000"/>
                </a:solidFill>
                <a:latin typeface="Arial"/>
              </a:rPr>
              <a:t>Supervivencia a 5 años: 60%</a:t>
            </a:r>
            <a:endParaRPr lang="es-ES" b="1" dirty="0">
              <a:solidFill>
                <a:srgbClr val="FF0000"/>
              </a:solidFill>
              <a:latin typeface="Arial"/>
            </a:endParaRPr>
          </a:p>
        </p:txBody>
      </p:sp>
      <p:sp>
        <p:nvSpPr>
          <p:cNvPr id="7" name="CuadroTexto 6"/>
          <p:cNvSpPr txBox="1"/>
          <p:nvPr/>
        </p:nvSpPr>
        <p:spPr>
          <a:xfrm>
            <a:off x="7267725" y="5655430"/>
            <a:ext cx="3340916" cy="369332"/>
          </a:xfrm>
          <a:prstGeom prst="rect">
            <a:avLst/>
          </a:prstGeom>
          <a:noFill/>
        </p:spPr>
        <p:txBody>
          <a:bodyPr wrap="none" rtlCol="0">
            <a:spAutoFit/>
          </a:bodyPr>
          <a:lstStyle/>
          <a:p>
            <a:r>
              <a:rPr lang="es-ES" b="1" dirty="0" smtClean="0">
                <a:solidFill>
                  <a:srgbClr val="FF0000"/>
                </a:solidFill>
                <a:latin typeface="Arial"/>
              </a:rPr>
              <a:t>Supervivencia a 5 años: 10%</a:t>
            </a:r>
            <a:endParaRPr lang="es-ES" b="1" dirty="0">
              <a:solidFill>
                <a:srgbClr val="FF0000"/>
              </a:solidFill>
              <a:latin typeface="Arial"/>
            </a:endParaRPr>
          </a:p>
        </p:txBody>
      </p:sp>
    </p:spTree>
    <p:extLst>
      <p:ext uri="{BB962C8B-B14F-4D97-AF65-F5344CB8AC3E}">
        <p14:creationId xmlns:p14="http://schemas.microsoft.com/office/powerpoint/2010/main" val="1463983478"/>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lipse 3"/>
          <p:cNvSpPr/>
          <p:nvPr/>
        </p:nvSpPr>
        <p:spPr>
          <a:xfrm>
            <a:off x="4488908" y="550772"/>
            <a:ext cx="2275609" cy="1184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smtClean="0"/>
              <a:t>Hipotálamo</a:t>
            </a:r>
            <a:endParaRPr lang="es-CO" dirty="0"/>
          </a:p>
        </p:txBody>
      </p:sp>
      <p:sp>
        <p:nvSpPr>
          <p:cNvPr id="5" name="Elipse 4"/>
          <p:cNvSpPr/>
          <p:nvPr/>
        </p:nvSpPr>
        <p:spPr>
          <a:xfrm>
            <a:off x="4488908" y="1991644"/>
            <a:ext cx="2275609" cy="1184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smtClean="0"/>
              <a:t>Hipófisis</a:t>
            </a:r>
            <a:endParaRPr lang="es-CO" dirty="0"/>
          </a:p>
        </p:txBody>
      </p:sp>
      <p:sp>
        <p:nvSpPr>
          <p:cNvPr id="6" name="Elipse 5"/>
          <p:cNvSpPr/>
          <p:nvPr/>
        </p:nvSpPr>
        <p:spPr>
          <a:xfrm>
            <a:off x="3023789" y="3432469"/>
            <a:ext cx="2275609" cy="1184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smtClean="0"/>
              <a:t>Testículo</a:t>
            </a:r>
            <a:endParaRPr lang="es-CO" dirty="0"/>
          </a:p>
        </p:txBody>
      </p:sp>
      <p:sp>
        <p:nvSpPr>
          <p:cNvPr id="7" name="Elipse 6"/>
          <p:cNvSpPr/>
          <p:nvPr/>
        </p:nvSpPr>
        <p:spPr>
          <a:xfrm>
            <a:off x="5981731" y="3432469"/>
            <a:ext cx="2275609" cy="1184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smtClean="0"/>
              <a:t>Adrenal</a:t>
            </a:r>
            <a:endParaRPr lang="es-CO" dirty="0"/>
          </a:p>
        </p:txBody>
      </p:sp>
      <p:cxnSp>
        <p:nvCxnSpPr>
          <p:cNvPr id="12" name="Conector angular 11"/>
          <p:cNvCxnSpPr>
            <a:stCxn id="4" idx="6"/>
            <a:endCxn id="5" idx="6"/>
          </p:cNvCxnSpPr>
          <p:nvPr/>
        </p:nvCxnSpPr>
        <p:spPr>
          <a:xfrm>
            <a:off x="6764483" y="1143000"/>
            <a:ext cx="12700" cy="1440872"/>
          </a:xfrm>
          <a:prstGeom prst="bentConnector3">
            <a:avLst>
              <a:gd name="adj1" fmla="val 630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CuadroTexto 13"/>
          <p:cNvSpPr txBox="1"/>
          <p:nvPr/>
        </p:nvSpPr>
        <p:spPr>
          <a:xfrm>
            <a:off x="201919" y="1078951"/>
            <a:ext cx="4747913" cy="1200329"/>
          </a:xfrm>
          <a:prstGeom prst="rect">
            <a:avLst/>
          </a:prstGeom>
          <a:noFill/>
        </p:spPr>
        <p:txBody>
          <a:bodyPr wrap="none" rtlCol="0">
            <a:spAutoFit/>
          </a:bodyPr>
          <a:lstStyle/>
          <a:p>
            <a:r>
              <a:rPr lang="es-CO" b="1" i="1" dirty="0" smtClean="0">
                <a:solidFill>
                  <a:srgbClr val="FFFF00"/>
                </a:solidFill>
              </a:rPr>
              <a:t>LHRH agonista (Leuprolide/Goserelina)</a:t>
            </a:r>
          </a:p>
          <a:p>
            <a:r>
              <a:rPr lang="es-CO" b="1" i="1" dirty="0" smtClean="0">
                <a:solidFill>
                  <a:srgbClr val="FFFF00"/>
                </a:solidFill>
              </a:rPr>
              <a:t>LHRH antagonista (Degarelix)</a:t>
            </a:r>
          </a:p>
          <a:p>
            <a:r>
              <a:rPr lang="es-CO" b="1" i="1" dirty="0" smtClean="0">
                <a:solidFill>
                  <a:srgbClr val="FFFF00"/>
                </a:solidFill>
              </a:rPr>
              <a:t>Estr</a:t>
            </a:r>
            <a:r>
              <a:rPr lang="es-CO" b="1" i="1" dirty="0" smtClean="0">
                <a:solidFill>
                  <a:srgbClr val="FFFF00"/>
                </a:solidFill>
              </a:rPr>
              <a:t>ógenos (DES)</a:t>
            </a:r>
          </a:p>
          <a:p>
            <a:r>
              <a:rPr lang="es-CO" b="1" i="1" dirty="0" smtClean="0">
                <a:solidFill>
                  <a:srgbClr val="FFFF00"/>
                </a:solidFill>
              </a:rPr>
              <a:t>Antiandrógeno esteroideo (Ciproterona)</a:t>
            </a:r>
            <a:endParaRPr lang="es-CO" b="1" i="1" dirty="0">
              <a:solidFill>
                <a:srgbClr val="FFFF00"/>
              </a:solidFill>
            </a:endParaRPr>
          </a:p>
        </p:txBody>
      </p:sp>
      <p:sp>
        <p:nvSpPr>
          <p:cNvPr id="15" name="CuadroTexto 14"/>
          <p:cNvSpPr txBox="1"/>
          <p:nvPr/>
        </p:nvSpPr>
        <p:spPr>
          <a:xfrm>
            <a:off x="7705357" y="1735281"/>
            <a:ext cx="693240" cy="369332"/>
          </a:xfrm>
          <a:prstGeom prst="rect">
            <a:avLst/>
          </a:prstGeom>
          <a:noFill/>
        </p:spPr>
        <p:txBody>
          <a:bodyPr wrap="none" rtlCol="0">
            <a:spAutoFit/>
          </a:bodyPr>
          <a:lstStyle/>
          <a:p>
            <a:r>
              <a:rPr lang="es-CO" b="1" i="1" dirty="0" smtClean="0"/>
              <a:t>CRH</a:t>
            </a:r>
            <a:endParaRPr lang="es-CO" b="1" i="1" dirty="0"/>
          </a:p>
        </p:txBody>
      </p:sp>
      <p:cxnSp>
        <p:nvCxnSpPr>
          <p:cNvPr id="17" name="Conector angular 16"/>
          <p:cNvCxnSpPr>
            <a:stCxn id="5" idx="3"/>
            <a:endCxn id="6" idx="0"/>
          </p:cNvCxnSpPr>
          <p:nvPr/>
        </p:nvCxnSpPr>
        <p:spPr>
          <a:xfrm rot="5400000">
            <a:off x="4276951" y="2887340"/>
            <a:ext cx="429784" cy="660569"/>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Conector angular 18"/>
          <p:cNvCxnSpPr>
            <a:stCxn id="5" idx="5"/>
            <a:endCxn id="7" idx="0"/>
          </p:cNvCxnSpPr>
          <p:nvPr/>
        </p:nvCxnSpPr>
        <p:spPr>
          <a:xfrm rot="16200000" flipH="1">
            <a:off x="6560500" y="2873483"/>
            <a:ext cx="429783" cy="688279"/>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CuadroTexto 19"/>
          <p:cNvSpPr txBox="1"/>
          <p:nvPr/>
        </p:nvSpPr>
        <p:spPr>
          <a:xfrm>
            <a:off x="3252185" y="2934976"/>
            <a:ext cx="974906" cy="369332"/>
          </a:xfrm>
          <a:prstGeom prst="rect">
            <a:avLst/>
          </a:prstGeom>
          <a:noFill/>
        </p:spPr>
        <p:txBody>
          <a:bodyPr wrap="none" rtlCol="0">
            <a:spAutoFit/>
          </a:bodyPr>
          <a:lstStyle/>
          <a:p>
            <a:r>
              <a:rPr lang="es-CO" b="1" i="1" dirty="0" smtClean="0"/>
              <a:t>FSH/LH</a:t>
            </a:r>
            <a:endParaRPr lang="es-CO" b="1" i="1" dirty="0"/>
          </a:p>
        </p:txBody>
      </p:sp>
      <p:sp>
        <p:nvSpPr>
          <p:cNvPr id="21" name="CuadroTexto 20"/>
          <p:cNvSpPr txBox="1"/>
          <p:nvPr/>
        </p:nvSpPr>
        <p:spPr>
          <a:xfrm>
            <a:off x="7437104" y="2991487"/>
            <a:ext cx="833004" cy="369332"/>
          </a:xfrm>
          <a:prstGeom prst="rect">
            <a:avLst/>
          </a:prstGeom>
          <a:noFill/>
        </p:spPr>
        <p:txBody>
          <a:bodyPr wrap="none" rtlCol="0">
            <a:spAutoFit/>
          </a:bodyPr>
          <a:lstStyle/>
          <a:p>
            <a:r>
              <a:rPr lang="es-CO" b="1" i="1" dirty="0" smtClean="0"/>
              <a:t>ACTH</a:t>
            </a:r>
            <a:endParaRPr lang="es-CO" b="1" i="1" dirty="0"/>
          </a:p>
        </p:txBody>
      </p:sp>
      <p:sp>
        <p:nvSpPr>
          <p:cNvPr id="22" name="Elipse 21"/>
          <p:cNvSpPr/>
          <p:nvPr/>
        </p:nvSpPr>
        <p:spPr>
          <a:xfrm>
            <a:off x="4501609" y="4873386"/>
            <a:ext cx="2275609" cy="11845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smtClean="0"/>
              <a:t>Próstata</a:t>
            </a:r>
            <a:endParaRPr lang="es-CO" dirty="0"/>
          </a:p>
        </p:txBody>
      </p:sp>
      <p:cxnSp>
        <p:nvCxnSpPr>
          <p:cNvPr id="24" name="Conector angular 23"/>
          <p:cNvCxnSpPr>
            <a:stCxn id="6" idx="2"/>
            <a:endCxn id="22" idx="2"/>
          </p:cNvCxnSpPr>
          <p:nvPr/>
        </p:nvCxnSpPr>
        <p:spPr>
          <a:xfrm rot="10800000" flipH="1" flipV="1">
            <a:off x="3023755" y="4024744"/>
            <a:ext cx="1477820" cy="1440870"/>
          </a:xfrm>
          <a:prstGeom prst="bentConnector3">
            <a:avLst>
              <a:gd name="adj1" fmla="val -15469"/>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CuadroTexto 25"/>
          <p:cNvSpPr txBox="1"/>
          <p:nvPr/>
        </p:nvSpPr>
        <p:spPr>
          <a:xfrm>
            <a:off x="1221012" y="4613280"/>
            <a:ext cx="1616570" cy="369332"/>
          </a:xfrm>
          <a:prstGeom prst="rect">
            <a:avLst/>
          </a:prstGeom>
          <a:noFill/>
        </p:spPr>
        <p:txBody>
          <a:bodyPr wrap="none" rtlCol="0">
            <a:spAutoFit/>
          </a:bodyPr>
          <a:lstStyle/>
          <a:p>
            <a:r>
              <a:rPr lang="es-CO" b="1" i="1" dirty="0" smtClean="0"/>
              <a:t>Testosterona</a:t>
            </a:r>
            <a:endParaRPr lang="es-CO" b="1" i="1" dirty="0"/>
          </a:p>
        </p:txBody>
      </p:sp>
      <p:sp>
        <p:nvSpPr>
          <p:cNvPr id="27" name="CuadroTexto 26"/>
          <p:cNvSpPr txBox="1"/>
          <p:nvPr/>
        </p:nvSpPr>
        <p:spPr>
          <a:xfrm>
            <a:off x="5246014" y="5593078"/>
            <a:ext cx="637899" cy="369332"/>
          </a:xfrm>
          <a:prstGeom prst="rect">
            <a:avLst/>
          </a:prstGeom>
          <a:noFill/>
        </p:spPr>
        <p:txBody>
          <a:bodyPr wrap="none" rtlCol="0">
            <a:spAutoFit/>
          </a:bodyPr>
          <a:lstStyle/>
          <a:p>
            <a:r>
              <a:rPr lang="es-CO" b="1" i="1" dirty="0" smtClean="0"/>
              <a:t>DHT</a:t>
            </a:r>
            <a:endParaRPr lang="es-CO" b="1" i="1" dirty="0"/>
          </a:p>
        </p:txBody>
      </p:sp>
      <p:cxnSp>
        <p:nvCxnSpPr>
          <p:cNvPr id="29" name="Conector angular 28"/>
          <p:cNvCxnSpPr>
            <a:stCxn id="22" idx="2"/>
            <a:endCxn id="27" idx="1"/>
          </p:cNvCxnSpPr>
          <p:nvPr/>
        </p:nvCxnSpPr>
        <p:spPr>
          <a:xfrm rot="10800000" flipH="1" flipV="1">
            <a:off x="4501608" y="5465668"/>
            <a:ext cx="744405" cy="312076"/>
          </a:xfrm>
          <a:prstGeom prst="bentConnector3">
            <a:avLst>
              <a:gd name="adj1" fmla="val -30709"/>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Conector angular 34"/>
          <p:cNvCxnSpPr>
            <a:stCxn id="7" idx="6"/>
            <a:endCxn id="22" idx="6"/>
          </p:cNvCxnSpPr>
          <p:nvPr/>
        </p:nvCxnSpPr>
        <p:spPr>
          <a:xfrm flipH="1">
            <a:off x="6777217" y="4024797"/>
            <a:ext cx="1480127" cy="1440871"/>
          </a:xfrm>
          <a:prstGeom prst="bentConnector3">
            <a:avLst>
              <a:gd name="adj1" fmla="val -15445"/>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CuadroTexto 35"/>
          <p:cNvSpPr txBox="1"/>
          <p:nvPr/>
        </p:nvSpPr>
        <p:spPr>
          <a:xfrm>
            <a:off x="8495532" y="4283513"/>
            <a:ext cx="2162770" cy="923330"/>
          </a:xfrm>
          <a:prstGeom prst="rect">
            <a:avLst/>
          </a:prstGeom>
          <a:noFill/>
        </p:spPr>
        <p:txBody>
          <a:bodyPr wrap="none" rtlCol="0">
            <a:spAutoFit/>
          </a:bodyPr>
          <a:lstStyle/>
          <a:p>
            <a:r>
              <a:rPr lang="es-CO" b="1" i="1" dirty="0" err="1" smtClean="0"/>
              <a:t>Androstenediona</a:t>
            </a:r>
            <a:endParaRPr lang="es-CO" b="1" i="1" dirty="0" smtClean="0"/>
          </a:p>
          <a:p>
            <a:r>
              <a:rPr lang="es-CO" b="1" i="1" dirty="0" smtClean="0"/>
              <a:t>DHE</a:t>
            </a:r>
          </a:p>
          <a:p>
            <a:r>
              <a:rPr lang="es-CO" b="1" i="1" dirty="0" smtClean="0"/>
              <a:t>DHE-S</a:t>
            </a:r>
            <a:endParaRPr lang="es-CO" b="1" i="1" dirty="0"/>
          </a:p>
        </p:txBody>
      </p:sp>
      <p:cxnSp>
        <p:nvCxnSpPr>
          <p:cNvPr id="3" name="Conector angular 2"/>
          <p:cNvCxnSpPr>
            <a:stCxn id="14" idx="2"/>
            <a:endCxn id="5" idx="2"/>
          </p:cNvCxnSpPr>
          <p:nvPr/>
        </p:nvCxnSpPr>
        <p:spPr>
          <a:xfrm rot="16200000" flipH="1">
            <a:off x="3380069" y="1475087"/>
            <a:ext cx="304646" cy="1913032"/>
          </a:xfrm>
          <a:prstGeom prst="bentConnector2">
            <a:avLst/>
          </a:prstGeom>
          <a:ln w="38100">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23" name="CuadroTexto 22"/>
          <p:cNvSpPr txBox="1"/>
          <p:nvPr/>
        </p:nvSpPr>
        <p:spPr>
          <a:xfrm>
            <a:off x="622204" y="5654730"/>
            <a:ext cx="2876793" cy="646331"/>
          </a:xfrm>
          <a:prstGeom prst="rect">
            <a:avLst/>
          </a:prstGeom>
          <a:noFill/>
        </p:spPr>
        <p:txBody>
          <a:bodyPr wrap="none" rtlCol="0">
            <a:spAutoFit/>
          </a:bodyPr>
          <a:lstStyle/>
          <a:p>
            <a:pPr algn="ctr"/>
            <a:r>
              <a:rPr lang="es-CO" b="1" i="1" dirty="0" smtClean="0">
                <a:solidFill>
                  <a:srgbClr val="FFFF00"/>
                </a:solidFill>
              </a:rPr>
              <a:t>Dutasterida (Inhibidores</a:t>
            </a:r>
          </a:p>
          <a:p>
            <a:pPr algn="ctr"/>
            <a:r>
              <a:rPr lang="es-CO" b="1" i="1" dirty="0" smtClean="0">
                <a:solidFill>
                  <a:srgbClr val="FFFF00"/>
                </a:solidFill>
              </a:rPr>
              <a:t>5α Reductasa)</a:t>
            </a:r>
            <a:endParaRPr lang="es-CO" b="1" i="1" dirty="0">
              <a:solidFill>
                <a:srgbClr val="FFFF00"/>
              </a:solidFill>
            </a:endParaRPr>
          </a:p>
        </p:txBody>
      </p:sp>
      <p:cxnSp>
        <p:nvCxnSpPr>
          <p:cNvPr id="10" name="Conector angular 9"/>
          <p:cNvCxnSpPr>
            <a:stCxn id="23" idx="3"/>
          </p:cNvCxnSpPr>
          <p:nvPr/>
        </p:nvCxnSpPr>
        <p:spPr>
          <a:xfrm flipV="1">
            <a:off x="3498997" y="5764698"/>
            <a:ext cx="682143" cy="213198"/>
          </a:xfrm>
          <a:prstGeom prst="bentConnector3">
            <a:avLst>
              <a:gd name="adj1" fmla="val 50000"/>
            </a:avLst>
          </a:prstGeom>
          <a:ln w="34925">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28" name="CuadroTexto 27"/>
          <p:cNvSpPr txBox="1"/>
          <p:nvPr/>
        </p:nvSpPr>
        <p:spPr>
          <a:xfrm>
            <a:off x="370847" y="3409896"/>
            <a:ext cx="2171674" cy="646331"/>
          </a:xfrm>
          <a:prstGeom prst="rect">
            <a:avLst/>
          </a:prstGeom>
          <a:noFill/>
        </p:spPr>
        <p:txBody>
          <a:bodyPr wrap="none" rtlCol="0">
            <a:spAutoFit/>
          </a:bodyPr>
          <a:lstStyle/>
          <a:p>
            <a:pPr algn="ctr"/>
            <a:r>
              <a:rPr lang="es-CO" b="1" i="1" dirty="0" smtClean="0">
                <a:solidFill>
                  <a:srgbClr val="FFFF00"/>
                </a:solidFill>
              </a:rPr>
              <a:t>Abiraterona (ABI)</a:t>
            </a:r>
          </a:p>
          <a:p>
            <a:pPr algn="ctr"/>
            <a:r>
              <a:rPr lang="es-CO" b="1" i="1" dirty="0" smtClean="0">
                <a:solidFill>
                  <a:srgbClr val="FFFF00"/>
                </a:solidFill>
              </a:rPr>
              <a:t>Ketoconazol</a:t>
            </a:r>
            <a:endParaRPr lang="es-CO" b="1" i="1" dirty="0">
              <a:solidFill>
                <a:srgbClr val="FFFF00"/>
              </a:solidFill>
            </a:endParaRPr>
          </a:p>
        </p:txBody>
      </p:sp>
      <p:cxnSp>
        <p:nvCxnSpPr>
          <p:cNvPr id="30" name="Conector angular 29"/>
          <p:cNvCxnSpPr>
            <a:endCxn id="26" idx="0"/>
          </p:cNvCxnSpPr>
          <p:nvPr/>
        </p:nvCxnSpPr>
        <p:spPr>
          <a:xfrm rot="16200000" flipH="1">
            <a:off x="1449677" y="4033660"/>
            <a:ext cx="580516" cy="578724"/>
          </a:xfrm>
          <a:prstGeom prst="bentConnector3">
            <a:avLst>
              <a:gd name="adj1" fmla="val 50000"/>
            </a:avLst>
          </a:prstGeom>
          <a:ln w="34925">
            <a:solidFill>
              <a:srgbClr val="FFFF00"/>
            </a:solidFill>
            <a:tailEnd type="arrow"/>
          </a:ln>
        </p:spPr>
        <p:style>
          <a:lnRef idx="2">
            <a:schemeClr val="accent1"/>
          </a:lnRef>
          <a:fillRef idx="0">
            <a:schemeClr val="accent1"/>
          </a:fillRef>
          <a:effectRef idx="1">
            <a:schemeClr val="accent1"/>
          </a:effectRef>
          <a:fontRef idx="minor">
            <a:schemeClr val="tx1"/>
          </a:fontRef>
        </p:style>
      </p:cxnSp>
      <p:cxnSp>
        <p:nvCxnSpPr>
          <p:cNvPr id="32" name="Conector angular 31"/>
          <p:cNvCxnSpPr/>
          <p:nvPr/>
        </p:nvCxnSpPr>
        <p:spPr>
          <a:xfrm rot="5400000">
            <a:off x="9371377" y="3762711"/>
            <a:ext cx="627689" cy="436509"/>
          </a:xfrm>
          <a:prstGeom prst="bentConnector3">
            <a:avLst/>
          </a:prstGeom>
          <a:ln w="34925">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33" name="CuadroTexto 32"/>
          <p:cNvSpPr txBox="1"/>
          <p:nvPr/>
        </p:nvSpPr>
        <p:spPr>
          <a:xfrm>
            <a:off x="8919344" y="2416226"/>
            <a:ext cx="2152061" cy="369332"/>
          </a:xfrm>
          <a:prstGeom prst="rect">
            <a:avLst/>
          </a:prstGeom>
          <a:noFill/>
        </p:spPr>
        <p:txBody>
          <a:bodyPr wrap="none" rtlCol="0">
            <a:spAutoFit/>
          </a:bodyPr>
          <a:lstStyle/>
          <a:p>
            <a:pPr algn="ctr"/>
            <a:r>
              <a:rPr lang="es-CO" b="1" i="1" dirty="0" smtClean="0">
                <a:solidFill>
                  <a:srgbClr val="FFFF00"/>
                </a:solidFill>
              </a:rPr>
              <a:t>Glucocorticoides</a:t>
            </a:r>
            <a:endParaRPr lang="es-CO" b="1" i="1" dirty="0">
              <a:solidFill>
                <a:srgbClr val="FFFF00"/>
              </a:solidFill>
            </a:endParaRPr>
          </a:p>
        </p:txBody>
      </p:sp>
      <p:cxnSp>
        <p:nvCxnSpPr>
          <p:cNvPr id="34" name="Conector angular 33"/>
          <p:cNvCxnSpPr>
            <a:endCxn id="21" idx="3"/>
          </p:cNvCxnSpPr>
          <p:nvPr/>
        </p:nvCxnSpPr>
        <p:spPr>
          <a:xfrm rot="10800000" flipV="1">
            <a:off x="8270109" y="2620927"/>
            <a:ext cx="701313" cy="555225"/>
          </a:xfrm>
          <a:prstGeom prst="bentConnector3">
            <a:avLst>
              <a:gd name="adj1" fmla="val 50000"/>
            </a:avLst>
          </a:prstGeom>
          <a:ln w="34925">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37" name="CuadroTexto 36"/>
          <p:cNvSpPr txBox="1"/>
          <p:nvPr/>
        </p:nvSpPr>
        <p:spPr>
          <a:xfrm>
            <a:off x="8771353" y="3020131"/>
            <a:ext cx="2171674" cy="646331"/>
          </a:xfrm>
          <a:prstGeom prst="rect">
            <a:avLst/>
          </a:prstGeom>
          <a:noFill/>
        </p:spPr>
        <p:txBody>
          <a:bodyPr wrap="none" rtlCol="0">
            <a:spAutoFit/>
          </a:bodyPr>
          <a:lstStyle/>
          <a:p>
            <a:pPr algn="ctr"/>
            <a:r>
              <a:rPr lang="es-CO" b="1" i="1" dirty="0" smtClean="0">
                <a:solidFill>
                  <a:srgbClr val="FFFF00"/>
                </a:solidFill>
              </a:rPr>
              <a:t>Abiraterona (ABI)</a:t>
            </a:r>
          </a:p>
          <a:p>
            <a:pPr algn="ctr"/>
            <a:r>
              <a:rPr lang="es-CO" b="1" i="1" dirty="0" smtClean="0">
                <a:solidFill>
                  <a:srgbClr val="FFFF00"/>
                </a:solidFill>
              </a:rPr>
              <a:t>Ketoconazol</a:t>
            </a:r>
            <a:endParaRPr lang="es-CO" b="1" i="1" dirty="0">
              <a:solidFill>
                <a:srgbClr val="FFFF00"/>
              </a:solidFill>
            </a:endParaRPr>
          </a:p>
        </p:txBody>
      </p:sp>
      <p:sp>
        <p:nvSpPr>
          <p:cNvPr id="38" name="CuadroTexto 37"/>
          <p:cNvSpPr txBox="1"/>
          <p:nvPr/>
        </p:nvSpPr>
        <p:spPr>
          <a:xfrm>
            <a:off x="7445102" y="6387544"/>
            <a:ext cx="2341190" cy="369332"/>
          </a:xfrm>
          <a:prstGeom prst="rect">
            <a:avLst/>
          </a:prstGeom>
          <a:noFill/>
        </p:spPr>
        <p:txBody>
          <a:bodyPr wrap="none" rtlCol="0">
            <a:spAutoFit/>
          </a:bodyPr>
          <a:lstStyle/>
          <a:p>
            <a:pPr algn="ctr"/>
            <a:r>
              <a:rPr lang="es-CO" b="1" i="1" dirty="0" smtClean="0">
                <a:solidFill>
                  <a:srgbClr val="FFFF00"/>
                </a:solidFill>
              </a:rPr>
              <a:t>Enzalutamida (ARI)</a:t>
            </a:r>
            <a:endParaRPr lang="es-CO" b="1" i="1" dirty="0">
              <a:solidFill>
                <a:srgbClr val="FFFF00"/>
              </a:solidFill>
            </a:endParaRPr>
          </a:p>
        </p:txBody>
      </p:sp>
      <p:cxnSp>
        <p:nvCxnSpPr>
          <p:cNvPr id="39" name="Conector angular 38"/>
          <p:cNvCxnSpPr>
            <a:stCxn id="38" idx="1"/>
            <a:endCxn id="41" idx="3"/>
          </p:cNvCxnSpPr>
          <p:nvPr/>
        </p:nvCxnSpPr>
        <p:spPr>
          <a:xfrm rot="10800000">
            <a:off x="6587804" y="6172716"/>
            <a:ext cx="857298" cy="399494"/>
          </a:xfrm>
          <a:prstGeom prst="bentConnector3">
            <a:avLst>
              <a:gd name="adj1" fmla="val 50000"/>
            </a:avLst>
          </a:prstGeom>
          <a:ln w="34925">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41" name="CuadroTexto 40"/>
          <p:cNvSpPr txBox="1"/>
          <p:nvPr/>
        </p:nvSpPr>
        <p:spPr>
          <a:xfrm>
            <a:off x="6054837" y="5988050"/>
            <a:ext cx="532967" cy="369332"/>
          </a:xfrm>
          <a:prstGeom prst="rect">
            <a:avLst/>
          </a:prstGeom>
          <a:noFill/>
        </p:spPr>
        <p:txBody>
          <a:bodyPr wrap="none" rtlCol="0">
            <a:spAutoFit/>
          </a:bodyPr>
          <a:lstStyle/>
          <a:p>
            <a:r>
              <a:rPr lang="es-CO" b="1" i="1" dirty="0" smtClean="0"/>
              <a:t>AR</a:t>
            </a:r>
            <a:endParaRPr lang="es-CO" b="1" i="1" dirty="0"/>
          </a:p>
        </p:txBody>
      </p:sp>
      <p:cxnSp>
        <p:nvCxnSpPr>
          <p:cNvPr id="43" name="Conector angular 42"/>
          <p:cNvCxnSpPr>
            <a:stCxn id="27" idx="3"/>
            <a:endCxn id="41" idx="0"/>
          </p:cNvCxnSpPr>
          <p:nvPr/>
        </p:nvCxnSpPr>
        <p:spPr>
          <a:xfrm>
            <a:off x="5883913" y="5777744"/>
            <a:ext cx="437408" cy="210306"/>
          </a:xfrm>
          <a:prstGeom prst="bentConnector2">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44" name="CuadroTexto 43"/>
          <p:cNvSpPr txBox="1"/>
          <p:nvPr/>
        </p:nvSpPr>
        <p:spPr>
          <a:xfrm>
            <a:off x="8205332" y="5698104"/>
            <a:ext cx="3738761" cy="646331"/>
          </a:xfrm>
          <a:prstGeom prst="rect">
            <a:avLst/>
          </a:prstGeom>
          <a:noFill/>
        </p:spPr>
        <p:txBody>
          <a:bodyPr wrap="square" rtlCol="0">
            <a:spAutoFit/>
          </a:bodyPr>
          <a:lstStyle/>
          <a:p>
            <a:pPr algn="ctr"/>
            <a:r>
              <a:rPr lang="es-CO" b="1" i="1" dirty="0" smtClean="0">
                <a:solidFill>
                  <a:srgbClr val="FFFF00"/>
                </a:solidFill>
              </a:rPr>
              <a:t>Bicalutamida/Ciproterona (antiandr</a:t>
            </a:r>
            <a:r>
              <a:rPr lang="es-CO" b="1" i="1" dirty="0" smtClean="0">
                <a:solidFill>
                  <a:srgbClr val="FFFF00"/>
                </a:solidFill>
              </a:rPr>
              <a:t>ógenos)</a:t>
            </a:r>
            <a:endParaRPr lang="es-CO" b="1" i="1" dirty="0">
              <a:solidFill>
                <a:srgbClr val="FFFF00"/>
              </a:solidFill>
            </a:endParaRPr>
          </a:p>
        </p:txBody>
      </p:sp>
      <p:cxnSp>
        <p:nvCxnSpPr>
          <p:cNvPr id="45" name="Conector angular 44"/>
          <p:cNvCxnSpPr>
            <a:stCxn id="44" idx="1"/>
          </p:cNvCxnSpPr>
          <p:nvPr/>
        </p:nvCxnSpPr>
        <p:spPr>
          <a:xfrm rot="10800000">
            <a:off x="6550114" y="5836068"/>
            <a:ext cx="1655219" cy="185203"/>
          </a:xfrm>
          <a:prstGeom prst="bentConnector3">
            <a:avLst>
              <a:gd name="adj1" fmla="val 50000"/>
            </a:avLst>
          </a:prstGeom>
          <a:ln w="34925">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66" name="Elipse 65"/>
          <p:cNvSpPr/>
          <p:nvPr/>
        </p:nvSpPr>
        <p:spPr>
          <a:xfrm>
            <a:off x="3019203" y="3427904"/>
            <a:ext cx="2275609" cy="1184563"/>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67" name="CuadroTexto 66"/>
          <p:cNvSpPr txBox="1"/>
          <p:nvPr/>
        </p:nvSpPr>
        <p:spPr>
          <a:xfrm>
            <a:off x="4670597" y="3215286"/>
            <a:ext cx="1773464" cy="369332"/>
          </a:xfrm>
          <a:prstGeom prst="rect">
            <a:avLst/>
          </a:prstGeom>
          <a:noFill/>
        </p:spPr>
        <p:txBody>
          <a:bodyPr wrap="none" rtlCol="0">
            <a:spAutoFit/>
          </a:bodyPr>
          <a:lstStyle/>
          <a:p>
            <a:pPr algn="ctr"/>
            <a:r>
              <a:rPr lang="es-CO" b="1" i="1" dirty="0" smtClean="0">
                <a:solidFill>
                  <a:srgbClr val="FFFF00"/>
                </a:solidFill>
              </a:rPr>
              <a:t>Orquiectom</a:t>
            </a:r>
            <a:r>
              <a:rPr lang="es-CO" b="1" i="1" dirty="0" smtClean="0">
                <a:solidFill>
                  <a:srgbClr val="FFFF00"/>
                </a:solidFill>
              </a:rPr>
              <a:t>ía</a:t>
            </a:r>
            <a:endParaRPr lang="es-CO" b="1" i="1" dirty="0">
              <a:solidFill>
                <a:srgbClr val="FFFF00"/>
              </a:solidFill>
            </a:endParaRPr>
          </a:p>
        </p:txBody>
      </p:sp>
    </p:spTree>
    <p:extLst>
      <p:ext uri="{BB962C8B-B14F-4D97-AF65-F5344CB8AC3E}">
        <p14:creationId xmlns:p14="http://schemas.microsoft.com/office/powerpoint/2010/main" val="2639480526"/>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410635" y="6354766"/>
            <a:ext cx="9857317"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marL="115888" indent="-115888"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eaLnBrk="1" hangingPunct="1">
              <a:spcAft>
                <a:spcPct val="25000"/>
              </a:spcAft>
            </a:pPr>
            <a:r>
              <a:rPr lang="en-US" sz="1200" b="0">
                <a:solidFill>
                  <a:srgbClr val="000000"/>
                </a:solidFill>
                <a:cs typeface="Arial" charset="0"/>
              </a:rPr>
              <a:t>Motzer RJ et al. </a:t>
            </a:r>
            <a:r>
              <a:rPr lang="en-US" sz="1200" b="0" i="1">
                <a:solidFill>
                  <a:srgbClr val="000000"/>
                </a:solidFill>
                <a:cs typeface="Arial" charset="0"/>
              </a:rPr>
              <a:t>J Clin Oncol</a:t>
            </a:r>
            <a:r>
              <a:rPr lang="en-US" sz="1200" b="0">
                <a:solidFill>
                  <a:srgbClr val="000000"/>
                </a:solidFill>
                <a:cs typeface="Arial" charset="0"/>
              </a:rPr>
              <a:t>. 2002;20:289-296.</a:t>
            </a:r>
          </a:p>
        </p:txBody>
      </p:sp>
      <p:sp>
        <p:nvSpPr>
          <p:cNvPr id="19460" name="Rectangle 5"/>
          <p:cNvSpPr>
            <a:spLocks noChangeArrowheads="1"/>
          </p:cNvSpPr>
          <p:nvPr/>
        </p:nvSpPr>
        <p:spPr bwMode="auto">
          <a:xfrm>
            <a:off x="5994402" y="1744663"/>
            <a:ext cx="4745567" cy="952500"/>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s-ES">
              <a:solidFill>
                <a:srgbClr val="000000"/>
              </a:solidFill>
              <a:latin typeface="Arial"/>
            </a:endParaRPr>
          </a:p>
        </p:txBody>
      </p:sp>
      <p:sp>
        <p:nvSpPr>
          <p:cNvPr id="19461" name="Line 6"/>
          <p:cNvSpPr>
            <a:spLocks noChangeShapeType="1"/>
          </p:cNvSpPr>
          <p:nvPr/>
        </p:nvSpPr>
        <p:spPr bwMode="auto">
          <a:xfrm>
            <a:off x="6220886" y="1935163"/>
            <a:ext cx="484716" cy="0"/>
          </a:xfrm>
          <a:prstGeom prst="line">
            <a:avLst/>
          </a:prstGeom>
          <a:ln>
            <a:headEnd/>
            <a:tailEnd/>
          </a:ln>
        </p:spPr>
        <p:style>
          <a:lnRef idx="3">
            <a:schemeClr val="accent6"/>
          </a:lnRef>
          <a:fillRef idx="0">
            <a:schemeClr val="accent6"/>
          </a:fillRef>
          <a:effectRef idx="2">
            <a:schemeClr val="accent6"/>
          </a:effectRef>
          <a:fontRef idx="minor">
            <a:schemeClr val="tx1"/>
          </a:fontRef>
        </p:style>
        <p:txBody>
          <a:bodyPr wrap="none" anchor="ctr"/>
          <a:lstStyle/>
          <a:p>
            <a:endParaRPr lang="es-ES">
              <a:solidFill>
                <a:srgbClr val="000000"/>
              </a:solidFill>
              <a:latin typeface="Arial"/>
            </a:endParaRPr>
          </a:p>
        </p:txBody>
      </p:sp>
      <p:sp>
        <p:nvSpPr>
          <p:cNvPr id="19462" name="Line 7"/>
          <p:cNvSpPr>
            <a:spLocks noChangeShapeType="1"/>
          </p:cNvSpPr>
          <p:nvPr/>
        </p:nvSpPr>
        <p:spPr bwMode="auto">
          <a:xfrm>
            <a:off x="6220886" y="2201863"/>
            <a:ext cx="484716" cy="0"/>
          </a:xfrm>
          <a:prstGeom prst="line">
            <a:avLst/>
          </a:prstGeom>
          <a:ln>
            <a:headEnd/>
            <a:tailEnd/>
          </a:ln>
        </p:spPr>
        <p:style>
          <a:lnRef idx="3">
            <a:schemeClr val="accent4"/>
          </a:lnRef>
          <a:fillRef idx="0">
            <a:schemeClr val="accent4"/>
          </a:fillRef>
          <a:effectRef idx="2">
            <a:schemeClr val="accent4"/>
          </a:effectRef>
          <a:fontRef idx="minor">
            <a:schemeClr val="tx1"/>
          </a:fontRef>
        </p:style>
        <p:txBody>
          <a:bodyPr wrap="none" anchor="ctr"/>
          <a:lstStyle/>
          <a:p>
            <a:endParaRPr lang="es-ES">
              <a:solidFill>
                <a:srgbClr val="000000"/>
              </a:solidFill>
              <a:latin typeface="Arial"/>
            </a:endParaRPr>
          </a:p>
        </p:txBody>
      </p:sp>
      <p:sp>
        <p:nvSpPr>
          <p:cNvPr id="19463" name="Line 8"/>
          <p:cNvSpPr>
            <a:spLocks noChangeShapeType="1"/>
          </p:cNvSpPr>
          <p:nvPr/>
        </p:nvSpPr>
        <p:spPr bwMode="auto">
          <a:xfrm>
            <a:off x="6258984" y="2451100"/>
            <a:ext cx="446616" cy="0"/>
          </a:xfrm>
          <a:prstGeom prst="line">
            <a:avLst/>
          </a:prstGeom>
          <a:noFill/>
          <a:ln w="2857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s-ES">
              <a:solidFill>
                <a:srgbClr val="000000"/>
              </a:solidFill>
              <a:latin typeface="Arial"/>
            </a:endParaRPr>
          </a:p>
        </p:txBody>
      </p:sp>
      <p:sp>
        <p:nvSpPr>
          <p:cNvPr id="19464" name="Text Box 9"/>
          <p:cNvSpPr txBox="1">
            <a:spLocks noChangeArrowheads="1"/>
          </p:cNvSpPr>
          <p:nvPr/>
        </p:nvSpPr>
        <p:spPr bwMode="auto">
          <a:xfrm>
            <a:off x="6705602" y="1795465"/>
            <a:ext cx="245481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eaLnBrk="1" hangingPunct="1"/>
            <a:r>
              <a:rPr lang="en-US" sz="1400" b="0">
                <a:solidFill>
                  <a:srgbClr val="000000"/>
                </a:solidFill>
              </a:rPr>
              <a:t>0 risk factors (n=80 patients)</a:t>
            </a:r>
          </a:p>
        </p:txBody>
      </p:sp>
      <p:sp>
        <p:nvSpPr>
          <p:cNvPr id="19465" name="Text Box 10"/>
          <p:cNvSpPr txBox="1">
            <a:spLocks noChangeArrowheads="1"/>
          </p:cNvSpPr>
          <p:nvPr/>
        </p:nvSpPr>
        <p:spPr bwMode="auto">
          <a:xfrm>
            <a:off x="6705600" y="2060577"/>
            <a:ext cx="291391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eaLnBrk="1" hangingPunct="1"/>
            <a:r>
              <a:rPr lang="en-US" sz="1400" b="0">
                <a:solidFill>
                  <a:srgbClr val="000000"/>
                </a:solidFill>
              </a:rPr>
              <a:t>1 or 2 risk factors (n=269 patients)</a:t>
            </a:r>
          </a:p>
        </p:txBody>
      </p:sp>
      <p:sp>
        <p:nvSpPr>
          <p:cNvPr id="19466" name="Text Box 11"/>
          <p:cNvSpPr txBox="1">
            <a:spLocks noChangeArrowheads="1"/>
          </p:cNvSpPr>
          <p:nvPr/>
        </p:nvSpPr>
        <p:spPr bwMode="auto">
          <a:xfrm>
            <a:off x="6705602" y="2320927"/>
            <a:ext cx="30635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eaLnBrk="1" hangingPunct="1"/>
            <a:r>
              <a:rPr lang="en-US" sz="1400" b="0">
                <a:solidFill>
                  <a:srgbClr val="000000"/>
                </a:solidFill>
              </a:rPr>
              <a:t>3, 4, or 5 risk factors (n=88 patients)</a:t>
            </a:r>
          </a:p>
        </p:txBody>
      </p:sp>
      <p:sp>
        <p:nvSpPr>
          <p:cNvPr id="19467" name="Text Box 12"/>
          <p:cNvSpPr txBox="1">
            <a:spLocks noChangeArrowheads="1"/>
          </p:cNvSpPr>
          <p:nvPr/>
        </p:nvSpPr>
        <p:spPr bwMode="auto">
          <a:xfrm>
            <a:off x="6000752" y="2889253"/>
            <a:ext cx="5568949" cy="1768475"/>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171450" indent="-171450"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eaLnBrk="1" hangingPunct="1">
              <a:spcAft>
                <a:spcPts val="600"/>
              </a:spcAft>
            </a:pPr>
            <a:r>
              <a:rPr lang="en-US" sz="1400">
                <a:solidFill>
                  <a:srgbClr val="000000"/>
                </a:solidFill>
              </a:rPr>
              <a:t>Risk factors associated with worse prognosis</a:t>
            </a:r>
          </a:p>
          <a:p>
            <a:pPr eaLnBrk="1" hangingPunct="1">
              <a:spcAft>
                <a:spcPts val="600"/>
              </a:spcAft>
              <a:buFontTx/>
              <a:buChar char="•"/>
            </a:pPr>
            <a:r>
              <a:rPr lang="en-US" sz="1400" b="0">
                <a:solidFill>
                  <a:srgbClr val="000000"/>
                </a:solidFill>
              </a:rPr>
              <a:t>KPS &lt;80</a:t>
            </a:r>
          </a:p>
          <a:p>
            <a:pPr eaLnBrk="1" hangingPunct="1">
              <a:spcAft>
                <a:spcPts val="600"/>
              </a:spcAft>
              <a:buFontTx/>
              <a:buChar char="•"/>
            </a:pPr>
            <a:r>
              <a:rPr lang="en-US" sz="1400" b="0">
                <a:solidFill>
                  <a:srgbClr val="000000"/>
                </a:solidFill>
              </a:rPr>
              <a:t>Low serum hemoglobin (13 g/dL/11.5 g/dL: M/F) </a:t>
            </a:r>
          </a:p>
          <a:p>
            <a:pPr eaLnBrk="1" hangingPunct="1">
              <a:spcAft>
                <a:spcPts val="600"/>
              </a:spcAft>
              <a:buFontTx/>
              <a:buChar char="•"/>
            </a:pPr>
            <a:r>
              <a:rPr lang="en-US" sz="1400" b="0">
                <a:solidFill>
                  <a:srgbClr val="000000"/>
                </a:solidFill>
              </a:rPr>
              <a:t>High corrected calcium (10 mg/dL)</a:t>
            </a:r>
          </a:p>
          <a:p>
            <a:pPr eaLnBrk="1" hangingPunct="1">
              <a:spcAft>
                <a:spcPts val="600"/>
              </a:spcAft>
              <a:buFontTx/>
              <a:buChar char="•"/>
            </a:pPr>
            <a:r>
              <a:rPr lang="en-US" sz="1400" b="0">
                <a:solidFill>
                  <a:srgbClr val="000000"/>
                </a:solidFill>
              </a:rPr>
              <a:t>High lactate dehydrogenase (300 U/L)</a:t>
            </a:r>
          </a:p>
          <a:p>
            <a:pPr eaLnBrk="1" hangingPunct="1">
              <a:spcAft>
                <a:spcPts val="600"/>
              </a:spcAft>
              <a:buFontTx/>
              <a:buChar char="•"/>
            </a:pPr>
            <a:r>
              <a:rPr lang="en-US" sz="1400" b="0">
                <a:solidFill>
                  <a:srgbClr val="000000"/>
                </a:solidFill>
              </a:rPr>
              <a:t>No nephrectomy or &lt; 1 yr from Dx to Treatment</a:t>
            </a:r>
            <a:endParaRPr lang="en-US" sz="1400" i="1">
              <a:solidFill>
                <a:srgbClr val="000000"/>
              </a:solidFill>
            </a:endParaRPr>
          </a:p>
        </p:txBody>
      </p:sp>
      <p:sp>
        <p:nvSpPr>
          <p:cNvPr id="19468" name="Text Box 13"/>
          <p:cNvSpPr txBox="1">
            <a:spLocks noChangeArrowheads="1"/>
          </p:cNvSpPr>
          <p:nvPr/>
        </p:nvSpPr>
        <p:spPr bwMode="auto">
          <a:xfrm>
            <a:off x="4776832" y="5980113"/>
            <a:ext cx="262563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r>
              <a:rPr lang="en-US" sz="1600">
                <a:solidFill>
                  <a:srgbClr val="000000"/>
                </a:solidFill>
              </a:rPr>
              <a:t>Years from Start of IFN</a:t>
            </a:r>
            <a:r>
              <a:rPr lang="en-US" sz="1600">
                <a:solidFill>
                  <a:srgbClr val="000000"/>
                </a:solidFill>
                <a:latin typeface="Trebuchet MS" charset="0"/>
              </a:rPr>
              <a:t>-</a:t>
            </a:r>
            <a:r>
              <a:rPr lang="en-US" sz="1600">
                <a:solidFill>
                  <a:srgbClr val="000000"/>
                </a:solidFill>
                <a:latin typeface="Trebuchet MS" charset="0"/>
                <a:sym typeface="Symbol" charset="0"/>
              </a:rPr>
              <a:t></a:t>
            </a:r>
            <a:endParaRPr lang="en-US" sz="1600">
              <a:solidFill>
                <a:srgbClr val="000000"/>
              </a:solidFill>
            </a:endParaRPr>
          </a:p>
        </p:txBody>
      </p:sp>
      <p:sp>
        <p:nvSpPr>
          <p:cNvPr id="19469" name="Text Box 14"/>
          <p:cNvSpPr txBox="1">
            <a:spLocks noChangeArrowheads="1"/>
          </p:cNvSpPr>
          <p:nvPr/>
        </p:nvSpPr>
        <p:spPr bwMode="auto">
          <a:xfrm rot="-5400000">
            <a:off x="580739" y="3598654"/>
            <a:ext cx="22251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r>
              <a:rPr lang="en-US" sz="1600">
                <a:solidFill>
                  <a:srgbClr val="000000"/>
                </a:solidFill>
              </a:rPr>
              <a:t>Proportion Surviving </a:t>
            </a:r>
          </a:p>
        </p:txBody>
      </p:sp>
      <p:grpSp>
        <p:nvGrpSpPr>
          <p:cNvPr id="19470" name="Group 15"/>
          <p:cNvGrpSpPr>
            <a:grpSpLocks/>
          </p:cNvGrpSpPr>
          <p:nvPr/>
        </p:nvGrpSpPr>
        <p:grpSpPr bwMode="auto">
          <a:xfrm>
            <a:off x="2099736" y="1825625"/>
            <a:ext cx="433918" cy="3922713"/>
            <a:chOff x="703" y="1035"/>
            <a:chExt cx="205" cy="2471"/>
          </a:xfrm>
        </p:grpSpPr>
        <p:sp>
          <p:nvSpPr>
            <p:cNvPr id="19523" name="Text Box 16"/>
            <p:cNvSpPr txBox="1">
              <a:spLocks noChangeArrowheads="1"/>
            </p:cNvSpPr>
            <p:nvPr/>
          </p:nvSpPr>
          <p:spPr bwMode="auto">
            <a:xfrm>
              <a:off x="774" y="3312"/>
              <a:ext cx="134"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r" eaLnBrk="1" hangingPunct="1"/>
              <a:r>
                <a:rPr lang="en-US" sz="1400">
                  <a:solidFill>
                    <a:srgbClr val="000000"/>
                  </a:solidFill>
                </a:rPr>
                <a:t>0</a:t>
              </a:r>
            </a:p>
          </p:txBody>
        </p:sp>
        <p:sp>
          <p:nvSpPr>
            <p:cNvPr id="19524" name="Text Box 17"/>
            <p:cNvSpPr txBox="1">
              <a:spLocks noChangeArrowheads="1"/>
            </p:cNvSpPr>
            <p:nvPr/>
          </p:nvSpPr>
          <p:spPr bwMode="auto">
            <a:xfrm>
              <a:off x="750" y="3084"/>
              <a:ext cx="158"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r" eaLnBrk="1" hangingPunct="1"/>
              <a:r>
                <a:rPr lang="en-US" sz="1400">
                  <a:solidFill>
                    <a:srgbClr val="000000"/>
                  </a:solidFill>
                </a:rPr>
                <a:t>.1</a:t>
              </a:r>
            </a:p>
          </p:txBody>
        </p:sp>
        <p:sp>
          <p:nvSpPr>
            <p:cNvPr id="19525" name="Text Box 18"/>
            <p:cNvSpPr txBox="1">
              <a:spLocks noChangeArrowheads="1"/>
            </p:cNvSpPr>
            <p:nvPr/>
          </p:nvSpPr>
          <p:spPr bwMode="auto">
            <a:xfrm>
              <a:off x="750" y="2856"/>
              <a:ext cx="158"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r" eaLnBrk="1" hangingPunct="1"/>
              <a:r>
                <a:rPr lang="en-US" sz="1400">
                  <a:solidFill>
                    <a:srgbClr val="000000"/>
                  </a:solidFill>
                </a:rPr>
                <a:t>.2</a:t>
              </a:r>
            </a:p>
          </p:txBody>
        </p:sp>
        <p:sp>
          <p:nvSpPr>
            <p:cNvPr id="19526" name="Text Box 19"/>
            <p:cNvSpPr txBox="1">
              <a:spLocks noChangeArrowheads="1"/>
            </p:cNvSpPr>
            <p:nvPr/>
          </p:nvSpPr>
          <p:spPr bwMode="auto">
            <a:xfrm>
              <a:off x="750" y="2628"/>
              <a:ext cx="158"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r" eaLnBrk="1" hangingPunct="1"/>
              <a:r>
                <a:rPr lang="en-US" sz="1400">
                  <a:solidFill>
                    <a:srgbClr val="000000"/>
                  </a:solidFill>
                </a:rPr>
                <a:t>.3</a:t>
              </a:r>
            </a:p>
          </p:txBody>
        </p:sp>
        <p:sp>
          <p:nvSpPr>
            <p:cNvPr id="19527" name="Text Box 20"/>
            <p:cNvSpPr txBox="1">
              <a:spLocks noChangeArrowheads="1"/>
            </p:cNvSpPr>
            <p:nvPr/>
          </p:nvSpPr>
          <p:spPr bwMode="auto">
            <a:xfrm>
              <a:off x="750" y="2401"/>
              <a:ext cx="158"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r" eaLnBrk="1" hangingPunct="1"/>
              <a:r>
                <a:rPr lang="en-US" sz="1400">
                  <a:solidFill>
                    <a:srgbClr val="000000"/>
                  </a:solidFill>
                </a:rPr>
                <a:t>.4</a:t>
              </a:r>
            </a:p>
          </p:txBody>
        </p:sp>
        <p:sp>
          <p:nvSpPr>
            <p:cNvPr id="19528" name="Text Box 21"/>
            <p:cNvSpPr txBox="1">
              <a:spLocks noChangeArrowheads="1"/>
            </p:cNvSpPr>
            <p:nvPr/>
          </p:nvSpPr>
          <p:spPr bwMode="auto">
            <a:xfrm>
              <a:off x="750" y="2173"/>
              <a:ext cx="158"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r" eaLnBrk="1" hangingPunct="1"/>
              <a:r>
                <a:rPr lang="en-US" sz="1400">
                  <a:solidFill>
                    <a:srgbClr val="000000"/>
                  </a:solidFill>
                </a:rPr>
                <a:t>.5</a:t>
              </a:r>
            </a:p>
          </p:txBody>
        </p:sp>
        <p:sp>
          <p:nvSpPr>
            <p:cNvPr id="19529" name="Text Box 22"/>
            <p:cNvSpPr txBox="1">
              <a:spLocks noChangeArrowheads="1"/>
            </p:cNvSpPr>
            <p:nvPr/>
          </p:nvSpPr>
          <p:spPr bwMode="auto">
            <a:xfrm>
              <a:off x="750" y="1945"/>
              <a:ext cx="158"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r" eaLnBrk="1" hangingPunct="1"/>
              <a:r>
                <a:rPr lang="en-US" sz="1400">
                  <a:solidFill>
                    <a:srgbClr val="000000"/>
                  </a:solidFill>
                </a:rPr>
                <a:t>.6</a:t>
              </a:r>
            </a:p>
          </p:txBody>
        </p:sp>
        <p:sp>
          <p:nvSpPr>
            <p:cNvPr id="19530" name="Text Box 23"/>
            <p:cNvSpPr txBox="1">
              <a:spLocks noChangeArrowheads="1"/>
            </p:cNvSpPr>
            <p:nvPr/>
          </p:nvSpPr>
          <p:spPr bwMode="auto">
            <a:xfrm>
              <a:off x="750" y="1718"/>
              <a:ext cx="158"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r" eaLnBrk="1" hangingPunct="1"/>
              <a:r>
                <a:rPr lang="en-US" sz="1400">
                  <a:solidFill>
                    <a:srgbClr val="000000"/>
                  </a:solidFill>
                </a:rPr>
                <a:t>.7</a:t>
              </a:r>
            </a:p>
          </p:txBody>
        </p:sp>
        <p:sp>
          <p:nvSpPr>
            <p:cNvPr id="19531" name="Text Box 24"/>
            <p:cNvSpPr txBox="1">
              <a:spLocks noChangeArrowheads="1"/>
            </p:cNvSpPr>
            <p:nvPr/>
          </p:nvSpPr>
          <p:spPr bwMode="auto">
            <a:xfrm>
              <a:off x="750" y="1490"/>
              <a:ext cx="158"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r" eaLnBrk="1" hangingPunct="1"/>
              <a:r>
                <a:rPr lang="en-US" sz="1400">
                  <a:solidFill>
                    <a:srgbClr val="000000"/>
                  </a:solidFill>
                </a:rPr>
                <a:t>.8</a:t>
              </a:r>
            </a:p>
          </p:txBody>
        </p:sp>
        <p:sp>
          <p:nvSpPr>
            <p:cNvPr id="19532" name="Text Box 25"/>
            <p:cNvSpPr txBox="1">
              <a:spLocks noChangeArrowheads="1"/>
            </p:cNvSpPr>
            <p:nvPr/>
          </p:nvSpPr>
          <p:spPr bwMode="auto">
            <a:xfrm>
              <a:off x="750" y="1262"/>
              <a:ext cx="158"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r" eaLnBrk="1" hangingPunct="1"/>
              <a:r>
                <a:rPr lang="en-US" sz="1400">
                  <a:solidFill>
                    <a:srgbClr val="000000"/>
                  </a:solidFill>
                </a:rPr>
                <a:t>.9</a:t>
              </a:r>
            </a:p>
          </p:txBody>
        </p:sp>
        <p:sp>
          <p:nvSpPr>
            <p:cNvPr id="19533" name="Text Box 26"/>
            <p:cNvSpPr txBox="1">
              <a:spLocks noChangeArrowheads="1"/>
            </p:cNvSpPr>
            <p:nvPr/>
          </p:nvSpPr>
          <p:spPr bwMode="auto">
            <a:xfrm>
              <a:off x="703" y="1035"/>
              <a:ext cx="205"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r" eaLnBrk="1" hangingPunct="1"/>
              <a:r>
                <a:rPr lang="en-US" sz="1400">
                  <a:solidFill>
                    <a:srgbClr val="000000"/>
                  </a:solidFill>
                </a:rPr>
                <a:t>1.0</a:t>
              </a:r>
            </a:p>
          </p:txBody>
        </p:sp>
      </p:grpSp>
      <p:grpSp>
        <p:nvGrpSpPr>
          <p:cNvPr id="19471" name="Group 27"/>
          <p:cNvGrpSpPr>
            <a:grpSpLocks/>
          </p:cNvGrpSpPr>
          <p:nvPr/>
        </p:nvGrpSpPr>
        <p:grpSpPr bwMode="auto">
          <a:xfrm>
            <a:off x="2465919" y="1982788"/>
            <a:ext cx="122767" cy="3606800"/>
            <a:chOff x="980" y="1134"/>
            <a:chExt cx="58" cy="2272"/>
          </a:xfrm>
        </p:grpSpPr>
        <p:sp>
          <p:nvSpPr>
            <p:cNvPr id="19512" name="Line 28"/>
            <p:cNvSpPr>
              <a:spLocks noChangeShapeType="1"/>
            </p:cNvSpPr>
            <p:nvPr/>
          </p:nvSpPr>
          <p:spPr bwMode="auto">
            <a:xfrm rot="5400000">
              <a:off x="1009" y="1106"/>
              <a:ext cx="0" cy="5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19513" name="Line 29"/>
            <p:cNvSpPr>
              <a:spLocks noChangeShapeType="1"/>
            </p:cNvSpPr>
            <p:nvPr/>
          </p:nvSpPr>
          <p:spPr bwMode="auto">
            <a:xfrm rot="5400000">
              <a:off x="1011" y="3378"/>
              <a:ext cx="0" cy="5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19514" name="Line 30"/>
            <p:cNvSpPr>
              <a:spLocks noChangeShapeType="1"/>
            </p:cNvSpPr>
            <p:nvPr/>
          </p:nvSpPr>
          <p:spPr bwMode="auto">
            <a:xfrm rot="5400000">
              <a:off x="1010" y="3150"/>
              <a:ext cx="0" cy="5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19515" name="Line 31"/>
            <p:cNvSpPr>
              <a:spLocks noChangeShapeType="1"/>
            </p:cNvSpPr>
            <p:nvPr/>
          </p:nvSpPr>
          <p:spPr bwMode="auto">
            <a:xfrm rot="5400000">
              <a:off x="1010" y="2923"/>
              <a:ext cx="0" cy="5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19516" name="Line 32"/>
            <p:cNvSpPr>
              <a:spLocks noChangeShapeType="1"/>
            </p:cNvSpPr>
            <p:nvPr/>
          </p:nvSpPr>
          <p:spPr bwMode="auto">
            <a:xfrm rot="5400000">
              <a:off x="1009" y="2696"/>
              <a:ext cx="0" cy="5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19517" name="Line 33"/>
            <p:cNvSpPr>
              <a:spLocks noChangeShapeType="1"/>
            </p:cNvSpPr>
            <p:nvPr/>
          </p:nvSpPr>
          <p:spPr bwMode="auto">
            <a:xfrm rot="5400000">
              <a:off x="1010" y="2469"/>
              <a:ext cx="0" cy="5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19518" name="Line 34"/>
            <p:cNvSpPr>
              <a:spLocks noChangeShapeType="1"/>
            </p:cNvSpPr>
            <p:nvPr/>
          </p:nvSpPr>
          <p:spPr bwMode="auto">
            <a:xfrm rot="5400000">
              <a:off x="1009" y="2242"/>
              <a:ext cx="0" cy="5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19519" name="Line 35"/>
            <p:cNvSpPr>
              <a:spLocks noChangeShapeType="1"/>
            </p:cNvSpPr>
            <p:nvPr/>
          </p:nvSpPr>
          <p:spPr bwMode="auto">
            <a:xfrm rot="5400000">
              <a:off x="1009" y="2014"/>
              <a:ext cx="0" cy="5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19520" name="Line 36"/>
            <p:cNvSpPr>
              <a:spLocks noChangeShapeType="1"/>
            </p:cNvSpPr>
            <p:nvPr/>
          </p:nvSpPr>
          <p:spPr bwMode="auto">
            <a:xfrm rot="5400000">
              <a:off x="1008" y="1787"/>
              <a:ext cx="0" cy="5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19521" name="Line 37"/>
            <p:cNvSpPr>
              <a:spLocks noChangeShapeType="1"/>
            </p:cNvSpPr>
            <p:nvPr/>
          </p:nvSpPr>
          <p:spPr bwMode="auto">
            <a:xfrm rot="5400000">
              <a:off x="1010" y="1560"/>
              <a:ext cx="0" cy="5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19522" name="Line 38"/>
            <p:cNvSpPr>
              <a:spLocks noChangeShapeType="1"/>
            </p:cNvSpPr>
            <p:nvPr/>
          </p:nvSpPr>
          <p:spPr bwMode="auto">
            <a:xfrm rot="5400000">
              <a:off x="1010" y="1333"/>
              <a:ext cx="0" cy="55"/>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grpSp>
      <p:sp>
        <p:nvSpPr>
          <p:cNvPr id="19472" name="Text Box 39"/>
          <p:cNvSpPr txBox="1">
            <a:spLocks noChangeArrowheads="1"/>
          </p:cNvSpPr>
          <p:nvPr/>
        </p:nvSpPr>
        <p:spPr bwMode="auto">
          <a:xfrm>
            <a:off x="2442636" y="5670552"/>
            <a:ext cx="28451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eaLnBrk="1" hangingPunct="1"/>
            <a:r>
              <a:rPr lang="en-US" sz="1400">
                <a:solidFill>
                  <a:srgbClr val="000000"/>
                </a:solidFill>
              </a:rPr>
              <a:t>0</a:t>
            </a:r>
          </a:p>
        </p:txBody>
      </p:sp>
      <p:sp>
        <p:nvSpPr>
          <p:cNvPr id="19473" name="Text Box 40"/>
          <p:cNvSpPr txBox="1">
            <a:spLocks noChangeArrowheads="1"/>
          </p:cNvSpPr>
          <p:nvPr/>
        </p:nvSpPr>
        <p:spPr bwMode="auto">
          <a:xfrm>
            <a:off x="3302002" y="5670552"/>
            <a:ext cx="28451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eaLnBrk="1" hangingPunct="1"/>
            <a:r>
              <a:rPr lang="en-US" sz="1400">
                <a:solidFill>
                  <a:srgbClr val="000000"/>
                </a:solidFill>
              </a:rPr>
              <a:t>2</a:t>
            </a:r>
          </a:p>
        </p:txBody>
      </p:sp>
      <p:sp>
        <p:nvSpPr>
          <p:cNvPr id="19474" name="Text Box 41"/>
          <p:cNvSpPr txBox="1">
            <a:spLocks noChangeArrowheads="1"/>
          </p:cNvSpPr>
          <p:nvPr/>
        </p:nvSpPr>
        <p:spPr bwMode="auto">
          <a:xfrm>
            <a:off x="9306985" y="5670552"/>
            <a:ext cx="38436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eaLnBrk="1" hangingPunct="1"/>
            <a:r>
              <a:rPr lang="en-US" sz="1400">
                <a:solidFill>
                  <a:srgbClr val="000000"/>
                </a:solidFill>
              </a:rPr>
              <a:t>16</a:t>
            </a:r>
          </a:p>
        </p:txBody>
      </p:sp>
      <p:sp>
        <p:nvSpPr>
          <p:cNvPr id="19475" name="Text Box 42"/>
          <p:cNvSpPr txBox="1">
            <a:spLocks noChangeArrowheads="1"/>
          </p:cNvSpPr>
          <p:nvPr/>
        </p:nvSpPr>
        <p:spPr bwMode="auto">
          <a:xfrm>
            <a:off x="8517903" y="5678490"/>
            <a:ext cx="38436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r>
              <a:rPr lang="en-US" sz="1400">
                <a:solidFill>
                  <a:srgbClr val="000000"/>
                </a:solidFill>
              </a:rPr>
              <a:t>14</a:t>
            </a:r>
          </a:p>
        </p:txBody>
      </p:sp>
      <p:sp>
        <p:nvSpPr>
          <p:cNvPr id="19476" name="Text Box 43"/>
          <p:cNvSpPr txBox="1">
            <a:spLocks noChangeArrowheads="1"/>
          </p:cNvSpPr>
          <p:nvPr/>
        </p:nvSpPr>
        <p:spPr bwMode="auto">
          <a:xfrm>
            <a:off x="8054352" y="5673727"/>
            <a:ext cx="38436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r>
              <a:rPr lang="en-US" sz="1400">
                <a:solidFill>
                  <a:srgbClr val="000000"/>
                </a:solidFill>
              </a:rPr>
              <a:t>13</a:t>
            </a:r>
          </a:p>
        </p:txBody>
      </p:sp>
      <p:sp>
        <p:nvSpPr>
          <p:cNvPr id="19477" name="Text Box 44"/>
          <p:cNvSpPr txBox="1">
            <a:spLocks noChangeArrowheads="1"/>
          </p:cNvSpPr>
          <p:nvPr/>
        </p:nvSpPr>
        <p:spPr bwMode="auto">
          <a:xfrm>
            <a:off x="7210523" y="5670552"/>
            <a:ext cx="3744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r>
              <a:rPr lang="en-US" sz="1400">
                <a:solidFill>
                  <a:srgbClr val="000000"/>
                </a:solidFill>
              </a:rPr>
              <a:t>11</a:t>
            </a:r>
          </a:p>
        </p:txBody>
      </p:sp>
      <p:sp>
        <p:nvSpPr>
          <p:cNvPr id="19478" name="Text Box 45"/>
          <p:cNvSpPr txBox="1">
            <a:spLocks noChangeArrowheads="1"/>
          </p:cNvSpPr>
          <p:nvPr/>
        </p:nvSpPr>
        <p:spPr bwMode="auto">
          <a:xfrm>
            <a:off x="6381313" y="5670552"/>
            <a:ext cx="28451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r>
              <a:rPr lang="en-US" sz="1400">
                <a:solidFill>
                  <a:srgbClr val="000000"/>
                </a:solidFill>
              </a:rPr>
              <a:t>9</a:t>
            </a:r>
          </a:p>
        </p:txBody>
      </p:sp>
      <p:sp>
        <p:nvSpPr>
          <p:cNvPr id="19479" name="Text Box 46"/>
          <p:cNvSpPr txBox="1">
            <a:spLocks noChangeArrowheads="1"/>
          </p:cNvSpPr>
          <p:nvPr/>
        </p:nvSpPr>
        <p:spPr bwMode="auto">
          <a:xfrm>
            <a:off x="4647763" y="5670552"/>
            <a:ext cx="28451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r>
              <a:rPr lang="en-US" sz="1400">
                <a:solidFill>
                  <a:srgbClr val="000000"/>
                </a:solidFill>
              </a:rPr>
              <a:t>5</a:t>
            </a:r>
          </a:p>
        </p:txBody>
      </p:sp>
      <p:sp>
        <p:nvSpPr>
          <p:cNvPr id="19480" name="Text Box 47"/>
          <p:cNvSpPr txBox="1">
            <a:spLocks noChangeArrowheads="1"/>
          </p:cNvSpPr>
          <p:nvPr/>
        </p:nvSpPr>
        <p:spPr bwMode="auto">
          <a:xfrm>
            <a:off x="4186769" y="5662615"/>
            <a:ext cx="28451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eaLnBrk="1" hangingPunct="1"/>
            <a:r>
              <a:rPr lang="en-US" sz="1400">
                <a:solidFill>
                  <a:srgbClr val="000000"/>
                </a:solidFill>
              </a:rPr>
              <a:t>4</a:t>
            </a:r>
          </a:p>
        </p:txBody>
      </p:sp>
      <p:sp>
        <p:nvSpPr>
          <p:cNvPr id="19481" name="Text Box 48"/>
          <p:cNvSpPr txBox="1">
            <a:spLocks noChangeArrowheads="1"/>
          </p:cNvSpPr>
          <p:nvPr/>
        </p:nvSpPr>
        <p:spPr bwMode="auto">
          <a:xfrm>
            <a:off x="3788395" y="5670552"/>
            <a:ext cx="28451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r>
              <a:rPr lang="en-US" sz="1400">
                <a:solidFill>
                  <a:srgbClr val="000000"/>
                </a:solidFill>
              </a:rPr>
              <a:t>3</a:t>
            </a:r>
          </a:p>
        </p:txBody>
      </p:sp>
      <p:sp>
        <p:nvSpPr>
          <p:cNvPr id="19482" name="Text Box 49"/>
          <p:cNvSpPr txBox="1">
            <a:spLocks noChangeArrowheads="1"/>
          </p:cNvSpPr>
          <p:nvPr/>
        </p:nvSpPr>
        <p:spPr bwMode="auto">
          <a:xfrm>
            <a:off x="2889253" y="5670552"/>
            <a:ext cx="28451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eaLnBrk="1" hangingPunct="1"/>
            <a:r>
              <a:rPr lang="en-US" sz="1400">
                <a:solidFill>
                  <a:srgbClr val="000000"/>
                </a:solidFill>
              </a:rPr>
              <a:t>6</a:t>
            </a:r>
          </a:p>
        </p:txBody>
      </p:sp>
      <p:sp>
        <p:nvSpPr>
          <p:cNvPr id="19483" name="Text Box 50"/>
          <p:cNvSpPr txBox="1">
            <a:spLocks noChangeArrowheads="1"/>
          </p:cNvSpPr>
          <p:nvPr/>
        </p:nvSpPr>
        <p:spPr bwMode="auto">
          <a:xfrm>
            <a:off x="8928536" y="5670552"/>
            <a:ext cx="38436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r>
              <a:rPr lang="en-US" sz="1400">
                <a:solidFill>
                  <a:srgbClr val="000000"/>
                </a:solidFill>
              </a:rPr>
              <a:t>15</a:t>
            </a:r>
          </a:p>
        </p:txBody>
      </p:sp>
      <p:sp>
        <p:nvSpPr>
          <p:cNvPr id="19484" name="Text Box 51"/>
          <p:cNvSpPr txBox="1">
            <a:spLocks noChangeArrowheads="1"/>
          </p:cNvSpPr>
          <p:nvPr/>
        </p:nvSpPr>
        <p:spPr bwMode="auto">
          <a:xfrm>
            <a:off x="7624670" y="5673727"/>
            <a:ext cx="38436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r>
              <a:rPr lang="en-US" sz="1400">
                <a:solidFill>
                  <a:srgbClr val="000000"/>
                </a:solidFill>
              </a:rPr>
              <a:t>12</a:t>
            </a:r>
          </a:p>
        </p:txBody>
      </p:sp>
      <p:sp>
        <p:nvSpPr>
          <p:cNvPr id="19485" name="Text Box 52"/>
          <p:cNvSpPr txBox="1">
            <a:spLocks noChangeArrowheads="1"/>
          </p:cNvSpPr>
          <p:nvPr/>
        </p:nvSpPr>
        <p:spPr bwMode="auto">
          <a:xfrm>
            <a:off x="6775886" y="5670552"/>
            <a:ext cx="38436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r>
              <a:rPr lang="en-US" sz="1400">
                <a:solidFill>
                  <a:srgbClr val="000000"/>
                </a:solidFill>
              </a:rPr>
              <a:t>10</a:t>
            </a:r>
          </a:p>
        </p:txBody>
      </p:sp>
      <p:sp>
        <p:nvSpPr>
          <p:cNvPr id="19486" name="Text Box 53"/>
          <p:cNvSpPr txBox="1">
            <a:spLocks noChangeArrowheads="1"/>
          </p:cNvSpPr>
          <p:nvPr/>
        </p:nvSpPr>
        <p:spPr bwMode="auto">
          <a:xfrm>
            <a:off x="5951629" y="5670552"/>
            <a:ext cx="28451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r>
              <a:rPr lang="en-US" sz="1400">
                <a:solidFill>
                  <a:srgbClr val="000000"/>
                </a:solidFill>
              </a:rPr>
              <a:t>8</a:t>
            </a:r>
          </a:p>
        </p:txBody>
      </p:sp>
      <p:sp>
        <p:nvSpPr>
          <p:cNvPr id="19487" name="Text Box 54"/>
          <p:cNvSpPr txBox="1">
            <a:spLocks noChangeArrowheads="1"/>
          </p:cNvSpPr>
          <p:nvPr/>
        </p:nvSpPr>
        <p:spPr bwMode="auto">
          <a:xfrm>
            <a:off x="5521947" y="5670552"/>
            <a:ext cx="28451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r>
              <a:rPr lang="en-US" sz="1400">
                <a:solidFill>
                  <a:srgbClr val="000000"/>
                </a:solidFill>
              </a:rPr>
              <a:t>7</a:t>
            </a:r>
          </a:p>
        </p:txBody>
      </p:sp>
      <p:sp>
        <p:nvSpPr>
          <p:cNvPr id="19488" name="Text Box 55"/>
          <p:cNvSpPr txBox="1">
            <a:spLocks noChangeArrowheads="1"/>
          </p:cNvSpPr>
          <p:nvPr/>
        </p:nvSpPr>
        <p:spPr bwMode="auto">
          <a:xfrm>
            <a:off x="5090147" y="5670552"/>
            <a:ext cx="28451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eaLnBrk="1" hangingPunct="1"/>
            <a:r>
              <a:rPr lang="en-US" sz="1400">
                <a:solidFill>
                  <a:srgbClr val="000000"/>
                </a:solidFill>
              </a:rPr>
              <a:t>6</a:t>
            </a:r>
          </a:p>
        </p:txBody>
      </p:sp>
      <p:grpSp>
        <p:nvGrpSpPr>
          <p:cNvPr id="19489" name="Group 56"/>
          <p:cNvGrpSpPr>
            <a:grpSpLocks/>
          </p:cNvGrpSpPr>
          <p:nvPr/>
        </p:nvGrpSpPr>
        <p:grpSpPr bwMode="auto">
          <a:xfrm>
            <a:off x="2631019" y="5634038"/>
            <a:ext cx="6929967" cy="93662"/>
            <a:chOff x="1045" y="3549"/>
            <a:chExt cx="3274" cy="59"/>
          </a:xfrm>
        </p:grpSpPr>
        <p:sp>
          <p:nvSpPr>
            <p:cNvPr id="19495" name="Line 57"/>
            <p:cNvSpPr>
              <a:spLocks noChangeShapeType="1"/>
            </p:cNvSpPr>
            <p:nvPr/>
          </p:nvSpPr>
          <p:spPr bwMode="auto">
            <a:xfrm>
              <a:off x="1463" y="3549"/>
              <a:ext cx="0" cy="56"/>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19496" name="Line 58"/>
            <p:cNvSpPr>
              <a:spLocks noChangeShapeType="1"/>
            </p:cNvSpPr>
            <p:nvPr/>
          </p:nvSpPr>
          <p:spPr bwMode="auto">
            <a:xfrm>
              <a:off x="4319" y="3550"/>
              <a:ext cx="0" cy="56"/>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19497" name="Line 59"/>
            <p:cNvSpPr>
              <a:spLocks noChangeShapeType="1"/>
            </p:cNvSpPr>
            <p:nvPr/>
          </p:nvSpPr>
          <p:spPr bwMode="auto">
            <a:xfrm>
              <a:off x="3917" y="3550"/>
              <a:ext cx="0" cy="56"/>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19498" name="Line 60"/>
            <p:cNvSpPr>
              <a:spLocks noChangeShapeType="1"/>
            </p:cNvSpPr>
            <p:nvPr/>
          </p:nvSpPr>
          <p:spPr bwMode="auto">
            <a:xfrm>
              <a:off x="3702" y="3551"/>
              <a:ext cx="0" cy="56"/>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19499" name="Line 61"/>
            <p:cNvSpPr>
              <a:spLocks noChangeShapeType="1"/>
            </p:cNvSpPr>
            <p:nvPr/>
          </p:nvSpPr>
          <p:spPr bwMode="auto">
            <a:xfrm>
              <a:off x="3289" y="3550"/>
              <a:ext cx="0" cy="56"/>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19500" name="Line 62"/>
            <p:cNvSpPr>
              <a:spLocks noChangeShapeType="1"/>
            </p:cNvSpPr>
            <p:nvPr/>
          </p:nvSpPr>
          <p:spPr bwMode="auto">
            <a:xfrm>
              <a:off x="2884" y="3551"/>
              <a:ext cx="0" cy="56"/>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19501" name="Line 63"/>
            <p:cNvSpPr>
              <a:spLocks noChangeShapeType="1"/>
            </p:cNvSpPr>
            <p:nvPr/>
          </p:nvSpPr>
          <p:spPr bwMode="auto">
            <a:xfrm>
              <a:off x="2065" y="3551"/>
              <a:ext cx="0" cy="56"/>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19502" name="Line 64"/>
            <p:cNvSpPr>
              <a:spLocks noChangeShapeType="1"/>
            </p:cNvSpPr>
            <p:nvPr/>
          </p:nvSpPr>
          <p:spPr bwMode="auto">
            <a:xfrm>
              <a:off x="1869" y="3552"/>
              <a:ext cx="0" cy="56"/>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19503" name="Line 65"/>
            <p:cNvSpPr>
              <a:spLocks noChangeShapeType="1"/>
            </p:cNvSpPr>
            <p:nvPr/>
          </p:nvSpPr>
          <p:spPr bwMode="auto">
            <a:xfrm>
              <a:off x="1659" y="3549"/>
              <a:ext cx="0" cy="56"/>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19504" name="Line 66"/>
            <p:cNvSpPr>
              <a:spLocks noChangeShapeType="1"/>
            </p:cNvSpPr>
            <p:nvPr/>
          </p:nvSpPr>
          <p:spPr bwMode="auto">
            <a:xfrm>
              <a:off x="1253" y="3549"/>
              <a:ext cx="0" cy="56"/>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19505" name="Line 67"/>
            <p:cNvSpPr>
              <a:spLocks noChangeShapeType="1"/>
            </p:cNvSpPr>
            <p:nvPr/>
          </p:nvSpPr>
          <p:spPr bwMode="auto">
            <a:xfrm>
              <a:off x="1045" y="3550"/>
              <a:ext cx="0" cy="56"/>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19506" name="Line 68"/>
            <p:cNvSpPr>
              <a:spLocks noChangeShapeType="1"/>
            </p:cNvSpPr>
            <p:nvPr/>
          </p:nvSpPr>
          <p:spPr bwMode="auto">
            <a:xfrm>
              <a:off x="4111" y="3550"/>
              <a:ext cx="0" cy="56"/>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19507" name="Line 69"/>
            <p:cNvSpPr>
              <a:spLocks noChangeShapeType="1"/>
            </p:cNvSpPr>
            <p:nvPr/>
          </p:nvSpPr>
          <p:spPr bwMode="auto">
            <a:xfrm>
              <a:off x="3499" y="3551"/>
              <a:ext cx="0" cy="56"/>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19508" name="Line 70"/>
            <p:cNvSpPr>
              <a:spLocks noChangeShapeType="1"/>
            </p:cNvSpPr>
            <p:nvPr/>
          </p:nvSpPr>
          <p:spPr bwMode="auto">
            <a:xfrm>
              <a:off x="3086" y="3550"/>
              <a:ext cx="0" cy="56"/>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19509" name="Line 71"/>
            <p:cNvSpPr>
              <a:spLocks noChangeShapeType="1"/>
            </p:cNvSpPr>
            <p:nvPr/>
          </p:nvSpPr>
          <p:spPr bwMode="auto">
            <a:xfrm>
              <a:off x="2681" y="3551"/>
              <a:ext cx="0" cy="56"/>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19510" name="Line 72"/>
            <p:cNvSpPr>
              <a:spLocks noChangeShapeType="1"/>
            </p:cNvSpPr>
            <p:nvPr/>
          </p:nvSpPr>
          <p:spPr bwMode="auto">
            <a:xfrm>
              <a:off x="2478" y="3551"/>
              <a:ext cx="0" cy="56"/>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19511" name="Line 73"/>
            <p:cNvSpPr>
              <a:spLocks noChangeShapeType="1"/>
            </p:cNvSpPr>
            <p:nvPr/>
          </p:nvSpPr>
          <p:spPr bwMode="auto">
            <a:xfrm>
              <a:off x="2274" y="3551"/>
              <a:ext cx="0" cy="56"/>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grpSp>
      <p:sp>
        <p:nvSpPr>
          <p:cNvPr id="19490" name="Freeform 74"/>
          <p:cNvSpPr>
            <a:spLocks/>
          </p:cNvSpPr>
          <p:nvPr/>
        </p:nvSpPr>
        <p:spPr bwMode="auto">
          <a:xfrm>
            <a:off x="2588684" y="1974850"/>
            <a:ext cx="6976533" cy="3659188"/>
          </a:xfrm>
          <a:custGeom>
            <a:avLst/>
            <a:gdLst>
              <a:gd name="T0" fmla="*/ 10597284 w 3594"/>
              <a:gd name="T1" fmla="*/ 0 h 2288"/>
              <a:gd name="T2" fmla="*/ 0 w 3594"/>
              <a:gd name="T3" fmla="*/ 2147483647 h 2288"/>
              <a:gd name="T4" fmla="*/ 2147483647 w 3594"/>
              <a:gd name="T5" fmla="*/ 2147483647 h 2288"/>
              <a:gd name="T6" fmla="*/ 0 60000 65536"/>
              <a:gd name="T7" fmla="*/ 0 60000 65536"/>
              <a:gd name="T8" fmla="*/ 0 60000 65536"/>
              <a:gd name="T9" fmla="*/ 0 w 3594"/>
              <a:gd name="T10" fmla="*/ 0 h 2288"/>
              <a:gd name="T11" fmla="*/ 3594 w 3594"/>
              <a:gd name="T12" fmla="*/ 2288 h 2288"/>
            </a:gdLst>
            <a:ahLst/>
            <a:cxnLst>
              <a:cxn ang="T6">
                <a:pos x="T0" y="T1"/>
              </a:cxn>
              <a:cxn ang="T7">
                <a:pos x="T2" y="T3"/>
              </a:cxn>
              <a:cxn ang="T8">
                <a:pos x="T4" y="T5"/>
              </a:cxn>
            </a:cxnLst>
            <a:rect l="T9" t="T10" r="T11" b="T12"/>
            <a:pathLst>
              <a:path w="3594" h="2288">
                <a:moveTo>
                  <a:pt x="5" y="0"/>
                </a:moveTo>
                <a:lnTo>
                  <a:pt x="0" y="2288"/>
                </a:lnTo>
                <a:lnTo>
                  <a:pt x="3594" y="2288"/>
                </a:lnTo>
              </a:path>
            </a:pathLst>
          </a:cu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solidFill>
                <a:srgbClr val="000000"/>
              </a:solidFill>
              <a:latin typeface="Arial"/>
            </a:endParaRPr>
          </a:p>
        </p:txBody>
      </p:sp>
      <p:sp>
        <p:nvSpPr>
          <p:cNvPr id="19491" name="Freeform 76"/>
          <p:cNvSpPr>
            <a:spLocks/>
          </p:cNvSpPr>
          <p:nvPr/>
        </p:nvSpPr>
        <p:spPr bwMode="auto">
          <a:xfrm>
            <a:off x="2633135" y="1989141"/>
            <a:ext cx="859367" cy="3405187"/>
          </a:xfrm>
          <a:custGeom>
            <a:avLst/>
            <a:gdLst>
              <a:gd name="T0" fmla="*/ 0 w 406"/>
              <a:gd name="T1" fmla="*/ 0 h 2145"/>
              <a:gd name="T2" fmla="*/ 5040313 w 406"/>
              <a:gd name="T3" fmla="*/ 372983070 h 2145"/>
              <a:gd name="T4" fmla="*/ 35282188 w 406"/>
              <a:gd name="T5" fmla="*/ 786288635 h 2145"/>
              <a:gd name="T6" fmla="*/ 65524063 w 406"/>
              <a:gd name="T7" fmla="*/ 1323081043 h 2145"/>
              <a:gd name="T8" fmla="*/ 95765938 w 406"/>
              <a:gd name="T9" fmla="*/ 1323081043 h 2145"/>
              <a:gd name="T10" fmla="*/ 95765938 w 406"/>
              <a:gd name="T11" fmla="*/ 1559975696 h 2145"/>
              <a:gd name="T12" fmla="*/ 108367513 w 406"/>
              <a:gd name="T13" fmla="*/ 1552416022 h 2145"/>
              <a:gd name="T14" fmla="*/ 113407825 w 406"/>
              <a:gd name="T15" fmla="*/ 2013603754 h 2145"/>
              <a:gd name="T16" fmla="*/ 138609388 w 406"/>
              <a:gd name="T17" fmla="*/ 2013603754 h 2145"/>
              <a:gd name="T18" fmla="*/ 138609388 w 406"/>
              <a:gd name="T19" fmla="*/ 2147483647 h 2145"/>
              <a:gd name="T20" fmla="*/ 151209375 w 406"/>
              <a:gd name="T21" fmla="*/ 2147483647 h 2145"/>
              <a:gd name="T22" fmla="*/ 181451250 w 406"/>
              <a:gd name="T23" fmla="*/ 2147483647 h 2145"/>
              <a:gd name="T24" fmla="*/ 181451250 w 406"/>
              <a:gd name="T25" fmla="*/ 2147483647 h 2145"/>
              <a:gd name="T26" fmla="*/ 211693125 w 406"/>
              <a:gd name="T27" fmla="*/ 2147483647 h 2145"/>
              <a:gd name="T28" fmla="*/ 216733438 w 406"/>
              <a:gd name="T29" fmla="*/ 2147483647 h 2145"/>
              <a:gd name="T30" fmla="*/ 234375325 w 406"/>
              <a:gd name="T31" fmla="*/ 2147483647 h 2145"/>
              <a:gd name="T32" fmla="*/ 246975313 w 406"/>
              <a:gd name="T33" fmla="*/ 2147483647 h 2145"/>
              <a:gd name="T34" fmla="*/ 254536575 w 406"/>
              <a:gd name="T35" fmla="*/ 2147483647 h 2145"/>
              <a:gd name="T36" fmla="*/ 284778450 w 406"/>
              <a:gd name="T37" fmla="*/ 2147483647 h 2145"/>
              <a:gd name="T38" fmla="*/ 294859075 w 406"/>
              <a:gd name="T39" fmla="*/ 2147483647 h 2145"/>
              <a:gd name="T40" fmla="*/ 337700938 w 406"/>
              <a:gd name="T41" fmla="*/ 2147483647 h 2145"/>
              <a:gd name="T42" fmla="*/ 337700938 w 406"/>
              <a:gd name="T43" fmla="*/ 2147483647 h 2145"/>
              <a:gd name="T44" fmla="*/ 385584700 w 406"/>
              <a:gd name="T45" fmla="*/ 2147483647 h 2145"/>
              <a:gd name="T46" fmla="*/ 385584700 w 406"/>
              <a:gd name="T47" fmla="*/ 2147483647 h 2145"/>
              <a:gd name="T48" fmla="*/ 423386250 w 406"/>
              <a:gd name="T49" fmla="*/ 2147483647 h 2145"/>
              <a:gd name="T50" fmla="*/ 423386250 w 406"/>
              <a:gd name="T51" fmla="*/ 2147483647 h 2145"/>
              <a:gd name="T52" fmla="*/ 441028138 w 406"/>
              <a:gd name="T53" fmla="*/ 2147483647 h 2145"/>
              <a:gd name="T54" fmla="*/ 441028138 w 406"/>
              <a:gd name="T55" fmla="*/ 2147483647 h 2145"/>
              <a:gd name="T56" fmla="*/ 476310325 w 406"/>
              <a:gd name="T57" fmla="*/ 2147483647 h 2145"/>
              <a:gd name="T58" fmla="*/ 483870000 w 406"/>
              <a:gd name="T59" fmla="*/ 2147483647 h 2145"/>
              <a:gd name="T60" fmla="*/ 514111875 w 406"/>
              <a:gd name="T61" fmla="*/ 2147483647 h 2145"/>
              <a:gd name="T62" fmla="*/ 544353750 w 406"/>
              <a:gd name="T63" fmla="*/ 2147483647 h 2145"/>
              <a:gd name="T64" fmla="*/ 536794075 w 406"/>
              <a:gd name="T65" fmla="*/ 2147483647 h 2145"/>
              <a:gd name="T66" fmla="*/ 609877813 w 406"/>
              <a:gd name="T67" fmla="*/ 2147483647 h 2145"/>
              <a:gd name="T68" fmla="*/ 609877813 w 406"/>
              <a:gd name="T69" fmla="*/ 2147483647 h 2145"/>
              <a:gd name="T70" fmla="*/ 657761575 w 406"/>
              <a:gd name="T71" fmla="*/ 2147483647 h 2145"/>
              <a:gd name="T72" fmla="*/ 657761575 w 406"/>
              <a:gd name="T73" fmla="*/ 2147483647 h 2145"/>
              <a:gd name="T74" fmla="*/ 713205013 w 406"/>
              <a:gd name="T75" fmla="*/ 2147483647 h 2145"/>
              <a:gd name="T76" fmla="*/ 713205013 w 406"/>
              <a:gd name="T77" fmla="*/ 2147483647 h 2145"/>
              <a:gd name="T78" fmla="*/ 756046875 w 406"/>
              <a:gd name="T79" fmla="*/ 2147483647 h 2145"/>
              <a:gd name="T80" fmla="*/ 756046875 w 406"/>
              <a:gd name="T81" fmla="*/ 2147483647 h 2145"/>
              <a:gd name="T82" fmla="*/ 816530625 w 406"/>
              <a:gd name="T83" fmla="*/ 2147483647 h 2145"/>
              <a:gd name="T84" fmla="*/ 816530625 w 406"/>
              <a:gd name="T85" fmla="*/ 2147483647 h 2145"/>
              <a:gd name="T86" fmla="*/ 980341575 w 406"/>
              <a:gd name="T87" fmla="*/ 2147483647 h 2145"/>
              <a:gd name="T88" fmla="*/ 980341575 w 406"/>
              <a:gd name="T89" fmla="*/ 2147483647 h 2145"/>
              <a:gd name="T90" fmla="*/ 1023183438 w 406"/>
              <a:gd name="T91" fmla="*/ 2147483647 h 214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06"/>
              <a:gd name="T139" fmla="*/ 0 h 2145"/>
              <a:gd name="T140" fmla="*/ 406 w 406"/>
              <a:gd name="T141" fmla="*/ 2145 h 214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06" h="2145">
                <a:moveTo>
                  <a:pt x="0" y="0"/>
                </a:moveTo>
                <a:lnTo>
                  <a:pt x="2" y="148"/>
                </a:lnTo>
                <a:lnTo>
                  <a:pt x="14" y="312"/>
                </a:lnTo>
                <a:lnTo>
                  <a:pt x="26" y="525"/>
                </a:lnTo>
                <a:lnTo>
                  <a:pt x="38" y="525"/>
                </a:lnTo>
                <a:lnTo>
                  <a:pt x="38" y="619"/>
                </a:lnTo>
                <a:lnTo>
                  <a:pt x="43" y="616"/>
                </a:lnTo>
                <a:lnTo>
                  <a:pt x="45" y="799"/>
                </a:lnTo>
                <a:lnTo>
                  <a:pt x="55" y="799"/>
                </a:lnTo>
                <a:lnTo>
                  <a:pt x="55" y="876"/>
                </a:lnTo>
                <a:lnTo>
                  <a:pt x="60" y="960"/>
                </a:lnTo>
                <a:lnTo>
                  <a:pt x="72" y="960"/>
                </a:lnTo>
                <a:lnTo>
                  <a:pt x="72" y="1135"/>
                </a:lnTo>
                <a:lnTo>
                  <a:pt x="84" y="1166"/>
                </a:lnTo>
                <a:lnTo>
                  <a:pt x="86" y="1255"/>
                </a:lnTo>
                <a:lnTo>
                  <a:pt x="93" y="1272"/>
                </a:lnTo>
                <a:lnTo>
                  <a:pt x="98" y="1344"/>
                </a:lnTo>
                <a:lnTo>
                  <a:pt x="101" y="1447"/>
                </a:lnTo>
                <a:lnTo>
                  <a:pt x="113" y="1447"/>
                </a:lnTo>
                <a:lnTo>
                  <a:pt x="117" y="1509"/>
                </a:lnTo>
                <a:lnTo>
                  <a:pt x="134" y="1509"/>
                </a:lnTo>
                <a:lnTo>
                  <a:pt x="134" y="1545"/>
                </a:lnTo>
                <a:lnTo>
                  <a:pt x="153" y="1545"/>
                </a:lnTo>
                <a:lnTo>
                  <a:pt x="153" y="1624"/>
                </a:lnTo>
                <a:lnTo>
                  <a:pt x="168" y="1624"/>
                </a:lnTo>
                <a:lnTo>
                  <a:pt x="168" y="1687"/>
                </a:lnTo>
                <a:lnTo>
                  <a:pt x="175" y="1699"/>
                </a:lnTo>
                <a:lnTo>
                  <a:pt x="175" y="1752"/>
                </a:lnTo>
                <a:lnTo>
                  <a:pt x="189" y="1752"/>
                </a:lnTo>
                <a:lnTo>
                  <a:pt x="192" y="1797"/>
                </a:lnTo>
                <a:lnTo>
                  <a:pt x="204" y="1826"/>
                </a:lnTo>
                <a:lnTo>
                  <a:pt x="216" y="1833"/>
                </a:lnTo>
                <a:lnTo>
                  <a:pt x="213" y="1881"/>
                </a:lnTo>
                <a:lnTo>
                  <a:pt x="242" y="1881"/>
                </a:lnTo>
                <a:lnTo>
                  <a:pt x="242" y="1939"/>
                </a:lnTo>
                <a:lnTo>
                  <a:pt x="261" y="1934"/>
                </a:lnTo>
                <a:lnTo>
                  <a:pt x="261" y="1960"/>
                </a:lnTo>
                <a:lnTo>
                  <a:pt x="283" y="1960"/>
                </a:lnTo>
                <a:lnTo>
                  <a:pt x="283" y="2035"/>
                </a:lnTo>
                <a:lnTo>
                  <a:pt x="300" y="2035"/>
                </a:lnTo>
                <a:lnTo>
                  <a:pt x="300" y="2064"/>
                </a:lnTo>
                <a:lnTo>
                  <a:pt x="324" y="2064"/>
                </a:lnTo>
                <a:lnTo>
                  <a:pt x="324" y="2112"/>
                </a:lnTo>
                <a:lnTo>
                  <a:pt x="389" y="2112"/>
                </a:lnTo>
                <a:lnTo>
                  <a:pt x="389" y="2143"/>
                </a:lnTo>
                <a:lnTo>
                  <a:pt x="406" y="2145"/>
                </a:lnTo>
              </a:path>
            </a:pathLst>
          </a:custGeom>
          <a:noFill/>
          <a:ln w="2857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s-ES">
              <a:solidFill>
                <a:srgbClr val="000000"/>
              </a:solidFill>
              <a:latin typeface="Arial"/>
            </a:endParaRPr>
          </a:p>
        </p:txBody>
      </p:sp>
      <p:sp>
        <p:nvSpPr>
          <p:cNvPr id="19492" name="Freeform 77"/>
          <p:cNvSpPr>
            <a:spLocks/>
          </p:cNvSpPr>
          <p:nvPr/>
        </p:nvSpPr>
        <p:spPr bwMode="auto">
          <a:xfrm>
            <a:off x="3492502" y="5395913"/>
            <a:ext cx="2391833" cy="203200"/>
          </a:xfrm>
          <a:custGeom>
            <a:avLst/>
            <a:gdLst>
              <a:gd name="T0" fmla="*/ 0 w 1130"/>
              <a:gd name="T1" fmla="*/ 0 h 128"/>
              <a:gd name="T2" fmla="*/ 0 w 1130"/>
              <a:gd name="T3" fmla="*/ 65524063 h 128"/>
              <a:gd name="T4" fmla="*/ 259576888 w 1130"/>
              <a:gd name="T5" fmla="*/ 65524063 h 128"/>
              <a:gd name="T6" fmla="*/ 259576888 w 1130"/>
              <a:gd name="T7" fmla="*/ 128528763 h 128"/>
              <a:gd name="T8" fmla="*/ 380544388 w 1130"/>
              <a:gd name="T9" fmla="*/ 128528763 h 128"/>
              <a:gd name="T10" fmla="*/ 380544388 w 1130"/>
              <a:gd name="T11" fmla="*/ 176410938 h 128"/>
              <a:gd name="T12" fmla="*/ 846772500 w 1130"/>
              <a:gd name="T13" fmla="*/ 176410938 h 128"/>
              <a:gd name="T14" fmla="*/ 846772500 w 1130"/>
              <a:gd name="T15" fmla="*/ 254536575 h 128"/>
              <a:gd name="T16" fmla="*/ 2147483647 w 1130"/>
              <a:gd name="T17" fmla="*/ 254536575 h 128"/>
              <a:gd name="T18" fmla="*/ 2147483647 w 1130"/>
              <a:gd name="T19" fmla="*/ 322580000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30"/>
              <a:gd name="T31" fmla="*/ 0 h 128"/>
              <a:gd name="T32" fmla="*/ 1130 w 1130"/>
              <a:gd name="T33" fmla="*/ 128 h 1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30" h="128">
                <a:moveTo>
                  <a:pt x="0" y="0"/>
                </a:moveTo>
                <a:lnTo>
                  <a:pt x="0" y="26"/>
                </a:lnTo>
                <a:lnTo>
                  <a:pt x="103" y="26"/>
                </a:lnTo>
                <a:lnTo>
                  <a:pt x="103" y="51"/>
                </a:lnTo>
                <a:lnTo>
                  <a:pt x="151" y="51"/>
                </a:lnTo>
                <a:lnTo>
                  <a:pt x="151" y="70"/>
                </a:lnTo>
                <a:lnTo>
                  <a:pt x="336" y="70"/>
                </a:lnTo>
                <a:lnTo>
                  <a:pt x="336" y="101"/>
                </a:lnTo>
                <a:lnTo>
                  <a:pt x="1130" y="101"/>
                </a:lnTo>
                <a:lnTo>
                  <a:pt x="1130" y="128"/>
                </a:lnTo>
              </a:path>
            </a:pathLst>
          </a:custGeom>
          <a:noFill/>
          <a:ln w="2857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s-ES">
              <a:solidFill>
                <a:srgbClr val="000000"/>
              </a:solidFill>
              <a:latin typeface="Arial"/>
            </a:endParaRPr>
          </a:p>
        </p:txBody>
      </p:sp>
      <p:sp>
        <p:nvSpPr>
          <p:cNvPr id="19493" name="Freeform 78"/>
          <p:cNvSpPr>
            <a:spLocks/>
          </p:cNvSpPr>
          <p:nvPr/>
        </p:nvSpPr>
        <p:spPr bwMode="auto">
          <a:xfrm>
            <a:off x="2626786" y="1995491"/>
            <a:ext cx="6040967" cy="3406775"/>
          </a:xfrm>
          <a:custGeom>
            <a:avLst/>
            <a:gdLst>
              <a:gd name="T0" fmla="*/ 0 w 2854"/>
              <a:gd name="T1" fmla="*/ 128528763 h 2146"/>
              <a:gd name="T2" fmla="*/ 80645000 w 2854"/>
              <a:gd name="T3" fmla="*/ 284778450 h 2146"/>
              <a:gd name="T4" fmla="*/ 133569075 w 2854"/>
              <a:gd name="T5" fmla="*/ 471270013 h 2146"/>
              <a:gd name="T6" fmla="*/ 151209375 w 2854"/>
              <a:gd name="T7" fmla="*/ 816530625 h 2146"/>
              <a:gd name="T8" fmla="*/ 173891575 w 2854"/>
              <a:gd name="T9" fmla="*/ 919857825 h 2146"/>
              <a:gd name="T10" fmla="*/ 201612500 w 2854"/>
              <a:gd name="T11" fmla="*/ 1083667188 h 2146"/>
              <a:gd name="T12" fmla="*/ 219254388 w 2854"/>
              <a:gd name="T13" fmla="*/ 1204634688 h 2146"/>
              <a:gd name="T14" fmla="*/ 327620313 w 2854"/>
              <a:gd name="T15" fmla="*/ 1428929388 h 2146"/>
              <a:gd name="T16" fmla="*/ 340221888 w 2854"/>
              <a:gd name="T17" fmla="*/ 1723786875 h 2146"/>
              <a:gd name="T18" fmla="*/ 383063750 w 2854"/>
              <a:gd name="T19" fmla="*/ 1864915625 h 2146"/>
              <a:gd name="T20" fmla="*/ 423386250 w 2854"/>
              <a:gd name="T21" fmla="*/ 2033766888 h 2146"/>
              <a:gd name="T22" fmla="*/ 453628125 w 2854"/>
              <a:gd name="T23" fmla="*/ 2137092500 h 2146"/>
              <a:gd name="T24" fmla="*/ 483870000 w 2854"/>
              <a:gd name="T25" fmla="*/ 2147483647 h 2146"/>
              <a:gd name="T26" fmla="*/ 509071563 w 2854"/>
              <a:gd name="T27" fmla="*/ 2147483647 h 2146"/>
              <a:gd name="T28" fmla="*/ 544353750 w 2854"/>
              <a:gd name="T29" fmla="*/ 2147483647 h 2146"/>
              <a:gd name="T30" fmla="*/ 630039063 w 2854"/>
              <a:gd name="T31" fmla="*/ 2147483647 h 2146"/>
              <a:gd name="T32" fmla="*/ 635079375 w 2854"/>
              <a:gd name="T33" fmla="*/ 2147483647 h 2146"/>
              <a:gd name="T34" fmla="*/ 660280938 w 2854"/>
              <a:gd name="T35" fmla="*/ 2147483647 h 2146"/>
              <a:gd name="T36" fmla="*/ 695563125 w 2854"/>
              <a:gd name="T37" fmla="*/ 2147483647 h 2146"/>
              <a:gd name="T38" fmla="*/ 816530625 w 2854"/>
              <a:gd name="T39" fmla="*/ 2147483647 h 2146"/>
              <a:gd name="T40" fmla="*/ 859374075 w 2854"/>
              <a:gd name="T41" fmla="*/ 2147483647 h 2146"/>
              <a:gd name="T42" fmla="*/ 1048385000 w 2854"/>
              <a:gd name="T43" fmla="*/ 2147483647 h 2146"/>
              <a:gd name="T44" fmla="*/ 1113909063 w 2854"/>
              <a:gd name="T45" fmla="*/ 2147483647 h 2146"/>
              <a:gd name="T46" fmla="*/ 1209675000 w 2854"/>
              <a:gd name="T47" fmla="*/ 2147483647 h 2146"/>
              <a:gd name="T48" fmla="*/ 1260078125 w 2854"/>
              <a:gd name="T49" fmla="*/ 2147483647 h 2146"/>
              <a:gd name="T50" fmla="*/ 1368445638 w 2854"/>
              <a:gd name="T51" fmla="*/ 2147483647 h 2146"/>
              <a:gd name="T52" fmla="*/ 1542335625 w 2854"/>
              <a:gd name="T53" fmla="*/ 2147483647 h 2146"/>
              <a:gd name="T54" fmla="*/ 1713706250 w 2854"/>
              <a:gd name="T55" fmla="*/ 2147483647 h 2146"/>
              <a:gd name="T56" fmla="*/ 2021165313 w 2854"/>
              <a:gd name="T57" fmla="*/ 2147483647 h 2146"/>
              <a:gd name="T58" fmla="*/ 2147483647 w 2854"/>
              <a:gd name="T59" fmla="*/ 2147483647 h 2146"/>
              <a:gd name="T60" fmla="*/ 2147483647 w 2854"/>
              <a:gd name="T61" fmla="*/ 2147483647 h 2146"/>
              <a:gd name="T62" fmla="*/ 2147483647 w 2854"/>
              <a:gd name="T63" fmla="*/ 2147483647 h 2146"/>
              <a:gd name="T64" fmla="*/ 2147483647 w 2854"/>
              <a:gd name="T65" fmla="*/ 2147483647 h 2146"/>
              <a:gd name="T66" fmla="*/ 2147483647 w 2854"/>
              <a:gd name="T67" fmla="*/ 2147483647 h 2146"/>
              <a:gd name="T68" fmla="*/ 2147483647 w 2854"/>
              <a:gd name="T69" fmla="*/ 2147483647 h 2146"/>
              <a:gd name="T70" fmla="*/ 2147483647 w 2854"/>
              <a:gd name="T71" fmla="*/ 2147483647 h 21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854"/>
              <a:gd name="T109" fmla="*/ 0 h 2146"/>
              <a:gd name="T110" fmla="*/ 2854 w 2854"/>
              <a:gd name="T111" fmla="*/ 2146 h 21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854" h="2146">
                <a:moveTo>
                  <a:pt x="0" y="0"/>
                </a:moveTo>
                <a:lnTo>
                  <a:pt x="0" y="51"/>
                </a:lnTo>
                <a:lnTo>
                  <a:pt x="32" y="51"/>
                </a:lnTo>
                <a:lnTo>
                  <a:pt x="32" y="113"/>
                </a:lnTo>
                <a:lnTo>
                  <a:pt x="39" y="188"/>
                </a:lnTo>
                <a:lnTo>
                  <a:pt x="53" y="187"/>
                </a:lnTo>
                <a:lnTo>
                  <a:pt x="53" y="272"/>
                </a:lnTo>
                <a:lnTo>
                  <a:pt x="60" y="324"/>
                </a:lnTo>
                <a:lnTo>
                  <a:pt x="68" y="327"/>
                </a:lnTo>
                <a:lnTo>
                  <a:pt x="69" y="365"/>
                </a:lnTo>
                <a:lnTo>
                  <a:pt x="80" y="384"/>
                </a:lnTo>
                <a:lnTo>
                  <a:pt x="80" y="430"/>
                </a:lnTo>
                <a:lnTo>
                  <a:pt x="89" y="432"/>
                </a:lnTo>
                <a:lnTo>
                  <a:pt x="87" y="478"/>
                </a:lnTo>
                <a:lnTo>
                  <a:pt x="101" y="528"/>
                </a:lnTo>
                <a:lnTo>
                  <a:pt x="130" y="567"/>
                </a:lnTo>
                <a:lnTo>
                  <a:pt x="135" y="600"/>
                </a:lnTo>
                <a:lnTo>
                  <a:pt x="135" y="684"/>
                </a:lnTo>
                <a:lnTo>
                  <a:pt x="149" y="684"/>
                </a:lnTo>
                <a:lnTo>
                  <a:pt x="152" y="740"/>
                </a:lnTo>
                <a:lnTo>
                  <a:pt x="159" y="795"/>
                </a:lnTo>
                <a:lnTo>
                  <a:pt x="168" y="807"/>
                </a:lnTo>
                <a:lnTo>
                  <a:pt x="168" y="840"/>
                </a:lnTo>
                <a:lnTo>
                  <a:pt x="180" y="848"/>
                </a:lnTo>
                <a:lnTo>
                  <a:pt x="180" y="896"/>
                </a:lnTo>
                <a:lnTo>
                  <a:pt x="192" y="932"/>
                </a:lnTo>
                <a:lnTo>
                  <a:pt x="197" y="951"/>
                </a:lnTo>
                <a:lnTo>
                  <a:pt x="202" y="1008"/>
                </a:lnTo>
                <a:lnTo>
                  <a:pt x="219" y="1023"/>
                </a:lnTo>
                <a:lnTo>
                  <a:pt x="216" y="1090"/>
                </a:lnTo>
                <a:lnTo>
                  <a:pt x="228" y="1131"/>
                </a:lnTo>
                <a:lnTo>
                  <a:pt x="250" y="1140"/>
                </a:lnTo>
                <a:lnTo>
                  <a:pt x="250" y="1188"/>
                </a:lnTo>
                <a:lnTo>
                  <a:pt x="252" y="1236"/>
                </a:lnTo>
                <a:lnTo>
                  <a:pt x="267" y="1236"/>
                </a:lnTo>
                <a:lnTo>
                  <a:pt x="262" y="1277"/>
                </a:lnTo>
                <a:lnTo>
                  <a:pt x="276" y="1294"/>
                </a:lnTo>
                <a:lnTo>
                  <a:pt x="276" y="1318"/>
                </a:lnTo>
                <a:lnTo>
                  <a:pt x="317" y="1407"/>
                </a:lnTo>
                <a:lnTo>
                  <a:pt x="324" y="1450"/>
                </a:lnTo>
                <a:lnTo>
                  <a:pt x="344" y="1452"/>
                </a:lnTo>
                <a:lnTo>
                  <a:pt x="341" y="1503"/>
                </a:lnTo>
                <a:lnTo>
                  <a:pt x="380" y="1524"/>
                </a:lnTo>
                <a:lnTo>
                  <a:pt x="416" y="1582"/>
                </a:lnTo>
                <a:lnTo>
                  <a:pt x="442" y="1594"/>
                </a:lnTo>
                <a:lnTo>
                  <a:pt x="442" y="1640"/>
                </a:lnTo>
                <a:lnTo>
                  <a:pt x="449" y="1668"/>
                </a:lnTo>
                <a:lnTo>
                  <a:pt x="480" y="1728"/>
                </a:lnTo>
                <a:lnTo>
                  <a:pt x="485" y="1757"/>
                </a:lnTo>
                <a:lnTo>
                  <a:pt x="500" y="1764"/>
                </a:lnTo>
                <a:lnTo>
                  <a:pt x="500" y="1796"/>
                </a:lnTo>
                <a:lnTo>
                  <a:pt x="543" y="1798"/>
                </a:lnTo>
                <a:lnTo>
                  <a:pt x="569" y="1839"/>
                </a:lnTo>
                <a:lnTo>
                  <a:pt x="612" y="1880"/>
                </a:lnTo>
                <a:lnTo>
                  <a:pt x="646" y="1916"/>
                </a:lnTo>
                <a:lnTo>
                  <a:pt x="680" y="1916"/>
                </a:lnTo>
                <a:lnTo>
                  <a:pt x="725" y="1937"/>
                </a:lnTo>
                <a:lnTo>
                  <a:pt x="802" y="1937"/>
                </a:lnTo>
                <a:lnTo>
                  <a:pt x="831" y="1949"/>
                </a:lnTo>
                <a:lnTo>
                  <a:pt x="934" y="1952"/>
                </a:lnTo>
                <a:lnTo>
                  <a:pt x="934" y="1978"/>
                </a:lnTo>
                <a:lnTo>
                  <a:pt x="948" y="1976"/>
                </a:lnTo>
                <a:lnTo>
                  <a:pt x="948" y="1997"/>
                </a:lnTo>
                <a:lnTo>
                  <a:pt x="994" y="1997"/>
                </a:lnTo>
                <a:lnTo>
                  <a:pt x="996" y="2033"/>
                </a:lnTo>
                <a:lnTo>
                  <a:pt x="1032" y="2033"/>
                </a:lnTo>
                <a:lnTo>
                  <a:pt x="1032" y="2064"/>
                </a:lnTo>
                <a:lnTo>
                  <a:pt x="1176" y="2064"/>
                </a:lnTo>
                <a:lnTo>
                  <a:pt x="1176" y="2096"/>
                </a:lnTo>
                <a:lnTo>
                  <a:pt x="1388" y="2096"/>
                </a:lnTo>
                <a:lnTo>
                  <a:pt x="1388" y="2146"/>
                </a:lnTo>
                <a:lnTo>
                  <a:pt x="2854" y="2146"/>
                </a:lnTo>
              </a:path>
            </a:pathLst>
          </a:custGeom>
          <a:ln>
            <a:headEnd/>
            <a:tailEnd/>
          </a:ln>
        </p:spPr>
        <p:style>
          <a:lnRef idx="3">
            <a:schemeClr val="accent4"/>
          </a:lnRef>
          <a:fillRef idx="0">
            <a:schemeClr val="accent4"/>
          </a:fillRef>
          <a:effectRef idx="2">
            <a:schemeClr val="accent4"/>
          </a:effectRef>
          <a:fontRef idx="minor">
            <a:schemeClr val="tx1"/>
          </a:fontRef>
        </p:style>
        <p:txBody>
          <a:bodyPr/>
          <a:lstStyle/>
          <a:p>
            <a:endParaRPr lang="es-ES">
              <a:solidFill>
                <a:srgbClr val="000000"/>
              </a:solidFill>
              <a:latin typeface="Arial"/>
            </a:endParaRPr>
          </a:p>
        </p:txBody>
      </p:sp>
      <p:sp>
        <p:nvSpPr>
          <p:cNvPr id="19494" name="Freeform 79"/>
          <p:cNvSpPr>
            <a:spLocks/>
          </p:cNvSpPr>
          <p:nvPr/>
        </p:nvSpPr>
        <p:spPr bwMode="auto">
          <a:xfrm>
            <a:off x="2618320" y="1989138"/>
            <a:ext cx="6572249" cy="2882900"/>
          </a:xfrm>
          <a:custGeom>
            <a:avLst/>
            <a:gdLst>
              <a:gd name="T0" fmla="*/ 78124042 w 3105"/>
              <a:gd name="T1" fmla="*/ 0 h 1816"/>
              <a:gd name="T2" fmla="*/ 143648098 w 3105"/>
              <a:gd name="T3" fmla="*/ 70564375 h 1816"/>
              <a:gd name="T4" fmla="*/ 181451232 w 3105"/>
              <a:gd name="T5" fmla="*/ 146169063 h 1816"/>
              <a:gd name="T6" fmla="*/ 264615586 w 3105"/>
              <a:gd name="T7" fmla="*/ 216733438 h 1816"/>
              <a:gd name="T8" fmla="*/ 325099330 w 3105"/>
              <a:gd name="T9" fmla="*/ 282257500 h 1816"/>
              <a:gd name="T10" fmla="*/ 355341201 w 3105"/>
              <a:gd name="T11" fmla="*/ 441028138 h 1816"/>
              <a:gd name="T12" fmla="*/ 403224959 w 3105"/>
              <a:gd name="T13" fmla="*/ 592237513 h 1816"/>
              <a:gd name="T14" fmla="*/ 441026505 w 3105"/>
              <a:gd name="T15" fmla="*/ 851812813 h 1816"/>
              <a:gd name="T16" fmla="*/ 483869951 w 3105"/>
              <a:gd name="T17" fmla="*/ 929938450 h 1816"/>
              <a:gd name="T18" fmla="*/ 519152135 w 3105"/>
              <a:gd name="T19" fmla="*/ 1063505938 h 1816"/>
              <a:gd name="T20" fmla="*/ 561993993 w 3105"/>
              <a:gd name="T21" fmla="*/ 1129030000 h 1816"/>
              <a:gd name="T22" fmla="*/ 584676191 w 3105"/>
              <a:gd name="T23" fmla="*/ 1219755625 h 1816"/>
              <a:gd name="T24" fmla="*/ 627518049 w 3105"/>
              <a:gd name="T25" fmla="*/ 1287800638 h 1816"/>
              <a:gd name="T26" fmla="*/ 695563054 w 3105"/>
              <a:gd name="T27" fmla="*/ 1655743450 h 1816"/>
              <a:gd name="T28" fmla="*/ 730845238 w 3105"/>
              <a:gd name="T29" fmla="*/ 1776710950 h 1816"/>
              <a:gd name="T30" fmla="*/ 768646785 w 3105"/>
              <a:gd name="T31" fmla="*/ 2001004063 h 1816"/>
              <a:gd name="T32" fmla="*/ 869453024 w 3105"/>
              <a:gd name="T33" fmla="*/ 2086689375 h 1816"/>
              <a:gd name="T34" fmla="*/ 899694896 w 3105"/>
              <a:gd name="T35" fmla="*/ 2147483647 h 1816"/>
              <a:gd name="T36" fmla="*/ 912296470 w 3105"/>
              <a:gd name="T37" fmla="*/ 2147483647 h 1816"/>
              <a:gd name="T38" fmla="*/ 955138328 w 3105"/>
              <a:gd name="T39" fmla="*/ 2147483647 h 1816"/>
              <a:gd name="T40" fmla="*/ 1020662384 w 3105"/>
              <a:gd name="T41" fmla="*/ 2147483647 h 1816"/>
              <a:gd name="T42" fmla="*/ 1088707390 w 3105"/>
              <a:gd name="T43" fmla="*/ 2147483647 h 1816"/>
              <a:gd name="T44" fmla="*/ 1154231445 w 3105"/>
              <a:gd name="T45" fmla="*/ 2147483647 h 1816"/>
              <a:gd name="T46" fmla="*/ 1214715189 w 3105"/>
              <a:gd name="T47" fmla="*/ 2147483647 h 1816"/>
              <a:gd name="T48" fmla="*/ 1270158621 w 3105"/>
              <a:gd name="T49" fmla="*/ 2147483647 h 1816"/>
              <a:gd name="T50" fmla="*/ 1287798919 w 3105"/>
              <a:gd name="T51" fmla="*/ 2147483647 h 1816"/>
              <a:gd name="T52" fmla="*/ 1323081103 w 3105"/>
              <a:gd name="T53" fmla="*/ 2147483647 h 1816"/>
              <a:gd name="T54" fmla="*/ 1378524535 w 3105"/>
              <a:gd name="T55" fmla="*/ 2147483647 h 1816"/>
              <a:gd name="T56" fmla="*/ 1559975767 w 3105"/>
              <a:gd name="T57" fmla="*/ 2147483647 h 1816"/>
              <a:gd name="T58" fmla="*/ 1572577340 w 3105"/>
              <a:gd name="T59" fmla="*/ 2147483647 h 1816"/>
              <a:gd name="T60" fmla="*/ 1625499823 w 3105"/>
              <a:gd name="T61" fmla="*/ 2147483647 h 1816"/>
              <a:gd name="T62" fmla="*/ 1703625452 w 3105"/>
              <a:gd name="T63" fmla="*/ 2147483647 h 1816"/>
              <a:gd name="T64" fmla="*/ 1746467310 w 3105"/>
              <a:gd name="T65" fmla="*/ 2147483647 h 1816"/>
              <a:gd name="T66" fmla="*/ 1819552628 w 3105"/>
              <a:gd name="T67" fmla="*/ 2147483647 h 1816"/>
              <a:gd name="T68" fmla="*/ 1885076684 w 3105"/>
              <a:gd name="T69" fmla="*/ 2147483647 h 1816"/>
              <a:gd name="T70" fmla="*/ 2056447291 w 3105"/>
              <a:gd name="T71" fmla="*/ 2147483647 h 1816"/>
              <a:gd name="T72" fmla="*/ 2147483647 w 3105"/>
              <a:gd name="T73" fmla="*/ 2147483647 h 1816"/>
              <a:gd name="T74" fmla="*/ 2147483647 w 3105"/>
              <a:gd name="T75" fmla="*/ 2147483647 h 181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105"/>
              <a:gd name="T115" fmla="*/ 0 h 1816"/>
              <a:gd name="T116" fmla="*/ 3105 w 3105"/>
              <a:gd name="T117" fmla="*/ 1816 h 181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105" h="1816">
                <a:moveTo>
                  <a:pt x="0" y="0"/>
                </a:moveTo>
                <a:lnTo>
                  <a:pt x="31" y="0"/>
                </a:lnTo>
                <a:lnTo>
                  <a:pt x="31" y="28"/>
                </a:lnTo>
                <a:lnTo>
                  <a:pt x="57" y="28"/>
                </a:lnTo>
                <a:lnTo>
                  <a:pt x="57" y="58"/>
                </a:lnTo>
                <a:lnTo>
                  <a:pt x="72" y="58"/>
                </a:lnTo>
                <a:lnTo>
                  <a:pt x="72" y="86"/>
                </a:lnTo>
                <a:lnTo>
                  <a:pt x="105" y="86"/>
                </a:lnTo>
                <a:lnTo>
                  <a:pt x="105" y="112"/>
                </a:lnTo>
                <a:lnTo>
                  <a:pt x="129" y="112"/>
                </a:lnTo>
                <a:lnTo>
                  <a:pt x="129" y="175"/>
                </a:lnTo>
                <a:lnTo>
                  <a:pt x="141" y="175"/>
                </a:lnTo>
                <a:lnTo>
                  <a:pt x="141" y="223"/>
                </a:lnTo>
                <a:lnTo>
                  <a:pt x="160" y="235"/>
                </a:lnTo>
                <a:lnTo>
                  <a:pt x="163" y="314"/>
                </a:lnTo>
                <a:lnTo>
                  <a:pt x="175" y="338"/>
                </a:lnTo>
                <a:lnTo>
                  <a:pt x="192" y="338"/>
                </a:lnTo>
                <a:lnTo>
                  <a:pt x="192" y="369"/>
                </a:lnTo>
                <a:lnTo>
                  <a:pt x="206" y="369"/>
                </a:lnTo>
                <a:lnTo>
                  <a:pt x="206" y="422"/>
                </a:lnTo>
                <a:lnTo>
                  <a:pt x="223" y="422"/>
                </a:lnTo>
                <a:lnTo>
                  <a:pt x="223" y="448"/>
                </a:lnTo>
                <a:lnTo>
                  <a:pt x="230" y="451"/>
                </a:lnTo>
                <a:lnTo>
                  <a:pt x="232" y="484"/>
                </a:lnTo>
                <a:lnTo>
                  <a:pt x="249" y="484"/>
                </a:lnTo>
                <a:lnTo>
                  <a:pt x="249" y="511"/>
                </a:lnTo>
                <a:lnTo>
                  <a:pt x="268" y="511"/>
                </a:lnTo>
                <a:lnTo>
                  <a:pt x="276" y="657"/>
                </a:lnTo>
                <a:lnTo>
                  <a:pt x="290" y="657"/>
                </a:lnTo>
                <a:lnTo>
                  <a:pt x="290" y="705"/>
                </a:lnTo>
                <a:lnTo>
                  <a:pt x="305" y="705"/>
                </a:lnTo>
                <a:lnTo>
                  <a:pt x="305" y="794"/>
                </a:lnTo>
                <a:lnTo>
                  <a:pt x="314" y="828"/>
                </a:lnTo>
                <a:lnTo>
                  <a:pt x="345" y="828"/>
                </a:lnTo>
                <a:lnTo>
                  <a:pt x="345" y="878"/>
                </a:lnTo>
                <a:cubicBezTo>
                  <a:pt x="358" y="880"/>
                  <a:pt x="357" y="884"/>
                  <a:pt x="357" y="878"/>
                </a:cubicBezTo>
                <a:lnTo>
                  <a:pt x="355" y="912"/>
                </a:lnTo>
                <a:lnTo>
                  <a:pt x="362" y="912"/>
                </a:lnTo>
                <a:lnTo>
                  <a:pt x="364" y="964"/>
                </a:lnTo>
                <a:lnTo>
                  <a:pt x="379" y="967"/>
                </a:lnTo>
                <a:lnTo>
                  <a:pt x="379" y="998"/>
                </a:lnTo>
                <a:lnTo>
                  <a:pt x="405" y="998"/>
                </a:lnTo>
                <a:lnTo>
                  <a:pt x="405" y="1027"/>
                </a:lnTo>
                <a:lnTo>
                  <a:pt x="432" y="1027"/>
                </a:lnTo>
                <a:lnTo>
                  <a:pt x="432" y="1053"/>
                </a:lnTo>
                <a:lnTo>
                  <a:pt x="458" y="1053"/>
                </a:lnTo>
                <a:lnTo>
                  <a:pt x="458" y="1084"/>
                </a:lnTo>
                <a:lnTo>
                  <a:pt x="482" y="1084"/>
                </a:lnTo>
                <a:lnTo>
                  <a:pt x="482" y="1113"/>
                </a:lnTo>
                <a:lnTo>
                  <a:pt x="504" y="1113"/>
                </a:lnTo>
                <a:lnTo>
                  <a:pt x="504" y="1144"/>
                </a:lnTo>
                <a:lnTo>
                  <a:pt x="511" y="1163"/>
                </a:lnTo>
                <a:lnTo>
                  <a:pt x="530" y="1168"/>
                </a:lnTo>
                <a:lnTo>
                  <a:pt x="525" y="1188"/>
                </a:lnTo>
                <a:lnTo>
                  <a:pt x="547" y="1201"/>
                </a:lnTo>
                <a:lnTo>
                  <a:pt x="547" y="1252"/>
                </a:lnTo>
                <a:lnTo>
                  <a:pt x="619" y="1252"/>
                </a:lnTo>
                <a:lnTo>
                  <a:pt x="619" y="1334"/>
                </a:lnTo>
                <a:lnTo>
                  <a:pt x="624" y="1353"/>
                </a:lnTo>
                <a:lnTo>
                  <a:pt x="624" y="1370"/>
                </a:lnTo>
                <a:lnTo>
                  <a:pt x="645" y="1370"/>
                </a:lnTo>
                <a:lnTo>
                  <a:pt x="645" y="1428"/>
                </a:lnTo>
                <a:lnTo>
                  <a:pt x="676" y="1428"/>
                </a:lnTo>
                <a:lnTo>
                  <a:pt x="676" y="1490"/>
                </a:lnTo>
                <a:lnTo>
                  <a:pt x="693" y="1490"/>
                </a:lnTo>
                <a:lnTo>
                  <a:pt x="693" y="1516"/>
                </a:lnTo>
                <a:lnTo>
                  <a:pt x="722" y="1516"/>
                </a:lnTo>
                <a:lnTo>
                  <a:pt x="722" y="1581"/>
                </a:lnTo>
                <a:lnTo>
                  <a:pt x="748" y="1581"/>
                </a:lnTo>
                <a:lnTo>
                  <a:pt x="748" y="1620"/>
                </a:lnTo>
                <a:lnTo>
                  <a:pt x="813" y="1620"/>
                </a:lnTo>
                <a:lnTo>
                  <a:pt x="816" y="1668"/>
                </a:lnTo>
                <a:lnTo>
                  <a:pt x="859" y="1668"/>
                </a:lnTo>
                <a:lnTo>
                  <a:pt x="859" y="1725"/>
                </a:lnTo>
                <a:lnTo>
                  <a:pt x="957" y="1725"/>
                </a:lnTo>
                <a:lnTo>
                  <a:pt x="957" y="1816"/>
                </a:lnTo>
                <a:lnTo>
                  <a:pt x="3105" y="1816"/>
                </a:lnTo>
              </a:path>
            </a:pathLst>
          </a:custGeom>
          <a:ln>
            <a:headEnd/>
            <a:tailEnd/>
          </a:ln>
        </p:spPr>
        <p:style>
          <a:lnRef idx="3">
            <a:schemeClr val="accent6"/>
          </a:lnRef>
          <a:fillRef idx="0">
            <a:schemeClr val="accent6"/>
          </a:fillRef>
          <a:effectRef idx="2">
            <a:schemeClr val="accent6"/>
          </a:effectRef>
          <a:fontRef idx="minor">
            <a:schemeClr val="tx1"/>
          </a:fontRef>
        </p:style>
        <p:txBody>
          <a:bodyPr/>
          <a:lstStyle/>
          <a:p>
            <a:endParaRPr lang="es-ES">
              <a:solidFill>
                <a:srgbClr val="000000"/>
              </a:solidFill>
              <a:latin typeface="Arial"/>
            </a:endParaRPr>
          </a:p>
        </p:txBody>
      </p:sp>
      <p:sp>
        <p:nvSpPr>
          <p:cNvPr id="2" name="Título 1"/>
          <p:cNvSpPr>
            <a:spLocks noGrp="1"/>
          </p:cNvSpPr>
          <p:nvPr>
            <p:ph type="title"/>
          </p:nvPr>
        </p:nvSpPr>
        <p:spPr/>
        <p:txBody>
          <a:bodyPr/>
          <a:lstStyle/>
          <a:p>
            <a:r>
              <a:rPr lang="es-ES" dirty="0" smtClean="0"/>
              <a:t>MSKCC </a:t>
            </a:r>
            <a:r>
              <a:rPr lang="es-ES" dirty="0" err="1" smtClean="0"/>
              <a:t>Risk</a:t>
            </a:r>
            <a:r>
              <a:rPr lang="es-ES" dirty="0" smtClean="0"/>
              <a:t> Factor </a:t>
            </a:r>
            <a:r>
              <a:rPr lang="es-ES" dirty="0" err="1" smtClean="0"/>
              <a:t>Model</a:t>
            </a:r>
            <a:r>
              <a:rPr lang="es-ES" dirty="0" smtClean="0"/>
              <a:t> in </a:t>
            </a:r>
            <a:r>
              <a:rPr lang="es-ES" dirty="0" err="1" smtClean="0"/>
              <a:t>mRCC</a:t>
            </a:r>
            <a:endParaRPr lang="es-ES" dirty="0"/>
          </a:p>
        </p:txBody>
      </p:sp>
    </p:spTree>
    <p:extLst>
      <p:ext uri="{BB962C8B-B14F-4D97-AF65-F5344CB8AC3E}">
        <p14:creationId xmlns:p14="http://schemas.microsoft.com/office/powerpoint/2010/main" val="18512194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6370" name="Rectangle 2"/>
          <p:cNvSpPr>
            <a:spLocks noGrp="1"/>
          </p:cNvSpPr>
          <p:nvPr>
            <p:ph type="title"/>
          </p:nvPr>
        </p:nvSpPr>
        <p:spPr>
          <a:effectLst>
            <a:outerShdw blurRad="63500" dist="38099" dir="2700000" algn="ctr" rotWithShape="0">
              <a:srgbClr val="1D224B">
                <a:alpha val="64998"/>
              </a:srgbClr>
            </a:outerShdw>
          </a:effectLst>
        </p:spPr>
        <p:txBody>
          <a:bodyPr/>
          <a:lstStyle/>
          <a:p>
            <a:pPr>
              <a:defRPr/>
            </a:pPr>
            <a:r>
              <a:rPr lang="en-US">
                <a:cs typeface="ＭＳ Ｐゴシック" charset="-128"/>
              </a:rPr>
              <a:t>Treatment by Stage</a:t>
            </a:r>
          </a:p>
        </p:txBody>
      </p:sp>
      <p:sp>
        <p:nvSpPr>
          <p:cNvPr id="22531" name="Rectangle 3"/>
          <p:cNvSpPr>
            <a:spLocks noGrp="1" noChangeArrowheads="1"/>
          </p:cNvSpPr>
          <p:nvPr>
            <p:ph type="body" idx="1"/>
          </p:nvPr>
        </p:nvSpPr>
        <p:spPr bwMode="auto">
          <a:xfrm>
            <a:off x="508000" y="1143003"/>
            <a:ext cx="10972800"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atin typeface="Arial" charset="0"/>
                <a:ea typeface="ＭＳ Ｐゴシック" charset="0"/>
                <a:cs typeface="ＭＳ Ｐゴシック" charset="0"/>
              </a:rPr>
              <a:t>Stage 1, 2, 3:  </a:t>
            </a:r>
          </a:p>
          <a:p>
            <a:pPr lvl="1"/>
            <a:r>
              <a:rPr lang="en-US">
                <a:latin typeface="Arial" charset="0"/>
                <a:ea typeface="ＭＳ Ｐゴシック" charset="0"/>
              </a:rPr>
              <a:t> Nephrectomy</a:t>
            </a:r>
          </a:p>
          <a:p>
            <a:pPr lvl="1"/>
            <a:r>
              <a:rPr lang="en-US">
                <a:latin typeface="Arial" charset="0"/>
                <a:ea typeface="ＭＳ Ｐゴシック" charset="0"/>
              </a:rPr>
              <a:t>Investigational Question:  Adjuvant Therapy?  </a:t>
            </a:r>
          </a:p>
          <a:p>
            <a:pPr lvl="1"/>
            <a:r>
              <a:rPr lang="en-US">
                <a:latin typeface="Arial" charset="0"/>
                <a:ea typeface="ＭＳ Ｐゴシック" charset="0"/>
              </a:rPr>
              <a:t>NO role for targeted agents in this setting outside of a clinical trial.  </a:t>
            </a:r>
          </a:p>
          <a:p>
            <a:pPr lvl="1"/>
            <a:endParaRPr lang="en-US">
              <a:latin typeface="Arial" charset="0"/>
              <a:ea typeface="ＭＳ Ｐゴシック" charset="0"/>
            </a:endParaRPr>
          </a:p>
          <a:p>
            <a:r>
              <a:rPr lang="en-US">
                <a:latin typeface="Arial" charset="0"/>
                <a:ea typeface="ＭＳ Ｐゴシック" charset="0"/>
                <a:cs typeface="ＭＳ Ｐゴシック" charset="0"/>
              </a:rPr>
              <a:t>Stage 4: </a:t>
            </a:r>
          </a:p>
          <a:p>
            <a:pPr lvl="1"/>
            <a:r>
              <a:rPr lang="en-US">
                <a:latin typeface="Arial" charset="0"/>
                <a:ea typeface="ＭＳ Ｐゴシック" charset="0"/>
              </a:rPr>
              <a:t>Cytoreductive nephrectomy for patients with performance status 0 or 1, and resectable primary.  </a:t>
            </a:r>
          </a:p>
          <a:p>
            <a:pPr lvl="1"/>
            <a:r>
              <a:rPr lang="en-US">
                <a:latin typeface="Arial" charset="0"/>
                <a:ea typeface="ＭＳ Ｐゴシック" charset="0"/>
              </a:rPr>
              <a:t>Avoid doing nephrectomy on patients with high disease burden. </a:t>
            </a:r>
          </a:p>
          <a:p>
            <a:pPr lvl="1"/>
            <a:r>
              <a:rPr lang="en-US">
                <a:latin typeface="Arial" charset="0"/>
                <a:ea typeface="ＭＳ Ｐゴシック" charset="0"/>
              </a:rPr>
              <a:t>Systemic therapy as per guidelines.  </a:t>
            </a:r>
          </a:p>
        </p:txBody>
      </p:sp>
    </p:spTree>
    <p:extLst>
      <p:ext uri="{BB962C8B-B14F-4D97-AF65-F5344CB8AC3E}">
        <p14:creationId xmlns:p14="http://schemas.microsoft.com/office/powerpoint/2010/main" val="1597940714"/>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4145" name="Rectangle 2"/>
          <p:cNvSpPr>
            <a:spLocks noGrp="1" noChangeArrowheads="1"/>
          </p:cNvSpPr>
          <p:nvPr>
            <p:ph type="title"/>
          </p:nvPr>
        </p:nvSpPr>
        <p:spPr>
          <a:xfrm>
            <a:off x="914400" y="304803"/>
            <a:ext cx="10363200" cy="602293"/>
          </a:xfrm>
        </p:spPr>
        <p:txBody>
          <a:bodyPr/>
          <a:lstStyle/>
          <a:p>
            <a:pPr eaLnBrk="1" hangingPunct="1"/>
            <a:r>
              <a:rPr lang="en-US" dirty="0" err="1">
                <a:latin typeface="Arial" charset="0"/>
              </a:rPr>
              <a:t>Tratamiento</a:t>
            </a:r>
            <a:r>
              <a:rPr lang="en-US" dirty="0">
                <a:latin typeface="Arial" charset="0"/>
              </a:rPr>
              <a:t> de CCR </a:t>
            </a:r>
            <a:r>
              <a:rPr lang="en-US" dirty="0" err="1">
                <a:latin typeface="Arial" charset="0"/>
              </a:rPr>
              <a:t>por</a:t>
            </a:r>
            <a:r>
              <a:rPr lang="en-US" dirty="0">
                <a:latin typeface="Arial" charset="0"/>
              </a:rPr>
              <a:t> </a:t>
            </a:r>
            <a:r>
              <a:rPr lang="en-US" dirty="0" err="1">
                <a:latin typeface="Arial" charset="0"/>
              </a:rPr>
              <a:t>Estadios</a:t>
            </a:r>
            <a:endParaRPr lang="en-US" dirty="0">
              <a:latin typeface="Arial" charset="0"/>
            </a:endParaRPr>
          </a:p>
        </p:txBody>
      </p:sp>
      <p:sp>
        <p:nvSpPr>
          <p:cNvPr id="37891" name="Rectangle 3"/>
          <p:cNvSpPr>
            <a:spLocks noChangeArrowheads="1"/>
          </p:cNvSpPr>
          <p:nvPr/>
        </p:nvSpPr>
        <p:spPr bwMode="auto">
          <a:xfrm>
            <a:off x="5994400" y="5965546"/>
            <a:ext cx="4876800" cy="395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20000"/>
              </a:spcBef>
              <a:buClr>
                <a:srgbClr val="FFCC00"/>
              </a:buClr>
              <a:buSzPct val="65000"/>
              <a:buFont typeface="Wingdings" charset="0"/>
              <a:buNone/>
              <a:defRPr/>
            </a:pPr>
            <a:endParaRPr lang="nl-NL" sz="2600">
              <a:solidFill>
                <a:srgbClr val="FFFFFF"/>
              </a:solidFill>
              <a:latin typeface="Arial"/>
            </a:endParaRPr>
          </a:p>
        </p:txBody>
      </p:sp>
      <p:sp>
        <p:nvSpPr>
          <p:cNvPr id="37892" name="Rectangle 4"/>
          <p:cNvSpPr>
            <a:spLocks noChangeArrowheads="1"/>
          </p:cNvSpPr>
          <p:nvPr/>
        </p:nvSpPr>
        <p:spPr bwMode="auto">
          <a:xfrm>
            <a:off x="1117600" y="5965546"/>
            <a:ext cx="4876800" cy="395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20000"/>
              </a:spcBef>
              <a:buClr>
                <a:srgbClr val="FFCC00"/>
              </a:buClr>
              <a:buSzPct val="65000"/>
              <a:buFont typeface="Wingdings" charset="0"/>
              <a:buNone/>
              <a:defRPr/>
            </a:pPr>
            <a:endParaRPr lang="nl-NL" sz="2600">
              <a:solidFill>
                <a:srgbClr val="FFFFFF"/>
              </a:solidFill>
              <a:latin typeface="Arial"/>
            </a:endParaRPr>
          </a:p>
        </p:txBody>
      </p:sp>
      <p:sp>
        <p:nvSpPr>
          <p:cNvPr id="37893" name="Rectangle 5"/>
          <p:cNvSpPr>
            <a:spLocks noChangeArrowheads="1"/>
          </p:cNvSpPr>
          <p:nvPr/>
        </p:nvSpPr>
        <p:spPr bwMode="auto">
          <a:xfrm>
            <a:off x="5994400" y="4141505"/>
            <a:ext cx="53848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20000"/>
              </a:spcBef>
              <a:buClr>
                <a:srgbClr val="FFCC00"/>
              </a:buClr>
              <a:buSzPct val="65000"/>
              <a:buFont typeface="Wingdings" charset="0"/>
              <a:buNone/>
              <a:defRPr/>
            </a:pPr>
            <a:r>
              <a:rPr lang="en-US" sz="1700" b="1">
                <a:solidFill>
                  <a:srgbClr val="000000"/>
                </a:solidFill>
                <a:latin typeface="Arial"/>
              </a:rPr>
              <a:t>Nefrectomía citorreductiva</a:t>
            </a:r>
            <a:r>
              <a:rPr lang="en-US" sz="1700">
                <a:solidFill>
                  <a:srgbClr val="000000"/>
                </a:solidFill>
                <a:latin typeface="Arial"/>
              </a:rPr>
              <a:t> </a:t>
            </a:r>
          </a:p>
          <a:p>
            <a:pPr>
              <a:spcBef>
                <a:spcPct val="20000"/>
              </a:spcBef>
              <a:buClr>
                <a:srgbClr val="FFCC00"/>
              </a:buClr>
              <a:buSzPct val="65000"/>
              <a:buFont typeface="Wingdings" charset="0"/>
              <a:buNone/>
              <a:defRPr/>
            </a:pPr>
            <a:r>
              <a:rPr lang="en-US" sz="1700">
                <a:solidFill>
                  <a:srgbClr val="000000"/>
                </a:solidFill>
                <a:latin typeface="Arial"/>
              </a:rPr>
              <a:t>Resección de metástasis</a:t>
            </a:r>
          </a:p>
          <a:p>
            <a:pPr>
              <a:spcBef>
                <a:spcPct val="20000"/>
              </a:spcBef>
              <a:buClr>
                <a:srgbClr val="FFCC00"/>
              </a:buClr>
              <a:buSzPct val="65000"/>
              <a:buFont typeface="Wingdings" charset="0"/>
              <a:buNone/>
              <a:defRPr/>
            </a:pPr>
            <a:r>
              <a:rPr lang="en-US" sz="1700">
                <a:solidFill>
                  <a:srgbClr val="000000"/>
                </a:solidFill>
                <a:latin typeface="Arial"/>
              </a:rPr>
              <a:t>Radioterapia paliativa ??</a:t>
            </a:r>
          </a:p>
          <a:p>
            <a:pPr>
              <a:spcBef>
                <a:spcPct val="20000"/>
              </a:spcBef>
              <a:buClr>
                <a:srgbClr val="FFCC00"/>
              </a:buClr>
              <a:buSzPct val="65000"/>
              <a:buFont typeface="Wingdings" charset="0"/>
              <a:buNone/>
              <a:defRPr/>
            </a:pPr>
            <a:r>
              <a:rPr lang="en-US" sz="1700">
                <a:solidFill>
                  <a:srgbClr val="000000"/>
                </a:solidFill>
                <a:latin typeface="Arial"/>
              </a:rPr>
              <a:t>Tratamientos sistémicos: </a:t>
            </a:r>
            <a:r>
              <a:rPr lang="en-US" sz="1700" b="1">
                <a:solidFill>
                  <a:srgbClr val="000000"/>
                </a:solidFill>
                <a:latin typeface="Arial"/>
              </a:rPr>
              <a:t>inmunoterapia</a:t>
            </a:r>
            <a:r>
              <a:rPr lang="en-US" sz="1700">
                <a:solidFill>
                  <a:srgbClr val="000000"/>
                </a:solidFill>
                <a:latin typeface="Arial"/>
              </a:rPr>
              <a:t>, quimioterapia ?,</a:t>
            </a:r>
          </a:p>
          <a:p>
            <a:pPr>
              <a:spcBef>
                <a:spcPct val="20000"/>
              </a:spcBef>
              <a:buClr>
                <a:srgbClr val="FFCC00"/>
              </a:buClr>
              <a:buSzPct val="65000"/>
              <a:buFont typeface="Wingdings" charset="0"/>
              <a:buNone/>
              <a:defRPr/>
            </a:pPr>
            <a:r>
              <a:rPr lang="en-US" sz="1700" b="1">
                <a:solidFill>
                  <a:srgbClr val="000000"/>
                </a:solidFill>
                <a:latin typeface="Arial"/>
              </a:rPr>
              <a:t>Antiangiogénicos</a:t>
            </a:r>
            <a:endParaRPr lang="en-GB" sz="2000" b="1">
              <a:solidFill>
                <a:srgbClr val="000000"/>
              </a:solidFill>
              <a:latin typeface="Arial"/>
            </a:endParaRPr>
          </a:p>
        </p:txBody>
      </p:sp>
      <p:sp>
        <p:nvSpPr>
          <p:cNvPr id="37894" name="Rectangle 6"/>
          <p:cNvSpPr>
            <a:spLocks noChangeArrowheads="1"/>
          </p:cNvSpPr>
          <p:nvPr/>
        </p:nvSpPr>
        <p:spPr bwMode="auto">
          <a:xfrm>
            <a:off x="1016000" y="4357408"/>
            <a:ext cx="4876800" cy="179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20000"/>
              </a:spcBef>
              <a:buClr>
                <a:srgbClr val="FFCC00"/>
              </a:buClr>
              <a:buSzPct val="65000"/>
              <a:buFont typeface="Wingdings" charset="0"/>
              <a:buNone/>
              <a:defRPr/>
            </a:pPr>
            <a:r>
              <a:rPr lang="en-US" sz="2200" dirty="0" err="1">
                <a:solidFill>
                  <a:srgbClr val="000000"/>
                </a:solidFill>
                <a:latin typeface="Arial"/>
              </a:rPr>
              <a:t>Estadio</a:t>
            </a:r>
            <a:r>
              <a:rPr lang="en-US" sz="2200" dirty="0">
                <a:solidFill>
                  <a:srgbClr val="000000"/>
                </a:solidFill>
                <a:latin typeface="Arial"/>
              </a:rPr>
              <a:t> IV</a:t>
            </a:r>
            <a:endParaRPr lang="en-GB" sz="2200" dirty="0">
              <a:solidFill>
                <a:srgbClr val="000000"/>
              </a:solidFill>
              <a:latin typeface="Arial"/>
            </a:endParaRPr>
          </a:p>
        </p:txBody>
      </p:sp>
      <p:sp>
        <p:nvSpPr>
          <p:cNvPr id="37895" name="Rectangle 7"/>
          <p:cNvSpPr>
            <a:spLocks noChangeArrowheads="1"/>
          </p:cNvSpPr>
          <p:nvPr/>
        </p:nvSpPr>
        <p:spPr bwMode="auto">
          <a:xfrm>
            <a:off x="5994402" y="3133443"/>
            <a:ext cx="504190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20000"/>
              </a:spcBef>
              <a:buClr>
                <a:srgbClr val="FFCC00"/>
              </a:buClr>
              <a:buSzPct val="65000"/>
              <a:buFont typeface="Wingdings" charset="0"/>
              <a:buNone/>
              <a:defRPr/>
            </a:pPr>
            <a:r>
              <a:rPr lang="en-US" sz="1700">
                <a:solidFill>
                  <a:srgbClr val="000000"/>
                </a:solidFill>
                <a:latin typeface="Arial"/>
              </a:rPr>
              <a:t>Nefrectomía radical</a:t>
            </a:r>
          </a:p>
          <a:p>
            <a:pPr>
              <a:spcBef>
                <a:spcPct val="20000"/>
              </a:spcBef>
              <a:buClr>
                <a:srgbClr val="FFCC00"/>
              </a:buClr>
              <a:buSzPct val="65000"/>
              <a:buFont typeface="Wingdings" charset="0"/>
              <a:buNone/>
              <a:defRPr/>
            </a:pPr>
            <a:r>
              <a:rPr lang="en-US" sz="1700">
                <a:solidFill>
                  <a:srgbClr val="000000"/>
                </a:solidFill>
                <a:latin typeface="Arial"/>
              </a:rPr>
              <a:t>Linfadenectomía regional terapéutica</a:t>
            </a:r>
          </a:p>
          <a:p>
            <a:pPr>
              <a:spcBef>
                <a:spcPct val="20000"/>
              </a:spcBef>
              <a:buClr>
                <a:srgbClr val="FFCC00"/>
              </a:buClr>
              <a:buSzPct val="65000"/>
              <a:buFont typeface="Wingdings" charset="0"/>
              <a:buNone/>
              <a:defRPr/>
            </a:pPr>
            <a:r>
              <a:rPr lang="en-US" sz="1700">
                <a:solidFill>
                  <a:srgbClr val="000000"/>
                </a:solidFill>
                <a:latin typeface="Arial"/>
              </a:rPr>
              <a:t>Tto. Ayuvante ??. (alto riesgo)</a:t>
            </a:r>
            <a:endParaRPr lang="en-GB" sz="1700">
              <a:solidFill>
                <a:srgbClr val="000000"/>
              </a:solidFill>
              <a:latin typeface="Arial"/>
            </a:endParaRPr>
          </a:p>
        </p:txBody>
      </p:sp>
      <p:sp>
        <p:nvSpPr>
          <p:cNvPr id="37896" name="Rectangle 8"/>
          <p:cNvSpPr>
            <a:spLocks noChangeArrowheads="1"/>
          </p:cNvSpPr>
          <p:nvPr/>
        </p:nvSpPr>
        <p:spPr bwMode="auto">
          <a:xfrm>
            <a:off x="1016000" y="3204880"/>
            <a:ext cx="48768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20000"/>
              </a:spcBef>
              <a:buClr>
                <a:srgbClr val="FFCC00"/>
              </a:buClr>
              <a:buSzPct val="65000"/>
              <a:buFont typeface="Wingdings" charset="0"/>
              <a:buNone/>
              <a:defRPr/>
            </a:pPr>
            <a:r>
              <a:rPr lang="en-US" sz="2200">
                <a:solidFill>
                  <a:srgbClr val="000000"/>
                </a:solidFill>
                <a:latin typeface="Arial"/>
              </a:rPr>
              <a:t>Estadio III</a:t>
            </a:r>
            <a:endParaRPr lang="en-GB" sz="2200">
              <a:solidFill>
                <a:srgbClr val="000000"/>
              </a:solidFill>
              <a:latin typeface="Arial"/>
            </a:endParaRPr>
          </a:p>
        </p:txBody>
      </p:sp>
      <p:sp>
        <p:nvSpPr>
          <p:cNvPr id="37897" name="Rectangle 9"/>
          <p:cNvSpPr>
            <a:spLocks noChangeArrowheads="1"/>
          </p:cNvSpPr>
          <p:nvPr/>
        </p:nvSpPr>
        <p:spPr bwMode="auto">
          <a:xfrm>
            <a:off x="5994400" y="2138080"/>
            <a:ext cx="48768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20000"/>
              </a:spcBef>
              <a:buClr>
                <a:srgbClr val="FFCC00"/>
              </a:buClr>
              <a:buSzPct val="65000"/>
              <a:buFont typeface="Wingdings" charset="0"/>
              <a:buNone/>
              <a:defRPr/>
            </a:pPr>
            <a:r>
              <a:rPr lang="en-US" sz="1700">
                <a:solidFill>
                  <a:srgbClr val="000000"/>
                </a:solidFill>
                <a:latin typeface="Arial"/>
              </a:rPr>
              <a:t>Nefrectomía radical o parcial </a:t>
            </a:r>
          </a:p>
          <a:p>
            <a:pPr>
              <a:spcBef>
                <a:spcPct val="20000"/>
              </a:spcBef>
              <a:buClr>
                <a:srgbClr val="FFCC00"/>
              </a:buClr>
              <a:buSzPct val="65000"/>
              <a:buFont typeface="Wingdings" charset="0"/>
              <a:buNone/>
              <a:defRPr/>
            </a:pPr>
            <a:r>
              <a:rPr lang="en-US" sz="1700">
                <a:solidFill>
                  <a:srgbClr val="000000"/>
                </a:solidFill>
                <a:latin typeface="Arial"/>
              </a:rPr>
              <a:t>con o sin linfadenctomía regional.</a:t>
            </a:r>
            <a:endParaRPr lang="en-GB" sz="1700">
              <a:solidFill>
                <a:srgbClr val="000000"/>
              </a:solidFill>
              <a:latin typeface="Arial"/>
            </a:endParaRPr>
          </a:p>
        </p:txBody>
      </p:sp>
      <p:sp>
        <p:nvSpPr>
          <p:cNvPr id="37898" name="Rectangle 10"/>
          <p:cNvSpPr>
            <a:spLocks noChangeArrowheads="1"/>
          </p:cNvSpPr>
          <p:nvPr/>
        </p:nvSpPr>
        <p:spPr bwMode="auto">
          <a:xfrm>
            <a:off x="1016000" y="2138080"/>
            <a:ext cx="48768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20000"/>
              </a:spcBef>
              <a:buClr>
                <a:srgbClr val="FFCC00"/>
              </a:buClr>
              <a:buSzPct val="65000"/>
              <a:buFont typeface="Wingdings" charset="0"/>
              <a:buNone/>
              <a:defRPr/>
            </a:pPr>
            <a:r>
              <a:rPr lang="en-US" sz="2200">
                <a:solidFill>
                  <a:srgbClr val="000000"/>
                </a:solidFill>
                <a:latin typeface="Arial"/>
              </a:rPr>
              <a:t>Estadios I y II</a:t>
            </a:r>
            <a:endParaRPr lang="en-GB" sz="2200">
              <a:solidFill>
                <a:srgbClr val="000000"/>
              </a:solidFill>
              <a:latin typeface="Arial"/>
            </a:endParaRPr>
          </a:p>
        </p:txBody>
      </p:sp>
      <p:sp>
        <p:nvSpPr>
          <p:cNvPr id="37899" name="Rectangle 11"/>
          <p:cNvSpPr>
            <a:spLocks noChangeArrowheads="1"/>
          </p:cNvSpPr>
          <p:nvPr/>
        </p:nvSpPr>
        <p:spPr bwMode="auto">
          <a:xfrm>
            <a:off x="5892800" y="1604680"/>
            <a:ext cx="48768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20000"/>
              </a:spcBef>
              <a:buClr>
                <a:srgbClr val="FFCC00"/>
              </a:buClr>
              <a:buSzPct val="65000"/>
              <a:buFont typeface="Wingdings" charset="0"/>
              <a:buNone/>
              <a:defRPr/>
            </a:pPr>
            <a:r>
              <a:rPr lang="en-US" sz="2600">
                <a:solidFill>
                  <a:srgbClr val="000000"/>
                </a:solidFill>
                <a:latin typeface="Arial"/>
              </a:rPr>
              <a:t>Tratamiento</a:t>
            </a:r>
            <a:endParaRPr lang="en-GB" sz="2600">
              <a:solidFill>
                <a:srgbClr val="000000"/>
              </a:solidFill>
              <a:latin typeface="Arial"/>
            </a:endParaRPr>
          </a:p>
        </p:txBody>
      </p:sp>
      <p:sp>
        <p:nvSpPr>
          <p:cNvPr id="37900" name="Rectangle 12"/>
          <p:cNvSpPr>
            <a:spLocks noChangeArrowheads="1"/>
          </p:cNvSpPr>
          <p:nvPr/>
        </p:nvSpPr>
        <p:spPr bwMode="auto">
          <a:xfrm>
            <a:off x="1016000" y="1604680"/>
            <a:ext cx="48768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20000"/>
              </a:spcBef>
              <a:buClr>
                <a:srgbClr val="FFCC00"/>
              </a:buClr>
              <a:buSzPct val="65000"/>
              <a:buFont typeface="Wingdings" charset="0"/>
              <a:buNone/>
              <a:defRPr/>
            </a:pPr>
            <a:r>
              <a:rPr lang="en-GB" sz="2600">
                <a:solidFill>
                  <a:srgbClr val="000000"/>
                </a:solidFill>
                <a:latin typeface="Arial"/>
              </a:rPr>
              <a:t>Estadio </a:t>
            </a:r>
          </a:p>
        </p:txBody>
      </p:sp>
      <p:sp>
        <p:nvSpPr>
          <p:cNvPr id="37901" name="Line 13"/>
          <p:cNvSpPr>
            <a:spLocks noChangeShapeType="1"/>
          </p:cNvSpPr>
          <p:nvPr/>
        </p:nvSpPr>
        <p:spPr bwMode="auto">
          <a:xfrm>
            <a:off x="1016000" y="1528480"/>
            <a:ext cx="9753600" cy="0"/>
          </a:xfrm>
          <a:prstGeom prst="line">
            <a:avLst/>
          </a:prstGeom>
          <a:noFill/>
          <a:ln w="28575" cap="sq">
            <a:solidFill>
              <a:srgbClr val="006600"/>
            </a:solidFill>
            <a:round/>
            <a:headEnd/>
            <a:tailEnd/>
          </a:ln>
          <a:extLst>
            <a:ext uri="{909E8E84-426E-40dd-AFC4-6F175D3DCCD1}">
              <a14:hiddenFill xmlns:a14="http://schemas.microsoft.com/office/drawing/2010/main">
                <a:noFill/>
              </a14:hiddenFill>
            </a:ext>
          </a:extLst>
        </p:spPr>
        <p:txBody>
          <a:bodyPr/>
          <a:lstStyle/>
          <a:p>
            <a:pPr>
              <a:defRPr/>
            </a:pPr>
            <a:endParaRPr lang="es-ES">
              <a:solidFill>
                <a:srgbClr val="000000"/>
              </a:solidFill>
              <a:latin typeface="Arial"/>
            </a:endParaRPr>
          </a:p>
        </p:txBody>
      </p:sp>
      <p:sp>
        <p:nvSpPr>
          <p:cNvPr id="37902" name="Line 14"/>
          <p:cNvSpPr>
            <a:spLocks noChangeShapeType="1"/>
          </p:cNvSpPr>
          <p:nvPr/>
        </p:nvSpPr>
        <p:spPr bwMode="auto">
          <a:xfrm>
            <a:off x="1016000" y="2138080"/>
            <a:ext cx="9753600" cy="0"/>
          </a:xfrm>
          <a:prstGeom prst="line">
            <a:avLst/>
          </a:prstGeom>
          <a:noFill/>
          <a:ln w="28575">
            <a:solidFill>
              <a:srgbClr val="006600"/>
            </a:solidFill>
            <a:round/>
            <a:headEnd/>
            <a:tailEnd/>
          </a:ln>
          <a:extLst>
            <a:ext uri="{909E8E84-426E-40dd-AFC4-6F175D3DCCD1}">
              <a14:hiddenFill xmlns:a14="http://schemas.microsoft.com/office/drawing/2010/main">
                <a:noFill/>
              </a14:hiddenFill>
            </a:ext>
          </a:extLst>
        </p:spPr>
        <p:txBody>
          <a:bodyPr/>
          <a:lstStyle/>
          <a:p>
            <a:pPr>
              <a:defRPr/>
            </a:pPr>
            <a:endParaRPr lang="es-ES">
              <a:solidFill>
                <a:srgbClr val="000000"/>
              </a:solidFill>
              <a:latin typeface="Arial"/>
            </a:endParaRPr>
          </a:p>
        </p:txBody>
      </p:sp>
      <p:sp>
        <p:nvSpPr>
          <p:cNvPr id="37903" name="Line 15"/>
          <p:cNvSpPr>
            <a:spLocks noChangeShapeType="1"/>
          </p:cNvSpPr>
          <p:nvPr/>
        </p:nvSpPr>
        <p:spPr bwMode="auto">
          <a:xfrm>
            <a:off x="1016000" y="2988980"/>
            <a:ext cx="9753600" cy="0"/>
          </a:xfrm>
          <a:prstGeom prst="line">
            <a:avLst/>
          </a:prstGeom>
          <a:noFill/>
          <a:ln w="28575">
            <a:solidFill>
              <a:srgbClr val="006600"/>
            </a:solidFill>
            <a:round/>
            <a:headEnd/>
            <a:tailEnd/>
          </a:ln>
          <a:extLst>
            <a:ext uri="{909E8E84-426E-40dd-AFC4-6F175D3DCCD1}">
              <a14:hiddenFill xmlns:a14="http://schemas.microsoft.com/office/drawing/2010/main">
                <a:noFill/>
              </a14:hiddenFill>
            </a:ext>
          </a:extLst>
        </p:spPr>
        <p:txBody>
          <a:bodyPr/>
          <a:lstStyle/>
          <a:p>
            <a:pPr>
              <a:defRPr/>
            </a:pPr>
            <a:endParaRPr lang="es-ES">
              <a:solidFill>
                <a:srgbClr val="000000"/>
              </a:solidFill>
              <a:latin typeface="Arial"/>
            </a:endParaRPr>
          </a:p>
        </p:txBody>
      </p:sp>
      <p:sp>
        <p:nvSpPr>
          <p:cNvPr id="37904" name="Line 16"/>
          <p:cNvSpPr>
            <a:spLocks noChangeShapeType="1"/>
          </p:cNvSpPr>
          <p:nvPr/>
        </p:nvSpPr>
        <p:spPr bwMode="auto">
          <a:xfrm>
            <a:off x="1016000" y="4141505"/>
            <a:ext cx="9753600" cy="0"/>
          </a:xfrm>
          <a:prstGeom prst="line">
            <a:avLst/>
          </a:prstGeom>
          <a:noFill/>
          <a:ln w="28575">
            <a:solidFill>
              <a:srgbClr val="006600"/>
            </a:solidFill>
            <a:round/>
            <a:headEnd/>
            <a:tailEnd/>
          </a:ln>
          <a:extLst>
            <a:ext uri="{909E8E84-426E-40dd-AFC4-6F175D3DCCD1}">
              <a14:hiddenFill xmlns:a14="http://schemas.microsoft.com/office/drawing/2010/main">
                <a:noFill/>
              </a14:hiddenFill>
            </a:ext>
          </a:extLst>
        </p:spPr>
        <p:txBody>
          <a:bodyPr/>
          <a:lstStyle/>
          <a:p>
            <a:pPr>
              <a:defRPr/>
            </a:pPr>
            <a:endParaRPr lang="es-ES">
              <a:solidFill>
                <a:srgbClr val="000000"/>
              </a:solidFill>
              <a:latin typeface="Arial"/>
            </a:endParaRPr>
          </a:p>
        </p:txBody>
      </p:sp>
    </p:spTree>
    <p:extLst>
      <p:ext uri="{BB962C8B-B14F-4D97-AF65-F5344CB8AC3E}">
        <p14:creationId xmlns:p14="http://schemas.microsoft.com/office/powerpoint/2010/main" val="2635678656"/>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04803" name="Group 3"/>
          <p:cNvGraphicFramePr>
            <a:graphicFrameLocks noGrp="1"/>
          </p:cNvGraphicFramePr>
          <p:nvPr>
            <p:extLst>
              <p:ext uri="{D42A27DB-BD31-4B8C-83A1-F6EECF244321}">
                <p14:modId xmlns:p14="http://schemas.microsoft.com/office/powerpoint/2010/main" val="3781373614"/>
              </p:ext>
            </p:extLst>
          </p:nvPr>
        </p:nvGraphicFramePr>
        <p:xfrm>
          <a:off x="952500" y="1173166"/>
          <a:ext cx="10261600" cy="4345052"/>
        </p:xfrm>
        <a:graphic>
          <a:graphicData uri="http://schemas.openxmlformats.org/drawingml/2006/table">
            <a:tbl>
              <a:tblPr/>
              <a:tblGrid>
                <a:gridCol w="1879600"/>
                <a:gridCol w="2575984"/>
                <a:gridCol w="3145367"/>
                <a:gridCol w="2660649"/>
              </a:tblGrid>
              <a:tr h="447623">
                <a:tc gridSpan="2">
                  <a:txBody>
                    <a:bodyPr/>
                    <a:lstStyle/>
                    <a:p>
                      <a:pPr marL="0" marR="0" lvl="0" indent="0" algn="ctr" defTabSz="914400" rtl="0" eaLnBrk="0" fontAlgn="base" latinLnBrk="0" hangingPunct="0">
                        <a:lnSpc>
                          <a:spcPct val="100000"/>
                        </a:lnSpc>
                        <a:spcBef>
                          <a:spcPct val="20000"/>
                        </a:spcBef>
                        <a:spcAft>
                          <a:spcPct val="0"/>
                        </a:spcAft>
                        <a:buClrTx/>
                        <a:buSzTx/>
                        <a:buFont typeface="Times" charset="0"/>
                        <a:buNone/>
                        <a:tabLst/>
                      </a:pPr>
                      <a:r>
                        <a:rPr kumimoji="0" lang="en-US" sz="1800" b="1" i="0" u="none" strike="noStrike" cap="none" normalizeH="0" baseline="0">
                          <a:ln>
                            <a:noFill/>
                          </a:ln>
                          <a:solidFill>
                            <a:schemeClr val="tx1"/>
                          </a:solidFill>
                          <a:effectLst/>
                          <a:latin typeface="Arial" charset="0"/>
                          <a:ea typeface="ＭＳ Ｐゴシック" charset="-128"/>
                          <a:cs typeface="ＭＳ Ｐゴシック" charset="-128"/>
                        </a:rPr>
                        <a:t>Setting</a:t>
                      </a:r>
                    </a:p>
                  </a:txBody>
                  <a:tcPr marL="121920" marR="121920"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a:txBody>
                    <a:bodyPr/>
                    <a:lstStyle/>
                    <a:p>
                      <a:pPr marL="0" marR="0" lvl="0" indent="0" algn="ctr" defTabSz="914400" rtl="0" eaLnBrk="0" fontAlgn="base" latinLnBrk="0" hangingPunct="0">
                        <a:lnSpc>
                          <a:spcPct val="100000"/>
                        </a:lnSpc>
                        <a:spcBef>
                          <a:spcPct val="20000"/>
                        </a:spcBef>
                        <a:spcAft>
                          <a:spcPct val="0"/>
                        </a:spcAft>
                        <a:buClrTx/>
                        <a:buSzTx/>
                        <a:buFont typeface="Times" charset="0"/>
                        <a:buNone/>
                        <a:tabLst/>
                      </a:pPr>
                      <a:r>
                        <a:rPr kumimoji="0" lang="en-US" sz="1800" b="1" i="0" u="none" strike="noStrike" cap="none" normalizeH="0" baseline="0">
                          <a:ln>
                            <a:noFill/>
                          </a:ln>
                          <a:solidFill>
                            <a:schemeClr val="tx1"/>
                          </a:solidFill>
                          <a:effectLst/>
                          <a:latin typeface="Arial" charset="0"/>
                          <a:ea typeface="ＭＳ Ｐゴシック" charset="-128"/>
                          <a:cs typeface="ＭＳ Ｐゴシック" charset="-128"/>
                        </a:rPr>
                        <a:t>Phase III</a:t>
                      </a:r>
                    </a:p>
                  </a:txBody>
                  <a:tcPr marL="121920" marR="121920"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Times" charset="0"/>
                        <a:buNone/>
                        <a:tabLst/>
                      </a:pPr>
                      <a:r>
                        <a:rPr kumimoji="0" lang="en-US" sz="1800" b="1" i="0" u="none" strike="noStrike" cap="none" normalizeH="0" baseline="0">
                          <a:ln>
                            <a:noFill/>
                          </a:ln>
                          <a:solidFill>
                            <a:schemeClr val="tx1"/>
                          </a:solidFill>
                          <a:effectLst/>
                          <a:latin typeface="Arial" charset="0"/>
                          <a:ea typeface="ＭＳ Ｐゴシック" charset="-128"/>
                          <a:cs typeface="ＭＳ Ｐゴシック" charset="-128"/>
                        </a:rPr>
                        <a:t>Alternative</a:t>
                      </a:r>
                    </a:p>
                  </a:txBody>
                  <a:tcPr marL="121920" marR="121920"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98296">
                <a:tc rowSpan="2">
                  <a:txBody>
                    <a:bodyPr/>
                    <a:lstStyle/>
                    <a:p>
                      <a:pPr marL="0" marR="0" lvl="0" indent="0" algn="l" defTabSz="914400" rtl="0" eaLnBrk="0" fontAlgn="base" latinLnBrk="0" hangingPunct="0">
                        <a:lnSpc>
                          <a:spcPct val="100000"/>
                        </a:lnSpc>
                        <a:spcBef>
                          <a:spcPct val="20000"/>
                        </a:spcBef>
                        <a:spcAft>
                          <a:spcPct val="0"/>
                        </a:spcAft>
                        <a:buClrTx/>
                        <a:buSzTx/>
                        <a:buFont typeface="Times" charset="0"/>
                        <a:buNone/>
                        <a:tabLst/>
                      </a:pPr>
                      <a:r>
                        <a:rPr kumimoji="0" lang="en-US" sz="1800" b="1" i="0" u="none" strike="noStrike" cap="none" normalizeH="0" baseline="0">
                          <a:ln>
                            <a:noFill/>
                          </a:ln>
                          <a:solidFill>
                            <a:schemeClr val="tx1"/>
                          </a:solidFill>
                          <a:effectLst/>
                          <a:latin typeface="Arial" charset="0"/>
                          <a:ea typeface="ＭＳ Ｐゴシック" charset="-128"/>
                          <a:cs typeface="ＭＳ Ｐゴシック" charset="-128"/>
                        </a:rPr>
                        <a:t>1st-Line Therapy</a:t>
                      </a:r>
                    </a:p>
                  </a:txBody>
                  <a:tcPr marL="121920" marR="121920"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Times" charset="0"/>
                        <a:buNone/>
                        <a:tabLst/>
                      </a:pPr>
                      <a:r>
                        <a:rPr kumimoji="0" lang="en-US" sz="1800" b="1" i="0" u="none" strike="noStrike" cap="none" normalizeH="0" baseline="0">
                          <a:ln>
                            <a:noFill/>
                          </a:ln>
                          <a:solidFill>
                            <a:schemeClr val="tx1"/>
                          </a:solidFill>
                          <a:effectLst/>
                          <a:latin typeface="Arial" charset="0"/>
                          <a:ea typeface="ＭＳ Ｐゴシック" charset="-128"/>
                          <a:cs typeface="ＭＳ Ｐゴシック" charset="-128"/>
                        </a:rPr>
                        <a:t>Good or intermediate risk*</a:t>
                      </a:r>
                    </a:p>
                  </a:txBody>
                  <a:tcPr marL="121920" marR="121920"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Times" charset="0"/>
                        <a:buNone/>
                        <a:tabLst/>
                      </a:pPr>
                      <a:r>
                        <a:rPr kumimoji="0" lang="en-US" sz="1800" b="1" i="0" u="none" strike="noStrike" cap="none" normalizeH="0" baseline="0">
                          <a:ln>
                            <a:noFill/>
                          </a:ln>
                          <a:solidFill>
                            <a:schemeClr val="tx1"/>
                          </a:solidFill>
                          <a:effectLst/>
                          <a:latin typeface="Arial" charset="0"/>
                          <a:ea typeface="ＭＳ Ｐゴシック" charset="-128"/>
                          <a:cs typeface="ＭＳ Ｐゴシック" charset="-128"/>
                        </a:rPr>
                        <a:t>Sunitinib</a:t>
                      </a:r>
                    </a:p>
                    <a:p>
                      <a:pPr marL="0" marR="0" lvl="0" indent="0" algn="ctr" defTabSz="914400" rtl="0" eaLnBrk="0" fontAlgn="base" latinLnBrk="0" hangingPunct="0">
                        <a:lnSpc>
                          <a:spcPct val="100000"/>
                        </a:lnSpc>
                        <a:spcBef>
                          <a:spcPct val="20000"/>
                        </a:spcBef>
                        <a:spcAft>
                          <a:spcPct val="0"/>
                        </a:spcAft>
                        <a:buClrTx/>
                        <a:buSzTx/>
                        <a:buFont typeface="Times" charset="0"/>
                        <a:buNone/>
                        <a:tabLst/>
                      </a:pPr>
                      <a:r>
                        <a:rPr kumimoji="0" lang="en-US" sz="1800" b="1" i="0" u="none" strike="noStrike" cap="none" normalizeH="0" baseline="0">
                          <a:ln>
                            <a:noFill/>
                          </a:ln>
                          <a:solidFill>
                            <a:schemeClr val="tx1"/>
                          </a:solidFill>
                          <a:effectLst/>
                          <a:latin typeface="Arial" charset="0"/>
                          <a:ea typeface="ＭＳ Ｐゴシック" charset="-128"/>
                          <a:cs typeface="ＭＳ Ｐゴシック" charset="-128"/>
                        </a:rPr>
                        <a:t>Bevacizumab + IFN</a:t>
                      </a:r>
                      <a:r>
                        <a:rPr kumimoji="0" lang="en-US" sz="1800" b="1" i="0" u="none" strike="noStrike" cap="none" normalizeH="0" baseline="0">
                          <a:ln>
                            <a:noFill/>
                          </a:ln>
                          <a:solidFill>
                            <a:schemeClr val="tx1"/>
                          </a:solidFill>
                          <a:effectLst/>
                          <a:latin typeface="Arial" charset="0"/>
                          <a:ea typeface="ＭＳ Ｐゴシック" charset="-128"/>
                          <a:cs typeface="ＭＳ Ｐゴシック" charset="-128"/>
                          <a:sym typeface="Symbol" charset="2"/>
                        </a:rPr>
                        <a:t></a:t>
                      </a:r>
                    </a:p>
                    <a:p>
                      <a:pPr marL="0" marR="0" lvl="0" indent="0" algn="ctr" defTabSz="914400" rtl="0" eaLnBrk="0" fontAlgn="base" latinLnBrk="0" hangingPunct="0">
                        <a:lnSpc>
                          <a:spcPct val="100000"/>
                        </a:lnSpc>
                        <a:spcBef>
                          <a:spcPct val="20000"/>
                        </a:spcBef>
                        <a:spcAft>
                          <a:spcPct val="0"/>
                        </a:spcAft>
                        <a:buClrTx/>
                        <a:buSzTx/>
                        <a:buFont typeface="Times" charset="0"/>
                        <a:buNone/>
                        <a:tabLst/>
                      </a:pPr>
                      <a:r>
                        <a:rPr kumimoji="0" lang="en-US" sz="1800" b="1" i="0" u="none" strike="noStrike" cap="none" normalizeH="0" baseline="0">
                          <a:ln>
                            <a:noFill/>
                          </a:ln>
                          <a:solidFill>
                            <a:schemeClr val="tx1"/>
                          </a:solidFill>
                          <a:effectLst/>
                          <a:latin typeface="Arial" charset="0"/>
                          <a:ea typeface="ＭＳ Ｐゴシック" charset="-128"/>
                          <a:cs typeface="ＭＳ Ｐゴシック" charset="-128"/>
                          <a:sym typeface="Symbol" charset="2"/>
                        </a:rPr>
                        <a:t>Pazopanib</a:t>
                      </a:r>
                    </a:p>
                  </a:txBody>
                  <a:tcPr marL="121920" marR="121920"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Times" charset="0"/>
                        <a:buNone/>
                        <a:tabLst/>
                      </a:pPr>
                      <a:r>
                        <a:rPr kumimoji="0" lang="en-US" sz="1800" b="1" i="0" u="none" strike="noStrike" cap="none" normalizeH="0" baseline="0">
                          <a:ln>
                            <a:noFill/>
                          </a:ln>
                          <a:solidFill>
                            <a:schemeClr val="tx1"/>
                          </a:solidFill>
                          <a:effectLst/>
                          <a:latin typeface="Arial" charset="0"/>
                          <a:ea typeface="ＭＳ Ｐゴシック" charset="-128"/>
                          <a:cs typeface="ＭＳ Ｐゴシック" charset="-128"/>
                        </a:rPr>
                        <a:t>HD IL-2</a:t>
                      </a:r>
                    </a:p>
                  </a:txBody>
                  <a:tcPr marL="121920" marR="121920"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9052">
                <a:tc vMerge="1">
                  <a:txBody>
                    <a:bodyPr/>
                    <a:lstStyle/>
                    <a:p>
                      <a:endParaRPr lang="en-US"/>
                    </a:p>
                  </a:txBody>
                  <a:tcPr/>
                </a:tc>
                <a:tc>
                  <a:txBody>
                    <a:bodyPr/>
                    <a:lstStyle/>
                    <a:p>
                      <a:pPr marL="0" marR="0" lvl="0" indent="0" algn="ctr" defTabSz="914400" rtl="0" eaLnBrk="0" fontAlgn="base" latinLnBrk="0" hangingPunct="0">
                        <a:lnSpc>
                          <a:spcPct val="100000"/>
                        </a:lnSpc>
                        <a:spcBef>
                          <a:spcPct val="20000"/>
                        </a:spcBef>
                        <a:spcAft>
                          <a:spcPct val="0"/>
                        </a:spcAft>
                        <a:buClrTx/>
                        <a:buSzTx/>
                        <a:buFont typeface="Times" charset="0"/>
                        <a:buNone/>
                        <a:tabLst/>
                      </a:pPr>
                      <a:r>
                        <a:rPr kumimoji="0" lang="en-US" sz="1800" b="1" i="0" u="none" strike="noStrike" cap="none" normalizeH="0" baseline="0" dirty="0">
                          <a:ln>
                            <a:noFill/>
                          </a:ln>
                          <a:solidFill>
                            <a:schemeClr val="tx1"/>
                          </a:solidFill>
                          <a:effectLst/>
                          <a:latin typeface="Arial" charset="0"/>
                          <a:ea typeface="ＭＳ Ｐゴシック" charset="-128"/>
                          <a:cs typeface="ＭＳ Ｐゴシック" charset="-128"/>
                        </a:rPr>
                        <a:t>Poor risk*</a:t>
                      </a:r>
                    </a:p>
                  </a:txBody>
                  <a:tcPr marL="121920" marR="121920"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Times" charset="0"/>
                        <a:buNone/>
                        <a:tabLst/>
                      </a:pPr>
                      <a:r>
                        <a:rPr kumimoji="0" lang="en-US" sz="1800" b="1" i="0" u="none" strike="noStrike" cap="none" normalizeH="0" baseline="0" dirty="0" err="1">
                          <a:ln>
                            <a:noFill/>
                          </a:ln>
                          <a:solidFill>
                            <a:schemeClr val="tx1"/>
                          </a:solidFill>
                          <a:effectLst/>
                          <a:latin typeface="Arial" charset="0"/>
                          <a:ea typeface="ＭＳ Ｐゴシック" charset="-128"/>
                          <a:cs typeface="ＭＳ Ｐゴシック" charset="-128"/>
                        </a:rPr>
                        <a:t>Temsirolimus</a:t>
                      </a:r>
                      <a:endParaRPr kumimoji="0" lang="en-US" sz="1800" b="1" i="0" u="none" strike="noStrike" cap="none" normalizeH="0" baseline="0" dirty="0">
                        <a:ln>
                          <a:noFill/>
                        </a:ln>
                        <a:solidFill>
                          <a:schemeClr val="tx1"/>
                        </a:solidFill>
                        <a:effectLst/>
                        <a:latin typeface="Arial" charset="0"/>
                        <a:ea typeface="ＭＳ Ｐゴシック" charset="-128"/>
                        <a:cs typeface="ＭＳ Ｐゴシック" charset="-128"/>
                      </a:endParaRPr>
                    </a:p>
                  </a:txBody>
                  <a:tcPr marL="121920" marR="121920"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Times" charset="0"/>
                        <a:buNone/>
                        <a:tabLst/>
                      </a:pPr>
                      <a:r>
                        <a:rPr kumimoji="0" lang="en-US" sz="1800" b="1" i="0" u="none" strike="noStrike" cap="none" normalizeH="0" baseline="0" dirty="0" err="1">
                          <a:ln>
                            <a:noFill/>
                          </a:ln>
                          <a:solidFill>
                            <a:schemeClr val="tx1"/>
                          </a:solidFill>
                          <a:effectLst/>
                          <a:latin typeface="Arial" charset="0"/>
                          <a:ea typeface="ＭＳ Ｐゴシック" charset="-128"/>
                          <a:cs typeface="ＭＳ Ｐゴシック" charset="-128"/>
                        </a:rPr>
                        <a:t>Sunitinib</a:t>
                      </a:r>
                      <a:endParaRPr kumimoji="0" lang="en-US" sz="1800" b="1" i="0" u="none" strike="noStrike" cap="none" normalizeH="0" baseline="0" dirty="0">
                        <a:ln>
                          <a:noFill/>
                        </a:ln>
                        <a:solidFill>
                          <a:schemeClr val="tx1"/>
                        </a:solidFill>
                        <a:effectLst/>
                        <a:latin typeface="Arial" charset="0"/>
                        <a:ea typeface="ＭＳ Ｐゴシック" charset="-128"/>
                        <a:cs typeface="ＭＳ Ｐゴシック" charset="-128"/>
                      </a:endParaRPr>
                    </a:p>
                  </a:txBody>
                  <a:tcPr marL="121920" marR="121920"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00006">
                <a:tc rowSpan="3">
                  <a:txBody>
                    <a:bodyPr/>
                    <a:lstStyle/>
                    <a:p>
                      <a:pPr marL="0" marR="0" lvl="0" indent="0" algn="l" defTabSz="914400" rtl="0" eaLnBrk="0" fontAlgn="base" latinLnBrk="0" hangingPunct="0">
                        <a:lnSpc>
                          <a:spcPct val="100000"/>
                        </a:lnSpc>
                        <a:spcBef>
                          <a:spcPct val="20000"/>
                        </a:spcBef>
                        <a:spcAft>
                          <a:spcPct val="0"/>
                        </a:spcAft>
                        <a:buClrTx/>
                        <a:buSzTx/>
                        <a:buFont typeface="Times" charset="0"/>
                        <a:buNone/>
                        <a:tabLst/>
                      </a:pPr>
                      <a:r>
                        <a:rPr kumimoji="0" lang="en-US" sz="1800" b="1" i="0" u="none" strike="noStrike" cap="none" normalizeH="0" baseline="0">
                          <a:ln>
                            <a:noFill/>
                          </a:ln>
                          <a:solidFill>
                            <a:schemeClr val="tx1"/>
                          </a:solidFill>
                          <a:effectLst/>
                          <a:latin typeface="Arial" charset="0"/>
                          <a:ea typeface="ＭＳ Ｐゴシック" charset="-128"/>
                          <a:cs typeface="ＭＳ Ｐゴシック" charset="-128"/>
                        </a:rPr>
                        <a:t>2nd-Line Therapy</a:t>
                      </a:r>
                    </a:p>
                  </a:txBody>
                  <a:tcPr marL="121920" marR="121920"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Times" charset="0"/>
                        <a:buNone/>
                        <a:tabLst/>
                      </a:pPr>
                      <a:r>
                        <a:rPr kumimoji="0" lang="en-US" sz="1800" b="1" i="0" u="none" strike="noStrike" cap="none" normalizeH="0" baseline="0" dirty="0">
                          <a:ln>
                            <a:noFill/>
                          </a:ln>
                          <a:solidFill>
                            <a:schemeClr val="tx1"/>
                          </a:solidFill>
                          <a:effectLst/>
                          <a:latin typeface="Arial" charset="0"/>
                          <a:ea typeface="ＭＳ Ｐゴシック" charset="-128"/>
                          <a:cs typeface="ＭＳ Ｐゴシック" charset="-128"/>
                        </a:rPr>
                        <a:t>Prior cytokine </a:t>
                      </a:r>
                    </a:p>
                  </a:txBody>
                  <a:tcPr marL="121920" marR="121920"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Times" charset="0"/>
                        <a:buNone/>
                        <a:tabLst/>
                      </a:pPr>
                      <a:r>
                        <a:rPr kumimoji="0" lang="en-US" sz="1800" b="1" i="0" u="none" strike="noStrike" cap="none" normalizeH="0" baseline="0">
                          <a:ln>
                            <a:noFill/>
                          </a:ln>
                          <a:solidFill>
                            <a:schemeClr val="tx1"/>
                          </a:solidFill>
                          <a:effectLst/>
                          <a:latin typeface="Arial" charset="0"/>
                          <a:ea typeface="ＭＳ Ｐゴシック" charset="-128"/>
                          <a:cs typeface="ＭＳ Ｐゴシック" charset="-128"/>
                        </a:rPr>
                        <a:t>Sorafenib</a:t>
                      </a:r>
                    </a:p>
                  </a:txBody>
                  <a:tcPr marL="121920" marR="121920"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Times" charset="0"/>
                        <a:buNone/>
                        <a:tabLst/>
                      </a:pPr>
                      <a:r>
                        <a:rPr kumimoji="0" lang="en-US" sz="1800" b="1" i="0" u="none" strike="noStrike" cap="none" normalizeH="0" baseline="0">
                          <a:ln>
                            <a:noFill/>
                          </a:ln>
                          <a:solidFill>
                            <a:schemeClr val="tx1"/>
                          </a:solidFill>
                          <a:effectLst/>
                          <a:latin typeface="Arial" charset="0"/>
                          <a:ea typeface="ＭＳ Ｐゴシック" charset="-128"/>
                          <a:cs typeface="ＭＳ Ｐゴシック" charset="-128"/>
                        </a:rPr>
                        <a:t>Sunitinib or bevacizumab</a:t>
                      </a:r>
                    </a:p>
                  </a:txBody>
                  <a:tcPr marL="121920" marR="121920"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0005">
                <a:tc vMerge="1">
                  <a:txBody>
                    <a:bodyPr/>
                    <a:lstStyle/>
                    <a:p>
                      <a:endParaRPr lang="en-US"/>
                    </a:p>
                  </a:txBody>
                  <a:tcPr/>
                </a:tc>
                <a:tc>
                  <a:txBody>
                    <a:bodyPr/>
                    <a:lstStyle/>
                    <a:p>
                      <a:pPr marL="0" marR="0" lvl="0" indent="0" algn="ctr" defTabSz="914400" rtl="0" eaLnBrk="0" fontAlgn="base" latinLnBrk="0" hangingPunct="0">
                        <a:lnSpc>
                          <a:spcPct val="100000"/>
                        </a:lnSpc>
                        <a:spcBef>
                          <a:spcPct val="20000"/>
                        </a:spcBef>
                        <a:spcAft>
                          <a:spcPct val="0"/>
                        </a:spcAft>
                        <a:buClrTx/>
                        <a:buSzTx/>
                        <a:buFont typeface="Times" charset="0"/>
                        <a:buNone/>
                        <a:tabLst/>
                      </a:pPr>
                      <a:r>
                        <a:rPr kumimoji="0" lang="en-US" sz="1800" b="1" i="0" u="none" strike="noStrike" cap="none" normalizeH="0" baseline="0" dirty="0">
                          <a:ln>
                            <a:noFill/>
                          </a:ln>
                          <a:solidFill>
                            <a:schemeClr val="tx1"/>
                          </a:solidFill>
                          <a:effectLst/>
                          <a:latin typeface="Arial" charset="0"/>
                          <a:ea typeface="ＭＳ Ｐゴシック" charset="-128"/>
                          <a:cs typeface="ＭＳ Ｐゴシック" charset="-128"/>
                        </a:rPr>
                        <a:t>Prior VEGFR inhibitor </a:t>
                      </a:r>
                    </a:p>
                  </a:txBody>
                  <a:tcPr marL="121920" marR="121920"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Times" charset="0"/>
                        <a:buNone/>
                        <a:tabLst/>
                      </a:pPr>
                      <a:r>
                        <a:rPr kumimoji="0" lang="en-US" sz="1800" b="1" i="0" u="none" strike="noStrike" cap="none" normalizeH="0" baseline="0" dirty="0" err="1">
                          <a:ln>
                            <a:noFill/>
                          </a:ln>
                          <a:solidFill>
                            <a:schemeClr val="tx1"/>
                          </a:solidFill>
                          <a:effectLst/>
                          <a:latin typeface="Arial" charset="0"/>
                          <a:ea typeface="ＭＳ Ｐゴシック" charset="-128"/>
                          <a:cs typeface="ＭＳ Ｐゴシック" charset="-128"/>
                        </a:rPr>
                        <a:t>Everolimus</a:t>
                      </a:r>
                      <a:endParaRPr kumimoji="0" lang="en-US" sz="1800" b="1" i="0" u="none" strike="noStrike" cap="none" normalizeH="0" baseline="0" dirty="0">
                        <a:ln>
                          <a:noFill/>
                        </a:ln>
                        <a:solidFill>
                          <a:schemeClr val="tx1"/>
                        </a:solidFill>
                        <a:effectLst/>
                        <a:latin typeface="Arial" charset="0"/>
                        <a:ea typeface="ＭＳ Ｐゴシック" charset="-128"/>
                        <a:cs typeface="ＭＳ Ｐゴシック" charset="-128"/>
                      </a:endParaRPr>
                    </a:p>
                  </a:txBody>
                  <a:tcPr marL="121920" marR="121920"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Times" charset="0"/>
                        <a:buNone/>
                        <a:tabLst/>
                      </a:pPr>
                      <a:r>
                        <a:rPr kumimoji="0" lang="en-US" sz="1800" b="1" i="0" u="none" strike="noStrike" cap="none" normalizeH="0" baseline="0" dirty="0">
                          <a:ln>
                            <a:noFill/>
                          </a:ln>
                          <a:solidFill>
                            <a:schemeClr val="tx1"/>
                          </a:solidFill>
                          <a:effectLst/>
                          <a:latin typeface="Arial" charset="0"/>
                          <a:ea typeface="ＭＳ Ｐゴシック" charset="-128"/>
                          <a:cs typeface="ＭＳ Ｐゴシック" charset="-128"/>
                        </a:rPr>
                        <a:t>Clinical Trials</a:t>
                      </a:r>
                    </a:p>
                  </a:txBody>
                  <a:tcPr marL="121920" marR="121920"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0005">
                <a:tc vMerge="1">
                  <a:txBody>
                    <a:bodyPr/>
                    <a:lstStyle/>
                    <a:p>
                      <a:endParaRPr lang="en-US"/>
                    </a:p>
                  </a:txBody>
                  <a:tcPr/>
                </a:tc>
                <a:tc>
                  <a:txBody>
                    <a:bodyPr/>
                    <a:lstStyle/>
                    <a:p>
                      <a:pPr marL="0" marR="0" lvl="0" indent="0" algn="ctr" defTabSz="914400" rtl="0" eaLnBrk="0" fontAlgn="base" latinLnBrk="0" hangingPunct="0">
                        <a:lnSpc>
                          <a:spcPct val="100000"/>
                        </a:lnSpc>
                        <a:spcBef>
                          <a:spcPct val="20000"/>
                        </a:spcBef>
                        <a:spcAft>
                          <a:spcPct val="0"/>
                        </a:spcAft>
                        <a:buClrTx/>
                        <a:buSzTx/>
                        <a:buFont typeface="Times" charset="0"/>
                        <a:buNone/>
                        <a:tabLst/>
                      </a:pPr>
                      <a:r>
                        <a:rPr kumimoji="0" lang="en-US" sz="1800" b="1" i="0" u="none" strike="noStrike" cap="none" normalizeH="0" baseline="0">
                          <a:ln>
                            <a:noFill/>
                          </a:ln>
                          <a:solidFill>
                            <a:schemeClr val="tx1"/>
                          </a:solidFill>
                          <a:effectLst/>
                          <a:latin typeface="Arial" charset="0"/>
                          <a:ea typeface="ＭＳ Ｐゴシック" charset="-128"/>
                          <a:cs typeface="ＭＳ Ｐゴシック" charset="-128"/>
                        </a:rPr>
                        <a:t>Prior mTOR inhibitor</a:t>
                      </a:r>
                    </a:p>
                  </a:txBody>
                  <a:tcPr marL="121920" marR="121920"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0" fontAlgn="base" latinLnBrk="0" hangingPunct="0">
                        <a:lnSpc>
                          <a:spcPct val="100000"/>
                        </a:lnSpc>
                        <a:spcBef>
                          <a:spcPct val="20000"/>
                        </a:spcBef>
                        <a:spcAft>
                          <a:spcPct val="0"/>
                        </a:spcAft>
                        <a:buClrTx/>
                        <a:buSzTx/>
                        <a:buFont typeface="Times" charset="0"/>
                        <a:buNone/>
                        <a:tabLst/>
                      </a:pPr>
                      <a:r>
                        <a:rPr kumimoji="0" lang="en-US" sz="1800" b="1" i="0" u="none" strike="noStrike" cap="none" normalizeH="0" baseline="0" dirty="0">
                          <a:ln>
                            <a:noFill/>
                          </a:ln>
                          <a:solidFill>
                            <a:schemeClr val="tx1"/>
                          </a:solidFill>
                          <a:effectLst/>
                          <a:latin typeface="Arial" charset="0"/>
                          <a:ea typeface="ＭＳ Ｐゴシック" charset="-128"/>
                          <a:cs typeface="ＭＳ Ｐゴシック" charset="-128"/>
                        </a:rPr>
                        <a:t>Clinical Trials</a:t>
                      </a:r>
                    </a:p>
                  </a:txBody>
                  <a:tcPr marL="121920" marR="121920" marT="45715" marB="4571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bl>
          </a:graphicData>
        </a:graphic>
      </p:graphicFrame>
      <p:sp>
        <p:nvSpPr>
          <p:cNvPr id="23587" name="Text Box 37"/>
          <p:cNvSpPr txBox="1">
            <a:spLocks noChangeArrowheads="1"/>
          </p:cNvSpPr>
          <p:nvPr/>
        </p:nvSpPr>
        <p:spPr bwMode="auto">
          <a:xfrm>
            <a:off x="897468" y="5901563"/>
            <a:ext cx="84771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r>
              <a:rPr lang="en-US" sz="1400" b="0">
                <a:solidFill>
                  <a:srgbClr val="000000"/>
                </a:solidFill>
              </a:rPr>
              <a:t>Derived from Atkins. ASCO 2006 Plenary session; Figlin. </a:t>
            </a:r>
            <a:r>
              <a:rPr lang="en-US" sz="1400" b="0" i="1">
                <a:solidFill>
                  <a:srgbClr val="000000"/>
                </a:solidFill>
              </a:rPr>
              <a:t>Clin Adv Hematol Oncol</a:t>
            </a:r>
            <a:r>
              <a:rPr lang="en-US" sz="1400" b="0">
                <a:solidFill>
                  <a:srgbClr val="000000"/>
                </a:solidFill>
              </a:rPr>
              <a:t>. 2007;5:35; Escudier. </a:t>
            </a:r>
            <a:r>
              <a:rPr lang="en-US" sz="1400" b="0" i="1">
                <a:solidFill>
                  <a:srgbClr val="000000"/>
                </a:solidFill>
              </a:rPr>
              <a:t>Drugs</a:t>
            </a:r>
            <a:r>
              <a:rPr lang="en-US" sz="1400" b="0">
                <a:solidFill>
                  <a:srgbClr val="000000"/>
                </a:solidFill>
              </a:rPr>
              <a:t>. 2007;67:1257; Cho. </a:t>
            </a:r>
            <a:r>
              <a:rPr lang="en-US" sz="1400" b="0" i="1">
                <a:solidFill>
                  <a:srgbClr val="000000"/>
                </a:solidFill>
              </a:rPr>
              <a:t>Clin Cancer Res</a:t>
            </a:r>
            <a:r>
              <a:rPr lang="en-US" sz="1400" b="0">
                <a:solidFill>
                  <a:srgbClr val="000000"/>
                </a:solidFill>
              </a:rPr>
              <a:t>. 2007;13:761s; Atkins. </a:t>
            </a:r>
            <a:r>
              <a:rPr lang="en-US" sz="1400" b="0" i="1">
                <a:solidFill>
                  <a:srgbClr val="000000"/>
                </a:solidFill>
              </a:rPr>
              <a:t>Clin Cancer Res</a:t>
            </a:r>
            <a:r>
              <a:rPr lang="en-US" sz="1400" b="0">
                <a:solidFill>
                  <a:srgbClr val="000000"/>
                </a:solidFill>
              </a:rPr>
              <a:t>. 2005;11:3714. </a:t>
            </a:r>
          </a:p>
        </p:txBody>
      </p:sp>
      <p:sp>
        <p:nvSpPr>
          <p:cNvPr id="23588" name="Text Box 38"/>
          <p:cNvSpPr txBox="1">
            <a:spLocks noChangeArrowheads="1"/>
          </p:cNvSpPr>
          <p:nvPr/>
        </p:nvSpPr>
        <p:spPr bwMode="auto">
          <a:xfrm>
            <a:off x="952502" y="5566529"/>
            <a:ext cx="1810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r>
              <a:rPr lang="en-US" sz="1400" b="0">
                <a:solidFill>
                  <a:srgbClr val="000000"/>
                </a:solidFill>
              </a:rPr>
              <a:t>*MSKCC risk status.</a:t>
            </a:r>
          </a:p>
        </p:txBody>
      </p:sp>
      <p:sp>
        <p:nvSpPr>
          <p:cNvPr id="2" name="Título 1"/>
          <p:cNvSpPr>
            <a:spLocks noGrp="1"/>
          </p:cNvSpPr>
          <p:nvPr>
            <p:ph type="title"/>
          </p:nvPr>
        </p:nvSpPr>
        <p:spPr/>
        <p:txBody>
          <a:bodyPr/>
          <a:lstStyle/>
          <a:p>
            <a:r>
              <a:rPr lang="es-ES" dirty="0" err="1" smtClean="0"/>
              <a:t>Systemic</a:t>
            </a:r>
            <a:r>
              <a:rPr lang="es-ES" dirty="0" smtClean="0"/>
              <a:t> </a:t>
            </a:r>
            <a:r>
              <a:rPr lang="es-ES" dirty="0" err="1" smtClean="0"/>
              <a:t>Therapy</a:t>
            </a:r>
            <a:r>
              <a:rPr lang="es-ES" dirty="0" smtClean="0"/>
              <a:t> </a:t>
            </a:r>
            <a:r>
              <a:rPr lang="es-ES" dirty="0" err="1" smtClean="0"/>
              <a:t>for</a:t>
            </a:r>
            <a:r>
              <a:rPr lang="es-ES" dirty="0" smtClean="0"/>
              <a:t> Clear </a:t>
            </a:r>
            <a:r>
              <a:rPr lang="es-ES" dirty="0" err="1" smtClean="0"/>
              <a:t>Cell</a:t>
            </a:r>
            <a:r>
              <a:rPr lang="es-ES" dirty="0" smtClean="0"/>
              <a:t> RCC</a:t>
            </a:r>
            <a:endParaRPr lang="es-ES" dirty="0"/>
          </a:p>
        </p:txBody>
      </p:sp>
    </p:spTree>
    <p:extLst>
      <p:ext uri="{BB962C8B-B14F-4D97-AF65-F5344CB8AC3E}">
        <p14:creationId xmlns:p14="http://schemas.microsoft.com/office/powerpoint/2010/main" val="125315932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336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71600"/>
            <a:ext cx="12192000" cy="499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6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63" name="TextBox 1"/>
          <p:cNvSpPr txBox="1">
            <a:spLocks noChangeArrowheads="1"/>
          </p:cNvSpPr>
          <p:nvPr/>
        </p:nvSpPr>
        <p:spPr bwMode="auto">
          <a:xfrm>
            <a:off x="11921067" y="6667500"/>
            <a:ext cx="89768" cy="210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45716">
            <a:spAutoFit/>
          </a:bodyPr>
          <a:lstStyle>
            <a:lvl1pPr defTabSz="912813" eaLnBrk="0" hangingPunct="0">
              <a:defRPr sz="2400">
                <a:solidFill>
                  <a:schemeClr val="tx1"/>
                </a:solidFill>
                <a:latin typeface="Arial" charset="0"/>
                <a:ea typeface="ＭＳ Ｐゴシック" charset="0"/>
                <a:cs typeface="ＭＳ Ｐゴシック" charset="0"/>
              </a:defRPr>
            </a:lvl1pPr>
            <a:lvl2pPr marL="742950" indent="-285750" defTabSz="912813" eaLnBrk="0" hangingPunct="0">
              <a:defRPr sz="2400">
                <a:solidFill>
                  <a:schemeClr val="tx1"/>
                </a:solidFill>
                <a:latin typeface="Arial" charset="0"/>
                <a:ea typeface="ＭＳ Ｐゴシック" charset="0"/>
              </a:defRPr>
            </a:lvl2pPr>
            <a:lvl3pPr marL="1143000" indent="-228600" defTabSz="912813" eaLnBrk="0" hangingPunct="0">
              <a:defRPr sz="2400">
                <a:solidFill>
                  <a:schemeClr val="tx1"/>
                </a:solidFill>
                <a:latin typeface="Arial" charset="0"/>
                <a:ea typeface="ＭＳ Ｐゴシック" charset="0"/>
              </a:defRPr>
            </a:lvl3pPr>
            <a:lvl4pPr marL="1600200" indent="-228600" defTabSz="912813" eaLnBrk="0" hangingPunct="0">
              <a:defRPr sz="2400">
                <a:solidFill>
                  <a:schemeClr val="tx1"/>
                </a:solidFill>
                <a:latin typeface="Arial" charset="0"/>
                <a:ea typeface="ＭＳ Ｐゴシック" charset="0"/>
              </a:defRPr>
            </a:lvl4pPr>
            <a:lvl5pPr marL="2057400" indent="-228600" defTabSz="912813" eaLnBrk="0" hangingPunct="0">
              <a:defRPr sz="2400">
                <a:solidFill>
                  <a:schemeClr val="tx1"/>
                </a:solidFill>
                <a:latin typeface="Arial" charset="0"/>
                <a:ea typeface="ＭＳ Ｐゴシック" charset="0"/>
              </a:defRPr>
            </a:lvl5pPr>
            <a:lvl6pPr marL="2514600" indent="-228600" defTabSz="912813"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12813"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12813"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12813"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ts val="1200"/>
              </a:lnSpc>
            </a:pPr>
            <a:r>
              <a:rPr lang="en-US" altLang="zh-CN" sz="1400">
                <a:solidFill>
                  <a:srgbClr val="FFFFFF"/>
                </a:solidFill>
                <a:latin typeface="Times New Roman" charset="0"/>
                <a:cs typeface="Times New Roman" charset="0"/>
              </a:rPr>
              <a:t>5</a:t>
            </a:r>
          </a:p>
        </p:txBody>
      </p:sp>
      <p:sp>
        <p:nvSpPr>
          <p:cNvPr id="143364" name="TextBox 1"/>
          <p:cNvSpPr txBox="1">
            <a:spLocks noChangeArrowheads="1"/>
          </p:cNvSpPr>
          <p:nvPr/>
        </p:nvSpPr>
        <p:spPr bwMode="auto">
          <a:xfrm>
            <a:off x="3420534" y="3581403"/>
            <a:ext cx="1028552" cy="315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45716">
            <a:spAutoFit/>
          </a:bodyPr>
          <a:lstStyle>
            <a:lvl1pPr defTabSz="912813" eaLnBrk="0" hangingPunct="0">
              <a:tabLst>
                <a:tab pos="455613" algn="l"/>
              </a:tabLst>
              <a:defRPr sz="2400">
                <a:solidFill>
                  <a:schemeClr val="tx1"/>
                </a:solidFill>
                <a:latin typeface="Arial" charset="0"/>
                <a:ea typeface="ＭＳ Ｐゴシック" charset="0"/>
                <a:cs typeface="ＭＳ Ｐゴシック" charset="0"/>
              </a:defRPr>
            </a:lvl1pPr>
            <a:lvl2pPr marL="742950" indent="-285750" defTabSz="912813" eaLnBrk="0" hangingPunct="0">
              <a:tabLst>
                <a:tab pos="455613" algn="l"/>
              </a:tabLst>
              <a:defRPr sz="2400">
                <a:solidFill>
                  <a:schemeClr val="tx1"/>
                </a:solidFill>
                <a:latin typeface="Arial" charset="0"/>
                <a:ea typeface="ＭＳ Ｐゴシック" charset="0"/>
              </a:defRPr>
            </a:lvl2pPr>
            <a:lvl3pPr marL="1143000" indent="-228600" defTabSz="912813" eaLnBrk="0" hangingPunct="0">
              <a:tabLst>
                <a:tab pos="455613" algn="l"/>
              </a:tabLst>
              <a:defRPr sz="2400">
                <a:solidFill>
                  <a:schemeClr val="tx1"/>
                </a:solidFill>
                <a:latin typeface="Arial" charset="0"/>
                <a:ea typeface="ＭＳ Ｐゴシック" charset="0"/>
              </a:defRPr>
            </a:lvl3pPr>
            <a:lvl4pPr marL="1600200" indent="-228600" defTabSz="912813" eaLnBrk="0" hangingPunct="0">
              <a:tabLst>
                <a:tab pos="455613" algn="l"/>
              </a:tabLst>
              <a:defRPr sz="2400">
                <a:solidFill>
                  <a:schemeClr val="tx1"/>
                </a:solidFill>
                <a:latin typeface="Arial" charset="0"/>
                <a:ea typeface="ＭＳ Ｐゴシック" charset="0"/>
              </a:defRPr>
            </a:lvl4pPr>
            <a:lvl5pPr marL="2057400" indent="-228600" defTabSz="912813" eaLnBrk="0" hangingPunct="0">
              <a:tabLst>
                <a:tab pos="455613" algn="l"/>
              </a:tabLst>
              <a:defRPr sz="2400">
                <a:solidFill>
                  <a:schemeClr val="tx1"/>
                </a:solidFill>
                <a:latin typeface="Arial" charset="0"/>
                <a:ea typeface="ＭＳ Ｐゴシック" charset="0"/>
              </a:defRPr>
            </a:lvl5pPr>
            <a:lvl6pPr marL="2514600" indent="-228600" defTabSz="912813" eaLnBrk="0" fontAlgn="base" hangingPunct="0">
              <a:spcBef>
                <a:spcPct val="0"/>
              </a:spcBef>
              <a:spcAft>
                <a:spcPct val="0"/>
              </a:spcAft>
              <a:tabLst>
                <a:tab pos="455613" algn="l"/>
              </a:tabLst>
              <a:defRPr sz="2400">
                <a:solidFill>
                  <a:schemeClr val="tx1"/>
                </a:solidFill>
                <a:latin typeface="Arial" charset="0"/>
                <a:ea typeface="ＭＳ Ｐゴシック" charset="0"/>
              </a:defRPr>
            </a:lvl6pPr>
            <a:lvl7pPr marL="2971800" indent="-228600" defTabSz="912813" eaLnBrk="0" fontAlgn="base" hangingPunct="0">
              <a:spcBef>
                <a:spcPct val="0"/>
              </a:spcBef>
              <a:spcAft>
                <a:spcPct val="0"/>
              </a:spcAft>
              <a:tabLst>
                <a:tab pos="455613" algn="l"/>
              </a:tabLst>
              <a:defRPr sz="2400">
                <a:solidFill>
                  <a:schemeClr val="tx1"/>
                </a:solidFill>
                <a:latin typeface="Arial" charset="0"/>
                <a:ea typeface="ＭＳ Ｐゴシック" charset="0"/>
              </a:defRPr>
            </a:lvl7pPr>
            <a:lvl8pPr marL="3429000" indent="-228600" defTabSz="912813" eaLnBrk="0" fontAlgn="base" hangingPunct="0">
              <a:spcBef>
                <a:spcPct val="0"/>
              </a:spcBef>
              <a:spcAft>
                <a:spcPct val="0"/>
              </a:spcAft>
              <a:tabLst>
                <a:tab pos="455613" algn="l"/>
              </a:tabLst>
              <a:defRPr sz="2400">
                <a:solidFill>
                  <a:schemeClr val="tx1"/>
                </a:solidFill>
                <a:latin typeface="Arial" charset="0"/>
                <a:ea typeface="ＭＳ Ｐゴシック" charset="0"/>
              </a:defRPr>
            </a:lvl8pPr>
            <a:lvl9pPr marL="3886200" indent="-228600" defTabSz="912813" eaLnBrk="0" fontAlgn="base" hangingPunct="0">
              <a:spcBef>
                <a:spcPct val="0"/>
              </a:spcBef>
              <a:spcAft>
                <a:spcPct val="0"/>
              </a:spcAft>
              <a:tabLst>
                <a:tab pos="455613" algn="l"/>
              </a:tabLst>
              <a:defRPr sz="2400">
                <a:solidFill>
                  <a:schemeClr val="tx1"/>
                </a:solidFill>
                <a:latin typeface="Arial" charset="0"/>
                <a:ea typeface="ＭＳ Ｐゴシック" charset="0"/>
              </a:defRPr>
            </a:lvl9pPr>
          </a:lstStyle>
          <a:p>
            <a:pPr eaLnBrk="1" hangingPunct="1">
              <a:lnSpc>
                <a:spcPts val="900"/>
              </a:lnSpc>
            </a:pPr>
            <a:r>
              <a:rPr lang="en-US" altLang="zh-CN" sz="1800">
                <a:solidFill>
                  <a:srgbClr val="000000"/>
                </a:solidFill>
                <a:latin typeface="Calibri" charset="0"/>
                <a:ea typeface="宋体" charset="0"/>
                <a:cs typeface="宋体" charset="0"/>
              </a:rPr>
              <a:t>	</a:t>
            </a:r>
            <a:r>
              <a:rPr lang="en-US" altLang="zh-CN" sz="1000" b="1">
                <a:solidFill>
                  <a:srgbClr val="FFFFFF"/>
                </a:solidFill>
                <a:latin typeface="Times New Roman" charset="0"/>
                <a:cs typeface="Times New Roman" charset="0"/>
              </a:rPr>
              <a:t>VEGFR-2</a:t>
            </a:r>
          </a:p>
          <a:p>
            <a:pPr eaLnBrk="1" hangingPunct="1">
              <a:lnSpc>
                <a:spcPts val="1200"/>
              </a:lnSpc>
            </a:pPr>
            <a:r>
              <a:rPr lang="en-US" altLang="zh-CN" sz="1000" b="1">
                <a:solidFill>
                  <a:srgbClr val="FFFFFF"/>
                </a:solidFill>
                <a:latin typeface="Times New Roman" charset="0"/>
                <a:cs typeface="Times New Roman" charset="0"/>
              </a:rPr>
              <a:t>VEGFR-1</a:t>
            </a:r>
          </a:p>
        </p:txBody>
      </p:sp>
      <p:sp>
        <p:nvSpPr>
          <p:cNvPr id="143365" name="TextBox 1"/>
          <p:cNvSpPr txBox="1">
            <a:spLocks noChangeArrowheads="1"/>
          </p:cNvSpPr>
          <p:nvPr/>
        </p:nvSpPr>
        <p:spPr bwMode="auto">
          <a:xfrm>
            <a:off x="4809068" y="3416301"/>
            <a:ext cx="1013098" cy="37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45716">
            <a:spAutoFit/>
          </a:bodyPr>
          <a:lstStyle>
            <a:lvl1pPr defTabSz="912813" eaLnBrk="0" hangingPunct="0">
              <a:tabLst>
                <a:tab pos="430213" algn="l"/>
              </a:tabLst>
              <a:defRPr sz="2400">
                <a:solidFill>
                  <a:schemeClr val="tx1"/>
                </a:solidFill>
                <a:latin typeface="Arial" charset="0"/>
                <a:ea typeface="ＭＳ Ｐゴシック" charset="0"/>
                <a:cs typeface="ＭＳ Ｐゴシック" charset="0"/>
              </a:defRPr>
            </a:lvl1pPr>
            <a:lvl2pPr marL="742950" indent="-285750" defTabSz="912813" eaLnBrk="0" hangingPunct="0">
              <a:tabLst>
                <a:tab pos="430213" algn="l"/>
              </a:tabLst>
              <a:defRPr sz="2400">
                <a:solidFill>
                  <a:schemeClr val="tx1"/>
                </a:solidFill>
                <a:latin typeface="Arial" charset="0"/>
                <a:ea typeface="ＭＳ Ｐゴシック" charset="0"/>
              </a:defRPr>
            </a:lvl2pPr>
            <a:lvl3pPr marL="1143000" indent="-228600" defTabSz="912813" eaLnBrk="0" hangingPunct="0">
              <a:tabLst>
                <a:tab pos="430213" algn="l"/>
              </a:tabLst>
              <a:defRPr sz="2400">
                <a:solidFill>
                  <a:schemeClr val="tx1"/>
                </a:solidFill>
                <a:latin typeface="Arial" charset="0"/>
                <a:ea typeface="ＭＳ Ｐゴシック" charset="0"/>
              </a:defRPr>
            </a:lvl3pPr>
            <a:lvl4pPr marL="1600200" indent="-228600" defTabSz="912813" eaLnBrk="0" hangingPunct="0">
              <a:tabLst>
                <a:tab pos="430213" algn="l"/>
              </a:tabLst>
              <a:defRPr sz="2400">
                <a:solidFill>
                  <a:schemeClr val="tx1"/>
                </a:solidFill>
                <a:latin typeface="Arial" charset="0"/>
                <a:ea typeface="ＭＳ Ｐゴシック" charset="0"/>
              </a:defRPr>
            </a:lvl4pPr>
            <a:lvl5pPr marL="2057400" indent="-228600" defTabSz="912813" eaLnBrk="0" hangingPunct="0">
              <a:tabLst>
                <a:tab pos="430213" algn="l"/>
              </a:tabLst>
              <a:defRPr sz="2400">
                <a:solidFill>
                  <a:schemeClr val="tx1"/>
                </a:solidFill>
                <a:latin typeface="Arial" charset="0"/>
                <a:ea typeface="ＭＳ Ｐゴシック" charset="0"/>
              </a:defRPr>
            </a:lvl5pPr>
            <a:lvl6pPr marL="2514600" indent="-228600" defTabSz="912813" eaLnBrk="0" fontAlgn="base" hangingPunct="0">
              <a:spcBef>
                <a:spcPct val="0"/>
              </a:spcBef>
              <a:spcAft>
                <a:spcPct val="0"/>
              </a:spcAft>
              <a:tabLst>
                <a:tab pos="430213" algn="l"/>
              </a:tabLst>
              <a:defRPr sz="2400">
                <a:solidFill>
                  <a:schemeClr val="tx1"/>
                </a:solidFill>
                <a:latin typeface="Arial" charset="0"/>
                <a:ea typeface="ＭＳ Ｐゴシック" charset="0"/>
              </a:defRPr>
            </a:lvl6pPr>
            <a:lvl7pPr marL="2971800" indent="-228600" defTabSz="912813" eaLnBrk="0" fontAlgn="base" hangingPunct="0">
              <a:spcBef>
                <a:spcPct val="0"/>
              </a:spcBef>
              <a:spcAft>
                <a:spcPct val="0"/>
              </a:spcAft>
              <a:tabLst>
                <a:tab pos="430213" algn="l"/>
              </a:tabLst>
              <a:defRPr sz="2400">
                <a:solidFill>
                  <a:schemeClr val="tx1"/>
                </a:solidFill>
                <a:latin typeface="Arial" charset="0"/>
                <a:ea typeface="ＭＳ Ｐゴシック" charset="0"/>
              </a:defRPr>
            </a:lvl7pPr>
            <a:lvl8pPr marL="3429000" indent="-228600" defTabSz="912813" eaLnBrk="0" fontAlgn="base" hangingPunct="0">
              <a:spcBef>
                <a:spcPct val="0"/>
              </a:spcBef>
              <a:spcAft>
                <a:spcPct val="0"/>
              </a:spcAft>
              <a:tabLst>
                <a:tab pos="430213" algn="l"/>
              </a:tabLst>
              <a:defRPr sz="2400">
                <a:solidFill>
                  <a:schemeClr val="tx1"/>
                </a:solidFill>
                <a:latin typeface="Arial" charset="0"/>
                <a:ea typeface="ＭＳ Ｐゴシック" charset="0"/>
              </a:defRPr>
            </a:lvl8pPr>
            <a:lvl9pPr marL="3886200" indent="-228600" defTabSz="912813" eaLnBrk="0" fontAlgn="base" hangingPunct="0">
              <a:spcBef>
                <a:spcPct val="0"/>
              </a:spcBef>
              <a:spcAft>
                <a:spcPct val="0"/>
              </a:spcAft>
              <a:tabLst>
                <a:tab pos="430213" algn="l"/>
              </a:tabLst>
              <a:defRPr sz="2400">
                <a:solidFill>
                  <a:schemeClr val="tx1"/>
                </a:solidFill>
                <a:latin typeface="Arial" charset="0"/>
                <a:ea typeface="ＭＳ Ｐゴシック" charset="0"/>
              </a:defRPr>
            </a:lvl9pPr>
          </a:lstStyle>
          <a:p>
            <a:pPr eaLnBrk="1" hangingPunct="1">
              <a:lnSpc>
                <a:spcPts val="1300"/>
              </a:lnSpc>
            </a:pPr>
            <a:r>
              <a:rPr lang="en-US" altLang="zh-CN" sz="1800">
                <a:solidFill>
                  <a:srgbClr val="000000"/>
                </a:solidFill>
                <a:latin typeface="Calibri" charset="0"/>
                <a:ea typeface="宋体" charset="0"/>
                <a:cs typeface="宋体" charset="0"/>
              </a:rPr>
              <a:t>	</a:t>
            </a:r>
            <a:r>
              <a:rPr lang="en-US" altLang="zh-CN" sz="1000" b="1">
                <a:solidFill>
                  <a:srgbClr val="FFFFFF"/>
                </a:solidFill>
                <a:latin typeface="Times New Roman" charset="0"/>
                <a:cs typeface="Times New Roman" charset="0"/>
              </a:rPr>
              <a:t>PDGFR-α</a:t>
            </a:r>
          </a:p>
          <a:p>
            <a:pPr eaLnBrk="1" hangingPunct="1">
              <a:lnSpc>
                <a:spcPts val="1300"/>
              </a:lnSpc>
            </a:pPr>
            <a:r>
              <a:rPr lang="en-US" altLang="zh-CN" sz="1000" b="1">
                <a:solidFill>
                  <a:srgbClr val="FFFFFF"/>
                </a:solidFill>
                <a:latin typeface="Times New Roman" charset="0"/>
                <a:cs typeface="Times New Roman" charset="0"/>
              </a:rPr>
              <a:t>VEGFR-3</a:t>
            </a:r>
          </a:p>
        </p:txBody>
      </p:sp>
      <p:sp>
        <p:nvSpPr>
          <p:cNvPr id="143366" name="TextBox 1"/>
          <p:cNvSpPr txBox="1">
            <a:spLocks noChangeArrowheads="1"/>
          </p:cNvSpPr>
          <p:nvPr/>
        </p:nvSpPr>
        <p:spPr bwMode="auto">
          <a:xfrm>
            <a:off x="6163734" y="3568703"/>
            <a:ext cx="897682" cy="200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45716">
            <a:spAutoFit/>
          </a:bodyPr>
          <a:lstStyle>
            <a:lvl1pPr defTabSz="912813" eaLnBrk="0" hangingPunct="0">
              <a:defRPr sz="2400">
                <a:solidFill>
                  <a:schemeClr val="tx1"/>
                </a:solidFill>
                <a:latin typeface="Arial" charset="0"/>
                <a:ea typeface="ＭＳ Ｐゴシック" charset="0"/>
                <a:cs typeface="ＭＳ Ｐゴシック" charset="0"/>
              </a:defRPr>
            </a:lvl1pPr>
            <a:lvl2pPr marL="742950" indent="-285750" defTabSz="912813" eaLnBrk="0" hangingPunct="0">
              <a:defRPr sz="2400">
                <a:solidFill>
                  <a:schemeClr val="tx1"/>
                </a:solidFill>
                <a:latin typeface="Arial" charset="0"/>
                <a:ea typeface="ＭＳ Ｐゴシック" charset="0"/>
              </a:defRPr>
            </a:lvl2pPr>
            <a:lvl3pPr marL="1143000" indent="-228600" defTabSz="912813" eaLnBrk="0" hangingPunct="0">
              <a:defRPr sz="2400">
                <a:solidFill>
                  <a:schemeClr val="tx1"/>
                </a:solidFill>
                <a:latin typeface="Arial" charset="0"/>
                <a:ea typeface="ＭＳ Ｐゴシック" charset="0"/>
              </a:defRPr>
            </a:lvl3pPr>
            <a:lvl4pPr marL="1600200" indent="-228600" defTabSz="912813" eaLnBrk="0" hangingPunct="0">
              <a:defRPr sz="2400">
                <a:solidFill>
                  <a:schemeClr val="tx1"/>
                </a:solidFill>
                <a:latin typeface="Arial" charset="0"/>
                <a:ea typeface="ＭＳ Ｐゴシック" charset="0"/>
              </a:defRPr>
            </a:lvl4pPr>
            <a:lvl5pPr marL="2057400" indent="-228600" defTabSz="912813" eaLnBrk="0" hangingPunct="0">
              <a:defRPr sz="2400">
                <a:solidFill>
                  <a:schemeClr val="tx1"/>
                </a:solidFill>
                <a:latin typeface="Arial" charset="0"/>
                <a:ea typeface="ＭＳ Ｐゴシック" charset="0"/>
              </a:defRPr>
            </a:lvl5pPr>
            <a:lvl6pPr marL="2514600" indent="-228600" defTabSz="912813"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12813"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12813"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12813"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ts val="1200"/>
              </a:lnSpc>
            </a:pPr>
            <a:r>
              <a:rPr lang="en-US" altLang="zh-CN" sz="1000" b="1">
                <a:solidFill>
                  <a:srgbClr val="FFFFFF"/>
                </a:solidFill>
                <a:latin typeface="Times New Roman" charset="0"/>
                <a:cs typeface="Times New Roman" charset="0"/>
              </a:rPr>
              <a:t>PDGFR-ß</a:t>
            </a:r>
            <a:r>
              <a:rPr lang="en-US" altLang="zh-CN" sz="1000">
                <a:solidFill>
                  <a:srgbClr val="000000"/>
                </a:solidFill>
                <a:latin typeface="Times New Roman" charset="0"/>
                <a:cs typeface="Times New Roman" charset="0"/>
              </a:rPr>
              <a:t>  </a:t>
            </a:r>
            <a:r>
              <a:rPr lang="en-US" altLang="zh-CN" sz="1000" b="1">
                <a:solidFill>
                  <a:srgbClr val="FFFFFF"/>
                </a:solidFill>
                <a:latin typeface="Times New Roman" charset="0"/>
                <a:cs typeface="Times New Roman" charset="0"/>
              </a:rPr>
              <a:t>c-Kit</a:t>
            </a:r>
          </a:p>
        </p:txBody>
      </p:sp>
      <p:sp>
        <p:nvSpPr>
          <p:cNvPr id="143367" name="TextBox 1"/>
          <p:cNvSpPr txBox="1">
            <a:spLocks noChangeArrowheads="1"/>
          </p:cNvSpPr>
          <p:nvPr/>
        </p:nvSpPr>
        <p:spPr bwMode="auto">
          <a:xfrm>
            <a:off x="7755467" y="3670303"/>
            <a:ext cx="263494" cy="167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45716">
            <a:spAutoFit/>
          </a:bodyPr>
          <a:lstStyle>
            <a:lvl1pPr defTabSz="912813" eaLnBrk="0" hangingPunct="0">
              <a:defRPr sz="2400">
                <a:solidFill>
                  <a:schemeClr val="tx1"/>
                </a:solidFill>
                <a:latin typeface="Arial" charset="0"/>
                <a:ea typeface="ＭＳ Ｐゴシック" charset="0"/>
                <a:cs typeface="ＭＳ Ｐゴシック" charset="0"/>
              </a:defRPr>
            </a:lvl1pPr>
            <a:lvl2pPr marL="742950" indent="-285750" defTabSz="912813" eaLnBrk="0" hangingPunct="0">
              <a:defRPr sz="2400">
                <a:solidFill>
                  <a:schemeClr val="tx1"/>
                </a:solidFill>
                <a:latin typeface="Arial" charset="0"/>
                <a:ea typeface="ＭＳ Ｐゴシック" charset="0"/>
              </a:defRPr>
            </a:lvl2pPr>
            <a:lvl3pPr marL="1143000" indent="-228600" defTabSz="912813" eaLnBrk="0" hangingPunct="0">
              <a:defRPr sz="2400">
                <a:solidFill>
                  <a:schemeClr val="tx1"/>
                </a:solidFill>
                <a:latin typeface="Arial" charset="0"/>
                <a:ea typeface="ＭＳ Ｐゴシック" charset="0"/>
              </a:defRPr>
            </a:lvl3pPr>
            <a:lvl4pPr marL="1600200" indent="-228600" defTabSz="912813" eaLnBrk="0" hangingPunct="0">
              <a:defRPr sz="2400">
                <a:solidFill>
                  <a:schemeClr val="tx1"/>
                </a:solidFill>
                <a:latin typeface="Arial" charset="0"/>
                <a:ea typeface="ＭＳ Ｐゴシック" charset="0"/>
              </a:defRPr>
            </a:lvl4pPr>
            <a:lvl5pPr marL="2057400" indent="-228600" defTabSz="912813" eaLnBrk="0" hangingPunct="0">
              <a:defRPr sz="2400">
                <a:solidFill>
                  <a:schemeClr val="tx1"/>
                </a:solidFill>
                <a:latin typeface="Arial" charset="0"/>
                <a:ea typeface="ＭＳ Ｐゴシック" charset="0"/>
              </a:defRPr>
            </a:lvl5pPr>
            <a:lvl6pPr marL="2514600" indent="-228600" defTabSz="912813"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12813"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12813"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12813"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ts val="900"/>
              </a:lnSpc>
            </a:pPr>
            <a:r>
              <a:rPr lang="en-US" altLang="zh-CN" sz="1000" b="1">
                <a:solidFill>
                  <a:srgbClr val="FFFFFF"/>
                </a:solidFill>
                <a:latin typeface="Times New Roman" charset="0"/>
                <a:cs typeface="Times New Roman" charset="0"/>
              </a:rPr>
              <a:t>Flt-3</a:t>
            </a:r>
          </a:p>
        </p:txBody>
      </p:sp>
      <p:sp>
        <p:nvSpPr>
          <p:cNvPr id="143368" name="TextBox 1"/>
          <p:cNvSpPr txBox="1">
            <a:spLocks noChangeArrowheads="1"/>
          </p:cNvSpPr>
          <p:nvPr/>
        </p:nvSpPr>
        <p:spPr bwMode="auto">
          <a:xfrm>
            <a:off x="220133" y="609600"/>
            <a:ext cx="7233150" cy="2801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45716">
            <a:spAutoFit/>
          </a:bodyPr>
          <a:lstStyle>
            <a:lvl1pPr defTabSz="912813" eaLnBrk="0" hangingPunct="0">
              <a:tabLst>
                <a:tab pos="125413" algn="l"/>
                <a:tab pos="760413" algn="l"/>
                <a:tab pos="798513" algn="l"/>
                <a:tab pos="2957513" algn="l"/>
              </a:tabLst>
              <a:defRPr sz="2400">
                <a:solidFill>
                  <a:schemeClr val="tx1"/>
                </a:solidFill>
                <a:latin typeface="Arial" charset="0"/>
                <a:ea typeface="ＭＳ Ｐゴシック" charset="0"/>
                <a:cs typeface="ＭＳ Ｐゴシック" charset="0"/>
              </a:defRPr>
            </a:lvl1pPr>
            <a:lvl2pPr marL="742950" indent="-285750" defTabSz="912813" eaLnBrk="0" hangingPunct="0">
              <a:tabLst>
                <a:tab pos="125413" algn="l"/>
                <a:tab pos="760413" algn="l"/>
                <a:tab pos="798513" algn="l"/>
                <a:tab pos="2957513" algn="l"/>
              </a:tabLst>
              <a:defRPr sz="2400">
                <a:solidFill>
                  <a:schemeClr val="tx1"/>
                </a:solidFill>
                <a:latin typeface="Arial" charset="0"/>
                <a:ea typeface="ＭＳ Ｐゴシック" charset="0"/>
              </a:defRPr>
            </a:lvl2pPr>
            <a:lvl3pPr marL="1143000" indent="-228600" defTabSz="912813" eaLnBrk="0" hangingPunct="0">
              <a:tabLst>
                <a:tab pos="125413" algn="l"/>
                <a:tab pos="760413" algn="l"/>
                <a:tab pos="798513" algn="l"/>
                <a:tab pos="2957513" algn="l"/>
              </a:tabLst>
              <a:defRPr sz="2400">
                <a:solidFill>
                  <a:schemeClr val="tx1"/>
                </a:solidFill>
                <a:latin typeface="Arial" charset="0"/>
                <a:ea typeface="ＭＳ Ｐゴシック" charset="0"/>
              </a:defRPr>
            </a:lvl3pPr>
            <a:lvl4pPr marL="1600200" indent="-228600" defTabSz="912813" eaLnBrk="0" hangingPunct="0">
              <a:tabLst>
                <a:tab pos="125413" algn="l"/>
                <a:tab pos="760413" algn="l"/>
                <a:tab pos="798513" algn="l"/>
                <a:tab pos="2957513" algn="l"/>
              </a:tabLst>
              <a:defRPr sz="2400">
                <a:solidFill>
                  <a:schemeClr val="tx1"/>
                </a:solidFill>
                <a:latin typeface="Arial" charset="0"/>
                <a:ea typeface="ＭＳ Ｐゴシック" charset="0"/>
              </a:defRPr>
            </a:lvl4pPr>
            <a:lvl5pPr marL="2057400" indent="-228600" defTabSz="912813" eaLnBrk="0" hangingPunct="0">
              <a:tabLst>
                <a:tab pos="125413" algn="l"/>
                <a:tab pos="760413" algn="l"/>
                <a:tab pos="798513" algn="l"/>
                <a:tab pos="2957513" algn="l"/>
              </a:tabLst>
              <a:defRPr sz="2400">
                <a:solidFill>
                  <a:schemeClr val="tx1"/>
                </a:solidFill>
                <a:latin typeface="Arial" charset="0"/>
                <a:ea typeface="ＭＳ Ｐゴシック" charset="0"/>
              </a:defRPr>
            </a:lvl5pPr>
            <a:lvl6pPr marL="2514600" indent="-228600" defTabSz="912813" eaLnBrk="0" fontAlgn="base" hangingPunct="0">
              <a:spcBef>
                <a:spcPct val="0"/>
              </a:spcBef>
              <a:spcAft>
                <a:spcPct val="0"/>
              </a:spcAft>
              <a:tabLst>
                <a:tab pos="125413" algn="l"/>
                <a:tab pos="760413" algn="l"/>
                <a:tab pos="798513" algn="l"/>
                <a:tab pos="2957513" algn="l"/>
              </a:tabLst>
              <a:defRPr sz="2400">
                <a:solidFill>
                  <a:schemeClr val="tx1"/>
                </a:solidFill>
                <a:latin typeface="Arial" charset="0"/>
                <a:ea typeface="ＭＳ Ｐゴシック" charset="0"/>
              </a:defRPr>
            </a:lvl6pPr>
            <a:lvl7pPr marL="2971800" indent="-228600" defTabSz="912813" eaLnBrk="0" fontAlgn="base" hangingPunct="0">
              <a:spcBef>
                <a:spcPct val="0"/>
              </a:spcBef>
              <a:spcAft>
                <a:spcPct val="0"/>
              </a:spcAft>
              <a:tabLst>
                <a:tab pos="125413" algn="l"/>
                <a:tab pos="760413" algn="l"/>
                <a:tab pos="798513" algn="l"/>
                <a:tab pos="2957513" algn="l"/>
              </a:tabLst>
              <a:defRPr sz="2400">
                <a:solidFill>
                  <a:schemeClr val="tx1"/>
                </a:solidFill>
                <a:latin typeface="Arial" charset="0"/>
                <a:ea typeface="ＭＳ Ｐゴシック" charset="0"/>
              </a:defRPr>
            </a:lvl7pPr>
            <a:lvl8pPr marL="3429000" indent="-228600" defTabSz="912813" eaLnBrk="0" fontAlgn="base" hangingPunct="0">
              <a:spcBef>
                <a:spcPct val="0"/>
              </a:spcBef>
              <a:spcAft>
                <a:spcPct val="0"/>
              </a:spcAft>
              <a:tabLst>
                <a:tab pos="125413" algn="l"/>
                <a:tab pos="760413" algn="l"/>
                <a:tab pos="798513" algn="l"/>
                <a:tab pos="2957513" algn="l"/>
              </a:tabLst>
              <a:defRPr sz="2400">
                <a:solidFill>
                  <a:schemeClr val="tx1"/>
                </a:solidFill>
                <a:latin typeface="Arial" charset="0"/>
                <a:ea typeface="ＭＳ Ｐゴシック" charset="0"/>
              </a:defRPr>
            </a:lvl8pPr>
            <a:lvl9pPr marL="3886200" indent="-228600" defTabSz="912813" eaLnBrk="0" fontAlgn="base" hangingPunct="0">
              <a:spcBef>
                <a:spcPct val="0"/>
              </a:spcBef>
              <a:spcAft>
                <a:spcPct val="0"/>
              </a:spcAft>
              <a:tabLst>
                <a:tab pos="125413" algn="l"/>
                <a:tab pos="760413" algn="l"/>
                <a:tab pos="798513" algn="l"/>
                <a:tab pos="2957513" algn="l"/>
              </a:tabLst>
              <a:defRPr sz="2400">
                <a:solidFill>
                  <a:schemeClr val="tx1"/>
                </a:solidFill>
                <a:latin typeface="Arial" charset="0"/>
                <a:ea typeface="ＭＳ Ｐゴシック" charset="0"/>
              </a:defRPr>
            </a:lvl9pPr>
          </a:lstStyle>
          <a:p>
            <a:pPr eaLnBrk="1" hangingPunct="1">
              <a:lnSpc>
                <a:spcPts val="3100"/>
              </a:lnSpc>
            </a:pPr>
            <a:r>
              <a:rPr lang="en-US" altLang="zh-CN" sz="1800">
                <a:solidFill>
                  <a:srgbClr val="000000"/>
                </a:solidFill>
                <a:latin typeface="Calibri" charset="0"/>
                <a:ea typeface="宋体" charset="0"/>
                <a:cs typeface="宋体" charset="0"/>
              </a:rPr>
              <a:t>	</a:t>
            </a:r>
            <a:r>
              <a:rPr lang="en-US" altLang="zh-CN" sz="3200" b="1">
                <a:solidFill>
                  <a:srgbClr val="FFF301"/>
                </a:solidFill>
                <a:latin typeface="Times New Roman" charset="0"/>
                <a:cs typeface="Times New Roman" charset="0"/>
              </a:rPr>
              <a:t>Overview</a:t>
            </a:r>
            <a:r>
              <a:rPr lang="en-US" altLang="zh-CN" sz="3200">
                <a:solidFill>
                  <a:srgbClr val="000000"/>
                </a:solidFill>
                <a:latin typeface="Times New Roman" charset="0"/>
                <a:cs typeface="Times New Roman" charset="0"/>
              </a:rPr>
              <a:t> </a:t>
            </a:r>
            <a:r>
              <a:rPr lang="en-US" altLang="zh-CN" sz="3200" b="1">
                <a:solidFill>
                  <a:srgbClr val="FFF301"/>
                </a:solidFill>
                <a:latin typeface="Times New Roman" charset="0"/>
                <a:cs typeface="Times New Roman" charset="0"/>
              </a:rPr>
              <a:t>of</a:t>
            </a:r>
            <a:r>
              <a:rPr lang="en-US" altLang="zh-CN" sz="3200">
                <a:solidFill>
                  <a:srgbClr val="000000"/>
                </a:solidFill>
                <a:latin typeface="Times New Roman" charset="0"/>
                <a:cs typeface="Times New Roman" charset="0"/>
              </a:rPr>
              <a:t> </a:t>
            </a:r>
            <a:r>
              <a:rPr lang="en-US" altLang="zh-CN" sz="3200" b="1">
                <a:solidFill>
                  <a:srgbClr val="FFF301"/>
                </a:solidFill>
                <a:latin typeface="Times New Roman" charset="0"/>
                <a:cs typeface="Times New Roman" charset="0"/>
              </a:rPr>
              <a:t>targeted</a:t>
            </a:r>
            <a:r>
              <a:rPr lang="en-US" altLang="zh-CN" sz="3200">
                <a:solidFill>
                  <a:srgbClr val="000000"/>
                </a:solidFill>
                <a:latin typeface="Times New Roman" charset="0"/>
                <a:cs typeface="Times New Roman" charset="0"/>
              </a:rPr>
              <a:t> </a:t>
            </a:r>
            <a:r>
              <a:rPr lang="en-US" altLang="zh-CN" sz="3200" b="1">
                <a:solidFill>
                  <a:srgbClr val="FFF301"/>
                </a:solidFill>
                <a:latin typeface="Times New Roman" charset="0"/>
                <a:cs typeface="Times New Roman" charset="0"/>
              </a:rPr>
              <a:t>agents</a:t>
            </a:r>
            <a:r>
              <a:rPr lang="en-US" altLang="zh-CN" sz="3200">
                <a:solidFill>
                  <a:srgbClr val="000000"/>
                </a:solidFill>
                <a:latin typeface="Times New Roman" charset="0"/>
                <a:cs typeface="Times New Roman" charset="0"/>
              </a:rPr>
              <a:t> </a:t>
            </a:r>
            <a:r>
              <a:rPr lang="en-US" altLang="zh-CN" sz="3200" b="1">
                <a:solidFill>
                  <a:srgbClr val="FFF301"/>
                </a:solidFill>
                <a:latin typeface="Times New Roman" charset="0"/>
                <a:cs typeface="Times New Roman" charset="0"/>
              </a:rPr>
              <a:t>in</a:t>
            </a:r>
            <a:r>
              <a:rPr lang="en-US" altLang="zh-CN" sz="3200">
                <a:solidFill>
                  <a:srgbClr val="000000"/>
                </a:solidFill>
                <a:latin typeface="Times New Roman" charset="0"/>
                <a:cs typeface="Times New Roman" charset="0"/>
              </a:rPr>
              <a:t> </a:t>
            </a:r>
            <a:r>
              <a:rPr lang="en-US" altLang="zh-CN" sz="3200" b="1">
                <a:solidFill>
                  <a:srgbClr val="FFF301"/>
                </a:solidFill>
                <a:latin typeface="Times New Roman" charset="0"/>
                <a:cs typeface="Times New Roman" charset="0"/>
              </a:rPr>
              <a:t>mRCC</a:t>
            </a:r>
            <a:r>
              <a:rPr lang="en-US" altLang="zh-CN" sz="2100" b="1">
                <a:solidFill>
                  <a:srgbClr val="FFF301"/>
                </a:solidFill>
                <a:latin typeface="Times New Roman" charset="0"/>
                <a:cs typeface="Times New Roman" charset="0"/>
              </a:rPr>
              <a:t>1–5</a:t>
            </a:r>
          </a:p>
          <a:p>
            <a:pPr eaLnBrk="1" hangingPunct="1">
              <a:lnSpc>
                <a:spcPts val="1000"/>
              </a:lnSpc>
            </a:pPr>
            <a:endParaRPr lang="en-US" altLang="zh-CN" sz="1800">
              <a:solidFill>
                <a:srgbClr val="000000"/>
              </a:solidFill>
              <a:latin typeface="Calibri" charset="0"/>
              <a:ea typeface="宋体" charset="0"/>
              <a:cs typeface="宋体" charset="0"/>
            </a:endParaRPr>
          </a:p>
          <a:p>
            <a:pPr eaLnBrk="1" hangingPunct="1">
              <a:lnSpc>
                <a:spcPts val="1000"/>
              </a:lnSpc>
            </a:pPr>
            <a:endParaRPr lang="en-US" altLang="zh-CN" sz="1800">
              <a:solidFill>
                <a:srgbClr val="000000"/>
              </a:solidFill>
              <a:latin typeface="Calibri" charset="0"/>
              <a:ea typeface="宋体" charset="0"/>
              <a:cs typeface="宋体" charset="0"/>
            </a:endParaRPr>
          </a:p>
          <a:p>
            <a:pPr eaLnBrk="1" hangingPunct="1">
              <a:lnSpc>
                <a:spcPts val="1000"/>
              </a:lnSpc>
            </a:pPr>
            <a:endParaRPr lang="en-US" altLang="zh-CN" sz="1800">
              <a:solidFill>
                <a:srgbClr val="000000"/>
              </a:solidFill>
              <a:latin typeface="Calibri" charset="0"/>
              <a:ea typeface="宋体" charset="0"/>
              <a:cs typeface="宋体" charset="0"/>
            </a:endParaRPr>
          </a:p>
          <a:p>
            <a:pPr eaLnBrk="1" hangingPunct="1">
              <a:lnSpc>
                <a:spcPts val="1000"/>
              </a:lnSpc>
            </a:pPr>
            <a:endParaRPr lang="en-US" altLang="zh-CN" sz="1800">
              <a:solidFill>
                <a:srgbClr val="000000"/>
              </a:solidFill>
              <a:latin typeface="Calibri" charset="0"/>
              <a:ea typeface="宋体" charset="0"/>
              <a:cs typeface="宋体" charset="0"/>
            </a:endParaRPr>
          </a:p>
          <a:p>
            <a:pPr eaLnBrk="1" hangingPunct="1">
              <a:lnSpc>
                <a:spcPts val="1000"/>
              </a:lnSpc>
            </a:pPr>
            <a:endParaRPr lang="en-US" altLang="zh-CN" sz="1800">
              <a:solidFill>
                <a:srgbClr val="000000"/>
              </a:solidFill>
              <a:latin typeface="Calibri" charset="0"/>
              <a:ea typeface="宋体" charset="0"/>
              <a:cs typeface="宋体" charset="0"/>
            </a:endParaRPr>
          </a:p>
          <a:p>
            <a:pPr eaLnBrk="1" hangingPunct="1">
              <a:lnSpc>
                <a:spcPts val="2300"/>
              </a:lnSpc>
            </a:pPr>
            <a:r>
              <a:rPr lang="en-US" altLang="zh-CN" sz="1800">
                <a:solidFill>
                  <a:srgbClr val="000000"/>
                </a:solidFill>
                <a:latin typeface="Calibri" charset="0"/>
                <a:ea typeface="宋体" charset="0"/>
                <a:cs typeface="宋体" charset="0"/>
              </a:rPr>
              <a:t>				</a:t>
            </a:r>
            <a:r>
              <a:rPr lang="en-US" altLang="zh-CN" sz="1800" b="1">
                <a:solidFill>
                  <a:srgbClr val="FFFFFF"/>
                </a:solidFill>
                <a:latin typeface="Times New Roman" charset="0"/>
                <a:cs typeface="Times New Roman" charset="0"/>
              </a:rPr>
              <a:t>Anti-angiogenesis</a:t>
            </a:r>
          </a:p>
          <a:p>
            <a:pPr eaLnBrk="1" hangingPunct="1">
              <a:lnSpc>
                <a:spcPts val="1500"/>
              </a:lnSpc>
            </a:pPr>
            <a:r>
              <a:rPr lang="en-US" altLang="zh-CN" sz="1800">
                <a:solidFill>
                  <a:srgbClr val="000000"/>
                </a:solidFill>
                <a:latin typeface="Calibri" charset="0"/>
                <a:ea typeface="宋体" charset="0"/>
                <a:cs typeface="宋体" charset="0"/>
              </a:rPr>
              <a:t>			</a:t>
            </a:r>
            <a:r>
              <a:rPr lang="en-US" altLang="zh-CN" sz="1400" b="1">
                <a:solidFill>
                  <a:srgbClr val="FFFFFF"/>
                </a:solidFill>
                <a:latin typeface="Times New Roman" charset="0"/>
                <a:cs typeface="Times New Roman" charset="0"/>
              </a:rPr>
              <a:t>Bevacizumab</a:t>
            </a:r>
          </a:p>
          <a:p>
            <a:pPr eaLnBrk="1" hangingPunct="1">
              <a:lnSpc>
                <a:spcPts val="1000"/>
              </a:lnSpc>
            </a:pPr>
            <a:endParaRPr lang="en-US" altLang="zh-CN" sz="1800">
              <a:solidFill>
                <a:srgbClr val="000000"/>
              </a:solidFill>
              <a:latin typeface="Calibri" charset="0"/>
              <a:ea typeface="宋体" charset="0"/>
              <a:cs typeface="宋体" charset="0"/>
            </a:endParaRPr>
          </a:p>
          <a:p>
            <a:pPr eaLnBrk="1" hangingPunct="1">
              <a:lnSpc>
                <a:spcPts val="1000"/>
              </a:lnSpc>
            </a:pPr>
            <a:endParaRPr lang="en-US" altLang="zh-CN" sz="1800">
              <a:solidFill>
                <a:srgbClr val="000000"/>
              </a:solidFill>
              <a:latin typeface="Calibri" charset="0"/>
              <a:ea typeface="宋体" charset="0"/>
              <a:cs typeface="宋体" charset="0"/>
            </a:endParaRPr>
          </a:p>
          <a:p>
            <a:pPr eaLnBrk="1" hangingPunct="1">
              <a:lnSpc>
                <a:spcPts val="900"/>
              </a:lnSpc>
            </a:pPr>
            <a:r>
              <a:rPr lang="en-US" altLang="zh-CN" sz="1800">
                <a:solidFill>
                  <a:srgbClr val="000000"/>
                </a:solidFill>
                <a:latin typeface="Calibri" charset="0"/>
                <a:ea typeface="宋体" charset="0"/>
                <a:cs typeface="宋体" charset="0"/>
              </a:rPr>
              <a:t>		</a:t>
            </a:r>
            <a:r>
              <a:rPr lang="en-US" altLang="zh-CN" sz="1000" b="1">
                <a:solidFill>
                  <a:srgbClr val="FFFFFF"/>
                </a:solidFill>
                <a:latin typeface="Times New Roman" charset="0"/>
                <a:cs typeface="Times New Roman" charset="0"/>
              </a:rPr>
              <a:t>VEGF-A</a:t>
            </a:r>
          </a:p>
          <a:p>
            <a:pPr eaLnBrk="1" hangingPunct="1">
              <a:lnSpc>
                <a:spcPts val="1000"/>
              </a:lnSpc>
            </a:pPr>
            <a:endParaRPr lang="en-US" altLang="zh-CN" sz="1800">
              <a:solidFill>
                <a:srgbClr val="000000"/>
              </a:solidFill>
              <a:latin typeface="Calibri" charset="0"/>
              <a:ea typeface="宋体" charset="0"/>
              <a:cs typeface="宋体" charset="0"/>
            </a:endParaRPr>
          </a:p>
          <a:p>
            <a:pPr eaLnBrk="1" hangingPunct="1">
              <a:lnSpc>
                <a:spcPts val="1000"/>
              </a:lnSpc>
            </a:pPr>
            <a:endParaRPr lang="en-US" altLang="zh-CN" sz="1800">
              <a:solidFill>
                <a:srgbClr val="000000"/>
              </a:solidFill>
              <a:latin typeface="Calibri" charset="0"/>
              <a:ea typeface="宋体" charset="0"/>
              <a:cs typeface="宋体" charset="0"/>
            </a:endParaRPr>
          </a:p>
          <a:p>
            <a:pPr eaLnBrk="1" hangingPunct="1">
              <a:lnSpc>
                <a:spcPts val="1000"/>
              </a:lnSpc>
            </a:pPr>
            <a:endParaRPr lang="en-US" altLang="zh-CN" sz="1800">
              <a:solidFill>
                <a:srgbClr val="000000"/>
              </a:solidFill>
              <a:latin typeface="Calibri" charset="0"/>
              <a:ea typeface="宋体" charset="0"/>
              <a:cs typeface="宋体" charset="0"/>
            </a:endParaRPr>
          </a:p>
          <a:p>
            <a:pPr eaLnBrk="1" hangingPunct="1">
              <a:lnSpc>
                <a:spcPts val="1000"/>
              </a:lnSpc>
            </a:pPr>
            <a:endParaRPr lang="en-US" altLang="zh-CN" sz="1800">
              <a:solidFill>
                <a:srgbClr val="000000"/>
              </a:solidFill>
              <a:latin typeface="Calibri" charset="0"/>
              <a:ea typeface="宋体" charset="0"/>
              <a:cs typeface="宋体" charset="0"/>
            </a:endParaRPr>
          </a:p>
          <a:p>
            <a:pPr eaLnBrk="1" hangingPunct="1">
              <a:lnSpc>
                <a:spcPts val="900"/>
              </a:lnSpc>
            </a:pPr>
            <a:r>
              <a:rPr lang="en-US" altLang="zh-CN" sz="1000" b="1">
                <a:solidFill>
                  <a:srgbClr val="FFFFFF"/>
                </a:solidFill>
                <a:latin typeface="Times New Roman" charset="0"/>
                <a:cs typeface="Times New Roman" charset="0"/>
              </a:rPr>
              <a:t>VEGF-B</a:t>
            </a:r>
          </a:p>
          <a:p>
            <a:pPr eaLnBrk="1" hangingPunct="1">
              <a:lnSpc>
                <a:spcPts val="1900"/>
              </a:lnSpc>
            </a:pPr>
            <a:r>
              <a:rPr lang="en-US" altLang="zh-CN" sz="1000" b="1">
                <a:solidFill>
                  <a:srgbClr val="FFFFFF"/>
                </a:solidFill>
                <a:latin typeface="Times New Roman" charset="0"/>
                <a:cs typeface="Times New Roman" charset="0"/>
              </a:rPr>
              <a:t>VEGF-C</a:t>
            </a:r>
          </a:p>
        </p:txBody>
      </p:sp>
      <p:sp>
        <p:nvSpPr>
          <p:cNvPr id="143369" name="TextBox 1"/>
          <p:cNvSpPr txBox="1">
            <a:spLocks noChangeArrowheads="1"/>
          </p:cNvSpPr>
          <p:nvPr/>
        </p:nvSpPr>
        <p:spPr bwMode="auto">
          <a:xfrm>
            <a:off x="220134" y="3429000"/>
            <a:ext cx="504370" cy="441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45716">
            <a:spAutoFit/>
          </a:bodyPr>
          <a:lstStyle>
            <a:lvl1pPr defTabSz="912813" eaLnBrk="0" hangingPunct="0">
              <a:defRPr sz="2400">
                <a:solidFill>
                  <a:schemeClr val="tx1"/>
                </a:solidFill>
                <a:latin typeface="Arial" charset="0"/>
                <a:ea typeface="ＭＳ Ｐゴシック" charset="0"/>
                <a:cs typeface="ＭＳ Ｐゴシック" charset="0"/>
              </a:defRPr>
            </a:lvl1pPr>
            <a:lvl2pPr marL="742950" indent="-285750" defTabSz="912813" eaLnBrk="0" hangingPunct="0">
              <a:defRPr sz="2400">
                <a:solidFill>
                  <a:schemeClr val="tx1"/>
                </a:solidFill>
                <a:latin typeface="Arial" charset="0"/>
                <a:ea typeface="ＭＳ Ｐゴシック" charset="0"/>
              </a:defRPr>
            </a:lvl2pPr>
            <a:lvl3pPr marL="1143000" indent="-228600" defTabSz="912813" eaLnBrk="0" hangingPunct="0">
              <a:defRPr sz="2400">
                <a:solidFill>
                  <a:schemeClr val="tx1"/>
                </a:solidFill>
                <a:latin typeface="Arial" charset="0"/>
                <a:ea typeface="ＭＳ Ｐゴシック" charset="0"/>
              </a:defRPr>
            </a:lvl3pPr>
            <a:lvl4pPr marL="1600200" indent="-228600" defTabSz="912813" eaLnBrk="0" hangingPunct="0">
              <a:defRPr sz="2400">
                <a:solidFill>
                  <a:schemeClr val="tx1"/>
                </a:solidFill>
                <a:latin typeface="Arial" charset="0"/>
                <a:ea typeface="ＭＳ Ｐゴシック" charset="0"/>
              </a:defRPr>
            </a:lvl4pPr>
            <a:lvl5pPr marL="2057400" indent="-228600" defTabSz="912813" eaLnBrk="0" hangingPunct="0">
              <a:defRPr sz="2400">
                <a:solidFill>
                  <a:schemeClr val="tx1"/>
                </a:solidFill>
                <a:latin typeface="Arial" charset="0"/>
                <a:ea typeface="ＭＳ Ｐゴシック" charset="0"/>
              </a:defRPr>
            </a:lvl5pPr>
            <a:lvl6pPr marL="2514600" indent="-228600" defTabSz="912813"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12813"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12813"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12813"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ts val="900"/>
              </a:lnSpc>
            </a:pPr>
            <a:r>
              <a:rPr lang="en-US" altLang="zh-CN" sz="1000" b="1">
                <a:solidFill>
                  <a:srgbClr val="FFFFFF"/>
                </a:solidFill>
                <a:latin typeface="Times New Roman" charset="0"/>
                <a:cs typeface="Times New Roman" charset="0"/>
              </a:rPr>
              <a:t>VEGF-D</a:t>
            </a:r>
          </a:p>
          <a:p>
            <a:pPr eaLnBrk="1" hangingPunct="1">
              <a:lnSpc>
                <a:spcPts val="1000"/>
              </a:lnSpc>
            </a:pPr>
            <a:endParaRPr lang="en-US" altLang="zh-CN" sz="1800">
              <a:solidFill>
                <a:srgbClr val="000000"/>
              </a:solidFill>
              <a:latin typeface="Calibri" charset="0"/>
              <a:ea typeface="宋体" charset="0"/>
              <a:cs typeface="宋体" charset="0"/>
            </a:endParaRPr>
          </a:p>
          <a:p>
            <a:pPr eaLnBrk="1" hangingPunct="1">
              <a:lnSpc>
                <a:spcPts val="1100"/>
              </a:lnSpc>
            </a:pPr>
            <a:r>
              <a:rPr lang="en-US" altLang="zh-CN" sz="1000" b="1">
                <a:solidFill>
                  <a:srgbClr val="FFFFFF"/>
                </a:solidFill>
                <a:latin typeface="Times New Roman" charset="0"/>
                <a:cs typeface="Times New Roman" charset="0"/>
              </a:rPr>
              <a:t>VEGF-E</a:t>
            </a:r>
          </a:p>
        </p:txBody>
      </p:sp>
      <p:sp>
        <p:nvSpPr>
          <p:cNvPr id="143370" name="TextBox 1"/>
          <p:cNvSpPr txBox="1">
            <a:spLocks noChangeArrowheads="1"/>
          </p:cNvSpPr>
          <p:nvPr/>
        </p:nvSpPr>
        <p:spPr bwMode="auto">
          <a:xfrm>
            <a:off x="3708401" y="6057900"/>
            <a:ext cx="808089" cy="210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45716">
            <a:spAutoFit/>
          </a:bodyPr>
          <a:lstStyle>
            <a:lvl1pPr defTabSz="912813" eaLnBrk="0" hangingPunct="0">
              <a:defRPr sz="2400">
                <a:solidFill>
                  <a:schemeClr val="tx1"/>
                </a:solidFill>
                <a:latin typeface="Arial" charset="0"/>
                <a:ea typeface="ＭＳ Ｐゴシック" charset="0"/>
                <a:cs typeface="ＭＳ Ｐゴシック" charset="0"/>
              </a:defRPr>
            </a:lvl1pPr>
            <a:lvl2pPr marL="742950" indent="-285750" defTabSz="912813" eaLnBrk="0" hangingPunct="0">
              <a:defRPr sz="2400">
                <a:solidFill>
                  <a:schemeClr val="tx1"/>
                </a:solidFill>
                <a:latin typeface="Arial" charset="0"/>
                <a:ea typeface="ＭＳ Ｐゴシック" charset="0"/>
              </a:defRPr>
            </a:lvl2pPr>
            <a:lvl3pPr marL="1143000" indent="-228600" defTabSz="912813" eaLnBrk="0" hangingPunct="0">
              <a:defRPr sz="2400">
                <a:solidFill>
                  <a:schemeClr val="tx1"/>
                </a:solidFill>
                <a:latin typeface="Arial" charset="0"/>
                <a:ea typeface="ＭＳ Ｐゴシック" charset="0"/>
              </a:defRPr>
            </a:lvl3pPr>
            <a:lvl4pPr marL="1600200" indent="-228600" defTabSz="912813" eaLnBrk="0" hangingPunct="0">
              <a:defRPr sz="2400">
                <a:solidFill>
                  <a:schemeClr val="tx1"/>
                </a:solidFill>
                <a:latin typeface="Arial" charset="0"/>
                <a:ea typeface="ＭＳ Ｐゴシック" charset="0"/>
              </a:defRPr>
            </a:lvl4pPr>
            <a:lvl5pPr marL="2057400" indent="-228600" defTabSz="912813" eaLnBrk="0" hangingPunct="0">
              <a:defRPr sz="2400">
                <a:solidFill>
                  <a:schemeClr val="tx1"/>
                </a:solidFill>
                <a:latin typeface="Arial" charset="0"/>
                <a:ea typeface="ＭＳ Ｐゴシック" charset="0"/>
              </a:defRPr>
            </a:lvl5pPr>
            <a:lvl6pPr marL="2514600" indent="-228600" defTabSz="912813"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12813"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12813"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12813"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ts val="1200"/>
              </a:lnSpc>
            </a:pPr>
            <a:r>
              <a:rPr lang="en-US" altLang="zh-CN" sz="1400" b="1">
                <a:solidFill>
                  <a:srgbClr val="FF9933"/>
                </a:solidFill>
                <a:latin typeface="Times New Roman" charset="0"/>
                <a:cs typeface="Times New Roman" charset="0"/>
              </a:rPr>
              <a:t>Pazopanib</a:t>
            </a:r>
          </a:p>
        </p:txBody>
      </p:sp>
      <p:sp>
        <p:nvSpPr>
          <p:cNvPr id="143371" name="TextBox 1"/>
          <p:cNvSpPr txBox="1">
            <a:spLocks noChangeArrowheads="1"/>
          </p:cNvSpPr>
          <p:nvPr/>
        </p:nvSpPr>
        <p:spPr bwMode="auto">
          <a:xfrm>
            <a:off x="5825067" y="6057900"/>
            <a:ext cx="748126" cy="210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45716">
            <a:spAutoFit/>
          </a:bodyPr>
          <a:lstStyle>
            <a:lvl1pPr defTabSz="912813" eaLnBrk="0" hangingPunct="0">
              <a:defRPr sz="2400">
                <a:solidFill>
                  <a:schemeClr val="tx1"/>
                </a:solidFill>
                <a:latin typeface="Arial" charset="0"/>
                <a:ea typeface="ＭＳ Ｐゴシック" charset="0"/>
                <a:cs typeface="ＭＳ Ｐゴシック" charset="0"/>
              </a:defRPr>
            </a:lvl1pPr>
            <a:lvl2pPr marL="742950" indent="-285750" defTabSz="912813" eaLnBrk="0" hangingPunct="0">
              <a:defRPr sz="2400">
                <a:solidFill>
                  <a:schemeClr val="tx1"/>
                </a:solidFill>
                <a:latin typeface="Arial" charset="0"/>
                <a:ea typeface="ＭＳ Ｐゴシック" charset="0"/>
              </a:defRPr>
            </a:lvl2pPr>
            <a:lvl3pPr marL="1143000" indent="-228600" defTabSz="912813" eaLnBrk="0" hangingPunct="0">
              <a:defRPr sz="2400">
                <a:solidFill>
                  <a:schemeClr val="tx1"/>
                </a:solidFill>
                <a:latin typeface="Arial" charset="0"/>
                <a:ea typeface="ＭＳ Ｐゴシック" charset="0"/>
              </a:defRPr>
            </a:lvl3pPr>
            <a:lvl4pPr marL="1600200" indent="-228600" defTabSz="912813" eaLnBrk="0" hangingPunct="0">
              <a:defRPr sz="2400">
                <a:solidFill>
                  <a:schemeClr val="tx1"/>
                </a:solidFill>
                <a:latin typeface="Arial" charset="0"/>
                <a:ea typeface="ＭＳ Ｐゴシック" charset="0"/>
              </a:defRPr>
            </a:lvl4pPr>
            <a:lvl5pPr marL="2057400" indent="-228600" defTabSz="912813" eaLnBrk="0" hangingPunct="0">
              <a:defRPr sz="2400">
                <a:solidFill>
                  <a:schemeClr val="tx1"/>
                </a:solidFill>
                <a:latin typeface="Arial" charset="0"/>
                <a:ea typeface="ＭＳ Ｐゴシック" charset="0"/>
              </a:defRPr>
            </a:lvl5pPr>
            <a:lvl6pPr marL="2514600" indent="-228600" defTabSz="912813"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12813"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12813"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12813"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ts val="1200"/>
              </a:lnSpc>
            </a:pPr>
            <a:r>
              <a:rPr lang="en-US" altLang="zh-CN" sz="1400" b="1">
                <a:solidFill>
                  <a:srgbClr val="66FF33"/>
                </a:solidFill>
                <a:latin typeface="Times New Roman" charset="0"/>
                <a:cs typeface="Times New Roman" charset="0"/>
              </a:rPr>
              <a:t>Sorafenib</a:t>
            </a:r>
          </a:p>
        </p:txBody>
      </p:sp>
      <p:sp>
        <p:nvSpPr>
          <p:cNvPr id="143372" name="TextBox 1"/>
          <p:cNvSpPr txBox="1">
            <a:spLocks noChangeArrowheads="1"/>
          </p:cNvSpPr>
          <p:nvPr/>
        </p:nvSpPr>
        <p:spPr bwMode="auto">
          <a:xfrm>
            <a:off x="5317068" y="5943601"/>
            <a:ext cx="269304" cy="194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45716">
            <a:spAutoFit/>
          </a:bodyPr>
          <a:lstStyle>
            <a:lvl1pPr defTabSz="912813" eaLnBrk="0" hangingPunct="0">
              <a:defRPr sz="2400">
                <a:solidFill>
                  <a:schemeClr val="tx1"/>
                </a:solidFill>
                <a:latin typeface="Arial" charset="0"/>
                <a:ea typeface="ＭＳ Ｐゴシック" charset="0"/>
                <a:cs typeface="ＭＳ Ｐゴシック" charset="0"/>
              </a:defRPr>
            </a:lvl1pPr>
            <a:lvl2pPr marL="742950" indent="-285750" defTabSz="912813" eaLnBrk="0" hangingPunct="0">
              <a:defRPr sz="2400">
                <a:solidFill>
                  <a:schemeClr val="tx1"/>
                </a:solidFill>
                <a:latin typeface="Arial" charset="0"/>
                <a:ea typeface="ＭＳ Ｐゴシック" charset="0"/>
              </a:defRPr>
            </a:lvl2pPr>
            <a:lvl3pPr marL="1143000" indent="-228600" defTabSz="912813" eaLnBrk="0" hangingPunct="0">
              <a:defRPr sz="2400">
                <a:solidFill>
                  <a:schemeClr val="tx1"/>
                </a:solidFill>
                <a:latin typeface="Arial" charset="0"/>
                <a:ea typeface="ＭＳ Ｐゴシック" charset="0"/>
              </a:defRPr>
            </a:lvl3pPr>
            <a:lvl4pPr marL="1600200" indent="-228600" defTabSz="912813" eaLnBrk="0" hangingPunct="0">
              <a:defRPr sz="2400">
                <a:solidFill>
                  <a:schemeClr val="tx1"/>
                </a:solidFill>
                <a:latin typeface="Arial" charset="0"/>
                <a:ea typeface="ＭＳ Ｐゴシック" charset="0"/>
              </a:defRPr>
            </a:lvl4pPr>
            <a:lvl5pPr marL="2057400" indent="-228600" defTabSz="912813" eaLnBrk="0" hangingPunct="0">
              <a:defRPr sz="2400">
                <a:solidFill>
                  <a:schemeClr val="tx1"/>
                </a:solidFill>
                <a:latin typeface="Arial" charset="0"/>
                <a:ea typeface="ＭＳ Ｐゴシック" charset="0"/>
              </a:defRPr>
            </a:lvl5pPr>
            <a:lvl6pPr marL="2514600" indent="-228600" defTabSz="912813"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12813"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12813"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12813"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ts val="1100"/>
              </a:lnSpc>
            </a:pPr>
            <a:r>
              <a:rPr lang="en-US" altLang="zh-CN" sz="1200" b="1">
                <a:solidFill>
                  <a:srgbClr val="FFFFFF"/>
                </a:solidFill>
                <a:latin typeface="Times New Roman" charset="0"/>
                <a:cs typeface="Times New Roman" charset="0"/>
              </a:rPr>
              <a:t>Raf</a:t>
            </a:r>
          </a:p>
        </p:txBody>
      </p:sp>
      <p:sp>
        <p:nvSpPr>
          <p:cNvPr id="143373" name="TextBox 1"/>
          <p:cNvSpPr txBox="1">
            <a:spLocks noChangeArrowheads="1"/>
          </p:cNvSpPr>
          <p:nvPr/>
        </p:nvSpPr>
        <p:spPr bwMode="auto">
          <a:xfrm>
            <a:off x="7450668" y="6057900"/>
            <a:ext cx="708678" cy="210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45716">
            <a:spAutoFit/>
          </a:bodyPr>
          <a:lstStyle>
            <a:lvl1pPr defTabSz="912813" eaLnBrk="0" hangingPunct="0">
              <a:defRPr sz="2400">
                <a:solidFill>
                  <a:schemeClr val="tx1"/>
                </a:solidFill>
                <a:latin typeface="Arial" charset="0"/>
                <a:ea typeface="ＭＳ Ｐゴシック" charset="0"/>
                <a:cs typeface="ＭＳ Ｐゴシック" charset="0"/>
              </a:defRPr>
            </a:lvl1pPr>
            <a:lvl2pPr marL="742950" indent="-285750" defTabSz="912813" eaLnBrk="0" hangingPunct="0">
              <a:defRPr sz="2400">
                <a:solidFill>
                  <a:schemeClr val="tx1"/>
                </a:solidFill>
                <a:latin typeface="Arial" charset="0"/>
                <a:ea typeface="ＭＳ Ｐゴシック" charset="0"/>
              </a:defRPr>
            </a:lvl2pPr>
            <a:lvl3pPr marL="1143000" indent="-228600" defTabSz="912813" eaLnBrk="0" hangingPunct="0">
              <a:defRPr sz="2400">
                <a:solidFill>
                  <a:schemeClr val="tx1"/>
                </a:solidFill>
                <a:latin typeface="Arial" charset="0"/>
                <a:ea typeface="ＭＳ Ｐゴシック" charset="0"/>
              </a:defRPr>
            </a:lvl3pPr>
            <a:lvl4pPr marL="1600200" indent="-228600" defTabSz="912813" eaLnBrk="0" hangingPunct="0">
              <a:defRPr sz="2400">
                <a:solidFill>
                  <a:schemeClr val="tx1"/>
                </a:solidFill>
                <a:latin typeface="Arial" charset="0"/>
                <a:ea typeface="ＭＳ Ｐゴシック" charset="0"/>
              </a:defRPr>
            </a:lvl4pPr>
            <a:lvl5pPr marL="2057400" indent="-228600" defTabSz="912813" eaLnBrk="0" hangingPunct="0">
              <a:defRPr sz="2400">
                <a:solidFill>
                  <a:schemeClr val="tx1"/>
                </a:solidFill>
                <a:latin typeface="Arial" charset="0"/>
                <a:ea typeface="ＭＳ Ｐゴシック" charset="0"/>
              </a:defRPr>
            </a:lvl5pPr>
            <a:lvl6pPr marL="2514600" indent="-228600" defTabSz="912813"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12813"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12813"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12813"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ts val="1200"/>
              </a:lnSpc>
            </a:pPr>
            <a:r>
              <a:rPr lang="en-US" altLang="zh-CN" sz="1400" b="1">
                <a:solidFill>
                  <a:srgbClr val="FF0000"/>
                </a:solidFill>
                <a:latin typeface="Times New Roman" charset="0"/>
                <a:cs typeface="Times New Roman" charset="0"/>
              </a:rPr>
              <a:t>Sunitinib</a:t>
            </a:r>
          </a:p>
        </p:txBody>
      </p:sp>
      <p:sp>
        <p:nvSpPr>
          <p:cNvPr id="143374" name="TextBox 1"/>
          <p:cNvSpPr txBox="1">
            <a:spLocks noChangeArrowheads="1"/>
          </p:cNvSpPr>
          <p:nvPr/>
        </p:nvSpPr>
        <p:spPr bwMode="auto">
          <a:xfrm>
            <a:off x="118533" y="6362701"/>
            <a:ext cx="6895418" cy="523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45716">
            <a:spAutoFit/>
          </a:bodyPr>
          <a:lstStyle>
            <a:lvl1pPr defTabSz="912813" eaLnBrk="0" hangingPunct="0">
              <a:tabLst>
                <a:tab pos="1662113" algn="l"/>
              </a:tabLst>
              <a:defRPr sz="2400">
                <a:solidFill>
                  <a:schemeClr val="tx1"/>
                </a:solidFill>
                <a:latin typeface="Arial" charset="0"/>
                <a:ea typeface="ＭＳ Ｐゴシック" charset="0"/>
                <a:cs typeface="ＭＳ Ｐゴシック" charset="0"/>
              </a:defRPr>
            </a:lvl1pPr>
            <a:lvl2pPr marL="742950" indent="-285750" defTabSz="912813" eaLnBrk="0" hangingPunct="0">
              <a:tabLst>
                <a:tab pos="1662113" algn="l"/>
              </a:tabLst>
              <a:defRPr sz="2400">
                <a:solidFill>
                  <a:schemeClr val="tx1"/>
                </a:solidFill>
                <a:latin typeface="Arial" charset="0"/>
                <a:ea typeface="ＭＳ Ｐゴシック" charset="0"/>
              </a:defRPr>
            </a:lvl2pPr>
            <a:lvl3pPr marL="1143000" indent="-228600" defTabSz="912813" eaLnBrk="0" hangingPunct="0">
              <a:tabLst>
                <a:tab pos="1662113" algn="l"/>
              </a:tabLst>
              <a:defRPr sz="2400">
                <a:solidFill>
                  <a:schemeClr val="tx1"/>
                </a:solidFill>
                <a:latin typeface="Arial" charset="0"/>
                <a:ea typeface="ＭＳ Ｐゴシック" charset="0"/>
              </a:defRPr>
            </a:lvl3pPr>
            <a:lvl4pPr marL="1600200" indent="-228600" defTabSz="912813" eaLnBrk="0" hangingPunct="0">
              <a:tabLst>
                <a:tab pos="1662113" algn="l"/>
              </a:tabLst>
              <a:defRPr sz="2400">
                <a:solidFill>
                  <a:schemeClr val="tx1"/>
                </a:solidFill>
                <a:latin typeface="Arial" charset="0"/>
                <a:ea typeface="ＭＳ Ｐゴシック" charset="0"/>
              </a:defRPr>
            </a:lvl4pPr>
            <a:lvl5pPr marL="2057400" indent="-228600" defTabSz="912813" eaLnBrk="0" hangingPunct="0">
              <a:tabLst>
                <a:tab pos="1662113" algn="l"/>
              </a:tabLst>
              <a:defRPr sz="2400">
                <a:solidFill>
                  <a:schemeClr val="tx1"/>
                </a:solidFill>
                <a:latin typeface="Arial" charset="0"/>
                <a:ea typeface="ＭＳ Ｐゴシック" charset="0"/>
              </a:defRPr>
            </a:lvl5pPr>
            <a:lvl6pPr marL="2514600" indent="-228600" defTabSz="912813" eaLnBrk="0" fontAlgn="base" hangingPunct="0">
              <a:spcBef>
                <a:spcPct val="0"/>
              </a:spcBef>
              <a:spcAft>
                <a:spcPct val="0"/>
              </a:spcAft>
              <a:tabLst>
                <a:tab pos="1662113" algn="l"/>
              </a:tabLst>
              <a:defRPr sz="2400">
                <a:solidFill>
                  <a:schemeClr val="tx1"/>
                </a:solidFill>
                <a:latin typeface="Arial" charset="0"/>
                <a:ea typeface="ＭＳ Ｐゴシック" charset="0"/>
              </a:defRPr>
            </a:lvl6pPr>
            <a:lvl7pPr marL="2971800" indent="-228600" defTabSz="912813" eaLnBrk="0" fontAlgn="base" hangingPunct="0">
              <a:spcBef>
                <a:spcPct val="0"/>
              </a:spcBef>
              <a:spcAft>
                <a:spcPct val="0"/>
              </a:spcAft>
              <a:tabLst>
                <a:tab pos="1662113" algn="l"/>
              </a:tabLst>
              <a:defRPr sz="2400">
                <a:solidFill>
                  <a:schemeClr val="tx1"/>
                </a:solidFill>
                <a:latin typeface="Arial" charset="0"/>
                <a:ea typeface="ＭＳ Ｐゴシック" charset="0"/>
              </a:defRPr>
            </a:lvl7pPr>
            <a:lvl8pPr marL="3429000" indent="-228600" defTabSz="912813" eaLnBrk="0" fontAlgn="base" hangingPunct="0">
              <a:spcBef>
                <a:spcPct val="0"/>
              </a:spcBef>
              <a:spcAft>
                <a:spcPct val="0"/>
              </a:spcAft>
              <a:tabLst>
                <a:tab pos="1662113" algn="l"/>
              </a:tabLst>
              <a:defRPr sz="2400">
                <a:solidFill>
                  <a:schemeClr val="tx1"/>
                </a:solidFill>
                <a:latin typeface="Arial" charset="0"/>
                <a:ea typeface="ＭＳ Ｐゴシック" charset="0"/>
              </a:defRPr>
            </a:lvl8pPr>
            <a:lvl9pPr marL="3886200" indent="-228600" defTabSz="912813" eaLnBrk="0" fontAlgn="base" hangingPunct="0">
              <a:spcBef>
                <a:spcPct val="0"/>
              </a:spcBef>
              <a:spcAft>
                <a:spcPct val="0"/>
              </a:spcAft>
              <a:tabLst>
                <a:tab pos="1662113" algn="l"/>
              </a:tabLst>
              <a:defRPr sz="2400">
                <a:solidFill>
                  <a:schemeClr val="tx1"/>
                </a:solidFill>
                <a:latin typeface="Arial" charset="0"/>
                <a:ea typeface="ＭＳ Ｐゴシック" charset="0"/>
              </a:defRPr>
            </a:lvl9pPr>
          </a:lstStyle>
          <a:p>
            <a:pPr eaLnBrk="1" hangingPunct="1">
              <a:lnSpc>
                <a:spcPts val="1400"/>
              </a:lnSpc>
            </a:pPr>
            <a:r>
              <a:rPr lang="en-US" altLang="zh-CN" sz="1800">
                <a:solidFill>
                  <a:srgbClr val="000000"/>
                </a:solidFill>
                <a:latin typeface="Calibri" charset="0"/>
                <a:ea typeface="宋体" charset="0"/>
                <a:cs typeface="宋体" charset="0"/>
              </a:rPr>
              <a:t>	</a:t>
            </a:r>
            <a:r>
              <a:rPr lang="en-US" altLang="zh-CN" sz="1600">
                <a:solidFill>
                  <a:srgbClr val="FFFFFF"/>
                </a:solidFill>
                <a:latin typeface="Times New Roman" charset="0"/>
                <a:cs typeface="Times New Roman" charset="0"/>
              </a:rPr>
              <a:t>Preclinical</a:t>
            </a:r>
            <a:r>
              <a:rPr lang="en-US" altLang="zh-CN" sz="1600">
                <a:solidFill>
                  <a:srgbClr val="000000"/>
                </a:solidFill>
                <a:latin typeface="Times New Roman" charset="0"/>
                <a:cs typeface="Times New Roman" charset="0"/>
              </a:rPr>
              <a:t> </a:t>
            </a:r>
            <a:r>
              <a:rPr lang="en-US" altLang="zh-CN" sz="1600" i="1">
                <a:solidFill>
                  <a:srgbClr val="FFFFFF"/>
                </a:solidFill>
                <a:latin typeface="Times New Roman" charset="0"/>
                <a:cs typeface="Times New Roman" charset="0"/>
              </a:rPr>
              <a:t>in</a:t>
            </a:r>
            <a:r>
              <a:rPr lang="en-US" altLang="zh-CN" sz="1600">
                <a:solidFill>
                  <a:srgbClr val="000000"/>
                </a:solidFill>
                <a:latin typeface="Times New Roman" charset="0"/>
                <a:cs typeface="Times New Roman" charset="0"/>
              </a:rPr>
              <a:t> </a:t>
            </a:r>
            <a:r>
              <a:rPr lang="en-US" altLang="zh-CN" sz="1600" i="1">
                <a:solidFill>
                  <a:srgbClr val="FFFFFF"/>
                </a:solidFill>
                <a:latin typeface="Times New Roman" charset="0"/>
                <a:cs typeface="Times New Roman" charset="0"/>
              </a:rPr>
              <a:t>vitro</a:t>
            </a:r>
            <a:r>
              <a:rPr lang="en-US" altLang="zh-CN" sz="1600">
                <a:solidFill>
                  <a:srgbClr val="000000"/>
                </a:solidFill>
                <a:latin typeface="Times New Roman" charset="0"/>
                <a:cs typeface="Times New Roman" charset="0"/>
              </a:rPr>
              <a:t> </a:t>
            </a:r>
            <a:r>
              <a:rPr lang="en-US" altLang="zh-CN" sz="1600">
                <a:solidFill>
                  <a:srgbClr val="FFFFFF"/>
                </a:solidFill>
                <a:latin typeface="Times New Roman" charset="0"/>
                <a:cs typeface="Times New Roman" charset="0"/>
              </a:rPr>
              <a:t>data</a:t>
            </a:r>
            <a:r>
              <a:rPr lang="en-US" altLang="zh-CN" sz="1600">
                <a:solidFill>
                  <a:srgbClr val="000000"/>
                </a:solidFill>
                <a:latin typeface="Times New Roman" charset="0"/>
                <a:cs typeface="Times New Roman" charset="0"/>
              </a:rPr>
              <a:t> </a:t>
            </a:r>
            <a:r>
              <a:rPr lang="en-US" altLang="zh-CN" sz="1600">
                <a:solidFill>
                  <a:srgbClr val="FFFFFF"/>
                </a:solidFill>
                <a:latin typeface="Times New Roman" charset="0"/>
                <a:cs typeface="Times New Roman" charset="0"/>
              </a:rPr>
              <a:t>need</a:t>
            </a:r>
            <a:r>
              <a:rPr lang="en-US" altLang="zh-CN" sz="1600">
                <a:solidFill>
                  <a:srgbClr val="000000"/>
                </a:solidFill>
                <a:latin typeface="Times New Roman" charset="0"/>
                <a:cs typeface="Times New Roman" charset="0"/>
              </a:rPr>
              <a:t> </a:t>
            </a:r>
            <a:r>
              <a:rPr lang="en-US" altLang="zh-CN" sz="1600">
                <a:solidFill>
                  <a:srgbClr val="FFFFFF"/>
                </a:solidFill>
                <a:latin typeface="Times New Roman" charset="0"/>
                <a:cs typeface="Times New Roman" charset="0"/>
              </a:rPr>
              <a:t>to</a:t>
            </a:r>
            <a:r>
              <a:rPr lang="en-US" altLang="zh-CN" sz="1600">
                <a:solidFill>
                  <a:srgbClr val="000000"/>
                </a:solidFill>
                <a:latin typeface="Times New Roman" charset="0"/>
                <a:cs typeface="Times New Roman" charset="0"/>
              </a:rPr>
              <a:t> </a:t>
            </a:r>
            <a:r>
              <a:rPr lang="en-US" altLang="zh-CN" sz="1600">
                <a:solidFill>
                  <a:srgbClr val="FFFFFF"/>
                </a:solidFill>
                <a:latin typeface="Times New Roman" charset="0"/>
                <a:cs typeface="Times New Roman" charset="0"/>
              </a:rPr>
              <a:t>be</a:t>
            </a:r>
            <a:r>
              <a:rPr lang="en-US" altLang="zh-CN" sz="1600">
                <a:solidFill>
                  <a:srgbClr val="000000"/>
                </a:solidFill>
                <a:latin typeface="Times New Roman" charset="0"/>
                <a:cs typeface="Times New Roman" charset="0"/>
              </a:rPr>
              <a:t> </a:t>
            </a:r>
            <a:r>
              <a:rPr lang="en-US" altLang="zh-CN" sz="1600">
                <a:solidFill>
                  <a:srgbClr val="FFFFFF"/>
                </a:solidFill>
                <a:latin typeface="Times New Roman" charset="0"/>
                <a:cs typeface="Times New Roman" charset="0"/>
              </a:rPr>
              <a:t>validated</a:t>
            </a:r>
            <a:r>
              <a:rPr lang="en-US" altLang="zh-CN" sz="1600">
                <a:solidFill>
                  <a:srgbClr val="000000"/>
                </a:solidFill>
                <a:latin typeface="Times New Roman" charset="0"/>
                <a:cs typeface="Times New Roman" charset="0"/>
              </a:rPr>
              <a:t> </a:t>
            </a:r>
            <a:r>
              <a:rPr lang="en-US" altLang="zh-CN" sz="1600">
                <a:solidFill>
                  <a:srgbClr val="FFFFFF"/>
                </a:solidFill>
                <a:latin typeface="Times New Roman" charset="0"/>
                <a:cs typeface="Times New Roman" charset="0"/>
              </a:rPr>
              <a:t>in</a:t>
            </a:r>
            <a:r>
              <a:rPr lang="en-US" altLang="zh-CN" sz="1600">
                <a:solidFill>
                  <a:srgbClr val="000000"/>
                </a:solidFill>
                <a:latin typeface="Times New Roman" charset="0"/>
                <a:cs typeface="Times New Roman" charset="0"/>
              </a:rPr>
              <a:t> </a:t>
            </a:r>
            <a:r>
              <a:rPr lang="en-US" altLang="zh-CN" sz="1600">
                <a:solidFill>
                  <a:srgbClr val="FFFFFF"/>
                </a:solidFill>
                <a:latin typeface="Times New Roman" charset="0"/>
                <a:cs typeface="Times New Roman" charset="0"/>
              </a:rPr>
              <a:t>a</a:t>
            </a:r>
            <a:r>
              <a:rPr lang="en-US" altLang="zh-CN" sz="1600">
                <a:solidFill>
                  <a:srgbClr val="000000"/>
                </a:solidFill>
                <a:latin typeface="Times New Roman" charset="0"/>
                <a:cs typeface="Times New Roman" charset="0"/>
              </a:rPr>
              <a:t> </a:t>
            </a:r>
            <a:r>
              <a:rPr lang="en-US" altLang="zh-CN" sz="1600">
                <a:solidFill>
                  <a:srgbClr val="FFFFFF"/>
                </a:solidFill>
                <a:latin typeface="Times New Roman" charset="0"/>
                <a:cs typeface="Times New Roman" charset="0"/>
              </a:rPr>
              <a:t>clinical</a:t>
            </a:r>
            <a:r>
              <a:rPr lang="en-US" altLang="zh-CN" sz="1600">
                <a:solidFill>
                  <a:srgbClr val="000000"/>
                </a:solidFill>
                <a:latin typeface="Times New Roman" charset="0"/>
                <a:cs typeface="Times New Roman" charset="0"/>
              </a:rPr>
              <a:t> </a:t>
            </a:r>
            <a:r>
              <a:rPr lang="en-US" altLang="zh-CN" sz="1600">
                <a:solidFill>
                  <a:srgbClr val="FFFFFF"/>
                </a:solidFill>
                <a:latin typeface="Times New Roman" charset="0"/>
                <a:cs typeface="Times New Roman" charset="0"/>
              </a:rPr>
              <a:t>setting</a:t>
            </a:r>
          </a:p>
          <a:p>
            <a:pPr eaLnBrk="1" hangingPunct="1">
              <a:lnSpc>
                <a:spcPts val="1000"/>
              </a:lnSpc>
            </a:pPr>
            <a:endParaRPr lang="en-US" altLang="zh-CN" sz="1800">
              <a:solidFill>
                <a:srgbClr val="000000"/>
              </a:solidFill>
              <a:latin typeface="Calibri" charset="0"/>
            </a:endParaRPr>
          </a:p>
          <a:p>
            <a:pPr eaLnBrk="1" hangingPunct="1">
              <a:lnSpc>
                <a:spcPts val="1300"/>
              </a:lnSpc>
            </a:pPr>
            <a:r>
              <a:rPr lang="en-US" altLang="zh-CN" sz="1200">
                <a:solidFill>
                  <a:srgbClr val="FFFFFF"/>
                </a:solidFill>
                <a:latin typeface="Times New Roman" charset="0"/>
                <a:cs typeface="Times New Roman" charset="0"/>
              </a:rPr>
              <a:t>References</a:t>
            </a:r>
            <a:r>
              <a:rPr lang="en-US" altLang="zh-CN" sz="1200">
                <a:solidFill>
                  <a:srgbClr val="000000"/>
                </a:solidFill>
                <a:latin typeface="Times New Roman" charset="0"/>
                <a:cs typeface="Times New Roman" charset="0"/>
              </a:rPr>
              <a:t> </a:t>
            </a:r>
            <a:r>
              <a:rPr lang="en-US" altLang="zh-CN" sz="1200">
                <a:solidFill>
                  <a:srgbClr val="FFFFFF"/>
                </a:solidFill>
                <a:latin typeface="Times New Roman" charset="0"/>
                <a:cs typeface="Times New Roman" charset="0"/>
              </a:rPr>
              <a:t>are</a:t>
            </a:r>
            <a:r>
              <a:rPr lang="en-US" altLang="zh-CN" sz="1200">
                <a:solidFill>
                  <a:srgbClr val="000000"/>
                </a:solidFill>
                <a:latin typeface="Times New Roman" charset="0"/>
                <a:cs typeface="Times New Roman" charset="0"/>
              </a:rPr>
              <a:t> </a:t>
            </a:r>
            <a:r>
              <a:rPr lang="en-US" altLang="zh-CN" sz="1200">
                <a:solidFill>
                  <a:srgbClr val="FFFFFF"/>
                </a:solidFill>
                <a:latin typeface="Times New Roman" charset="0"/>
                <a:cs typeface="Times New Roman" charset="0"/>
              </a:rPr>
              <a:t>in</a:t>
            </a:r>
            <a:r>
              <a:rPr lang="en-US" altLang="zh-CN" sz="1200">
                <a:solidFill>
                  <a:srgbClr val="000000"/>
                </a:solidFill>
                <a:latin typeface="Times New Roman" charset="0"/>
                <a:cs typeface="Times New Roman" charset="0"/>
              </a:rPr>
              <a:t> </a:t>
            </a:r>
            <a:r>
              <a:rPr lang="en-US" altLang="zh-CN" sz="1200">
                <a:solidFill>
                  <a:srgbClr val="FFFFFF"/>
                </a:solidFill>
                <a:latin typeface="Times New Roman" charset="0"/>
                <a:cs typeface="Times New Roman" charset="0"/>
              </a:rPr>
              <a:t>slide</a:t>
            </a:r>
            <a:r>
              <a:rPr lang="en-US" altLang="zh-CN" sz="1200">
                <a:solidFill>
                  <a:srgbClr val="000000"/>
                </a:solidFill>
                <a:latin typeface="Times New Roman" charset="0"/>
                <a:cs typeface="Times New Roman" charset="0"/>
              </a:rPr>
              <a:t> </a:t>
            </a:r>
            <a:r>
              <a:rPr lang="en-US" altLang="zh-CN" sz="1200">
                <a:solidFill>
                  <a:srgbClr val="FFFFFF"/>
                </a:solidFill>
                <a:latin typeface="Times New Roman" charset="0"/>
                <a:cs typeface="Times New Roman" charset="0"/>
              </a:rPr>
              <a:t>notes</a:t>
            </a:r>
          </a:p>
        </p:txBody>
      </p:sp>
    </p:spTree>
    <p:extLst>
      <p:ext uri="{BB962C8B-B14F-4D97-AF65-F5344CB8AC3E}">
        <p14:creationId xmlns:p14="http://schemas.microsoft.com/office/powerpoint/2010/main" val="3336369377"/>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9090" name="Rectangle 2"/>
          <p:cNvSpPr>
            <a:spLocks noGrp="1"/>
          </p:cNvSpPr>
          <p:nvPr>
            <p:ph type="title"/>
          </p:nvPr>
        </p:nvSpPr>
        <p:spPr>
          <a:xfrm>
            <a:off x="434122" y="-1588"/>
            <a:ext cx="9092337" cy="1143001"/>
          </a:xfrm>
          <a:effectLst>
            <a:outerShdw blurRad="63500" dist="38099" dir="2700000" algn="ctr" rotWithShape="0">
              <a:srgbClr val="1D224B">
                <a:alpha val="64998"/>
              </a:srgbClr>
            </a:outerShdw>
          </a:effectLst>
        </p:spPr>
        <p:txBody>
          <a:bodyPr/>
          <a:lstStyle/>
          <a:p>
            <a:pPr>
              <a:defRPr/>
            </a:pPr>
            <a:r>
              <a:rPr lang="en-US" dirty="0" err="1">
                <a:cs typeface="ＭＳ Ｐゴシック" charset="-128"/>
              </a:rPr>
              <a:t>Sunitinib</a:t>
            </a:r>
            <a:r>
              <a:rPr lang="en-US" dirty="0">
                <a:cs typeface="ＭＳ Ｐゴシック" charset="-128"/>
              </a:rPr>
              <a:t> </a:t>
            </a:r>
            <a:r>
              <a:rPr lang="en-US" dirty="0" err="1">
                <a:cs typeface="ＭＳ Ｐゴシック" charset="-128"/>
              </a:rPr>
              <a:t>vs</a:t>
            </a:r>
            <a:r>
              <a:rPr lang="en-US" dirty="0">
                <a:cs typeface="ＭＳ Ｐゴシック" charset="-128"/>
              </a:rPr>
              <a:t> IFN-</a:t>
            </a:r>
            <a:r>
              <a:rPr lang="el-GR" dirty="0">
                <a:cs typeface="ＭＳ Ｐゴシック" charset="-128"/>
                <a:sym typeface="Symbol" charset="2"/>
              </a:rPr>
              <a:t>α</a:t>
            </a:r>
            <a:r>
              <a:rPr lang="en-US" dirty="0">
                <a:cs typeface="ＭＳ Ｐゴシック" charset="-128"/>
              </a:rPr>
              <a:t> as First-line Treatment for Metastatic RCC: Study Design</a:t>
            </a:r>
          </a:p>
        </p:txBody>
      </p:sp>
      <p:sp>
        <p:nvSpPr>
          <p:cNvPr id="31747" name="Rectangle 3"/>
          <p:cNvSpPr>
            <a:spLocks noGrp="1" noChangeArrowheads="1"/>
          </p:cNvSpPr>
          <p:nvPr>
            <p:ph type="body" idx="4294967295"/>
          </p:nvPr>
        </p:nvSpPr>
        <p:spPr bwMode="auto">
          <a:xfrm>
            <a:off x="7260167" y="4030663"/>
            <a:ext cx="4775200" cy="7239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lnSpc>
                <a:spcPct val="90000"/>
              </a:lnSpc>
              <a:spcBef>
                <a:spcPct val="0"/>
              </a:spcBef>
              <a:buFont typeface="Times" charset="0"/>
              <a:buNone/>
              <a:tabLst>
                <a:tab pos="3025775" algn="l"/>
              </a:tabLst>
            </a:pPr>
            <a:r>
              <a:rPr lang="en-US" sz="1400">
                <a:latin typeface="Arial" charset="0"/>
                <a:ea typeface="ＭＳ Ｐゴシック" charset="0"/>
                <a:cs typeface="ＭＳ Ｐゴシック" charset="0"/>
              </a:rPr>
              <a:t>Primary end point: PFS</a:t>
            </a:r>
          </a:p>
          <a:p>
            <a:pPr marL="0" indent="0">
              <a:lnSpc>
                <a:spcPct val="90000"/>
              </a:lnSpc>
              <a:spcBef>
                <a:spcPct val="0"/>
              </a:spcBef>
              <a:buFont typeface="Times" charset="0"/>
              <a:buNone/>
              <a:tabLst>
                <a:tab pos="3025775" algn="l"/>
              </a:tabLst>
            </a:pPr>
            <a:r>
              <a:rPr lang="en-US" sz="1400">
                <a:latin typeface="Arial" charset="0"/>
                <a:ea typeface="ＭＳ Ｐゴシック" charset="0"/>
                <a:cs typeface="ＭＳ Ｐゴシック" charset="0"/>
              </a:rPr>
              <a:t>Secondary end points: ORR, OS, </a:t>
            </a:r>
            <a:br>
              <a:rPr lang="en-US" sz="1400">
                <a:latin typeface="Arial" charset="0"/>
                <a:ea typeface="ＭＳ Ｐゴシック" charset="0"/>
                <a:cs typeface="ＭＳ Ｐゴシック" charset="0"/>
              </a:rPr>
            </a:br>
            <a:r>
              <a:rPr lang="en-US" sz="1400">
                <a:latin typeface="Arial" charset="0"/>
                <a:ea typeface="ＭＳ Ｐゴシック" charset="0"/>
                <a:cs typeface="ＭＳ Ｐゴシック" charset="0"/>
              </a:rPr>
              <a:t>patient-reported outcomes, safety</a:t>
            </a:r>
          </a:p>
        </p:txBody>
      </p:sp>
      <p:sp>
        <p:nvSpPr>
          <p:cNvPr id="31748" name="Text Box 4"/>
          <p:cNvSpPr txBox="1">
            <a:spLocks noChangeArrowheads="1"/>
          </p:cNvSpPr>
          <p:nvPr/>
        </p:nvSpPr>
        <p:spPr bwMode="auto">
          <a:xfrm>
            <a:off x="4155019" y="2543175"/>
            <a:ext cx="113453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a:spcBef>
                <a:spcPct val="30000"/>
              </a:spcBef>
            </a:pPr>
            <a:r>
              <a:rPr lang="en-US" sz="1600">
                <a:solidFill>
                  <a:srgbClr val="000000"/>
                </a:solidFill>
                <a:cs typeface="Arial" charset="0"/>
              </a:rPr>
              <a:t>(N=750)</a:t>
            </a:r>
          </a:p>
        </p:txBody>
      </p:sp>
      <p:sp>
        <p:nvSpPr>
          <p:cNvPr id="31749" name="Text Box 5"/>
          <p:cNvSpPr txBox="1">
            <a:spLocks noChangeArrowheads="1"/>
          </p:cNvSpPr>
          <p:nvPr/>
        </p:nvSpPr>
        <p:spPr bwMode="auto">
          <a:xfrm>
            <a:off x="6000752" y="1990725"/>
            <a:ext cx="113453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a:spcBef>
                <a:spcPct val="30000"/>
              </a:spcBef>
            </a:pPr>
            <a:r>
              <a:rPr lang="en-US" sz="1600">
                <a:solidFill>
                  <a:srgbClr val="000000"/>
                </a:solidFill>
                <a:cs typeface="Arial" charset="0"/>
              </a:rPr>
              <a:t>(n=375)</a:t>
            </a:r>
          </a:p>
        </p:txBody>
      </p:sp>
      <p:sp>
        <p:nvSpPr>
          <p:cNvPr id="31750" name="Line 6"/>
          <p:cNvSpPr>
            <a:spLocks noChangeShapeType="1"/>
          </p:cNvSpPr>
          <p:nvPr/>
        </p:nvSpPr>
        <p:spPr bwMode="auto">
          <a:xfrm>
            <a:off x="3934884" y="2867025"/>
            <a:ext cx="1591733" cy="1588"/>
          </a:xfrm>
          <a:prstGeom prst="line">
            <a:avLst/>
          </a:prstGeom>
          <a:noFill/>
          <a:ln w="19050">
            <a:solidFill>
              <a:schemeClr val="tx1"/>
            </a:solidFill>
            <a:round/>
            <a:headEnd/>
            <a:tailEnd type="triangle" w="lg" len="lg"/>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1751" name="Line 7"/>
          <p:cNvSpPr>
            <a:spLocks noChangeShapeType="1"/>
          </p:cNvSpPr>
          <p:nvPr/>
        </p:nvSpPr>
        <p:spPr bwMode="auto">
          <a:xfrm>
            <a:off x="5960535" y="2324100"/>
            <a:ext cx="1293284" cy="1588"/>
          </a:xfrm>
          <a:prstGeom prst="line">
            <a:avLst/>
          </a:prstGeom>
          <a:noFill/>
          <a:ln w="19050">
            <a:solidFill>
              <a:schemeClr val="tx1"/>
            </a:solidFill>
            <a:round/>
            <a:headEnd/>
            <a:tailEnd type="triangle" w="lg" len="lg"/>
          </a:ln>
          <a:extLst>
            <a:ext uri="{909E8E84-426E-40dd-AFC4-6F175D3DCCD1}">
              <a14:hiddenFill xmlns:a14="http://schemas.microsoft.com/office/drawing/2010/main">
                <a:noFill/>
              </a14:hiddenFill>
            </a:ext>
          </a:extLst>
        </p:spPr>
        <p:txBody>
          <a:bodyPr lIns="0" tIns="0" rIns="0" bIns="0" anchor="ctr"/>
          <a:lstStyle/>
          <a:p>
            <a:endParaRPr lang="es-ES">
              <a:solidFill>
                <a:srgbClr val="000000"/>
              </a:solidFill>
              <a:latin typeface="Arial"/>
            </a:endParaRPr>
          </a:p>
        </p:txBody>
      </p:sp>
      <p:sp>
        <p:nvSpPr>
          <p:cNvPr id="31752" name="Line 8"/>
          <p:cNvSpPr>
            <a:spLocks noChangeShapeType="1"/>
          </p:cNvSpPr>
          <p:nvPr/>
        </p:nvSpPr>
        <p:spPr bwMode="auto">
          <a:xfrm>
            <a:off x="5939368" y="3476625"/>
            <a:ext cx="1314451" cy="0"/>
          </a:xfrm>
          <a:prstGeom prst="line">
            <a:avLst/>
          </a:prstGeom>
          <a:noFill/>
          <a:ln w="19050">
            <a:solidFill>
              <a:schemeClr val="tx1"/>
            </a:solidFill>
            <a:round/>
            <a:headEnd/>
            <a:tailEnd type="triangle" w="lg" len="lg"/>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1753" name="Text Box 9"/>
          <p:cNvSpPr txBox="1">
            <a:spLocks noChangeArrowheads="1"/>
          </p:cNvSpPr>
          <p:nvPr/>
        </p:nvSpPr>
        <p:spPr bwMode="auto">
          <a:xfrm>
            <a:off x="5962651" y="3143250"/>
            <a:ext cx="113453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a:spcBef>
                <a:spcPct val="30000"/>
              </a:spcBef>
            </a:pPr>
            <a:r>
              <a:rPr lang="en-US" sz="1600">
                <a:solidFill>
                  <a:srgbClr val="000000"/>
                </a:solidFill>
                <a:cs typeface="Arial" charset="0"/>
              </a:rPr>
              <a:t>(n=375)</a:t>
            </a:r>
          </a:p>
        </p:txBody>
      </p:sp>
      <p:sp>
        <p:nvSpPr>
          <p:cNvPr id="31754" name="AutoShape 10"/>
          <p:cNvSpPr>
            <a:spLocks noChangeArrowheads="1"/>
          </p:cNvSpPr>
          <p:nvPr/>
        </p:nvSpPr>
        <p:spPr bwMode="invGray">
          <a:xfrm>
            <a:off x="7279219" y="1889128"/>
            <a:ext cx="3293533" cy="854075"/>
          </a:xfrm>
          <a:prstGeom prst="roundRect">
            <a:avLst>
              <a:gd name="adj" fmla="val 16667"/>
            </a:avLst>
          </a:prstGeom>
          <a:gradFill rotWithShape="1">
            <a:gsLst>
              <a:gs pos="0">
                <a:srgbClr val="835F04"/>
              </a:gs>
              <a:gs pos="100000">
                <a:srgbClr val="B78405"/>
              </a:gs>
            </a:gsLst>
            <a:lin ang="5400000" scaled="1"/>
          </a:gradFill>
          <a:ln w="28575">
            <a:solidFill>
              <a:srgbClr val="B78405"/>
            </a:solidFill>
            <a:round/>
            <a:headEnd/>
            <a:tailEnd/>
          </a:ln>
        </p:spPr>
        <p:txBody>
          <a:bodyPr lIns="0" tIns="0" rIns="0" bIns="0" anchor="ctr"/>
          <a:lstStyle/>
          <a:p>
            <a:pPr algn="ctr" defTabSz="892175" eaLnBrk="0" hangingPunct="0"/>
            <a:r>
              <a:rPr lang="en-US" sz="1400">
                <a:solidFill>
                  <a:srgbClr val="000000"/>
                </a:solidFill>
                <a:latin typeface="Arial"/>
              </a:rPr>
              <a:t>Sunitinib</a:t>
            </a:r>
          </a:p>
          <a:p>
            <a:pPr algn="ctr" defTabSz="892175" eaLnBrk="0" hangingPunct="0"/>
            <a:r>
              <a:rPr lang="en-US" sz="1400">
                <a:solidFill>
                  <a:srgbClr val="000000"/>
                </a:solidFill>
                <a:latin typeface="Arial"/>
              </a:rPr>
              <a:t>50 mg orally once daily </a:t>
            </a:r>
          </a:p>
          <a:p>
            <a:pPr algn="ctr" defTabSz="892175" eaLnBrk="0" hangingPunct="0"/>
            <a:r>
              <a:rPr lang="en-US" sz="1400">
                <a:solidFill>
                  <a:srgbClr val="000000"/>
                </a:solidFill>
                <a:latin typeface="Arial"/>
              </a:rPr>
              <a:t>on 4/2 schedule</a:t>
            </a:r>
            <a:endParaRPr lang="en-GB" sz="1400">
              <a:solidFill>
                <a:srgbClr val="000000"/>
              </a:solidFill>
              <a:latin typeface="Arial"/>
            </a:endParaRPr>
          </a:p>
        </p:txBody>
      </p:sp>
      <p:sp>
        <p:nvSpPr>
          <p:cNvPr id="31755" name="AutoShape 11"/>
          <p:cNvSpPr>
            <a:spLocks noChangeArrowheads="1"/>
          </p:cNvSpPr>
          <p:nvPr/>
        </p:nvSpPr>
        <p:spPr bwMode="invGray">
          <a:xfrm>
            <a:off x="7277102" y="3052763"/>
            <a:ext cx="3274484" cy="850900"/>
          </a:xfrm>
          <a:prstGeom prst="roundRect">
            <a:avLst>
              <a:gd name="adj" fmla="val 16667"/>
            </a:avLst>
          </a:prstGeom>
          <a:gradFill rotWithShape="1">
            <a:gsLst>
              <a:gs pos="0">
                <a:srgbClr val="18472F"/>
              </a:gs>
              <a:gs pos="100000">
                <a:srgbClr val="339966"/>
              </a:gs>
            </a:gsLst>
            <a:lin ang="5400000" scaled="1"/>
          </a:gradFill>
          <a:ln w="28575">
            <a:solidFill>
              <a:srgbClr val="339966"/>
            </a:solidFill>
            <a:round/>
            <a:headEnd/>
            <a:tailEnd/>
          </a:ln>
        </p:spPr>
        <p:txBody>
          <a:bodyPr lIns="0" tIns="0" rIns="0" bIns="0" anchor="ctr"/>
          <a:lstStyle/>
          <a:p>
            <a:pPr algn="ctr" defTabSz="892175" eaLnBrk="0" hangingPunct="0"/>
            <a:r>
              <a:rPr lang="en-GB" sz="1400">
                <a:solidFill>
                  <a:srgbClr val="000000"/>
                </a:solidFill>
                <a:latin typeface="Arial"/>
              </a:rPr>
              <a:t>IFN-</a:t>
            </a:r>
            <a:r>
              <a:rPr lang="en-US" sz="1400">
                <a:solidFill>
                  <a:srgbClr val="000000"/>
                </a:solidFill>
                <a:latin typeface="Arial"/>
                <a:sym typeface="Symbol" charset="0"/>
              </a:rPr>
              <a:t>α</a:t>
            </a:r>
            <a:r>
              <a:rPr lang="en-GB" sz="1400">
                <a:solidFill>
                  <a:srgbClr val="000000"/>
                </a:solidFill>
                <a:latin typeface="Arial"/>
              </a:rPr>
              <a:t> </a:t>
            </a:r>
          </a:p>
          <a:p>
            <a:pPr algn="ctr" defTabSz="892175" eaLnBrk="0" hangingPunct="0"/>
            <a:r>
              <a:rPr lang="en-GB" sz="1400">
                <a:solidFill>
                  <a:srgbClr val="000000"/>
                </a:solidFill>
                <a:latin typeface="Arial"/>
              </a:rPr>
              <a:t>9 MU SC </a:t>
            </a:r>
            <a:br>
              <a:rPr lang="en-GB" sz="1400">
                <a:solidFill>
                  <a:srgbClr val="000000"/>
                </a:solidFill>
                <a:latin typeface="Arial"/>
              </a:rPr>
            </a:br>
            <a:r>
              <a:rPr lang="en-GB" sz="1400">
                <a:solidFill>
                  <a:srgbClr val="000000"/>
                </a:solidFill>
                <a:latin typeface="Arial"/>
              </a:rPr>
              <a:t>3 times weekly</a:t>
            </a:r>
          </a:p>
        </p:txBody>
      </p:sp>
      <p:sp>
        <p:nvSpPr>
          <p:cNvPr id="31756" name="AutoShape 12"/>
          <p:cNvSpPr>
            <a:spLocks noChangeArrowheads="1"/>
          </p:cNvSpPr>
          <p:nvPr/>
        </p:nvSpPr>
        <p:spPr bwMode="auto">
          <a:xfrm>
            <a:off x="452967" y="1865313"/>
            <a:ext cx="3454400" cy="1985962"/>
          </a:xfrm>
          <a:prstGeom prst="roundRect">
            <a:avLst>
              <a:gd name="adj" fmla="val 16667"/>
            </a:avLst>
          </a:prstGeom>
          <a:noFill/>
          <a:ln w="28575">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lIns="0" tIns="0" rIns="0" bIns="0" anchor="ctr" anchorCtr="1"/>
          <a:lstStyle/>
          <a:p>
            <a:pPr marL="227013" indent="-227013">
              <a:spcAft>
                <a:spcPct val="20000"/>
              </a:spcAft>
              <a:buClr>
                <a:srgbClr val="004074"/>
              </a:buClr>
            </a:pPr>
            <a:r>
              <a:rPr lang="en-US" sz="1400">
                <a:solidFill>
                  <a:srgbClr val="000000"/>
                </a:solidFill>
                <a:latin typeface="Arial"/>
              </a:rPr>
              <a:t>Eligibility Criteria </a:t>
            </a:r>
          </a:p>
          <a:p>
            <a:pPr marL="227013" indent="-227013">
              <a:spcAft>
                <a:spcPct val="20000"/>
              </a:spcAft>
              <a:buClr>
                <a:srgbClr val="FFFF00"/>
              </a:buClr>
              <a:buFontTx/>
              <a:buChar char="•"/>
            </a:pPr>
            <a:r>
              <a:rPr lang="en-US" sz="1400">
                <a:solidFill>
                  <a:srgbClr val="000000"/>
                </a:solidFill>
                <a:latin typeface="Arial"/>
              </a:rPr>
              <a:t>Clear cell histology</a:t>
            </a:r>
          </a:p>
          <a:p>
            <a:pPr marL="227013" indent="-227013">
              <a:spcAft>
                <a:spcPct val="20000"/>
              </a:spcAft>
              <a:buClr>
                <a:srgbClr val="FFFF00"/>
              </a:buClr>
              <a:buFontTx/>
              <a:buChar char="•"/>
            </a:pPr>
            <a:r>
              <a:rPr lang="en-US" sz="1400">
                <a:solidFill>
                  <a:srgbClr val="000000"/>
                </a:solidFill>
                <a:latin typeface="Arial"/>
              </a:rPr>
              <a:t>No prior systemic treatment</a:t>
            </a:r>
          </a:p>
          <a:p>
            <a:pPr marL="227013" indent="-227013">
              <a:spcAft>
                <a:spcPct val="20000"/>
              </a:spcAft>
              <a:buClr>
                <a:srgbClr val="FFFF00"/>
              </a:buClr>
              <a:buFontTx/>
              <a:buChar char="•"/>
            </a:pPr>
            <a:r>
              <a:rPr lang="en-US" sz="1400">
                <a:solidFill>
                  <a:srgbClr val="000000"/>
                </a:solidFill>
                <a:latin typeface="Arial"/>
              </a:rPr>
              <a:t>Measurable disease</a:t>
            </a:r>
          </a:p>
          <a:p>
            <a:pPr marL="227013" indent="-227013">
              <a:spcAft>
                <a:spcPct val="20000"/>
              </a:spcAft>
              <a:buClr>
                <a:srgbClr val="FFFF00"/>
              </a:buClr>
              <a:buFontTx/>
              <a:buChar char="•"/>
            </a:pPr>
            <a:r>
              <a:rPr lang="en-US" sz="1400">
                <a:solidFill>
                  <a:srgbClr val="000000"/>
                </a:solidFill>
                <a:latin typeface="Arial"/>
              </a:rPr>
              <a:t>ECOG PS 0 or 1</a:t>
            </a:r>
          </a:p>
          <a:p>
            <a:pPr marL="227013" indent="-227013">
              <a:spcAft>
                <a:spcPct val="20000"/>
              </a:spcAft>
              <a:buClr>
                <a:srgbClr val="FFFF00"/>
              </a:buClr>
              <a:buFontTx/>
              <a:buChar char="•"/>
            </a:pPr>
            <a:r>
              <a:rPr lang="en-US" sz="1400">
                <a:solidFill>
                  <a:srgbClr val="000000"/>
                </a:solidFill>
                <a:latin typeface="Arial"/>
              </a:rPr>
              <a:t>Adequate organ function</a:t>
            </a:r>
          </a:p>
        </p:txBody>
      </p:sp>
      <p:sp>
        <p:nvSpPr>
          <p:cNvPr id="31757" name="Rectangle 13"/>
          <p:cNvSpPr>
            <a:spLocks noChangeArrowheads="1"/>
          </p:cNvSpPr>
          <p:nvPr/>
        </p:nvSpPr>
        <p:spPr bwMode="auto">
          <a:xfrm>
            <a:off x="304801" y="6126166"/>
            <a:ext cx="10803467"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eaLnBrk="0" hangingPunct="0">
              <a:tabLst>
                <a:tab pos="176213" algn="l"/>
              </a:tabLst>
            </a:pPr>
            <a:r>
              <a:rPr lang="da-DK" sz="1000">
                <a:solidFill>
                  <a:srgbClr val="000000"/>
                </a:solidFill>
                <a:latin typeface="Arial"/>
              </a:rPr>
              <a:t>IFN = interferon; ECOG PS = European Cooperative Oncology Group performance status; SC = subcutaneous;</a:t>
            </a:r>
            <a:br>
              <a:rPr lang="da-DK" sz="1000">
                <a:solidFill>
                  <a:srgbClr val="000000"/>
                </a:solidFill>
                <a:latin typeface="Arial"/>
              </a:rPr>
            </a:br>
            <a:r>
              <a:rPr lang="da-DK" sz="1000">
                <a:solidFill>
                  <a:srgbClr val="000000"/>
                </a:solidFill>
                <a:latin typeface="Arial"/>
              </a:rPr>
              <a:t>PFS = progression-free survival; ORR = objective response rate; OS = overall survival.</a:t>
            </a:r>
          </a:p>
          <a:p>
            <a:pPr eaLnBrk="0" hangingPunct="0">
              <a:tabLst>
                <a:tab pos="176213" algn="l"/>
              </a:tabLst>
            </a:pPr>
            <a:r>
              <a:rPr lang="da-DK" sz="1000">
                <a:solidFill>
                  <a:srgbClr val="000000"/>
                </a:solidFill>
                <a:latin typeface="Arial"/>
              </a:rPr>
              <a:t>Motzer RJ et al. ASCO 2007. Abstract 5024.</a:t>
            </a:r>
          </a:p>
        </p:txBody>
      </p:sp>
      <p:sp>
        <p:nvSpPr>
          <p:cNvPr id="31758" name="Rectangle 14"/>
          <p:cNvSpPr>
            <a:spLocks noChangeArrowheads="1"/>
          </p:cNvSpPr>
          <p:nvPr/>
        </p:nvSpPr>
        <p:spPr bwMode="auto">
          <a:xfrm>
            <a:off x="304800" y="4306891"/>
            <a:ext cx="11480800" cy="186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74638" indent="-274638"/>
            <a:r>
              <a:rPr lang="en-US" sz="1600">
                <a:solidFill>
                  <a:srgbClr val="000000"/>
                </a:solidFill>
                <a:latin typeface="Arial"/>
              </a:rPr>
              <a:t>Objectives</a:t>
            </a:r>
          </a:p>
          <a:p>
            <a:pPr marL="274638" indent="-274638">
              <a:buClr>
                <a:srgbClr val="FFFF00"/>
              </a:buClr>
              <a:buFontTx/>
              <a:buChar char="•"/>
            </a:pPr>
            <a:r>
              <a:rPr lang="en-US" sz="1400">
                <a:solidFill>
                  <a:srgbClr val="000000"/>
                </a:solidFill>
                <a:latin typeface="Arial"/>
              </a:rPr>
              <a:t>To update efficacy results</a:t>
            </a:r>
          </a:p>
          <a:p>
            <a:pPr marL="742950" lvl="1" indent="-285750">
              <a:buClr>
                <a:srgbClr val="00FFFF"/>
              </a:buClr>
              <a:buFont typeface="Wingdings" charset="0"/>
              <a:buChar char="§"/>
            </a:pPr>
            <a:r>
              <a:rPr lang="en-US" sz="1400">
                <a:solidFill>
                  <a:srgbClr val="000000"/>
                </a:solidFill>
                <a:latin typeface="Arial"/>
              </a:rPr>
              <a:t>Trial results reported based on second interim analysis with data cutoff of Nov 2005</a:t>
            </a:r>
          </a:p>
          <a:p>
            <a:pPr marL="1143000" lvl="2" indent="-228600">
              <a:buClr>
                <a:srgbClr val="FFFF00"/>
              </a:buClr>
              <a:buFontTx/>
              <a:buChar char="•"/>
            </a:pPr>
            <a:r>
              <a:rPr lang="en-US" sz="1400">
                <a:solidFill>
                  <a:srgbClr val="000000"/>
                </a:solidFill>
                <a:latin typeface="Arial"/>
              </a:rPr>
              <a:t>Median PFS: 11 mo vs 5 mo</a:t>
            </a:r>
          </a:p>
          <a:p>
            <a:pPr marL="1143000" lvl="2" indent="-228600">
              <a:buClr>
                <a:srgbClr val="FFFF00"/>
              </a:buClr>
              <a:buFontTx/>
              <a:buChar char="•"/>
            </a:pPr>
            <a:r>
              <a:rPr lang="en-US" sz="1400">
                <a:solidFill>
                  <a:srgbClr val="000000"/>
                </a:solidFill>
                <a:latin typeface="Arial"/>
              </a:rPr>
              <a:t>Hazard ratio (HR) 0.415 in favor of sunitinib</a:t>
            </a:r>
          </a:p>
          <a:p>
            <a:pPr marL="742950" lvl="1" indent="-285750">
              <a:buClr>
                <a:srgbClr val="00FFFF"/>
              </a:buClr>
              <a:buFont typeface="Wingdings" charset="0"/>
              <a:buChar char="§"/>
            </a:pPr>
            <a:r>
              <a:rPr lang="en-US" sz="1400">
                <a:solidFill>
                  <a:srgbClr val="000000"/>
                </a:solidFill>
                <a:latin typeface="Arial"/>
              </a:rPr>
              <a:t>Data cutoff of Feb 2007 available for reporting</a:t>
            </a:r>
          </a:p>
          <a:p>
            <a:pPr marL="274638" indent="-274638">
              <a:buClr>
                <a:srgbClr val="FFFF00"/>
              </a:buClr>
              <a:buFontTx/>
              <a:buChar char="•"/>
            </a:pPr>
            <a:r>
              <a:rPr lang="en-US" sz="1400">
                <a:solidFill>
                  <a:srgbClr val="000000"/>
                </a:solidFill>
                <a:latin typeface="Arial"/>
              </a:rPr>
              <a:t>To identify baseline patient characteristics predictive for PFS on sunitinib therapy</a:t>
            </a:r>
          </a:p>
        </p:txBody>
      </p:sp>
      <p:sp>
        <p:nvSpPr>
          <p:cNvPr id="31759" name="AutoShape 15"/>
          <p:cNvSpPr>
            <a:spLocks noChangeArrowheads="1"/>
          </p:cNvSpPr>
          <p:nvPr/>
        </p:nvSpPr>
        <p:spPr bwMode="auto">
          <a:xfrm rot="-5400000">
            <a:off x="4486275" y="2658006"/>
            <a:ext cx="2533650" cy="440267"/>
          </a:xfrm>
          <a:prstGeom prst="roundRect">
            <a:avLst>
              <a:gd name="adj" fmla="val 16667"/>
            </a:avLst>
          </a:prstGeom>
          <a:gradFill rotWithShape="1">
            <a:gsLst>
              <a:gs pos="0">
                <a:srgbClr val="BFBFBF"/>
              </a:gs>
              <a:gs pos="100000">
                <a:srgbClr val="DDDDDD"/>
              </a:gs>
            </a:gsLst>
            <a:lin ang="5400000" scaled="1"/>
          </a:gradFill>
          <a:ln w="28575">
            <a:solidFill>
              <a:srgbClr val="DDDDDD"/>
            </a:solidFill>
            <a:round/>
            <a:headEnd/>
            <a:tailEnd/>
          </a:ln>
        </p:spPr>
        <p:txBody>
          <a:bodyPr vert="eaVert" lIns="0" tIns="44450" rIns="0" bIns="44450" anchor="ctr" anchorCtr="1"/>
          <a:lstStyle/>
          <a:p>
            <a:pPr algn="ctr" defTabSz="892175" eaLnBrk="0" hangingPunct="0">
              <a:lnSpc>
                <a:spcPct val="88000"/>
              </a:lnSpc>
            </a:pPr>
            <a:r>
              <a:rPr lang="en-GB" sz="1400">
                <a:solidFill>
                  <a:srgbClr val="000066"/>
                </a:solidFill>
                <a:latin typeface="Arial"/>
              </a:rPr>
              <a:t>RANDOM</a:t>
            </a:r>
          </a:p>
          <a:p>
            <a:pPr algn="ctr" defTabSz="892175" eaLnBrk="0" hangingPunct="0">
              <a:lnSpc>
                <a:spcPct val="88000"/>
              </a:lnSpc>
            </a:pPr>
            <a:r>
              <a:rPr lang="en-GB" sz="1400">
                <a:solidFill>
                  <a:srgbClr val="000066"/>
                </a:solidFill>
                <a:latin typeface="Arial"/>
              </a:rPr>
              <a:t>I</a:t>
            </a:r>
          </a:p>
          <a:p>
            <a:pPr algn="ctr" defTabSz="892175" eaLnBrk="0" hangingPunct="0">
              <a:lnSpc>
                <a:spcPct val="88000"/>
              </a:lnSpc>
            </a:pPr>
            <a:r>
              <a:rPr lang="en-GB" sz="1400">
                <a:solidFill>
                  <a:srgbClr val="000066"/>
                </a:solidFill>
                <a:latin typeface="Arial"/>
              </a:rPr>
              <a:t>Z</a:t>
            </a:r>
          </a:p>
          <a:p>
            <a:pPr algn="ctr" defTabSz="892175" eaLnBrk="0" hangingPunct="0">
              <a:lnSpc>
                <a:spcPct val="88000"/>
              </a:lnSpc>
            </a:pPr>
            <a:r>
              <a:rPr lang="en-GB" sz="1400">
                <a:solidFill>
                  <a:srgbClr val="000066"/>
                </a:solidFill>
                <a:latin typeface="Arial"/>
              </a:rPr>
              <a:t>A</a:t>
            </a:r>
          </a:p>
          <a:p>
            <a:pPr algn="ctr" defTabSz="892175" eaLnBrk="0" hangingPunct="0">
              <a:lnSpc>
                <a:spcPct val="88000"/>
              </a:lnSpc>
            </a:pPr>
            <a:r>
              <a:rPr lang="en-GB" sz="1400">
                <a:solidFill>
                  <a:srgbClr val="000066"/>
                </a:solidFill>
                <a:latin typeface="Arial"/>
              </a:rPr>
              <a:t>T</a:t>
            </a:r>
          </a:p>
          <a:p>
            <a:pPr algn="ctr" defTabSz="892175" eaLnBrk="0" hangingPunct="0">
              <a:lnSpc>
                <a:spcPct val="88000"/>
              </a:lnSpc>
            </a:pPr>
            <a:r>
              <a:rPr lang="en-GB" sz="1400">
                <a:solidFill>
                  <a:srgbClr val="000066"/>
                </a:solidFill>
                <a:latin typeface="Arial"/>
              </a:rPr>
              <a:t>I</a:t>
            </a:r>
          </a:p>
          <a:p>
            <a:pPr algn="ctr" defTabSz="892175" eaLnBrk="0" hangingPunct="0">
              <a:lnSpc>
                <a:spcPct val="88000"/>
              </a:lnSpc>
            </a:pPr>
            <a:r>
              <a:rPr lang="en-GB" sz="1400">
                <a:solidFill>
                  <a:srgbClr val="000066"/>
                </a:solidFill>
                <a:latin typeface="Arial"/>
              </a:rPr>
              <a:t>ON</a:t>
            </a:r>
          </a:p>
        </p:txBody>
      </p:sp>
    </p:spTree>
    <p:extLst>
      <p:ext uri="{BB962C8B-B14F-4D97-AF65-F5344CB8AC3E}">
        <p14:creationId xmlns:p14="http://schemas.microsoft.com/office/powerpoint/2010/main" val="412652704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ChangeAspect="1"/>
          </p:cNvGraphicFramePr>
          <p:nvPr>
            <p:extLst>
              <p:ext uri="{D42A27DB-BD31-4B8C-83A1-F6EECF244321}">
                <p14:modId xmlns:p14="http://schemas.microsoft.com/office/powerpoint/2010/main" val="1645974255"/>
              </p:ext>
            </p:extLst>
          </p:nvPr>
        </p:nvGraphicFramePr>
        <p:xfrm>
          <a:off x="1943102" y="1649413"/>
          <a:ext cx="8589433" cy="3651250"/>
        </p:xfrm>
        <a:graphic>
          <a:graphicData uri="http://schemas.openxmlformats.org/drawingml/2006/chart">
            <c:chart xmlns:c="http://schemas.openxmlformats.org/drawingml/2006/chart" xmlns:r="http://schemas.openxmlformats.org/officeDocument/2006/relationships" r:id="rId3"/>
          </a:graphicData>
        </a:graphic>
      </p:graphicFrame>
      <p:sp>
        <p:nvSpPr>
          <p:cNvPr id="33795" name="Freeform 47"/>
          <p:cNvSpPr>
            <a:spLocks/>
          </p:cNvSpPr>
          <p:nvPr/>
        </p:nvSpPr>
        <p:spPr bwMode="auto">
          <a:xfrm>
            <a:off x="2647952" y="1830391"/>
            <a:ext cx="6551083" cy="2613025"/>
          </a:xfrm>
          <a:custGeom>
            <a:avLst/>
            <a:gdLst>
              <a:gd name="T0" fmla="*/ 2147483647 w 6191"/>
              <a:gd name="T1" fmla="*/ 2147483647 h 3293"/>
              <a:gd name="T2" fmla="*/ 2147483647 w 6191"/>
              <a:gd name="T3" fmla="*/ 2147483647 h 3293"/>
              <a:gd name="T4" fmla="*/ 2147483647 w 6191"/>
              <a:gd name="T5" fmla="*/ 2147483647 h 3293"/>
              <a:gd name="T6" fmla="*/ 2147483647 w 6191"/>
              <a:gd name="T7" fmla="*/ 2147483647 h 3293"/>
              <a:gd name="T8" fmla="*/ 2147483647 w 6191"/>
              <a:gd name="T9" fmla="*/ 2147483647 h 3293"/>
              <a:gd name="T10" fmla="*/ 2147483647 w 6191"/>
              <a:gd name="T11" fmla="*/ 2147483647 h 3293"/>
              <a:gd name="T12" fmla="*/ 2147483647 w 6191"/>
              <a:gd name="T13" fmla="*/ 2147483647 h 3293"/>
              <a:gd name="T14" fmla="*/ 2147483647 w 6191"/>
              <a:gd name="T15" fmla="*/ 2147483647 h 3293"/>
              <a:gd name="T16" fmla="*/ 2147483647 w 6191"/>
              <a:gd name="T17" fmla="*/ 2147483647 h 3293"/>
              <a:gd name="T18" fmla="*/ 2147483647 w 6191"/>
              <a:gd name="T19" fmla="*/ 2147483647 h 3293"/>
              <a:gd name="T20" fmla="*/ 2147483647 w 6191"/>
              <a:gd name="T21" fmla="*/ 2147483647 h 3293"/>
              <a:gd name="T22" fmla="*/ 2147483647 w 6191"/>
              <a:gd name="T23" fmla="*/ 2147483647 h 3293"/>
              <a:gd name="T24" fmla="*/ 2147483647 w 6191"/>
              <a:gd name="T25" fmla="*/ 2147483647 h 3293"/>
              <a:gd name="T26" fmla="*/ 2147483647 w 6191"/>
              <a:gd name="T27" fmla="*/ 2147483647 h 3293"/>
              <a:gd name="T28" fmla="*/ 2147483647 w 6191"/>
              <a:gd name="T29" fmla="*/ 2147483647 h 3293"/>
              <a:gd name="T30" fmla="*/ 2147483647 w 6191"/>
              <a:gd name="T31" fmla="*/ 2147483647 h 3293"/>
              <a:gd name="T32" fmla="*/ 2147483647 w 6191"/>
              <a:gd name="T33" fmla="*/ 2147483647 h 3293"/>
              <a:gd name="T34" fmla="*/ 2147483647 w 6191"/>
              <a:gd name="T35" fmla="*/ 2147483647 h 3293"/>
              <a:gd name="T36" fmla="*/ 2147483647 w 6191"/>
              <a:gd name="T37" fmla="*/ 2147483647 h 3293"/>
              <a:gd name="T38" fmla="*/ 2147483647 w 6191"/>
              <a:gd name="T39" fmla="*/ 2147483647 h 3293"/>
              <a:gd name="T40" fmla="*/ 2147483647 w 6191"/>
              <a:gd name="T41" fmla="*/ 2147483647 h 3293"/>
              <a:gd name="T42" fmla="*/ 2147483647 w 6191"/>
              <a:gd name="T43" fmla="*/ 2147483647 h 3293"/>
              <a:gd name="T44" fmla="*/ 2147483647 w 6191"/>
              <a:gd name="T45" fmla="*/ 2147483647 h 3293"/>
              <a:gd name="T46" fmla="*/ 2147483647 w 6191"/>
              <a:gd name="T47" fmla="*/ 2147483647 h 3293"/>
              <a:gd name="T48" fmla="*/ 2147483647 w 6191"/>
              <a:gd name="T49" fmla="*/ 2147483647 h 3293"/>
              <a:gd name="T50" fmla="*/ 2147483647 w 6191"/>
              <a:gd name="T51" fmla="*/ 2147483647 h 3293"/>
              <a:gd name="T52" fmla="*/ 2147483647 w 6191"/>
              <a:gd name="T53" fmla="*/ 2147483647 h 3293"/>
              <a:gd name="T54" fmla="*/ 2147483647 w 6191"/>
              <a:gd name="T55" fmla="*/ 2147483647 h 3293"/>
              <a:gd name="T56" fmla="*/ 2147483647 w 6191"/>
              <a:gd name="T57" fmla="*/ 2147483647 h 3293"/>
              <a:gd name="T58" fmla="*/ 2147483647 w 6191"/>
              <a:gd name="T59" fmla="*/ 2147483647 h 3293"/>
              <a:gd name="T60" fmla="*/ 2147483647 w 6191"/>
              <a:gd name="T61" fmla="*/ 2147483647 h 3293"/>
              <a:gd name="T62" fmla="*/ 2147483647 w 6191"/>
              <a:gd name="T63" fmla="*/ 2147483647 h 3293"/>
              <a:gd name="T64" fmla="*/ 2147483647 w 6191"/>
              <a:gd name="T65" fmla="*/ 2147483647 h 3293"/>
              <a:gd name="T66" fmla="*/ 2147483647 w 6191"/>
              <a:gd name="T67" fmla="*/ 2147483647 h 3293"/>
              <a:gd name="T68" fmla="*/ 2147483647 w 6191"/>
              <a:gd name="T69" fmla="*/ 2147483647 h 3293"/>
              <a:gd name="T70" fmla="*/ 2147483647 w 6191"/>
              <a:gd name="T71" fmla="*/ 2147483647 h 3293"/>
              <a:gd name="T72" fmla="*/ 2147483647 w 6191"/>
              <a:gd name="T73" fmla="*/ 2147483647 h 3293"/>
              <a:gd name="T74" fmla="*/ 2147483647 w 6191"/>
              <a:gd name="T75" fmla="*/ 2147483647 h 3293"/>
              <a:gd name="T76" fmla="*/ 2147483647 w 6191"/>
              <a:gd name="T77" fmla="*/ 2147483647 h 3293"/>
              <a:gd name="T78" fmla="*/ 2147483647 w 6191"/>
              <a:gd name="T79" fmla="*/ 2147483647 h 3293"/>
              <a:gd name="T80" fmla="*/ 2147483647 w 6191"/>
              <a:gd name="T81" fmla="*/ 2147483647 h 3293"/>
              <a:gd name="T82" fmla="*/ 2147483647 w 6191"/>
              <a:gd name="T83" fmla="*/ 2147483647 h 3293"/>
              <a:gd name="T84" fmla="*/ 2147483647 w 6191"/>
              <a:gd name="T85" fmla="*/ 2147483647 h 3293"/>
              <a:gd name="T86" fmla="*/ 2147483647 w 6191"/>
              <a:gd name="T87" fmla="*/ 2147483647 h 3293"/>
              <a:gd name="T88" fmla="*/ 2147483647 w 6191"/>
              <a:gd name="T89" fmla="*/ 2147483647 h 3293"/>
              <a:gd name="T90" fmla="*/ 2147483647 w 6191"/>
              <a:gd name="T91" fmla="*/ 2147483647 h 3293"/>
              <a:gd name="T92" fmla="*/ 2147483647 w 6191"/>
              <a:gd name="T93" fmla="*/ 2147483647 h 3293"/>
              <a:gd name="T94" fmla="*/ 2147483647 w 6191"/>
              <a:gd name="T95" fmla="*/ 2147483647 h 3293"/>
              <a:gd name="T96" fmla="*/ 2147483647 w 6191"/>
              <a:gd name="T97" fmla="*/ 2147483647 h 3293"/>
              <a:gd name="T98" fmla="*/ 2147483647 w 6191"/>
              <a:gd name="T99" fmla="*/ 2147483647 h 3293"/>
              <a:gd name="T100" fmla="*/ 2147483647 w 6191"/>
              <a:gd name="T101" fmla="*/ 2147483647 h 3293"/>
              <a:gd name="T102" fmla="*/ 2147483647 w 6191"/>
              <a:gd name="T103" fmla="*/ 2147483647 h 3293"/>
              <a:gd name="T104" fmla="*/ 2147483647 w 6191"/>
              <a:gd name="T105" fmla="*/ 2147483647 h 3293"/>
              <a:gd name="T106" fmla="*/ 2147483647 w 6191"/>
              <a:gd name="T107" fmla="*/ 2147483647 h 329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191"/>
              <a:gd name="T163" fmla="*/ 0 h 3293"/>
              <a:gd name="T164" fmla="*/ 6191 w 6191"/>
              <a:gd name="T165" fmla="*/ 3293 h 329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191" h="3293">
                <a:moveTo>
                  <a:pt x="0" y="0"/>
                </a:moveTo>
                <a:lnTo>
                  <a:pt x="136" y="0"/>
                </a:lnTo>
                <a:lnTo>
                  <a:pt x="136" y="10"/>
                </a:lnTo>
                <a:lnTo>
                  <a:pt x="151" y="10"/>
                </a:lnTo>
                <a:lnTo>
                  <a:pt x="151" y="31"/>
                </a:lnTo>
                <a:lnTo>
                  <a:pt x="191" y="31"/>
                </a:lnTo>
                <a:lnTo>
                  <a:pt x="191" y="41"/>
                </a:lnTo>
                <a:lnTo>
                  <a:pt x="199" y="41"/>
                </a:lnTo>
                <a:lnTo>
                  <a:pt x="199" y="51"/>
                </a:lnTo>
                <a:lnTo>
                  <a:pt x="206" y="51"/>
                </a:lnTo>
                <a:lnTo>
                  <a:pt x="206" y="61"/>
                </a:lnTo>
                <a:lnTo>
                  <a:pt x="215" y="61"/>
                </a:lnTo>
                <a:lnTo>
                  <a:pt x="215" y="81"/>
                </a:lnTo>
                <a:lnTo>
                  <a:pt x="223" y="81"/>
                </a:lnTo>
                <a:lnTo>
                  <a:pt x="223" y="123"/>
                </a:lnTo>
                <a:lnTo>
                  <a:pt x="230" y="123"/>
                </a:lnTo>
                <a:lnTo>
                  <a:pt x="230" y="205"/>
                </a:lnTo>
                <a:lnTo>
                  <a:pt x="239" y="205"/>
                </a:lnTo>
                <a:lnTo>
                  <a:pt x="239" y="237"/>
                </a:lnTo>
                <a:lnTo>
                  <a:pt x="247" y="237"/>
                </a:lnTo>
                <a:lnTo>
                  <a:pt x="247" y="279"/>
                </a:lnTo>
                <a:lnTo>
                  <a:pt x="254" y="279"/>
                </a:lnTo>
                <a:lnTo>
                  <a:pt x="254" y="341"/>
                </a:lnTo>
                <a:lnTo>
                  <a:pt x="263" y="341"/>
                </a:lnTo>
                <a:lnTo>
                  <a:pt x="263" y="385"/>
                </a:lnTo>
                <a:lnTo>
                  <a:pt x="271" y="385"/>
                </a:lnTo>
                <a:lnTo>
                  <a:pt x="271" y="417"/>
                </a:lnTo>
                <a:lnTo>
                  <a:pt x="287" y="417"/>
                </a:lnTo>
                <a:lnTo>
                  <a:pt x="287" y="427"/>
                </a:lnTo>
                <a:lnTo>
                  <a:pt x="320" y="427"/>
                </a:lnTo>
                <a:lnTo>
                  <a:pt x="320" y="437"/>
                </a:lnTo>
                <a:lnTo>
                  <a:pt x="326" y="437"/>
                </a:lnTo>
                <a:lnTo>
                  <a:pt x="326" y="449"/>
                </a:lnTo>
                <a:lnTo>
                  <a:pt x="414" y="449"/>
                </a:lnTo>
                <a:lnTo>
                  <a:pt x="414" y="459"/>
                </a:lnTo>
                <a:lnTo>
                  <a:pt x="486" y="459"/>
                </a:lnTo>
                <a:lnTo>
                  <a:pt x="486" y="470"/>
                </a:lnTo>
                <a:lnTo>
                  <a:pt x="534" y="470"/>
                </a:lnTo>
                <a:lnTo>
                  <a:pt x="534" y="481"/>
                </a:lnTo>
                <a:lnTo>
                  <a:pt x="550" y="481"/>
                </a:lnTo>
                <a:lnTo>
                  <a:pt x="550" y="512"/>
                </a:lnTo>
                <a:lnTo>
                  <a:pt x="567" y="512"/>
                </a:lnTo>
                <a:lnTo>
                  <a:pt x="567" y="534"/>
                </a:lnTo>
                <a:lnTo>
                  <a:pt x="574" y="534"/>
                </a:lnTo>
                <a:lnTo>
                  <a:pt x="574" y="546"/>
                </a:lnTo>
                <a:lnTo>
                  <a:pt x="598" y="546"/>
                </a:lnTo>
                <a:lnTo>
                  <a:pt x="598" y="579"/>
                </a:lnTo>
                <a:lnTo>
                  <a:pt x="607" y="579"/>
                </a:lnTo>
                <a:lnTo>
                  <a:pt x="607" y="589"/>
                </a:lnTo>
                <a:lnTo>
                  <a:pt x="615" y="589"/>
                </a:lnTo>
                <a:lnTo>
                  <a:pt x="615" y="601"/>
                </a:lnTo>
                <a:lnTo>
                  <a:pt x="622" y="601"/>
                </a:lnTo>
                <a:lnTo>
                  <a:pt x="622" y="634"/>
                </a:lnTo>
                <a:lnTo>
                  <a:pt x="655" y="634"/>
                </a:lnTo>
                <a:lnTo>
                  <a:pt x="655" y="646"/>
                </a:lnTo>
                <a:lnTo>
                  <a:pt x="670" y="646"/>
                </a:lnTo>
                <a:lnTo>
                  <a:pt x="670" y="669"/>
                </a:lnTo>
                <a:lnTo>
                  <a:pt x="679" y="669"/>
                </a:lnTo>
                <a:lnTo>
                  <a:pt x="679" y="679"/>
                </a:lnTo>
                <a:lnTo>
                  <a:pt x="814" y="679"/>
                </a:lnTo>
                <a:lnTo>
                  <a:pt x="814" y="691"/>
                </a:lnTo>
                <a:lnTo>
                  <a:pt x="869" y="691"/>
                </a:lnTo>
                <a:lnTo>
                  <a:pt x="869" y="703"/>
                </a:lnTo>
                <a:lnTo>
                  <a:pt x="893" y="703"/>
                </a:lnTo>
                <a:lnTo>
                  <a:pt x="893" y="714"/>
                </a:lnTo>
                <a:lnTo>
                  <a:pt x="902" y="714"/>
                </a:lnTo>
                <a:lnTo>
                  <a:pt x="902" y="748"/>
                </a:lnTo>
                <a:lnTo>
                  <a:pt x="911" y="748"/>
                </a:lnTo>
                <a:lnTo>
                  <a:pt x="911" y="759"/>
                </a:lnTo>
                <a:lnTo>
                  <a:pt x="918" y="759"/>
                </a:lnTo>
                <a:lnTo>
                  <a:pt x="918" y="771"/>
                </a:lnTo>
                <a:lnTo>
                  <a:pt x="942" y="771"/>
                </a:lnTo>
                <a:lnTo>
                  <a:pt x="942" y="782"/>
                </a:lnTo>
                <a:lnTo>
                  <a:pt x="959" y="782"/>
                </a:lnTo>
                <a:lnTo>
                  <a:pt x="959" y="794"/>
                </a:lnTo>
                <a:lnTo>
                  <a:pt x="1005" y="794"/>
                </a:lnTo>
                <a:lnTo>
                  <a:pt x="1005" y="819"/>
                </a:lnTo>
                <a:lnTo>
                  <a:pt x="1022" y="819"/>
                </a:lnTo>
                <a:lnTo>
                  <a:pt x="1022" y="830"/>
                </a:lnTo>
                <a:lnTo>
                  <a:pt x="1029" y="830"/>
                </a:lnTo>
                <a:lnTo>
                  <a:pt x="1029" y="842"/>
                </a:lnTo>
                <a:lnTo>
                  <a:pt x="1141" y="842"/>
                </a:lnTo>
                <a:lnTo>
                  <a:pt x="1141" y="855"/>
                </a:lnTo>
                <a:lnTo>
                  <a:pt x="1237" y="855"/>
                </a:lnTo>
                <a:lnTo>
                  <a:pt x="1237" y="903"/>
                </a:lnTo>
                <a:lnTo>
                  <a:pt x="1254" y="903"/>
                </a:lnTo>
                <a:lnTo>
                  <a:pt x="1254" y="914"/>
                </a:lnTo>
                <a:lnTo>
                  <a:pt x="1261" y="914"/>
                </a:lnTo>
                <a:lnTo>
                  <a:pt x="1261" y="939"/>
                </a:lnTo>
                <a:lnTo>
                  <a:pt x="1270" y="939"/>
                </a:lnTo>
                <a:lnTo>
                  <a:pt x="1270" y="952"/>
                </a:lnTo>
                <a:lnTo>
                  <a:pt x="1294" y="952"/>
                </a:lnTo>
                <a:lnTo>
                  <a:pt x="1294" y="977"/>
                </a:lnTo>
                <a:lnTo>
                  <a:pt x="1342" y="977"/>
                </a:lnTo>
                <a:lnTo>
                  <a:pt x="1342" y="988"/>
                </a:lnTo>
                <a:lnTo>
                  <a:pt x="1397" y="988"/>
                </a:lnTo>
                <a:lnTo>
                  <a:pt x="1397" y="1002"/>
                </a:lnTo>
                <a:lnTo>
                  <a:pt x="1517" y="1002"/>
                </a:lnTo>
                <a:lnTo>
                  <a:pt x="1517" y="1015"/>
                </a:lnTo>
                <a:lnTo>
                  <a:pt x="1605" y="1015"/>
                </a:lnTo>
                <a:lnTo>
                  <a:pt x="1605" y="1028"/>
                </a:lnTo>
                <a:lnTo>
                  <a:pt x="1637" y="1028"/>
                </a:lnTo>
                <a:lnTo>
                  <a:pt x="1637" y="1039"/>
                </a:lnTo>
                <a:lnTo>
                  <a:pt x="1717" y="1039"/>
                </a:lnTo>
                <a:lnTo>
                  <a:pt x="1717" y="1052"/>
                </a:lnTo>
                <a:lnTo>
                  <a:pt x="1734" y="1052"/>
                </a:lnTo>
                <a:lnTo>
                  <a:pt x="1734" y="1065"/>
                </a:lnTo>
                <a:lnTo>
                  <a:pt x="1780" y="1065"/>
                </a:lnTo>
                <a:lnTo>
                  <a:pt x="1780" y="1078"/>
                </a:lnTo>
                <a:lnTo>
                  <a:pt x="1845" y="1078"/>
                </a:lnTo>
                <a:lnTo>
                  <a:pt x="1845" y="1091"/>
                </a:lnTo>
                <a:lnTo>
                  <a:pt x="1894" y="1091"/>
                </a:lnTo>
                <a:lnTo>
                  <a:pt x="1894" y="1105"/>
                </a:lnTo>
                <a:lnTo>
                  <a:pt x="1900" y="1105"/>
                </a:lnTo>
                <a:lnTo>
                  <a:pt x="1900" y="1144"/>
                </a:lnTo>
                <a:lnTo>
                  <a:pt x="1909" y="1144"/>
                </a:lnTo>
                <a:lnTo>
                  <a:pt x="1909" y="1170"/>
                </a:lnTo>
                <a:lnTo>
                  <a:pt x="1918" y="1170"/>
                </a:lnTo>
                <a:lnTo>
                  <a:pt x="1918" y="1195"/>
                </a:lnTo>
                <a:lnTo>
                  <a:pt x="1924" y="1195"/>
                </a:lnTo>
                <a:lnTo>
                  <a:pt x="1924" y="1222"/>
                </a:lnTo>
                <a:lnTo>
                  <a:pt x="1933" y="1222"/>
                </a:lnTo>
                <a:lnTo>
                  <a:pt x="1933" y="1235"/>
                </a:lnTo>
                <a:lnTo>
                  <a:pt x="1964" y="1235"/>
                </a:lnTo>
                <a:lnTo>
                  <a:pt x="1964" y="1261"/>
                </a:lnTo>
                <a:lnTo>
                  <a:pt x="1973" y="1261"/>
                </a:lnTo>
                <a:lnTo>
                  <a:pt x="1973" y="1289"/>
                </a:lnTo>
                <a:lnTo>
                  <a:pt x="1981" y="1289"/>
                </a:lnTo>
                <a:lnTo>
                  <a:pt x="1981" y="1303"/>
                </a:lnTo>
                <a:lnTo>
                  <a:pt x="1997" y="1303"/>
                </a:lnTo>
                <a:lnTo>
                  <a:pt x="1997" y="1331"/>
                </a:lnTo>
                <a:lnTo>
                  <a:pt x="2012" y="1331"/>
                </a:lnTo>
                <a:lnTo>
                  <a:pt x="2012" y="1359"/>
                </a:lnTo>
                <a:lnTo>
                  <a:pt x="2021" y="1359"/>
                </a:lnTo>
                <a:lnTo>
                  <a:pt x="2021" y="1372"/>
                </a:lnTo>
                <a:lnTo>
                  <a:pt x="2029" y="1372"/>
                </a:lnTo>
                <a:lnTo>
                  <a:pt x="2029" y="1386"/>
                </a:lnTo>
                <a:lnTo>
                  <a:pt x="2053" y="1386"/>
                </a:lnTo>
                <a:lnTo>
                  <a:pt x="2053" y="1399"/>
                </a:lnTo>
                <a:lnTo>
                  <a:pt x="2060" y="1399"/>
                </a:lnTo>
                <a:lnTo>
                  <a:pt x="2060" y="1414"/>
                </a:lnTo>
                <a:lnTo>
                  <a:pt x="2077" y="1414"/>
                </a:lnTo>
                <a:lnTo>
                  <a:pt x="2077" y="1427"/>
                </a:lnTo>
                <a:lnTo>
                  <a:pt x="2084" y="1427"/>
                </a:lnTo>
                <a:lnTo>
                  <a:pt x="2084" y="1441"/>
                </a:lnTo>
                <a:lnTo>
                  <a:pt x="2156" y="1441"/>
                </a:lnTo>
                <a:lnTo>
                  <a:pt x="2156" y="1454"/>
                </a:lnTo>
                <a:lnTo>
                  <a:pt x="2189" y="1454"/>
                </a:lnTo>
                <a:lnTo>
                  <a:pt x="2189" y="1483"/>
                </a:lnTo>
                <a:lnTo>
                  <a:pt x="2349" y="1483"/>
                </a:lnTo>
                <a:lnTo>
                  <a:pt x="2349" y="1498"/>
                </a:lnTo>
                <a:lnTo>
                  <a:pt x="2356" y="1498"/>
                </a:lnTo>
                <a:lnTo>
                  <a:pt x="2356" y="1511"/>
                </a:lnTo>
                <a:lnTo>
                  <a:pt x="2380" y="1511"/>
                </a:lnTo>
                <a:lnTo>
                  <a:pt x="2380" y="1525"/>
                </a:lnTo>
                <a:lnTo>
                  <a:pt x="2388" y="1525"/>
                </a:lnTo>
                <a:lnTo>
                  <a:pt x="2388" y="1540"/>
                </a:lnTo>
                <a:lnTo>
                  <a:pt x="2461" y="1540"/>
                </a:lnTo>
                <a:lnTo>
                  <a:pt x="2461" y="1554"/>
                </a:lnTo>
                <a:lnTo>
                  <a:pt x="2557" y="1554"/>
                </a:lnTo>
                <a:lnTo>
                  <a:pt x="2557" y="1582"/>
                </a:lnTo>
                <a:lnTo>
                  <a:pt x="2564" y="1582"/>
                </a:lnTo>
                <a:lnTo>
                  <a:pt x="2564" y="1597"/>
                </a:lnTo>
                <a:lnTo>
                  <a:pt x="2572" y="1597"/>
                </a:lnTo>
                <a:lnTo>
                  <a:pt x="2572" y="1611"/>
                </a:lnTo>
                <a:lnTo>
                  <a:pt x="2579" y="1611"/>
                </a:lnTo>
                <a:lnTo>
                  <a:pt x="2579" y="1655"/>
                </a:lnTo>
                <a:lnTo>
                  <a:pt x="2588" y="1655"/>
                </a:lnTo>
                <a:lnTo>
                  <a:pt x="2588" y="1669"/>
                </a:lnTo>
                <a:lnTo>
                  <a:pt x="2596" y="1669"/>
                </a:lnTo>
                <a:lnTo>
                  <a:pt x="2596" y="1727"/>
                </a:lnTo>
                <a:lnTo>
                  <a:pt x="2603" y="1727"/>
                </a:lnTo>
                <a:lnTo>
                  <a:pt x="2603" y="1772"/>
                </a:lnTo>
                <a:lnTo>
                  <a:pt x="2612" y="1772"/>
                </a:lnTo>
                <a:lnTo>
                  <a:pt x="2612" y="1788"/>
                </a:lnTo>
                <a:lnTo>
                  <a:pt x="2627" y="1788"/>
                </a:lnTo>
                <a:lnTo>
                  <a:pt x="2627" y="1803"/>
                </a:lnTo>
                <a:lnTo>
                  <a:pt x="2636" y="1803"/>
                </a:lnTo>
                <a:lnTo>
                  <a:pt x="2636" y="1817"/>
                </a:lnTo>
                <a:lnTo>
                  <a:pt x="2644" y="1817"/>
                </a:lnTo>
                <a:lnTo>
                  <a:pt x="2644" y="1848"/>
                </a:lnTo>
                <a:lnTo>
                  <a:pt x="2651" y="1848"/>
                </a:lnTo>
                <a:lnTo>
                  <a:pt x="2651" y="1864"/>
                </a:lnTo>
                <a:lnTo>
                  <a:pt x="2660" y="1864"/>
                </a:lnTo>
                <a:lnTo>
                  <a:pt x="2660" y="1878"/>
                </a:lnTo>
                <a:lnTo>
                  <a:pt x="2684" y="1878"/>
                </a:lnTo>
                <a:lnTo>
                  <a:pt x="2684" y="1894"/>
                </a:lnTo>
                <a:lnTo>
                  <a:pt x="2699" y="1894"/>
                </a:lnTo>
                <a:lnTo>
                  <a:pt x="2699" y="1925"/>
                </a:lnTo>
                <a:lnTo>
                  <a:pt x="2723" y="1925"/>
                </a:lnTo>
                <a:lnTo>
                  <a:pt x="2723" y="1940"/>
                </a:lnTo>
                <a:lnTo>
                  <a:pt x="2732" y="1940"/>
                </a:lnTo>
                <a:lnTo>
                  <a:pt x="2732" y="1956"/>
                </a:lnTo>
                <a:lnTo>
                  <a:pt x="2747" y="1956"/>
                </a:lnTo>
                <a:lnTo>
                  <a:pt x="2747" y="1972"/>
                </a:lnTo>
                <a:lnTo>
                  <a:pt x="2804" y="1972"/>
                </a:lnTo>
                <a:lnTo>
                  <a:pt x="2804" y="1988"/>
                </a:lnTo>
                <a:lnTo>
                  <a:pt x="2899" y="1988"/>
                </a:lnTo>
                <a:lnTo>
                  <a:pt x="2899" y="2006"/>
                </a:lnTo>
                <a:lnTo>
                  <a:pt x="3052" y="2006"/>
                </a:lnTo>
                <a:lnTo>
                  <a:pt x="3052" y="2022"/>
                </a:lnTo>
                <a:lnTo>
                  <a:pt x="3172" y="2022"/>
                </a:lnTo>
                <a:lnTo>
                  <a:pt x="3172" y="2039"/>
                </a:lnTo>
                <a:lnTo>
                  <a:pt x="3187" y="2039"/>
                </a:lnTo>
                <a:lnTo>
                  <a:pt x="3187" y="2055"/>
                </a:lnTo>
                <a:lnTo>
                  <a:pt x="3227" y="2055"/>
                </a:lnTo>
                <a:lnTo>
                  <a:pt x="3227" y="2073"/>
                </a:lnTo>
                <a:lnTo>
                  <a:pt x="3251" y="2073"/>
                </a:lnTo>
                <a:lnTo>
                  <a:pt x="3251" y="2109"/>
                </a:lnTo>
                <a:lnTo>
                  <a:pt x="3260" y="2109"/>
                </a:lnTo>
                <a:lnTo>
                  <a:pt x="3260" y="2145"/>
                </a:lnTo>
                <a:lnTo>
                  <a:pt x="3275" y="2145"/>
                </a:lnTo>
                <a:lnTo>
                  <a:pt x="3275" y="2164"/>
                </a:lnTo>
                <a:lnTo>
                  <a:pt x="3290" y="2164"/>
                </a:lnTo>
                <a:lnTo>
                  <a:pt x="3290" y="2184"/>
                </a:lnTo>
                <a:lnTo>
                  <a:pt x="3308" y="2184"/>
                </a:lnTo>
                <a:lnTo>
                  <a:pt x="3308" y="2203"/>
                </a:lnTo>
                <a:lnTo>
                  <a:pt x="3315" y="2203"/>
                </a:lnTo>
                <a:lnTo>
                  <a:pt x="3315" y="2223"/>
                </a:lnTo>
                <a:lnTo>
                  <a:pt x="3323" y="2223"/>
                </a:lnTo>
                <a:lnTo>
                  <a:pt x="3323" y="2244"/>
                </a:lnTo>
                <a:lnTo>
                  <a:pt x="3354" y="2244"/>
                </a:lnTo>
                <a:lnTo>
                  <a:pt x="3354" y="2267"/>
                </a:lnTo>
                <a:lnTo>
                  <a:pt x="3395" y="2267"/>
                </a:lnTo>
                <a:lnTo>
                  <a:pt x="3395" y="2290"/>
                </a:lnTo>
                <a:lnTo>
                  <a:pt x="3419" y="2290"/>
                </a:lnTo>
                <a:lnTo>
                  <a:pt x="3419" y="2313"/>
                </a:lnTo>
                <a:lnTo>
                  <a:pt x="3435" y="2313"/>
                </a:lnTo>
                <a:lnTo>
                  <a:pt x="3435" y="2337"/>
                </a:lnTo>
                <a:lnTo>
                  <a:pt x="3474" y="2337"/>
                </a:lnTo>
                <a:lnTo>
                  <a:pt x="3474" y="2361"/>
                </a:lnTo>
                <a:lnTo>
                  <a:pt x="3483" y="2361"/>
                </a:lnTo>
                <a:lnTo>
                  <a:pt x="3483" y="2385"/>
                </a:lnTo>
                <a:lnTo>
                  <a:pt x="3586" y="2385"/>
                </a:lnTo>
                <a:lnTo>
                  <a:pt x="3586" y="2432"/>
                </a:lnTo>
                <a:lnTo>
                  <a:pt x="3698" y="2432"/>
                </a:lnTo>
                <a:lnTo>
                  <a:pt x="3698" y="2457"/>
                </a:lnTo>
                <a:lnTo>
                  <a:pt x="3827" y="2457"/>
                </a:lnTo>
                <a:lnTo>
                  <a:pt x="3827" y="2482"/>
                </a:lnTo>
                <a:lnTo>
                  <a:pt x="3923" y="2482"/>
                </a:lnTo>
                <a:lnTo>
                  <a:pt x="3923" y="2534"/>
                </a:lnTo>
                <a:lnTo>
                  <a:pt x="3930" y="2534"/>
                </a:lnTo>
                <a:lnTo>
                  <a:pt x="3930" y="2559"/>
                </a:lnTo>
                <a:lnTo>
                  <a:pt x="3938" y="2559"/>
                </a:lnTo>
                <a:lnTo>
                  <a:pt x="3938" y="2614"/>
                </a:lnTo>
                <a:lnTo>
                  <a:pt x="3962" y="2614"/>
                </a:lnTo>
                <a:lnTo>
                  <a:pt x="3962" y="2641"/>
                </a:lnTo>
                <a:lnTo>
                  <a:pt x="3986" y="2641"/>
                </a:lnTo>
                <a:lnTo>
                  <a:pt x="3986" y="2672"/>
                </a:lnTo>
                <a:lnTo>
                  <a:pt x="4002" y="2672"/>
                </a:lnTo>
                <a:lnTo>
                  <a:pt x="4002" y="2704"/>
                </a:lnTo>
                <a:lnTo>
                  <a:pt x="4089" y="2704"/>
                </a:lnTo>
                <a:lnTo>
                  <a:pt x="4089" y="2743"/>
                </a:lnTo>
                <a:lnTo>
                  <a:pt x="4170" y="2743"/>
                </a:lnTo>
                <a:lnTo>
                  <a:pt x="4170" y="2787"/>
                </a:lnTo>
                <a:lnTo>
                  <a:pt x="4657" y="2787"/>
                </a:lnTo>
                <a:lnTo>
                  <a:pt x="4657" y="2839"/>
                </a:lnTo>
                <a:lnTo>
                  <a:pt x="4689" y="2839"/>
                </a:lnTo>
                <a:lnTo>
                  <a:pt x="4689" y="2892"/>
                </a:lnTo>
                <a:lnTo>
                  <a:pt x="4713" y="2892"/>
                </a:lnTo>
                <a:lnTo>
                  <a:pt x="4713" y="2949"/>
                </a:lnTo>
                <a:lnTo>
                  <a:pt x="4746" y="2949"/>
                </a:lnTo>
                <a:lnTo>
                  <a:pt x="4746" y="3011"/>
                </a:lnTo>
                <a:lnTo>
                  <a:pt x="4913" y="3011"/>
                </a:lnTo>
                <a:lnTo>
                  <a:pt x="4913" y="3084"/>
                </a:lnTo>
                <a:lnTo>
                  <a:pt x="5256" y="3084"/>
                </a:lnTo>
                <a:lnTo>
                  <a:pt x="5256" y="3178"/>
                </a:lnTo>
                <a:lnTo>
                  <a:pt x="5328" y="3178"/>
                </a:lnTo>
                <a:lnTo>
                  <a:pt x="5328" y="3293"/>
                </a:lnTo>
                <a:lnTo>
                  <a:pt x="6191" y="3293"/>
                </a:lnTo>
              </a:path>
            </a:pathLst>
          </a:custGeom>
          <a:noFill/>
          <a:ln w="31750">
            <a:solidFill>
              <a:srgbClr val="B78405"/>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sz="1200">
              <a:solidFill>
                <a:srgbClr val="000000"/>
              </a:solidFill>
              <a:latin typeface="Arial"/>
            </a:endParaRPr>
          </a:p>
        </p:txBody>
      </p:sp>
      <p:sp>
        <p:nvSpPr>
          <p:cNvPr id="33796" name="Line 48"/>
          <p:cNvSpPr>
            <a:spLocks noChangeShapeType="1"/>
          </p:cNvSpPr>
          <p:nvPr/>
        </p:nvSpPr>
        <p:spPr bwMode="auto">
          <a:xfrm>
            <a:off x="2609851" y="1830389"/>
            <a:ext cx="91016"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797" name="Line 49"/>
          <p:cNvSpPr>
            <a:spLocks noChangeShapeType="1"/>
          </p:cNvSpPr>
          <p:nvPr/>
        </p:nvSpPr>
        <p:spPr bwMode="auto">
          <a:xfrm>
            <a:off x="2654300" y="1800225"/>
            <a:ext cx="2117" cy="5873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grpSp>
        <p:nvGrpSpPr>
          <p:cNvPr id="33798" name="Group 50"/>
          <p:cNvGrpSpPr>
            <a:grpSpLocks/>
          </p:cNvGrpSpPr>
          <p:nvPr/>
        </p:nvGrpSpPr>
        <p:grpSpPr bwMode="auto">
          <a:xfrm>
            <a:off x="2897719" y="2132013"/>
            <a:ext cx="1113367" cy="442912"/>
            <a:chOff x="1527" y="1248"/>
            <a:chExt cx="526" cy="279"/>
          </a:xfrm>
        </p:grpSpPr>
        <p:sp>
          <p:nvSpPr>
            <p:cNvPr id="34035" name="Line 51"/>
            <p:cNvSpPr>
              <a:spLocks noChangeShapeType="1"/>
            </p:cNvSpPr>
            <p:nvPr/>
          </p:nvSpPr>
          <p:spPr bwMode="auto">
            <a:xfrm>
              <a:off x="1527" y="1266"/>
              <a:ext cx="43" cy="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36" name="Line 52"/>
            <p:cNvSpPr>
              <a:spLocks noChangeShapeType="1"/>
            </p:cNvSpPr>
            <p:nvPr/>
          </p:nvSpPr>
          <p:spPr bwMode="auto">
            <a:xfrm>
              <a:off x="1548" y="1248"/>
              <a:ext cx="0" cy="36"/>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37" name="Line 53"/>
            <p:cNvSpPr>
              <a:spLocks noChangeShapeType="1"/>
            </p:cNvSpPr>
            <p:nvPr/>
          </p:nvSpPr>
          <p:spPr bwMode="auto">
            <a:xfrm>
              <a:off x="1539" y="1271"/>
              <a:ext cx="43" cy="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38" name="Line 54"/>
            <p:cNvSpPr>
              <a:spLocks noChangeShapeType="1"/>
            </p:cNvSpPr>
            <p:nvPr/>
          </p:nvSpPr>
          <p:spPr bwMode="auto">
            <a:xfrm>
              <a:off x="1560" y="1253"/>
              <a:ext cx="0" cy="36"/>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39" name="Line 55"/>
            <p:cNvSpPr>
              <a:spLocks noChangeShapeType="1"/>
            </p:cNvSpPr>
            <p:nvPr/>
          </p:nvSpPr>
          <p:spPr bwMode="auto">
            <a:xfrm>
              <a:off x="1659" y="1298"/>
              <a:ext cx="43" cy="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40" name="Line 56"/>
            <p:cNvSpPr>
              <a:spLocks noChangeShapeType="1"/>
            </p:cNvSpPr>
            <p:nvPr/>
          </p:nvSpPr>
          <p:spPr bwMode="auto">
            <a:xfrm>
              <a:off x="1680" y="1280"/>
              <a:ext cx="0" cy="36"/>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41" name="Line 57"/>
            <p:cNvSpPr>
              <a:spLocks noChangeShapeType="1"/>
            </p:cNvSpPr>
            <p:nvPr/>
          </p:nvSpPr>
          <p:spPr bwMode="auto">
            <a:xfrm>
              <a:off x="1703" y="1375"/>
              <a:ext cx="43" cy="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42" name="Line 58"/>
            <p:cNvSpPr>
              <a:spLocks noChangeShapeType="1"/>
            </p:cNvSpPr>
            <p:nvPr/>
          </p:nvSpPr>
          <p:spPr bwMode="auto">
            <a:xfrm>
              <a:off x="1724" y="1357"/>
              <a:ext cx="0" cy="36"/>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43" name="Line 59"/>
            <p:cNvSpPr>
              <a:spLocks noChangeShapeType="1"/>
            </p:cNvSpPr>
            <p:nvPr/>
          </p:nvSpPr>
          <p:spPr bwMode="auto">
            <a:xfrm>
              <a:off x="1851" y="1443"/>
              <a:ext cx="43" cy="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44" name="Line 60"/>
            <p:cNvSpPr>
              <a:spLocks noChangeShapeType="1"/>
            </p:cNvSpPr>
            <p:nvPr/>
          </p:nvSpPr>
          <p:spPr bwMode="auto">
            <a:xfrm>
              <a:off x="1872" y="1425"/>
              <a:ext cx="0" cy="36"/>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45" name="Line 61"/>
            <p:cNvSpPr>
              <a:spLocks noChangeShapeType="1"/>
            </p:cNvSpPr>
            <p:nvPr/>
          </p:nvSpPr>
          <p:spPr bwMode="auto">
            <a:xfrm>
              <a:off x="1863" y="1449"/>
              <a:ext cx="43" cy="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46" name="Line 62"/>
            <p:cNvSpPr>
              <a:spLocks noChangeShapeType="1"/>
            </p:cNvSpPr>
            <p:nvPr/>
          </p:nvSpPr>
          <p:spPr bwMode="auto">
            <a:xfrm>
              <a:off x="1884" y="1431"/>
              <a:ext cx="0" cy="36"/>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47" name="Line 63"/>
            <p:cNvSpPr>
              <a:spLocks noChangeShapeType="1"/>
            </p:cNvSpPr>
            <p:nvPr/>
          </p:nvSpPr>
          <p:spPr bwMode="auto">
            <a:xfrm>
              <a:off x="1870" y="1454"/>
              <a:ext cx="43" cy="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48" name="Line 64"/>
            <p:cNvSpPr>
              <a:spLocks noChangeShapeType="1"/>
            </p:cNvSpPr>
            <p:nvPr/>
          </p:nvSpPr>
          <p:spPr bwMode="auto">
            <a:xfrm>
              <a:off x="1892" y="1436"/>
              <a:ext cx="0" cy="3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49" name="Line 65"/>
            <p:cNvSpPr>
              <a:spLocks noChangeShapeType="1"/>
            </p:cNvSpPr>
            <p:nvPr/>
          </p:nvSpPr>
          <p:spPr bwMode="auto">
            <a:xfrm>
              <a:off x="1887" y="1454"/>
              <a:ext cx="43" cy="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50" name="Line 66"/>
            <p:cNvSpPr>
              <a:spLocks noChangeShapeType="1"/>
            </p:cNvSpPr>
            <p:nvPr/>
          </p:nvSpPr>
          <p:spPr bwMode="auto">
            <a:xfrm>
              <a:off x="1908" y="1436"/>
              <a:ext cx="0" cy="3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51" name="Line 67"/>
            <p:cNvSpPr>
              <a:spLocks noChangeShapeType="1"/>
            </p:cNvSpPr>
            <p:nvPr/>
          </p:nvSpPr>
          <p:spPr bwMode="auto">
            <a:xfrm>
              <a:off x="1894" y="1467"/>
              <a:ext cx="43" cy="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52" name="Line 68"/>
            <p:cNvSpPr>
              <a:spLocks noChangeShapeType="1"/>
            </p:cNvSpPr>
            <p:nvPr/>
          </p:nvSpPr>
          <p:spPr bwMode="auto">
            <a:xfrm>
              <a:off x="1916" y="1449"/>
              <a:ext cx="0" cy="36"/>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53" name="Line 69"/>
            <p:cNvSpPr>
              <a:spLocks noChangeShapeType="1"/>
            </p:cNvSpPr>
            <p:nvPr/>
          </p:nvSpPr>
          <p:spPr bwMode="auto">
            <a:xfrm>
              <a:off x="1974" y="1485"/>
              <a:ext cx="43" cy="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54" name="Line 70"/>
            <p:cNvSpPr>
              <a:spLocks noChangeShapeType="1"/>
            </p:cNvSpPr>
            <p:nvPr/>
          </p:nvSpPr>
          <p:spPr bwMode="auto">
            <a:xfrm>
              <a:off x="1996" y="1467"/>
              <a:ext cx="0" cy="36"/>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55" name="Line 71"/>
            <p:cNvSpPr>
              <a:spLocks noChangeShapeType="1"/>
            </p:cNvSpPr>
            <p:nvPr/>
          </p:nvSpPr>
          <p:spPr bwMode="auto">
            <a:xfrm>
              <a:off x="2010" y="1509"/>
              <a:ext cx="43" cy="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56" name="Line 72"/>
            <p:cNvSpPr>
              <a:spLocks noChangeShapeType="1"/>
            </p:cNvSpPr>
            <p:nvPr/>
          </p:nvSpPr>
          <p:spPr bwMode="auto">
            <a:xfrm>
              <a:off x="2032" y="1491"/>
              <a:ext cx="0" cy="36"/>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grpSp>
      <p:sp>
        <p:nvSpPr>
          <p:cNvPr id="33799" name="Line 73"/>
          <p:cNvSpPr>
            <a:spLocks noChangeShapeType="1"/>
          </p:cNvSpPr>
          <p:nvPr/>
        </p:nvSpPr>
        <p:spPr bwMode="auto">
          <a:xfrm>
            <a:off x="4030136" y="2614616"/>
            <a:ext cx="91017"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00" name="Line 74"/>
          <p:cNvSpPr>
            <a:spLocks noChangeShapeType="1"/>
          </p:cNvSpPr>
          <p:nvPr/>
        </p:nvSpPr>
        <p:spPr bwMode="auto">
          <a:xfrm>
            <a:off x="4074586" y="2586038"/>
            <a:ext cx="2116"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01" name="Line 75"/>
          <p:cNvSpPr>
            <a:spLocks noChangeShapeType="1"/>
          </p:cNvSpPr>
          <p:nvPr/>
        </p:nvSpPr>
        <p:spPr bwMode="auto">
          <a:xfrm>
            <a:off x="4038602" y="2614616"/>
            <a:ext cx="91017"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02" name="Line 76"/>
          <p:cNvSpPr>
            <a:spLocks noChangeShapeType="1"/>
          </p:cNvSpPr>
          <p:nvPr/>
        </p:nvSpPr>
        <p:spPr bwMode="auto">
          <a:xfrm>
            <a:off x="4085168" y="2586038"/>
            <a:ext cx="2117"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03" name="Line 77"/>
          <p:cNvSpPr>
            <a:spLocks noChangeShapeType="1"/>
          </p:cNvSpPr>
          <p:nvPr/>
        </p:nvSpPr>
        <p:spPr bwMode="auto">
          <a:xfrm>
            <a:off x="4049186" y="2614616"/>
            <a:ext cx="88900"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04" name="Line 78"/>
          <p:cNvSpPr>
            <a:spLocks noChangeShapeType="1"/>
          </p:cNvSpPr>
          <p:nvPr/>
        </p:nvSpPr>
        <p:spPr bwMode="auto">
          <a:xfrm>
            <a:off x="4093635" y="2586038"/>
            <a:ext cx="2117"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05" name="Line 79"/>
          <p:cNvSpPr>
            <a:spLocks noChangeShapeType="1"/>
          </p:cNvSpPr>
          <p:nvPr/>
        </p:nvSpPr>
        <p:spPr bwMode="auto">
          <a:xfrm>
            <a:off x="4074584" y="2614616"/>
            <a:ext cx="91016"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06" name="Line 80"/>
          <p:cNvSpPr>
            <a:spLocks noChangeShapeType="1"/>
          </p:cNvSpPr>
          <p:nvPr/>
        </p:nvSpPr>
        <p:spPr bwMode="auto">
          <a:xfrm>
            <a:off x="4119035" y="2586038"/>
            <a:ext cx="2117"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07" name="Line 81"/>
          <p:cNvSpPr>
            <a:spLocks noChangeShapeType="1"/>
          </p:cNvSpPr>
          <p:nvPr/>
        </p:nvSpPr>
        <p:spPr bwMode="auto">
          <a:xfrm>
            <a:off x="4099984" y="2624141"/>
            <a:ext cx="91016"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08" name="Line 82"/>
          <p:cNvSpPr>
            <a:spLocks noChangeShapeType="1"/>
          </p:cNvSpPr>
          <p:nvPr/>
        </p:nvSpPr>
        <p:spPr bwMode="auto">
          <a:xfrm>
            <a:off x="4144435" y="2595563"/>
            <a:ext cx="2117"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09" name="Line 83"/>
          <p:cNvSpPr>
            <a:spLocks noChangeShapeType="1"/>
          </p:cNvSpPr>
          <p:nvPr/>
        </p:nvSpPr>
        <p:spPr bwMode="auto">
          <a:xfrm>
            <a:off x="4275669" y="2635250"/>
            <a:ext cx="91017"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10" name="Line 84"/>
          <p:cNvSpPr>
            <a:spLocks noChangeShapeType="1"/>
          </p:cNvSpPr>
          <p:nvPr/>
        </p:nvSpPr>
        <p:spPr bwMode="auto">
          <a:xfrm>
            <a:off x="4320119" y="2606675"/>
            <a:ext cx="2116"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11" name="Line 85"/>
          <p:cNvSpPr>
            <a:spLocks noChangeShapeType="1"/>
          </p:cNvSpPr>
          <p:nvPr/>
        </p:nvSpPr>
        <p:spPr bwMode="auto">
          <a:xfrm>
            <a:off x="4284136" y="2635250"/>
            <a:ext cx="91017"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12" name="Line 86"/>
          <p:cNvSpPr>
            <a:spLocks noChangeShapeType="1"/>
          </p:cNvSpPr>
          <p:nvPr/>
        </p:nvSpPr>
        <p:spPr bwMode="auto">
          <a:xfrm>
            <a:off x="4330700" y="2606675"/>
            <a:ext cx="2117"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13" name="Line 87"/>
          <p:cNvSpPr>
            <a:spLocks noChangeShapeType="1"/>
          </p:cNvSpPr>
          <p:nvPr/>
        </p:nvSpPr>
        <p:spPr bwMode="auto">
          <a:xfrm>
            <a:off x="4597402" y="2695575"/>
            <a:ext cx="91017"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14" name="Line 88"/>
          <p:cNvSpPr>
            <a:spLocks noChangeShapeType="1"/>
          </p:cNvSpPr>
          <p:nvPr/>
        </p:nvSpPr>
        <p:spPr bwMode="auto">
          <a:xfrm>
            <a:off x="4641851" y="2667000"/>
            <a:ext cx="2116"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15" name="Line 89"/>
          <p:cNvSpPr>
            <a:spLocks noChangeShapeType="1"/>
          </p:cNvSpPr>
          <p:nvPr/>
        </p:nvSpPr>
        <p:spPr bwMode="auto">
          <a:xfrm>
            <a:off x="4654551" y="2809875"/>
            <a:ext cx="91016"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16" name="Line 90"/>
          <p:cNvSpPr>
            <a:spLocks noChangeShapeType="1"/>
          </p:cNvSpPr>
          <p:nvPr/>
        </p:nvSpPr>
        <p:spPr bwMode="auto">
          <a:xfrm>
            <a:off x="4701119" y="2781300"/>
            <a:ext cx="2116"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17" name="Line 91"/>
          <p:cNvSpPr>
            <a:spLocks noChangeShapeType="1"/>
          </p:cNvSpPr>
          <p:nvPr/>
        </p:nvSpPr>
        <p:spPr bwMode="auto">
          <a:xfrm>
            <a:off x="4665136" y="2809875"/>
            <a:ext cx="91017"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18" name="Line 92"/>
          <p:cNvSpPr>
            <a:spLocks noChangeShapeType="1"/>
          </p:cNvSpPr>
          <p:nvPr/>
        </p:nvSpPr>
        <p:spPr bwMode="auto">
          <a:xfrm>
            <a:off x="4709586" y="2781300"/>
            <a:ext cx="2116"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19" name="Line 93"/>
          <p:cNvSpPr>
            <a:spLocks noChangeShapeType="1"/>
          </p:cNvSpPr>
          <p:nvPr/>
        </p:nvSpPr>
        <p:spPr bwMode="auto">
          <a:xfrm>
            <a:off x="4707467" y="2863850"/>
            <a:ext cx="88900"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20" name="Line 94"/>
          <p:cNvSpPr>
            <a:spLocks noChangeShapeType="1"/>
          </p:cNvSpPr>
          <p:nvPr/>
        </p:nvSpPr>
        <p:spPr bwMode="auto">
          <a:xfrm>
            <a:off x="4751919" y="2835275"/>
            <a:ext cx="2116"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21" name="Line 95"/>
          <p:cNvSpPr>
            <a:spLocks noChangeShapeType="1"/>
          </p:cNvSpPr>
          <p:nvPr/>
        </p:nvSpPr>
        <p:spPr bwMode="auto">
          <a:xfrm>
            <a:off x="4868336" y="2973391"/>
            <a:ext cx="91017"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22" name="Line 96"/>
          <p:cNvSpPr>
            <a:spLocks noChangeShapeType="1"/>
          </p:cNvSpPr>
          <p:nvPr/>
        </p:nvSpPr>
        <p:spPr bwMode="auto">
          <a:xfrm>
            <a:off x="4912786" y="2944813"/>
            <a:ext cx="2116"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23" name="Line 97"/>
          <p:cNvSpPr>
            <a:spLocks noChangeShapeType="1"/>
          </p:cNvSpPr>
          <p:nvPr/>
        </p:nvSpPr>
        <p:spPr bwMode="auto">
          <a:xfrm>
            <a:off x="4925484" y="3006725"/>
            <a:ext cx="91016"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24" name="Line 98"/>
          <p:cNvSpPr>
            <a:spLocks noChangeShapeType="1"/>
          </p:cNvSpPr>
          <p:nvPr/>
        </p:nvSpPr>
        <p:spPr bwMode="auto">
          <a:xfrm>
            <a:off x="4972051" y="2978150"/>
            <a:ext cx="2116"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25" name="Line 99"/>
          <p:cNvSpPr>
            <a:spLocks noChangeShapeType="1"/>
          </p:cNvSpPr>
          <p:nvPr/>
        </p:nvSpPr>
        <p:spPr bwMode="auto">
          <a:xfrm>
            <a:off x="5283202" y="3063875"/>
            <a:ext cx="91017"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26" name="Line 100"/>
          <p:cNvSpPr>
            <a:spLocks noChangeShapeType="1"/>
          </p:cNvSpPr>
          <p:nvPr/>
        </p:nvSpPr>
        <p:spPr bwMode="auto">
          <a:xfrm>
            <a:off x="5327651" y="3035300"/>
            <a:ext cx="2116"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27" name="Line 101"/>
          <p:cNvSpPr>
            <a:spLocks noChangeShapeType="1"/>
          </p:cNvSpPr>
          <p:nvPr/>
        </p:nvSpPr>
        <p:spPr bwMode="auto">
          <a:xfrm>
            <a:off x="5427136" y="3321050"/>
            <a:ext cx="91017"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28" name="Line 102"/>
          <p:cNvSpPr>
            <a:spLocks noChangeShapeType="1"/>
          </p:cNvSpPr>
          <p:nvPr/>
        </p:nvSpPr>
        <p:spPr bwMode="auto">
          <a:xfrm>
            <a:off x="5471586" y="3290891"/>
            <a:ext cx="2116" cy="5873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29" name="Line 103"/>
          <p:cNvSpPr>
            <a:spLocks noChangeShapeType="1"/>
          </p:cNvSpPr>
          <p:nvPr/>
        </p:nvSpPr>
        <p:spPr bwMode="auto">
          <a:xfrm>
            <a:off x="5433484" y="3321050"/>
            <a:ext cx="91016"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30" name="Line 104"/>
          <p:cNvSpPr>
            <a:spLocks noChangeShapeType="1"/>
          </p:cNvSpPr>
          <p:nvPr/>
        </p:nvSpPr>
        <p:spPr bwMode="auto">
          <a:xfrm>
            <a:off x="5480051" y="3290891"/>
            <a:ext cx="2116" cy="5873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31" name="Line 105"/>
          <p:cNvSpPr>
            <a:spLocks noChangeShapeType="1"/>
          </p:cNvSpPr>
          <p:nvPr/>
        </p:nvSpPr>
        <p:spPr bwMode="auto">
          <a:xfrm>
            <a:off x="5520269" y="3395666"/>
            <a:ext cx="91017"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32" name="Line 106"/>
          <p:cNvSpPr>
            <a:spLocks noChangeShapeType="1"/>
          </p:cNvSpPr>
          <p:nvPr/>
        </p:nvSpPr>
        <p:spPr bwMode="auto">
          <a:xfrm>
            <a:off x="5564719" y="3367088"/>
            <a:ext cx="2116"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33" name="Line 107"/>
          <p:cNvSpPr>
            <a:spLocks noChangeShapeType="1"/>
          </p:cNvSpPr>
          <p:nvPr/>
        </p:nvSpPr>
        <p:spPr bwMode="auto">
          <a:xfrm>
            <a:off x="5526617" y="3395666"/>
            <a:ext cx="91016"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34" name="Line 108"/>
          <p:cNvSpPr>
            <a:spLocks noChangeShapeType="1"/>
          </p:cNvSpPr>
          <p:nvPr/>
        </p:nvSpPr>
        <p:spPr bwMode="auto">
          <a:xfrm>
            <a:off x="5571068" y="3367088"/>
            <a:ext cx="2117"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35" name="Line 109"/>
          <p:cNvSpPr>
            <a:spLocks noChangeShapeType="1"/>
          </p:cNvSpPr>
          <p:nvPr/>
        </p:nvSpPr>
        <p:spPr bwMode="auto">
          <a:xfrm>
            <a:off x="5577417" y="3408366"/>
            <a:ext cx="91016"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36" name="Line 110"/>
          <p:cNvSpPr>
            <a:spLocks noChangeShapeType="1"/>
          </p:cNvSpPr>
          <p:nvPr/>
        </p:nvSpPr>
        <p:spPr bwMode="auto">
          <a:xfrm>
            <a:off x="5623986" y="3379788"/>
            <a:ext cx="2116"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37" name="Line 111"/>
          <p:cNvSpPr>
            <a:spLocks noChangeShapeType="1"/>
          </p:cNvSpPr>
          <p:nvPr/>
        </p:nvSpPr>
        <p:spPr bwMode="auto">
          <a:xfrm>
            <a:off x="5695951" y="3421066"/>
            <a:ext cx="91016"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38" name="Line 112"/>
          <p:cNvSpPr>
            <a:spLocks noChangeShapeType="1"/>
          </p:cNvSpPr>
          <p:nvPr/>
        </p:nvSpPr>
        <p:spPr bwMode="auto">
          <a:xfrm>
            <a:off x="5740400" y="3392491"/>
            <a:ext cx="2117" cy="5873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39" name="Line 113"/>
          <p:cNvSpPr>
            <a:spLocks noChangeShapeType="1"/>
          </p:cNvSpPr>
          <p:nvPr/>
        </p:nvSpPr>
        <p:spPr bwMode="auto">
          <a:xfrm>
            <a:off x="5729817" y="3421066"/>
            <a:ext cx="91016"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40" name="Line 114"/>
          <p:cNvSpPr>
            <a:spLocks noChangeShapeType="1"/>
          </p:cNvSpPr>
          <p:nvPr/>
        </p:nvSpPr>
        <p:spPr bwMode="auto">
          <a:xfrm>
            <a:off x="5776386" y="3392491"/>
            <a:ext cx="2116" cy="5873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41" name="Line 115"/>
          <p:cNvSpPr>
            <a:spLocks noChangeShapeType="1"/>
          </p:cNvSpPr>
          <p:nvPr/>
        </p:nvSpPr>
        <p:spPr bwMode="auto">
          <a:xfrm>
            <a:off x="5983817" y="3460750"/>
            <a:ext cx="91016"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42" name="Line 116"/>
          <p:cNvSpPr>
            <a:spLocks noChangeShapeType="1"/>
          </p:cNvSpPr>
          <p:nvPr/>
        </p:nvSpPr>
        <p:spPr bwMode="auto">
          <a:xfrm>
            <a:off x="6028268" y="3432175"/>
            <a:ext cx="2117"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43" name="Line 117"/>
          <p:cNvSpPr>
            <a:spLocks noChangeShapeType="1"/>
          </p:cNvSpPr>
          <p:nvPr/>
        </p:nvSpPr>
        <p:spPr bwMode="auto">
          <a:xfrm>
            <a:off x="5992284" y="3460750"/>
            <a:ext cx="91016"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44" name="Line 118"/>
          <p:cNvSpPr>
            <a:spLocks noChangeShapeType="1"/>
          </p:cNvSpPr>
          <p:nvPr/>
        </p:nvSpPr>
        <p:spPr bwMode="auto">
          <a:xfrm>
            <a:off x="6036735" y="3432175"/>
            <a:ext cx="2117"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45" name="Line 119"/>
          <p:cNvSpPr>
            <a:spLocks noChangeShapeType="1"/>
          </p:cNvSpPr>
          <p:nvPr/>
        </p:nvSpPr>
        <p:spPr bwMode="auto">
          <a:xfrm>
            <a:off x="6000751" y="3460750"/>
            <a:ext cx="91016"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46" name="Line 120"/>
          <p:cNvSpPr>
            <a:spLocks noChangeShapeType="1"/>
          </p:cNvSpPr>
          <p:nvPr/>
        </p:nvSpPr>
        <p:spPr bwMode="auto">
          <a:xfrm>
            <a:off x="6047319" y="3432175"/>
            <a:ext cx="2116"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47" name="Line 121"/>
          <p:cNvSpPr>
            <a:spLocks noChangeShapeType="1"/>
          </p:cNvSpPr>
          <p:nvPr/>
        </p:nvSpPr>
        <p:spPr bwMode="auto">
          <a:xfrm>
            <a:off x="6026151" y="3475041"/>
            <a:ext cx="91016"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48" name="Line 122"/>
          <p:cNvSpPr>
            <a:spLocks noChangeShapeType="1"/>
          </p:cNvSpPr>
          <p:nvPr/>
        </p:nvSpPr>
        <p:spPr bwMode="auto">
          <a:xfrm>
            <a:off x="6072719" y="3446463"/>
            <a:ext cx="2116"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49" name="Line 123"/>
          <p:cNvSpPr>
            <a:spLocks noChangeShapeType="1"/>
          </p:cNvSpPr>
          <p:nvPr/>
        </p:nvSpPr>
        <p:spPr bwMode="auto">
          <a:xfrm>
            <a:off x="6034617" y="3475041"/>
            <a:ext cx="91016"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50" name="Line 124"/>
          <p:cNvSpPr>
            <a:spLocks noChangeShapeType="1"/>
          </p:cNvSpPr>
          <p:nvPr/>
        </p:nvSpPr>
        <p:spPr bwMode="auto">
          <a:xfrm>
            <a:off x="6079068" y="3446463"/>
            <a:ext cx="2117"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51" name="Line 125"/>
          <p:cNvSpPr>
            <a:spLocks noChangeShapeType="1"/>
          </p:cNvSpPr>
          <p:nvPr/>
        </p:nvSpPr>
        <p:spPr bwMode="auto">
          <a:xfrm>
            <a:off x="6060017" y="3532191"/>
            <a:ext cx="91016"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52" name="Line 126"/>
          <p:cNvSpPr>
            <a:spLocks noChangeShapeType="1"/>
          </p:cNvSpPr>
          <p:nvPr/>
        </p:nvSpPr>
        <p:spPr bwMode="auto">
          <a:xfrm>
            <a:off x="6104468" y="3503613"/>
            <a:ext cx="2117"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53" name="Line 127"/>
          <p:cNvSpPr>
            <a:spLocks noChangeShapeType="1"/>
          </p:cNvSpPr>
          <p:nvPr/>
        </p:nvSpPr>
        <p:spPr bwMode="auto">
          <a:xfrm>
            <a:off x="6076951" y="3546475"/>
            <a:ext cx="91016"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54" name="Line 128"/>
          <p:cNvSpPr>
            <a:spLocks noChangeShapeType="1"/>
          </p:cNvSpPr>
          <p:nvPr/>
        </p:nvSpPr>
        <p:spPr bwMode="auto">
          <a:xfrm>
            <a:off x="6123519" y="3517900"/>
            <a:ext cx="2116" cy="5873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55" name="Line 129"/>
          <p:cNvSpPr>
            <a:spLocks noChangeShapeType="1"/>
          </p:cNvSpPr>
          <p:nvPr/>
        </p:nvSpPr>
        <p:spPr bwMode="auto">
          <a:xfrm>
            <a:off x="6093884" y="3563941"/>
            <a:ext cx="91016"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56" name="Line 130"/>
          <p:cNvSpPr>
            <a:spLocks noChangeShapeType="1"/>
          </p:cNvSpPr>
          <p:nvPr/>
        </p:nvSpPr>
        <p:spPr bwMode="auto">
          <a:xfrm>
            <a:off x="6140451" y="3533775"/>
            <a:ext cx="2116" cy="5873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57" name="Line 131"/>
          <p:cNvSpPr>
            <a:spLocks noChangeShapeType="1"/>
          </p:cNvSpPr>
          <p:nvPr/>
        </p:nvSpPr>
        <p:spPr bwMode="auto">
          <a:xfrm>
            <a:off x="6127751" y="3609975"/>
            <a:ext cx="91016"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58" name="Line 132"/>
          <p:cNvSpPr>
            <a:spLocks noChangeShapeType="1"/>
          </p:cNvSpPr>
          <p:nvPr/>
        </p:nvSpPr>
        <p:spPr bwMode="auto">
          <a:xfrm>
            <a:off x="6174319" y="3581400"/>
            <a:ext cx="2116" cy="5873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59" name="Line 133"/>
          <p:cNvSpPr>
            <a:spLocks noChangeShapeType="1"/>
          </p:cNvSpPr>
          <p:nvPr/>
        </p:nvSpPr>
        <p:spPr bwMode="auto">
          <a:xfrm>
            <a:off x="6136217" y="3609975"/>
            <a:ext cx="91016"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60" name="Line 134"/>
          <p:cNvSpPr>
            <a:spLocks noChangeShapeType="1"/>
          </p:cNvSpPr>
          <p:nvPr/>
        </p:nvSpPr>
        <p:spPr bwMode="auto">
          <a:xfrm>
            <a:off x="6180668" y="3581400"/>
            <a:ext cx="2117" cy="5873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61" name="Line 135"/>
          <p:cNvSpPr>
            <a:spLocks noChangeShapeType="1"/>
          </p:cNvSpPr>
          <p:nvPr/>
        </p:nvSpPr>
        <p:spPr bwMode="auto">
          <a:xfrm>
            <a:off x="6144684" y="3609975"/>
            <a:ext cx="91016"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62" name="Line 136"/>
          <p:cNvSpPr>
            <a:spLocks noChangeShapeType="1"/>
          </p:cNvSpPr>
          <p:nvPr/>
        </p:nvSpPr>
        <p:spPr bwMode="auto">
          <a:xfrm>
            <a:off x="6191251" y="3581400"/>
            <a:ext cx="2116" cy="5873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63" name="Line 137"/>
          <p:cNvSpPr>
            <a:spLocks noChangeShapeType="1"/>
          </p:cNvSpPr>
          <p:nvPr/>
        </p:nvSpPr>
        <p:spPr bwMode="auto">
          <a:xfrm>
            <a:off x="6161617" y="3629025"/>
            <a:ext cx="91016"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64" name="Line 138"/>
          <p:cNvSpPr>
            <a:spLocks noChangeShapeType="1"/>
          </p:cNvSpPr>
          <p:nvPr/>
        </p:nvSpPr>
        <p:spPr bwMode="auto">
          <a:xfrm>
            <a:off x="6206068" y="3600450"/>
            <a:ext cx="2117"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65" name="Line 139"/>
          <p:cNvSpPr>
            <a:spLocks noChangeShapeType="1"/>
          </p:cNvSpPr>
          <p:nvPr/>
        </p:nvSpPr>
        <p:spPr bwMode="auto">
          <a:xfrm>
            <a:off x="6170084" y="3629025"/>
            <a:ext cx="91016"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66" name="Line 140"/>
          <p:cNvSpPr>
            <a:spLocks noChangeShapeType="1"/>
          </p:cNvSpPr>
          <p:nvPr/>
        </p:nvSpPr>
        <p:spPr bwMode="auto">
          <a:xfrm>
            <a:off x="6216651" y="3600450"/>
            <a:ext cx="2116"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67" name="Line 141"/>
          <p:cNvSpPr>
            <a:spLocks noChangeShapeType="1"/>
          </p:cNvSpPr>
          <p:nvPr/>
        </p:nvSpPr>
        <p:spPr bwMode="auto">
          <a:xfrm>
            <a:off x="6212417" y="3648075"/>
            <a:ext cx="91016"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68" name="Line 142"/>
          <p:cNvSpPr>
            <a:spLocks noChangeShapeType="1"/>
          </p:cNvSpPr>
          <p:nvPr/>
        </p:nvSpPr>
        <p:spPr bwMode="auto">
          <a:xfrm>
            <a:off x="6256868" y="3617913"/>
            <a:ext cx="2117" cy="5873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69" name="Line 143"/>
          <p:cNvSpPr>
            <a:spLocks noChangeShapeType="1"/>
          </p:cNvSpPr>
          <p:nvPr/>
        </p:nvSpPr>
        <p:spPr bwMode="auto">
          <a:xfrm>
            <a:off x="6432551" y="3760791"/>
            <a:ext cx="91016"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70" name="Line 144"/>
          <p:cNvSpPr>
            <a:spLocks noChangeShapeType="1"/>
          </p:cNvSpPr>
          <p:nvPr/>
        </p:nvSpPr>
        <p:spPr bwMode="auto">
          <a:xfrm>
            <a:off x="6477000" y="3732213"/>
            <a:ext cx="2117"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71" name="Line 145"/>
          <p:cNvSpPr>
            <a:spLocks noChangeShapeType="1"/>
          </p:cNvSpPr>
          <p:nvPr/>
        </p:nvSpPr>
        <p:spPr bwMode="auto">
          <a:xfrm>
            <a:off x="6601884" y="3779841"/>
            <a:ext cx="91016"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72" name="Line 146"/>
          <p:cNvSpPr>
            <a:spLocks noChangeShapeType="1"/>
          </p:cNvSpPr>
          <p:nvPr/>
        </p:nvSpPr>
        <p:spPr bwMode="auto">
          <a:xfrm>
            <a:off x="6646335" y="3751263"/>
            <a:ext cx="2117"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73" name="Line 147"/>
          <p:cNvSpPr>
            <a:spLocks noChangeShapeType="1"/>
          </p:cNvSpPr>
          <p:nvPr/>
        </p:nvSpPr>
        <p:spPr bwMode="auto">
          <a:xfrm>
            <a:off x="6735235" y="3798890"/>
            <a:ext cx="91017"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74" name="Line 148"/>
          <p:cNvSpPr>
            <a:spLocks noChangeShapeType="1"/>
          </p:cNvSpPr>
          <p:nvPr/>
        </p:nvSpPr>
        <p:spPr bwMode="auto">
          <a:xfrm>
            <a:off x="6781800" y="3770315"/>
            <a:ext cx="2117" cy="5873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75" name="Line 149"/>
          <p:cNvSpPr>
            <a:spLocks noChangeShapeType="1"/>
          </p:cNvSpPr>
          <p:nvPr/>
        </p:nvSpPr>
        <p:spPr bwMode="auto">
          <a:xfrm>
            <a:off x="6745817" y="3798890"/>
            <a:ext cx="91016"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76" name="Line 150"/>
          <p:cNvSpPr>
            <a:spLocks noChangeShapeType="1"/>
          </p:cNvSpPr>
          <p:nvPr/>
        </p:nvSpPr>
        <p:spPr bwMode="auto">
          <a:xfrm>
            <a:off x="6790268" y="3770315"/>
            <a:ext cx="2117" cy="5873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77" name="Line 151"/>
          <p:cNvSpPr>
            <a:spLocks noChangeShapeType="1"/>
          </p:cNvSpPr>
          <p:nvPr/>
        </p:nvSpPr>
        <p:spPr bwMode="auto">
          <a:xfrm>
            <a:off x="6779684" y="3903666"/>
            <a:ext cx="91016"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78" name="Line 152"/>
          <p:cNvSpPr>
            <a:spLocks noChangeShapeType="1"/>
          </p:cNvSpPr>
          <p:nvPr/>
        </p:nvSpPr>
        <p:spPr bwMode="auto">
          <a:xfrm>
            <a:off x="6824133" y="3875091"/>
            <a:ext cx="2117" cy="5873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79" name="Line 153"/>
          <p:cNvSpPr>
            <a:spLocks noChangeShapeType="1"/>
          </p:cNvSpPr>
          <p:nvPr/>
        </p:nvSpPr>
        <p:spPr bwMode="auto">
          <a:xfrm>
            <a:off x="6811436" y="3925888"/>
            <a:ext cx="91017"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80" name="Line 154"/>
          <p:cNvSpPr>
            <a:spLocks noChangeShapeType="1"/>
          </p:cNvSpPr>
          <p:nvPr/>
        </p:nvSpPr>
        <p:spPr bwMode="auto">
          <a:xfrm>
            <a:off x="6858000" y="3897313"/>
            <a:ext cx="2117"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81" name="Line 155"/>
          <p:cNvSpPr>
            <a:spLocks noChangeShapeType="1"/>
          </p:cNvSpPr>
          <p:nvPr/>
        </p:nvSpPr>
        <p:spPr bwMode="auto">
          <a:xfrm>
            <a:off x="6828369" y="3949700"/>
            <a:ext cx="91017"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82" name="Line 156"/>
          <p:cNvSpPr>
            <a:spLocks noChangeShapeType="1"/>
          </p:cNvSpPr>
          <p:nvPr/>
        </p:nvSpPr>
        <p:spPr bwMode="auto">
          <a:xfrm>
            <a:off x="6874935" y="3921125"/>
            <a:ext cx="2117" cy="5873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83" name="Line 157"/>
          <p:cNvSpPr>
            <a:spLocks noChangeShapeType="1"/>
          </p:cNvSpPr>
          <p:nvPr/>
        </p:nvSpPr>
        <p:spPr bwMode="auto">
          <a:xfrm>
            <a:off x="6853769" y="3975100"/>
            <a:ext cx="91017"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84" name="Line 158"/>
          <p:cNvSpPr>
            <a:spLocks noChangeShapeType="1"/>
          </p:cNvSpPr>
          <p:nvPr/>
        </p:nvSpPr>
        <p:spPr bwMode="auto">
          <a:xfrm>
            <a:off x="6900335" y="3946525"/>
            <a:ext cx="2117" cy="5873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85" name="Line 159"/>
          <p:cNvSpPr>
            <a:spLocks noChangeShapeType="1"/>
          </p:cNvSpPr>
          <p:nvPr/>
        </p:nvSpPr>
        <p:spPr bwMode="auto">
          <a:xfrm>
            <a:off x="6872817" y="3975100"/>
            <a:ext cx="91016"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86" name="Line 160"/>
          <p:cNvSpPr>
            <a:spLocks noChangeShapeType="1"/>
          </p:cNvSpPr>
          <p:nvPr/>
        </p:nvSpPr>
        <p:spPr bwMode="auto">
          <a:xfrm>
            <a:off x="6917268" y="3946525"/>
            <a:ext cx="2117" cy="5873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87" name="Line 161"/>
          <p:cNvSpPr>
            <a:spLocks noChangeShapeType="1"/>
          </p:cNvSpPr>
          <p:nvPr/>
        </p:nvSpPr>
        <p:spPr bwMode="auto">
          <a:xfrm>
            <a:off x="6879169" y="3975100"/>
            <a:ext cx="91017"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88" name="Line 162"/>
          <p:cNvSpPr>
            <a:spLocks noChangeShapeType="1"/>
          </p:cNvSpPr>
          <p:nvPr/>
        </p:nvSpPr>
        <p:spPr bwMode="auto">
          <a:xfrm>
            <a:off x="6925735" y="3946525"/>
            <a:ext cx="2117" cy="5873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89" name="Line 163"/>
          <p:cNvSpPr>
            <a:spLocks noChangeShapeType="1"/>
          </p:cNvSpPr>
          <p:nvPr/>
        </p:nvSpPr>
        <p:spPr bwMode="auto">
          <a:xfrm>
            <a:off x="6940551" y="4006850"/>
            <a:ext cx="91016"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90" name="Line 164"/>
          <p:cNvSpPr>
            <a:spLocks noChangeShapeType="1"/>
          </p:cNvSpPr>
          <p:nvPr/>
        </p:nvSpPr>
        <p:spPr bwMode="auto">
          <a:xfrm>
            <a:off x="6985000" y="3978275"/>
            <a:ext cx="2117"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91" name="Line 165"/>
          <p:cNvSpPr>
            <a:spLocks noChangeShapeType="1"/>
          </p:cNvSpPr>
          <p:nvPr/>
        </p:nvSpPr>
        <p:spPr bwMode="auto">
          <a:xfrm>
            <a:off x="7006169" y="4006850"/>
            <a:ext cx="91017"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92" name="Line 166"/>
          <p:cNvSpPr>
            <a:spLocks noChangeShapeType="1"/>
          </p:cNvSpPr>
          <p:nvPr/>
        </p:nvSpPr>
        <p:spPr bwMode="auto">
          <a:xfrm>
            <a:off x="7052735" y="3978275"/>
            <a:ext cx="2117"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93" name="Line 167"/>
          <p:cNvSpPr>
            <a:spLocks noChangeShapeType="1"/>
          </p:cNvSpPr>
          <p:nvPr/>
        </p:nvSpPr>
        <p:spPr bwMode="auto">
          <a:xfrm>
            <a:off x="7023102" y="4041775"/>
            <a:ext cx="91017"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94" name="Line 168"/>
          <p:cNvSpPr>
            <a:spLocks noChangeShapeType="1"/>
          </p:cNvSpPr>
          <p:nvPr/>
        </p:nvSpPr>
        <p:spPr bwMode="auto">
          <a:xfrm>
            <a:off x="7069668" y="4013200"/>
            <a:ext cx="2117"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95" name="Line 169"/>
          <p:cNvSpPr>
            <a:spLocks noChangeShapeType="1"/>
          </p:cNvSpPr>
          <p:nvPr/>
        </p:nvSpPr>
        <p:spPr bwMode="auto">
          <a:xfrm>
            <a:off x="7056969" y="4041775"/>
            <a:ext cx="91017"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96" name="Line 170"/>
          <p:cNvSpPr>
            <a:spLocks noChangeShapeType="1"/>
          </p:cNvSpPr>
          <p:nvPr/>
        </p:nvSpPr>
        <p:spPr bwMode="auto">
          <a:xfrm>
            <a:off x="7103535" y="4013200"/>
            <a:ext cx="2117"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97" name="Line 171"/>
          <p:cNvSpPr>
            <a:spLocks noChangeShapeType="1"/>
          </p:cNvSpPr>
          <p:nvPr/>
        </p:nvSpPr>
        <p:spPr bwMode="auto">
          <a:xfrm>
            <a:off x="7118351" y="4041775"/>
            <a:ext cx="91016"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98" name="Line 172"/>
          <p:cNvSpPr>
            <a:spLocks noChangeShapeType="1"/>
          </p:cNvSpPr>
          <p:nvPr/>
        </p:nvSpPr>
        <p:spPr bwMode="auto">
          <a:xfrm>
            <a:off x="7162800" y="4013200"/>
            <a:ext cx="2117"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899" name="Line 173"/>
          <p:cNvSpPr>
            <a:spLocks noChangeShapeType="1"/>
          </p:cNvSpPr>
          <p:nvPr/>
        </p:nvSpPr>
        <p:spPr bwMode="auto">
          <a:xfrm>
            <a:off x="7488769" y="4041775"/>
            <a:ext cx="91017"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00" name="Line 174"/>
          <p:cNvSpPr>
            <a:spLocks noChangeShapeType="1"/>
          </p:cNvSpPr>
          <p:nvPr/>
        </p:nvSpPr>
        <p:spPr bwMode="auto">
          <a:xfrm>
            <a:off x="7533219" y="4013200"/>
            <a:ext cx="2116"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01" name="Line 175"/>
          <p:cNvSpPr>
            <a:spLocks noChangeShapeType="1"/>
          </p:cNvSpPr>
          <p:nvPr/>
        </p:nvSpPr>
        <p:spPr bwMode="auto">
          <a:xfrm>
            <a:off x="7615769" y="4170366"/>
            <a:ext cx="91017"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02" name="Line 176"/>
          <p:cNvSpPr>
            <a:spLocks noChangeShapeType="1"/>
          </p:cNvSpPr>
          <p:nvPr/>
        </p:nvSpPr>
        <p:spPr bwMode="auto">
          <a:xfrm>
            <a:off x="7662335" y="4141788"/>
            <a:ext cx="2117"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03" name="Line 177"/>
          <p:cNvSpPr>
            <a:spLocks noChangeShapeType="1"/>
          </p:cNvSpPr>
          <p:nvPr/>
        </p:nvSpPr>
        <p:spPr bwMode="auto">
          <a:xfrm>
            <a:off x="7691969" y="4219575"/>
            <a:ext cx="91017"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04" name="Line 178"/>
          <p:cNvSpPr>
            <a:spLocks noChangeShapeType="1"/>
          </p:cNvSpPr>
          <p:nvPr/>
        </p:nvSpPr>
        <p:spPr bwMode="auto">
          <a:xfrm>
            <a:off x="7738535" y="4191000"/>
            <a:ext cx="2117"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05" name="Line 179"/>
          <p:cNvSpPr>
            <a:spLocks noChangeShapeType="1"/>
          </p:cNvSpPr>
          <p:nvPr/>
        </p:nvSpPr>
        <p:spPr bwMode="auto">
          <a:xfrm>
            <a:off x="7725836" y="4219575"/>
            <a:ext cx="91017"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06" name="Line 180"/>
          <p:cNvSpPr>
            <a:spLocks noChangeShapeType="1"/>
          </p:cNvSpPr>
          <p:nvPr/>
        </p:nvSpPr>
        <p:spPr bwMode="auto">
          <a:xfrm>
            <a:off x="7770286" y="4191000"/>
            <a:ext cx="2116"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07" name="Line 181"/>
          <p:cNvSpPr>
            <a:spLocks noChangeShapeType="1"/>
          </p:cNvSpPr>
          <p:nvPr/>
        </p:nvSpPr>
        <p:spPr bwMode="auto">
          <a:xfrm>
            <a:off x="7835902" y="4278316"/>
            <a:ext cx="91017"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08" name="Line 182"/>
          <p:cNvSpPr>
            <a:spLocks noChangeShapeType="1"/>
          </p:cNvSpPr>
          <p:nvPr/>
        </p:nvSpPr>
        <p:spPr bwMode="auto">
          <a:xfrm>
            <a:off x="7882467" y="4248150"/>
            <a:ext cx="2117" cy="5873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09" name="Line 183"/>
          <p:cNvSpPr>
            <a:spLocks noChangeShapeType="1"/>
          </p:cNvSpPr>
          <p:nvPr/>
        </p:nvSpPr>
        <p:spPr bwMode="auto">
          <a:xfrm>
            <a:off x="7903635" y="4278316"/>
            <a:ext cx="91017"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10" name="Line 184"/>
          <p:cNvSpPr>
            <a:spLocks noChangeShapeType="1"/>
          </p:cNvSpPr>
          <p:nvPr/>
        </p:nvSpPr>
        <p:spPr bwMode="auto">
          <a:xfrm>
            <a:off x="7948086" y="4248150"/>
            <a:ext cx="2116" cy="5873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11" name="Line 185"/>
          <p:cNvSpPr>
            <a:spLocks noChangeShapeType="1"/>
          </p:cNvSpPr>
          <p:nvPr/>
        </p:nvSpPr>
        <p:spPr bwMode="auto">
          <a:xfrm>
            <a:off x="8199969" y="4352925"/>
            <a:ext cx="91017" cy="1588"/>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12" name="Line 186"/>
          <p:cNvSpPr>
            <a:spLocks noChangeShapeType="1"/>
          </p:cNvSpPr>
          <p:nvPr/>
        </p:nvSpPr>
        <p:spPr bwMode="auto">
          <a:xfrm>
            <a:off x="8244419" y="4324350"/>
            <a:ext cx="2116"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13" name="Line 187"/>
          <p:cNvSpPr>
            <a:spLocks noChangeShapeType="1"/>
          </p:cNvSpPr>
          <p:nvPr/>
        </p:nvSpPr>
        <p:spPr bwMode="auto">
          <a:xfrm>
            <a:off x="8301569" y="4443416"/>
            <a:ext cx="91017"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14" name="Line 188"/>
          <p:cNvSpPr>
            <a:spLocks noChangeShapeType="1"/>
          </p:cNvSpPr>
          <p:nvPr/>
        </p:nvSpPr>
        <p:spPr bwMode="auto">
          <a:xfrm>
            <a:off x="8348133" y="4414838"/>
            <a:ext cx="2117"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15" name="Line 189"/>
          <p:cNvSpPr>
            <a:spLocks noChangeShapeType="1"/>
          </p:cNvSpPr>
          <p:nvPr/>
        </p:nvSpPr>
        <p:spPr bwMode="auto">
          <a:xfrm>
            <a:off x="8335435" y="4443416"/>
            <a:ext cx="88900"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16" name="Line 190"/>
          <p:cNvSpPr>
            <a:spLocks noChangeShapeType="1"/>
          </p:cNvSpPr>
          <p:nvPr/>
        </p:nvSpPr>
        <p:spPr bwMode="auto">
          <a:xfrm>
            <a:off x="8379886" y="4414838"/>
            <a:ext cx="2116"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17" name="Line 191"/>
          <p:cNvSpPr>
            <a:spLocks noChangeShapeType="1"/>
          </p:cNvSpPr>
          <p:nvPr/>
        </p:nvSpPr>
        <p:spPr bwMode="auto">
          <a:xfrm>
            <a:off x="8343902" y="4443416"/>
            <a:ext cx="91017"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18" name="Line 192"/>
          <p:cNvSpPr>
            <a:spLocks noChangeShapeType="1"/>
          </p:cNvSpPr>
          <p:nvPr/>
        </p:nvSpPr>
        <p:spPr bwMode="auto">
          <a:xfrm>
            <a:off x="8388351" y="4414838"/>
            <a:ext cx="2116"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19" name="Line 193"/>
          <p:cNvSpPr>
            <a:spLocks noChangeShapeType="1"/>
          </p:cNvSpPr>
          <p:nvPr/>
        </p:nvSpPr>
        <p:spPr bwMode="auto">
          <a:xfrm>
            <a:off x="9154584" y="4443416"/>
            <a:ext cx="91016" cy="1587"/>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20" name="Line 194"/>
          <p:cNvSpPr>
            <a:spLocks noChangeShapeType="1"/>
          </p:cNvSpPr>
          <p:nvPr/>
        </p:nvSpPr>
        <p:spPr bwMode="auto">
          <a:xfrm>
            <a:off x="9199035" y="4414838"/>
            <a:ext cx="2117" cy="57150"/>
          </a:xfrm>
          <a:prstGeom prst="line">
            <a:avLst/>
          </a:prstGeom>
          <a:noFill/>
          <a:ln w="6350">
            <a:solidFill>
              <a:srgbClr val="B78405"/>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grpSp>
        <p:nvGrpSpPr>
          <p:cNvPr id="33921" name="Group 195"/>
          <p:cNvGrpSpPr>
            <a:grpSpLocks/>
          </p:cNvGrpSpPr>
          <p:nvPr/>
        </p:nvGrpSpPr>
        <p:grpSpPr bwMode="auto">
          <a:xfrm>
            <a:off x="2609853" y="1800228"/>
            <a:ext cx="5897033" cy="3001963"/>
            <a:chOff x="1391" y="1039"/>
            <a:chExt cx="2786" cy="1891"/>
          </a:xfrm>
        </p:grpSpPr>
        <p:sp>
          <p:nvSpPr>
            <p:cNvPr id="33932" name="Freeform 196"/>
            <p:cNvSpPr>
              <a:spLocks/>
            </p:cNvSpPr>
            <p:nvPr/>
          </p:nvSpPr>
          <p:spPr bwMode="auto">
            <a:xfrm>
              <a:off x="1409" y="1058"/>
              <a:ext cx="2768" cy="1872"/>
            </a:xfrm>
            <a:custGeom>
              <a:avLst/>
              <a:gdLst>
                <a:gd name="T0" fmla="*/ 8 w 5536"/>
                <a:gd name="T1" fmla="*/ 1 h 3746"/>
                <a:gd name="T2" fmla="*/ 23 w 5536"/>
                <a:gd name="T3" fmla="*/ 2 h 3746"/>
                <a:gd name="T4" fmla="*/ 24 w 5536"/>
                <a:gd name="T5" fmla="*/ 5 h 3746"/>
                <a:gd name="T6" fmla="*/ 26 w 5536"/>
                <a:gd name="T7" fmla="*/ 6 h 3746"/>
                <a:gd name="T8" fmla="*/ 27 w 5536"/>
                <a:gd name="T9" fmla="*/ 13 h 3746"/>
                <a:gd name="T10" fmla="*/ 29 w 5536"/>
                <a:gd name="T11" fmla="*/ 20 h 3746"/>
                <a:gd name="T12" fmla="*/ 30 w 5536"/>
                <a:gd name="T13" fmla="*/ 54 h 3746"/>
                <a:gd name="T14" fmla="*/ 32 w 5536"/>
                <a:gd name="T15" fmla="*/ 67 h 3746"/>
                <a:gd name="T16" fmla="*/ 33 w 5536"/>
                <a:gd name="T17" fmla="*/ 77 h 3746"/>
                <a:gd name="T18" fmla="*/ 36 w 5536"/>
                <a:gd name="T19" fmla="*/ 81 h 3746"/>
                <a:gd name="T20" fmla="*/ 37 w 5536"/>
                <a:gd name="T21" fmla="*/ 86 h 3746"/>
                <a:gd name="T22" fmla="*/ 40 w 5536"/>
                <a:gd name="T23" fmla="*/ 89 h 3746"/>
                <a:gd name="T24" fmla="*/ 42 w 5536"/>
                <a:gd name="T25" fmla="*/ 92 h 3746"/>
                <a:gd name="T26" fmla="*/ 49 w 5536"/>
                <a:gd name="T27" fmla="*/ 94 h 3746"/>
                <a:gd name="T28" fmla="*/ 51 w 5536"/>
                <a:gd name="T29" fmla="*/ 98 h 3746"/>
                <a:gd name="T30" fmla="*/ 65 w 5536"/>
                <a:gd name="T31" fmla="*/ 100 h 3746"/>
                <a:gd name="T32" fmla="*/ 68 w 5536"/>
                <a:gd name="T33" fmla="*/ 105 h 3746"/>
                <a:gd name="T34" fmla="*/ 70 w 5536"/>
                <a:gd name="T35" fmla="*/ 111 h 3746"/>
                <a:gd name="T36" fmla="*/ 71 w 5536"/>
                <a:gd name="T37" fmla="*/ 130 h 3746"/>
                <a:gd name="T38" fmla="*/ 73 w 5536"/>
                <a:gd name="T39" fmla="*/ 140 h 3746"/>
                <a:gd name="T40" fmla="*/ 74 w 5536"/>
                <a:gd name="T41" fmla="*/ 146 h 3746"/>
                <a:gd name="T42" fmla="*/ 76 w 5536"/>
                <a:gd name="T43" fmla="*/ 151 h 3746"/>
                <a:gd name="T44" fmla="*/ 77 w 5536"/>
                <a:gd name="T45" fmla="*/ 158 h 3746"/>
                <a:gd name="T46" fmla="*/ 79 w 5536"/>
                <a:gd name="T47" fmla="*/ 161 h 3746"/>
                <a:gd name="T48" fmla="*/ 80 w 5536"/>
                <a:gd name="T49" fmla="*/ 164 h 3746"/>
                <a:gd name="T50" fmla="*/ 88 w 5536"/>
                <a:gd name="T51" fmla="*/ 166 h 3746"/>
                <a:gd name="T52" fmla="*/ 96 w 5536"/>
                <a:gd name="T53" fmla="*/ 170 h 3746"/>
                <a:gd name="T54" fmla="*/ 106 w 5536"/>
                <a:gd name="T55" fmla="*/ 171 h 3746"/>
                <a:gd name="T56" fmla="*/ 109 w 5536"/>
                <a:gd name="T57" fmla="*/ 175 h 3746"/>
                <a:gd name="T58" fmla="*/ 111 w 5536"/>
                <a:gd name="T59" fmla="*/ 177 h 3746"/>
                <a:gd name="T60" fmla="*/ 112 w 5536"/>
                <a:gd name="T61" fmla="*/ 185 h 3746"/>
                <a:gd name="T62" fmla="*/ 114 w 5536"/>
                <a:gd name="T63" fmla="*/ 192 h 3746"/>
                <a:gd name="T64" fmla="*/ 115 w 5536"/>
                <a:gd name="T65" fmla="*/ 198 h 3746"/>
                <a:gd name="T66" fmla="*/ 117 w 5536"/>
                <a:gd name="T67" fmla="*/ 200 h 3746"/>
                <a:gd name="T68" fmla="*/ 118 w 5536"/>
                <a:gd name="T69" fmla="*/ 204 h 3746"/>
                <a:gd name="T70" fmla="*/ 121 w 5536"/>
                <a:gd name="T71" fmla="*/ 208 h 3746"/>
                <a:gd name="T72" fmla="*/ 124 w 5536"/>
                <a:gd name="T73" fmla="*/ 211 h 3746"/>
                <a:gd name="T74" fmla="*/ 152 w 5536"/>
                <a:gd name="T75" fmla="*/ 213 h 3746"/>
                <a:gd name="T76" fmla="*/ 153 w 5536"/>
                <a:gd name="T77" fmla="*/ 218 h 3746"/>
                <a:gd name="T78" fmla="*/ 155 w 5536"/>
                <a:gd name="T79" fmla="*/ 224 h 3746"/>
                <a:gd name="T80" fmla="*/ 156 w 5536"/>
                <a:gd name="T81" fmla="*/ 243 h 3746"/>
                <a:gd name="T82" fmla="*/ 161 w 5536"/>
                <a:gd name="T83" fmla="*/ 245 h 3746"/>
                <a:gd name="T84" fmla="*/ 162 w 5536"/>
                <a:gd name="T85" fmla="*/ 255 h 3746"/>
                <a:gd name="T86" fmla="*/ 168 w 5536"/>
                <a:gd name="T87" fmla="*/ 260 h 3746"/>
                <a:gd name="T88" fmla="*/ 169 w 5536"/>
                <a:gd name="T89" fmla="*/ 264 h 3746"/>
                <a:gd name="T90" fmla="*/ 193 w 5536"/>
                <a:gd name="T91" fmla="*/ 267 h 3746"/>
                <a:gd name="T92" fmla="*/ 210 w 5536"/>
                <a:gd name="T93" fmla="*/ 272 h 3746"/>
                <a:gd name="T94" fmla="*/ 221 w 5536"/>
                <a:gd name="T95" fmla="*/ 275 h 3746"/>
                <a:gd name="T96" fmla="*/ 225 w 5536"/>
                <a:gd name="T97" fmla="*/ 280 h 3746"/>
                <a:gd name="T98" fmla="*/ 238 w 5536"/>
                <a:gd name="T99" fmla="*/ 286 h 3746"/>
                <a:gd name="T100" fmla="*/ 239 w 5536"/>
                <a:gd name="T101" fmla="*/ 294 h 3746"/>
                <a:gd name="T102" fmla="*/ 253 w 5536"/>
                <a:gd name="T103" fmla="*/ 302 h 3746"/>
                <a:gd name="T104" fmla="*/ 260 w 5536"/>
                <a:gd name="T105" fmla="*/ 309 h 3746"/>
                <a:gd name="T106" fmla="*/ 282 w 5536"/>
                <a:gd name="T107" fmla="*/ 312 h 3746"/>
                <a:gd name="T108" fmla="*/ 319 w 5536"/>
                <a:gd name="T109" fmla="*/ 318 h 3746"/>
                <a:gd name="T110" fmla="*/ 323 w 5536"/>
                <a:gd name="T111" fmla="*/ 322 h 3746"/>
                <a:gd name="T112" fmla="*/ 328 w 5536"/>
                <a:gd name="T113" fmla="*/ 329 h 3746"/>
                <a:gd name="T114" fmla="*/ 336 w 5536"/>
                <a:gd name="T115" fmla="*/ 333 h 3746"/>
                <a:gd name="T116" fmla="*/ 407 w 5536"/>
                <a:gd name="T117" fmla="*/ 350 h 3746"/>
                <a:gd name="T118" fmla="*/ 422 w 5536"/>
                <a:gd name="T119" fmla="*/ 359 h 3746"/>
                <a:gd name="T120" fmla="*/ 487 w 5536"/>
                <a:gd name="T121" fmla="*/ 372 h 3746"/>
                <a:gd name="T122" fmla="*/ 611 w 5536"/>
                <a:gd name="T123" fmla="*/ 388 h 3746"/>
                <a:gd name="T124" fmla="*/ 692 w 5536"/>
                <a:gd name="T125" fmla="*/ 468 h 374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536"/>
                <a:gd name="T190" fmla="*/ 0 h 3746"/>
                <a:gd name="T191" fmla="*/ 5536 w 5536"/>
                <a:gd name="T192" fmla="*/ 3746 h 374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536" h="3746">
                  <a:moveTo>
                    <a:pt x="0" y="0"/>
                  </a:moveTo>
                  <a:lnTo>
                    <a:pt x="64" y="0"/>
                  </a:lnTo>
                  <a:lnTo>
                    <a:pt x="64" y="12"/>
                  </a:lnTo>
                  <a:lnTo>
                    <a:pt x="79" y="12"/>
                  </a:lnTo>
                  <a:lnTo>
                    <a:pt x="79" y="22"/>
                  </a:lnTo>
                  <a:lnTo>
                    <a:pt x="184" y="22"/>
                  </a:lnTo>
                  <a:lnTo>
                    <a:pt x="184" y="32"/>
                  </a:lnTo>
                  <a:lnTo>
                    <a:pt x="191" y="32"/>
                  </a:lnTo>
                  <a:lnTo>
                    <a:pt x="191" y="44"/>
                  </a:lnTo>
                  <a:lnTo>
                    <a:pt x="199" y="44"/>
                  </a:lnTo>
                  <a:lnTo>
                    <a:pt x="199" y="54"/>
                  </a:lnTo>
                  <a:lnTo>
                    <a:pt x="206" y="54"/>
                  </a:lnTo>
                  <a:lnTo>
                    <a:pt x="206" y="76"/>
                  </a:lnTo>
                  <a:lnTo>
                    <a:pt x="215" y="76"/>
                  </a:lnTo>
                  <a:lnTo>
                    <a:pt x="215" y="108"/>
                  </a:lnTo>
                  <a:lnTo>
                    <a:pt x="223" y="108"/>
                  </a:lnTo>
                  <a:lnTo>
                    <a:pt x="223" y="161"/>
                  </a:lnTo>
                  <a:lnTo>
                    <a:pt x="230" y="161"/>
                  </a:lnTo>
                  <a:lnTo>
                    <a:pt x="230" y="357"/>
                  </a:lnTo>
                  <a:lnTo>
                    <a:pt x="239" y="357"/>
                  </a:lnTo>
                  <a:lnTo>
                    <a:pt x="239" y="434"/>
                  </a:lnTo>
                  <a:lnTo>
                    <a:pt x="247" y="434"/>
                  </a:lnTo>
                  <a:lnTo>
                    <a:pt x="247" y="537"/>
                  </a:lnTo>
                  <a:lnTo>
                    <a:pt x="254" y="537"/>
                  </a:lnTo>
                  <a:lnTo>
                    <a:pt x="254" y="560"/>
                  </a:lnTo>
                  <a:lnTo>
                    <a:pt x="263" y="560"/>
                  </a:lnTo>
                  <a:lnTo>
                    <a:pt x="263" y="618"/>
                  </a:lnTo>
                  <a:lnTo>
                    <a:pt x="278" y="618"/>
                  </a:lnTo>
                  <a:lnTo>
                    <a:pt x="278" y="655"/>
                  </a:lnTo>
                  <a:lnTo>
                    <a:pt x="287" y="655"/>
                  </a:lnTo>
                  <a:lnTo>
                    <a:pt x="287" y="679"/>
                  </a:lnTo>
                  <a:lnTo>
                    <a:pt x="296" y="679"/>
                  </a:lnTo>
                  <a:lnTo>
                    <a:pt x="296" y="691"/>
                  </a:lnTo>
                  <a:lnTo>
                    <a:pt x="302" y="691"/>
                  </a:lnTo>
                  <a:lnTo>
                    <a:pt x="302" y="716"/>
                  </a:lnTo>
                  <a:lnTo>
                    <a:pt x="320" y="716"/>
                  </a:lnTo>
                  <a:lnTo>
                    <a:pt x="320" y="729"/>
                  </a:lnTo>
                  <a:lnTo>
                    <a:pt x="335" y="729"/>
                  </a:lnTo>
                  <a:lnTo>
                    <a:pt x="335" y="740"/>
                  </a:lnTo>
                  <a:lnTo>
                    <a:pt x="366" y="740"/>
                  </a:lnTo>
                  <a:lnTo>
                    <a:pt x="366" y="753"/>
                  </a:lnTo>
                  <a:lnTo>
                    <a:pt x="390" y="753"/>
                  </a:lnTo>
                  <a:lnTo>
                    <a:pt x="390" y="765"/>
                  </a:lnTo>
                  <a:lnTo>
                    <a:pt x="407" y="765"/>
                  </a:lnTo>
                  <a:lnTo>
                    <a:pt x="407" y="791"/>
                  </a:lnTo>
                  <a:lnTo>
                    <a:pt x="510" y="791"/>
                  </a:lnTo>
                  <a:lnTo>
                    <a:pt x="510" y="803"/>
                  </a:lnTo>
                  <a:lnTo>
                    <a:pt x="519" y="803"/>
                  </a:lnTo>
                  <a:lnTo>
                    <a:pt x="519" y="829"/>
                  </a:lnTo>
                  <a:lnTo>
                    <a:pt x="543" y="829"/>
                  </a:lnTo>
                  <a:lnTo>
                    <a:pt x="543" y="840"/>
                  </a:lnTo>
                  <a:lnTo>
                    <a:pt x="550" y="840"/>
                  </a:lnTo>
                  <a:lnTo>
                    <a:pt x="550" y="891"/>
                  </a:lnTo>
                  <a:lnTo>
                    <a:pt x="558" y="891"/>
                  </a:lnTo>
                  <a:lnTo>
                    <a:pt x="558" y="942"/>
                  </a:lnTo>
                  <a:lnTo>
                    <a:pt x="567" y="942"/>
                  </a:lnTo>
                  <a:lnTo>
                    <a:pt x="567" y="1044"/>
                  </a:lnTo>
                  <a:lnTo>
                    <a:pt x="574" y="1044"/>
                  </a:lnTo>
                  <a:lnTo>
                    <a:pt x="574" y="1122"/>
                  </a:lnTo>
                  <a:lnTo>
                    <a:pt x="582" y="1122"/>
                  </a:lnTo>
                  <a:lnTo>
                    <a:pt x="582" y="1135"/>
                  </a:lnTo>
                  <a:lnTo>
                    <a:pt x="591" y="1135"/>
                  </a:lnTo>
                  <a:lnTo>
                    <a:pt x="591" y="1174"/>
                  </a:lnTo>
                  <a:lnTo>
                    <a:pt x="598" y="1174"/>
                  </a:lnTo>
                  <a:lnTo>
                    <a:pt x="598" y="1213"/>
                  </a:lnTo>
                  <a:lnTo>
                    <a:pt x="607" y="1213"/>
                  </a:lnTo>
                  <a:lnTo>
                    <a:pt x="607" y="1226"/>
                  </a:lnTo>
                  <a:lnTo>
                    <a:pt x="615" y="1226"/>
                  </a:lnTo>
                  <a:lnTo>
                    <a:pt x="615" y="1266"/>
                  </a:lnTo>
                  <a:lnTo>
                    <a:pt x="622" y="1266"/>
                  </a:lnTo>
                  <a:lnTo>
                    <a:pt x="622" y="1293"/>
                  </a:lnTo>
                  <a:lnTo>
                    <a:pt x="631" y="1293"/>
                  </a:lnTo>
                  <a:lnTo>
                    <a:pt x="631" y="1306"/>
                  </a:lnTo>
                  <a:lnTo>
                    <a:pt x="639" y="1306"/>
                  </a:lnTo>
                  <a:lnTo>
                    <a:pt x="639" y="1319"/>
                  </a:lnTo>
                  <a:lnTo>
                    <a:pt x="694" y="1319"/>
                  </a:lnTo>
                  <a:lnTo>
                    <a:pt x="694" y="1332"/>
                  </a:lnTo>
                  <a:lnTo>
                    <a:pt x="703" y="1332"/>
                  </a:lnTo>
                  <a:lnTo>
                    <a:pt x="703" y="1347"/>
                  </a:lnTo>
                  <a:lnTo>
                    <a:pt x="766" y="1347"/>
                  </a:lnTo>
                  <a:lnTo>
                    <a:pt x="766" y="1360"/>
                  </a:lnTo>
                  <a:lnTo>
                    <a:pt x="814" y="1360"/>
                  </a:lnTo>
                  <a:lnTo>
                    <a:pt x="814" y="1374"/>
                  </a:lnTo>
                  <a:lnTo>
                    <a:pt x="845" y="1374"/>
                  </a:lnTo>
                  <a:lnTo>
                    <a:pt x="845" y="1389"/>
                  </a:lnTo>
                  <a:lnTo>
                    <a:pt x="869" y="1389"/>
                  </a:lnTo>
                  <a:lnTo>
                    <a:pt x="869" y="1402"/>
                  </a:lnTo>
                  <a:lnTo>
                    <a:pt x="878" y="1402"/>
                  </a:lnTo>
                  <a:lnTo>
                    <a:pt x="878" y="1417"/>
                  </a:lnTo>
                  <a:lnTo>
                    <a:pt x="887" y="1417"/>
                  </a:lnTo>
                  <a:lnTo>
                    <a:pt x="887" y="1430"/>
                  </a:lnTo>
                  <a:lnTo>
                    <a:pt x="893" y="1430"/>
                  </a:lnTo>
                  <a:lnTo>
                    <a:pt x="893" y="1486"/>
                  </a:lnTo>
                  <a:lnTo>
                    <a:pt x="902" y="1486"/>
                  </a:lnTo>
                  <a:lnTo>
                    <a:pt x="902" y="1543"/>
                  </a:lnTo>
                  <a:lnTo>
                    <a:pt x="911" y="1543"/>
                  </a:lnTo>
                  <a:lnTo>
                    <a:pt x="911" y="1557"/>
                  </a:lnTo>
                  <a:lnTo>
                    <a:pt x="918" y="1557"/>
                  </a:lnTo>
                  <a:lnTo>
                    <a:pt x="918" y="1586"/>
                  </a:lnTo>
                  <a:lnTo>
                    <a:pt x="926" y="1586"/>
                  </a:lnTo>
                  <a:lnTo>
                    <a:pt x="926" y="1602"/>
                  </a:lnTo>
                  <a:lnTo>
                    <a:pt x="935" y="1602"/>
                  </a:lnTo>
                  <a:lnTo>
                    <a:pt x="935" y="1617"/>
                  </a:lnTo>
                  <a:lnTo>
                    <a:pt x="942" y="1617"/>
                  </a:lnTo>
                  <a:lnTo>
                    <a:pt x="942" y="1633"/>
                  </a:lnTo>
                  <a:lnTo>
                    <a:pt x="959" y="1633"/>
                  </a:lnTo>
                  <a:lnTo>
                    <a:pt x="959" y="1665"/>
                  </a:lnTo>
                  <a:lnTo>
                    <a:pt x="966" y="1665"/>
                  </a:lnTo>
                  <a:lnTo>
                    <a:pt x="966" y="1679"/>
                  </a:lnTo>
                  <a:lnTo>
                    <a:pt x="990" y="1679"/>
                  </a:lnTo>
                  <a:lnTo>
                    <a:pt x="990" y="1695"/>
                  </a:lnTo>
                  <a:lnTo>
                    <a:pt x="1005" y="1695"/>
                  </a:lnTo>
                  <a:lnTo>
                    <a:pt x="1005" y="1711"/>
                  </a:lnTo>
                  <a:lnTo>
                    <a:pt x="1213" y="1711"/>
                  </a:lnTo>
                  <a:lnTo>
                    <a:pt x="1213" y="1729"/>
                  </a:lnTo>
                  <a:lnTo>
                    <a:pt x="1222" y="1729"/>
                  </a:lnTo>
                  <a:lnTo>
                    <a:pt x="1222" y="1745"/>
                  </a:lnTo>
                  <a:lnTo>
                    <a:pt x="1230" y="1745"/>
                  </a:lnTo>
                  <a:lnTo>
                    <a:pt x="1230" y="1794"/>
                  </a:lnTo>
                  <a:lnTo>
                    <a:pt x="1237" y="1794"/>
                  </a:lnTo>
                  <a:lnTo>
                    <a:pt x="1237" y="1878"/>
                  </a:lnTo>
                  <a:lnTo>
                    <a:pt x="1246" y="1878"/>
                  </a:lnTo>
                  <a:lnTo>
                    <a:pt x="1246" y="1948"/>
                  </a:lnTo>
                  <a:lnTo>
                    <a:pt x="1254" y="1948"/>
                  </a:lnTo>
                  <a:lnTo>
                    <a:pt x="1254" y="1965"/>
                  </a:lnTo>
                  <a:lnTo>
                    <a:pt x="1285" y="1965"/>
                  </a:lnTo>
                  <a:lnTo>
                    <a:pt x="1285" y="2003"/>
                  </a:lnTo>
                  <a:lnTo>
                    <a:pt x="1294" y="2003"/>
                  </a:lnTo>
                  <a:lnTo>
                    <a:pt x="1294" y="2042"/>
                  </a:lnTo>
                  <a:lnTo>
                    <a:pt x="1309" y="2042"/>
                  </a:lnTo>
                  <a:lnTo>
                    <a:pt x="1309" y="2081"/>
                  </a:lnTo>
                  <a:lnTo>
                    <a:pt x="1342" y="2081"/>
                  </a:lnTo>
                  <a:lnTo>
                    <a:pt x="1342" y="2100"/>
                  </a:lnTo>
                  <a:lnTo>
                    <a:pt x="1349" y="2100"/>
                  </a:lnTo>
                  <a:lnTo>
                    <a:pt x="1349" y="2120"/>
                  </a:lnTo>
                  <a:lnTo>
                    <a:pt x="1390" y="2120"/>
                  </a:lnTo>
                  <a:lnTo>
                    <a:pt x="1390" y="2141"/>
                  </a:lnTo>
                  <a:lnTo>
                    <a:pt x="1541" y="2141"/>
                  </a:lnTo>
                  <a:lnTo>
                    <a:pt x="1541" y="2160"/>
                  </a:lnTo>
                  <a:lnTo>
                    <a:pt x="1677" y="2160"/>
                  </a:lnTo>
                  <a:lnTo>
                    <a:pt x="1677" y="2181"/>
                  </a:lnTo>
                  <a:lnTo>
                    <a:pt x="1749" y="2181"/>
                  </a:lnTo>
                  <a:lnTo>
                    <a:pt x="1749" y="2203"/>
                  </a:lnTo>
                  <a:lnTo>
                    <a:pt x="1765" y="2203"/>
                  </a:lnTo>
                  <a:lnTo>
                    <a:pt x="1765" y="2225"/>
                  </a:lnTo>
                  <a:lnTo>
                    <a:pt x="1797" y="2225"/>
                  </a:lnTo>
                  <a:lnTo>
                    <a:pt x="1797" y="2245"/>
                  </a:lnTo>
                  <a:lnTo>
                    <a:pt x="1894" y="2245"/>
                  </a:lnTo>
                  <a:lnTo>
                    <a:pt x="1894" y="2289"/>
                  </a:lnTo>
                  <a:lnTo>
                    <a:pt x="1900" y="2289"/>
                  </a:lnTo>
                  <a:lnTo>
                    <a:pt x="1900" y="2334"/>
                  </a:lnTo>
                  <a:lnTo>
                    <a:pt x="1909" y="2334"/>
                  </a:lnTo>
                  <a:lnTo>
                    <a:pt x="1909" y="2356"/>
                  </a:lnTo>
                  <a:lnTo>
                    <a:pt x="1918" y="2356"/>
                  </a:lnTo>
                  <a:lnTo>
                    <a:pt x="1918" y="2422"/>
                  </a:lnTo>
                  <a:lnTo>
                    <a:pt x="2021" y="2422"/>
                  </a:lnTo>
                  <a:lnTo>
                    <a:pt x="2021" y="2448"/>
                  </a:lnTo>
                  <a:lnTo>
                    <a:pt x="2077" y="2448"/>
                  </a:lnTo>
                  <a:lnTo>
                    <a:pt x="2077" y="2475"/>
                  </a:lnTo>
                  <a:lnTo>
                    <a:pt x="2084" y="2475"/>
                  </a:lnTo>
                  <a:lnTo>
                    <a:pt x="2084" y="2499"/>
                  </a:lnTo>
                  <a:lnTo>
                    <a:pt x="2253" y="2499"/>
                  </a:lnTo>
                  <a:lnTo>
                    <a:pt x="2253" y="2525"/>
                  </a:lnTo>
                  <a:lnTo>
                    <a:pt x="2548" y="2525"/>
                  </a:lnTo>
                  <a:lnTo>
                    <a:pt x="2548" y="2551"/>
                  </a:lnTo>
                  <a:lnTo>
                    <a:pt x="2557" y="2551"/>
                  </a:lnTo>
                  <a:lnTo>
                    <a:pt x="2557" y="2579"/>
                  </a:lnTo>
                  <a:lnTo>
                    <a:pt x="2579" y="2579"/>
                  </a:lnTo>
                  <a:lnTo>
                    <a:pt x="2579" y="2607"/>
                  </a:lnTo>
                  <a:lnTo>
                    <a:pt x="2620" y="2607"/>
                  </a:lnTo>
                  <a:lnTo>
                    <a:pt x="2620" y="2636"/>
                  </a:lnTo>
                  <a:lnTo>
                    <a:pt x="2636" y="2636"/>
                  </a:lnTo>
                  <a:lnTo>
                    <a:pt x="2636" y="2665"/>
                  </a:lnTo>
                  <a:lnTo>
                    <a:pt x="2684" y="2665"/>
                  </a:lnTo>
                  <a:lnTo>
                    <a:pt x="2684" y="2695"/>
                  </a:lnTo>
                  <a:lnTo>
                    <a:pt x="3251" y="2695"/>
                  </a:lnTo>
                  <a:lnTo>
                    <a:pt x="3251" y="2804"/>
                  </a:lnTo>
                  <a:lnTo>
                    <a:pt x="3260" y="2804"/>
                  </a:lnTo>
                  <a:lnTo>
                    <a:pt x="3260" y="2877"/>
                  </a:lnTo>
                  <a:lnTo>
                    <a:pt x="3371" y="2877"/>
                  </a:lnTo>
                  <a:lnTo>
                    <a:pt x="3371" y="2920"/>
                  </a:lnTo>
                  <a:lnTo>
                    <a:pt x="3890" y="2920"/>
                  </a:lnTo>
                  <a:lnTo>
                    <a:pt x="3890" y="2980"/>
                  </a:lnTo>
                  <a:lnTo>
                    <a:pt x="4593" y="2980"/>
                  </a:lnTo>
                  <a:lnTo>
                    <a:pt x="4593" y="3107"/>
                  </a:lnTo>
                  <a:lnTo>
                    <a:pt x="4882" y="3107"/>
                  </a:lnTo>
                  <a:lnTo>
                    <a:pt x="4882" y="3321"/>
                  </a:lnTo>
                  <a:lnTo>
                    <a:pt x="5536" y="3321"/>
                  </a:lnTo>
                  <a:lnTo>
                    <a:pt x="5536" y="3746"/>
                  </a:lnTo>
                </a:path>
              </a:pathLst>
            </a:custGeom>
            <a:noFill/>
            <a:ln w="31750">
              <a:solidFill>
                <a:srgbClr val="99CC00"/>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sz="1200">
                <a:solidFill>
                  <a:srgbClr val="000000"/>
                </a:solidFill>
                <a:latin typeface="Arial"/>
              </a:endParaRPr>
            </a:p>
          </p:txBody>
        </p:sp>
        <p:grpSp>
          <p:nvGrpSpPr>
            <p:cNvPr id="33933" name="Group 197"/>
            <p:cNvGrpSpPr>
              <a:grpSpLocks/>
            </p:cNvGrpSpPr>
            <p:nvPr/>
          </p:nvGrpSpPr>
          <p:grpSpPr bwMode="auto">
            <a:xfrm>
              <a:off x="1391" y="1039"/>
              <a:ext cx="2699" cy="1697"/>
              <a:chOff x="1391" y="1039"/>
              <a:chExt cx="2699" cy="1697"/>
            </a:xfrm>
          </p:grpSpPr>
          <p:sp>
            <p:nvSpPr>
              <p:cNvPr id="33934" name="Line 198"/>
              <p:cNvSpPr>
                <a:spLocks noChangeShapeType="1"/>
              </p:cNvSpPr>
              <p:nvPr/>
            </p:nvSpPr>
            <p:spPr bwMode="auto">
              <a:xfrm>
                <a:off x="1391" y="1058"/>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35" name="Line 199"/>
              <p:cNvSpPr>
                <a:spLocks noChangeShapeType="1"/>
              </p:cNvSpPr>
              <p:nvPr/>
            </p:nvSpPr>
            <p:spPr bwMode="auto">
              <a:xfrm>
                <a:off x="1412" y="1039"/>
                <a:ext cx="0" cy="37"/>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36" name="Line 200"/>
              <p:cNvSpPr>
                <a:spLocks noChangeShapeType="1"/>
              </p:cNvSpPr>
              <p:nvPr/>
            </p:nvSpPr>
            <p:spPr bwMode="auto">
              <a:xfrm>
                <a:off x="1455" y="1068"/>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37" name="Line 201"/>
              <p:cNvSpPr>
                <a:spLocks noChangeShapeType="1"/>
              </p:cNvSpPr>
              <p:nvPr/>
            </p:nvSpPr>
            <p:spPr bwMode="auto">
              <a:xfrm>
                <a:off x="1477" y="1050"/>
                <a:ext cx="0" cy="37"/>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grpSp>
            <p:nvGrpSpPr>
              <p:cNvPr id="33938" name="Group 202"/>
              <p:cNvGrpSpPr>
                <a:grpSpLocks/>
              </p:cNvGrpSpPr>
              <p:nvPr/>
            </p:nvGrpSpPr>
            <p:grpSpPr bwMode="auto">
              <a:xfrm>
                <a:off x="1523" y="1349"/>
                <a:ext cx="2567" cy="1387"/>
                <a:chOff x="1523" y="1349"/>
                <a:chExt cx="2567" cy="1387"/>
              </a:xfrm>
            </p:grpSpPr>
            <p:sp>
              <p:nvSpPr>
                <p:cNvPr id="33939" name="Line 203"/>
                <p:cNvSpPr>
                  <a:spLocks noChangeShapeType="1"/>
                </p:cNvSpPr>
                <p:nvPr/>
              </p:nvSpPr>
              <p:spPr bwMode="auto">
                <a:xfrm>
                  <a:off x="1523" y="1367"/>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40" name="Line 204"/>
                <p:cNvSpPr>
                  <a:spLocks noChangeShapeType="1"/>
                </p:cNvSpPr>
                <p:nvPr/>
              </p:nvSpPr>
              <p:spPr bwMode="auto">
                <a:xfrm>
                  <a:off x="1545" y="1349"/>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41" name="Line 205"/>
                <p:cNvSpPr>
                  <a:spLocks noChangeShapeType="1"/>
                </p:cNvSpPr>
                <p:nvPr/>
              </p:nvSpPr>
              <p:spPr bwMode="auto">
                <a:xfrm>
                  <a:off x="1543" y="1415"/>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42" name="Line 206"/>
                <p:cNvSpPr>
                  <a:spLocks noChangeShapeType="1"/>
                </p:cNvSpPr>
                <p:nvPr/>
              </p:nvSpPr>
              <p:spPr bwMode="auto">
                <a:xfrm>
                  <a:off x="1564" y="1397"/>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43" name="Line 207"/>
                <p:cNvSpPr>
                  <a:spLocks noChangeShapeType="1"/>
                </p:cNvSpPr>
                <p:nvPr/>
              </p:nvSpPr>
              <p:spPr bwMode="auto">
                <a:xfrm>
                  <a:off x="1551" y="1422"/>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44" name="Line 208"/>
                <p:cNvSpPr>
                  <a:spLocks noChangeShapeType="1"/>
                </p:cNvSpPr>
                <p:nvPr/>
              </p:nvSpPr>
              <p:spPr bwMode="auto">
                <a:xfrm>
                  <a:off x="1572" y="1404"/>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45" name="Line 209"/>
                <p:cNvSpPr>
                  <a:spLocks noChangeShapeType="1"/>
                </p:cNvSpPr>
                <p:nvPr/>
              </p:nvSpPr>
              <p:spPr bwMode="auto">
                <a:xfrm>
                  <a:off x="1655" y="1472"/>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46" name="Line 210"/>
                <p:cNvSpPr>
                  <a:spLocks noChangeShapeType="1"/>
                </p:cNvSpPr>
                <p:nvPr/>
              </p:nvSpPr>
              <p:spPr bwMode="auto">
                <a:xfrm>
                  <a:off x="1676" y="1454"/>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47" name="Line 211"/>
                <p:cNvSpPr>
                  <a:spLocks noChangeShapeType="1"/>
                </p:cNvSpPr>
                <p:nvPr/>
              </p:nvSpPr>
              <p:spPr bwMode="auto">
                <a:xfrm>
                  <a:off x="1730" y="1717"/>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48" name="Line 212"/>
                <p:cNvSpPr>
                  <a:spLocks noChangeShapeType="1"/>
                </p:cNvSpPr>
                <p:nvPr/>
              </p:nvSpPr>
              <p:spPr bwMode="auto">
                <a:xfrm>
                  <a:off x="1752" y="1699"/>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49" name="Line 213"/>
                <p:cNvSpPr>
                  <a:spLocks noChangeShapeType="1"/>
                </p:cNvSpPr>
                <p:nvPr/>
              </p:nvSpPr>
              <p:spPr bwMode="auto">
                <a:xfrm>
                  <a:off x="1742" y="1731"/>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50" name="Line 214"/>
                <p:cNvSpPr>
                  <a:spLocks noChangeShapeType="1"/>
                </p:cNvSpPr>
                <p:nvPr/>
              </p:nvSpPr>
              <p:spPr bwMode="auto">
                <a:xfrm>
                  <a:off x="1764" y="1713"/>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51" name="Line 215"/>
                <p:cNvSpPr>
                  <a:spLocks noChangeShapeType="1"/>
                </p:cNvSpPr>
                <p:nvPr/>
              </p:nvSpPr>
              <p:spPr bwMode="auto">
                <a:xfrm>
                  <a:off x="1751" y="1731"/>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52" name="Line 216"/>
                <p:cNvSpPr>
                  <a:spLocks noChangeShapeType="1"/>
                </p:cNvSpPr>
                <p:nvPr/>
              </p:nvSpPr>
              <p:spPr bwMode="auto">
                <a:xfrm>
                  <a:off x="1772" y="1713"/>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53" name="Line 217"/>
                <p:cNvSpPr>
                  <a:spLocks noChangeShapeType="1"/>
                </p:cNvSpPr>
                <p:nvPr/>
              </p:nvSpPr>
              <p:spPr bwMode="auto">
                <a:xfrm>
                  <a:off x="1899" y="1913"/>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54" name="Line 218"/>
                <p:cNvSpPr>
                  <a:spLocks noChangeShapeType="1"/>
                </p:cNvSpPr>
                <p:nvPr/>
              </p:nvSpPr>
              <p:spPr bwMode="auto">
                <a:xfrm>
                  <a:off x="1920" y="1895"/>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55" name="Line 219"/>
                <p:cNvSpPr>
                  <a:spLocks noChangeShapeType="1"/>
                </p:cNvSpPr>
                <p:nvPr/>
              </p:nvSpPr>
              <p:spPr bwMode="auto">
                <a:xfrm>
                  <a:off x="1926" y="1913"/>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56" name="Line 220"/>
                <p:cNvSpPr>
                  <a:spLocks noChangeShapeType="1"/>
                </p:cNvSpPr>
                <p:nvPr/>
              </p:nvSpPr>
              <p:spPr bwMode="auto">
                <a:xfrm>
                  <a:off x="1948" y="1895"/>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57" name="Line 221"/>
                <p:cNvSpPr>
                  <a:spLocks noChangeShapeType="1"/>
                </p:cNvSpPr>
                <p:nvPr/>
              </p:nvSpPr>
              <p:spPr bwMode="auto">
                <a:xfrm>
                  <a:off x="1955" y="1913"/>
                  <a:ext cx="42"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58" name="Line 222"/>
                <p:cNvSpPr>
                  <a:spLocks noChangeShapeType="1"/>
                </p:cNvSpPr>
                <p:nvPr/>
              </p:nvSpPr>
              <p:spPr bwMode="auto">
                <a:xfrm>
                  <a:off x="1976" y="1895"/>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59" name="Line 223"/>
                <p:cNvSpPr>
                  <a:spLocks noChangeShapeType="1"/>
                </p:cNvSpPr>
                <p:nvPr/>
              </p:nvSpPr>
              <p:spPr bwMode="auto">
                <a:xfrm>
                  <a:off x="2022" y="2040"/>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60" name="Line 224"/>
                <p:cNvSpPr>
                  <a:spLocks noChangeShapeType="1"/>
                </p:cNvSpPr>
                <p:nvPr/>
              </p:nvSpPr>
              <p:spPr bwMode="auto">
                <a:xfrm>
                  <a:off x="2044" y="2022"/>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61" name="Line 225"/>
                <p:cNvSpPr>
                  <a:spLocks noChangeShapeType="1"/>
                </p:cNvSpPr>
                <p:nvPr/>
              </p:nvSpPr>
              <p:spPr bwMode="auto">
                <a:xfrm>
                  <a:off x="2027" y="2040"/>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62" name="Line 226"/>
                <p:cNvSpPr>
                  <a:spLocks noChangeShapeType="1"/>
                </p:cNvSpPr>
                <p:nvPr/>
              </p:nvSpPr>
              <p:spPr bwMode="auto">
                <a:xfrm>
                  <a:off x="2048" y="2022"/>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63" name="Line 227"/>
                <p:cNvSpPr>
                  <a:spLocks noChangeShapeType="1"/>
                </p:cNvSpPr>
                <p:nvPr/>
              </p:nvSpPr>
              <p:spPr bwMode="auto">
                <a:xfrm>
                  <a:off x="2038" y="2079"/>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64" name="Line 228"/>
                <p:cNvSpPr>
                  <a:spLocks noChangeShapeType="1"/>
                </p:cNvSpPr>
                <p:nvPr/>
              </p:nvSpPr>
              <p:spPr bwMode="auto">
                <a:xfrm>
                  <a:off x="2059" y="2060"/>
                  <a:ext cx="0" cy="37"/>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65" name="Line 229"/>
                <p:cNvSpPr>
                  <a:spLocks noChangeShapeType="1"/>
                </p:cNvSpPr>
                <p:nvPr/>
              </p:nvSpPr>
              <p:spPr bwMode="auto">
                <a:xfrm>
                  <a:off x="2066" y="2118"/>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66" name="Line 230"/>
                <p:cNvSpPr>
                  <a:spLocks noChangeShapeType="1"/>
                </p:cNvSpPr>
                <p:nvPr/>
              </p:nvSpPr>
              <p:spPr bwMode="auto">
                <a:xfrm>
                  <a:off x="2088" y="2100"/>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67" name="Line 231"/>
                <p:cNvSpPr>
                  <a:spLocks noChangeShapeType="1"/>
                </p:cNvSpPr>
                <p:nvPr/>
              </p:nvSpPr>
              <p:spPr bwMode="auto">
                <a:xfrm>
                  <a:off x="2071" y="2118"/>
                  <a:ext cx="42"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68" name="Line 232"/>
                <p:cNvSpPr>
                  <a:spLocks noChangeShapeType="1"/>
                </p:cNvSpPr>
                <p:nvPr/>
              </p:nvSpPr>
              <p:spPr bwMode="auto">
                <a:xfrm>
                  <a:off x="2092" y="2100"/>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69" name="Line 233"/>
                <p:cNvSpPr>
                  <a:spLocks noChangeShapeType="1"/>
                </p:cNvSpPr>
                <p:nvPr/>
              </p:nvSpPr>
              <p:spPr bwMode="auto">
                <a:xfrm>
                  <a:off x="2174" y="2137"/>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70" name="Line 234"/>
                <p:cNvSpPr>
                  <a:spLocks noChangeShapeType="1"/>
                </p:cNvSpPr>
                <p:nvPr/>
              </p:nvSpPr>
              <p:spPr bwMode="auto">
                <a:xfrm>
                  <a:off x="2196" y="2119"/>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71" name="Line 235"/>
                <p:cNvSpPr>
                  <a:spLocks noChangeShapeType="1"/>
                </p:cNvSpPr>
                <p:nvPr/>
              </p:nvSpPr>
              <p:spPr bwMode="auto">
                <a:xfrm>
                  <a:off x="2182" y="2137"/>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72" name="Line 236"/>
                <p:cNvSpPr>
                  <a:spLocks noChangeShapeType="1"/>
                </p:cNvSpPr>
                <p:nvPr/>
              </p:nvSpPr>
              <p:spPr bwMode="auto">
                <a:xfrm>
                  <a:off x="2204" y="2119"/>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73" name="Line 237"/>
                <p:cNvSpPr>
                  <a:spLocks noChangeShapeType="1"/>
                </p:cNvSpPr>
                <p:nvPr/>
              </p:nvSpPr>
              <p:spPr bwMode="auto">
                <a:xfrm>
                  <a:off x="2187" y="2137"/>
                  <a:ext cx="42"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74" name="Line 238"/>
                <p:cNvSpPr>
                  <a:spLocks noChangeShapeType="1"/>
                </p:cNvSpPr>
                <p:nvPr/>
              </p:nvSpPr>
              <p:spPr bwMode="auto">
                <a:xfrm>
                  <a:off x="2208" y="2119"/>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75" name="Line 239"/>
                <p:cNvSpPr>
                  <a:spLocks noChangeShapeType="1"/>
                </p:cNvSpPr>
                <p:nvPr/>
              </p:nvSpPr>
              <p:spPr bwMode="auto">
                <a:xfrm>
                  <a:off x="2234" y="2148"/>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76" name="Line 240"/>
                <p:cNvSpPr>
                  <a:spLocks noChangeShapeType="1"/>
                </p:cNvSpPr>
                <p:nvPr/>
              </p:nvSpPr>
              <p:spPr bwMode="auto">
                <a:xfrm>
                  <a:off x="2255" y="2130"/>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77" name="Line 241"/>
                <p:cNvSpPr>
                  <a:spLocks noChangeShapeType="1"/>
                </p:cNvSpPr>
                <p:nvPr/>
              </p:nvSpPr>
              <p:spPr bwMode="auto">
                <a:xfrm>
                  <a:off x="2314" y="2180"/>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78" name="Line 242"/>
                <p:cNvSpPr>
                  <a:spLocks noChangeShapeType="1"/>
                </p:cNvSpPr>
                <p:nvPr/>
              </p:nvSpPr>
              <p:spPr bwMode="auto">
                <a:xfrm>
                  <a:off x="2335" y="2162"/>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79" name="Line 243"/>
                <p:cNvSpPr>
                  <a:spLocks noChangeShapeType="1"/>
                </p:cNvSpPr>
                <p:nvPr/>
              </p:nvSpPr>
              <p:spPr bwMode="auto">
                <a:xfrm>
                  <a:off x="2350" y="2269"/>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80" name="Line 244"/>
                <p:cNvSpPr>
                  <a:spLocks noChangeShapeType="1"/>
                </p:cNvSpPr>
                <p:nvPr/>
              </p:nvSpPr>
              <p:spPr bwMode="auto">
                <a:xfrm>
                  <a:off x="2371" y="2251"/>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81" name="Line 245"/>
                <p:cNvSpPr>
                  <a:spLocks noChangeShapeType="1"/>
                </p:cNvSpPr>
                <p:nvPr/>
              </p:nvSpPr>
              <p:spPr bwMode="auto">
                <a:xfrm>
                  <a:off x="2357" y="2269"/>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82" name="Line 246"/>
                <p:cNvSpPr>
                  <a:spLocks noChangeShapeType="1"/>
                </p:cNvSpPr>
                <p:nvPr/>
              </p:nvSpPr>
              <p:spPr bwMode="auto">
                <a:xfrm>
                  <a:off x="2379" y="2251"/>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83" name="Line 247"/>
                <p:cNvSpPr>
                  <a:spLocks noChangeShapeType="1"/>
                </p:cNvSpPr>
                <p:nvPr/>
              </p:nvSpPr>
              <p:spPr bwMode="auto">
                <a:xfrm>
                  <a:off x="2362" y="2269"/>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84" name="Line 248"/>
                <p:cNvSpPr>
                  <a:spLocks noChangeShapeType="1"/>
                </p:cNvSpPr>
                <p:nvPr/>
              </p:nvSpPr>
              <p:spPr bwMode="auto">
                <a:xfrm>
                  <a:off x="2383" y="2251"/>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85" name="Line 249"/>
                <p:cNvSpPr>
                  <a:spLocks noChangeShapeType="1"/>
                </p:cNvSpPr>
                <p:nvPr/>
              </p:nvSpPr>
              <p:spPr bwMode="auto">
                <a:xfrm>
                  <a:off x="2374" y="2269"/>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86" name="Line 250"/>
                <p:cNvSpPr>
                  <a:spLocks noChangeShapeType="1"/>
                </p:cNvSpPr>
                <p:nvPr/>
              </p:nvSpPr>
              <p:spPr bwMode="auto">
                <a:xfrm>
                  <a:off x="2395" y="2251"/>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87" name="Line 251"/>
                <p:cNvSpPr>
                  <a:spLocks noChangeShapeType="1"/>
                </p:cNvSpPr>
                <p:nvPr/>
              </p:nvSpPr>
              <p:spPr bwMode="auto">
                <a:xfrm>
                  <a:off x="2502" y="2307"/>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88" name="Line 252"/>
                <p:cNvSpPr>
                  <a:spLocks noChangeShapeType="1"/>
                </p:cNvSpPr>
                <p:nvPr/>
              </p:nvSpPr>
              <p:spPr bwMode="auto">
                <a:xfrm>
                  <a:off x="2523" y="2289"/>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89" name="Line 253"/>
                <p:cNvSpPr>
                  <a:spLocks noChangeShapeType="1"/>
                </p:cNvSpPr>
                <p:nvPr/>
              </p:nvSpPr>
              <p:spPr bwMode="auto">
                <a:xfrm>
                  <a:off x="2529" y="2320"/>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90" name="Line 254"/>
                <p:cNvSpPr>
                  <a:spLocks noChangeShapeType="1"/>
                </p:cNvSpPr>
                <p:nvPr/>
              </p:nvSpPr>
              <p:spPr bwMode="auto">
                <a:xfrm>
                  <a:off x="2551" y="2302"/>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91" name="Line 255"/>
                <p:cNvSpPr>
                  <a:spLocks noChangeShapeType="1"/>
                </p:cNvSpPr>
                <p:nvPr/>
              </p:nvSpPr>
              <p:spPr bwMode="auto">
                <a:xfrm>
                  <a:off x="2681" y="2361"/>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92" name="Line 256"/>
                <p:cNvSpPr>
                  <a:spLocks noChangeShapeType="1"/>
                </p:cNvSpPr>
                <p:nvPr/>
              </p:nvSpPr>
              <p:spPr bwMode="auto">
                <a:xfrm>
                  <a:off x="2703" y="2343"/>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93" name="Line 257"/>
                <p:cNvSpPr>
                  <a:spLocks noChangeShapeType="1"/>
                </p:cNvSpPr>
                <p:nvPr/>
              </p:nvSpPr>
              <p:spPr bwMode="auto">
                <a:xfrm>
                  <a:off x="2717" y="2390"/>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94" name="Line 258"/>
                <p:cNvSpPr>
                  <a:spLocks noChangeShapeType="1"/>
                </p:cNvSpPr>
                <p:nvPr/>
              </p:nvSpPr>
              <p:spPr bwMode="auto">
                <a:xfrm>
                  <a:off x="2739" y="2372"/>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95" name="Line 259"/>
                <p:cNvSpPr>
                  <a:spLocks noChangeShapeType="1"/>
                </p:cNvSpPr>
                <p:nvPr/>
              </p:nvSpPr>
              <p:spPr bwMode="auto">
                <a:xfrm>
                  <a:off x="2734" y="2405"/>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96" name="Line 260"/>
                <p:cNvSpPr>
                  <a:spLocks noChangeShapeType="1"/>
                </p:cNvSpPr>
                <p:nvPr/>
              </p:nvSpPr>
              <p:spPr bwMode="auto">
                <a:xfrm>
                  <a:off x="2755" y="2387"/>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97" name="Line 261"/>
                <p:cNvSpPr>
                  <a:spLocks noChangeShapeType="1"/>
                </p:cNvSpPr>
                <p:nvPr/>
              </p:nvSpPr>
              <p:spPr bwMode="auto">
                <a:xfrm>
                  <a:off x="2749" y="2405"/>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98" name="Line 262"/>
                <p:cNvSpPr>
                  <a:spLocks noChangeShapeType="1"/>
                </p:cNvSpPr>
                <p:nvPr/>
              </p:nvSpPr>
              <p:spPr bwMode="auto">
                <a:xfrm>
                  <a:off x="2771" y="2387"/>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3999" name="Line 263"/>
                <p:cNvSpPr>
                  <a:spLocks noChangeShapeType="1"/>
                </p:cNvSpPr>
                <p:nvPr/>
              </p:nvSpPr>
              <p:spPr bwMode="auto">
                <a:xfrm>
                  <a:off x="2785" y="2405"/>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00" name="Line 264"/>
                <p:cNvSpPr>
                  <a:spLocks noChangeShapeType="1"/>
                </p:cNvSpPr>
                <p:nvPr/>
              </p:nvSpPr>
              <p:spPr bwMode="auto">
                <a:xfrm>
                  <a:off x="2807" y="2387"/>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01" name="Line 265"/>
                <p:cNvSpPr>
                  <a:spLocks noChangeShapeType="1"/>
                </p:cNvSpPr>
                <p:nvPr/>
              </p:nvSpPr>
              <p:spPr bwMode="auto">
                <a:xfrm>
                  <a:off x="2913" y="2405"/>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02" name="Line 266"/>
                <p:cNvSpPr>
                  <a:spLocks noChangeShapeType="1"/>
                </p:cNvSpPr>
                <p:nvPr/>
              </p:nvSpPr>
              <p:spPr bwMode="auto">
                <a:xfrm>
                  <a:off x="2935" y="2387"/>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03" name="Line 267"/>
                <p:cNvSpPr>
                  <a:spLocks noChangeShapeType="1"/>
                </p:cNvSpPr>
                <p:nvPr/>
              </p:nvSpPr>
              <p:spPr bwMode="auto">
                <a:xfrm>
                  <a:off x="3025" y="2496"/>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04" name="Line 268"/>
                <p:cNvSpPr>
                  <a:spLocks noChangeShapeType="1"/>
                </p:cNvSpPr>
                <p:nvPr/>
              </p:nvSpPr>
              <p:spPr bwMode="auto">
                <a:xfrm>
                  <a:off x="3047" y="2478"/>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05" name="Line 269"/>
                <p:cNvSpPr>
                  <a:spLocks noChangeShapeType="1"/>
                </p:cNvSpPr>
                <p:nvPr/>
              </p:nvSpPr>
              <p:spPr bwMode="auto">
                <a:xfrm>
                  <a:off x="3037" y="2496"/>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06" name="Line 270"/>
                <p:cNvSpPr>
                  <a:spLocks noChangeShapeType="1"/>
                </p:cNvSpPr>
                <p:nvPr/>
              </p:nvSpPr>
              <p:spPr bwMode="auto">
                <a:xfrm>
                  <a:off x="3059" y="2478"/>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07" name="Line 271"/>
                <p:cNvSpPr>
                  <a:spLocks noChangeShapeType="1"/>
                </p:cNvSpPr>
                <p:nvPr/>
              </p:nvSpPr>
              <p:spPr bwMode="auto">
                <a:xfrm>
                  <a:off x="3049" y="2496"/>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08" name="Line 272"/>
                <p:cNvSpPr>
                  <a:spLocks noChangeShapeType="1"/>
                </p:cNvSpPr>
                <p:nvPr/>
              </p:nvSpPr>
              <p:spPr bwMode="auto">
                <a:xfrm>
                  <a:off x="3071" y="2478"/>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09" name="Line 273"/>
                <p:cNvSpPr>
                  <a:spLocks noChangeShapeType="1"/>
                </p:cNvSpPr>
                <p:nvPr/>
              </p:nvSpPr>
              <p:spPr bwMode="auto">
                <a:xfrm>
                  <a:off x="3077" y="2518"/>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10" name="Line 274"/>
                <p:cNvSpPr>
                  <a:spLocks noChangeShapeType="1"/>
                </p:cNvSpPr>
                <p:nvPr/>
              </p:nvSpPr>
              <p:spPr bwMode="auto">
                <a:xfrm>
                  <a:off x="3098" y="2499"/>
                  <a:ext cx="0" cy="37"/>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11" name="Line 275"/>
                <p:cNvSpPr>
                  <a:spLocks noChangeShapeType="1"/>
                </p:cNvSpPr>
                <p:nvPr/>
              </p:nvSpPr>
              <p:spPr bwMode="auto">
                <a:xfrm>
                  <a:off x="3161" y="2518"/>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12" name="Line 276"/>
                <p:cNvSpPr>
                  <a:spLocks noChangeShapeType="1"/>
                </p:cNvSpPr>
                <p:nvPr/>
              </p:nvSpPr>
              <p:spPr bwMode="auto">
                <a:xfrm>
                  <a:off x="3182" y="2499"/>
                  <a:ext cx="0" cy="37"/>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13" name="Line 277"/>
                <p:cNvSpPr>
                  <a:spLocks noChangeShapeType="1"/>
                </p:cNvSpPr>
                <p:nvPr/>
              </p:nvSpPr>
              <p:spPr bwMode="auto">
                <a:xfrm>
                  <a:off x="3236" y="2518"/>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14" name="Line 278"/>
                <p:cNvSpPr>
                  <a:spLocks noChangeShapeType="1"/>
                </p:cNvSpPr>
                <p:nvPr/>
              </p:nvSpPr>
              <p:spPr bwMode="auto">
                <a:xfrm>
                  <a:off x="3258" y="2499"/>
                  <a:ext cx="0" cy="37"/>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15" name="Line 279"/>
                <p:cNvSpPr>
                  <a:spLocks noChangeShapeType="1"/>
                </p:cNvSpPr>
                <p:nvPr/>
              </p:nvSpPr>
              <p:spPr bwMode="auto">
                <a:xfrm>
                  <a:off x="3357" y="2547"/>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16" name="Line 280"/>
                <p:cNvSpPr>
                  <a:spLocks noChangeShapeType="1"/>
                </p:cNvSpPr>
                <p:nvPr/>
              </p:nvSpPr>
              <p:spPr bwMode="auto">
                <a:xfrm>
                  <a:off x="3378" y="2529"/>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17" name="Line 281"/>
                <p:cNvSpPr>
                  <a:spLocks noChangeShapeType="1"/>
                </p:cNvSpPr>
                <p:nvPr/>
              </p:nvSpPr>
              <p:spPr bwMode="auto">
                <a:xfrm>
                  <a:off x="3369" y="2547"/>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18" name="Line 282"/>
                <p:cNvSpPr>
                  <a:spLocks noChangeShapeType="1"/>
                </p:cNvSpPr>
                <p:nvPr/>
              </p:nvSpPr>
              <p:spPr bwMode="auto">
                <a:xfrm>
                  <a:off x="3390" y="2529"/>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19" name="Line 283"/>
                <p:cNvSpPr>
                  <a:spLocks noChangeShapeType="1"/>
                </p:cNvSpPr>
                <p:nvPr/>
              </p:nvSpPr>
              <p:spPr bwMode="auto">
                <a:xfrm>
                  <a:off x="3405" y="2547"/>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20" name="Line 284"/>
                <p:cNvSpPr>
                  <a:spLocks noChangeShapeType="1"/>
                </p:cNvSpPr>
                <p:nvPr/>
              </p:nvSpPr>
              <p:spPr bwMode="auto">
                <a:xfrm>
                  <a:off x="3426" y="2529"/>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21" name="Line 285"/>
                <p:cNvSpPr>
                  <a:spLocks noChangeShapeType="1"/>
                </p:cNvSpPr>
                <p:nvPr/>
              </p:nvSpPr>
              <p:spPr bwMode="auto">
                <a:xfrm>
                  <a:off x="3417" y="2547"/>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22" name="Line 286"/>
                <p:cNvSpPr>
                  <a:spLocks noChangeShapeType="1"/>
                </p:cNvSpPr>
                <p:nvPr/>
              </p:nvSpPr>
              <p:spPr bwMode="auto">
                <a:xfrm>
                  <a:off x="3438" y="2529"/>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23" name="Line 287"/>
                <p:cNvSpPr>
                  <a:spLocks noChangeShapeType="1"/>
                </p:cNvSpPr>
                <p:nvPr/>
              </p:nvSpPr>
              <p:spPr bwMode="auto">
                <a:xfrm>
                  <a:off x="3468" y="2547"/>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24" name="Line 288"/>
                <p:cNvSpPr>
                  <a:spLocks noChangeShapeType="1"/>
                </p:cNvSpPr>
                <p:nvPr/>
              </p:nvSpPr>
              <p:spPr bwMode="auto">
                <a:xfrm>
                  <a:off x="3490" y="2529"/>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25" name="Line 289"/>
                <p:cNvSpPr>
                  <a:spLocks noChangeShapeType="1"/>
                </p:cNvSpPr>
                <p:nvPr/>
              </p:nvSpPr>
              <p:spPr bwMode="auto">
                <a:xfrm>
                  <a:off x="3473" y="2547"/>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26" name="Line 290"/>
                <p:cNvSpPr>
                  <a:spLocks noChangeShapeType="1"/>
                </p:cNvSpPr>
                <p:nvPr/>
              </p:nvSpPr>
              <p:spPr bwMode="auto">
                <a:xfrm>
                  <a:off x="3494" y="2529"/>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27" name="Line 291"/>
                <p:cNvSpPr>
                  <a:spLocks noChangeShapeType="1"/>
                </p:cNvSpPr>
                <p:nvPr/>
              </p:nvSpPr>
              <p:spPr bwMode="auto">
                <a:xfrm>
                  <a:off x="3524" y="2547"/>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28" name="Line 292"/>
                <p:cNvSpPr>
                  <a:spLocks noChangeShapeType="1"/>
                </p:cNvSpPr>
                <p:nvPr/>
              </p:nvSpPr>
              <p:spPr bwMode="auto">
                <a:xfrm>
                  <a:off x="3546" y="2529"/>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29" name="Line 293"/>
                <p:cNvSpPr>
                  <a:spLocks noChangeShapeType="1"/>
                </p:cNvSpPr>
                <p:nvPr/>
              </p:nvSpPr>
              <p:spPr bwMode="auto">
                <a:xfrm>
                  <a:off x="3688" y="2611"/>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30" name="Line 294"/>
                <p:cNvSpPr>
                  <a:spLocks noChangeShapeType="1"/>
                </p:cNvSpPr>
                <p:nvPr/>
              </p:nvSpPr>
              <p:spPr bwMode="auto">
                <a:xfrm>
                  <a:off x="3710" y="2593"/>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31" name="Line 295"/>
                <p:cNvSpPr>
                  <a:spLocks noChangeShapeType="1"/>
                </p:cNvSpPr>
                <p:nvPr/>
              </p:nvSpPr>
              <p:spPr bwMode="auto">
                <a:xfrm>
                  <a:off x="3736" y="2611"/>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32" name="Line 296"/>
                <p:cNvSpPr>
                  <a:spLocks noChangeShapeType="1"/>
                </p:cNvSpPr>
                <p:nvPr/>
              </p:nvSpPr>
              <p:spPr bwMode="auto">
                <a:xfrm>
                  <a:off x="3758" y="2593"/>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33" name="Line 297"/>
                <p:cNvSpPr>
                  <a:spLocks noChangeShapeType="1"/>
                </p:cNvSpPr>
                <p:nvPr/>
              </p:nvSpPr>
              <p:spPr bwMode="auto">
                <a:xfrm>
                  <a:off x="4047" y="2718"/>
                  <a:ext cx="43" cy="0"/>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sp>
              <p:nvSpPr>
                <p:cNvPr id="34034" name="Line 298"/>
                <p:cNvSpPr>
                  <a:spLocks noChangeShapeType="1"/>
                </p:cNvSpPr>
                <p:nvPr/>
              </p:nvSpPr>
              <p:spPr bwMode="auto">
                <a:xfrm>
                  <a:off x="4069" y="2700"/>
                  <a:ext cx="0" cy="36"/>
                </a:xfrm>
                <a:prstGeom prst="line">
                  <a:avLst/>
                </a:prstGeom>
                <a:noFill/>
                <a:ln w="6350">
                  <a:solidFill>
                    <a:srgbClr val="99CC00"/>
                  </a:solidFill>
                  <a:round/>
                  <a:headEnd/>
                  <a:tailEnd/>
                </a:ln>
                <a:extLst>
                  <a:ext uri="{909E8E84-426E-40dd-AFC4-6F175D3DCCD1}">
                    <a14:hiddenFill xmlns:a14="http://schemas.microsoft.com/office/drawing/2010/main">
                      <a:noFill/>
                    </a14:hiddenFill>
                  </a:ext>
                </a:extLst>
              </p:spPr>
              <p:txBody>
                <a:bodyPr/>
                <a:lstStyle/>
                <a:p>
                  <a:endParaRPr lang="es-ES">
                    <a:solidFill>
                      <a:srgbClr val="000000"/>
                    </a:solidFill>
                    <a:latin typeface="Arial"/>
                  </a:endParaRPr>
                </a:p>
              </p:txBody>
            </p:sp>
          </p:grpSp>
        </p:grpSp>
      </p:grpSp>
      <p:sp>
        <p:nvSpPr>
          <p:cNvPr id="33922" name="Rectangle 299"/>
          <p:cNvSpPr>
            <a:spLocks noChangeArrowheads="1"/>
          </p:cNvSpPr>
          <p:nvPr/>
        </p:nvSpPr>
        <p:spPr bwMode="auto">
          <a:xfrm rot="-5400000">
            <a:off x="148434" y="3194459"/>
            <a:ext cx="31130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solidFill>
                  <a:srgbClr val="000000"/>
                </a:solidFill>
                <a:latin typeface="Arial"/>
              </a:rPr>
              <a:t>PFS Probability</a:t>
            </a:r>
          </a:p>
        </p:txBody>
      </p:sp>
      <p:sp>
        <p:nvSpPr>
          <p:cNvPr id="33923" name="Rectangle 300"/>
          <p:cNvSpPr>
            <a:spLocks noChangeArrowheads="1"/>
          </p:cNvSpPr>
          <p:nvPr/>
        </p:nvSpPr>
        <p:spPr bwMode="auto">
          <a:xfrm>
            <a:off x="2802467" y="4102103"/>
            <a:ext cx="172471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400">
                <a:solidFill>
                  <a:srgbClr val="000000"/>
                </a:solidFill>
                <a:latin typeface="Arial"/>
              </a:rPr>
              <a:t>HR = 0.538</a:t>
            </a:r>
            <a:br>
              <a:rPr lang="en-US" sz="1400">
                <a:solidFill>
                  <a:srgbClr val="000000"/>
                </a:solidFill>
                <a:latin typeface="Arial"/>
              </a:rPr>
            </a:br>
            <a:r>
              <a:rPr lang="en-US" sz="1400">
                <a:solidFill>
                  <a:srgbClr val="000000"/>
                </a:solidFill>
                <a:latin typeface="Arial"/>
              </a:rPr>
              <a:t>(95% CI 0.439-0.658)</a:t>
            </a:r>
            <a:br>
              <a:rPr lang="en-US" sz="1400">
                <a:solidFill>
                  <a:srgbClr val="000000"/>
                </a:solidFill>
                <a:latin typeface="Arial"/>
              </a:rPr>
            </a:br>
            <a:r>
              <a:rPr lang="en-US" sz="1400" i="1">
                <a:solidFill>
                  <a:srgbClr val="000000"/>
                </a:solidFill>
                <a:latin typeface="Arial"/>
              </a:rPr>
              <a:t>P </a:t>
            </a:r>
            <a:r>
              <a:rPr lang="en-US" sz="1400">
                <a:solidFill>
                  <a:srgbClr val="000000"/>
                </a:solidFill>
                <a:latin typeface="Arial"/>
              </a:rPr>
              <a:t>&lt; .000001</a:t>
            </a:r>
          </a:p>
        </p:txBody>
      </p:sp>
      <p:sp>
        <p:nvSpPr>
          <p:cNvPr id="33924" name="Rectangle 301"/>
          <p:cNvSpPr>
            <a:spLocks noChangeArrowheads="1"/>
          </p:cNvSpPr>
          <p:nvPr/>
        </p:nvSpPr>
        <p:spPr bwMode="auto">
          <a:xfrm>
            <a:off x="5977467" y="5280027"/>
            <a:ext cx="7569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solidFill>
                  <a:srgbClr val="000000"/>
                </a:solidFill>
                <a:latin typeface="Arial"/>
              </a:rPr>
              <a:t>Months</a:t>
            </a:r>
          </a:p>
        </p:txBody>
      </p:sp>
      <p:sp>
        <p:nvSpPr>
          <p:cNvPr id="33925" name="Freeform 302"/>
          <p:cNvSpPr>
            <a:spLocks/>
          </p:cNvSpPr>
          <p:nvPr/>
        </p:nvSpPr>
        <p:spPr bwMode="auto">
          <a:xfrm>
            <a:off x="8053920" y="2043116"/>
            <a:ext cx="374649" cy="1587"/>
          </a:xfrm>
          <a:custGeom>
            <a:avLst/>
            <a:gdLst>
              <a:gd name="T0" fmla="*/ 0 w 520"/>
              <a:gd name="T1" fmla="*/ 0 h 1587"/>
              <a:gd name="T2" fmla="*/ 2147483647 w 520"/>
              <a:gd name="T3" fmla="*/ 0 h 1587"/>
              <a:gd name="T4" fmla="*/ 2147483647 w 520"/>
              <a:gd name="T5" fmla="*/ 0 h 1587"/>
              <a:gd name="T6" fmla="*/ 0 60000 65536"/>
              <a:gd name="T7" fmla="*/ 0 60000 65536"/>
              <a:gd name="T8" fmla="*/ 0 60000 65536"/>
              <a:gd name="T9" fmla="*/ 0 w 520"/>
              <a:gd name="T10" fmla="*/ 0 h 1587"/>
              <a:gd name="T11" fmla="*/ 520 w 520"/>
              <a:gd name="T12" fmla="*/ 0 h 1587"/>
            </a:gdLst>
            <a:ahLst/>
            <a:cxnLst>
              <a:cxn ang="T6">
                <a:pos x="T0" y="T1"/>
              </a:cxn>
              <a:cxn ang="T7">
                <a:pos x="T2" y="T3"/>
              </a:cxn>
              <a:cxn ang="T8">
                <a:pos x="T4" y="T5"/>
              </a:cxn>
            </a:cxnLst>
            <a:rect l="T9" t="T10" r="T11" b="T12"/>
            <a:pathLst>
              <a:path w="520" h="1587">
                <a:moveTo>
                  <a:pt x="0" y="0"/>
                </a:moveTo>
                <a:lnTo>
                  <a:pt x="259" y="0"/>
                </a:lnTo>
                <a:lnTo>
                  <a:pt x="520" y="0"/>
                </a:lnTo>
              </a:path>
            </a:pathLst>
          </a:custGeom>
          <a:noFill/>
          <a:ln w="31750">
            <a:solidFill>
              <a:srgbClr val="B78405"/>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sz="1200">
              <a:solidFill>
                <a:srgbClr val="000000"/>
              </a:solidFill>
              <a:latin typeface="Arial"/>
            </a:endParaRPr>
          </a:p>
        </p:txBody>
      </p:sp>
      <p:sp>
        <p:nvSpPr>
          <p:cNvPr id="33926" name="Freeform 303"/>
          <p:cNvSpPr>
            <a:spLocks/>
          </p:cNvSpPr>
          <p:nvPr/>
        </p:nvSpPr>
        <p:spPr bwMode="auto">
          <a:xfrm>
            <a:off x="8053920" y="2795591"/>
            <a:ext cx="374649" cy="1587"/>
          </a:xfrm>
          <a:custGeom>
            <a:avLst/>
            <a:gdLst>
              <a:gd name="T0" fmla="*/ 0 w 520"/>
              <a:gd name="T1" fmla="*/ 0 h 1587"/>
              <a:gd name="T2" fmla="*/ 2147483647 w 520"/>
              <a:gd name="T3" fmla="*/ 0 h 1587"/>
              <a:gd name="T4" fmla="*/ 2147483647 w 520"/>
              <a:gd name="T5" fmla="*/ 0 h 1587"/>
              <a:gd name="T6" fmla="*/ 0 60000 65536"/>
              <a:gd name="T7" fmla="*/ 0 60000 65536"/>
              <a:gd name="T8" fmla="*/ 0 60000 65536"/>
              <a:gd name="T9" fmla="*/ 0 w 520"/>
              <a:gd name="T10" fmla="*/ 0 h 1587"/>
              <a:gd name="T11" fmla="*/ 520 w 520"/>
              <a:gd name="T12" fmla="*/ 0 h 1587"/>
            </a:gdLst>
            <a:ahLst/>
            <a:cxnLst>
              <a:cxn ang="T6">
                <a:pos x="T0" y="T1"/>
              </a:cxn>
              <a:cxn ang="T7">
                <a:pos x="T2" y="T3"/>
              </a:cxn>
              <a:cxn ang="T8">
                <a:pos x="T4" y="T5"/>
              </a:cxn>
            </a:cxnLst>
            <a:rect l="T9" t="T10" r="T11" b="T12"/>
            <a:pathLst>
              <a:path w="520" h="1587">
                <a:moveTo>
                  <a:pt x="0" y="0"/>
                </a:moveTo>
                <a:lnTo>
                  <a:pt x="259" y="0"/>
                </a:lnTo>
                <a:lnTo>
                  <a:pt x="520" y="0"/>
                </a:lnTo>
              </a:path>
            </a:pathLst>
          </a:custGeom>
          <a:noFill/>
          <a:ln w="31750">
            <a:solidFill>
              <a:srgbClr val="99CC00"/>
            </a:solidFill>
            <a:round/>
            <a:headEnd/>
            <a:tailEnd/>
          </a:ln>
          <a:extLst>
            <a:ext uri="{909E8E84-426E-40dd-AFC4-6F175D3DCCD1}">
              <a14:hiddenFill xmlns:a14="http://schemas.microsoft.com/office/drawing/2010/main">
                <a:solidFill>
                  <a:srgbClr val="FFFFFF"/>
                </a:solidFill>
              </a14:hiddenFill>
            </a:ext>
          </a:extLst>
        </p:spPr>
        <p:txBody>
          <a:bodyPr/>
          <a:lstStyle/>
          <a:p>
            <a:pPr algn="ctr"/>
            <a:endParaRPr lang="es-ES" sz="1200">
              <a:solidFill>
                <a:srgbClr val="000000"/>
              </a:solidFill>
              <a:latin typeface="Arial"/>
            </a:endParaRPr>
          </a:p>
        </p:txBody>
      </p:sp>
      <p:sp>
        <p:nvSpPr>
          <p:cNvPr id="33927" name="Rectangle 304"/>
          <p:cNvSpPr>
            <a:spLocks noChangeArrowheads="1"/>
          </p:cNvSpPr>
          <p:nvPr/>
        </p:nvSpPr>
        <p:spPr bwMode="auto">
          <a:xfrm>
            <a:off x="8606368" y="1916116"/>
            <a:ext cx="151685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400">
                <a:solidFill>
                  <a:srgbClr val="000000"/>
                </a:solidFill>
                <a:latin typeface="Arial"/>
              </a:rPr>
              <a:t>Sunitinib</a:t>
            </a:r>
            <a:br>
              <a:rPr lang="en-US" sz="1400">
                <a:solidFill>
                  <a:srgbClr val="000000"/>
                </a:solidFill>
                <a:latin typeface="Arial"/>
              </a:rPr>
            </a:br>
            <a:r>
              <a:rPr lang="en-US" sz="1400">
                <a:solidFill>
                  <a:srgbClr val="000000"/>
                </a:solidFill>
                <a:latin typeface="Arial"/>
              </a:rPr>
              <a:t>Median: 11.0 mo</a:t>
            </a:r>
            <a:br>
              <a:rPr lang="en-US" sz="1400">
                <a:solidFill>
                  <a:srgbClr val="000000"/>
                </a:solidFill>
                <a:latin typeface="Arial"/>
              </a:rPr>
            </a:br>
            <a:r>
              <a:rPr lang="en-US" sz="1400">
                <a:solidFill>
                  <a:srgbClr val="000000"/>
                </a:solidFill>
                <a:latin typeface="Arial"/>
              </a:rPr>
              <a:t>(95% CI 10.7-13.4) </a:t>
            </a:r>
            <a:endParaRPr lang="en-US">
              <a:solidFill>
                <a:srgbClr val="000000"/>
              </a:solidFill>
              <a:latin typeface="Arial"/>
            </a:endParaRPr>
          </a:p>
        </p:txBody>
      </p:sp>
      <p:sp>
        <p:nvSpPr>
          <p:cNvPr id="33928" name="Rectangle 305"/>
          <p:cNvSpPr>
            <a:spLocks noChangeArrowheads="1"/>
          </p:cNvSpPr>
          <p:nvPr/>
        </p:nvSpPr>
        <p:spPr bwMode="auto">
          <a:xfrm>
            <a:off x="8707968" y="2319339"/>
            <a:ext cx="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400">
                <a:solidFill>
                  <a:srgbClr val="A9E2FF"/>
                </a:solidFill>
                <a:latin typeface="Arial"/>
              </a:rPr>
              <a:t> </a:t>
            </a:r>
            <a:endParaRPr lang="en-US">
              <a:solidFill>
                <a:srgbClr val="000000"/>
              </a:solidFill>
              <a:latin typeface="Arial"/>
            </a:endParaRPr>
          </a:p>
        </p:txBody>
      </p:sp>
      <p:sp>
        <p:nvSpPr>
          <p:cNvPr id="33929" name="Rectangle 306"/>
          <p:cNvSpPr>
            <a:spLocks noChangeArrowheads="1"/>
          </p:cNvSpPr>
          <p:nvPr/>
        </p:nvSpPr>
        <p:spPr bwMode="auto">
          <a:xfrm>
            <a:off x="8606369" y="2678116"/>
            <a:ext cx="131715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400">
                <a:solidFill>
                  <a:srgbClr val="000000"/>
                </a:solidFill>
                <a:latin typeface="Arial"/>
              </a:rPr>
              <a:t>IFN-</a:t>
            </a:r>
            <a:r>
              <a:rPr lang="el-GR" sz="1400">
                <a:solidFill>
                  <a:srgbClr val="000000"/>
                </a:solidFill>
                <a:latin typeface="Arial"/>
                <a:cs typeface="Arial" charset="0"/>
              </a:rPr>
              <a:t>α</a:t>
            </a:r>
            <a:r>
              <a:rPr lang="en-US" sz="1400">
                <a:solidFill>
                  <a:srgbClr val="000000"/>
                </a:solidFill>
                <a:latin typeface="Arial"/>
              </a:rPr>
              <a:t/>
            </a:r>
            <a:br>
              <a:rPr lang="en-US" sz="1400">
                <a:solidFill>
                  <a:srgbClr val="000000"/>
                </a:solidFill>
                <a:latin typeface="Arial"/>
              </a:rPr>
            </a:br>
            <a:r>
              <a:rPr lang="en-US" sz="1400">
                <a:solidFill>
                  <a:srgbClr val="000000"/>
                </a:solidFill>
                <a:latin typeface="Arial"/>
              </a:rPr>
              <a:t>Median: 5.1 mo</a:t>
            </a:r>
            <a:br>
              <a:rPr lang="en-US" sz="1400">
                <a:solidFill>
                  <a:srgbClr val="000000"/>
                </a:solidFill>
                <a:latin typeface="Arial"/>
              </a:rPr>
            </a:br>
            <a:r>
              <a:rPr lang="en-US" sz="1400">
                <a:solidFill>
                  <a:srgbClr val="000000"/>
                </a:solidFill>
                <a:latin typeface="Arial"/>
              </a:rPr>
              <a:t>(95% CI 3.9-5.6) </a:t>
            </a:r>
            <a:endParaRPr lang="en-US">
              <a:solidFill>
                <a:srgbClr val="000000"/>
              </a:solidFill>
              <a:latin typeface="Arial"/>
            </a:endParaRPr>
          </a:p>
        </p:txBody>
      </p:sp>
      <p:sp>
        <p:nvSpPr>
          <p:cNvPr id="91399" name="Rectangle 263"/>
          <p:cNvSpPr>
            <a:spLocks noGrp="1"/>
          </p:cNvSpPr>
          <p:nvPr>
            <p:ph type="title"/>
          </p:nvPr>
        </p:nvSpPr>
        <p:spPr>
          <a:effectLst>
            <a:outerShdw blurRad="63500" dist="38099" dir="2700000" algn="ctr" rotWithShape="0">
              <a:srgbClr val="1D224B">
                <a:alpha val="64998"/>
              </a:srgbClr>
            </a:outerShdw>
          </a:effectLst>
        </p:spPr>
        <p:txBody>
          <a:bodyPr/>
          <a:lstStyle/>
          <a:p>
            <a:pPr>
              <a:defRPr/>
            </a:pPr>
            <a:r>
              <a:rPr lang="en-US">
                <a:cs typeface="ＭＳ Ｐゴシック" charset="-128"/>
              </a:rPr>
              <a:t>Phase 3 Trial of Sunitinib vs IFN-</a:t>
            </a:r>
            <a:r>
              <a:rPr lang="el-GR">
                <a:ea typeface="Arial" charset="0"/>
                <a:cs typeface="Arial" charset="0"/>
              </a:rPr>
              <a:t>α</a:t>
            </a:r>
            <a:r>
              <a:rPr lang="en-US">
                <a:cs typeface="ＭＳ Ｐゴシック" charset="-128"/>
              </a:rPr>
              <a:t> in Patients With Metastatic RCC</a:t>
            </a:r>
          </a:p>
        </p:txBody>
      </p:sp>
      <p:sp>
        <p:nvSpPr>
          <p:cNvPr id="33931" name="Rectangle 308"/>
          <p:cNvSpPr>
            <a:spLocks noChangeArrowheads="1"/>
          </p:cNvSpPr>
          <p:nvPr/>
        </p:nvSpPr>
        <p:spPr bwMode="auto">
          <a:xfrm>
            <a:off x="304801" y="6430966"/>
            <a:ext cx="9076267"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spcBef>
                <a:spcPct val="25000"/>
              </a:spcBef>
              <a:tabLst>
                <a:tab pos="176213" algn="l"/>
              </a:tabLst>
            </a:pPr>
            <a:r>
              <a:rPr lang="da-DK" sz="1000" dirty="0" err="1">
                <a:solidFill>
                  <a:srgbClr val="000000"/>
                </a:solidFill>
                <a:latin typeface="Arial"/>
              </a:rPr>
              <a:t>Motzer</a:t>
            </a:r>
            <a:r>
              <a:rPr lang="da-DK" sz="1000" dirty="0">
                <a:solidFill>
                  <a:srgbClr val="000000"/>
                </a:solidFill>
                <a:latin typeface="Arial"/>
              </a:rPr>
              <a:t> RJ et al. ASCO 2007. Abstract 5024.</a:t>
            </a:r>
          </a:p>
        </p:txBody>
      </p:sp>
    </p:spTree>
    <p:extLst>
      <p:ext uri="{BB962C8B-B14F-4D97-AF65-F5344CB8AC3E}">
        <p14:creationId xmlns:p14="http://schemas.microsoft.com/office/powerpoint/2010/main" val="383171996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33" descr="Large confetti"/>
          <p:cNvSpPr>
            <a:spLocks noGrp="1"/>
          </p:cNvSpPr>
          <p:nvPr>
            <p:ph type="title" idx="4294967295"/>
          </p:nvPr>
        </p:nvSpPr>
        <p:spPr>
          <a:xfrm>
            <a:off x="526236" y="115888"/>
            <a:ext cx="11335693" cy="1143000"/>
          </a:xfrm>
        </p:spPr>
        <p:txBody>
          <a:bodyPr anchor="ctr"/>
          <a:lstStyle/>
          <a:p>
            <a:r>
              <a:rPr lang="en-GB" sz="4000">
                <a:latin typeface="Calibri" charset="0"/>
                <a:cs typeface="Calibri" charset="0"/>
              </a:rPr>
              <a:t>GnRH agonist vs orchidectomy</a:t>
            </a:r>
            <a:endParaRPr lang="en-US" sz="4000">
              <a:latin typeface="Calibri" charset="0"/>
              <a:cs typeface="Calibri" charset="0"/>
            </a:endParaRPr>
          </a:p>
        </p:txBody>
      </p:sp>
      <p:sp>
        <p:nvSpPr>
          <p:cNvPr id="36866" name="Rectangle 34"/>
          <p:cNvSpPr>
            <a:spLocks noGrp="1"/>
          </p:cNvSpPr>
          <p:nvPr>
            <p:ph type="body" idx="4294967295"/>
          </p:nvPr>
        </p:nvSpPr>
        <p:spPr>
          <a:xfrm>
            <a:off x="758228" y="1343025"/>
            <a:ext cx="10668000" cy="4878224"/>
          </a:xfrm>
        </p:spPr>
        <p:txBody>
          <a:bodyPr tIns="118800">
            <a:normAutofit fontScale="92500" lnSpcReduction="20000"/>
          </a:bodyPr>
          <a:lstStyle/>
          <a:p>
            <a:pPr marL="0" indent="0" algn="ctr">
              <a:lnSpc>
                <a:spcPct val="90000"/>
              </a:lnSpc>
              <a:buFontTx/>
              <a:buNone/>
            </a:pPr>
            <a:endParaRPr lang="en-GB" sz="3200" dirty="0">
              <a:latin typeface="Calibri" charset="0"/>
              <a:cs typeface="Calibri" charset="0"/>
            </a:endParaRPr>
          </a:p>
          <a:p>
            <a:pPr marL="0" indent="0">
              <a:lnSpc>
                <a:spcPct val="90000"/>
              </a:lnSpc>
            </a:pPr>
            <a:endParaRPr lang="en-GB" sz="3200" dirty="0">
              <a:latin typeface="Calibri" charset="0"/>
              <a:cs typeface="Calibri" charset="0"/>
            </a:endParaRPr>
          </a:p>
          <a:p>
            <a:pPr marL="0" indent="0">
              <a:lnSpc>
                <a:spcPct val="90000"/>
              </a:lnSpc>
            </a:pPr>
            <a:endParaRPr lang="en-GB" sz="3200" dirty="0">
              <a:latin typeface="Calibri" charset="0"/>
              <a:cs typeface="Calibri" charset="0"/>
            </a:endParaRPr>
          </a:p>
          <a:p>
            <a:pPr marL="0" indent="0">
              <a:lnSpc>
                <a:spcPct val="90000"/>
              </a:lnSpc>
            </a:pPr>
            <a:endParaRPr lang="en-GB" sz="3200" dirty="0">
              <a:latin typeface="Calibri" charset="0"/>
              <a:cs typeface="Calibri" charset="0"/>
            </a:endParaRPr>
          </a:p>
          <a:p>
            <a:pPr marL="0" indent="0">
              <a:lnSpc>
                <a:spcPct val="90000"/>
              </a:lnSpc>
            </a:pPr>
            <a:endParaRPr lang="en-GB" sz="3200" dirty="0">
              <a:latin typeface="Calibri" charset="0"/>
              <a:cs typeface="Calibri" charset="0"/>
            </a:endParaRPr>
          </a:p>
          <a:p>
            <a:pPr marL="0" indent="0">
              <a:lnSpc>
                <a:spcPct val="90000"/>
              </a:lnSpc>
            </a:pPr>
            <a:endParaRPr lang="en-GB" sz="3200" dirty="0">
              <a:latin typeface="Calibri" charset="0"/>
              <a:cs typeface="Calibri" charset="0"/>
            </a:endParaRPr>
          </a:p>
          <a:p>
            <a:pPr marL="0" indent="0">
              <a:lnSpc>
                <a:spcPct val="90000"/>
              </a:lnSpc>
              <a:buFontTx/>
              <a:buNone/>
            </a:pPr>
            <a:endParaRPr lang="en-GB" dirty="0">
              <a:latin typeface="Calibri" charset="0"/>
              <a:cs typeface="Calibri" charset="0"/>
            </a:endParaRPr>
          </a:p>
          <a:p>
            <a:pPr marL="0" indent="0">
              <a:lnSpc>
                <a:spcPct val="90000"/>
              </a:lnSpc>
              <a:buFontTx/>
              <a:buNone/>
            </a:pPr>
            <a:endParaRPr lang="en-GB" dirty="0">
              <a:latin typeface="Calibri" charset="0"/>
              <a:cs typeface="Calibri" charset="0"/>
            </a:endParaRPr>
          </a:p>
          <a:p>
            <a:pPr marL="0" indent="0">
              <a:lnSpc>
                <a:spcPct val="90000"/>
              </a:lnSpc>
              <a:buFont typeface="Wingdings" charset="0"/>
              <a:buChar char="ü"/>
            </a:pPr>
            <a:r>
              <a:rPr lang="it-IT" sz="3200" dirty="0">
                <a:latin typeface="Calibri" charset="0"/>
                <a:cs typeface="Calibri" charset="0"/>
              </a:rPr>
              <a:t> </a:t>
            </a:r>
            <a:r>
              <a:rPr lang="it-IT" sz="3200" dirty="0" err="1">
                <a:latin typeface="Calibri" charset="0"/>
                <a:cs typeface="Calibri" charset="0"/>
              </a:rPr>
              <a:t>Patients</a:t>
            </a:r>
            <a:r>
              <a:rPr lang="it-IT" sz="3200" dirty="0">
                <a:latin typeface="Calibri" charset="0"/>
                <a:cs typeface="Calibri" charset="0"/>
              </a:rPr>
              <a:t> </a:t>
            </a:r>
            <a:r>
              <a:rPr lang="it-IT" sz="3200" dirty="0" err="1">
                <a:latin typeface="Calibri" charset="0"/>
                <a:cs typeface="Calibri" charset="0"/>
              </a:rPr>
              <a:t>prefer</a:t>
            </a:r>
            <a:r>
              <a:rPr lang="it-IT" sz="3200" dirty="0">
                <a:latin typeface="Calibri" charset="0"/>
                <a:cs typeface="Calibri" charset="0"/>
              </a:rPr>
              <a:t> </a:t>
            </a:r>
            <a:r>
              <a:rPr lang="it-IT" sz="3200" dirty="0" err="1">
                <a:latin typeface="Calibri" charset="0"/>
                <a:cs typeface="Calibri" charset="0"/>
              </a:rPr>
              <a:t>injections</a:t>
            </a:r>
            <a:r>
              <a:rPr lang="it-IT" sz="3200" dirty="0">
                <a:latin typeface="Calibri" charset="0"/>
                <a:cs typeface="Calibri" charset="0"/>
              </a:rPr>
              <a:t> to </a:t>
            </a:r>
            <a:r>
              <a:rPr lang="it-IT" sz="3200" dirty="0" err="1">
                <a:latin typeface="Calibri" charset="0"/>
                <a:cs typeface="Calibri" charset="0"/>
              </a:rPr>
              <a:t>surgery</a:t>
            </a:r>
            <a:r>
              <a:rPr lang="it-IT" sz="3200" dirty="0">
                <a:latin typeface="Calibri" charset="0"/>
                <a:cs typeface="Calibri" charset="0"/>
              </a:rPr>
              <a:t> </a:t>
            </a:r>
          </a:p>
          <a:p>
            <a:pPr marL="0" indent="0">
              <a:lnSpc>
                <a:spcPct val="90000"/>
              </a:lnSpc>
              <a:buFont typeface="Wingdings" charset="0"/>
              <a:buChar char="ü"/>
            </a:pPr>
            <a:r>
              <a:rPr lang="it-IT" sz="3200" dirty="0">
                <a:latin typeface="Calibri" charset="0"/>
                <a:cs typeface="Calibri" charset="0"/>
              </a:rPr>
              <a:t> Testosterone </a:t>
            </a:r>
            <a:r>
              <a:rPr lang="it-IT" sz="3200" dirty="0" err="1">
                <a:latin typeface="Calibri" charset="0"/>
                <a:cs typeface="Calibri" charset="0"/>
              </a:rPr>
              <a:t>suppression</a:t>
            </a:r>
            <a:r>
              <a:rPr lang="it-IT" sz="3200" dirty="0">
                <a:latin typeface="Calibri" charset="0"/>
                <a:cs typeface="Calibri" charset="0"/>
              </a:rPr>
              <a:t> </a:t>
            </a:r>
            <a:r>
              <a:rPr lang="it-IT" sz="3200" dirty="0" err="1">
                <a:latin typeface="Calibri" charset="0"/>
                <a:cs typeface="Calibri" charset="0"/>
              </a:rPr>
              <a:t>is</a:t>
            </a:r>
            <a:r>
              <a:rPr lang="it-IT" sz="3200" dirty="0">
                <a:latin typeface="Calibri" charset="0"/>
                <a:cs typeface="Calibri" charset="0"/>
              </a:rPr>
              <a:t> </a:t>
            </a:r>
            <a:r>
              <a:rPr lang="it-IT" sz="3200" dirty="0" err="1">
                <a:latin typeface="Calibri" charset="0"/>
                <a:cs typeface="Calibri" charset="0"/>
              </a:rPr>
              <a:t>reversible</a:t>
            </a:r>
            <a:endParaRPr lang="en-GB" sz="3200" dirty="0">
              <a:latin typeface="Calibri" charset="0"/>
              <a:cs typeface="Calibri" charset="0"/>
            </a:endParaRPr>
          </a:p>
        </p:txBody>
      </p:sp>
      <p:sp>
        <p:nvSpPr>
          <p:cNvPr id="36867" name="Rectangle 30"/>
          <p:cNvSpPr>
            <a:spLocks noChangeArrowheads="1"/>
          </p:cNvSpPr>
          <p:nvPr/>
        </p:nvSpPr>
        <p:spPr bwMode="auto">
          <a:xfrm>
            <a:off x="1678664" y="4292600"/>
            <a:ext cx="9313752" cy="172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lnSpc>
                <a:spcPct val="90000"/>
              </a:lnSpc>
              <a:spcBef>
                <a:spcPct val="20000"/>
              </a:spcBef>
              <a:buFontTx/>
              <a:buChar char="•"/>
            </a:pPr>
            <a:endParaRPr lang="en-US" sz="2400" b="1">
              <a:latin typeface="Calibri" charset="0"/>
              <a:cs typeface="Calibri" charset="0"/>
            </a:endParaRPr>
          </a:p>
        </p:txBody>
      </p:sp>
      <p:sp>
        <p:nvSpPr>
          <p:cNvPr id="36868" name="Rectangle 17"/>
          <p:cNvSpPr>
            <a:spLocks noChangeArrowheads="1"/>
          </p:cNvSpPr>
          <p:nvPr/>
        </p:nvSpPr>
        <p:spPr bwMode="auto">
          <a:xfrm>
            <a:off x="4160823" y="2538413"/>
            <a:ext cx="1322184" cy="193833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0" hangingPunct="0"/>
            <a:endParaRPr lang="en-US" sz="2800">
              <a:latin typeface="Calibri" charset="0"/>
              <a:cs typeface="Calibri" charset="0"/>
            </a:endParaRPr>
          </a:p>
        </p:txBody>
      </p:sp>
      <p:sp>
        <p:nvSpPr>
          <p:cNvPr id="36869" name="Rectangle 18"/>
          <p:cNvSpPr>
            <a:spLocks noChangeArrowheads="1"/>
          </p:cNvSpPr>
          <p:nvPr/>
        </p:nvSpPr>
        <p:spPr bwMode="auto">
          <a:xfrm>
            <a:off x="7514377" y="3925888"/>
            <a:ext cx="1303323" cy="550862"/>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0" hangingPunct="0"/>
            <a:endParaRPr lang="en-US" sz="2800">
              <a:latin typeface="Calibri" charset="0"/>
              <a:cs typeface="Calibri" charset="0"/>
            </a:endParaRPr>
          </a:p>
        </p:txBody>
      </p:sp>
      <p:sp>
        <p:nvSpPr>
          <p:cNvPr id="36870" name="Line 19"/>
          <p:cNvSpPr>
            <a:spLocks noChangeShapeType="1"/>
          </p:cNvSpPr>
          <p:nvPr/>
        </p:nvSpPr>
        <p:spPr bwMode="auto">
          <a:xfrm>
            <a:off x="3136649" y="1989138"/>
            <a:ext cx="0" cy="2487612"/>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6871" name="Line 21"/>
          <p:cNvSpPr>
            <a:spLocks noChangeShapeType="1"/>
          </p:cNvSpPr>
          <p:nvPr/>
        </p:nvSpPr>
        <p:spPr bwMode="auto">
          <a:xfrm>
            <a:off x="3059319" y="3973513"/>
            <a:ext cx="77332"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6872" name="Line 22"/>
          <p:cNvSpPr>
            <a:spLocks noChangeShapeType="1"/>
          </p:cNvSpPr>
          <p:nvPr/>
        </p:nvSpPr>
        <p:spPr bwMode="auto">
          <a:xfrm>
            <a:off x="3059319" y="3482975"/>
            <a:ext cx="77332"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6873" name="Line 23"/>
          <p:cNvSpPr>
            <a:spLocks noChangeShapeType="1"/>
          </p:cNvSpPr>
          <p:nvPr/>
        </p:nvSpPr>
        <p:spPr bwMode="auto">
          <a:xfrm>
            <a:off x="3059319" y="2981325"/>
            <a:ext cx="77332"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6874" name="Line 24"/>
          <p:cNvSpPr>
            <a:spLocks noChangeShapeType="1"/>
          </p:cNvSpPr>
          <p:nvPr/>
        </p:nvSpPr>
        <p:spPr bwMode="auto">
          <a:xfrm>
            <a:off x="3059319" y="2490788"/>
            <a:ext cx="77332"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6875" name="Line 25"/>
          <p:cNvSpPr>
            <a:spLocks noChangeShapeType="1"/>
          </p:cNvSpPr>
          <p:nvPr/>
        </p:nvSpPr>
        <p:spPr bwMode="auto">
          <a:xfrm>
            <a:off x="3059319" y="1989138"/>
            <a:ext cx="77332"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6876" name="Line 26"/>
          <p:cNvSpPr>
            <a:spLocks noChangeShapeType="1"/>
          </p:cNvSpPr>
          <p:nvPr/>
        </p:nvSpPr>
        <p:spPr bwMode="auto">
          <a:xfrm>
            <a:off x="3061203" y="4476750"/>
            <a:ext cx="6561876"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36877" name="Rectangle 30"/>
          <p:cNvSpPr>
            <a:spLocks noChangeArrowheads="1"/>
          </p:cNvSpPr>
          <p:nvPr/>
        </p:nvSpPr>
        <p:spPr bwMode="auto">
          <a:xfrm>
            <a:off x="7895376" y="3362331"/>
            <a:ext cx="40226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GB" b="1">
                <a:latin typeface="Calibri" charset="0"/>
                <a:cs typeface="Calibri" charset="0"/>
              </a:rPr>
              <a:t>22%</a:t>
            </a:r>
          </a:p>
        </p:txBody>
      </p:sp>
      <p:sp>
        <p:nvSpPr>
          <p:cNvPr id="36878" name="Rectangle 31"/>
          <p:cNvSpPr>
            <a:spLocks noChangeArrowheads="1"/>
          </p:cNvSpPr>
          <p:nvPr/>
        </p:nvSpPr>
        <p:spPr bwMode="auto">
          <a:xfrm>
            <a:off x="7765259" y="3614742"/>
            <a:ext cx="61664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GB" b="1">
                <a:latin typeface="Calibri" charset="0"/>
                <a:cs typeface="Calibri" charset="0"/>
              </a:rPr>
              <a:t>(n=32)</a:t>
            </a:r>
          </a:p>
        </p:txBody>
      </p:sp>
      <p:sp>
        <p:nvSpPr>
          <p:cNvPr id="36879" name="Rectangle 32"/>
          <p:cNvSpPr>
            <a:spLocks noChangeArrowheads="1"/>
          </p:cNvSpPr>
          <p:nvPr/>
        </p:nvSpPr>
        <p:spPr bwMode="auto">
          <a:xfrm>
            <a:off x="4513531" y="1987591"/>
            <a:ext cx="40226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GB" b="1">
                <a:latin typeface="Calibri" charset="0"/>
                <a:cs typeface="Calibri" charset="0"/>
              </a:rPr>
              <a:t>78% </a:t>
            </a:r>
          </a:p>
        </p:txBody>
      </p:sp>
      <p:sp>
        <p:nvSpPr>
          <p:cNvPr id="36880" name="Rectangle 33"/>
          <p:cNvSpPr>
            <a:spLocks noChangeArrowheads="1"/>
          </p:cNvSpPr>
          <p:nvPr/>
        </p:nvSpPr>
        <p:spPr bwMode="auto">
          <a:xfrm>
            <a:off x="4345679" y="2227304"/>
            <a:ext cx="7336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GB" b="1">
                <a:latin typeface="Calibri" charset="0"/>
                <a:cs typeface="Calibri" charset="0"/>
              </a:rPr>
              <a:t>(n=115)</a:t>
            </a:r>
          </a:p>
        </p:txBody>
      </p:sp>
      <p:sp>
        <p:nvSpPr>
          <p:cNvPr id="36881" name="Rectangle 34"/>
          <p:cNvSpPr>
            <a:spLocks noChangeArrowheads="1"/>
          </p:cNvSpPr>
          <p:nvPr/>
        </p:nvSpPr>
        <p:spPr bwMode="auto">
          <a:xfrm>
            <a:off x="2846131" y="4368841"/>
            <a:ext cx="1169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r" eaLnBrk="0" hangingPunct="0"/>
            <a:r>
              <a:rPr lang="en-GB" b="1">
                <a:latin typeface="Calibri" charset="0"/>
                <a:cs typeface="Calibri" charset="0"/>
              </a:rPr>
              <a:t>0</a:t>
            </a:r>
          </a:p>
        </p:txBody>
      </p:sp>
      <p:sp>
        <p:nvSpPr>
          <p:cNvPr id="36882" name="Rectangle 35"/>
          <p:cNvSpPr>
            <a:spLocks noChangeArrowheads="1"/>
          </p:cNvSpPr>
          <p:nvPr/>
        </p:nvSpPr>
        <p:spPr bwMode="auto">
          <a:xfrm>
            <a:off x="2729137" y="3865569"/>
            <a:ext cx="2339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r" eaLnBrk="0" hangingPunct="0"/>
            <a:r>
              <a:rPr lang="en-GB" b="1">
                <a:latin typeface="Calibri" charset="0"/>
                <a:cs typeface="Calibri" charset="0"/>
              </a:rPr>
              <a:t>20</a:t>
            </a:r>
          </a:p>
        </p:txBody>
      </p:sp>
      <p:sp>
        <p:nvSpPr>
          <p:cNvPr id="36883" name="Rectangle 36"/>
          <p:cNvSpPr>
            <a:spLocks noChangeArrowheads="1"/>
          </p:cNvSpPr>
          <p:nvPr/>
        </p:nvSpPr>
        <p:spPr bwMode="auto">
          <a:xfrm>
            <a:off x="2729137" y="3376618"/>
            <a:ext cx="2339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r" eaLnBrk="0" hangingPunct="0"/>
            <a:r>
              <a:rPr lang="en-GB" b="1">
                <a:latin typeface="Calibri" charset="0"/>
                <a:cs typeface="Calibri" charset="0"/>
              </a:rPr>
              <a:t>40</a:t>
            </a:r>
          </a:p>
        </p:txBody>
      </p:sp>
      <p:sp>
        <p:nvSpPr>
          <p:cNvPr id="36884" name="Rectangle 37"/>
          <p:cNvSpPr>
            <a:spLocks noChangeArrowheads="1"/>
          </p:cNvSpPr>
          <p:nvPr/>
        </p:nvSpPr>
        <p:spPr bwMode="auto">
          <a:xfrm>
            <a:off x="2729137" y="2873416"/>
            <a:ext cx="2339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r" eaLnBrk="0" hangingPunct="0"/>
            <a:r>
              <a:rPr lang="en-GB" b="1">
                <a:latin typeface="Calibri" charset="0"/>
                <a:cs typeface="Calibri" charset="0"/>
              </a:rPr>
              <a:t>60</a:t>
            </a:r>
          </a:p>
        </p:txBody>
      </p:sp>
      <p:sp>
        <p:nvSpPr>
          <p:cNvPr id="36885" name="Rectangle 38"/>
          <p:cNvSpPr>
            <a:spLocks noChangeArrowheads="1"/>
          </p:cNvSpPr>
          <p:nvPr/>
        </p:nvSpPr>
        <p:spPr bwMode="auto">
          <a:xfrm>
            <a:off x="2729137" y="2382879"/>
            <a:ext cx="2339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r" eaLnBrk="0" hangingPunct="0"/>
            <a:r>
              <a:rPr lang="en-GB" b="1">
                <a:latin typeface="Calibri" charset="0"/>
                <a:cs typeface="Calibri" charset="0"/>
              </a:rPr>
              <a:t>80</a:t>
            </a:r>
          </a:p>
        </p:txBody>
      </p:sp>
      <p:sp>
        <p:nvSpPr>
          <p:cNvPr id="36886" name="Rectangle 39"/>
          <p:cNvSpPr>
            <a:spLocks noChangeArrowheads="1"/>
          </p:cNvSpPr>
          <p:nvPr/>
        </p:nvSpPr>
        <p:spPr bwMode="auto">
          <a:xfrm>
            <a:off x="2712134" y="1879602"/>
            <a:ext cx="3509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r" eaLnBrk="0" hangingPunct="0"/>
            <a:r>
              <a:rPr lang="en-GB" b="1">
                <a:latin typeface="Calibri" charset="0"/>
                <a:cs typeface="Calibri" charset="0"/>
              </a:rPr>
              <a:t>100</a:t>
            </a:r>
          </a:p>
        </p:txBody>
      </p:sp>
      <p:sp>
        <p:nvSpPr>
          <p:cNvPr id="36887" name="Rectangle 40"/>
          <p:cNvSpPr>
            <a:spLocks noChangeArrowheads="1"/>
          </p:cNvSpPr>
          <p:nvPr/>
        </p:nvSpPr>
        <p:spPr bwMode="auto">
          <a:xfrm>
            <a:off x="4202344" y="4654591"/>
            <a:ext cx="9149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GB" b="1">
                <a:latin typeface="Calibri" charset="0"/>
                <a:cs typeface="Calibri" charset="0"/>
              </a:rPr>
              <a:t>Goserelin</a:t>
            </a:r>
          </a:p>
        </p:txBody>
      </p:sp>
      <p:sp>
        <p:nvSpPr>
          <p:cNvPr id="36888" name="Rectangle 41"/>
          <p:cNvSpPr>
            <a:spLocks noChangeArrowheads="1"/>
          </p:cNvSpPr>
          <p:nvPr/>
        </p:nvSpPr>
        <p:spPr bwMode="auto">
          <a:xfrm>
            <a:off x="7257862" y="4654591"/>
            <a:ext cx="135934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GB" b="1">
                <a:latin typeface="Calibri" charset="0"/>
                <a:cs typeface="Calibri" charset="0"/>
              </a:rPr>
              <a:t>Orchidectomy</a:t>
            </a:r>
          </a:p>
        </p:txBody>
      </p:sp>
      <p:sp>
        <p:nvSpPr>
          <p:cNvPr id="36889" name="TextBox 35"/>
          <p:cNvSpPr txBox="1">
            <a:spLocks noChangeArrowheads="1"/>
          </p:cNvSpPr>
          <p:nvPr/>
        </p:nvSpPr>
        <p:spPr bwMode="auto">
          <a:xfrm rot="-5400000">
            <a:off x="849611" y="3050679"/>
            <a:ext cx="26860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a:r>
              <a:rPr lang="en-US" sz="1800" b="1">
                <a:solidFill>
                  <a:schemeClr val="tx2"/>
                </a:solidFill>
                <a:latin typeface="Calibri" charset="0"/>
                <a:cs typeface="Calibri" charset="0"/>
              </a:rPr>
              <a:t>Patients’ preference</a:t>
            </a:r>
          </a:p>
        </p:txBody>
      </p:sp>
      <p:sp>
        <p:nvSpPr>
          <p:cNvPr id="36890" name="Rectangle 4"/>
          <p:cNvSpPr>
            <a:spLocks noChangeArrowheads="1"/>
          </p:cNvSpPr>
          <p:nvPr/>
        </p:nvSpPr>
        <p:spPr bwMode="auto">
          <a:xfrm>
            <a:off x="6590194" y="6188095"/>
            <a:ext cx="5409447" cy="58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sz="1600">
                <a:latin typeface="Calibri" charset="0"/>
                <a:cs typeface="Calibri" charset="0"/>
              </a:rPr>
              <a:t>Cassileth BR, et al. Qual Life Res 1992; 1: 323–330</a:t>
            </a:r>
            <a:br>
              <a:rPr lang="en-GB" sz="1600">
                <a:latin typeface="Calibri" charset="0"/>
                <a:cs typeface="Calibri" charset="0"/>
              </a:rPr>
            </a:br>
            <a:r>
              <a:rPr lang="en-GB" sz="1600">
                <a:latin typeface="Calibri" charset="0"/>
                <a:cs typeface="Calibri" charset="0"/>
              </a:rPr>
              <a:t>Kaku H, et al. The Prostate 2006; 66: 439–444</a:t>
            </a:r>
            <a:endParaRPr lang="en-US" sz="1600">
              <a:latin typeface="Calibri" charset="0"/>
              <a:cs typeface="Calibri" charset="0"/>
            </a:endParaRPr>
          </a:p>
        </p:txBody>
      </p:sp>
      <p:sp>
        <p:nvSpPr>
          <p:cNvPr id="841757" name="Text Box 29"/>
          <p:cNvSpPr txBox="1">
            <a:spLocks noChangeArrowheads="1"/>
          </p:cNvSpPr>
          <p:nvPr/>
        </p:nvSpPr>
        <p:spPr bwMode="auto">
          <a:xfrm>
            <a:off x="6003581" y="1412879"/>
            <a:ext cx="5477347" cy="1076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pPr>
              <a:spcBef>
                <a:spcPct val="50000"/>
              </a:spcBef>
              <a:defRPr/>
            </a:pPr>
            <a:r>
              <a:rPr lang="it-IT" sz="3200">
                <a:latin typeface="Calibri"/>
                <a:cs typeface="Calibri"/>
              </a:rPr>
              <a:t>GnRH agonist efficacy is similar to orchidectomy</a:t>
            </a:r>
            <a:endParaRPr lang="it-IT" sz="2000">
              <a:latin typeface="Calibri"/>
              <a:cs typeface="Calibri"/>
            </a:endParaRPr>
          </a:p>
        </p:txBody>
      </p:sp>
    </p:spTree>
    <p:extLst>
      <p:ext uri="{BB962C8B-B14F-4D97-AF65-F5344CB8AC3E}">
        <p14:creationId xmlns:p14="http://schemas.microsoft.com/office/powerpoint/2010/main" val="3420081729"/>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986747" y="1692475"/>
            <a:ext cx="1782932" cy="369332"/>
          </a:xfrm>
          <a:prstGeom prst="rect">
            <a:avLst/>
          </a:prstGeom>
          <a:noFill/>
        </p:spPr>
        <p:txBody>
          <a:bodyPr wrap="none" rtlCol="0">
            <a:spAutoFit/>
          </a:bodyPr>
          <a:lstStyle/>
          <a:p>
            <a:r>
              <a:rPr lang="es-CO" b="1" i="1" dirty="0" smtClean="0"/>
              <a:t>LHRH an</a:t>
            </a:r>
            <a:r>
              <a:rPr lang="es-CO" b="1" i="1" dirty="0" smtClean="0"/>
              <a:t>álogo</a:t>
            </a:r>
            <a:endParaRPr lang="es-CO" b="1" i="1" dirty="0"/>
          </a:p>
        </p:txBody>
      </p:sp>
      <p:sp>
        <p:nvSpPr>
          <p:cNvPr id="3" name="Elipse 2"/>
          <p:cNvSpPr/>
          <p:nvPr/>
        </p:nvSpPr>
        <p:spPr>
          <a:xfrm>
            <a:off x="2980978" y="1434815"/>
            <a:ext cx="1599753" cy="89102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smtClean="0"/>
              <a:t>Hip</a:t>
            </a:r>
            <a:r>
              <a:rPr lang="es-CO" dirty="0" smtClean="0"/>
              <a:t>ófisis</a:t>
            </a:r>
            <a:endParaRPr lang="es-CO" dirty="0"/>
          </a:p>
        </p:txBody>
      </p:sp>
      <p:sp>
        <p:nvSpPr>
          <p:cNvPr id="4" name="Elipse 3"/>
          <p:cNvSpPr/>
          <p:nvPr/>
        </p:nvSpPr>
        <p:spPr>
          <a:xfrm>
            <a:off x="5987394" y="1444526"/>
            <a:ext cx="1599753" cy="89102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smtClean="0"/>
              <a:t>Test</a:t>
            </a:r>
            <a:r>
              <a:rPr lang="es-CO" dirty="0" smtClean="0"/>
              <a:t>ículo</a:t>
            </a:r>
            <a:endParaRPr lang="es-CO" dirty="0"/>
          </a:p>
        </p:txBody>
      </p:sp>
      <p:sp>
        <p:nvSpPr>
          <p:cNvPr id="5" name="CuadroTexto 4"/>
          <p:cNvSpPr txBox="1"/>
          <p:nvPr/>
        </p:nvSpPr>
        <p:spPr>
          <a:xfrm>
            <a:off x="4720988" y="1473882"/>
            <a:ext cx="1245187" cy="369332"/>
          </a:xfrm>
          <a:prstGeom prst="rect">
            <a:avLst/>
          </a:prstGeom>
          <a:noFill/>
        </p:spPr>
        <p:txBody>
          <a:bodyPr wrap="none" rtlCol="0">
            <a:spAutoFit/>
          </a:bodyPr>
          <a:lstStyle/>
          <a:p>
            <a:r>
              <a:rPr lang="es-CO" b="1" i="1" dirty="0" smtClean="0"/>
              <a:t>FSH/LH </a:t>
            </a:r>
            <a:r>
              <a:rPr lang="es-CO" b="1" i="1" dirty="0" smtClean="0">
                <a:latin typeface="Wingdings"/>
                <a:ea typeface="Wingdings"/>
                <a:cs typeface="Wingdings"/>
                <a:sym typeface="Wingdings"/>
              </a:rPr>
              <a:t></a:t>
            </a:r>
            <a:endParaRPr lang="es-CO" b="1" i="1" dirty="0"/>
          </a:p>
        </p:txBody>
      </p:sp>
      <p:sp>
        <p:nvSpPr>
          <p:cNvPr id="6" name="Elipse 5"/>
          <p:cNvSpPr/>
          <p:nvPr/>
        </p:nvSpPr>
        <p:spPr>
          <a:xfrm>
            <a:off x="9507528" y="1439966"/>
            <a:ext cx="1599753" cy="89102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smtClean="0"/>
              <a:t>Pr</a:t>
            </a:r>
            <a:r>
              <a:rPr lang="es-CO" dirty="0" smtClean="0"/>
              <a:t>óstata</a:t>
            </a:r>
            <a:endParaRPr lang="es-CO" dirty="0"/>
          </a:p>
        </p:txBody>
      </p:sp>
      <p:sp>
        <p:nvSpPr>
          <p:cNvPr id="7" name="CuadroTexto 6"/>
          <p:cNvSpPr txBox="1"/>
          <p:nvPr/>
        </p:nvSpPr>
        <p:spPr>
          <a:xfrm>
            <a:off x="7656003" y="1483593"/>
            <a:ext cx="1822268" cy="369332"/>
          </a:xfrm>
          <a:prstGeom prst="rect">
            <a:avLst/>
          </a:prstGeom>
          <a:noFill/>
        </p:spPr>
        <p:txBody>
          <a:bodyPr wrap="none" rtlCol="0">
            <a:spAutoFit/>
          </a:bodyPr>
          <a:lstStyle/>
          <a:p>
            <a:r>
              <a:rPr lang="es-CO" b="1" i="1" dirty="0" smtClean="0"/>
              <a:t>Testosterona</a:t>
            </a:r>
            <a:r>
              <a:rPr lang="es-CO" b="1" i="1" dirty="0" smtClean="0">
                <a:latin typeface="Wingdings"/>
                <a:ea typeface="Wingdings"/>
                <a:cs typeface="Wingdings"/>
                <a:sym typeface="Wingdings"/>
              </a:rPr>
              <a:t></a:t>
            </a:r>
            <a:endParaRPr lang="es-CO" b="1" i="1" dirty="0"/>
          </a:p>
        </p:txBody>
      </p:sp>
      <p:cxnSp>
        <p:nvCxnSpPr>
          <p:cNvPr id="9" name="Conector recto de flecha 8"/>
          <p:cNvCxnSpPr>
            <a:stCxn id="2" idx="3"/>
            <a:endCxn id="3" idx="2"/>
          </p:cNvCxnSpPr>
          <p:nvPr/>
        </p:nvCxnSpPr>
        <p:spPr>
          <a:xfrm>
            <a:off x="2769679" y="1877141"/>
            <a:ext cx="211299" cy="3185"/>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1" name="Conector recto de flecha 10"/>
          <p:cNvCxnSpPr>
            <a:stCxn id="3" idx="6"/>
            <a:endCxn id="4" idx="2"/>
          </p:cNvCxnSpPr>
          <p:nvPr/>
        </p:nvCxnSpPr>
        <p:spPr>
          <a:xfrm>
            <a:off x="4580731" y="1880326"/>
            <a:ext cx="1406663" cy="9711"/>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3" name="Conector recto de flecha 12"/>
          <p:cNvCxnSpPr>
            <a:stCxn id="4" idx="6"/>
            <a:endCxn id="6" idx="2"/>
          </p:cNvCxnSpPr>
          <p:nvPr/>
        </p:nvCxnSpPr>
        <p:spPr>
          <a:xfrm flipV="1">
            <a:off x="7587112" y="1885477"/>
            <a:ext cx="1920381" cy="4558"/>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4" name="CuadroTexto 13"/>
          <p:cNvSpPr txBox="1"/>
          <p:nvPr/>
        </p:nvSpPr>
        <p:spPr>
          <a:xfrm>
            <a:off x="2311755" y="1241396"/>
            <a:ext cx="1099564" cy="369332"/>
          </a:xfrm>
          <a:prstGeom prst="rect">
            <a:avLst/>
          </a:prstGeom>
          <a:noFill/>
        </p:spPr>
        <p:txBody>
          <a:bodyPr wrap="none" rtlCol="0">
            <a:spAutoFit/>
          </a:bodyPr>
          <a:lstStyle/>
          <a:p>
            <a:r>
              <a:rPr lang="es-ES" b="1" i="1" dirty="0" smtClean="0"/>
              <a:t>Pulsado</a:t>
            </a:r>
            <a:endParaRPr lang="es-ES" b="1" i="1" dirty="0"/>
          </a:p>
        </p:txBody>
      </p:sp>
      <p:sp>
        <p:nvSpPr>
          <p:cNvPr id="15" name="CuadroTexto 14"/>
          <p:cNvSpPr txBox="1"/>
          <p:nvPr/>
        </p:nvSpPr>
        <p:spPr>
          <a:xfrm>
            <a:off x="1053527" y="3186155"/>
            <a:ext cx="1782932" cy="369332"/>
          </a:xfrm>
          <a:prstGeom prst="rect">
            <a:avLst/>
          </a:prstGeom>
          <a:noFill/>
        </p:spPr>
        <p:txBody>
          <a:bodyPr wrap="none" rtlCol="0">
            <a:spAutoFit/>
          </a:bodyPr>
          <a:lstStyle/>
          <a:p>
            <a:r>
              <a:rPr lang="es-CO" b="1" i="1" dirty="0" smtClean="0"/>
              <a:t>LHRH an</a:t>
            </a:r>
            <a:r>
              <a:rPr lang="es-CO" b="1" i="1" dirty="0" smtClean="0"/>
              <a:t>álogo</a:t>
            </a:r>
            <a:endParaRPr lang="es-CO" b="1" i="1" dirty="0"/>
          </a:p>
        </p:txBody>
      </p:sp>
      <p:sp>
        <p:nvSpPr>
          <p:cNvPr id="16" name="Elipse 15"/>
          <p:cNvSpPr/>
          <p:nvPr/>
        </p:nvSpPr>
        <p:spPr>
          <a:xfrm>
            <a:off x="3047727" y="2928547"/>
            <a:ext cx="1599753" cy="89102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smtClean="0"/>
              <a:t>Hip</a:t>
            </a:r>
            <a:r>
              <a:rPr lang="es-CO" dirty="0" smtClean="0"/>
              <a:t>ófisis</a:t>
            </a:r>
            <a:endParaRPr lang="es-CO" dirty="0"/>
          </a:p>
        </p:txBody>
      </p:sp>
      <p:sp>
        <p:nvSpPr>
          <p:cNvPr id="17" name="Elipse 16"/>
          <p:cNvSpPr/>
          <p:nvPr/>
        </p:nvSpPr>
        <p:spPr>
          <a:xfrm>
            <a:off x="6054174" y="2938258"/>
            <a:ext cx="1599753" cy="89102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smtClean="0"/>
              <a:t>Test</a:t>
            </a:r>
            <a:r>
              <a:rPr lang="es-CO" dirty="0" smtClean="0"/>
              <a:t>ículo</a:t>
            </a:r>
            <a:endParaRPr lang="es-CO" dirty="0"/>
          </a:p>
        </p:txBody>
      </p:sp>
      <p:sp>
        <p:nvSpPr>
          <p:cNvPr id="18" name="CuadroTexto 17"/>
          <p:cNvSpPr txBox="1"/>
          <p:nvPr/>
        </p:nvSpPr>
        <p:spPr>
          <a:xfrm>
            <a:off x="4787770" y="2967562"/>
            <a:ext cx="1245187" cy="369332"/>
          </a:xfrm>
          <a:prstGeom prst="rect">
            <a:avLst/>
          </a:prstGeom>
          <a:noFill/>
        </p:spPr>
        <p:txBody>
          <a:bodyPr wrap="none" rtlCol="0">
            <a:spAutoFit/>
          </a:bodyPr>
          <a:lstStyle/>
          <a:p>
            <a:r>
              <a:rPr lang="es-CO" b="1" i="1" dirty="0" smtClean="0"/>
              <a:t>FSH/LH </a:t>
            </a:r>
            <a:r>
              <a:rPr lang="es-CO" b="1" i="1" dirty="0" smtClean="0">
                <a:latin typeface="Wingdings"/>
                <a:ea typeface="Wingdings"/>
                <a:cs typeface="Wingdings"/>
                <a:sym typeface="Wingdings"/>
              </a:rPr>
              <a:t></a:t>
            </a:r>
            <a:endParaRPr lang="es-CO" b="1" i="1" dirty="0"/>
          </a:p>
        </p:txBody>
      </p:sp>
      <p:sp>
        <p:nvSpPr>
          <p:cNvPr id="19" name="Elipse 18"/>
          <p:cNvSpPr/>
          <p:nvPr/>
        </p:nvSpPr>
        <p:spPr>
          <a:xfrm>
            <a:off x="9574308" y="2933700"/>
            <a:ext cx="1599753" cy="89102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smtClean="0"/>
              <a:t>Pr</a:t>
            </a:r>
            <a:r>
              <a:rPr lang="es-CO" dirty="0" smtClean="0"/>
              <a:t>óstata</a:t>
            </a:r>
            <a:endParaRPr lang="es-CO" dirty="0"/>
          </a:p>
        </p:txBody>
      </p:sp>
      <p:sp>
        <p:nvSpPr>
          <p:cNvPr id="20" name="CuadroTexto 19"/>
          <p:cNvSpPr txBox="1"/>
          <p:nvPr/>
        </p:nvSpPr>
        <p:spPr>
          <a:xfrm>
            <a:off x="7722783" y="2977273"/>
            <a:ext cx="1822268" cy="369332"/>
          </a:xfrm>
          <a:prstGeom prst="rect">
            <a:avLst/>
          </a:prstGeom>
          <a:noFill/>
        </p:spPr>
        <p:txBody>
          <a:bodyPr wrap="none" rtlCol="0">
            <a:spAutoFit/>
          </a:bodyPr>
          <a:lstStyle/>
          <a:p>
            <a:r>
              <a:rPr lang="es-CO" b="1" i="1" dirty="0" smtClean="0"/>
              <a:t>Testosterona</a:t>
            </a:r>
            <a:r>
              <a:rPr lang="es-CO" b="1" i="1" dirty="0" smtClean="0">
                <a:latin typeface="Wingdings"/>
                <a:ea typeface="Wingdings"/>
                <a:cs typeface="Wingdings"/>
                <a:sym typeface="Wingdings"/>
              </a:rPr>
              <a:t></a:t>
            </a:r>
            <a:endParaRPr lang="es-CO" b="1" i="1" dirty="0"/>
          </a:p>
        </p:txBody>
      </p:sp>
      <p:cxnSp>
        <p:nvCxnSpPr>
          <p:cNvPr id="21" name="Conector recto de flecha 20"/>
          <p:cNvCxnSpPr>
            <a:stCxn id="15" idx="3"/>
            <a:endCxn id="16" idx="2"/>
          </p:cNvCxnSpPr>
          <p:nvPr/>
        </p:nvCxnSpPr>
        <p:spPr>
          <a:xfrm>
            <a:off x="2836459" y="3370821"/>
            <a:ext cx="211268" cy="3237"/>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22" name="Conector recto de flecha 21"/>
          <p:cNvCxnSpPr>
            <a:stCxn id="16" idx="6"/>
            <a:endCxn id="17" idx="2"/>
          </p:cNvCxnSpPr>
          <p:nvPr/>
        </p:nvCxnSpPr>
        <p:spPr>
          <a:xfrm>
            <a:off x="4647511" y="3374058"/>
            <a:ext cx="1406663" cy="9711"/>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23" name="Conector recto de flecha 22"/>
          <p:cNvCxnSpPr>
            <a:stCxn id="17" idx="6"/>
            <a:endCxn id="19" idx="2"/>
          </p:cNvCxnSpPr>
          <p:nvPr/>
        </p:nvCxnSpPr>
        <p:spPr>
          <a:xfrm flipV="1">
            <a:off x="7653892" y="3379157"/>
            <a:ext cx="1920381" cy="4558"/>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4" name="CuadroTexto 23"/>
          <p:cNvSpPr txBox="1"/>
          <p:nvPr/>
        </p:nvSpPr>
        <p:spPr>
          <a:xfrm>
            <a:off x="2378536" y="2735076"/>
            <a:ext cx="1237973" cy="369332"/>
          </a:xfrm>
          <a:prstGeom prst="rect">
            <a:avLst/>
          </a:prstGeom>
          <a:noFill/>
        </p:spPr>
        <p:txBody>
          <a:bodyPr wrap="none" rtlCol="0">
            <a:spAutoFit/>
          </a:bodyPr>
          <a:lstStyle/>
          <a:p>
            <a:r>
              <a:rPr lang="es-ES" b="1" i="1" dirty="0" smtClean="0"/>
              <a:t>Continuo</a:t>
            </a:r>
            <a:endParaRPr lang="es-ES" b="1" i="1" dirty="0"/>
          </a:p>
        </p:txBody>
      </p:sp>
      <p:sp>
        <p:nvSpPr>
          <p:cNvPr id="25" name="CuadroTexto 24"/>
          <p:cNvSpPr txBox="1"/>
          <p:nvPr/>
        </p:nvSpPr>
        <p:spPr>
          <a:xfrm>
            <a:off x="977605" y="4736963"/>
            <a:ext cx="1725542" cy="307777"/>
          </a:xfrm>
          <a:prstGeom prst="rect">
            <a:avLst/>
          </a:prstGeom>
          <a:noFill/>
        </p:spPr>
        <p:txBody>
          <a:bodyPr wrap="none" rtlCol="0">
            <a:spAutoFit/>
          </a:bodyPr>
          <a:lstStyle/>
          <a:p>
            <a:r>
              <a:rPr lang="es-CO" sz="1400" b="1" i="1" dirty="0" smtClean="0"/>
              <a:t>LHRH antagonista</a:t>
            </a:r>
            <a:endParaRPr lang="es-CO" sz="1400" b="1" i="1" dirty="0"/>
          </a:p>
        </p:txBody>
      </p:sp>
      <p:sp>
        <p:nvSpPr>
          <p:cNvPr id="26" name="Elipse 25"/>
          <p:cNvSpPr/>
          <p:nvPr/>
        </p:nvSpPr>
        <p:spPr>
          <a:xfrm>
            <a:off x="2971819" y="4450763"/>
            <a:ext cx="1599753" cy="89102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smtClean="0"/>
              <a:t>Hip</a:t>
            </a:r>
            <a:r>
              <a:rPr lang="es-CO" dirty="0" smtClean="0"/>
              <a:t>ófisis</a:t>
            </a:r>
            <a:endParaRPr lang="es-CO" dirty="0"/>
          </a:p>
        </p:txBody>
      </p:sp>
      <p:sp>
        <p:nvSpPr>
          <p:cNvPr id="27" name="Elipse 26"/>
          <p:cNvSpPr/>
          <p:nvPr/>
        </p:nvSpPr>
        <p:spPr>
          <a:xfrm>
            <a:off x="5978253" y="4460474"/>
            <a:ext cx="1599753" cy="89102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smtClean="0"/>
              <a:t>Test</a:t>
            </a:r>
            <a:r>
              <a:rPr lang="es-CO" dirty="0" smtClean="0"/>
              <a:t>ículo</a:t>
            </a:r>
            <a:endParaRPr lang="es-CO" dirty="0"/>
          </a:p>
        </p:txBody>
      </p:sp>
      <p:sp>
        <p:nvSpPr>
          <p:cNvPr id="28" name="CuadroTexto 27"/>
          <p:cNvSpPr txBox="1"/>
          <p:nvPr/>
        </p:nvSpPr>
        <p:spPr>
          <a:xfrm>
            <a:off x="4711848" y="4489778"/>
            <a:ext cx="1245187" cy="369332"/>
          </a:xfrm>
          <a:prstGeom prst="rect">
            <a:avLst/>
          </a:prstGeom>
          <a:noFill/>
        </p:spPr>
        <p:txBody>
          <a:bodyPr wrap="none" rtlCol="0">
            <a:spAutoFit/>
          </a:bodyPr>
          <a:lstStyle/>
          <a:p>
            <a:r>
              <a:rPr lang="es-CO" b="1" i="1" dirty="0" smtClean="0"/>
              <a:t>FSH/LH </a:t>
            </a:r>
            <a:r>
              <a:rPr lang="es-CO" b="1" i="1" dirty="0" smtClean="0">
                <a:latin typeface="Wingdings"/>
                <a:ea typeface="Wingdings"/>
                <a:cs typeface="Wingdings"/>
                <a:sym typeface="Wingdings"/>
              </a:rPr>
              <a:t></a:t>
            </a:r>
            <a:endParaRPr lang="es-CO" b="1" i="1" dirty="0"/>
          </a:p>
        </p:txBody>
      </p:sp>
      <p:sp>
        <p:nvSpPr>
          <p:cNvPr id="29" name="Elipse 28"/>
          <p:cNvSpPr/>
          <p:nvPr/>
        </p:nvSpPr>
        <p:spPr>
          <a:xfrm>
            <a:off x="9498388" y="4455916"/>
            <a:ext cx="1599753" cy="89102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dirty="0" smtClean="0"/>
              <a:t>Pr</a:t>
            </a:r>
            <a:r>
              <a:rPr lang="es-CO" dirty="0" smtClean="0"/>
              <a:t>óstata</a:t>
            </a:r>
            <a:endParaRPr lang="es-CO" dirty="0"/>
          </a:p>
        </p:txBody>
      </p:sp>
      <p:sp>
        <p:nvSpPr>
          <p:cNvPr id="30" name="CuadroTexto 29"/>
          <p:cNvSpPr txBox="1"/>
          <p:nvPr/>
        </p:nvSpPr>
        <p:spPr>
          <a:xfrm>
            <a:off x="7646863" y="4499489"/>
            <a:ext cx="1822268" cy="369332"/>
          </a:xfrm>
          <a:prstGeom prst="rect">
            <a:avLst/>
          </a:prstGeom>
          <a:noFill/>
        </p:spPr>
        <p:txBody>
          <a:bodyPr wrap="none" rtlCol="0">
            <a:spAutoFit/>
          </a:bodyPr>
          <a:lstStyle/>
          <a:p>
            <a:r>
              <a:rPr lang="es-CO" b="1" i="1" dirty="0" smtClean="0"/>
              <a:t>Testosterona</a:t>
            </a:r>
            <a:r>
              <a:rPr lang="es-CO" b="1" i="1" dirty="0" smtClean="0">
                <a:latin typeface="Wingdings"/>
                <a:ea typeface="Wingdings"/>
                <a:cs typeface="Wingdings"/>
                <a:sym typeface="Wingdings"/>
              </a:rPr>
              <a:t></a:t>
            </a:r>
            <a:endParaRPr lang="es-CO" b="1" i="1" dirty="0"/>
          </a:p>
        </p:txBody>
      </p:sp>
      <p:cxnSp>
        <p:nvCxnSpPr>
          <p:cNvPr id="31" name="Conector recto de flecha 30"/>
          <p:cNvCxnSpPr>
            <a:stCxn id="25" idx="3"/>
            <a:endCxn id="26" idx="2"/>
          </p:cNvCxnSpPr>
          <p:nvPr/>
        </p:nvCxnSpPr>
        <p:spPr>
          <a:xfrm>
            <a:off x="2703147" y="4890852"/>
            <a:ext cx="268672" cy="5422"/>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32" name="Conector recto de flecha 31"/>
          <p:cNvCxnSpPr>
            <a:stCxn id="26" idx="6"/>
            <a:endCxn id="27" idx="2"/>
          </p:cNvCxnSpPr>
          <p:nvPr/>
        </p:nvCxnSpPr>
        <p:spPr>
          <a:xfrm>
            <a:off x="4571590" y="4896274"/>
            <a:ext cx="1406663" cy="9711"/>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33" name="Conector recto de flecha 32"/>
          <p:cNvCxnSpPr>
            <a:stCxn id="27" idx="6"/>
            <a:endCxn id="29" idx="2"/>
          </p:cNvCxnSpPr>
          <p:nvPr/>
        </p:nvCxnSpPr>
        <p:spPr>
          <a:xfrm flipV="1">
            <a:off x="7577972" y="4901373"/>
            <a:ext cx="1920381" cy="4558"/>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35" name="CuadroTexto 34"/>
          <p:cNvSpPr txBox="1"/>
          <p:nvPr/>
        </p:nvSpPr>
        <p:spPr>
          <a:xfrm>
            <a:off x="3986534" y="3615191"/>
            <a:ext cx="2830807" cy="369332"/>
          </a:xfrm>
          <a:prstGeom prst="rect">
            <a:avLst/>
          </a:prstGeom>
          <a:noFill/>
        </p:spPr>
        <p:txBody>
          <a:bodyPr wrap="none" rtlCol="0">
            <a:spAutoFit/>
          </a:bodyPr>
          <a:lstStyle/>
          <a:p>
            <a:r>
              <a:rPr lang="es-ES" b="1" i="1" dirty="0" smtClean="0">
                <a:solidFill>
                  <a:srgbClr val="FFFF00"/>
                </a:solidFill>
              </a:rPr>
              <a:t>LHRH-R </a:t>
            </a:r>
            <a:r>
              <a:rPr lang="es-ES" b="1" i="1" dirty="0" err="1" smtClean="0">
                <a:solidFill>
                  <a:srgbClr val="FFFF00"/>
                </a:solidFill>
              </a:rPr>
              <a:t>Downregulation</a:t>
            </a:r>
            <a:endParaRPr lang="es-ES" b="1" i="1" dirty="0">
              <a:solidFill>
                <a:srgbClr val="FFFF00"/>
              </a:solidFill>
            </a:endParaRPr>
          </a:p>
        </p:txBody>
      </p:sp>
    </p:spTree>
    <p:extLst>
      <p:ext uri="{BB962C8B-B14F-4D97-AF65-F5344CB8AC3E}">
        <p14:creationId xmlns:p14="http://schemas.microsoft.com/office/powerpoint/2010/main" val="31343606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5780" name="Text Box 4"/>
          <p:cNvSpPr txBox="1">
            <a:spLocks noChangeArrowheads="1"/>
          </p:cNvSpPr>
          <p:nvPr/>
        </p:nvSpPr>
        <p:spPr bwMode="auto">
          <a:xfrm>
            <a:off x="4094827" y="6453216"/>
            <a:ext cx="850271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0" hangingPunct="0">
              <a:defRPr/>
            </a:pPr>
            <a:r>
              <a:rPr lang="en-US" sz="1400" dirty="0" err="1">
                <a:latin typeface="Calibri"/>
                <a:cs typeface="Calibri"/>
              </a:rPr>
              <a:t>Boccon-Gibod</a:t>
            </a:r>
            <a:r>
              <a:rPr lang="en-US" sz="1400" dirty="0">
                <a:latin typeface="Calibri"/>
                <a:cs typeface="Calibri"/>
              </a:rPr>
              <a:t> L et al. </a:t>
            </a:r>
            <a:r>
              <a:rPr lang="en-US" sz="1400" dirty="0" err="1">
                <a:latin typeface="Calibri"/>
                <a:cs typeface="Calibri"/>
              </a:rPr>
              <a:t>Presentazione</a:t>
            </a:r>
            <a:r>
              <a:rPr lang="en-US" sz="1400" dirty="0">
                <a:latin typeface="Calibri"/>
                <a:cs typeface="Calibri"/>
              </a:rPr>
              <a:t> poster. 23esimo </a:t>
            </a:r>
            <a:r>
              <a:rPr lang="en-US" sz="1400" dirty="0" err="1">
                <a:latin typeface="Calibri"/>
                <a:cs typeface="Calibri"/>
              </a:rPr>
              <a:t>Congresso</a:t>
            </a:r>
            <a:r>
              <a:rPr lang="en-US" sz="1400" dirty="0">
                <a:latin typeface="Calibri"/>
                <a:cs typeface="Calibri"/>
              </a:rPr>
              <a:t> EAU, Milano, Italia, 2008</a:t>
            </a:r>
          </a:p>
        </p:txBody>
      </p:sp>
      <p:pic>
        <p:nvPicPr>
          <p:cNvPr id="2" name="Immagine 1"/>
          <p:cNvPicPr>
            <a:picLocks noChangeAspect="1"/>
          </p:cNvPicPr>
          <p:nvPr/>
        </p:nvPicPr>
        <p:blipFill>
          <a:blip r:embed="rId3"/>
          <a:stretch>
            <a:fillRect/>
          </a:stretch>
        </p:blipFill>
        <p:spPr>
          <a:xfrm>
            <a:off x="1133901" y="1412776"/>
            <a:ext cx="10009825" cy="4752528"/>
          </a:xfrm>
          <a:prstGeom prst="rect">
            <a:avLst/>
          </a:prstGeom>
          <a:ln w="38100" cmpd="sng">
            <a:solidFill>
              <a:srgbClr val="FF0000"/>
            </a:solidFill>
          </a:ln>
          <a:effectLst>
            <a:glow rad="63500">
              <a:schemeClr val="accent1">
                <a:satMod val="175000"/>
                <a:alpha val="40000"/>
              </a:schemeClr>
            </a:glow>
          </a:effectLst>
        </p:spPr>
      </p:pic>
      <p:sp>
        <p:nvSpPr>
          <p:cNvPr id="4" name="Título 3"/>
          <p:cNvSpPr>
            <a:spLocks noGrp="1"/>
          </p:cNvSpPr>
          <p:nvPr>
            <p:ph type="title"/>
          </p:nvPr>
        </p:nvSpPr>
        <p:spPr>
          <a:xfrm>
            <a:off x="1084369" y="338544"/>
            <a:ext cx="9905999" cy="831561"/>
          </a:xfrm>
        </p:spPr>
        <p:txBody>
          <a:bodyPr/>
          <a:lstStyle/>
          <a:p>
            <a:pPr algn="ctr"/>
            <a:r>
              <a:rPr lang="es-ES" b="1" i="1" dirty="0" smtClean="0"/>
              <a:t>LHRH </a:t>
            </a:r>
            <a:r>
              <a:rPr lang="es-ES" b="1" i="1" dirty="0" err="1" smtClean="0"/>
              <a:t>agonist</a:t>
            </a:r>
            <a:r>
              <a:rPr lang="es-ES" b="1" i="1" dirty="0" smtClean="0"/>
              <a:t> Vs </a:t>
            </a:r>
            <a:r>
              <a:rPr lang="es-ES" b="1" i="1" dirty="0" err="1" smtClean="0"/>
              <a:t>lhrh</a:t>
            </a:r>
            <a:r>
              <a:rPr lang="es-ES" b="1" i="1" dirty="0" smtClean="0"/>
              <a:t> </a:t>
            </a:r>
            <a:r>
              <a:rPr lang="es-ES" b="1" i="1" dirty="0" err="1" smtClean="0"/>
              <a:t>antagonist</a:t>
            </a:r>
            <a:endParaRPr lang="es-ES" b="1" i="1" dirty="0"/>
          </a:p>
        </p:txBody>
      </p:sp>
    </p:spTree>
    <p:extLst>
      <p:ext uri="{BB962C8B-B14F-4D97-AF65-F5344CB8AC3E}">
        <p14:creationId xmlns:p14="http://schemas.microsoft.com/office/powerpoint/2010/main" val="3182153669"/>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LHRH agonistas</a:t>
            </a:r>
            <a:endParaRPr lang="es-ES" dirty="0"/>
          </a:p>
        </p:txBody>
      </p:sp>
      <p:sp>
        <p:nvSpPr>
          <p:cNvPr id="3" name="Marcador de contenido 2"/>
          <p:cNvSpPr>
            <a:spLocks noGrp="1"/>
          </p:cNvSpPr>
          <p:nvPr>
            <p:ph idx="1"/>
          </p:nvPr>
        </p:nvSpPr>
        <p:spPr/>
        <p:txBody>
          <a:bodyPr/>
          <a:lstStyle/>
          <a:p>
            <a:r>
              <a:rPr lang="es-ES" dirty="0" smtClean="0"/>
              <a:t>Pueden causar aumento (transitorio) de la Testosterona</a:t>
            </a:r>
          </a:p>
          <a:p>
            <a:pPr lvl="1"/>
            <a:r>
              <a:rPr lang="es-ES" dirty="0" smtClean="0"/>
              <a:t>Exacerbaci</a:t>
            </a:r>
            <a:r>
              <a:rPr lang="es-ES" dirty="0" smtClean="0"/>
              <a:t>ón del tumor (tumor </a:t>
            </a:r>
            <a:r>
              <a:rPr lang="es-ES" dirty="0" err="1" smtClean="0"/>
              <a:t>flare</a:t>
            </a:r>
            <a:r>
              <a:rPr lang="es-ES" dirty="0" smtClean="0"/>
              <a:t>)</a:t>
            </a:r>
          </a:p>
          <a:p>
            <a:pPr lvl="1"/>
            <a:endParaRPr lang="es-ES" dirty="0"/>
          </a:p>
          <a:p>
            <a:r>
              <a:rPr lang="es-ES" dirty="0" smtClean="0"/>
              <a:t>Considerar el uso de </a:t>
            </a:r>
            <a:r>
              <a:rPr lang="es-ES" dirty="0" err="1" smtClean="0"/>
              <a:t>antiandrógenos</a:t>
            </a:r>
            <a:r>
              <a:rPr lang="es-ES" dirty="0" smtClean="0"/>
              <a:t> (1 semana) ANTES de LHRH agonistas</a:t>
            </a:r>
          </a:p>
          <a:p>
            <a:pPr lvl="1"/>
            <a:endParaRPr lang="es-ES" dirty="0"/>
          </a:p>
        </p:txBody>
      </p:sp>
    </p:spTree>
    <p:extLst>
      <p:ext uri="{BB962C8B-B14F-4D97-AF65-F5344CB8AC3E}">
        <p14:creationId xmlns:p14="http://schemas.microsoft.com/office/powerpoint/2010/main" val="862996194"/>
      </p:ext>
    </p:extLst>
  </p:cSld>
  <p:clrMapOvr>
    <a:masterClrMapping/>
  </p:clrMapOvr>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alla">
  <a:themeElements>
    <a:clrScheme name="Mesh">
      <a:dk1>
        <a:sysClr val="windowText" lastClr="000000"/>
      </a:dk1>
      <a:lt1>
        <a:sysClr val="window" lastClr="FFFFFF"/>
      </a:lt1>
      <a:dk2>
        <a:srgbClr val="363D46"/>
      </a:dk2>
      <a:lt2>
        <a:srgbClr val="EBEBEB"/>
      </a:lt2>
      <a:accent1>
        <a:srgbClr val="6F6F6F"/>
      </a:accent1>
      <a:accent2>
        <a:srgbClr val="BFBFA5"/>
      </a:accent2>
      <a:accent3>
        <a:srgbClr val="DCD084"/>
      </a:accent3>
      <a:accent4>
        <a:srgbClr val="E7BF5F"/>
      </a:accent4>
      <a:accent5>
        <a:srgbClr val="E9A039"/>
      </a:accent5>
      <a:accent6>
        <a:srgbClr val="CF7133"/>
      </a:accent6>
      <a:hlink>
        <a:srgbClr val="F28943"/>
      </a:hlink>
      <a:folHlink>
        <a:srgbClr val="F1B76C"/>
      </a:folHlink>
    </a:clrScheme>
    <a:fontScheme name="Mesh">
      <a:majorFont>
        <a:latin typeface="Century Gothic"/>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Mesh">
      <a:fillStyleLst>
        <a:solidFill>
          <a:schemeClr val="phClr"/>
        </a:solidFill>
        <a:gradFill rotWithShape="1">
          <a:gsLst>
            <a:gs pos="0">
              <a:schemeClr val="phClr">
                <a:tint val="60000"/>
                <a:lumMod val="110000"/>
              </a:schemeClr>
            </a:gs>
            <a:gs pos="100000">
              <a:schemeClr val="phClr">
                <a:tint val="82000"/>
              </a:schemeClr>
            </a:gs>
          </a:gsLst>
          <a:lin ang="5400000" scaled="0"/>
        </a:gradFill>
        <a:gradFill rotWithShape="1">
          <a:gsLst>
            <a:gs pos="0">
              <a:schemeClr val="phClr">
                <a:tint val="96000"/>
                <a:lumMod val="104000"/>
              </a:schemeClr>
            </a:gs>
            <a:gs pos="100000">
              <a:schemeClr val="phClr">
                <a:shade val="84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50800" dist="25400" dir="13500000">
              <a:srgbClr val="000000">
                <a:alpha val="55000"/>
              </a:srgbClr>
            </a:innerShdw>
          </a:effectLst>
        </a:effectStyle>
        <a:effectStyle>
          <a:effectLst>
            <a:outerShdw blurRad="50800" dist="38100" dir="5400000" rotWithShape="0">
              <a:srgbClr val="000000">
                <a:alpha val="60000"/>
              </a:srgbClr>
            </a:outerShdw>
          </a:effectLst>
          <a:scene3d>
            <a:camera prst="orthographicFront">
              <a:rot lat="0" lon="0" rev="0"/>
            </a:camera>
            <a:lightRig rig="threePt" dir="tl"/>
          </a:scene3d>
          <a:sp3d>
            <a:bevelT w="25400" h="25400" prst="slope"/>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28000"/>
                <a:satMod val="94000"/>
                <a:lumMod val="20000"/>
              </a:schemeClr>
              <a:schemeClr val="phClr">
                <a:tint val="94000"/>
                <a:shade val="84000"/>
                <a:satMod val="148000"/>
                <a:lumMod val="114000"/>
              </a:schemeClr>
            </a:duotone>
          </a:blip>
          <a:stretch/>
        </a:blipFill>
      </a:bgFillStyleLst>
    </a:fmtScheme>
  </a:themeElements>
  <a:objectDefaults/>
  <a:extraClrSchemeLst/>
  <a:extLst>
    <a:ext uri="{05A4C25C-085E-4340-85A3-A5531E510DB2}">
      <thm15:themeFamily xmlns:thm15="http://schemas.microsoft.com/office/thememl/2012/main" xmlns="" name="Mesh" id="{789EC3FE-34FD-429C-9918-760025E6C145}" vid="{B8BE45C0-8141-4D58-8C71-A009BC26FBBB}"/>
    </a:ext>
  </a:extLst>
</a:theme>
</file>

<file path=ppt/theme/theme2.xml><?xml version="1.0" encoding="utf-8"?>
<a:theme xmlns:a="http://schemas.openxmlformats.org/drawingml/2006/main" name=" Negro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 Negro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 Negro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 Negro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1_ Negro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PresentationLoad">
  <a:themeElements>
    <a:clrScheme name="PresentationLoad 1">
      <a:dk1>
        <a:srgbClr val="000000"/>
      </a:dk1>
      <a:lt1>
        <a:srgbClr val="FFFFFF"/>
      </a:lt1>
      <a:dk2>
        <a:srgbClr val="004074"/>
      </a:dk2>
      <a:lt2>
        <a:srgbClr val="FEA501"/>
      </a:lt2>
      <a:accent1>
        <a:srgbClr val="0061B2"/>
      </a:accent1>
      <a:accent2>
        <a:srgbClr val="2A79D0"/>
      </a:accent2>
      <a:accent3>
        <a:srgbClr val="FFFFFF"/>
      </a:accent3>
      <a:accent4>
        <a:srgbClr val="000000"/>
      </a:accent4>
      <a:accent5>
        <a:srgbClr val="AAB7D5"/>
      </a:accent5>
      <a:accent6>
        <a:srgbClr val="256DBC"/>
      </a:accent6>
      <a:hlink>
        <a:srgbClr val="69A2E1"/>
      </a:hlink>
      <a:folHlink>
        <a:srgbClr val="9DC2EB"/>
      </a:folHlink>
    </a:clrScheme>
    <a:fontScheme name="PresentationLoad">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0000" tIns="46800" rIns="90000" bIns="4680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0000" tIns="46800" rIns="90000" bIns="4680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a:ln>
              <a:noFill/>
            </a:ln>
            <a:solidFill>
              <a:schemeClr val="tx1"/>
            </a:solidFill>
            <a:effectLst/>
            <a:latin typeface="Arial" charset="0"/>
          </a:defRPr>
        </a:defPPr>
      </a:lstStyle>
    </a:lnDef>
  </a:objectDefaults>
  <a:extraClrSchemeLst>
    <a:extraClrScheme>
      <a:clrScheme name="PresentationLoad 1">
        <a:dk1>
          <a:srgbClr val="000000"/>
        </a:dk1>
        <a:lt1>
          <a:srgbClr val="FFFFFF"/>
        </a:lt1>
        <a:dk2>
          <a:srgbClr val="004074"/>
        </a:dk2>
        <a:lt2>
          <a:srgbClr val="FEA501"/>
        </a:lt2>
        <a:accent1>
          <a:srgbClr val="0061B2"/>
        </a:accent1>
        <a:accent2>
          <a:srgbClr val="2A79D0"/>
        </a:accent2>
        <a:accent3>
          <a:srgbClr val="FFFFFF"/>
        </a:accent3>
        <a:accent4>
          <a:srgbClr val="000000"/>
        </a:accent4>
        <a:accent5>
          <a:srgbClr val="AAB7D5"/>
        </a:accent5>
        <a:accent6>
          <a:srgbClr val="256DBC"/>
        </a:accent6>
        <a:hlink>
          <a:srgbClr val="69A2E1"/>
        </a:hlink>
        <a:folHlink>
          <a:srgbClr val="9DC2EB"/>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TC103457485[[fn=Malla]]</Template>
  <TotalTime>540</TotalTime>
  <Words>4045</Words>
  <Application>Microsoft Macintosh PowerPoint</Application>
  <PresentationFormat>Personalizado</PresentationFormat>
  <Paragraphs>872</Paragraphs>
  <Slides>56</Slides>
  <Notes>28</Notes>
  <HiddenSlides>0</HiddenSlides>
  <MMClips>0</MMClips>
  <ScaleCrop>false</ScaleCrop>
  <HeadingPairs>
    <vt:vector size="4" baseType="variant">
      <vt:variant>
        <vt:lpstr>Tema</vt:lpstr>
      </vt:variant>
      <vt:variant>
        <vt:i4>7</vt:i4>
      </vt:variant>
      <vt:variant>
        <vt:lpstr>Títulos de diapositiva</vt:lpstr>
      </vt:variant>
      <vt:variant>
        <vt:i4>56</vt:i4>
      </vt:variant>
    </vt:vector>
  </HeadingPairs>
  <TitlesOfParts>
    <vt:vector size="63" baseType="lpstr">
      <vt:lpstr>Malla</vt:lpstr>
      <vt:lpstr> Negro </vt:lpstr>
      <vt:lpstr>2_ Negro </vt:lpstr>
      <vt:lpstr>3_ Negro </vt:lpstr>
      <vt:lpstr>4_ Negro </vt:lpstr>
      <vt:lpstr>1_ Negro </vt:lpstr>
      <vt:lpstr>PresentationLoad</vt:lpstr>
      <vt:lpstr>Cáncer de próstata: Tratamiento</vt:lpstr>
      <vt:lpstr>Agentes hormonales</vt:lpstr>
      <vt:lpstr>Presentación de PowerPoint</vt:lpstr>
      <vt:lpstr>Presentación de PowerPoint</vt:lpstr>
      <vt:lpstr>Presentación de PowerPoint</vt:lpstr>
      <vt:lpstr>GnRH agonist vs orchidectomy</vt:lpstr>
      <vt:lpstr>Presentación de PowerPoint</vt:lpstr>
      <vt:lpstr>LHRH agonist Vs lhrh antagonist</vt:lpstr>
      <vt:lpstr>LHRH agonistas</vt:lpstr>
      <vt:lpstr>Presentación de PowerPoint</vt:lpstr>
      <vt:lpstr>Continuous vs Intermittent Androgen Deprivation in metastatic Prostate Cancer</vt:lpstr>
      <vt:lpstr>Abiraterone: Mechanism of Action</vt:lpstr>
      <vt:lpstr>Presentación de PowerPoint</vt:lpstr>
      <vt:lpstr>Ginecomastia inducida por antiandrógenos</vt:lpstr>
      <vt:lpstr>Presentación de PowerPoint</vt:lpstr>
      <vt:lpstr>Abiraterone: Mechanism of Action</vt:lpstr>
      <vt:lpstr>GnRH Agonists Decrease BMD in Men With Prostate Cancer</vt:lpstr>
      <vt:lpstr>Presentación de PowerPoint</vt:lpstr>
      <vt:lpstr>Manejo de enfermedad ósea en cáncer de próstata</vt:lpstr>
      <vt:lpstr>Ácido zoledrónico / denosumab / Radio 221</vt:lpstr>
      <vt:lpstr>Presentación de PowerPoint</vt:lpstr>
      <vt:lpstr>Denosumab and Zoledronic Acid: Indications in Advanced Prostate Cancer</vt:lpstr>
      <vt:lpstr>α and β Particles</vt:lpstr>
      <vt:lpstr>Radium acts as a Calcium Mimetic</vt:lpstr>
      <vt:lpstr>QUimioterapia</vt:lpstr>
      <vt:lpstr>Docetaxel</vt:lpstr>
      <vt:lpstr>Docetaxel</vt:lpstr>
      <vt:lpstr>Presentación de PowerPoint</vt:lpstr>
      <vt:lpstr>Cabazitaxel</vt:lpstr>
      <vt:lpstr>Cabazitaxel</vt:lpstr>
      <vt:lpstr>Cabazitaxel (indicaciones)</vt:lpstr>
      <vt:lpstr>estrategias</vt:lpstr>
      <vt:lpstr>Natural History of Prostate Cancer</vt:lpstr>
      <vt:lpstr>Position statement: Non metastastic prostate cancer</vt:lpstr>
      <vt:lpstr>Position statement: Non metastastic prostate cancer</vt:lpstr>
      <vt:lpstr>A Treatment Algorithm for mCSPC</vt:lpstr>
      <vt:lpstr>A Treatment Algorithm for mCRPC</vt:lpstr>
      <vt:lpstr>Carcinoma de células renales</vt:lpstr>
      <vt:lpstr>Carcinoma de células renals</vt:lpstr>
      <vt:lpstr>Carcinoma de células renals</vt:lpstr>
      <vt:lpstr>Histologic Classification of Human Renal Epithelial Neoplasms</vt:lpstr>
      <vt:lpstr>Carcinoma de células renals</vt:lpstr>
      <vt:lpstr>Control of HIF by pVHL</vt:lpstr>
      <vt:lpstr>Presentación de PowerPoint</vt:lpstr>
      <vt:lpstr>Carcinoma de células renales</vt:lpstr>
      <vt:lpstr>Carcinoma de células renales</vt:lpstr>
      <vt:lpstr>Carcinoma de células renals</vt:lpstr>
      <vt:lpstr>RCC Disease Stages</vt:lpstr>
      <vt:lpstr>RCC Disease Stages</vt:lpstr>
      <vt:lpstr>MSKCC Risk Factor Model in mRCC</vt:lpstr>
      <vt:lpstr>Treatment by Stage</vt:lpstr>
      <vt:lpstr>Tratamiento de CCR por Estadios</vt:lpstr>
      <vt:lpstr>Systemic Therapy for Clear Cell RCC</vt:lpstr>
      <vt:lpstr>Presentación de PowerPoint</vt:lpstr>
      <vt:lpstr>Sunitinib vs IFN-α as First-line Treatment for Metastatic RCC: Study Design</vt:lpstr>
      <vt:lpstr>Phase 3 Trial of Sunitinib vs IFN-α in Patients With Metastatic RCC</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Mauricio Lema</dc:creator>
  <cp:lastModifiedBy>mac mac</cp:lastModifiedBy>
  <cp:revision>46</cp:revision>
  <dcterms:created xsi:type="dcterms:W3CDTF">2014-07-28T17:10:07Z</dcterms:created>
  <dcterms:modified xsi:type="dcterms:W3CDTF">2014-07-29T04:25:07Z</dcterms:modified>
</cp:coreProperties>
</file>