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8" r:id="rId2"/>
    <p:sldMasterId id="2147483768" r:id="rId3"/>
  </p:sldMasterIdLst>
  <p:notesMasterIdLst>
    <p:notesMasterId r:id="rId72"/>
  </p:notesMasterIdLst>
  <p:sldIdLst>
    <p:sldId id="312" r:id="rId4"/>
    <p:sldId id="496" r:id="rId5"/>
    <p:sldId id="438" r:id="rId6"/>
    <p:sldId id="419" r:id="rId7"/>
    <p:sldId id="417" r:id="rId8"/>
    <p:sldId id="498" r:id="rId9"/>
    <p:sldId id="356" r:id="rId10"/>
    <p:sldId id="399" r:id="rId11"/>
    <p:sldId id="499" r:id="rId12"/>
    <p:sldId id="332" r:id="rId13"/>
    <p:sldId id="348" r:id="rId14"/>
    <p:sldId id="500" r:id="rId15"/>
    <p:sldId id="502" r:id="rId16"/>
    <p:sldId id="521" r:id="rId17"/>
    <p:sldId id="503" r:id="rId18"/>
    <p:sldId id="504" r:id="rId19"/>
    <p:sldId id="432" r:id="rId20"/>
    <p:sldId id="428" r:id="rId21"/>
    <p:sldId id="523" r:id="rId22"/>
    <p:sldId id="515" r:id="rId23"/>
    <p:sldId id="522" r:id="rId24"/>
    <p:sldId id="524" r:id="rId25"/>
    <p:sldId id="558" r:id="rId26"/>
    <p:sldId id="526" r:id="rId27"/>
    <p:sldId id="527" r:id="rId28"/>
    <p:sldId id="528" r:id="rId29"/>
    <p:sldId id="529" r:id="rId30"/>
    <p:sldId id="530" r:id="rId31"/>
    <p:sldId id="531" r:id="rId32"/>
    <p:sldId id="532" r:id="rId33"/>
    <p:sldId id="533" r:id="rId34"/>
    <p:sldId id="534" r:id="rId35"/>
    <p:sldId id="535" r:id="rId36"/>
    <p:sldId id="536" r:id="rId37"/>
    <p:sldId id="537" r:id="rId38"/>
    <p:sldId id="538" r:id="rId39"/>
    <p:sldId id="559" r:id="rId40"/>
    <p:sldId id="540" r:id="rId41"/>
    <p:sldId id="541" r:id="rId42"/>
    <p:sldId id="542" r:id="rId43"/>
    <p:sldId id="543" r:id="rId44"/>
    <p:sldId id="544" r:id="rId45"/>
    <p:sldId id="545" r:id="rId46"/>
    <p:sldId id="546" r:id="rId47"/>
    <p:sldId id="552" r:id="rId48"/>
    <p:sldId id="547" r:id="rId49"/>
    <p:sldId id="549" r:id="rId50"/>
    <p:sldId id="550" r:id="rId51"/>
    <p:sldId id="560" r:id="rId52"/>
    <p:sldId id="516" r:id="rId53"/>
    <p:sldId id="512" r:id="rId54"/>
    <p:sldId id="508" r:id="rId55"/>
    <p:sldId id="564" r:id="rId56"/>
    <p:sldId id="509" r:id="rId57"/>
    <p:sldId id="507" r:id="rId58"/>
    <p:sldId id="511" r:id="rId59"/>
    <p:sldId id="517" r:id="rId60"/>
    <p:sldId id="518" r:id="rId61"/>
    <p:sldId id="519" r:id="rId62"/>
    <p:sldId id="561" r:id="rId63"/>
    <p:sldId id="553" r:id="rId64"/>
    <p:sldId id="554" r:id="rId65"/>
    <p:sldId id="555" r:id="rId66"/>
    <p:sldId id="556" r:id="rId67"/>
    <p:sldId id="562" r:id="rId68"/>
    <p:sldId id="557" r:id="rId69"/>
    <p:sldId id="563" r:id="rId70"/>
    <p:sldId id="520" r:id="rId7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579" autoAdjust="0"/>
  </p:normalViewPr>
  <p:slideViewPr>
    <p:cSldViewPr>
      <p:cViewPr>
        <p:scale>
          <a:sx n="68" d="100"/>
          <a:sy n="68" d="100"/>
        </p:scale>
        <p:origin x="-136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tableStyles" Target="tableStyle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7BD71-2A2A-4B6E-AC08-B2B9FEDFE438}" type="datetimeFigureOut">
              <a:rPr lang="en-US" smtClean="0"/>
              <a:pPr/>
              <a:t>7/13/2014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182D7-75D5-418D-B022-432CA30341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37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099EA-AD95-42B9-9C2C-29EAA9C6DF6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Arial" pitchFamily="34" charset="0"/>
            </a:endParaRPr>
          </a:p>
        </p:txBody>
      </p:sp>
      <p:sp>
        <p:nvSpPr>
          <p:cNvPr id="10035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F31175-66E4-4104-A7D4-BA467A3A1D3F}" type="slidenum">
              <a:rPr lang="en-US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Arial" pitchFamily="34" charset="0"/>
            </a:endParaRPr>
          </a:p>
        </p:txBody>
      </p:sp>
      <p:sp>
        <p:nvSpPr>
          <p:cNvPr id="9626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045AC0-75FF-49A2-81EB-A695FB78A220}" type="slidenum">
              <a:rPr lang="en-US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885E7-2C3F-42A1-B2F6-562AEBD138FE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4FD5C3-B7F7-8E45-8C8E-379B6E12FBBF}" type="slidenum">
              <a:rPr lang="de-DE"/>
              <a:pPr/>
              <a:t>2</a:t>
            </a:fld>
            <a:endParaRPr lang="de-DE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de-DE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2253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fld id="{BA0B096D-9154-42E3-80CA-224EA2FCDB9E}" type="slidenum">
              <a:rPr lang="es-ES" sz="1200" kern="1200">
                <a:solidFill>
                  <a:prstClr val="black"/>
                </a:solidFill>
                <a:latin typeface="Arial" pitchFamily="34" charset="0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s-ES" sz="1200" kern="1200">
              <a:solidFill>
                <a:prstClr val="black"/>
              </a:solidFill>
              <a:latin typeface="Arial" pitchFamily="34" charset="0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294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r" rtl="0" fontAlgn="base">
              <a:spcBef>
                <a:spcPct val="0"/>
              </a:spcBef>
              <a:spcAft>
                <a:spcPct val="0"/>
              </a:spcAft>
            </a:pPr>
            <a:fld id="{E803D3F5-BACF-4B77-BA68-2491353BA2AB}" type="slidenum">
              <a:rPr lang="es-ES" sz="1200" kern="1200">
                <a:solidFill>
                  <a:prstClr val="black"/>
                </a:solidFill>
                <a:latin typeface="Arial" pitchFamily="34" charset="0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s-ES" sz="1200" kern="1200">
              <a:solidFill>
                <a:prstClr val="black"/>
              </a:solidFill>
              <a:latin typeface="Arial" pitchFamily="34" charset="0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099EA-AD95-42B9-9C2C-29EAA9C6DF6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099EA-AD95-42B9-9C2C-29EAA9C6DF6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B47EB-470A-4BD0-9E5C-155089CFF7D8}" type="slidenum">
              <a:rPr lang="es-CO" smtClean="0"/>
              <a:t>44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868591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885E7-2C3F-42A1-B2F6-562AEBD138FE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>
              <a:latin typeface="Arial" pitchFamily="34" charset="0"/>
            </a:endParaRPr>
          </a:p>
        </p:txBody>
      </p:sp>
      <p:sp>
        <p:nvSpPr>
          <p:cNvPr id="9830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2E270C-F280-4FDF-BC19-620D97553A2A}" type="slidenum">
              <a:rPr lang="en-US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7"/>
          <p:cNvSpPr>
            <a:spLocks noGrp="1" noChangeArrowheads="1"/>
          </p:cNvSpPr>
          <p:nvPr>
            <p:ph type="ctrTitle"/>
          </p:nvPr>
        </p:nvSpPr>
        <p:spPr>
          <a:xfrm>
            <a:off x="863600" y="3854450"/>
            <a:ext cx="7485063" cy="960438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12293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863600" y="4849813"/>
            <a:ext cx="7510463" cy="671512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200" b="0">
                <a:solidFill>
                  <a:schemeClr val="bg1"/>
                </a:solidFill>
              </a:defRPr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gray">
          <a:xfrm>
            <a:off x="7188200" y="6184900"/>
            <a:ext cx="1646238" cy="3778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rgbClr val="96969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de-DE" sz="1600" b="1"/>
              <a:t>YOUR LOGO</a:t>
            </a:r>
          </a:p>
        </p:txBody>
      </p:sp>
    </p:spTree>
  </p:cSld>
  <p:clrMapOvr>
    <a:masterClrMapping/>
  </p:clrMapOvr>
  <p:transition spd="med">
    <p:fade/>
  </p:transition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r>
              <a:rPr lang="de-DE">
                <a:sym typeface="Wingdings" pitchFamily="2" charset="2"/>
              </a:rPr>
              <a:t></a:t>
            </a:r>
            <a:r>
              <a:rPr lang="de-DE"/>
              <a:t> </a:t>
            </a:r>
            <a:fld id="{50B2053F-3B25-4A9B-A3FA-C8A12979293C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08775" y="166688"/>
            <a:ext cx="2130425" cy="58388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14325" y="166688"/>
            <a:ext cx="6242050" cy="58388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r>
              <a:rPr lang="de-DE">
                <a:sym typeface="Wingdings" pitchFamily="2" charset="2"/>
              </a:rPr>
              <a:t></a:t>
            </a:r>
            <a:r>
              <a:rPr lang="de-DE"/>
              <a:t> </a:t>
            </a:r>
            <a:fld id="{4632B372-B5F4-49A8-B28F-D1FC0FDA4D29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7"/>
          <p:cNvSpPr>
            <a:spLocks noGrp="1" noChangeArrowheads="1"/>
          </p:cNvSpPr>
          <p:nvPr>
            <p:ph type="ctrTitle"/>
          </p:nvPr>
        </p:nvSpPr>
        <p:spPr>
          <a:xfrm>
            <a:off x="863600" y="3854450"/>
            <a:ext cx="7485063" cy="960438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12293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863600" y="4849813"/>
            <a:ext cx="7510463" cy="671512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200" b="0">
                <a:solidFill>
                  <a:schemeClr val="bg1"/>
                </a:solidFill>
              </a:defRPr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gray">
          <a:xfrm>
            <a:off x="7188200" y="6184900"/>
            <a:ext cx="1646238" cy="3778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rgbClr val="96969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/>
            <a:r>
              <a:rPr lang="de-DE" sz="1600" b="1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YOUR LOGO</a:t>
            </a:r>
          </a:p>
        </p:txBody>
      </p:sp>
    </p:spTree>
  </p:cSld>
  <p:clrMapOvr>
    <a:masterClrMapping/>
  </p:clrMapOvr>
  <p:transition spd="med">
    <p:fade/>
  </p:transition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/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Page 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  <a:sym typeface="Wingdings" pitchFamily="2" charset="2"/>
              </a:rPr>
              <a:t>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 </a:t>
            </a:r>
            <a:fld id="{06BD91BF-C9F7-4330-96FC-8180A4789125}" type="slidenum"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pPr algn="l" rtl="0"/>
              <a:t>‹#›</a:t>
            </a:fld>
            <a:endParaRPr lang="de-DE" sz="1000" kern="1200">
              <a:solidFill>
                <a:srgbClr val="000000"/>
              </a:solidFill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/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Page 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  <a:sym typeface="Wingdings" pitchFamily="2" charset="2"/>
              </a:rPr>
              <a:t>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 </a:t>
            </a:r>
            <a:fld id="{49D6DD35-9C11-4E2F-822F-6568D7F02EF6}" type="slidenum"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pPr algn="l" rtl="0"/>
              <a:t>‹#›</a:t>
            </a:fld>
            <a:endParaRPr lang="de-DE" sz="1000" kern="1200">
              <a:solidFill>
                <a:srgbClr val="000000"/>
              </a:solidFill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14325" y="1614488"/>
            <a:ext cx="4186238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52963" y="1614488"/>
            <a:ext cx="4186237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/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Page 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  <a:sym typeface="Wingdings" pitchFamily="2" charset="2"/>
              </a:rPr>
              <a:t>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 </a:t>
            </a:r>
            <a:fld id="{A85A6939-BAE4-4899-9EAD-7D1A5A7341D6}" type="slidenum"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pPr algn="l" rtl="0"/>
              <a:t>‹#›</a:t>
            </a:fld>
            <a:endParaRPr lang="de-DE" sz="1000" kern="1200">
              <a:solidFill>
                <a:srgbClr val="000000"/>
              </a:solidFill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/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Page 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  <a:sym typeface="Wingdings" pitchFamily="2" charset="2"/>
              </a:rPr>
              <a:t>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 </a:t>
            </a:r>
            <a:fld id="{FE8C7024-C466-47DD-9D52-E072D04B3C09}" type="slidenum"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pPr algn="l" rtl="0"/>
              <a:t>‹#›</a:t>
            </a:fld>
            <a:endParaRPr lang="de-DE" sz="1000" kern="1200">
              <a:solidFill>
                <a:srgbClr val="000000"/>
              </a:solidFill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/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Page 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  <a:sym typeface="Wingdings" pitchFamily="2" charset="2"/>
              </a:rPr>
              <a:t>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 </a:t>
            </a:r>
            <a:fld id="{A56B9AA4-45C6-40BB-8F24-C8668253563E}" type="slidenum"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pPr algn="l" rtl="0"/>
              <a:t>‹#›</a:t>
            </a:fld>
            <a:endParaRPr lang="de-DE" sz="1000" kern="1200">
              <a:solidFill>
                <a:srgbClr val="000000"/>
              </a:solidFill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/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Page 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  <a:sym typeface="Wingdings" pitchFamily="2" charset="2"/>
              </a:rPr>
              <a:t>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 </a:t>
            </a:r>
            <a:fld id="{BB637802-5893-425A-A9C4-608F8DDC5351}" type="slidenum"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pPr algn="l" rtl="0"/>
              <a:t>‹#›</a:t>
            </a:fld>
            <a:endParaRPr lang="de-DE" sz="1000" kern="1200">
              <a:solidFill>
                <a:srgbClr val="000000"/>
              </a:solidFill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/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Page 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  <a:sym typeface="Wingdings" pitchFamily="2" charset="2"/>
              </a:rPr>
              <a:t>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 </a:t>
            </a:r>
            <a:fld id="{17085A5B-487B-40B2-85D2-7DB2C13A6F72}" type="slidenum"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pPr algn="l" rtl="0"/>
              <a:t>‹#›</a:t>
            </a:fld>
            <a:endParaRPr lang="de-DE" sz="1000" kern="1200">
              <a:solidFill>
                <a:srgbClr val="000000"/>
              </a:solidFill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r>
              <a:rPr lang="de-DE">
                <a:sym typeface="Wingdings" pitchFamily="2" charset="2"/>
              </a:rPr>
              <a:t></a:t>
            </a:r>
            <a:r>
              <a:rPr lang="de-DE"/>
              <a:t> </a:t>
            </a:r>
            <a:fld id="{06BD91BF-C9F7-4330-96FC-8180A4789125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/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Page 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  <a:sym typeface="Wingdings" pitchFamily="2" charset="2"/>
              </a:rPr>
              <a:t>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 </a:t>
            </a:r>
            <a:fld id="{05BCFFA7-EB31-47E8-AF77-7062CDEE269B}" type="slidenum"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pPr algn="l" rtl="0"/>
              <a:t>‹#›</a:t>
            </a:fld>
            <a:endParaRPr lang="de-DE" sz="1000" kern="1200">
              <a:solidFill>
                <a:srgbClr val="000000"/>
              </a:solidFill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/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Page 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  <a:sym typeface="Wingdings" pitchFamily="2" charset="2"/>
              </a:rPr>
              <a:t>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 </a:t>
            </a:r>
            <a:fld id="{50B2053F-3B25-4A9B-A3FA-C8A12979293C}" type="slidenum"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pPr algn="l" rtl="0"/>
              <a:t>‹#›</a:t>
            </a:fld>
            <a:endParaRPr lang="de-DE" sz="1000" kern="1200">
              <a:solidFill>
                <a:srgbClr val="000000"/>
              </a:solidFill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08775" y="166688"/>
            <a:ext cx="2130425" cy="58388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14325" y="166688"/>
            <a:ext cx="6242050" cy="58388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/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Page 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  <a:sym typeface="Wingdings" pitchFamily="2" charset="2"/>
              </a:rPr>
              <a:t></a:t>
            </a:r>
            <a:r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 </a:t>
            </a:r>
            <a:fld id="{4632B372-B5F4-49A8-B28F-D1FC0FDA4D29}" type="slidenum">
              <a:rPr lang="de-DE" sz="1000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pPr algn="l" rtl="0"/>
              <a:t>‹#›</a:t>
            </a:fld>
            <a:endParaRPr lang="de-DE" sz="1000" kern="1200">
              <a:solidFill>
                <a:srgbClr val="000000"/>
              </a:solidFill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E17C7-B787-4E50-994D-5E804113A1E9}" type="datetime4">
              <a:rPr lang="en-US" smtClean="0"/>
              <a:pPr/>
              <a:t>July 13,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Page </a:t>
            </a:r>
            <a:r>
              <a:rPr lang="de-DE" smtClean="0">
                <a:sym typeface="Wingdings" pitchFamily="2" charset="2"/>
              </a:rPr>
              <a:t></a:t>
            </a:r>
            <a:r>
              <a:rPr lang="de-DE" smtClean="0"/>
              <a:t> </a:t>
            </a:r>
            <a:fld id="{FBB771B6-B994-40BF-A73E-C806AE8FB8B6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5D68B-21AC-438B-BECE-4F17DA129F19}" type="datetime4">
              <a:rPr lang="en-US" smtClean="0"/>
              <a:pPr/>
              <a:t>July 13,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Page </a:t>
            </a:r>
            <a:r>
              <a:rPr lang="de-DE" smtClean="0">
                <a:sym typeface="Wingdings" pitchFamily="2" charset="2"/>
              </a:rPr>
              <a:t></a:t>
            </a:r>
            <a:r>
              <a:rPr lang="de-DE" smtClean="0"/>
              <a:t> </a:t>
            </a:r>
            <a:fld id="{FBB771B6-B994-40BF-A73E-C806AE8FB8B6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0FCF-2EA5-4FF5-AF14-1CA9C8854AAB}" type="datetime4">
              <a:rPr lang="en-US" smtClean="0"/>
              <a:pPr/>
              <a:t>July 13,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Page </a:t>
            </a:r>
            <a:r>
              <a:rPr lang="de-DE" smtClean="0">
                <a:sym typeface="Wingdings" pitchFamily="2" charset="2"/>
              </a:rPr>
              <a:t></a:t>
            </a:r>
            <a:r>
              <a:rPr lang="de-DE" smtClean="0"/>
              <a:t> </a:t>
            </a:r>
            <a:fld id="{FBB771B6-B994-40BF-A73E-C806AE8FB8B6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781C6-1634-4A56-B2BE-62150BE83935}" type="datetime4">
              <a:rPr lang="en-US" smtClean="0"/>
              <a:pPr/>
              <a:t>July 13, 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Page </a:t>
            </a:r>
            <a:r>
              <a:rPr lang="de-DE" smtClean="0">
                <a:sym typeface="Wingdings" pitchFamily="2" charset="2"/>
              </a:rPr>
              <a:t></a:t>
            </a:r>
            <a:r>
              <a:rPr lang="de-DE" smtClean="0"/>
              <a:t> </a:t>
            </a:r>
            <a:fld id="{FBB771B6-B994-40BF-A73E-C806AE8FB8B6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72AC2-3C75-4F5F-A929-48958086FE36}" type="datetime4">
              <a:rPr lang="en-US" smtClean="0"/>
              <a:pPr/>
              <a:t>July 13, 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Page </a:t>
            </a:r>
            <a:r>
              <a:rPr lang="de-DE" smtClean="0">
                <a:sym typeface="Wingdings" pitchFamily="2" charset="2"/>
              </a:rPr>
              <a:t></a:t>
            </a:r>
            <a:r>
              <a:rPr lang="de-DE" smtClean="0"/>
              <a:t> </a:t>
            </a:r>
            <a:fld id="{FBB771B6-B994-40BF-A73E-C806AE8FB8B6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09CF4-4C1A-45DC-BADA-6EFF91CB9ABB}" type="datetime4">
              <a:rPr lang="en-US" smtClean="0"/>
              <a:pPr/>
              <a:t>July 13, 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Page </a:t>
            </a:r>
            <a:r>
              <a:rPr lang="de-DE" smtClean="0">
                <a:sym typeface="Wingdings" pitchFamily="2" charset="2"/>
              </a:rPr>
              <a:t></a:t>
            </a:r>
            <a:r>
              <a:rPr lang="de-DE" smtClean="0"/>
              <a:t> </a:t>
            </a:r>
            <a:fld id="{FBB771B6-B994-40BF-A73E-C806AE8FB8B6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951C0-B478-4858-ABC7-96406A1C0480}" type="datetime4">
              <a:rPr lang="en-US" smtClean="0"/>
              <a:pPr/>
              <a:t>July 13, 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Page </a:t>
            </a:r>
            <a:r>
              <a:rPr lang="de-DE" smtClean="0">
                <a:sym typeface="Wingdings" pitchFamily="2" charset="2"/>
              </a:rPr>
              <a:t></a:t>
            </a:r>
            <a:r>
              <a:rPr lang="de-DE" smtClean="0"/>
              <a:t> </a:t>
            </a:r>
            <a:fld id="{FBB771B6-B994-40BF-A73E-C806AE8FB8B6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r>
              <a:rPr lang="de-DE">
                <a:sym typeface="Wingdings" pitchFamily="2" charset="2"/>
              </a:rPr>
              <a:t></a:t>
            </a:r>
            <a:r>
              <a:rPr lang="de-DE"/>
              <a:t> </a:t>
            </a:r>
            <a:fld id="{49D6DD35-9C11-4E2F-822F-6568D7F02EF6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641A-9D94-4BD6-862F-F651067079BC}" type="datetime4">
              <a:rPr lang="en-US" smtClean="0"/>
              <a:pPr/>
              <a:t>July 13, 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Page </a:t>
            </a:r>
            <a:r>
              <a:rPr lang="de-DE" smtClean="0">
                <a:sym typeface="Wingdings" pitchFamily="2" charset="2"/>
              </a:rPr>
              <a:t></a:t>
            </a:r>
            <a:r>
              <a:rPr lang="de-DE" smtClean="0"/>
              <a:t> </a:t>
            </a:r>
            <a:fld id="{FBB771B6-B994-40BF-A73E-C806AE8FB8B6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F0C02-0EF4-4745-9D82-E8D3F59464E3}" type="datetime4">
              <a:rPr lang="en-US" smtClean="0"/>
              <a:pPr/>
              <a:t>July 13, 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Page </a:t>
            </a:r>
            <a:r>
              <a:rPr lang="de-DE" smtClean="0">
                <a:sym typeface="Wingdings" pitchFamily="2" charset="2"/>
              </a:rPr>
              <a:t></a:t>
            </a:r>
            <a:r>
              <a:rPr lang="de-DE" smtClean="0"/>
              <a:t> </a:t>
            </a:r>
            <a:fld id="{FBB771B6-B994-40BF-A73E-C806AE8FB8B6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7A28-FA93-4136-BDC1-BCCB2687E678}" type="datetimeFigureOut">
              <a:rPr lang="en-US" smtClean="0"/>
              <a:pPr/>
              <a:t>7/13/2014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Page </a:t>
            </a:r>
            <a:r>
              <a:rPr lang="de-DE" smtClean="0">
                <a:sym typeface="Wingdings" pitchFamily="2" charset="2"/>
              </a:rPr>
              <a:t></a:t>
            </a:r>
            <a:r>
              <a:rPr lang="de-DE" smtClean="0"/>
              <a:t> </a:t>
            </a:r>
            <a:fld id="{FBB771B6-B994-40BF-A73E-C806AE8FB8B6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2FBC0-13B8-4B1E-B170-BBEED4A77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7A28-FA93-4136-BDC1-BCCB2687E678}" type="datetimeFigureOut">
              <a:rPr lang="en-US" smtClean="0"/>
              <a:pPr/>
              <a:t>7/13/2014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Page </a:t>
            </a:r>
            <a:r>
              <a:rPr lang="de-DE" smtClean="0">
                <a:sym typeface="Wingdings" pitchFamily="2" charset="2"/>
              </a:rPr>
              <a:t></a:t>
            </a:r>
            <a:r>
              <a:rPr lang="de-DE" smtClean="0"/>
              <a:t> </a:t>
            </a:r>
            <a:fld id="{FBB771B6-B994-40BF-A73E-C806AE8FB8B6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2FBC0-13B8-4B1E-B170-BBEED4A77C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14325" y="1614488"/>
            <a:ext cx="4186238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52963" y="1614488"/>
            <a:ext cx="4186237" cy="4391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r>
              <a:rPr lang="de-DE">
                <a:sym typeface="Wingdings" pitchFamily="2" charset="2"/>
              </a:rPr>
              <a:t></a:t>
            </a:r>
            <a:r>
              <a:rPr lang="de-DE"/>
              <a:t> </a:t>
            </a:r>
            <a:fld id="{A85A6939-BAE4-4899-9EAD-7D1A5A7341D6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r>
              <a:rPr lang="de-DE">
                <a:sym typeface="Wingdings" pitchFamily="2" charset="2"/>
              </a:rPr>
              <a:t></a:t>
            </a:r>
            <a:r>
              <a:rPr lang="de-DE"/>
              <a:t> </a:t>
            </a:r>
            <a:fld id="{FE8C7024-C466-47DD-9D52-E072D04B3C09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r>
              <a:rPr lang="de-DE">
                <a:sym typeface="Wingdings" pitchFamily="2" charset="2"/>
              </a:rPr>
              <a:t></a:t>
            </a:r>
            <a:r>
              <a:rPr lang="de-DE"/>
              <a:t> </a:t>
            </a:r>
            <a:fld id="{A56B9AA4-45C6-40BB-8F24-C8668253563E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r>
              <a:rPr lang="de-DE">
                <a:sym typeface="Wingdings" pitchFamily="2" charset="2"/>
              </a:rPr>
              <a:t></a:t>
            </a:r>
            <a:r>
              <a:rPr lang="de-DE"/>
              <a:t> </a:t>
            </a:r>
            <a:fld id="{BB637802-5893-425A-A9C4-608F8DDC5351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r>
              <a:rPr lang="de-DE">
                <a:sym typeface="Wingdings" pitchFamily="2" charset="2"/>
              </a:rPr>
              <a:t></a:t>
            </a:r>
            <a:r>
              <a:rPr lang="de-DE"/>
              <a:t> </a:t>
            </a:r>
            <a:fld id="{17085A5B-487B-40B2-85D2-7DB2C13A6F72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r>
              <a:rPr lang="de-DE">
                <a:sym typeface="Wingdings" pitchFamily="2" charset="2"/>
              </a:rPr>
              <a:t></a:t>
            </a:r>
            <a:r>
              <a:rPr lang="de-DE"/>
              <a:t> </a:t>
            </a:r>
            <a:fld id="{05BCFFA7-EB31-47E8-AF77-7062CDEE269B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5"/>
          <p:cNvSpPr>
            <a:spLocks noChangeArrowheads="1"/>
          </p:cNvSpPr>
          <p:nvPr/>
        </p:nvSpPr>
        <p:spPr bwMode="gray">
          <a:xfrm>
            <a:off x="2162175" y="6408738"/>
            <a:ext cx="47847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1000"/>
          </a:p>
        </p:txBody>
      </p:sp>
      <p:sp>
        <p:nvSpPr>
          <p:cNvPr id="11268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314325" y="166688"/>
            <a:ext cx="55403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sp>
        <p:nvSpPr>
          <p:cNvPr id="11269" name="Rectangle 1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219075" y="6408738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r>
              <a:rPr lang="de-DE"/>
              <a:t>Page </a:t>
            </a:r>
            <a:r>
              <a:rPr lang="de-DE">
                <a:sym typeface="Wingdings" pitchFamily="2" charset="2"/>
              </a:rPr>
              <a:t></a:t>
            </a:r>
            <a:r>
              <a:rPr lang="de-DE"/>
              <a:t> </a:t>
            </a:r>
            <a:fld id="{FBB771B6-B994-40BF-A73E-C806AE8FB8B6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11270" name="Rectangle 12"/>
          <p:cNvSpPr>
            <a:spLocks noGrp="1" noChangeArrowheads="1"/>
          </p:cNvSpPr>
          <p:nvPr>
            <p:ph type="body" idx="1"/>
          </p:nvPr>
        </p:nvSpPr>
        <p:spPr bwMode="gray">
          <a:xfrm>
            <a:off x="314325" y="1614488"/>
            <a:ext cx="852487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gray">
          <a:xfrm>
            <a:off x="7188200" y="6184900"/>
            <a:ext cx="1646238" cy="3778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rgbClr val="96969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de-DE" sz="1600" b="1"/>
              <a:t>YOUR LOGO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/>
  </p:transition>
  <p:hf sldNum="0" hdr="0" dt="0"/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5pPr>
      <a:lvl6pPr marL="4572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6pPr>
      <a:lvl7pPr marL="9144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7pPr>
      <a:lvl8pPr marL="13716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8pPr>
      <a:lvl9pPr marL="18288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9pPr>
    </p:titleStyle>
    <p:bodyStyle>
      <a:lvl1pPr marL="190500" indent="-190500" algn="l" rtl="0" eaLnBrk="0" fontAlgn="base" hangingPunct="0">
        <a:spcBef>
          <a:spcPct val="6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381000" indent="-188913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>
          <a:solidFill>
            <a:schemeClr val="tx1"/>
          </a:solidFill>
          <a:latin typeface="+mn-lt"/>
        </a:defRPr>
      </a:lvl2pPr>
      <a:lvl3pPr marL="561975" indent="-179388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+mn-lt"/>
        </a:defRPr>
      </a:lvl3pPr>
      <a:lvl4pPr marL="768350" indent="-204788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+mn-lt"/>
        </a:defRPr>
      </a:lvl4pPr>
      <a:lvl5pPr marL="10509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5pPr>
      <a:lvl6pPr marL="15081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6pPr>
      <a:lvl7pPr marL="19653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7pPr>
      <a:lvl8pPr marL="24225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8pPr>
      <a:lvl9pPr marL="28797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5"/>
          <p:cNvSpPr>
            <a:spLocks noChangeArrowheads="1"/>
          </p:cNvSpPr>
          <p:nvPr/>
        </p:nvSpPr>
        <p:spPr bwMode="gray">
          <a:xfrm>
            <a:off x="2162175" y="6408738"/>
            <a:ext cx="47847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rtl="0"/>
            <a:endParaRPr lang="en-US" sz="1000" kern="1200">
              <a:solidFill>
                <a:srgbClr val="000000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1268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314325" y="166688"/>
            <a:ext cx="55403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sp>
        <p:nvSpPr>
          <p:cNvPr id="11269" name="Rectangle 1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219075" y="6408738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algn="l" rtl="0"/>
            <a:r>
              <a:rPr lang="de-DE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Page </a:t>
            </a:r>
            <a:r>
              <a:rPr lang="de-DE" kern="1200">
                <a:solidFill>
                  <a:srgbClr val="000000"/>
                </a:solidFill>
                <a:latin typeface="Arial"/>
                <a:ea typeface="+mn-ea"/>
                <a:cs typeface="+mn-cs"/>
                <a:sym typeface="Wingdings" pitchFamily="2" charset="2"/>
              </a:rPr>
              <a:t></a:t>
            </a:r>
            <a:r>
              <a:rPr lang="de-DE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 </a:t>
            </a:r>
            <a:fld id="{FBB771B6-B994-40BF-A73E-C806AE8FB8B6}" type="slidenum">
              <a:rPr lang="de-DE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pPr algn="l" rtl="0"/>
              <a:t>‹#›</a:t>
            </a:fld>
            <a:endParaRPr lang="de-DE" kern="1200">
              <a:solidFill>
                <a:srgbClr val="000000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1270" name="Rectangle 12"/>
          <p:cNvSpPr>
            <a:spLocks noGrp="1" noChangeArrowheads="1"/>
          </p:cNvSpPr>
          <p:nvPr>
            <p:ph type="body" idx="1"/>
          </p:nvPr>
        </p:nvSpPr>
        <p:spPr bwMode="gray">
          <a:xfrm>
            <a:off x="314325" y="1614488"/>
            <a:ext cx="852487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gray">
          <a:xfrm>
            <a:off x="7188200" y="6184900"/>
            <a:ext cx="1646238" cy="3778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rgbClr val="96969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hangingPunct="0"/>
            <a:r>
              <a:rPr lang="de-DE" sz="1600" b="1" kern="1200">
                <a:solidFill>
                  <a:srgbClr val="000000"/>
                </a:solidFill>
                <a:latin typeface="Arial"/>
                <a:ea typeface="+mn-ea"/>
                <a:cs typeface="+mn-cs"/>
              </a:rPr>
              <a:t>YOUR LOGO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>
    <p:fade/>
  </p:transition>
  <p:hf sldNum="0" hdr="0" dt="0"/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5pPr>
      <a:lvl6pPr marL="4572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6pPr>
      <a:lvl7pPr marL="9144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7pPr>
      <a:lvl8pPr marL="13716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8pPr>
      <a:lvl9pPr marL="18288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9pPr>
    </p:titleStyle>
    <p:bodyStyle>
      <a:lvl1pPr marL="190500" indent="-190500" algn="l" rtl="0" eaLnBrk="0" fontAlgn="base" hangingPunct="0">
        <a:spcBef>
          <a:spcPct val="6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381000" indent="-188913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>
          <a:solidFill>
            <a:schemeClr val="tx1"/>
          </a:solidFill>
          <a:latin typeface="+mn-lt"/>
        </a:defRPr>
      </a:lvl2pPr>
      <a:lvl3pPr marL="561975" indent="-179388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+mn-lt"/>
        </a:defRPr>
      </a:lvl3pPr>
      <a:lvl4pPr marL="768350" indent="-204788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+mn-lt"/>
        </a:defRPr>
      </a:lvl4pPr>
      <a:lvl5pPr marL="10509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5pPr>
      <a:lvl6pPr marL="15081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6pPr>
      <a:lvl7pPr marL="19653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7pPr>
      <a:lvl8pPr marL="24225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8pPr>
      <a:lvl9pPr marL="28797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t>Sunday, July 13,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r>
              <a:rPr lang="de-DE" smtClean="0"/>
              <a:t>Page </a:t>
            </a:r>
            <a:r>
              <a:rPr lang="de-DE" smtClean="0">
                <a:sym typeface="Wingdings" pitchFamily="2" charset="2"/>
              </a:rPr>
              <a:t></a:t>
            </a:r>
            <a:r>
              <a:rPr lang="de-DE" smtClean="0"/>
              <a:t> </a:t>
            </a:r>
            <a:fld id="{FBB771B6-B994-40BF-A73E-C806AE8FB8B6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med">
    <p:fade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ccn.org" TargetMode="External"/><Relationship Id="rId1" Type="http://schemas.openxmlformats.org/officeDocument/2006/relationships/slideLayout" Target="../slideLayouts/slideLayout2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67544" y="2060848"/>
            <a:ext cx="8458200" cy="1470025"/>
          </a:xfrm>
        </p:spPr>
        <p:txBody>
          <a:bodyPr>
            <a:normAutofit/>
          </a:bodyPr>
          <a:lstStyle/>
          <a:p>
            <a:r>
              <a:rPr lang="en-US" sz="4800" dirty="0" err="1" smtClean="0"/>
              <a:t>Urgencias</a:t>
            </a:r>
            <a:r>
              <a:rPr lang="en-US" sz="4800" dirty="0" smtClean="0"/>
              <a:t> </a:t>
            </a:r>
            <a:r>
              <a:rPr lang="en-US" sz="4800" dirty="0" err="1" smtClean="0"/>
              <a:t>oncológicas</a:t>
            </a:r>
            <a:endParaRPr lang="en-US" sz="4800" dirty="0"/>
          </a:p>
        </p:txBody>
      </p:sp>
      <p:sp>
        <p:nvSpPr>
          <p:cNvPr id="3" name="2 Marcador de contenido"/>
          <p:cNvSpPr>
            <a:spLocks noGrp="1"/>
          </p:cNvSpPr>
          <p:nvPr>
            <p:ph type="subTitle" idx="1"/>
          </p:nvPr>
        </p:nvSpPr>
        <p:spPr>
          <a:xfrm>
            <a:off x="214282" y="4500570"/>
            <a:ext cx="8501122" cy="6715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s-ES_tradnl" sz="2000" dirty="0" smtClean="0"/>
              <a:t>José Julián Acevedo Mejía.</a:t>
            </a:r>
          </a:p>
          <a:p>
            <a:pPr>
              <a:buNone/>
            </a:pPr>
            <a:r>
              <a:rPr lang="es-ES_tradnl" sz="2000" dirty="0" smtClean="0"/>
              <a:t>Médico general.</a:t>
            </a:r>
          </a:p>
          <a:p>
            <a:pPr>
              <a:buNone/>
            </a:pPr>
            <a:r>
              <a:rPr lang="es-ES_tradnl" sz="2000" dirty="0" smtClean="0"/>
              <a:t>Universidad CES.</a:t>
            </a:r>
            <a:endParaRPr lang="es-ES_tradnl" sz="20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Microorganismos</a:t>
            </a:r>
            <a:r>
              <a:rPr lang="en-US" b="1" dirty="0" smtClean="0"/>
              <a:t> </a:t>
            </a:r>
            <a:r>
              <a:rPr lang="en-US" b="1" dirty="0" err="1" smtClean="0"/>
              <a:t>comunes</a:t>
            </a:r>
            <a:endParaRPr lang="en-U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2688697"/>
              </p:ext>
            </p:extLst>
          </p:nvPr>
        </p:nvGraphicFramePr>
        <p:xfrm>
          <a:off x="539552" y="1916832"/>
          <a:ext cx="8208912" cy="453069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736304"/>
                <a:gridCol w="2736304"/>
                <a:gridCol w="2736304"/>
              </a:tblGrid>
              <a:tr h="41816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Gram Positive Cocci and Bacilli </a:t>
                      </a: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Gram Negative Cocci and Bacilli </a:t>
                      </a: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Anaerobic Cocci and Bacilli </a:t>
                      </a: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81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Staphylococcus </a:t>
                      </a:r>
                      <a:r>
                        <a:rPr lang="en-US" sz="1600" dirty="0" err="1" smtClean="0"/>
                        <a:t>epidermidis</a:t>
                      </a:r>
                      <a:endParaRPr lang="en-US" sz="16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Escherichia coli </a:t>
                      </a:r>
                      <a:endParaRPr lang="en-US" sz="16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Bacteroides spp 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Staphylococcus </a:t>
                      </a:r>
                      <a:r>
                        <a:rPr lang="en-US" sz="1600" b="0" dirty="0" err="1" smtClean="0"/>
                        <a:t>aureus</a:t>
                      </a:r>
                      <a:r>
                        <a:rPr lang="en-US" sz="1600" b="0" dirty="0" smtClean="0"/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Klebsiella </a:t>
                      </a:r>
                      <a:r>
                        <a:rPr lang="en-US" sz="1600" dirty="0" err="1" smtClean="0"/>
                        <a:t>spp</a:t>
                      </a:r>
                      <a:r>
                        <a:rPr lang="en-US" sz="1600" dirty="0" smtClean="0"/>
                        <a:t> </a:t>
                      </a:r>
                      <a:endParaRPr lang="en-US" sz="16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Clostridium spp 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Streptococcus spp </a:t>
                      </a:r>
                    </a:p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Pseudomonas </a:t>
                      </a:r>
                      <a:r>
                        <a:rPr lang="en-US" sz="1600" dirty="0" err="1" smtClean="0"/>
                        <a:t>aeruginosa</a:t>
                      </a:r>
                      <a:r>
                        <a:rPr lang="en-US" sz="1600" dirty="0" smtClean="0"/>
                        <a:t> </a:t>
                      </a:r>
                      <a:endParaRPr lang="en-US" sz="16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Fusobacterium spp 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Streptococcus </a:t>
                      </a:r>
                      <a:r>
                        <a:rPr lang="en-US" sz="1600" dirty="0" err="1" smtClean="0"/>
                        <a:t>viridans</a:t>
                      </a:r>
                      <a:endParaRPr lang="en-US" sz="16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Enterobacter </a:t>
                      </a:r>
                      <a:r>
                        <a:rPr lang="en-US" sz="1600" dirty="0" err="1" smtClean="0"/>
                        <a:t>spp</a:t>
                      </a:r>
                      <a:r>
                        <a:rPr lang="en-US" sz="1600" dirty="0" smtClean="0"/>
                        <a:t> </a:t>
                      </a:r>
                      <a:endParaRPr lang="en-US" sz="16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Peptococcus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6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Streptococcus pneumoniae 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Acinetobacter spp 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Peptostreptococcus spp 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6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Streptococcus pyogenes 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Enterobacter spp 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93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 E.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faecalis/</a:t>
                      </a:r>
                      <a:r>
                        <a:rPr lang="en-US" sz="1600" dirty="0" err="1" smtClean="0"/>
                        <a:t>faecium</a:t>
                      </a:r>
                      <a:r>
                        <a:rPr lang="en-US" sz="1600" dirty="0" smtClean="0"/>
                        <a:t> 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Proteus spp 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6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  Listeria monocytogenes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Stenotrophomonas maltophilia 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0879" y="692696"/>
            <a:ext cx="8858312" cy="368280"/>
          </a:xfrm>
        </p:spPr>
        <p:txBody>
          <a:bodyPr>
            <a:noAutofit/>
          </a:bodyPr>
          <a:lstStyle/>
          <a:p>
            <a:r>
              <a:rPr lang="es-ES" sz="2800" dirty="0" smtClean="0"/>
              <a:t>Neutropenia febril en la clínica SOMA 2011</a:t>
            </a:r>
            <a:endParaRPr lang="es-ES" sz="2800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3932555"/>
              </p:ext>
            </p:extLst>
          </p:nvPr>
        </p:nvGraphicFramePr>
        <p:xfrm>
          <a:off x="467544" y="1268760"/>
          <a:ext cx="7456342" cy="518160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728171"/>
                <a:gridCol w="3728171"/>
              </a:tblGrid>
              <a:tr h="27583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Variables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Número (%)</a:t>
                      </a:r>
                      <a:endParaRPr lang="es-ES" sz="1400" b="1" dirty="0"/>
                    </a:p>
                  </a:txBody>
                  <a:tcPr/>
                </a:tc>
              </a:tr>
              <a:tr h="27583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Hombre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30 (52%)</a:t>
                      </a:r>
                      <a:endParaRPr lang="es-ES" sz="1400" b="1" dirty="0"/>
                    </a:p>
                  </a:txBody>
                  <a:tcPr/>
                </a:tc>
              </a:tr>
              <a:tr h="27583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Mujer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28 (48%)</a:t>
                      </a:r>
                      <a:endParaRPr lang="es-ES" sz="1400" b="1" dirty="0"/>
                    </a:p>
                  </a:txBody>
                  <a:tcPr/>
                </a:tc>
              </a:tr>
              <a:tr h="275831">
                <a:tc>
                  <a:txBody>
                    <a:bodyPr/>
                    <a:lstStyle/>
                    <a:p>
                      <a:r>
                        <a:rPr lang="es-ES" sz="1400" dirty="0" smtClean="0">
                          <a:solidFill>
                            <a:schemeClr val="bg1"/>
                          </a:solidFill>
                        </a:rPr>
                        <a:t>Linfoma</a:t>
                      </a:r>
                      <a:endParaRPr lang="es-E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>
                          <a:solidFill>
                            <a:schemeClr val="bg1"/>
                          </a:solidFill>
                        </a:rPr>
                        <a:t>15 (26%)</a:t>
                      </a:r>
                      <a:endParaRPr lang="es-E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7583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Leucemia linfoide aguda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12 (20%)</a:t>
                      </a:r>
                      <a:endParaRPr lang="es-ES" sz="1400" b="1" dirty="0"/>
                    </a:p>
                  </a:txBody>
                  <a:tcPr/>
                </a:tc>
              </a:tr>
              <a:tr h="27583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Leucemia mieloide aguda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10 (18%)</a:t>
                      </a:r>
                      <a:endParaRPr lang="es-ES" sz="1400" b="1" dirty="0"/>
                    </a:p>
                  </a:txBody>
                  <a:tcPr/>
                </a:tc>
              </a:tr>
              <a:tr h="27583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Otros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21 (36%)</a:t>
                      </a:r>
                      <a:endParaRPr lang="es-ES" sz="1400" b="1" dirty="0"/>
                    </a:p>
                  </a:txBody>
                  <a:tcPr/>
                </a:tc>
              </a:tr>
              <a:tr h="275831">
                <a:tc>
                  <a:txBody>
                    <a:bodyPr/>
                    <a:lstStyle/>
                    <a:p>
                      <a:r>
                        <a:rPr lang="es-ES" sz="1400" dirty="0" smtClean="0">
                          <a:solidFill>
                            <a:schemeClr val="bg1"/>
                          </a:solidFill>
                        </a:rPr>
                        <a:t>E. </a:t>
                      </a:r>
                      <a:r>
                        <a:rPr lang="es-ES" sz="1400" dirty="0" err="1" smtClean="0">
                          <a:solidFill>
                            <a:schemeClr val="bg1"/>
                          </a:solidFill>
                        </a:rPr>
                        <a:t>Coli</a:t>
                      </a:r>
                      <a:endParaRPr lang="es-E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>
                          <a:solidFill>
                            <a:schemeClr val="bg1"/>
                          </a:solidFill>
                        </a:rPr>
                        <a:t>18 (31%)</a:t>
                      </a:r>
                      <a:endParaRPr lang="es-E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75831">
                <a:tc>
                  <a:txBody>
                    <a:bodyPr/>
                    <a:lstStyle/>
                    <a:p>
                      <a:r>
                        <a:rPr lang="es-ES" sz="1400" dirty="0" err="1" smtClean="0"/>
                        <a:t>Klebsiella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6 (10%)</a:t>
                      </a:r>
                      <a:endParaRPr lang="es-ES" sz="1400" b="1" dirty="0"/>
                    </a:p>
                  </a:txBody>
                  <a:tcPr/>
                </a:tc>
              </a:tr>
              <a:tr h="275831">
                <a:tc>
                  <a:txBody>
                    <a:bodyPr/>
                    <a:lstStyle/>
                    <a:p>
                      <a:r>
                        <a:rPr lang="es-ES" sz="1400" dirty="0" err="1" smtClean="0"/>
                        <a:t>Staphylococcus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5 (8%)</a:t>
                      </a:r>
                      <a:endParaRPr lang="es-ES" sz="1400" b="1" dirty="0"/>
                    </a:p>
                  </a:txBody>
                  <a:tcPr/>
                </a:tc>
              </a:tr>
              <a:tr h="275831">
                <a:tc>
                  <a:txBody>
                    <a:bodyPr/>
                    <a:lstStyle/>
                    <a:p>
                      <a:r>
                        <a:rPr lang="es-ES" sz="1400" dirty="0" err="1" smtClean="0"/>
                        <a:t>Pseudomona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5 (8%)</a:t>
                      </a:r>
                      <a:endParaRPr lang="es-ES" sz="1400" b="1" dirty="0"/>
                    </a:p>
                  </a:txBody>
                  <a:tcPr/>
                </a:tc>
              </a:tr>
              <a:tr h="27583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Salmonella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5 (8%)</a:t>
                      </a:r>
                      <a:endParaRPr lang="es-ES" sz="1400" b="1" dirty="0"/>
                    </a:p>
                  </a:txBody>
                  <a:tcPr/>
                </a:tc>
              </a:tr>
              <a:tr h="27583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Otros cocos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4 (7%)</a:t>
                      </a:r>
                      <a:endParaRPr lang="es-ES" sz="1400" b="1" dirty="0"/>
                    </a:p>
                  </a:txBody>
                  <a:tcPr/>
                </a:tc>
              </a:tr>
              <a:tr h="275831">
                <a:tc>
                  <a:txBody>
                    <a:bodyPr/>
                    <a:lstStyle/>
                    <a:p>
                      <a:r>
                        <a:rPr lang="es-ES" sz="1400" dirty="0" err="1" smtClean="0"/>
                        <a:t>Aeromonas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3 (5%)</a:t>
                      </a:r>
                      <a:endParaRPr lang="es-ES" sz="1400" b="1" dirty="0"/>
                    </a:p>
                  </a:txBody>
                  <a:tcPr/>
                </a:tc>
              </a:tr>
              <a:tr h="27583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Cándida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3 (5%)</a:t>
                      </a:r>
                      <a:endParaRPr lang="es-ES" sz="1400" b="1" dirty="0"/>
                    </a:p>
                  </a:txBody>
                  <a:tcPr/>
                </a:tc>
              </a:tr>
              <a:tr h="275831">
                <a:tc>
                  <a:txBody>
                    <a:bodyPr/>
                    <a:lstStyle/>
                    <a:p>
                      <a:r>
                        <a:rPr lang="es-ES" sz="1400" dirty="0" err="1" smtClean="0"/>
                        <a:t>Legionella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2 (3%)</a:t>
                      </a:r>
                      <a:endParaRPr lang="es-ES" sz="1400" b="1" dirty="0"/>
                    </a:p>
                  </a:txBody>
                  <a:tcPr/>
                </a:tc>
              </a:tr>
              <a:tr h="275831">
                <a:tc>
                  <a:txBody>
                    <a:bodyPr/>
                    <a:lstStyle/>
                    <a:p>
                      <a:r>
                        <a:rPr lang="es-ES" sz="1400" dirty="0" smtClean="0"/>
                        <a:t>Otros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7 (12%)</a:t>
                      </a:r>
                      <a:endParaRPr lang="es-ES" sz="1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5796136" y="6488279"/>
            <a:ext cx="29848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Betancur CA, </a:t>
            </a:r>
            <a:r>
              <a:rPr lang="es-ES" sz="1200" dirty="0" err="1" smtClean="0"/>
              <a:t>Arcila</a:t>
            </a:r>
            <a:r>
              <a:rPr lang="es-ES" sz="1200" dirty="0" smtClean="0"/>
              <a:t> G, Lema M, Ávila G, 2011</a:t>
            </a:r>
            <a:endParaRPr lang="es-ES" sz="1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382000" cy="1069848"/>
          </a:xfrm>
        </p:spPr>
        <p:txBody>
          <a:bodyPr/>
          <a:lstStyle/>
          <a:p>
            <a:r>
              <a:rPr lang="en-US" dirty="0" err="1" smtClean="0"/>
              <a:t>Evaluación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294348" y="1772816"/>
            <a:ext cx="4041648" cy="457200"/>
          </a:xfrm>
        </p:spPr>
        <p:txBody>
          <a:bodyPr/>
          <a:lstStyle/>
          <a:p>
            <a:r>
              <a:rPr lang="en-US" dirty="0" err="1" smtClean="0"/>
              <a:t>Historia</a:t>
            </a:r>
            <a:r>
              <a:rPr lang="en-US" dirty="0" smtClean="0"/>
              <a:t> </a:t>
            </a:r>
            <a:r>
              <a:rPr lang="en-US" dirty="0" err="1" smtClean="0"/>
              <a:t>clínica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294348" y="2204864"/>
            <a:ext cx="4041648" cy="3886200"/>
          </a:xfrm>
        </p:spPr>
        <p:txBody>
          <a:bodyPr/>
          <a:lstStyle/>
          <a:p>
            <a:r>
              <a:rPr lang="en-US" dirty="0" err="1" smtClean="0"/>
              <a:t>Determinar</a:t>
            </a:r>
            <a:r>
              <a:rPr lang="en-US" dirty="0" smtClean="0"/>
              <a:t> </a:t>
            </a:r>
            <a:r>
              <a:rPr lang="en-US" dirty="0" err="1" smtClean="0"/>
              <a:t>riesgo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Revisión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completa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Historia</a:t>
            </a:r>
            <a:r>
              <a:rPr lang="en-US" dirty="0" smtClean="0"/>
              <a:t> </a:t>
            </a:r>
            <a:r>
              <a:rPr lang="en-US" dirty="0" err="1" smtClean="0"/>
              <a:t>oncológica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Episodios</a:t>
            </a:r>
            <a:r>
              <a:rPr lang="en-US" dirty="0" smtClean="0"/>
              <a:t> </a:t>
            </a:r>
            <a:r>
              <a:rPr lang="en-US" dirty="0" err="1" smtClean="0"/>
              <a:t>previos</a:t>
            </a:r>
            <a:r>
              <a:rPr lang="en-US" dirty="0" smtClean="0"/>
              <a:t> de NF.</a:t>
            </a:r>
          </a:p>
          <a:p>
            <a:r>
              <a:rPr lang="en-US" dirty="0" err="1" smtClean="0"/>
              <a:t>Uso</a:t>
            </a:r>
            <a:r>
              <a:rPr lang="en-US" dirty="0" smtClean="0"/>
              <a:t> </a:t>
            </a:r>
            <a:r>
              <a:rPr lang="en-US" dirty="0" err="1" smtClean="0"/>
              <a:t>previo</a:t>
            </a:r>
            <a:r>
              <a:rPr lang="en-US" dirty="0" smtClean="0"/>
              <a:t> de </a:t>
            </a:r>
            <a:r>
              <a:rPr lang="en-US" dirty="0" err="1" smtClean="0"/>
              <a:t>antibióticos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Antecedente</a:t>
            </a:r>
            <a:r>
              <a:rPr lang="en-US" dirty="0" smtClean="0"/>
              <a:t> de germen </a:t>
            </a:r>
            <a:r>
              <a:rPr lang="en-US" dirty="0" err="1" smtClean="0"/>
              <a:t>resistente</a:t>
            </a:r>
            <a:r>
              <a:rPr lang="en-US" dirty="0" smtClean="0"/>
              <a:t>..</a:t>
            </a:r>
          </a:p>
          <a:p>
            <a:r>
              <a:rPr lang="en-US" dirty="0" err="1" smtClean="0"/>
              <a:t>Comorbilidades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716016" y="1772816"/>
            <a:ext cx="4041775" cy="457200"/>
          </a:xfrm>
        </p:spPr>
        <p:txBody>
          <a:bodyPr/>
          <a:lstStyle/>
          <a:p>
            <a:r>
              <a:rPr lang="en-US" dirty="0" err="1" smtClean="0"/>
              <a:t>Examen</a:t>
            </a:r>
            <a:r>
              <a:rPr lang="en-US" dirty="0" smtClean="0"/>
              <a:t> </a:t>
            </a:r>
            <a:r>
              <a:rPr lang="en-US" dirty="0" err="1" smtClean="0"/>
              <a:t>físico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4716016" y="2204864"/>
            <a:ext cx="4041775" cy="38862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/>
              <a:t>Completo</a:t>
            </a:r>
            <a:r>
              <a:rPr lang="en-US" dirty="0"/>
              <a:t>.</a:t>
            </a:r>
          </a:p>
          <a:p>
            <a:r>
              <a:rPr lang="en-US" dirty="0" err="1"/>
              <a:t>Puede</a:t>
            </a:r>
            <a:r>
              <a:rPr lang="en-US" dirty="0"/>
              <a:t> no </a:t>
            </a:r>
            <a:r>
              <a:rPr lang="en-US" dirty="0" err="1"/>
              <a:t>manifestarse</a:t>
            </a:r>
            <a:r>
              <a:rPr lang="en-US" dirty="0"/>
              <a:t> la </a:t>
            </a:r>
            <a:r>
              <a:rPr lang="en-US" dirty="0" err="1"/>
              <a:t>infección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la neutropenia.</a:t>
            </a:r>
          </a:p>
          <a:p>
            <a:r>
              <a:rPr lang="en-US" dirty="0" err="1"/>
              <a:t>Énfasis</a:t>
            </a:r>
            <a:r>
              <a:rPr lang="en-US" dirty="0"/>
              <a:t> en </a:t>
            </a:r>
            <a:r>
              <a:rPr lang="en-US" dirty="0" err="1"/>
              <a:t>piel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                       </a:t>
            </a:r>
            <a:r>
              <a:rPr lang="en-US" dirty="0" err="1" smtClean="0"/>
              <a:t>Catéteres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</a:t>
            </a:r>
            <a:r>
              <a:rPr lang="en-US" dirty="0" err="1" smtClean="0"/>
              <a:t>Sitios</a:t>
            </a:r>
            <a:r>
              <a:rPr lang="en-US" dirty="0" smtClean="0"/>
              <a:t> de </a:t>
            </a:r>
            <a:r>
              <a:rPr lang="en-US" dirty="0" err="1" smtClean="0"/>
              <a:t>biopsia</a:t>
            </a:r>
            <a:r>
              <a:rPr lang="en-US" dirty="0" smtClean="0"/>
              <a:t>. 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                       Mucosa </a:t>
            </a:r>
            <a:r>
              <a:rPr lang="en-US" dirty="0" smtClean="0"/>
              <a:t>oral.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                       </a:t>
            </a:r>
            <a:r>
              <a:rPr lang="en-US" dirty="0" err="1"/>
              <a:t>Región</a:t>
            </a:r>
            <a:r>
              <a:rPr lang="en-US" dirty="0"/>
              <a:t> perianal.</a:t>
            </a:r>
          </a:p>
          <a:p>
            <a:r>
              <a:rPr lang="en-US" dirty="0"/>
              <a:t>No </a:t>
            </a:r>
            <a:r>
              <a:rPr lang="en-US" dirty="0" err="1"/>
              <a:t>hacer</a:t>
            </a:r>
            <a:r>
              <a:rPr lang="en-US" dirty="0"/>
              <a:t> </a:t>
            </a:r>
            <a:r>
              <a:rPr lang="en-US" dirty="0" err="1"/>
              <a:t>tacto</a:t>
            </a:r>
            <a:r>
              <a:rPr lang="en-US" dirty="0"/>
              <a:t> rectal.</a:t>
            </a:r>
            <a:endParaRPr lang="es-CO" dirty="0"/>
          </a:p>
          <a:p>
            <a:endParaRPr lang="es-CO" dirty="0"/>
          </a:p>
        </p:txBody>
      </p:sp>
      <p:sp>
        <p:nvSpPr>
          <p:cNvPr id="5" name="TextBox 4"/>
          <p:cNvSpPr txBox="1"/>
          <p:nvPr/>
        </p:nvSpPr>
        <p:spPr>
          <a:xfrm>
            <a:off x="195536" y="625212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 guideline for the use of antimicrobial agents in </a:t>
            </a:r>
            <a:r>
              <a:rPr lang="en-US" sz="1200" dirty="0" err="1"/>
              <a:t>neutropenic</a:t>
            </a:r>
            <a:r>
              <a:rPr lang="en-US" sz="1200" dirty="0"/>
              <a:t> patients with cancer: 2010 update by the infectious diseases society of </a:t>
            </a:r>
            <a:r>
              <a:rPr lang="en-US" sz="1200" dirty="0" err="1"/>
              <a:t>america</a:t>
            </a:r>
            <a:r>
              <a:rPr lang="en-US" sz="1200" dirty="0"/>
              <a:t>. </a:t>
            </a:r>
            <a:r>
              <a:rPr lang="en-US" sz="1200" dirty="0" err="1"/>
              <a:t>Clin</a:t>
            </a:r>
            <a:r>
              <a:rPr lang="en-US" sz="1200" dirty="0"/>
              <a:t> Infect Dis. 2011;52(4)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95718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/>
          <a:lstStyle/>
          <a:p>
            <a:r>
              <a:rPr lang="en-US" dirty="0" err="1" smtClean="0"/>
              <a:t>Laboratorio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325112"/>
          </a:xfrm>
        </p:spPr>
        <p:txBody>
          <a:bodyPr>
            <a:normAutofit/>
          </a:bodyPr>
          <a:lstStyle/>
          <a:p>
            <a:r>
              <a:rPr lang="en-US" dirty="0" err="1" smtClean="0"/>
              <a:t>Hemograma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Ionograma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Pruebas</a:t>
            </a:r>
            <a:r>
              <a:rPr lang="en-US" dirty="0" smtClean="0"/>
              <a:t> de </a:t>
            </a:r>
            <a:r>
              <a:rPr lang="en-US" dirty="0" err="1" smtClean="0"/>
              <a:t>función</a:t>
            </a:r>
            <a:r>
              <a:rPr lang="en-US" dirty="0" smtClean="0"/>
              <a:t> </a:t>
            </a:r>
            <a:r>
              <a:rPr lang="en-US" dirty="0" err="1" smtClean="0"/>
              <a:t>hepática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Creatinina</a:t>
            </a:r>
            <a:r>
              <a:rPr lang="en-US" dirty="0" smtClean="0"/>
              <a:t> / BUN.</a:t>
            </a:r>
          </a:p>
          <a:p>
            <a:r>
              <a:rPr lang="en-US" dirty="0" err="1" smtClean="0"/>
              <a:t>Cultivos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Hemocultivos</a:t>
            </a:r>
            <a:r>
              <a:rPr lang="en-US" dirty="0" smtClean="0"/>
              <a:t> # 2 + </a:t>
            </a:r>
            <a:r>
              <a:rPr lang="en-US" dirty="0" err="1" smtClean="0"/>
              <a:t>catéter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Esputo</a:t>
            </a:r>
            <a:r>
              <a:rPr lang="en-US" dirty="0" smtClean="0"/>
              <a:t> / </a:t>
            </a:r>
            <a:r>
              <a:rPr lang="en-US" dirty="0" err="1" smtClean="0"/>
              <a:t>orina</a:t>
            </a:r>
            <a:r>
              <a:rPr lang="en-US" dirty="0" smtClean="0"/>
              <a:t> / LCR / MF / </a:t>
            </a:r>
            <a:r>
              <a:rPr lang="en-US" dirty="0" err="1" smtClean="0"/>
              <a:t>piel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Galactomanan</a:t>
            </a:r>
            <a:r>
              <a:rPr lang="en-US" dirty="0" smtClean="0"/>
              <a:t> / Beta d-</a:t>
            </a:r>
            <a:r>
              <a:rPr lang="en-US" dirty="0" err="1" smtClean="0"/>
              <a:t>glucan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Rayos</a:t>
            </a:r>
            <a:r>
              <a:rPr lang="en-US" dirty="0" smtClean="0"/>
              <a:t> X de </a:t>
            </a:r>
            <a:r>
              <a:rPr lang="en-US" dirty="0" err="1" smtClean="0"/>
              <a:t>tórax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4" name="TextBox 3"/>
          <p:cNvSpPr txBox="1"/>
          <p:nvPr/>
        </p:nvSpPr>
        <p:spPr>
          <a:xfrm>
            <a:off x="195536" y="625212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 guideline for the use of antimicrobial agents in </a:t>
            </a:r>
            <a:r>
              <a:rPr lang="en-US" sz="1200" dirty="0" err="1"/>
              <a:t>neutropenic</a:t>
            </a:r>
            <a:r>
              <a:rPr lang="en-US" sz="1200" dirty="0"/>
              <a:t> patients with cancer: 2010 update by the infectious diseases society of </a:t>
            </a:r>
            <a:r>
              <a:rPr lang="en-US" sz="1200" dirty="0" err="1"/>
              <a:t>america</a:t>
            </a:r>
            <a:r>
              <a:rPr lang="en-US" sz="1200" dirty="0"/>
              <a:t>. </a:t>
            </a:r>
            <a:r>
              <a:rPr lang="en-US" sz="1200" dirty="0" err="1"/>
              <a:t>Clin</a:t>
            </a:r>
            <a:r>
              <a:rPr lang="en-US" sz="1200" dirty="0"/>
              <a:t> Infect Dis. 2011;52(4)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3959008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/>
          <a:lstStyle/>
          <a:p>
            <a:r>
              <a:rPr lang="en-US" dirty="0" err="1" smtClean="0"/>
              <a:t>Tratamiento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488160"/>
          </a:xfrm>
        </p:spPr>
        <p:txBody>
          <a:bodyPr/>
          <a:lstStyle/>
          <a:p>
            <a:r>
              <a:rPr lang="en-US" dirty="0" err="1" smtClean="0"/>
              <a:t>Según</a:t>
            </a:r>
            <a:r>
              <a:rPr lang="en-US" dirty="0" smtClean="0"/>
              <a:t> el </a:t>
            </a:r>
            <a:r>
              <a:rPr lang="en-US" dirty="0" err="1" smtClean="0"/>
              <a:t>riesgo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err="1" smtClean="0"/>
              <a:t>Emergencia</a:t>
            </a:r>
            <a:r>
              <a:rPr lang="en-US" dirty="0" smtClean="0"/>
              <a:t> </a:t>
            </a:r>
            <a:r>
              <a:rPr lang="en-US" dirty="0" err="1" smtClean="0"/>
              <a:t>médica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err="1" smtClean="0"/>
              <a:t>Inicar</a:t>
            </a:r>
            <a:r>
              <a:rPr lang="en-US" dirty="0" smtClean="0"/>
              <a:t> </a:t>
            </a:r>
            <a:r>
              <a:rPr lang="en-US" dirty="0" err="1" smtClean="0"/>
              <a:t>antibiótico</a:t>
            </a:r>
            <a:r>
              <a:rPr lang="en-US" dirty="0" smtClean="0"/>
              <a:t> en &lt; 1 </a:t>
            </a:r>
            <a:r>
              <a:rPr lang="en-US" dirty="0" err="1" smtClean="0"/>
              <a:t>hora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Antibiótico</a:t>
            </a:r>
            <a:r>
              <a:rPr lang="en-US" dirty="0" smtClean="0"/>
              <a:t> </a:t>
            </a:r>
            <a:r>
              <a:rPr lang="en-US" dirty="0" err="1" smtClean="0"/>
              <a:t>empírico</a:t>
            </a:r>
            <a:r>
              <a:rPr lang="en-US" dirty="0" smtClean="0"/>
              <a:t> de </a:t>
            </a:r>
            <a:r>
              <a:rPr lang="en-US" dirty="0" err="1" smtClean="0"/>
              <a:t>amplio</a:t>
            </a:r>
            <a:r>
              <a:rPr lang="en-US" dirty="0" smtClean="0"/>
              <a:t> </a:t>
            </a:r>
            <a:r>
              <a:rPr lang="en-US" dirty="0" err="1" smtClean="0"/>
              <a:t>espectro</a:t>
            </a:r>
            <a:r>
              <a:rPr lang="en-US" dirty="0" smtClean="0"/>
              <a:t>.</a:t>
            </a:r>
          </a:p>
          <a:p>
            <a:endParaRPr lang="es-CO" dirty="0"/>
          </a:p>
        </p:txBody>
      </p:sp>
      <p:sp>
        <p:nvSpPr>
          <p:cNvPr id="5" name="TextBox 4"/>
          <p:cNvSpPr txBox="1"/>
          <p:nvPr/>
        </p:nvSpPr>
        <p:spPr>
          <a:xfrm>
            <a:off x="195536" y="625212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 guideline for the use of antimicrobial agents in </a:t>
            </a:r>
            <a:r>
              <a:rPr lang="en-US" sz="1200" dirty="0" err="1"/>
              <a:t>neutropenic</a:t>
            </a:r>
            <a:r>
              <a:rPr lang="en-US" sz="1200" dirty="0"/>
              <a:t> patients with cancer: 2010 update by the infectious diseases society of </a:t>
            </a:r>
            <a:r>
              <a:rPr lang="en-US" sz="1200" dirty="0" err="1"/>
              <a:t>america</a:t>
            </a:r>
            <a:r>
              <a:rPr lang="en-US" sz="1200" dirty="0"/>
              <a:t>. </a:t>
            </a:r>
            <a:r>
              <a:rPr lang="en-US" sz="1200" dirty="0" err="1"/>
              <a:t>Clin</a:t>
            </a:r>
            <a:r>
              <a:rPr lang="en-US" sz="1200" dirty="0"/>
              <a:t> Infect Dis. 2011;52(4)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2459241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>
            <a:normAutofit/>
          </a:bodyPr>
          <a:lstStyle/>
          <a:p>
            <a:r>
              <a:rPr lang="en-US" dirty="0" err="1" smtClean="0"/>
              <a:t>Tratamiento</a:t>
            </a:r>
            <a:r>
              <a:rPr lang="en-US" dirty="0" smtClean="0"/>
              <a:t>: </a:t>
            </a:r>
            <a:r>
              <a:rPr lang="en-US" dirty="0" err="1" smtClean="0"/>
              <a:t>Bajo</a:t>
            </a:r>
            <a:r>
              <a:rPr lang="en-US" dirty="0" smtClean="0"/>
              <a:t> </a:t>
            </a:r>
            <a:r>
              <a:rPr lang="en-US" dirty="0" err="1" smtClean="0"/>
              <a:t>riesgo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16832"/>
            <a:ext cx="8435280" cy="4325112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b="1" dirty="0" err="1" smtClean="0"/>
              <a:t>Ambulatorio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/>
              <a:t>D</a:t>
            </a:r>
            <a:r>
              <a:rPr lang="en-US" dirty="0" err="1" smtClean="0"/>
              <a:t>espués</a:t>
            </a:r>
            <a:r>
              <a:rPr lang="en-US" dirty="0" smtClean="0"/>
              <a:t> de </a:t>
            </a:r>
            <a:r>
              <a:rPr lang="en-US" dirty="0" err="1" smtClean="0"/>
              <a:t>observación</a:t>
            </a:r>
            <a:r>
              <a:rPr lang="en-US" dirty="0" smtClean="0"/>
              <a:t> u </a:t>
            </a:r>
            <a:r>
              <a:rPr lang="en-US" dirty="0" err="1" smtClean="0"/>
              <a:t>hospitalización</a:t>
            </a:r>
            <a:r>
              <a:rPr lang="en-US" dirty="0" smtClean="0"/>
              <a:t> </a:t>
            </a:r>
            <a:r>
              <a:rPr lang="en-US" dirty="0" err="1" smtClean="0"/>
              <a:t>corta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endParaRPr lang="en-US" dirty="0" smtClean="0"/>
          </a:p>
          <a:p>
            <a:r>
              <a:rPr lang="en-US" b="1" dirty="0" err="1" smtClean="0"/>
              <a:t>Antibiótico</a:t>
            </a:r>
            <a:r>
              <a:rPr lang="en-US" b="1" dirty="0" smtClean="0"/>
              <a:t> oral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	</a:t>
            </a:r>
            <a:r>
              <a:rPr lang="en-US" dirty="0" err="1" smtClean="0"/>
              <a:t>Fluoroquinolona</a:t>
            </a:r>
            <a:r>
              <a:rPr lang="en-US" dirty="0" smtClean="0"/>
              <a:t>: </a:t>
            </a:r>
            <a:r>
              <a:rPr lang="en-US" dirty="0" err="1" smtClean="0"/>
              <a:t>Ciprofloxacina</a:t>
            </a:r>
            <a:r>
              <a:rPr lang="en-US" dirty="0" smtClean="0"/>
              <a:t> 750 mg bid.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       </a:t>
            </a:r>
            <a:r>
              <a:rPr lang="en-US" dirty="0" err="1" smtClean="0"/>
              <a:t>Levofloxacina</a:t>
            </a:r>
            <a:r>
              <a:rPr lang="en-US" dirty="0" smtClean="0"/>
              <a:t> 750 mg </a:t>
            </a:r>
            <a:r>
              <a:rPr lang="en-US" dirty="0" err="1" smtClean="0"/>
              <a:t>qd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</a:t>
            </a:r>
            <a:r>
              <a:rPr lang="en-US" dirty="0" err="1" smtClean="0"/>
              <a:t>Amoxicilina</a:t>
            </a:r>
            <a:r>
              <a:rPr lang="en-US" dirty="0" smtClean="0"/>
              <a:t> </a:t>
            </a:r>
            <a:r>
              <a:rPr lang="en-US" dirty="0" err="1" smtClean="0"/>
              <a:t>clavulanato</a:t>
            </a:r>
            <a:r>
              <a:rPr lang="en-US" dirty="0" smtClean="0"/>
              <a:t>: 500/125 mg </a:t>
            </a:r>
            <a:r>
              <a:rPr lang="en-US" dirty="0" err="1" smtClean="0"/>
              <a:t>tid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Duración</a:t>
            </a:r>
            <a:r>
              <a:rPr lang="en-US" dirty="0" smtClean="0"/>
              <a:t>: </a:t>
            </a:r>
            <a:r>
              <a:rPr lang="en-US" dirty="0" err="1" smtClean="0"/>
              <a:t>Según</a:t>
            </a:r>
            <a:r>
              <a:rPr lang="en-US" dirty="0" smtClean="0"/>
              <a:t> </a:t>
            </a:r>
            <a:r>
              <a:rPr lang="en-US" dirty="0" err="1" smtClean="0"/>
              <a:t>infección</a:t>
            </a:r>
            <a:r>
              <a:rPr lang="en-US" dirty="0" smtClean="0"/>
              <a:t> </a:t>
            </a:r>
            <a:r>
              <a:rPr lang="en-US" dirty="0" err="1" smtClean="0"/>
              <a:t>encontrada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smtClean="0"/>
              <a:t>                       ANC &gt; 500 y 2 </a:t>
            </a:r>
            <a:r>
              <a:rPr lang="en-US" dirty="0" err="1" smtClean="0"/>
              <a:t>días</a:t>
            </a:r>
            <a:r>
              <a:rPr lang="en-US" dirty="0" smtClean="0"/>
              <a:t> </a:t>
            </a:r>
            <a:r>
              <a:rPr lang="en-US" dirty="0" err="1" smtClean="0"/>
              <a:t>afebril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endParaRPr lang="es-CO" dirty="0"/>
          </a:p>
        </p:txBody>
      </p:sp>
      <p:sp>
        <p:nvSpPr>
          <p:cNvPr id="5" name="TextBox 4"/>
          <p:cNvSpPr txBox="1"/>
          <p:nvPr/>
        </p:nvSpPr>
        <p:spPr>
          <a:xfrm>
            <a:off x="195536" y="625212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 guideline for the use of antimicrobial agents in </a:t>
            </a:r>
            <a:r>
              <a:rPr lang="en-US" sz="1200" dirty="0" err="1"/>
              <a:t>neutropenic</a:t>
            </a:r>
            <a:r>
              <a:rPr lang="en-US" sz="1200" dirty="0"/>
              <a:t> patients with cancer: 2010 update by the infectious diseases society of </a:t>
            </a:r>
            <a:r>
              <a:rPr lang="en-US" sz="1200" dirty="0" err="1"/>
              <a:t>america</a:t>
            </a:r>
            <a:r>
              <a:rPr lang="en-US" sz="1200" dirty="0"/>
              <a:t>. </a:t>
            </a:r>
            <a:r>
              <a:rPr lang="en-US" sz="1200" dirty="0" err="1"/>
              <a:t>Clin</a:t>
            </a:r>
            <a:r>
              <a:rPr lang="en-US" sz="1200" dirty="0"/>
              <a:t> Infect Dis. 2011;52(4)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3674183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r>
              <a:rPr lang="en-US" dirty="0" err="1" smtClean="0"/>
              <a:t>Tratamiento</a:t>
            </a:r>
            <a:r>
              <a:rPr lang="en-US" dirty="0" smtClean="0"/>
              <a:t>: Alto </a:t>
            </a:r>
            <a:r>
              <a:rPr lang="en-US" dirty="0" err="1" smtClean="0"/>
              <a:t>riesgo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988840"/>
            <a:ext cx="8712968" cy="4325112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err="1" smtClean="0"/>
              <a:t>Hospitalizar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smtClean="0"/>
              <a:t>AB </a:t>
            </a:r>
            <a:r>
              <a:rPr lang="en-US" dirty="0" err="1" smtClean="0"/>
              <a:t>depende</a:t>
            </a:r>
            <a:r>
              <a:rPr lang="en-US" dirty="0" smtClean="0"/>
              <a:t> de </a:t>
            </a:r>
            <a:r>
              <a:rPr lang="en-US" b="1" dirty="0" err="1" smtClean="0"/>
              <a:t>factores</a:t>
            </a:r>
            <a:r>
              <a:rPr lang="en-US" b="1" dirty="0" smtClean="0"/>
              <a:t> de </a:t>
            </a:r>
            <a:r>
              <a:rPr lang="en-US" b="1" dirty="0" err="1" smtClean="0"/>
              <a:t>riesgo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BGN: </a:t>
            </a:r>
            <a:r>
              <a:rPr lang="en-US" dirty="0" err="1" smtClean="0"/>
              <a:t>Uso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smtClean="0"/>
              <a:t>B </a:t>
            </a:r>
            <a:r>
              <a:rPr lang="en-US" dirty="0" err="1" smtClean="0"/>
              <a:t>lactámicos</a:t>
            </a:r>
            <a:r>
              <a:rPr lang="en-US" dirty="0" smtClean="0"/>
              <a:t> </a:t>
            </a:r>
            <a:r>
              <a:rPr lang="en-US" dirty="0"/>
              <a:t>en los </a:t>
            </a:r>
            <a:r>
              <a:rPr lang="en-US" dirty="0" err="1"/>
              <a:t>tres</a:t>
            </a:r>
            <a:r>
              <a:rPr lang="en-US" dirty="0"/>
              <a:t> </a:t>
            </a:r>
            <a:r>
              <a:rPr lang="en-US" dirty="0" err="1"/>
              <a:t>meses</a:t>
            </a:r>
            <a:r>
              <a:rPr lang="en-US" dirty="0"/>
              <a:t> </a:t>
            </a:r>
            <a:r>
              <a:rPr lang="en-US" dirty="0" err="1"/>
              <a:t>previos</a:t>
            </a:r>
            <a:r>
              <a:rPr lang="en-US" dirty="0"/>
              <a:t>.</a:t>
            </a:r>
          </a:p>
          <a:p>
            <a:pPr marL="109728" indent="0">
              <a:buNone/>
            </a:pPr>
            <a:r>
              <a:rPr lang="en-US" dirty="0" smtClean="0"/>
              <a:t>                Germen </a:t>
            </a:r>
            <a:r>
              <a:rPr lang="en-US" dirty="0" err="1"/>
              <a:t>resistente</a:t>
            </a:r>
            <a:r>
              <a:rPr lang="en-US" dirty="0"/>
              <a:t> </a:t>
            </a:r>
            <a:r>
              <a:rPr lang="en-US" dirty="0" err="1"/>
              <a:t>previo</a:t>
            </a:r>
            <a:r>
              <a:rPr lang="en-US" dirty="0"/>
              <a:t>.</a:t>
            </a:r>
          </a:p>
          <a:p>
            <a:pPr marL="109728" indent="0">
              <a:buNone/>
            </a:pPr>
            <a:r>
              <a:rPr lang="en-US" dirty="0" smtClean="0"/>
              <a:t>                </a:t>
            </a:r>
            <a:r>
              <a:rPr lang="en-US" dirty="0" err="1" smtClean="0"/>
              <a:t>Presencia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 smtClean="0"/>
              <a:t>catéteres</a:t>
            </a:r>
            <a:r>
              <a:rPr lang="en-US" dirty="0"/>
              <a:t>.</a:t>
            </a:r>
          </a:p>
          <a:p>
            <a:pPr marL="109728" indent="0">
              <a:buNone/>
            </a:pPr>
            <a:r>
              <a:rPr lang="en-US" dirty="0" smtClean="0"/>
              <a:t>     </a:t>
            </a:r>
            <a:r>
              <a:rPr lang="en-US" dirty="0" err="1" smtClean="0"/>
              <a:t>Pseudomona</a:t>
            </a:r>
            <a:r>
              <a:rPr lang="en-US" dirty="0"/>
              <a:t>: </a:t>
            </a:r>
            <a:r>
              <a:rPr lang="en-US" dirty="0" err="1" smtClean="0"/>
              <a:t>Intubación</a:t>
            </a:r>
            <a:r>
              <a:rPr lang="en-US" dirty="0" smtClean="0"/>
              <a:t> &gt; 72 </a:t>
            </a:r>
            <a:r>
              <a:rPr lang="en-US" dirty="0" err="1" smtClean="0"/>
              <a:t>horas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</a:t>
            </a:r>
            <a:r>
              <a:rPr lang="en-US" dirty="0" err="1" smtClean="0"/>
              <a:t>Neumopatía</a:t>
            </a:r>
            <a:r>
              <a:rPr lang="en-US" dirty="0" smtClean="0"/>
              <a:t> </a:t>
            </a:r>
            <a:r>
              <a:rPr lang="en-US" dirty="0" err="1"/>
              <a:t>crónicamente</a:t>
            </a:r>
            <a:r>
              <a:rPr lang="en-US" dirty="0"/>
              <a:t> </a:t>
            </a:r>
            <a:r>
              <a:rPr lang="en-US" dirty="0" err="1" smtClean="0"/>
              <a:t>infectada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MRSA: </a:t>
            </a:r>
            <a:r>
              <a:rPr lang="en-US" dirty="0" err="1" smtClean="0"/>
              <a:t>Antecedente</a:t>
            </a:r>
            <a:r>
              <a:rPr lang="en-US" dirty="0" smtClean="0"/>
              <a:t> de MRSA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</a:t>
            </a:r>
            <a:r>
              <a:rPr lang="en-US" dirty="0" err="1" smtClean="0"/>
              <a:t>Catéter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B </a:t>
            </a:r>
            <a:r>
              <a:rPr lang="en-US" dirty="0" err="1" smtClean="0"/>
              <a:t>lactámicos</a:t>
            </a:r>
            <a:r>
              <a:rPr lang="en-US" dirty="0" smtClean="0"/>
              <a:t> en los </a:t>
            </a:r>
            <a:r>
              <a:rPr lang="en-US" dirty="0" err="1" smtClean="0"/>
              <a:t>últimos</a:t>
            </a:r>
            <a:r>
              <a:rPr lang="en-US" dirty="0" smtClean="0"/>
              <a:t> 3 </a:t>
            </a:r>
            <a:r>
              <a:rPr lang="en-US" dirty="0" err="1" smtClean="0"/>
              <a:t>meses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879850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r>
              <a:rPr lang="en-US" dirty="0" err="1" smtClean="0"/>
              <a:t>Antibióticos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927008"/>
            <a:ext cx="8496944" cy="4325112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err="1" smtClean="0"/>
              <a:t>Piperacilina</a:t>
            </a:r>
            <a:r>
              <a:rPr lang="en-US" sz="2800" dirty="0" smtClean="0"/>
              <a:t>/</a:t>
            </a:r>
            <a:r>
              <a:rPr lang="en-US" sz="2800" dirty="0" err="1" smtClean="0"/>
              <a:t>tazobactam</a:t>
            </a:r>
            <a:r>
              <a:rPr lang="en-US" sz="2800" dirty="0" smtClean="0"/>
              <a:t> 4.5 </a:t>
            </a:r>
            <a:r>
              <a:rPr lang="en-US" sz="2800" dirty="0" err="1" smtClean="0"/>
              <a:t>gramos</a:t>
            </a:r>
            <a:r>
              <a:rPr lang="en-US" sz="2800" dirty="0" smtClean="0"/>
              <a:t> IV </a:t>
            </a:r>
            <a:r>
              <a:rPr lang="en-US" dirty="0" smtClean="0"/>
              <a:t>c/ 6 </a:t>
            </a:r>
            <a:r>
              <a:rPr lang="en-US" dirty="0" err="1" smtClean="0"/>
              <a:t>horas</a:t>
            </a:r>
            <a:r>
              <a:rPr lang="en-US" dirty="0" smtClean="0"/>
              <a:t>.</a:t>
            </a:r>
          </a:p>
          <a:p>
            <a:r>
              <a:rPr lang="en-US" sz="2800" dirty="0" err="1" smtClean="0"/>
              <a:t>Cefepime</a:t>
            </a:r>
            <a:r>
              <a:rPr lang="en-US" sz="2800" dirty="0" smtClean="0"/>
              <a:t> 2 gr IV c/8 </a:t>
            </a:r>
            <a:r>
              <a:rPr lang="en-US" sz="2800" dirty="0" err="1" smtClean="0"/>
              <a:t>horas</a:t>
            </a:r>
            <a:r>
              <a:rPr lang="en-US" sz="2800" dirty="0" smtClean="0"/>
              <a:t>.</a:t>
            </a:r>
          </a:p>
          <a:p>
            <a:r>
              <a:rPr lang="en-US" dirty="0" err="1" smtClean="0"/>
              <a:t>Meropenem</a:t>
            </a:r>
            <a:r>
              <a:rPr lang="en-US" dirty="0" smtClean="0"/>
              <a:t>: 1 gr IV c/ 8 </a:t>
            </a:r>
            <a:r>
              <a:rPr lang="en-US" dirty="0" err="1" smtClean="0"/>
              <a:t>horas</a:t>
            </a:r>
            <a:r>
              <a:rPr lang="en-US" dirty="0" smtClean="0"/>
              <a:t>.</a:t>
            </a:r>
          </a:p>
          <a:p>
            <a:r>
              <a:rPr lang="en-US" sz="2800" dirty="0" err="1" smtClean="0"/>
              <a:t>Imipenem</a:t>
            </a:r>
            <a:r>
              <a:rPr lang="en-US" sz="2800" dirty="0" smtClean="0"/>
              <a:t>: 500 mg IV c/ 6 </a:t>
            </a:r>
            <a:r>
              <a:rPr lang="en-US" sz="2800" dirty="0" err="1" smtClean="0"/>
              <a:t>horas</a:t>
            </a:r>
            <a:r>
              <a:rPr lang="en-US" sz="2800" dirty="0" smtClean="0"/>
              <a:t>.</a:t>
            </a:r>
          </a:p>
          <a:p>
            <a:r>
              <a:rPr lang="en-US" dirty="0" err="1" smtClean="0"/>
              <a:t>Ceftazidima</a:t>
            </a:r>
            <a:r>
              <a:rPr lang="en-US" dirty="0" smtClean="0"/>
              <a:t> 2 gr IV </a:t>
            </a:r>
            <a:r>
              <a:rPr lang="en-US" dirty="0" err="1" smtClean="0"/>
              <a:t>cada</a:t>
            </a:r>
            <a:r>
              <a:rPr lang="en-US" dirty="0" smtClean="0"/>
              <a:t> 8 </a:t>
            </a:r>
            <a:r>
              <a:rPr lang="en-US" dirty="0" err="1" smtClean="0"/>
              <a:t>horas</a:t>
            </a:r>
            <a:r>
              <a:rPr lang="en-US" dirty="0"/>
              <a:t>.</a:t>
            </a:r>
            <a:endParaRPr lang="en-US" dirty="0" smtClean="0"/>
          </a:p>
          <a:p>
            <a:pPr>
              <a:buFontTx/>
              <a:buChar char="-"/>
            </a:pPr>
            <a:endParaRPr lang="en-US" sz="2800" dirty="0"/>
          </a:p>
          <a:p>
            <a:r>
              <a:rPr lang="en-US" dirty="0" err="1" smtClean="0"/>
              <a:t>Vancomicina</a:t>
            </a:r>
            <a:r>
              <a:rPr lang="en-US" dirty="0" smtClean="0"/>
              <a:t>: 1 gr IV </a:t>
            </a:r>
            <a:r>
              <a:rPr lang="en-US" dirty="0" err="1" smtClean="0"/>
              <a:t>cada</a:t>
            </a:r>
            <a:r>
              <a:rPr lang="en-US" dirty="0" smtClean="0"/>
              <a:t> 12 </a:t>
            </a:r>
            <a:r>
              <a:rPr lang="en-US" dirty="0" err="1" smtClean="0"/>
              <a:t>horas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- </a:t>
            </a:r>
            <a:r>
              <a:rPr lang="en-US" sz="2800" dirty="0" err="1" smtClean="0"/>
              <a:t>Sólo</a:t>
            </a:r>
            <a:r>
              <a:rPr lang="en-US" sz="2800" dirty="0" smtClean="0"/>
              <a:t> </a:t>
            </a:r>
            <a:r>
              <a:rPr lang="en-US" sz="2800" dirty="0" err="1" smtClean="0"/>
              <a:t>si</a:t>
            </a:r>
            <a:r>
              <a:rPr lang="en-US" dirty="0" smtClean="0"/>
              <a:t>: </a:t>
            </a:r>
            <a:r>
              <a:rPr lang="en-US" dirty="0" err="1" smtClean="0"/>
              <a:t>Tiene</a:t>
            </a:r>
            <a:r>
              <a:rPr lang="en-US" dirty="0" smtClean="0"/>
              <a:t> </a:t>
            </a:r>
            <a:r>
              <a:rPr lang="en-US" dirty="0" err="1" smtClean="0"/>
              <a:t>catéter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                </a:t>
            </a:r>
            <a:r>
              <a:rPr lang="en-US" sz="2800" dirty="0" err="1" smtClean="0"/>
              <a:t>Inestabilidad</a:t>
            </a:r>
            <a:r>
              <a:rPr lang="en-US" sz="2800" dirty="0" smtClean="0"/>
              <a:t> </a:t>
            </a:r>
            <a:r>
              <a:rPr lang="en-US" sz="2800" dirty="0" err="1" smtClean="0"/>
              <a:t>hemodinámica</a:t>
            </a:r>
            <a:r>
              <a:rPr lang="en-US" sz="2800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</a:t>
            </a:r>
            <a:r>
              <a:rPr lang="en-US" dirty="0" err="1" smtClean="0"/>
              <a:t>Foco</a:t>
            </a:r>
            <a:r>
              <a:rPr lang="en-US" dirty="0" smtClean="0"/>
              <a:t> en </a:t>
            </a:r>
            <a:r>
              <a:rPr lang="en-US" dirty="0" err="1" smtClean="0"/>
              <a:t>piel</a:t>
            </a:r>
            <a:r>
              <a:rPr lang="en-US" dirty="0" smtClean="0"/>
              <a:t> o </a:t>
            </a:r>
            <a:r>
              <a:rPr lang="en-US" dirty="0" err="1" smtClean="0"/>
              <a:t>pulmón</a:t>
            </a:r>
            <a:r>
              <a:rPr lang="en-US" dirty="0" smtClean="0"/>
              <a:t>.</a:t>
            </a:r>
            <a:endParaRPr lang="en-US" sz="2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95536" y="625212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 guideline for the use of antimicrobial agents in </a:t>
            </a:r>
            <a:r>
              <a:rPr lang="en-US" sz="1200" dirty="0" err="1"/>
              <a:t>neutropenic</a:t>
            </a:r>
            <a:r>
              <a:rPr lang="en-US" sz="1200" dirty="0"/>
              <a:t> patients with cancer: 2010 update by the infectious diseases society of </a:t>
            </a:r>
            <a:r>
              <a:rPr lang="en-US" sz="1200" dirty="0" err="1"/>
              <a:t>america</a:t>
            </a:r>
            <a:r>
              <a:rPr lang="en-US" sz="1200" dirty="0"/>
              <a:t>. </a:t>
            </a:r>
            <a:r>
              <a:rPr lang="en-US" sz="1200" dirty="0" err="1"/>
              <a:t>Clin</a:t>
            </a:r>
            <a:r>
              <a:rPr lang="en-US" sz="1200" dirty="0"/>
              <a:t> Infect Dis. 2011;52(4)</a:t>
            </a:r>
            <a:endParaRPr lang="es-CO" sz="1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103632" y="1772816"/>
            <a:ext cx="8991600" cy="49861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 rtl="0"/>
            <a:endParaRPr lang="en-US" kern="120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957110" y="2036801"/>
            <a:ext cx="2743200" cy="381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r>
              <a:rPr lang="en-US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Neutropenia</a:t>
            </a:r>
            <a:r>
              <a:rPr lang="en-US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febril</a:t>
            </a:r>
            <a:endParaRPr lang="en-US" kern="1200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04800" y="4062711"/>
            <a:ext cx="2362200" cy="457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r>
              <a:rPr lang="en-US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Infección</a:t>
            </a:r>
            <a:r>
              <a:rPr lang="en-US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identificada</a:t>
            </a:r>
            <a:endParaRPr lang="en-US" kern="1200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147610" y="4062711"/>
            <a:ext cx="2362200" cy="457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r>
              <a:rPr lang="en-US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Sin Factor de </a:t>
            </a:r>
            <a:r>
              <a:rPr lang="en-US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Riesgo</a:t>
            </a:r>
            <a:endParaRPr lang="en-US" kern="1200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867401" y="4062711"/>
            <a:ext cx="3048000" cy="457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r>
              <a:rPr lang="en-US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Con factor de </a:t>
            </a:r>
            <a:r>
              <a:rPr lang="en-US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riesgo</a:t>
            </a:r>
            <a:endParaRPr lang="en-US" kern="1200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595616" y="4728655"/>
            <a:ext cx="1295400" cy="457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r>
              <a:rPr lang="en-US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Inestable</a:t>
            </a:r>
            <a:endParaRPr lang="en-US" kern="1200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867400" y="4728655"/>
            <a:ext cx="1295400" cy="457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r>
              <a:rPr lang="en-US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Estable</a:t>
            </a:r>
            <a:endParaRPr lang="en-US" kern="1200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" name="Process 12"/>
          <p:cNvSpPr/>
          <p:nvPr/>
        </p:nvSpPr>
        <p:spPr>
          <a:xfrm>
            <a:off x="7467600" y="5671990"/>
            <a:ext cx="1447800" cy="612648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r>
              <a:rPr lang="en-US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Imipenem</a:t>
            </a:r>
            <a:r>
              <a:rPr lang="en-US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+ </a:t>
            </a:r>
            <a:r>
              <a:rPr lang="en-US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Vancomicina</a:t>
            </a:r>
            <a:endParaRPr lang="en-US" kern="1200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4" name="Process 13"/>
          <p:cNvSpPr/>
          <p:nvPr/>
        </p:nvSpPr>
        <p:spPr>
          <a:xfrm>
            <a:off x="5921188" y="5671990"/>
            <a:ext cx="1447800" cy="612648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r>
              <a:rPr lang="en-US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Cefepime</a:t>
            </a:r>
            <a:r>
              <a:rPr lang="en-US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15" name="Process 14"/>
          <p:cNvSpPr/>
          <p:nvPr/>
        </p:nvSpPr>
        <p:spPr>
          <a:xfrm>
            <a:off x="2909047" y="5671990"/>
            <a:ext cx="2743200" cy="612648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r>
              <a:rPr lang="en-US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Piperacilina/Tazobactam</a:t>
            </a:r>
            <a:r>
              <a:rPr lang="en-US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o</a:t>
            </a:r>
            <a:r>
              <a:rPr lang="en-US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Ceftriaxona</a:t>
            </a:r>
            <a:r>
              <a:rPr lang="en-US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*</a:t>
            </a:r>
          </a:p>
        </p:txBody>
      </p:sp>
      <p:sp>
        <p:nvSpPr>
          <p:cNvPr id="16" name="Process 15"/>
          <p:cNvSpPr/>
          <p:nvPr/>
        </p:nvSpPr>
        <p:spPr>
          <a:xfrm>
            <a:off x="762000" y="5683407"/>
            <a:ext cx="1447800" cy="612648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r>
              <a:rPr lang="en-US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Rx </a:t>
            </a:r>
            <a:r>
              <a:rPr lang="en-US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apropiado</a:t>
            </a:r>
            <a:endParaRPr lang="en-US" kern="1200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9090" y="6296055"/>
            <a:ext cx="47787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457200" rtl="0"/>
            <a:r>
              <a:rPr lang="en-US" sz="10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GNR: Gram </a:t>
            </a:r>
            <a:r>
              <a:rPr lang="en-US" sz="100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Negativos</a:t>
            </a:r>
            <a:r>
              <a:rPr lang="en-US" sz="10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00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resistentes</a:t>
            </a:r>
            <a:r>
              <a:rPr lang="en-US" sz="10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/ MRSA: Staphylococcus </a:t>
            </a:r>
            <a:r>
              <a:rPr lang="en-US" sz="100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aureus</a:t>
            </a:r>
            <a:r>
              <a:rPr lang="en-US" sz="10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00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resistentes</a:t>
            </a:r>
            <a:r>
              <a:rPr lang="en-US" sz="10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a </a:t>
            </a:r>
            <a:r>
              <a:rPr lang="en-US" sz="100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meticilina</a:t>
            </a:r>
            <a:endParaRPr lang="en-US" sz="10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pPr algn="l" defTabSz="457200" rtl="0"/>
            <a:r>
              <a:rPr lang="en-US" sz="10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* + </a:t>
            </a:r>
            <a:r>
              <a:rPr lang="en-US" sz="100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Vancomicina</a:t>
            </a:r>
            <a:r>
              <a:rPr lang="en-US" sz="10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00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si</a:t>
            </a:r>
            <a:r>
              <a:rPr lang="en-US" sz="10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factor de </a:t>
            </a:r>
            <a:r>
              <a:rPr lang="en-US" sz="100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riesgo</a:t>
            </a:r>
            <a:r>
              <a:rPr lang="en-US" sz="10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00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para</a:t>
            </a:r>
            <a:r>
              <a:rPr lang="en-US" sz="10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MRSA</a:t>
            </a:r>
          </a:p>
        </p:txBody>
      </p:sp>
      <p:sp>
        <p:nvSpPr>
          <p:cNvPr id="18" name="Down Arrow 17"/>
          <p:cNvSpPr/>
          <p:nvPr/>
        </p:nvSpPr>
        <p:spPr>
          <a:xfrm>
            <a:off x="1313598" y="4683604"/>
            <a:ext cx="484632" cy="97840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 kern="120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0" name="Down Arrow 19"/>
          <p:cNvSpPr/>
          <p:nvPr/>
        </p:nvSpPr>
        <p:spPr>
          <a:xfrm>
            <a:off x="4114800" y="4683604"/>
            <a:ext cx="484632" cy="97840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 kern="120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6324600" y="5335186"/>
            <a:ext cx="484632" cy="33680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 kern="120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2" name="Down Arrow 21"/>
          <p:cNvSpPr/>
          <p:nvPr/>
        </p:nvSpPr>
        <p:spPr>
          <a:xfrm>
            <a:off x="8001000" y="5335186"/>
            <a:ext cx="484632" cy="33680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 kern="120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cxnSp>
        <p:nvCxnSpPr>
          <p:cNvPr id="24" name="Straight Arrow Connector 23"/>
          <p:cNvCxnSpPr>
            <a:stCxn id="9" idx="2"/>
            <a:endCxn id="11" idx="0"/>
          </p:cNvCxnSpPr>
          <p:nvPr/>
        </p:nvCxnSpPr>
        <p:spPr>
          <a:xfrm flipH="1">
            <a:off x="6515100" y="4519911"/>
            <a:ext cx="876301" cy="2087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9" idx="2"/>
            <a:endCxn id="10" idx="0"/>
          </p:cNvCxnSpPr>
          <p:nvPr/>
        </p:nvCxnSpPr>
        <p:spPr>
          <a:xfrm>
            <a:off x="7391401" y="4519911"/>
            <a:ext cx="851915" cy="2087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5" idx="2"/>
            <a:endCxn id="7" idx="0"/>
          </p:cNvCxnSpPr>
          <p:nvPr/>
        </p:nvCxnSpPr>
        <p:spPr>
          <a:xfrm flipH="1">
            <a:off x="1485900" y="2417801"/>
            <a:ext cx="2842810" cy="164491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5" idx="2"/>
            <a:endCxn id="8" idx="0"/>
          </p:cNvCxnSpPr>
          <p:nvPr/>
        </p:nvCxnSpPr>
        <p:spPr>
          <a:xfrm>
            <a:off x="4328710" y="2417801"/>
            <a:ext cx="0" cy="164491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5" idx="2"/>
            <a:endCxn id="9" idx="0"/>
          </p:cNvCxnSpPr>
          <p:nvPr/>
        </p:nvCxnSpPr>
        <p:spPr>
          <a:xfrm>
            <a:off x="4328710" y="2417801"/>
            <a:ext cx="3062691" cy="164491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80416" y="2636912"/>
            <a:ext cx="8610600" cy="1219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r>
              <a:rPr lang="en-US" b="1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Factores</a:t>
            </a:r>
            <a:r>
              <a:rPr lang="en-US" b="1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de </a:t>
            </a:r>
            <a:r>
              <a:rPr lang="en-US" b="1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riesgo</a:t>
            </a:r>
            <a:endParaRPr lang="en-US" b="1" kern="1200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  <a:p>
            <a:pPr algn="ctr" defTabSz="457200" rtl="0"/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Para GNR: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Hospitalización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reciente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;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betalactámicos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en los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últimos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3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meses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;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historia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de GNR</a:t>
            </a:r>
          </a:p>
          <a:p>
            <a:pPr algn="ctr" defTabSz="457200" rtl="0"/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Para MRSA: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Catéter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;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betalactámicos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en los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últimos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3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meses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;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historia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de MRSA</a:t>
            </a:r>
          </a:p>
          <a:p>
            <a:pPr algn="ctr" defTabSz="457200" rtl="0"/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Para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Pseudomona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: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Intubación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&gt;72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horas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;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úlceras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crónicas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;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pneumopatía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crónicamente</a:t>
            </a:r>
            <a:r>
              <a:rPr lang="en-US" sz="1600" kern="1200" dirty="0">
                <a:solidFill>
                  <a:prstClr val="white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600" kern="1200" dirty="0" err="1">
                <a:solidFill>
                  <a:prstClr val="white"/>
                </a:solidFill>
                <a:latin typeface="Calibri"/>
                <a:ea typeface="+mn-ea"/>
                <a:cs typeface="+mn-cs"/>
              </a:rPr>
              <a:t>infectada</a:t>
            </a:r>
            <a:endParaRPr lang="en-US" sz="1600" kern="1200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9" name="Title 38"/>
          <p:cNvSpPr>
            <a:spLocks noGrp="1"/>
          </p:cNvSpPr>
          <p:nvPr>
            <p:ph type="title"/>
          </p:nvPr>
        </p:nvSpPr>
        <p:spPr>
          <a:xfrm>
            <a:off x="470916" y="764704"/>
            <a:ext cx="8229600" cy="1066800"/>
          </a:xfrm>
        </p:spPr>
        <p:txBody>
          <a:bodyPr/>
          <a:lstStyle/>
          <a:p>
            <a:r>
              <a:rPr lang="en-US" dirty="0" err="1" smtClean="0"/>
              <a:t>Antibiótico</a:t>
            </a:r>
            <a:r>
              <a:rPr lang="en-US" dirty="0" smtClean="0"/>
              <a:t> </a:t>
            </a:r>
            <a:r>
              <a:rPr lang="en-US" dirty="0" err="1" smtClean="0"/>
              <a:t>empírico</a:t>
            </a:r>
            <a:r>
              <a:rPr lang="en-US" dirty="0" smtClean="0"/>
              <a:t> SOMA</a:t>
            </a: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066800"/>
          </a:xfrm>
        </p:spPr>
        <p:txBody>
          <a:bodyPr/>
          <a:lstStyle/>
          <a:p>
            <a:r>
              <a:rPr lang="en-US" dirty="0" err="1" smtClean="0"/>
              <a:t>Seguimiento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27008"/>
            <a:ext cx="8229600" cy="4325112"/>
          </a:xfrm>
        </p:spPr>
        <p:txBody>
          <a:bodyPr/>
          <a:lstStyle/>
          <a:p>
            <a:r>
              <a:rPr lang="en-US" dirty="0" err="1" smtClean="0"/>
              <a:t>Defervescencia</a:t>
            </a:r>
            <a:r>
              <a:rPr lang="en-US" dirty="0" smtClean="0"/>
              <a:t>: 5 </a:t>
            </a:r>
            <a:r>
              <a:rPr lang="en-US" dirty="0" err="1" smtClean="0"/>
              <a:t>días</a:t>
            </a:r>
            <a:r>
              <a:rPr lang="en-US" dirty="0" smtClean="0"/>
              <a:t> en alto </a:t>
            </a:r>
            <a:r>
              <a:rPr lang="en-US" dirty="0" err="1" smtClean="0"/>
              <a:t>riesgo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2 </a:t>
            </a:r>
            <a:r>
              <a:rPr lang="en-US" dirty="0" err="1" smtClean="0"/>
              <a:t>días</a:t>
            </a:r>
            <a:r>
              <a:rPr lang="en-US" dirty="0" smtClean="0"/>
              <a:t> en </a:t>
            </a:r>
            <a:r>
              <a:rPr lang="en-US" dirty="0" err="1" smtClean="0"/>
              <a:t>bajo</a:t>
            </a:r>
            <a:r>
              <a:rPr lang="en-US" dirty="0" smtClean="0"/>
              <a:t> </a:t>
            </a:r>
            <a:r>
              <a:rPr lang="en-US" dirty="0" err="1" smtClean="0"/>
              <a:t>riesgo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err="1" smtClean="0"/>
              <a:t>Modificaciones</a:t>
            </a:r>
            <a:r>
              <a:rPr lang="en-US" dirty="0" smtClean="0"/>
              <a:t> al </a:t>
            </a:r>
            <a:r>
              <a:rPr lang="en-US" dirty="0" err="1" smtClean="0"/>
              <a:t>régimen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Infección</a:t>
            </a:r>
            <a:r>
              <a:rPr lang="en-US" dirty="0" smtClean="0"/>
              <a:t> </a:t>
            </a:r>
            <a:r>
              <a:rPr lang="en-US" dirty="0" err="1" smtClean="0"/>
              <a:t>documentada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Si no se </a:t>
            </a:r>
            <a:r>
              <a:rPr lang="en-US" dirty="0" err="1" smtClean="0"/>
              <a:t>documentó</a:t>
            </a:r>
            <a:r>
              <a:rPr lang="en-US" dirty="0" smtClean="0"/>
              <a:t> </a:t>
            </a:r>
            <a:r>
              <a:rPr lang="en-US" dirty="0" err="1" smtClean="0"/>
              <a:t>infección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cocos</a:t>
            </a:r>
            <a:r>
              <a:rPr lang="en-US" dirty="0" smtClean="0"/>
              <a:t> gram </a:t>
            </a:r>
            <a:r>
              <a:rPr lang="en-US" dirty="0" err="1" smtClean="0"/>
              <a:t>positivos</a:t>
            </a:r>
            <a:r>
              <a:rPr lang="en-US" dirty="0" smtClean="0"/>
              <a:t>, </a:t>
            </a:r>
            <a:r>
              <a:rPr lang="en-US" dirty="0" err="1" smtClean="0"/>
              <a:t>parar</a:t>
            </a:r>
            <a:r>
              <a:rPr lang="en-US" dirty="0" smtClean="0"/>
              <a:t> </a:t>
            </a:r>
            <a:r>
              <a:rPr lang="en-US" dirty="0" err="1" smtClean="0"/>
              <a:t>vancomicina</a:t>
            </a:r>
            <a:r>
              <a:rPr lang="en-US" dirty="0" smtClean="0"/>
              <a:t> en 2 – 3 </a:t>
            </a:r>
            <a:r>
              <a:rPr lang="en-US" dirty="0" err="1" smtClean="0"/>
              <a:t>días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Cubrimiento</a:t>
            </a:r>
            <a:r>
              <a:rPr lang="en-US" dirty="0" smtClean="0"/>
              <a:t> </a:t>
            </a:r>
            <a:r>
              <a:rPr lang="en-US" dirty="0" err="1" smtClean="0"/>
              <a:t>hongos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Cubrimiento</a:t>
            </a:r>
            <a:r>
              <a:rPr lang="en-US" dirty="0" smtClean="0"/>
              <a:t> virus.</a:t>
            </a:r>
            <a:endParaRPr lang="es-CO" dirty="0"/>
          </a:p>
        </p:txBody>
      </p:sp>
      <p:sp>
        <p:nvSpPr>
          <p:cNvPr id="5" name="TextBox 4"/>
          <p:cNvSpPr txBox="1"/>
          <p:nvPr/>
        </p:nvSpPr>
        <p:spPr>
          <a:xfrm>
            <a:off x="195536" y="625212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 guideline for the use of antimicrobial agents in </a:t>
            </a:r>
            <a:r>
              <a:rPr lang="en-US" sz="1200" dirty="0" err="1"/>
              <a:t>neutropenic</a:t>
            </a:r>
            <a:r>
              <a:rPr lang="en-US" sz="1200" dirty="0"/>
              <a:t> patients with cancer: 2010 update by the infectious diseases society of </a:t>
            </a:r>
            <a:r>
              <a:rPr lang="en-US" sz="1200" dirty="0" err="1"/>
              <a:t>america</a:t>
            </a:r>
            <a:r>
              <a:rPr lang="en-US" sz="1200" dirty="0"/>
              <a:t>. </a:t>
            </a:r>
            <a:r>
              <a:rPr lang="en-US" sz="1200" dirty="0" err="1"/>
              <a:t>Clin</a:t>
            </a:r>
            <a:r>
              <a:rPr lang="en-US" sz="1200" dirty="0"/>
              <a:t> Infect Dis. 2011;52(4)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3499308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3"/>
          <p:cNvSpPr>
            <a:spLocks noGrp="1" noChangeArrowheads="1"/>
          </p:cNvSpPr>
          <p:nvPr>
            <p:ph type="title"/>
          </p:nvPr>
        </p:nvSpPr>
        <p:spPr>
          <a:xfrm>
            <a:off x="328613" y="812554"/>
            <a:ext cx="8229600" cy="1069848"/>
          </a:xfrm>
        </p:spPr>
        <p:txBody>
          <a:bodyPr/>
          <a:lstStyle/>
          <a:p>
            <a:r>
              <a:rPr lang="es-ES_tradnl" noProof="1" smtClean="0"/>
              <a:t>Emergencias oncológicas</a:t>
            </a:r>
            <a:endParaRPr noProof="1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gray">
          <a:xfrm>
            <a:off x="319370" y="2337586"/>
            <a:ext cx="2738437" cy="3879850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108000" tIns="108000" rIns="72000" bIns="72000">
            <a:prstTxWarp prst="textNoShape">
              <a:avLst/>
            </a:prstTxWarp>
          </a:bodyPr>
          <a:lstStyle/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S. Vena cava superior</a:t>
            </a:r>
          </a:p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Compresión epidural</a:t>
            </a:r>
          </a:p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Taponamiento cardíaco</a:t>
            </a:r>
          </a:p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Obstrucción de víscera</a:t>
            </a:r>
          </a:p>
          <a:p>
            <a:pPr marL="647700" lvl="1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Aérea</a:t>
            </a:r>
          </a:p>
          <a:p>
            <a:pPr marL="647700" lvl="1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S. </a:t>
            </a:r>
            <a:r>
              <a:rPr lang="en-US" sz="1600" noProof="1" smtClean="0"/>
              <a:t>P</a:t>
            </a:r>
            <a:r>
              <a:rPr lang="es-ES_tradnl" sz="1600" noProof="1" smtClean="0"/>
              <a:t>ilórico</a:t>
            </a:r>
          </a:p>
          <a:p>
            <a:pPr marL="647700" lvl="1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Intestinal</a:t>
            </a:r>
          </a:p>
          <a:p>
            <a:pPr marL="647700" lvl="1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Biliar</a:t>
            </a:r>
          </a:p>
          <a:p>
            <a:pPr marL="647700" lvl="1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Urinaria</a:t>
            </a:r>
          </a:p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Hipertensión endocraneana</a:t>
            </a:r>
          </a:p>
          <a:p>
            <a:pPr marL="647700" lvl="1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endParaRPr lang="es-ES_tradnl" sz="1600" noProof="1" smtClean="0"/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gray">
          <a:xfrm>
            <a:off x="347944" y="1984609"/>
            <a:ext cx="2738437" cy="360363"/>
          </a:xfrm>
          <a:prstGeom prst="rect">
            <a:avLst/>
          </a:prstGeom>
          <a:solidFill>
            <a:schemeClr val="accent1"/>
          </a:soli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defTabSz="801688" eaLnBrk="0" hangingPunct="0"/>
            <a:r>
              <a:rPr lang="es-ES_tradnl" sz="1600" b="1" noProof="1" smtClean="0">
                <a:solidFill>
                  <a:srgbClr val="FFFFFF"/>
                </a:solidFill>
              </a:rPr>
              <a:t>Mecánicas</a:t>
            </a:r>
            <a:endParaRPr sz="1600" b="1" noProof="1">
              <a:solidFill>
                <a:srgbClr val="FFFFFF"/>
              </a:solidFill>
            </a:endParaRPr>
          </a:p>
        </p:txBody>
      </p:sp>
      <p:sp>
        <p:nvSpPr>
          <p:cNvPr id="15366" name="Rectangle 5"/>
          <p:cNvSpPr>
            <a:spLocks noChangeArrowheads="1"/>
          </p:cNvSpPr>
          <p:nvPr/>
        </p:nvSpPr>
        <p:spPr bwMode="gray">
          <a:xfrm>
            <a:off x="3205163" y="2324420"/>
            <a:ext cx="2738437" cy="3879850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108000" tIns="108000" rIns="72000" bIns="72000">
            <a:prstTxWarp prst="textNoShape">
              <a:avLst/>
            </a:prstTxWarp>
          </a:bodyPr>
          <a:lstStyle/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Hipercalcemia asociada a malignidad</a:t>
            </a:r>
          </a:p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Sindrome de secreción inapropiada de hormona antidiurética</a:t>
            </a:r>
          </a:p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Acidosis láctica</a:t>
            </a:r>
          </a:p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Hipoglicemia</a:t>
            </a:r>
          </a:p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Insuficiencia adrenal</a:t>
            </a:r>
          </a:p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endParaRPr lang="es-ES_tradnl" sz="1600" noProof="1" smtClean="0"/>
          </a:p>
        </p:txBody>
      </p:sp>
      <p:sp>
        <p:nvSpPr>
          <p:cNvPr id="15367" name="Rectangle 6"/>
          <p:cNvSpPr>
            <a:spLocks noChangeArrowheads="1"/>
          </p:cNvSpPr>
          <p:nvPr/>
        </p:nvSpPr>
        <p:spPr bwMode="gray">
          <a:xfrm>
            <a:off x="3205163" y="1964057"/>
            <a:ext cx="2738437" cy="360363"/>
          </a:xfrm>
          <a:prstGeom prst="rect">
            <a:avLst/>
          </a:prstGeom>
          <a:solidFill>
            <a:schemeClr val="accent2"/>
          </a:soli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defTabSz="801688" eaLnBrk="0" hangingPunct="0"/>
            <a:r>
              <a:rPr lang="es-ES_tradnl" sz="1600" b="1" noProof="1" smtClean="0">
                <a:solidFill>
                  <a:srgbClr val="FFFFFF"/>
                </a:solidFill>
              </a:rPr>
              <a:t>Metabólicas</a:t>
            </a:r>
            <a:endParaRPr sz="1600" b="1" noProof="1">
              <a:solidFill>
                <a:srgbClr val="FFFFFF"/>
              </a:solidFill>
            </a:endParaRPr>
          </a:p>
        </p:txBody>
      </p:sp>
      <p:sp>
        <p:nvSpPr>
          <p:cNvPr id="15368" name="Rectangle 7"/>
          <p:cNvSpPr>
            <a:spLocks noChangeArrowheads="1"/>
          </p:cNvSpPr>
          <p:nvPr/>
        </p:nvSpPr>
        <p:spPr bwMode="gray">
          <a:xfrm>
            <a:off x="6097588" y="2324420"/>
            <a:ext cx="2738437" cy="3879850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108000" tIns="108000" rIns="72000" bIns="72000">
            <a:prstTxWarp prst="textNoShape">
              <a:avLst/>
            </a:prstTxWarp>
          </a:bodyPr>
          <a:lstStyle/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Neutropenia febril</a:t>
            </a:r>
          </a:p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Sindrome de lisis tumoral</a:t>
            </a:r>
          </a:p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Reacciones infusionales</a:t>
            </a:r>
          </a:p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S. </a:t>
            </a:r>
            <a:r>
              <a:rPr lang="en-US" sz="1600" noProof="1" smtClean="0"/>
              <a:t>H</a:t>
            </a:r>
            <a:r>
              <a:rPr lang="es-ES_tradnl" sz="1600" noProof="1" smtClean="0"/>
              <a:t>emolítico-urémico</a:t>
            </a:r>
          </a:p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Colitis neutropénica</a:t>
            </a:r>
          </a:p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r>
              <a:rPr lang="es-ES_tradnl" sz="1600" noProof="1" smtClean="0"/>
              <a:t>Cistitis hemorrágica</a:t>
            </a:r>
          </a:p>
          <a:p>
            <a:pPr marL="190500" indent="-190500">
              <a:spcBef>
                <a:spcPct val="40000"/>
              </a:spcBef>
              <a:buClr>
                <a:schemeClr val="accent2"/>
              </a:buClr>
              <a:buFont typeface="Wingdings" charset="2"/>
              <a:buChar char="§"/>
            </a:pPr>
            <a:endParaRPr sz="1600" noProof="1"/>
          </a:p>
        </p:txBody>
      </p:sp>
      <p:sp>
        <p:nvSpPr>
          <p:cNvPr id="15369" name="Rectangle 8"/>
          <p:cNvSpPr>
            <a:spLocks noChangeArrowheads="1"/>
          </p:cNvSpPr>
          <p:nvPr/>
        </p:nvSpPr>
        <p:spPr bwMode="gray">
          <a:xfrm>
            <a:off x="6118226" y="1963085"/>
            <a:ext cx="2738437" cy="360363"/>
          </a:xfrm>
          <a:prstGeom prst="rect">
            <a:avLst/>
          </a:prstGeom>
          <a:solidFill>
            <a:schemeClr val="bg2"/>
          </a:soli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 defTabSz="801688" eaLnBrk="0" hangingPunct="0"/>
            <a:r>
              <a:rPr lang="es-ES_tradnl" sz="1600" b="1" noProof="1" smtClean="0">
                <a:solidFill>
                  <a:srgbClr val="FFFFFF"/>
                </a:solidFill>
              </a:rPr>
              <a:t>Asociadas al tratamiento</a:t>
            </a:r>
            <a:endParaRPr sz="1600" b="1" noProof="1">
              <a:solidFill>
                <a:srgbClr val="FFFFFF"/>
              </a:solidFill>
            </a:endParaRPr>
          </a:p>
        </p:txBody>
      </p:sp>
      <p:sp>
        <p:nvSpPr>
          <p:cNvPr id="15372" name="Rectangle 7"/>
          <p:cNvSpPr>
            <a:spLocks noChangeArrowheads="1"/>
          </p:cNvSpPr>
          <p:nvPr/>
        </p:nvSpPr>
        <p:spPr bwMode="gray">
          <a:xfrm>
            <a:off x="314325" y="1038225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defTabSz="801688" eaLnBrk="0" hangingPunct="0"/>
            <a:endParaRPr noProof="1"/>
          </a:p>
        </p:txBody>
      </p:sp>
      <p:sp>
        <p:nvSpPr>
          <p:cNvPr id="2" name="Rectangle 1"/>
          <p:cNvSpPr/>
          <p:nvPr/>
        </p:nvSpPr>
        <p:spPr>
          <a:xfrm>
            <a:off x="347944" y="2420888"/>
            <a:ext cx="2709863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Rectangle 10"/>
          <p:cNvSpPr/>
          <p:nvPr/>
        </p:nvSpPr>
        <p:spPr>
          <a:xfrm>
            <a:off x="314325" y="2765376"/>
            <a:ext cx="2709863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Rectangle 11"/>
          <p:cNvSpPr/>
          <p:nvPr/>
        </p:nvSpPr>
        <p:spPr>
          <a:xfrm>
            <a:off x="3233737" y="2439235"/>
            <a:ext cx="2709863" cy="5504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angle 12"/>
          <p:cNvSpPr/>
          <p:nvPr/>
        </p:nvSpPr>
        <p:spPr>
          <a:xfrm>
            <a:off x="6118226" y="2386227"/>
            <a:ext cx="2709863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Rectangle 13"/>
          <p:cNvSpPr/>
          <p:nvPr/>
        </p:nvSpPr>
        <p:spPr>
          <a:xfrm>
            <a:off x="6120482" y="2744126"/>
            <a:ext cx="2709863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612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066800"/>
          </a:xfrm>
        </p:spPr>
        <p:txBody>
          <a:bodyPr/>
          <a:lstStyle/>
          <a:p>
            <a:r>
              <a:rPr lang="en-US" dirty="0" err="1" smtClean="0"/>
              <a:t>Antimicótico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32511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Neutropenia &gt; 4 – 7 </a:t>
            </a:r>
            <a:r>
              <a:rPr lang="en-US" dirty="0" err="1" smtClean="0"/>
              <a:t>días</a:t>
            </a:r>
            <a:r>
              <a:rPr lang="en-US" dirty="0" smtClean="0"/>
              <a:t> con </a:t>
            </a:r>
            <a:r>
              <a:rPr lang="en-US" dirty="0" err="1" smtClean="0"/>
              <a:t>fiebre</a:t>
            </a:r>
            <a:r>
              <a:rPr lang="en-US" dirty="0" smtClean="0"/>
              <a:t> </a:t>
            </a:r>
            <a:r>
              <a:rPr lang="en-US" dirty="0" err="1" smtClean="0"/>
              <a:t>persistente</a:t>
            </a:r>
            <a:r>
              <a:rPr lang="en-US" dirty="0" smtClean="0"/>
              <a:t> o </a:t>
            </a:r>
            <a:r>
              <a:rPr lang="en-US" dirty="0" err="1" smtClean="0"/>
              <a:t>recurrente</a:t>
            </a:r>
            <a:r>
              <a:rPr lang="en-US" dirty="0" smtClean="0"/>
              <a:t>.</a:t>
            </a:r>
          </a:p>
          <a:p>
            <a:r>
              <a:rPr lang="en-US" dirty="0" smtClean="0"/>
              <a:t>Si </a:t>
            </a:r>
            <a:r>
              <a:rPr lang="en-US" dirty="0" err="1" smtClean="0"/>
              <a:t>esta</a:t>
            </a:r>
            <a:r>
              <a:rPr lang="en-US" dirty="0" smtClean="0"/>
              <a:t> </a:t>
            </a:r>
            <a:r>
              <a:rPr lang="en-US" dirty="0" err="1" smtClean="0"/>
              <a:t>clínicamente</a:t>
            </a:r>
            <a:r>
              <a:rPr lang="en-US" dirty="0" smtClean="0"/>
              <a:t> </a:t>
            </a:r>
            <a:r>
              <a:rPr lang="en-US" dirty="0" err="1" smtClean="0"/>
              <a:t>inestable</a:t>
            </a:r>
            <a:r>
              <a:rPr lang="en-US" dirty="0" smtClean="0"/>
              <a:t> o </a:t>
            </a:r>
            <a:r>
              <a:rPr lang="en-US" dirty="0" err="1" smtClean="0"/>
              <a:t>sospecha</a:t>
            </a:r>
            <a:r>
              <a:rPr lang="en-US" dirty="0" smtClean="0"/>
              <a:t> </a:t>
            </a:r>
            <a:r>
              <a:rPr lang="en-US" dirty="0" err="1" smtClean="0"/>
              <a:t>infección</a:t>
            </a:r>
            <a:r>
              <a:rPr lang="en-US" dirty="0" smtClean="0"/>
              <a:t>, </a:t>
            </a:r>
            <a:r>
              <a:rPr lang="en-US" dirty="0" err="1" smtClean="0"/>
              <a:t>iniciar</a:t>
            </a:r>
            <a:r>
              <a:rPr lang="en-US" dirty="0" smtClean="0"/>
              <a:t> antes.</a:t>
            </a:r>
          </a:p>
          <a:p>
            <a:endParaRPr lang="en-US" dirty="0"/>
          </a:p>
          <a:p>
            <a:r>
              <a:rPr lang="en-US" dirty="0" smtClean="0"/>
              <a:t>Si no </a:t>
            </a:r>
            <a:r>
              <a:rPr lang="en-US" dirty="0" err="1" smtClean="0"/>
              <a:t>tiene</a:t>
            </a:r>
            <a:r>
              <a:rPr lang="en-US" dirty="0" smtClean="0"/>
              <a:t> </a:t>
            </a:r>
            <a:r>
              <a:rPr lang="en-US" dirty="0" err="1" smtClean="0"/>
              <a:t>hallazgos</a:t>
            </a:r>
            <a:r>
              <a:rPr lang="en-US" dirty="0" smtClean="0"/>
              <a:t> </a:t>
            </a:r>
            <a:r>
              <a:rPr lang="en-US" dirty="0" err="1" smtClean="0"/>
              <a:t>pumonares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 smtClean="0"/>
              <a:t>    - </a:t>
            </a:r>
            <a:r>
              <a:rPr lang="en-US" dirty="0" err="1" smtClean="0"/>
              <a:t>Caspofungina</a:t>
            </a:r>
            <a:r>
              <a:rPr lang="en-US" dirty="0" smtClean="0"/>
              <a:t> (candida)</a:t>
            </a:r>
            <a:endParaRPr lang="en-US" dirty="0"/>
          </a:p>
          <a:p>
            <a:r>
              <a:rPr lang="en-US" dirty="0" smtClean="0"/>
              <a:t>Si </a:t>
            </a:r>
            <a:r>
              <a:rPr lang="en-US" dirty="0" err="1" smtClean="0"/>
              <a:t>tiene</a:t>
            </a:r>
            <a:r>
              <a:rPr lang="en-US" dirty="0" smtClean="0"/>
              <a:t> </a:t>
            </a:r>
            <a:r>
              <a:rPr lang="en-US" dirty="0" err="1" smtClean="0"/>
              <a:t>hallazgos</a:t>
            </a:r>
            <a:r>
              <a:rPr lang="en-US" dirty="0" smtClean="0"/>
              <a:t> </a:t>
            </a:r>
            <a:r>
              <a:rPr lang="en-US" dirty="0" err="1" smtClean="0"/>
              <a:t>pulmonares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Voriconazol</a:t>
            </a:r>
            <a:r>
              <a:rPr lang="en-US" dirty="0" smtClean="0"/>
              <a:t> o </a:t>
            </a:r>
            <a:r>
              <a:rPr lang="en-US" dirty="0" err="1" smtClean="0"/>
              <a:t>anfotericina</a:t>
            </a:r>
            <a:r>
              <a:rPr lang="en-US" dirty="0" smtClean="0"/>
              <a:t> B.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Hacer</a:t>
            </a:r>
            <a:r>
              <a:rPr lang="en-US" dirty="0" smtClean="0"/>
              <a:t> FBC con LBA (</a:t>
            </a:r>
            <a:r>
              <a:rPr lang="en-US" dirty="0" err="1" smtClean="0"/>
              <a:t>aspergillus</a:t>
            </a:r>
            <a:r>
              <a:rPr lang="en-US" dirty="0" smtClean="0"/>
              <a:t>).</a:t>
            </a:r>
          </a:p>
          <a:p>
            <a:pPr marL="109728" indent="0">
              <a:buNone/>
            </a:pPr>
            <a:endParaRPr lang="en-US" dirty="0"/>
          </a:p>
          <a:p>
            <a:r>
              <a:rPr lang="en-US" dirty="0" err="1" smtClean="0"/>
              <a:t>Otros</a:t>
            </a:r>
            <a:r>
              <a:rPr lang="en-US" dirty="0" smtClean="0"/>
              <a:t>: </a:t>
            </a:r>
            <a:r>
              <a:rPr lang="en-US" dirty="0" err="1" smtClean="0"/>
              <a:t>Posaconazol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smtClean="0"/>
              <a:t>                </a:t>
            </a:r>
            <a:r>
              <a:rPr lang="en-US" dirty="0" err="1" smtClean="0"/>
              <a:t>Itraconazol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5" name="TextBox 4"/>
          <p:cNvSpPr txBox="1"/>
          <p:nvPr/>
        </p:nvSpPr>
        <p:spPr>
          <a:xfrm>
            <a:off x="195536" y="625212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 guideline for the use of antimicrobial agents in </a:t>
            </a:r>
            <a:r>
              <a:rPr lang="en-US" sz="1200" dirty="0" err="1"/>
              <a:t>neutropenic</a:t>
            </a:r>
            <a:r>
              <a:rPr lang="en-US" sz="1200" dirty="0"/>
              <a:t> patients with cancer: 2010 update by the infectious diseases society of </a:t>
            </a:r>
            <a:r>
              <a:rPr lang="en-US" sz="1200" dirty="0" err="1"/>
              <a:t>america</a:t>
            </a:r>
            <a:r>
              <a:rPr lang="en-US" sz="1200" dirty="0"/>
              <a:t>. </a:t>
            </a:r>
            <a:r>
              <a:rPr lang="en-US" sz="1200" dirty="0" err="1"/>
              <a:t>Clin</a:t>
            </a:r>
            <a:r>
              <a:rPr lang="en-US" sz="1200" dirty="0"/>
              <a:t> Infect Dis. 2011;52(4)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14465589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/>
          <a:lstStyle/>
          <a:p>
            <a:r>
              <a:rPr lang="en-US" dirty="0" smtClean="0"/>
              <a:t>G-CSF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729712"/>
          </a:xfrm>
        </p:spPr>
        <p:txBody>
          <a:bodyPr>
            <a:normAutofit/>
          </a:bodyPr>
          <a:lstStyle/>
          <a:p>
            <a:r>
              <a:rPr lang="en-US" sz="2600" b="1" dirty="0" err="1" smtClean="0"/>
              <a:t>Profilaxis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primaria</a:t>
            </a:r>
            <a:r>
              <a:rPr lang="en-US" sz="2600" dirty="0" smtClean="0"/>
              <a:t>:</a:t>
            </a:r>
          </a:p>
          <a:p>
            <a:pPr marL="109728" indent="0">
              <a:buNone/>
            </a:pPr>
            <a:r>
              <a:rPr lang="en-US" sz="2600" dirty="0"/>
              <a:t> </a:t>
            </a:r>
            <a:r>
              <a:rPr lang="en-US" sz="2600" dirty="0" smtClean="0"/>
              <a:t>   - Si el regimen produce &gt; 20% de neutropenia </a:t>
            </a:r>
            <a:r>
              <a:rPr lang="en-US" sz="2600" dirty="0" err="1" smtClean="0"/>
              <a:t>febril</a:t>
            </a:r>
            <a:r>
              <a:rPr lang="en-US" sz="2600" dirty="0" smtClean="0"/>
              <a:t>.</a:t>
            </a:r>
          </a:p>
          <a:p>
            <a:r>
              <a:rPr lang="en-US" sz="2600" b="1" dirty="0" err="1" smtClean="0"/>
              <a:t>Profilaxis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secundaria</a:t>
            </a:r>
            <a:r>
              <a:rPr lang="en-US" sz="2600" dirty="0" smtClean="0"/>
              <a:t>: </a:t>
            </a:r>
            <a:r>
              <a:rPr lang="en-US" sz="2600" dirty="0" err="1" smtClean="0"/>
              <a:t>Siempre</a:t>
            </a:r>
            <a:r>
              <a:rPr lang="en-US" sz="2600" dirty="0" smtClean="0"/>
              <a:t>.</a:t>
            </a:r>
          </a:p>
          <a:p>
            <a:pPr marL="109728" indent="0">
              <a:buNone/>
            </a:pPr>
            <a:r>
              <a:rPr lang="en-US" sz="2600" dirty="0"/>
              <a:t> </a:t>
            </a:r>
            <a:r>
              <a:rPr lang="en-US" sz="2600" dirty="0" smtClean="0"/>
              <a:t>    - </a:t>
            </a:r>
            <a:r>
              <a:rPr lang="en-US" sz="2600" dirty="0" err="1" smtClean="0"/>
              <a:t>Recurrencia</a:t>
            </a:r>
            <a:r>
              <a:rPr lang="en-US" sz="2600" dirty="0" smtClean="0"/>
              <a:t>: 50 – 60%</a:t>
            </a:r>
            <a:endParaRPr lang="en-US" sz="2600" dirty="0"/>
          </a:p>
          <a:p>
            <a:r>
              <a:rPr lang="en-US" sz="2600" b="1" dirty="0" err="1" smtClean="0"/>
              <a:t>Tratamiento</a:t>
            </a:r>
            <a:r>
              <a:rPr lang="en-US" sz="2600" dirty="0" smtClean="0"/>
              <a:t>:</a:t>
            </a:r>
          </a:p>
          <a:p>
            <a:pPr marL="109728" indent="0">
              <a:buNone/>
            </a:pPr>
            <a:r>
              <a:rPr lang="en-US" sz="2600" dirty="0"/>
              <a:t> </a:t>
            </a:r>
            <a:r>
              <a:rPr lang="en-US" sz="2600" dirty="0" smtClean="0"/>
              <a:t>   - IDSA: No.</a:t>
            </a:r>
          </a:p>
          <a:p>
            <a:pPr marL="109728" indent="0">
              <a:buNone/>
            </a:pPr>
            <a:r>
              <a:rPr lang="en-US" sz="2600" dirty="0"/>
              <a:t> </a:t>
            </a:r>
            <a:r>
              <a:rPr lang="en-US" sz="2600" dirty="0" smtClean="0"/>
              <a:t>   - ASCO/ESMO/NCCN: </a:t>
            </a:r>
            <a:r>
              <a:rPr lang="en-US" sz="2600" dirty="0" err="1" smtClean="0"/>
              <a:t>Generalmente</a:t>
            </a:r>
            <a:r>
              <a:rPr lang="en-US" sz="2600" dirty="0" smtClean="0"/>
              <a:t> no.</a:t>
            </a:r>
          </a:p>
          <a:p>
            <a:pPr marL="109728" indent="0">
              <a:buNone/>
            </a:pPr>
            <a:r>
              <a:rPr lang="en-US" sz="2600" dirty="0"/>
              <a:t>	</a:t>
            </a:r>
            <a:r>
              <a:rPr lang="en-US" sz="2600" dirty="0" smtClean="0"/>
              <a:t>- </a:t>
            </a:r>
            <a:r>
              <a:rPr lang="en-US" sz="2600" dirty="0" err="1" smtClean="0"/>
              <a:t>Considerar</a:t>
            </a:r>
            <a:r>
              <a:rPr lang="en-US" sz="2600" dirty="0" smtClean="0"/>
              <a:t> en </a:t>
            </a:r>
            <a:r>
              <a:rPr lang="en-US" sz="2600" dirty="0" err="1" smtClean="0"/>
              <a:t>pacientes</a:t>
            </a:r>
            <a:r>
              <a:rPr lang="en-US" sz="2600" dirty="0" smtClean="0"/>
              <a:t> con alto </a:t>
            </a:r>
            <a:r>
              <a:rPr lang="en-US" sz="2600" dirty="0" err="1" smtClean="0"/>
              <a:t>reisgo</a:t>
            </a:r>
            <a:r>
              <a:rPr lang="en-US" sz="2600" dirty="0" smtClean="0"/>
              <a:t> de </a:t>
            </a:r>
            <a:r>
              <a:rPr lang="en-US" sz="2600" dirty="0" err="1" smtClean="0"/>
              <a:t>complicaciones</a:t>
            </a:r>
            <a:r>
              <a:rPr lang="en-US" sz="2600" dirty="0" smtClean="0"/>
              <a:t> </a:t>
            </a:r>
            <a:r>
              <a:rPr lang="en-US" sz="2600" dirty="0" err="1" smtClean="0"/>
              <a:t>por</a:t>
            </a:r>
            <a:r>
              <a:rPr lang="en-US" sz="2600" dirty="0" smtClean="0"/>
              <a:t> la </a:t>
            </a:r>
            <a:r>
              <a:rPr lang="en-US" sz="2600" dirty="0" err="1" smtClean="0"/>
              <a:t>infección</a:t>
            </a:r>
            <a:r>
              <a:rPr lang="en-US" sz="2600" dirty="0" smtClean="0"/>
              <a:t>.</a:t>
            </a:r>
            <a:endParaRPr lang="es-CO" sz="2600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6309320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Antimicrobial Prophylaxis and Outpatient Management of Fever and Neutropenia in Adults Treated for Malignancy: American Society of Clinical Oncology Clinical Practice Guideline</a:t>
            </a:r>
            <a:r>
              <a:rPr lang="en-US" sz="1200" dirty="0" smtClean="0"/>
              <a:t>. </a:t>
            </a:r>
            <a:r>
              <a:rPr lang="es-CO" sz="1200" dirty="0"/>
              <a:t>J </a:t>
            </a:r>
            <a:r>
              <a:rPr lang="es-CO" sz="1200" dirty="0" err="1"/>
              <a:t>Clin</a:t>
            </a:r>
            <a:r>
              <a:rPr lang="es-CO" sz="1200" dirty="0"/>
              <a:t> </a:t>
            </a:r>
            <a:r>
              <a:rPr lang="es-CO" sz="1200" dirty="0" err="1"/>
              <a:t>Oncol</a:t>
            </a:r>
            <a:r>
              <a:rPr lang="es-CO" sz="1200" dirty="0"/>
              <a:t>. 2013 </a:t>
            </a:r>
            <a:r>
              <a:rPr lang="es-CO" sz="1200" dirty="0" err="1" smtClean="0"/>
              <a:t>Jan</a:t>
            </a:r>
            <a:r>
              <a:rPr lang="es-CO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001317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/>
          <a:lstStyle/>
          <a:p>
            <a:r>
              <a:rPr lang="en-US" dirty="0" err="1" smtClean="0"/>
              <a:t>Conclusiones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325112"/>
          </a:xfrm>
        </p:spPr>
        <p:txBody>
          <a:bodyPr/>
          <a:lstStyle/>
          <a:p>
            <a:r>
              <a:rPr lang="en-US" dirty="0" err="1" smtClean="0"/>
              <a:t>Emergencia</a:t>
            </a:r>
            <a:r>
              <a:rPr lang="en-US" dirty="0" smtClean="0"/>
              <a:t> </a:t>
            </a:r>
            <a:r>
              <a:rPr lang="en-US" dirty="0" err="1" smtClean="0"/>
              <a:t>médica</a:t>
            </a:r>
            <a:r>
              <a:rPr lang="en-US" dirty="0" smtClean="0"/>
              <a:t>.</a:t>
            </a:r>
          </a:p>
          <a:p>
            <a:r>
              <a:rPr lang="en-US" b="1" dirty="0" err="1" smtClean="0"/>
              <a:t>Diagnosticar</a:t>
            </a:r>
            <a:r>
              <a:rPr lang="en-US" dirty="0" smtClean="0"/>
              <a:t> </a:t>
            </a:r>
            <a:r>
              <a:rPr lang="en-US" dirty="0" err="1" smtClean="0"/>
              <a:t>cuando</a:t>
            </a:r>
            <a:r>
              <a:rPr lang="en-US" dirty="0" smtClean="0"/>
              <a:t> la T </a:t>
            </a:r>
            <a:r>
              <a:rPr lang="en-US" dirty="0" err="1" smtClean="0"/>
              <a:t>es</a:t>
            </a:r>
            <a:r>
              <a:rPr lang="en-US" dirty="0" smtClean="0"/>
              <a:t> mayor de 38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más</a:t>
            </a:r>
            <a:r>
              <a:rPr lang="en-US" dirty="0" smtClean="0"/>
              <a:t> de 1 </a:t>
            </a:r>
            <a:r>
              <a:rPr lang="en-US" dirty="0" err="1" smtClean="0"/>
              <a:t>hora</a:t>
            </a:r>
            <a:r>
              <a:rPr lang="en-US" dirty="0" smtClean="0"/>
              <a:t> o &gt; 38.3 en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ocasión</a:t>
            </a:r>
            <a:r>
              <a:rPr lang="en-US" dirty="0" smtClean="0"/>
              <a:t>, y </a:t>
            </a:r>
            <a:r>
              <a:rPr lang="en-US" dirty="0" err="1" smtClean="0"/>
              <a:t>cuando</a:t>
            </a:r>
            <a:r>
              <a:rPr lang="en-US" dirty="0" smtClean="0"/>
              <a:t> los </a:t>
            </a:r>
            <a:r>
              <a:rPr lang="en-US" dirty="0" err="1" smtClean="0"/>
              <a:t>neutrófilos</a:t>
            </a:r>
            <a:r>
              <a:rPr lang="en-US" dirty="0" smtClean="0"/>
              <a:t> </a:t>
            </a:r>
            <a:r>
              <a:rPr lang="en-US" dirty="0" err="1" smtClean="0"/>
              <a:t>sean</a:t>
            </a:r>
            <a:r>
              <a:rPr lang="en-US" dirty="0" smtClean="0"/>
              <a:t> </a:t>
            </a:r>
            <a:r>
              <a:rPr lang="en-US" dirty="0" err="1" smtClean="0"/>
              <a:t>menos</a:t>
            </a:r>
            <a:r>
              <a:rPr lang="en-US" dirty="0" smtClean="0"/>
              <a:t> de 500 o se </a:t>
            </a:r>
            <a:r>
              <a:rPr lang="en-US" dirty="0" err="1" smtClean="0"/>
              <a:t>esperan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caigan</a:t>
            </a:r>
            <a:r>
              <a:rPr lang="en-US" dirty="0" smtClean="0"/>
              <a:t> a </a:t>
            </a:r>
            <a:r>
              <a:rPr lang="en-US" dirty="0" err="1" smtClean="0"/>
              <a:t>menos</a:t>
            </a:r>
            <a:r>
              <a:rPr lang="en-US" dirty="0" smtClean="0"/>
              <a:t> de 500 en 48 </a:t>
            </a:r>
            <a:r>
              <a:rPr lang="en-US" dirty="0" err="1" smtClean="0"/>
              <a:t>horas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Determinar</a:t>
            </a:r>
            <a:r>
              <a:rPr lang="en-US" dirty="0" smtClean="0"/>
              <a:t> el </a:t>
            </a:r>
            <a:r>
              <a:rPr lang="en-US" b="1" dirty="0" err="1" smtClean="0"/>
              <a:t>riesgo</a:t>
            </a:r>
            <a:r>
              <a:rPr lang="en-US" dirty="0" smtClean="0"/>
              <a:t> de </a:t>
            </a:r>
            <a:r>
              <a:rPr lang="en-US" dirty="0" err="1" smtClean="0"/>
              <a:t>complicaciones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Examen</a:t>
            </a:r>
            <a:r>
              <a:rPr lang="en-US" dirty="0" smtClean="0"/>
              <a:t> </a:t>
            </a:r>
            <a:r>
              <a:rPr lang="en-US" dirty="0" err="1" smtClean="0"/>
              <a:t>físico</a:t>
            </a:r>
            <a:r>
              <a:rPr lang="en-US" dirty="0" smtClean="0"/>
              <a:t> e </a:t>
            </a:r>
            <a:r>
              <a:rPr lang="en-US" dirty="0" err="1" smtClean="0"/>
              <a:t>historia</a:t>
            </a:r>
            <a:r>
              <a:rPr lang="en-US" dirty="0" smtClean="0"/>
              <a:t> </a:t>
            </a:r>
            <a:r>
              <a:rPr lang="en-US" dirty="0" err="1" smtClean="0"/>
              <a:t>completas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Definir</a:t>
            </a:r>
            <a:r>
              <a:rPr lang="en-US" dirty="0" smtClean="0"/>
              <a:t> </a:t>
            </a:r>
            <a:r>
              <a:rPr lang="en-US" b="1" dirty="0" err="1" smtClean="0"/>
              <a:t>tratamiento</a:t>
            </a:r>
            <a:r>
              <a:rPr lang="en-US" dirty="0" smtClean="0"/>
              <a:t> </a:t>
            </a:r>
            <a:r>
              <a:rPr lang="en-US" dirty="0" err="1" smtClean="0"/>
              <a:t>según</a:t>
            </a:r>
            <a:r>
              <a:rPr lang="en-US" dirty="0" smtClean="0"/>
              <a:t> </a:t>
            </a:r>
            <a:r>
              <a:rPr lang="en-US" dirty="0" err="1" smtClean="0"/>
              <a:t>riesgo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Tratamiento</a:t>
            </a:r>
            <a:r>
              <a:rPr lang="en-US" dirty="0" smtClean="0"/>
              <a:t> </a:t>
            </a:r>
            <a:r>
              <a:rPr lang="en-US" dirty="0" err="1" smtClean="0"/>
              <a:t>antibiótico</a:t>
            </a:r>
            <a:r>
              <a:rPr lang="en-US" dirty="0" smtClean="0"/>
              <a:t> de </a:t>
            </a:r>
            <a:r>
              <a:rPr lang="en-US" b="1" dirty="0" err="1" smtClean="0"/>
              <a:t>amplio</a:t>
            </a:r>
            <a:r>
              <a:rPr lang="en-US" b="1" dirty="0" smtClean="0"/>
              <a:t> </a:t>
            </a:r>
            <a:r>
              <a:rPr lang="en-US" b="1" dirty="0" err="1" smtClean="0"/>
              <a:t>espectro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063429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/>
          <a:lstStyle/>
          <a:p>
            <a:r>
              <a:rPr lang="en-US" dirty="0" err="1" smtClean="0"/>
              <a:t>Caso</a:t>
            </a:r>
            <a:r>
              <a:rPr lang="en-US" dirty="0" smtClean="0"/>
              <a:t> </a:t>
            </a:r>
            <a:r>
              <a:rPr lang="en-US" dirty="0" err="1" smtClean="0"/>
              <a:t>clínico</a:t>
            </a:r>
            <a:r>
              <a:rPr lang="en-US" dirty="0"/>
              <a:t>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325112"/>
          </a:xfrm>
        </p:spPr>
        <p:txBody>
          <a:bodyPr>
            <a:normAutofit/>
          </a:bodyPr>
          <a:lstStyle/>
          <a:p>
            <a:r>
              <a:rPr lang="en-US" dirty="0" err="1" smtClean="0"/>
              <a:t>Paciente</a:t>
            </a:r>
            <a:r>
              <a:rPr lang="en-US" dirty="0" smtClean="0"/>
              <a:t> de 65 </a:t>
            </a:r>
            <a:r>
              <a:rPr lang="en-US" dirty="0" err="1" smtClean="0"/>
              <a:t>años</a:t>
            </a:r>
            <a:r>
              <a:rPr lang="en-US" dirty="0"/>
              <a:t> </a:t>
            </a:r>
            <a:r>
              <a:rPr lang="en-US" dirty="0" smtClean="0"/>
              <a:t>con </a:t>
            </a:r>
            <a:r>
              <a:rPr lang="en-US" dirty="0" err="1" smtClean="0"/>
              <a:t>leucemia</a:t>
            </a:r>
            <a:r>
              <a:rPr lang="en-US" dirty="0" smtClean="0"/>
              <a:t> </a:t>
            </a:r>
            <a:r>
              <a:rPr lang="en-US" dirty="0" err="1" smtClean="0"/>
              <a:t>mieloide</a:t>
            </a:r>
            <a:r>
              <a:rPr lang="en-US" dirty="0" smtClean="0"/>
              <a:t> </a:t>
            </a:r>
            <a:r>
              <a:rPr lang="en-US" dirty="0" err="1" smtClean="0"/>
              <a:t>aguda</a:t>
            </a:r>
            <a:r>
              <a:rPr lang="en-US" dirty="0" smtClean="0"/>
              <a:t> en </a:t>
            </a:r>
            <a:r>
              <a:rPr lang="en-US" dirty="0" err="1" smtClean="0"/>
              <a:t>quimioterapia</a:t>
            </a:r>
            <a:r>
              <a:rPr lang="en-US" dirty="0" smtClean="0"/>
              <a:t> con </a:t>
            </a:r>
            <a:r>
              <a:rPr lang="en-US" dirty="0" err="1" smtClean="0"/>
              <a:t>azacitidina</a:t>
            </a:r>
            <a:r>
              <a:rPr lang="en-US" dirty="0" smtClean="0"/>
              <a:t> x 2 (</a:t>
            </a:r>
            <a:r>
              <a:rPr lang="en-US" dirty="0" err="1" smtClean="0"/>
              <a:t>última</a:t>
            </a:r>
            <a:r>
              <a:rPr lang="en-US" dirty="0" smtClean="0"/>
              <a:t> </a:t>
            </a:r>
            <a:r>
              <a:rPr lang="en-US" dirty="0" err="1" smtClean="0"/>
              <a:t>hace</a:t>
            </a:r>
            <a:r>
              <a:rPr lang="en-US" dirty="0" smtClean="0"/>
              <a:t> 10 </a:t>
            </a:r>
            <a:r>
              <a:rPr lang="en-US" dirty="0" err="1" smtClean="0"/>
              <a:t>días</a:t>
            </a:r>
            <a:r>
              <a:rPr lang="en-US" dirty="0" smtClean="0"/>
              <a:t>), no </a:t>
            </a:r>
            <a:r>
              <a:rPr lang="en-US" dirty="0" err="1" smtClean="0"/>
              <a:t>tiene</a:t>
            </a:r>
            <a:r>
              <a:rPr lang="en-US" dirty="0" smtClean="0"/>
              <a:t> </a:t>
            </a:r>
            <a:r>
              <a:rPr lang="en-US" dirty="0" err="1" smtClean="0"/>
              <a:t>antecedente</a:t>
            </a:r>
            <a:r>
              <a:rPr lang="en-US" dirty="0" smtClean="0"/>
              <a:t> de NF, no ha </a:t>
            </a:r>
            <a:r>
              <a:rPr lang="en-US" dirty="0" err="1" smtClean="0"/>
              <a:t>recibido</a:t>
            </a:r>
            <a:r>
              <a:rPr lang="en-US" dirty="0" smtClean="0"/>
              <a:t> </a:t>
            </a:r>
            <a:r>
              <a:rPr lang="en-US" dirty="0" err="1" smtClean="0"/>
              <a:t>antibióticos</a:t>
            </a:r>
            <a:r>
              <a:rPr lang="en-US" dirty="0" smtClean="0"/>
              <a:t>, </a:t>
            </a:r>
            <a:r>
              <a:rPr lang="en-US" dirty="0" err="1" smtClean="0"/>
              <a:t>tiene</a:t>
            </a:r>
            <a:r>
              <a:rPr lang="en-US" dirty="0" smtClean="0"/>
              <a:t> PICC. Se </a:t>
            </a:r>
            <a:r>
              <a:rPr lang="en-US" dirty="0" err="1" smtClean="0"/>
              <a:t>presenta</a:t>
            </a:r>
            <a:r>
              <a:rPr lang="en-US" dirty="0" smtClean="0"/>
              <a:t> con 2 </a:t>
            </a:r>
            <a:r>
              <a:rPr lang="en-US" dirty="0" err="1" smtClean="0"/>
              <a:t>días</a:t>
            </a:r>
            <a:r>
              <a:rPr lang="en-US" dirty="0" smtClean="0"/>
              <a:t> de </a:t>
            </a:r>
            <a:r>
              <a:rPr lang="en-US" dirty="0" err="1" smtClean="0"/>
              <a:t>fiebre</a:t>
            </a:r>
            <a:r>
              <a:rPr lang="en-US" dirty="0"/>
              <a:t> </a:t>
            </a:r>
            <a:r>
              <a:rPr lang="en-US" dirty="0" smtClean="0"/>
              <a:t>(hasta 38.6).</a:t>
            </a:r>
          </a:p>
          <a:p>
            <a:r>
              <a:rPr lang="en-US" dirty="0" err="1"/>
              <a:t>E</a:t>
            </a:r>
            <a:r>
              <a:rPr lang="en-US" dirty="0" err="1" smtClean="0"/>
              <a:t>xamen</a:t>
            </a:r>
            <a:r>
              <a:rPr lang="en-US" dirty="0" smtClean="0"/>
              <a:t> </a:t>
            </a:r>
            <a:r>
              <a:rPr lang="en-US" dirty="0" err="1" smtClean="0"/>
              <a:t>físico</a:t>
            </a:r>
            <a:r>
              <a:rPr lang="en-US" dirty="0" smtClean="0"/>
              <a:t> con FC 86, PA 110/70, FR 18 rpm, Sat O2 96%, T 38.5, sin </a:t>
            </a:r>
            <a:r>
              <a:rPr lang="en-US" dirty="0" err="1" smtClean="0"/>
              <a:t>signos</a:t>
            </a:r>
            <a:r>
              <a:rPr lang="en-US" dirty="0" smtClean="0"/>
              <a:t> </a:t>
            </a:r>
            <a:r>
              <a:rPr lang="en-US" dirty="0" err="1" smtClean="0"/>
              <a:t>clínicos</a:t>
            </a:r>
            <a:r>
              <a:rPr lang="en-US" dirty="0" smtClean="0"/>
              <a:t> de </a:t>
            </a:r>
            <a:r>
              <a:rPr lang="en-US" dirty="0" err="1" smtClean="0"/>
              <a:t>infección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Hb</a:t>
            </a:r>
            <a:r>
              <a:rPr lang="en-US" dirty="0" smtClean="0"/>
              <a:t>: 12.6 </a:t>
            </a:r>
            <a:r>
              <a:rPr lang="en-US" dirty="0" err="1" smtClean="0"/>
              <a:t>Leucos</a:t>
            </a:r>
            <a:r>
              <a:rPr lang="en-US" dirty="0" smtClean="0"/>
              <a:t>: 400 ANC: 78 </a:t>
            </a:r>
            <a:r>
              <a:rPr lang="en-US" dirty="0" err="1" smtClean="0"/>
              <a:t>Plaq</a:t>
            </a:r>
            <a:r>
              <a:rPr lang="en-US" dirty="0" smtClean="0"/>
              <a:t>: 146.000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en-US" dirty="0" err="1" smtClean="0"/>
              <a:t>Creatinina</a:t>
            </a:r>
            <a:r>
              <a:rPr lang="en-US" dirty="0" smtClean="0"/>
              <a:t>: 1.12 BUN 22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594500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Sindrome</a:t>
            </a:r>
            <a:r>
              <a:rPr lang="en-US" dirty="0" smtClean="0">
                <a:solidFill>
                  <a:schemeClr val="bg1"/>
                </a:solidFill>
              </a:rPr>
              <a:t> de vena cava superior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36912"/>
            <a:ext cx="4042792" cy="3937624"/>
          </a:xfrm>
        </p:spPr>
        <p:txBody>
          <a:bodyPr/>
          <a:lstStyle/>
          <a:p>
            <a:r>
              <a:rPr lang="en-US" dirty="0" err="1" smtClean="0"/>
              <a:t>Cualquier</a:t>
            </a:r>
            <a:r>
              <a:rPr lang="en-US" dirty="0" smtClean="0"/>
              <a:t> </a:t>
            </a:r>
            <a:r>
              <a:rPr lang="en-US" dirty="0" err="1" smtClean="0"/>
              <a:t>proceso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cause </a:t>
            </a:r>
            <a:r>
              <a:rPr lang="en-US" dirty="0" err="1" smtClean="0"/>
              <a:t>obstrucción</a:t>
            </a:r>
            <a:r>
              <a:rPr lang="en-US" dirty="0" smtClean="0"/>
              <a:t> de la vena cava superior (</a:t>
            </a:r>
            <a:r>
              <a:rPr lang="en-US" dirty="0" err="1" smtClean="0"/>
              <a:t>pulmón</a:t>
            </a:r>
            <a:r>
              <a:rPr lang="en-US" dirty="0" smtClean="0"/>
              <a:t>, </a:t>
            </a:r>
            <a:r>
              <a:rPr lang="en-US" dirty="0" err="1" smtClean="0"/>
              <a:t>ganglios</a:t>
            </a:r>
            <a:r>
              <a:rPr lang="en-US" dirty="0" smtClean="0"/>
              <a:t> </a:t>
            </a:r>
            <a:r>
              <a:rPr lang="en-US" dirty="0" err="1" smtClean="0"/>
              <a:t>linfáticos</a:t>
            </a:r>
            <a:r>
              <a:rPr lang="en-US" dirty="0" smtClean="0"/>
              <a:t>, </a:t>
            </a:r>
            <a:r>
              <a:rPr lang="en-US" dirty="0" err="1" smtClean="0"/>
              <a:t>mediastino</a:t>
            </a:r>
            <a:r>
              <a:rPr lang="en-US" dirty="0" smtClean="0"/>
              <a:t>, </a:t>
            </a:r>
            <a:r>
              <a:rPr lang="en-US" dirty="0" err="1" smtClean="0"/>
              <a:t>trombosis</a:t>
            </a:r>
            <a:r>
              <a:rPr lang="en-US" dirty="0" smtClean="0"/>
              <a:t>)</a:t>
            </a:r>
            <a:endParaRPr lang="es-C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" r="4088"/>
          <a:stretch/>
        </p:blipFill>
        <p:spPr bwMode="auto">
          <a:xfrm>
            <a:off x="4275561" y="2060848"/>
            <a:ext cx="4472903" cy="3924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528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Fsiopatología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Circulación</a:t>
            </a:r>
            <a:r>
              <a:rPr lang="en-US" dirty="0" smtClean="0"/>
              <a:t> </a:t>
            </a:r>
            <a:r>
              <a:rPr lang="en-US" dirty="0" err="1" smtClean="0"/>
              <a:t>colateral</a:t>
            </a:r>
            <a:r>
              <a:rPr lang="en-US" dirty="0" smtClean="0"/>
              <a:t>: </a:t>
            </a:r>
            <a:r>
              <a:rPr lang="en-US" dirty="0" err="1" smtClean="0"/>
              <a:t>Semanas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Azygos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Mamaria</a:t>
            </a:r>
            <a:r>
              <a:rPr lang="en-US" dirty="0" smtClean="0"/>
              <a:t> </a:t>
            </a:r>
            <a:r>
              <a:rPr lang="en-US" dirty="0" err="1" smtClean="0"/>
              <a:t>interna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Torácica</a:t>
            </a:r>
            <a:r>
              <a:rPr lang="en-US" dirty="0" smtClean="0"/>
              <a:t> lateral.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Paraespinales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smtClean="0"/>
              <a:t>    </a:t>
            </a:r>
          </a:p>
          <a:p>
            <a:r>
              <a:rPr lang="en-US" dirty="0" err="1" smtClean="0"/>
              <a:t>Elevación</a:t>
            </a:r>
            <a:r>
              <a:rPr lang="en-US" dirty="0" smtClean="0"/>
              <a:t> de </a:t>
            </a:r>
            <a:r>
              <a:rPr lang="en-US" dirty="0" err="1" smtClean="0"/>
              <a:t>presión</a:t>
            </a:r>
            <a:r>
              <a:rPr lang="en-US" dirty="0" smtClean="0"/>
              <a:t> </a:t>
            </a:r>
            <a:r>
              <a:rPr lang="en-US" dirty="0" err="1" smtClean="0"/>
              <a:t>venosa</a:t>
            </a:r>
            <a:r>
              <a:rPr lang="en-US" dirty="0" smtClean="0"/>
              <a:t> central.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7713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929" y="908720"/>
            <a:ext cx="8229600" cy="1066800"/>
          </a:xfrm>
        </p:spPr>
        <p:txBody>
          <a:bodyPr/>
          <a:lstStyle/>
          <a:p>
            <a:r>
              <a:rPr lang="en-US" dirty="0" err="1" smtClean="0"/>
              <a:t>Etiología</a:t>
            </a:r>
            <a:endParaRPr lang="es-CO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0379754"/>
              </p:ext>
            </p:extLst>
          </p:nvPr>
        </p:nvGraphicFramePr>
        <p:xfrm>
          <a:off x="373929" y="1988840"/>
          <a:ext cx="8229600" cy="395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Maligno</a:t>
                      </a:r>
                      <a:r>
                        <a:rPr lang="en-US" baseline="0" dirty="0" smtClean="0"/>
                        <a:t> (90%)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Benigno</a:t>
                      </a:r>
                      <a:r>
                        <a:rPr lang="en-US" baseline="0" dirty="0" smtClean="0"/>
                        <a:t> 10 – 40%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r>
                        <a:rPr lang="en-US" b="1" dirty="0" smtClean="0"/>
                        <a:t>NSCLC</a:t>
                      </a:r>
                      <a:r>
                        <a:rPr lang="en-US" dirty="0" smtClean="0"/>
                        <a:t>: 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Trombosis</a:t>
                      </a:r>
                      <a:r>
                        <a:rPr lang="en-US" dirty="0" smtClean="0"/>
                        <a:t>.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109728" indent="0">
                        <a:buNone/>
                      </a:pPr>
                      <a:r>
                        <a:rPr lang="en-US" b="1" dirty="0" smtClean="0"/>
                        <a:t>SCLC: </a:t>
                      </a:r>
                      <a:r>
                        <a:rPr lang="en-US" dirty="0" smtClean="0"/>
                        <a:t>25%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Mediastinitis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fibrosante</a:t>
                      </a:r>
                      <a:endParaRPr lang="en-US" b="1" dirty="0" smtClean="0"/>
                    </a:p>
                    <a:p>
                      <a:r>
                        <a:rPr lang="en-US" dirty="0" smtClean="0"/>
                        <a:t> - Tuberculosis.</a:t>
                      </a:r>
                    </a:p>
                    <a:p>
                      <a:r>
                        <a:rPr lang="en-US" dirty="0" smtClean="0"/>
                        <a:t> - </a:t>
                      </a:r>
                      <a:r>
                        <a:rPr lang="en-US" dirty="0" err="1" smtClean="0"/>
                        <a:t>Aspergillus</a:t>
                      </a:r>
                      <a:r>
                        <a:rPr lang="en-US" baseline="0" dirty="0" smtClean="0"/>
                        <a:t> / </a:t>
                      </a:r>
                      <a:r>
                        <a:rPr lang="en-US" baseline="0" dirty="0" err="1" smtClean="0"/>
                        <a:t>actinomicosis</a:t>
                      </a:r>
                      <a:r>
                        <a:rPr lang="en-US" baseline="0" dirty="0" smtClean="0"/>
                        <a:t>.</a:t>
                      </a:r>
                    </a:p>
                    <a:p>
                      <a:r>
                        <a:rPr lang="en-US" baseline="0" dirty="0" smtClean="0"/>
                        <a:t> - </a:t>
                      </a:r>
                      <a:r>
                        <a:rPr lang="en-US" baseline="0" dirty="0" err="1" smtClean="0"/>
                        <a:t>Nocardiosis</a:t>
                      </a:r>
                      <a:r>
                        <a:rPr lang="en-US" baseline="0" dirty="0" smtClean="0"/>
                        <a:t>.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109728" indent="0">
                        <a:buNone/>
                      </a:pPr>
                      <a:r>
                        <a:rPr lang="en-US" b="1" dirty="0" err="1" smtClean="0"/>
                        <a:t>Linfoma</a:t>
                      </a:r>
                      <a:r>
                        <a:rPr lang="en-US" b="1" dirty="0" smtClean="0"/>
                        <a:t> no Hodgkin: 10%</a:t>
                      </a:r>
                    </a:p>
                    <a:p>
                      <a:pPr marL="109728" indent="0">
                        <a:buNone/>
                      </a:pPr>
                      <a:r>
                        <a:rPr lang="en-US" dirty="0" smtClean="0"/>
                        <a:t>- </a:t>
                      </a:r>
                      <a:r>
                        <a:rPr lang="en-US" dirty="0" err="1" smtClean="0"/>
                        <a:t>Linfoma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difuso</a:t>
                      </a:r>
                      <a:r>
                        <a:rPr lang="en-US" dirty="0" smtClean="0"/>
                        <a:t> de </a:t>
                      </a:r>
                      <a:r>
                        <a:rPr lang="en-US" dirty="0" err="1" smtClean="0"/>
                        <a:t>células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grandes</a:t>
                      </a:r>
                      <a:r>
                        <a:rPr lang="en-US" dirty="0" smtClean="0"/>
                        <a:t>:</a:t>
                      </a:r>
                    </a:p>
                    <a:p>
                      <a:pPr marL="109728" indent="0">
                        <a:buNone/>
                      </a:pPr>
                      <a:r>
                        <a:rPr lang="en-US" dirty="0" smtClean="0"/>
                        <a:t>- </a:t>
                      </a:r>
                      <a:r>
                        <a:rPr lang="en-US" dirty="0" err="1" smtClean="0"/>
                        <a:t>Linfoma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linfoblástico</a:t>
                      </a:r>
                      <a:r>
                        <a:rPr lang="en-US" dirty="0" smtClean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Fibrosis post-</a:t>
                      </a:r>
                      <a:r>
                        <a:rPr lang="en-US" b="1" dirty="0" err="1" smtClean="0"/>
                        <a:t>radiación</a:t>
                      </a:r>
                      <a:endParaRPr lang="es-CO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109728" indent="0">
                        <a:buNone/>
                      </a:pPr>
                      <a:r>
                        <a:rPr lang="en-US" b="1" dirty="0" err="1" smtClean="0"/>
                        <a:t>Timoma</a:t>
                      </a:r>
                      <a:r>
                        <a:rPr lang="en-US" b="1" dirty="0" smtClean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Aortitis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sifilítica</a:t>
                      </a:r>
                      <a:endParaRPr lang="es-CO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109728" indent="0">
                        <a:buNone/>
                      </a:pPr>
                      <a:r>
                        <a:rPr lang="en-US" b="1" dirty="0" smtClean="0"/>
                        <a:t>Tumor de </a:t>
                      </a:r>
                      <a:r>
                        <a:rPr lang="en-US" b="1" dirty="0" err="1" smtClean="0"/>
                        <a:t>células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germinales</a:t>
                      </a:r>
                      <a:r>
                        <a:rPr lang="en-US" b="1" dirty="0" smtClean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</a:t>
                      </a:r>
                      <a:r>
                        <a:rPr lang="en-US" b="1" dirty="0" err="1" smtClean="0"/>
                        <a:t>Metástasis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mediastinales</a:t>
                      </a:r>
                      <a:r>
                        <a:rPr lang="en-US" b="1" dirty="0" smtClean="0"/>
                        <a:t>.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7" y="6205537"/>
            <a:ext cx="8645525" cy="65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500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196" y="692696"/>
            <a:ext cx="8229600" cy="1066800"/>
          </a:xfrm>
        </p:spPr>
        <p:txBody>
          <a:bodyPr/>
          <a:lstStyle/>
          <a:p>
            <a:r>
              <a:rPr lang="en-US" dirty="0" err="1" smtClean="0"/>
              <a:t>Síntomas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96" y="1912200"/>
            <a:ext cx="8229600" cy="4325112"/>
          </a:xfrm>
        </p:spPr>
        <p:txBody>
          <a:bodyPr/>
          <a:lstStyle/>
          <a:p>
            <a:r>
              <a:rPr lang="en-US" dirty="0" smtClean="0"/>
              <a:t>Edema en </a:t>
            </a:r>
            <a:r>
              <a:rPr lang="en-US" dirty="0" err="1" smtClean="0"/>
              <a:t>miembros</a:t>
            </a:r>
            <a:r>
              <a:rPr lang="en-US" dirty="0" smtClean="0"/>
              <a:t> </a:t>
            </a:r>
          </a:p>
          <a:p>
            <a:pPr marL="109728" indent="0">
              <a:buNone/>
            </a:pPr>
            <a:r>
              <a:rPr lang="en-US" dirty="0" err="1" smtClean="0"/>
              <a:t>superiores</a:t>
            </a:r>
            <a:r>
              <a:rPr lang="en-US" dirty="0" smtClean="0"/>
              <a:t> y </a:t>
            </a:r>
            <a:r>
              <a:rPr lang="en-US" dirty="0" err="1" smtClean="0"/>
              <a:t>cara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Disnea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Tos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Cefalea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Mareo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Alteraciones</a:t>
            </a:r>
            <a:r>
              <a:rPr lang="en-US" dirty="0" smtClean="0"/>
              <a:t> </a:t>
            </a:r>
            <a:r>
              <a:rPr lang="en-US" dirty="0" err="1" smtClean="0"/>
              <a:t>visuales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Síncope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Empeoran</a:t>
            </a:r>
            <a:r>
              <a:rPr lang="en-US" dirty="0" smtClean="0"/>
              <a:t> en </a:t>
            </a:r>
            <a:r>
              <a:rPr lang="en-US" dirty="0" err="1" smtClean="0"/>
              <a:t>decúbito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6237312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Current medical diagnosis and treatment, superior vena </a:t>
            </a:r>
            <a:r>
              <a:rPr lang="en-US" sz="1400" dirty="0" err="1" smtClean="0"/>
              <a:t>caval</a:t>
            </a:r>
            <a:r>
              <a:rPr lang="en-US" sz="1400" dirty="0" smtClean="0"/>
              <a:t> obstruction (pages 482-483). Maxine </a:t>
            </a:r>
            <a:r>
              <a:rPr lang="en-US" sz="1400" dirty="0" err="1" smtClean="0"/>
              <a:t>Papadakis</a:t>
            </a:r>
            <a:r>
              <a:rPr lang="en-US" sz="1400" dirty="0" smtClean="0"/>
              <a:t>. Lange. 2013.</a:t>
            </a:r>
            <a:endParaRPr lang="es-CO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40768"/>
            <a:ext cx="3363838" cy="473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817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382000" cy="1069848"/>
          </a:xfrm>
        </p:spPr>
        <p:txBody>
          <a:bodyPr/>
          <a:lstStyle/>
          <a:p>
            <a:r>
              <a:rPr lang="en-US" dirty="0" err="1" smtClean="0"/>
              <a:t>Imágenes</a:t>
            </a:r>
            <a:endParaRPr lang="es-CO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95536" y="1772816"/>
            <a:ext cx="4041648" cy="457200"/>
          </a:xfrm>
        </p:spPr>
        <p:txBody>
          <a:bodyPr/>
          <a:lstStyle/>
          <a:p>
            <a:r>
              <a:rPr lang="en-US" dirty="0" err="1" smtClean="0"/>
              <a:t>Radiografía</a:t>
            </a:r>
            <a:r>
              <a:rPr lang="en-US" dirty="0" smtClean="0"/>
              <a:t> de </a:t>
            </a:r>
            <a:r>
              <a:rPr lang="en-US" dirty="0" err="1" smtClean="0"/>
              <a:t>tórax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81000" y="2348880"/>
            <a:ext cx="4041648" cy="1224135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en-US" dirty="0" err="1" smtClean="0"/>
              <a:t>Masa</a:t>
            </a:r>
            <a:endParaRPr lang="en-US" dirty="0" smtClean="0"/>
          </a:p>
          <a:p>
            <a:pPr marL="109728" indent="0">
              <a:buNone/>
            </a:pPr>
            <a:r>
              <a:rPr lang="en-US" dirty="0" err="1" smtClean="0"/>
              <a:t>Mediastino</a:t>
            </a:r>
            <a:r>
              <a:rPr lang="en-US" dirty="0" smtClean="0"/>
              <a:t> </a:t>
            </a:r>
            <a:r>
              <a:rPr lang="en-US" dirty="0" err="1" smtClean="0"/>
              <a:t>ensanchado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err="1" smtClean="0"/>
              <a:t>Derrame</a:t>
            </a:r>
            <a:r>
              <a:rPr lang="en-US" dirty="0" smtClean="0"/>
              <a:t> pleural.</a:t>
            </a:r>
            <a:endParaRPr lang="es-CO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88024" y="1700808"/>
            <a:ext cx="4041775" cy="457200"/>
          </a:xfrm>
        </p:spPr>
        <p:txBody>
          <a:bodyPr/>
          <a:lstStyle/>
          <a:p>
            <a:r>
              <a:rPr lang="en-US" dirty="0" smtClean="0"/>
              <a:t>TAC </a:t>
            </a:r>
            <a:r>
              <a:rPr lang="en-US" dirty="0" err="1" smtClean="0"/>
              <a:t>contrastada</a:t>
            </a:r>
            <a:r>
              <a:rPr lang="en-US" dirty="0" smtClean="0"/>
              <a:t> de </a:t>
            </a:r>
            <a:r>
              <a:rPr lang="en-US" dirty="0" err="1" smtClean="0"/>
              <a:t>tórax</a:t>
            </a:r>
            <a:endParaRPr lang="es-CO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348881"/>
            <a:ext cx="4041775" cy="1224135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en-US" dirty="0" err="1" smtClean="0"/>
              <a:t>Obstrucción</a:t>
            </a:r>
            <a:r>
              <a:rPr lang="en-US" dirty="0" smtClean="0"/>
              <a:t> VCS</a:t>
            </a:r>
          </a:p>
          <a:p>
            <a:pPr marL="109728" indent="0">
              <a:buNone/>
            </a:pPr>
            <a:r>
              <a:rPr lang="en-US" dirty="0" err="1" smtClean="0"/>
              <a:t>Colaterales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err="1" smtClean="0"/>
              <a:t>Compromiso</a:t>
            </a:r>
            <a:r>
              <a:rPr lang="en-US" dirty="0" smtClean="0"/>
              <a:t> </a:t>
            </a:r>
            <a:r>
              <a:rPr lang="en-US" dirty="0" err="1" smtClean="0"/>
              <a:t>tumoral</a:t>
            </a:r>
            <a:r>
              <a:rPr lang="en-US" dirty="0" smtClean="0"/>
              <a:t>.</a:t>
            </a:r>
            <a:endParaRPr lang="es-CO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89522"/>
            <a:ext cx="3168352" cy="2966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689522"/>
            <a:ext cx="3655462" cy="2932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12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Diagnóstico</a:t>
            </a:r>
            <a:r>
              <a:rPr lang="en-US" dirty="0" smtClean="0"/>
              <a:t> </a:t>
            </a:r>
            <a:r>
              <a:rPr lang="en-US" dirty="0" err="1" smtClean="0"/>
              <a:t>histológico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err="1" smtClean="0"/>
              <a:t>Citología</a:t>
            </a:r>
            <a:r>
              <a:rPr lang="en-US" dirty="0" smtClean="0"/>
              <a:t> de </a:t>
            </a:r>
            <a:r>
              <a:rPr lang="en-US" dirty="0" err="1" smtClean="0"/>
              <a:t>líquido</a:t>
            </a:r>
            <a:r>
              <a:rPr lang="en-US" dirty="0" smtClean="0"/>
              <a:t> pleural.</a:t>
            </a:r>
          </a:p>
          <a:p>
            <a:r>
              <a:rPr lang="en-US" dirty="0" err="1" smtClean="0"/>
              <a:t>Biopsia</a:t>
            </a:r>
            <a:r>
              <a:rPr lang="en-US" dirty="0" smtClean="0"/>
              <a:t> </a:t>
            </a:r>
            <a:r>
              <a:rPr lang="en-US" dirty="0" err="1" smtClean="0"/>
              <a:t>ganglio</a:t>
            </a:r>
            <a:r>
              <a:rPr lang="en-US" dirty="0" smtClean="0"/>
              <a:t> </a:t>
            </a:r>
            <a:r>
              <a:rPr lang="en-US" dirty="0" err="1" smtClean="0"/>
              <a:t>linfático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Fibrobroncoscopia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Mediastinoscopia</a:t>
            </a:r>
            <a:r>
              <a:rPr lang="en-US" dirty="0" smtClean="0"/>
              <a:t>.</a:t>
            </a:r>
          </a:p>
          <a:p>
            <a:r>
              <a:rPr lang="en-US" dirty="0" smtClean="0"/>
              <a:t>VATS.</a:t>
            </a:r>
          </a:p>
          <a:p>
            <a:r>
              <a:rPr lang="en-US" dirty="0" err="1" smtClean="0"/>
              <a:t>Toracotomía</a:t>
            </a:r>
            <a:r>
              <a:rPr lang="en-US" dirty="0" smtClean="0"/>
              <a:t>.</a:t>
            </a:r>
            <a:endParaRPr lang="es-CO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6256071" y="1844824"/>
            <a:ext cx="2367931" cy="2279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092" y="4294002"/>
            <a:ext cx="2300808" cy="221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602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Neutropenia </a:t>
            </a:r>
            <a:r>
              <a:rPr lang="en-US" dirty="0" err="1" smtClean="0">
                <a:solidFill>
                  <a:schemeClr val="bg1"/>
                </a:solidFill>
              </a:rPr>
              <a:t>febril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52941"/>
            <a:ext cx="8507288" cy="4225656"/>
          </a:xfrm>
        </p:spPr>
        <p:txBody>
          <a:bodyPr>
            <a:normAutofit lnSpcReduction="10000"/>
          </a:bodyPr>
          <a:lstStyle/>
          <a:p>
            <a:r>
              <a:rPr lang="es-CO" dirty="0" smtClean="0"/>
              <a:t>Fiebre </a:t>
            </a:r>
            <a:r>
              <a:rPr lang="es-CO" dirty="0"/>
              <a:t>mayor de 38 °C</a:t>
            </a:r>
            <a:r>
              <a:rPr lang="es-CO" dirty="0" smtClean="0"/>
              <a:t> </a:t>
            </a:r>
            <a:r>
              <a:rPr lang="es-CO" dirty="0"/>
              <a:t>durante </a:t>
            </a:r>
            <a:r>
              <a:rPr lang="es-CO" dirty="0" smtClean="0"/>
              <a:t>al menos 1 hora </a:t>
            </a:r>
            <a:r>
              <a:rPr lang="es-CO" dirty="0"/>
              <a:t>o fiebre mayor de 38.3 °C</a:t>
            </a:r>
            <a:r>
              <a:rPr lang="es-CO" dirty="0" smtClean="0"/>
              <a:t> </a:t>
            </a:r>
            <a:r>
              <a:rPr lang="es-CO" dirty="0"/>
              <a:t>en 1 ocasión.</a:t>
            </a:r>
          </a:p>
          <a:p>
            <a:endParaRPr lang="es-CO" dirty="0"/>
          </a:p>
          <a:p>
            <a:r>
              <a:rPr lang="es-CO" dirty="0" smtClean="0"/>
              <a:t>ANC </a:t>
            </a:r>
            <a:r>
              <a:rPr lang="es-CO" dirty="0"/>
              <a:t>menor de 500/mm3 o recuento de leucocitos </a:t>
            </a:r>
            <a:endParaRPr lang="es-CO" dirty="0" smtClean="0"/>
          </a:p>
          <a:p>
            <a:pPr marL="109728" indent="0">
              <a:buNone/>
            </a:pPr>
            <a:r>
              <a:rPr lang="es-CO" dirty="0" smtClean="0"/>
              <a:t>&lt; </a:t>
            </a:r>
            <a:r>
              <a:rPr lang="es-CO" dirty="0"/>
              <a:t>1000/mm3 cuando se espera que el </a:t>
            </a:r>
            <a:r>
              <a:rPr lang="es-CO" dirty="0" smtClean="0"/>
              <a:t>ANC sea </a:t>
            </a:r>
            <a:r>
              <a:rPr lang="es-CO" dirty="0"/>
              <a:t>menor de </a:t>
            </a:r>
            <a:r>
              <a:rPr lang="es-CO" dirty="0" smtClean="0"/>
              <a:t>500/mm3 en 48 horas.</a:t>
            </a:r>
          </a:p>
          <a:p>
            <a:endParaRPr lang="en-US" dirty="0"/>
          </a:p>
          <a:p>
            <a:r>
              <a:rPr lang="en-US" dirty="0" err="1" smtClean="0"/>
              <a:t>Clases</a:t>
            </a:r>
            <a:r>
              <a:rPr lang="en-US" dirty="0" smtClean="0"/>
              <a:t>: </a:t>
            </a:r>
            <a:r>
              <a:rPr lang="en-US" dirty="0" err="1" smtClean="0"/>
              <a:t>Infección</a:t>
            </a:r>
            <a:r>
              <a:rPr lang="en-US" dirty="0" smtClean="0"/>
              <a:t> </a:t>
            </a:r>
            <a:r>
              <a:rPr lang="en-US" dirty="0" err="1" smtClean="0"/>
              <a:t>documentada</a:t>
            </a:r>
            <a:r>
              <a:rPr lang="en-US" dirty="0" smtClean="0"/>
              <a:t> </a:t>
            </a:r>
            <a:r>
              <a:rPr lang="en-US" dirty="0" err="1" smtClean="0"/>
              <a:t>microbiológicamente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</a:t>
            </a:r>
            <a:r>
              <a:rPr lang="en-US" dirty="0" err="1" smtClean="0"/>
              <a:t>Infección</a:t>
            </a:r>
            <a:r>
              <a:rPr lang="en-US" dirty="0" smtClean="0"/>
              <a:t> </a:t>
            </a:r>
            <a:r>
              <a:rPr lang="en-US" dirty="0" err="1" smtClean="0"/>
              <a:t>documentada</a:t>
            </a:r>
            <a:r>
              <a:rPr lang="en-US" dirty="0"/>
              <a:t> </a:t>
            </a:r>
            <a:r>
              <a:rPr lang="en-US" dirty="0" err="1" smtClean="0"/>
              <a:t>clínicamente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</a:t>
            </a:r>
            <a:r>
              <a:rPr lang="en-US" dirty="0" err="1" smtClean="0"/>
              <a:t>Fiebre</a:t>
            </a:r>
            <a:r>
              <a:rPr lang="en-US" dirty="0" smtClean="0"/>
              <a:t> </a:t>
            </a:r>
            <a:r>
              <a:rPr lang="en-US" dirty="0" err="1" smtClean="0"/>
              <a:t>inexplicada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4" name="TextBox 3"/>
          <p:cNvSpPr txBox="1"/>
          <p:nvPr/>
        </p:nvSpPr>
        <p:spPr>
          <a:xfrm>
            <a:off x="195536" y="625212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 guideline for the use of antimicrobial agents in </a:t>
            </a:r>
            <a:r>
              <a:rPr lang="en-US" sz="1200" dirty="0" err="1"/>
              <a:t>neutropenic</a:t>
            </a:r>
            <a:r>
              <a:rPr lang="en-US" sz="1200" dirty="0"/>
              <a:t> patients with cancer: 2010 update by the infectious diseases society of </a:t>
            </a:r>
            <a:r>
              <a:rPr lang="en-US" sz="1200" dirty="0" err="1"/>
              <a:t>america</a:t>
            </a:r>
            <a:r>
              <a:rPr lang="en-US" sz="1200" dirty="0"/>
              <a:t>. </a:t>
            </a:r>
            <a:r>
              <a:rPr lang="en-US" sz="1200" dirty="0" err="1"/>
              <a:t>Clin</a:t>
            </a:r>
            <a:r>
              <a:rPr lang="en-US" sz="1200" dirty="0"/>
              <a:t> Infect Dis. 2011;52(4)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5832402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r>
              <a:rPr lang="en-US" dirty="0" err="1" smtClean="0"/>
              <a:t>Clasificación</a:t>
            </a:r>
            <a:endParaRPr lang="es-CO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7764030"/>
              </p:ext>
            </p:extLst>
          </p:nvPr>
        </p:nvGraphicFramePr>
        <p:xfrm>
          <a:off x="395536" y="1844824"/>
          <a:ext cx="8219256" cy="422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514400"/>
                <a:gridCol w="547260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Grado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%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0 – </a:t>
                      </a:r>
                      <a:r>
                        <a:rPr lang="en-US" b="1" dirty="0" err="1" smtClean="0"/>
                        <a:t>Asintomático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Dx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radiológico</a:t>
                      </a:r>
                      <a:r>
                        <a:rPr lang="en-US" dirty="0" smtClean="0"/>
                        <a:t>.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 – </a:t>
                      </a:r>
                      <a:r>
                        <a:rPr lang="en-US" b="1" dirty="0" err="1" smtClean="0"/>
                        <a:t>Leve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Edema / </a:t>
                      </a:r>
                      <a:r>
                        <a:rPr lang="en-US" dirty="0" err="1" smtClean="0"/>
                        <a:t>cianosis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 – </a:t>
                      </a:r>
                      <a:r>
                        <a:rPr lang="en-US" b="1" dirty="0" err="1" smtClean="0"/>
                        <a:t>Moderado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Disfaga</a:t>
                      </a:r>
                      <a:r>
                        <a:rPr lang="en-US" baseline="0" dirty="0" smtClean="0"/>
                        <a:t> / </a:t>
                      </a:r>
                      <a:r>
                        <a:rPr lang="en-US" baseline="0" dirty="0" err="1" smtClean="0"/>
                        <a:t>tos</a:t>
                      </a:r>
                      <a:r>
                        <a:rPr lang="en-US" baseline="0" dirty="0" smtClean="0"/>
                        <a:t> / </a:t>
                      </a:r>
                      <a:r>
                        <a:rPr lang="en-US" baseline="0" dirty="0" err="1" smtClean="0"/>
                        <a:t>alteración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movimiento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cabeza</a:t>
                      </a:r>
                      <a:r>
                        <a:rPr lang="en-US" baseline="0" dirty="0" smtClean="0"/>
                        <a:t> u </a:t>
                      </a:r>
                      <a:r>
                        <a:rPr lang="en-US" baseline="0" dirty="0" err="1" smtClean="0"/>
                        <a:t>ojos</a:t>
                      </a:r>
                      <a:r>
                        <a:rPr lang="en-US" baseline="0" dirty="0" smtClean="0"/>
                        <a:t> / </a:t>
                      </a:r>
                      <a:r>
                        <a:rPr lang="en-US" baseline="0" dirty="0" err="1" smtClean="0"/>
                        <a:t>alteración</a:t>
                      </a:r>
                      <a:r>
                        <a:rPr lang="en-US" baseline="0" dirty="0" smtClean="0"/>
                        <a:t> visual.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 – </a:t>
                      </a:r>
                      <a:r>
                        <a:rPr lang="en-US" b="1" dirty="0" err="1" smtClean="0"/>
                        <a:t>Severo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Edema</a:t>
                      </a:r>
                      <a:r>
                        <a:rPr lang="en-US" baseline="0" dirty="0" smtClean="0"/>
                        <a:t> cerebral (</a:t>
                      </a:r>
                      <a:r>
                        <a:rPr lang="en-US" dirty="0" err="1" smtClean="0"/>
                        <a:t>Cefalea</a:t>
                      </a:r>
                      <a:r>
                        <a:rPr lang="en-US" dirty="0" smtClean="0"/>
                        <a:t> / </a:t>
                      </a:r>
                      <a:r>
                        <a:rPr lang="en-US" dirty="0" err="1" smtClean="0"/>
                        <a:t>mareo</a:t>
                      </a:r>
                      <a:r>
                        <a:rPr lang="en-US" dirty="0" smtClean="0"/>
                        <a:t>)</a:t>
                      </a:r>
                    </a:p>
                    <a:p>
                      <a:r>
                        <a:rPr lang="en-US" dirty="0" smtClean="0"/>
                        <a:t>Edema </a:t>
                      </a:r>
                      <a:r>
                        <a:rPr lang="en-US" dirty="0" err="1" smtClean="0"/>
                        <a:t>laríngeo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leve</a:t>
                      </a:r>
                      <a:r>
                        <a:rPr lang="en-US" baseline="0" dirty="0" smtClean="0"/>
                        <a:t> / </a:t>
                      </a:r>
                      <a:r>
                        <a:rPr lang="en-US" baseline="0" dirty="0" err="1" smtClean="0"/>
                        <a:t>moderado</a:t>
                      </a:r>
                      <a:r>
                        <a:rPr lang="en-US" baseline="0" dirty="0" smtClean="0"/>
                        <a:t>.</a:t>
                      </a:r>
                    </a:p>
                    <a:p>
                      <a:r>
                        <a:rPr lang="en-US" baseline="0" dirty="0" err="1" smtClean="0"/>
                        <a:t>Disminución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reserva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cardíaca</a:t>
                      </a:r>
                      <a:r>
                        <a:rPr lang="en-US" baseline="0" dirty="0" smtClean="0"/>
                        <a:t> (</a:t>
                      </a:r>
                      <a:r>
                        <a:rPr lang="en-US" baseline="0" dirty="0" err="1" smtClean="0"/>
                        <a:t>síncope</a:t>
                      </a:r>
                      <a:r>
                        <a:rPr lang="en-US" baseline="0" dirty="0" smtClean="0"/>
                        <a:t> con </a:t>
                      </a:r>
                      <a:r>
                        <a:rPr lang="en-US" baseline="0" dirty="0" err="1" smtClean="0"/>
                        <a:t>movimiento</a:t>
                      </a:r>
                      <a:r>
                        <a:rPr lang="en-US" baseline="0" dirty="0" smtClean="0"/>
                        <a:t>)</a:t>
                      </a:r>
                      <a:endParaRPr lang="es-CO" dirty="0"/>
                    </a:p>
                  </a:txBody>
                  <a:tcPr/>
                </a:tc>
              </a:tr>
              <a:tr h="11740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 – </a:t>
                      </a:r>
                      <a:r>
                        <a:rPr lang="en-US" b="1" dirty="0" err="1" smtClean="0"/>
                        <a:t>Amenaza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vida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Edema cerebral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severo</a:t>
                      </a:r>
                      <a:r>
                        <a:rPr lang="en-US" baseline="0" dirty="0" smtClean="0"/>
                        <a:t> (</a:t>
                      </a:r>
                      <a:r>
                        <a:rPr lang="en-US" baseline="0" dirty="0" err="1" smtClean="0"/>
                        <a:t>confusión</a:t>
                      </a:r>
                      <a:r>
                        <a:rPr lang="en-US" baseline="0" dirty="0" smtClean="0"/>
                        <a:t>)</a:t>
                      </a:r>
                    </a:p>
                    <a:p>
                      <a:r>
                        <a:rPr lang="en-US" baseline="0" dirty="0" smtClean="0"/>
                        <a:t>Edema </a:t>
                      </a:r>
                      <a:r>
                        <a:rPr lang="en-US" baseline="0" dirty="0" err="1" smtClean="0"/>
                        <a:t>laríngeo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severo</a:t>
                      </a:r>
                      <a:r>
                        <a:rPr lang="en-US" baseline="0" dirty="0" smtClean="0"/>
                        <a:t> (</a:t>
                      </a:r>
                      <a:r>
                        <a:rPr lang="en-US" baseline="0" dirty="0" err="1" smtClean="0"/>
                        <a:t>estridor</a:t>
                      </a:r>
                      <a:r>
                        <a:rPr lang="en-US" baseline="0" dirty="0" smtClean="0"/>
                        <a:t>).</a:t>
                      </a:r>
                    </a:p>
                    <a:p>
                      <a:r>
                        <a:rPr lang="en-US" baseline="0" dirty="0" err="1" smtClean="0"/>
                        <a:t>Compromiso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hemodinámico</a:t>
                      </a:r>
                      <a:r>
                        <a:rPr lang="en-US" baseline="0" dirty="0" smtClean="0"/>
                        <a:t> (</a:t>
                      </a:r>
                      <a:r>
                        <a:rPr lang="en-US" baseline="0" dirty="0" err="1" smtClean="0"/>
                        <a:t>síncope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hipotensión</a:t>
                      </a:r>
                      <a:r>
                        <a:rPr lang="en-US" baseline="0" dirty="0" smtClean="0"/>
                        <a:t>)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5 - Fatal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&lt;1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Muerte</a:t>
                      </a:r>
                      <a:r>
                        <a:rPr lang="en-US" dirty="0" smtClean="0"/>
                        <a:t>.</a:t>
                      </a:r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512" y="6237312"/>
            <a:ext cx="86409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i="1" dirty="0" err="1"/>
              <a:t>Yu</a:t>
            </a:r>
            <a:r>
              <a:rPr lang="es-CO" sz="1200" i="1" dirty="0"/>
              <a:t> JB, Wilson LD, </a:t>
            </a:r>
            <a:r>
              <a:rPr lang="es-CO" sz="1200" i="1" dirty="0" err="1"/>
              <a:t>Detterbeck</a:t>
            </a:r>
            <a:r>
              <a:rPr lang="es-CO" sz="1200" i="1" dirty="0"/>
              <a:t> FC. Superior vena cava </a:t>
            </a:r>
            <a:r>
              <a:rPr lang="es-CO" sz="1200" i="1" dirty="0" err="1"/>
              <a:t>syndrome</a:t>
            </a:r>
            <a:r>
              <a:rPr lang="es-CO" sz="1200" i="1" dirty="0"/>
              <a:t>-a </a:t>
            </a:r>
            <a:r>
              <a:rPr lang="es-CO" sz="1200" i="1" dirty="0" err="1"/>
              <a:t>proposed</a:t>
            </a:r>
            <a:r>
              <a:rPr lang="es-CO" sz="1200" i="1" dirty="0"/>
              <a:t> </a:t>
            </a:r>
            <a:r>
              <a:rPr lang="es-CO" sz="1200" i="1" dirty="0" err="1"/>
              <a:t>classification</a:t>
            </a:r>
            <a:r>
              <a:rPr lang="es-CO" sz="1200" i="1" dirty="0"/>
              <a:t> </a:t>
            </a:r>
            <a:r>
              <a:rPr lang="es-CO" sz="1200" i="1" dirty="0" err="1"/>
              <a:t>system</a:t>
            </a:r>
            <a:r>
              <a:rPr lang="es-CO" sz="1200" i="1" dirty="0"/>
              <a:t> and </a:t>
            </a:r>
            <a:r>
              <a:rPr lang="es-CO" sz="1200" i="1" dirty="0" err="1"/>
              <a:t>algorithm</a:t>
            </a:r>
            <a:r>
              <a:rPr lang="es-CO" sz="1200" i="1" dirty="0"/>
              <a:t> </a:t>
            </a:r>
            <a:r>
              <a:rPr lang="es-CO" sz="1200" i="1" dirty="0" err="1"/>
              <a:t>for</a:t>
            </a:r>
            <a:r>
              <a:rPr lang="es-CO" sz="1200" i="1" dirty="0"/>
              <a:t> </a:t>
            </a:r>
            <a:r>
              <a:rPr lang="es-CO" sz="1200" i="1" dirty="0" err="1"/>
              <a:t>management</a:t>
            </a:r>
            <a:r>
              <a:rPr lang="es-CO" sz="1200" i="1" dirty="0"/>
              <a:t>. J </a:t>
            </a:r>
            <a:r>
              <a:rPr lang="es-CO" sz="1200" i="1" dirty="0" err="1"/>
              <a:t>Thorac</a:t>
            </a:r>
            <a:r>
              <a:rPr lang="es-CO" sz="1200" i="1" dirty="0"/>
              <a:t> </a:t>
            </a:r>
            <a:r>
              <a:rPr lang="es-CO" sz="1200" i="1" dirty="0" err="1"/>
              <a:t>Oncol</a:t>
            </a:r>
            <a:r>
              <a:rPr lang="es-CO" sz="1200" i="1" dirty="0"/>
              <a:t> 2008; 3:811</a:t>
            </a:r>
            <a:r>
              <a:rPr lang="es-CO" i="1" dirty="0"/>
              <a:t>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1573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/>
          <a:lstStyle/>
          <a:p>
            <a:r>
              <a:rPr lang="en-US" dirty="0" err="1" smtClean="0"/>
              <a:t>Tratamiento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729712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Aliviar</a:t>
            </a:r>
            <a:r>
              <a:rPr lang="en-US" dirty="0" smtClean="0"/>
              <a:t> </a:t>
            </a:r>
            <a:r>
              <a:rPr lang="en-US" dirty="0" err="1" smtClean="0"/>
              <a:t>síntomas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Tratar</a:t>
            </a:r>
            <a:r>
              <a:rPr lang="en-US" dirty="0" smtClean="0"/>
              <a:t> </a:t>
            </a:r>
            <a:r>
              <a:rPr lang="en-US" dirty="0" err="1" smtClean="0"/>
              <a:t>enfermedad</a:t>
            </a:r>
            <a:r>
              <a:rPr lang="en-US" dirty="0" smtClean="0"/>
              <a:t> </a:t>
            </a:r>
            <a:r>
              <a:rPr lang="en-US" dirty="0" err="1" smtClean="0"/>
              <a:t>subyacente</a:t>
            </a:r>
            <a:r>
              <a:rPr lang="en-US" dirty="0" smtClean="0"/>
              <a:t>.</a:t>
            </a:r>
          </a:p>
          <a:p>
            <a:r>
              <a:rPr lang="en-US" b="1" dirty="0" err="1" smtClean="0"/>
              <a:t>Diagnóstico</a:t>
            </a:r>
            <a:r>
              <a:rPr lang="en-US" b="1" dirty="0" smtClean="0"/>
              <a:t> </a:t>
            </a:r>
            <a:r>
              <a:rPr lang="en-US" b="1" dirty="0" err="1" smtClean="0"/>
              <a:t>histológico</a:t>
            </a:r>
            <a:r>
              <a:rPr lang="en-US" b="1" dirty="0" smtClean="0"/>
              <a:t>.</a:t>
            </a:r>
          </a:p>
          <a:p>
            <a:endParaRPr lang="en-US" b="1" dirty="0"/>
          </a:p>
          <a:p>
            <a:r>
              <a:rPr lang="en-US" dirty="0" err="1" smtClean="0"/>
              <a:t>Medidas</a:t>
            </a:r>
            <a:r>
              <a:rPr lang="en-US" dirty="0" smtClean="0"/>
              <a:t> </a:t>
            </a:r>
            <a:r>
              <a:rPr lang="en-US" dirty="0" err="1" smtClean="0"/>
              <a:t>generales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/>
              <a:t>C</a:t>
            </a:r>
            <a:r>
              <a:rPr lang="en-US" dirty="0" err="1" smtClean="0"/>
              <a:t>abeza</a:t>
            </a:r>
            <a:r>
              <a:rPr lang="en-US" dirty="0" smtClean="0"/>
              <a:t> </a:t>
            </a:r>
            <a:r>
              <a:rPr lang="en-US" dirty="0" err="1" smtClean="0"/>
              <a:t>elevada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Esteroides</a:t>
            </a:r>
            <a:r>
              <a:rPr lang="en-US" dirty="0"/>
              <a:t>.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Diuréticos</a:t>
            </a:r>
            <a:r>
              <a:rPr lang="en-US" dirty="0"/>
              <a:t>.</a:t>
            </a:r>
            <a:endParaRPr lang="en-US" dirty="0" smtClean="0"/>
          </a:p>
          <a:p>
            <a:pPr marL="109728" indent="0">
              <a:buNone/>
            </a:pPr>
            <a:endParaRPr lang="en-US" dirty="0"/>
          </a:p>
          <a:p>
            <a:r>
              <a:rPr lang="en-US" dirty="0" smtClean="0"/>
              <a:t>Si </a:t>
            </a:r>
            <a:r>
              <a:rPr lang="en-US" dirty="0" err="1" smtClean="0"/>
              <a:t>trombosis</a:t>
            </a:r>
            <a:r>
              <a:rPr lang="en-US" dirty="0" smtClean="0"/>
              <a:t>: </a:t>
            </a:r>
            <a:r>
              <a:rPr lang="en-US" dirty="0" err="1" smtClean="0"/>
              <a:t>Anticoagulación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</a:t>
            </a:r>
            <a:r>
              <a:rPr lang="en-US" dirty="0" err="1" smtClean="0"/>
              <a:t>Retirar</a:t>
            </a:r>
            <a:r>
              <a:rPr lang="en-US" dirty="0" smtClean="0"/>
              <a:t> </a:t>
            </a:r>
            <a:r>
              <a:rPr lang="en-US" dirty="0" err="1" smtClean="0"/>
              <a:t>catéter</a:t>
            </a:r>
            <a:r>
              <a:rPr lang="en-US" dirty="0" smtClean="0"/>
              <a:t>.</a:t>
            </a:r>
            <a:endParaRPr lang="es-CO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59" y="6340042"/>
            <a:ext cx="8718550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525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Radioterapia</a:t>
            </a:r>
            <a:r>
              <a:rPr lang="en-US" dirty="0" smtClean="0"/>
              <a:t> </a:t>
            </a:r>
            <a:r>
              <a:rPr lang="en-US" dirty="0" err="1" smtClean="0"/>
              <a:t>urgente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Cada</a:t>
            </a:r>
            <a:r>
              <a:rPr lang="en-US" dirty="0" smtClean="0"/>
              <a:t> </a:t>
            </a:r>
            <a:r>
              <a:rPr lang="en-US" dirty="0" err="1" smtClean="0"/>
              <a:t>vez</a:t>
            </a:r>
            <a:r>
              <a:rPr lang="en-US" dirty="0" smtClean="0"/>
              <a:t> </a:t>
            </a:r>
            <a:r>
              <a:rPr lang="en-US" dirty="0" err="1" smtClean="0"/>
              <a:t>menos</a:t>
            </a:r>
            <a:r>
              <a:rPr lang="en-US" dirty="0" smtClean="0"/>
              <a:t> </a:t>
            </a:r>
            <a:r>
              <a:rPr lang="en-US" dirty="0" err="1" smtClean="0"/>
              <a:t>usada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Usualmente</a:t>
            </a:r>
            <a:r>
              <a:rPr lang="en-US" dirty="0" smtClean="0"/>
              <a:t> </a:t>
            </a:r>
            <a:r>
              <a:rPr lang="en-US" dirty="0" err="1" smtClean="0"/>
              <a:t>síntomas</a:t>
            </a:r>
            <a:r>
              <a:rPr lang="en-US" dirty="0" smtClean="0"/>
              <a:t> </a:t>
            </a:r>
            <a:r>
              <a:rPr lang="en-US" dirty="0" err="1" smtClean="0"/>
              <a:t>prolongados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RT </a:t>
            </a:r>
            <a:r>
              <a:rPr lang="en-US" dirty="0" err="1" smtClean="0"/>
              <a:t>puede</a:t>
            </a:r>
            <a:r>
              <a:rPr lang="en-US" dirty="0" smtClean="0"/>
              <a:t> </a:t>
            </a:r>
            <a:r>
              <a:rPr lang="en-US" dirty="0" err="1" smtClean="0"/>
              <a:t>alterar</a:t>
            </a:r>
            <a:r>
              <a:rPr lang="en-US" dirty="0" smtClean="0"/>
              <a:t> </a:t>
            </a:r>
            <a:r>
              <a:rPr lang="en-US" dirty="0" err="1" smtClean="0"/>
              <a:t>diagnóstico</a:t>
            </a:r>
            <a:r>
              <a:rPr lang="en-US" dirty="0" smtClean="0"/>
              <a:t> </a:t>
            </a:r>
            <a:r>
              <a:rPr lang="en-US" dirty="0" err="1" smtClean="0"/>
              <a:t>histológico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endParaRPr lang="en-US" dirty="0"/>
          </a:p>
          <a:p>
            <a:r>
              <a:rPr lang="en-US" dirty="0" err="1" smtClean="0"/>
              <a:t>Indicaciones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/>
              <a:t>E</a:t>
            </a:r>
            <a:r>
              <a:rPr lang="en-US" dirty="0" err="1" smtClean="0"/>
              <a:t>stridor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Coma </a:t>
            </a:r>
            <a:r>
              <a:rPr lang="en-US" dirty="0" err="1" smtClean="0"/>
              <a:t>por</a:t>
            </a:r>
            <a:r>
              <a:rPr lang="en-US" dirty="0" smtClean="0"/>
              <a:t> edema cerebral.</a:t>
            </a:r>
          </a:p>
          <a:p>
            <a:pPr marL="109728" indent="0">
              <a:buNone/>
            </a:pPr>
            <a:endParaRPr lang="es-CO" dirty="0"/>
          </a:p>
        </p:txBody>
      </p:sp>
      <p:sp>
        <p:nvSpPr>
          <p:cNvPr id="4" name="TextBox 3"/>
          <p:cNvSpPr txBox="1"/>
          <p:nvPr/>
        </p:nvSpPr>
        <p:spPr>
          <a:xfrm>
            <a:off x="233505" y="6252119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i="1" dirty="0" err="1"/>
              <a:t>Yu</a:t>
            </a:r>
            <a:r>
              <a:rPr lang="es-CO" sz="1200" i="1" dirty="0"/>
              <a:t> JB, Wilson LD, </a:t>
            </a:r>
            <a:r>
              <a:rPr lang="es-CO" sz="1200" i="1" dirty="0" err="1"/>
              <a:t>Detterbeck</a:t>
            </a:r>
            <a:r>
              <a:rPr lang="es-CO" sz="1200" i="1" dirty="0"/>
              <a:t> FC. Superior vena cava </a:t>
            </a:r>
            <a:r>
              <a:rPr lang="es-CO" sz="1200" i="1" dirty="0" err="1"/>
              <a:t>syndrome</a:t>
            </a:r>
            <a:r>
              <a:rPr lang="es-CO" sz="1200" i="1" dirty="0"/>
              <a:t>-a </a:t>
            </a:r>
            <a:r>
              <a:rPr lang="es-CO" sz="1200" i="1" dirty="0" err="1"/>
              <a:t>proposed</a:t>
            </a:r>
            <a:r>
              <a:rPr lang="es-CO" sz="1200" i="1" dirty="0"/>
              <a:t> </a:t>
            </a:r>
            <a:r>
              <a:rPr lang="es-CO" sz="1200" i="1" dirty="0" err="1"/>
              <a:t>classification</a:t>
            </a:r>
            <a:r>
              <a:rPr lang="es-CO" sz="1200" i="1" dirty="0"/>
              <a:t> </a:t>
            </a:r>
            <a:r>
              <a:rPr lang="es-CO" sz="1200" i="1" dirty="0" err="1"/>
              <a:t>system</a:t>
            </a:r>
            <a:r>
              <a:rPr lang="es-CO" sz="1200" i="1" dirty="0"/>
              <a:t> and </a:t>
            </a:r>
            <a:r>
              <a:rPr lang="es-CO" sz="1200" i="1" dirty="0" err="1"/>
              <a:t>algorithm</a:t>
            </a:r>
            <a:r>
              <a:rPr lang="es-CO" sz="1200" i="1" dirty="0"/>
              <a:t> </a:t>
            </a:r>
            <a:r>
              <a:rPr lang="es-CO" sz="1200" i="1" dirty="0" err="1"/>
              <a:t>for</a:t>
            </a:r>
            <a:r>
              <a:rPr lang="es-CO" sz="1200" i="1" dirty="0"/>
              <a:t> </a:t>
            </a:r>
            <a:r>
              <a:rPr lang="es-CO" sz="1200" i="1" dirty="0" err="1"/>
              <a:t>management</a:t>
            </a:r>
            <a:r>
              <a:rPr lang="es-CO" sz="1200" i="1" dirty="0"/>
              <a:t>. J </a:t>
            </a:r>
            <a:r>
              <a:rPr lang="es-CO" sz="1200" i="1" dirty="0" err="1"/>
              <a:t>Thorac</a:t>
            </a:r>
            <a:r>
              <a:rPr lang="es-CO" sz="1200" i="1" dirty="0"/>
              <a:t> </a:t>
            </a:r>
            <a:r>
              <a:rPr lang="es-CO" sz="1200" i="1" dirty="0" err="1"/>
              <a:t>Oncol</a:t>
            </a:r>
            <a:r>
              <a:rPr lang="es-CO" sz="1200" i="1" dirty="0"/>
              <a:t> 2008; 3:811.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87661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Stent vena cava superior.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49424"/>
            <a:ext cx="4318366" cy="4325112"/>
          </a:xfrm>
        </p:spPr>
        <p:txBody>
          <a:bodyPr/>
          <a:lstStyle/>
          <a:p>
            <a:r>
              <a:rPr lang="en-US" dirty="0" err="1" smtClean="0"/>
              <a:t>Restaura</a:t>
            </a:r>
            <a:r>
              <a:rPr lang="en-US" dirty="0" smtClean="0"/>
              <a:t> </a:t>
            </a:r>
            <a:r>
              <a:rPr lang="en-US" dirty="0" err="1" smtClean="0"/>
              <a:t>flujo</a:t>
            </a:r>
            <a:r>
              <a:rPr lang="en-US" dirty="0" smtClean="0"/>
              <a:t> </a:t>
            </a:r>
            <a:r>
              <a:rPr lang="en-US" dirty="0" err="1" smtClean="0"/>
              <a:t>venoso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Percutáneo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yugular</a:t>
            </a:r>
            <a:r>
              <a:rPr lang="en-US" dirty="0" smtClean="0"/>
              <a:t>, </a:t>
            </a:r>
          </a:p>
          <a:p>
            <a:pPr marL="109728" indent="0">
              <a:buNone/>
            </a:pPr>
            <a:r>
              <a:rPr lang="en-US" dirty="0" err="1" smtClean="0"/>
              <a:t>sublcavia</a:t>
            </a:r>
            <a:r>
              <a:rPr lang="en-US" dirty="0" smtClean="0"/>
              <a:t> o femoral.</a:t>
            </a:r>
            <a:endParaRPr lang="en-US" dirty="0"/>
          </a:p>
          <a:p>
            <a:r>
              <a:rPr lang="en-US" dirty="0" err="1" smtClean="0"/>
              <a:t>Indicaciones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Severo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Paliación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Antiplaquetarios</a:t>
            </a:r>
            <a:r>
              <a:rPr lang="en-US" dirty="0" smtClean="0"/>
              <a:t>.</a:t>
            </a:r>
            <a:endParaRPr lang="es-CO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91" y="6237312"/>
            <a:ext cx="8718550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852936"/>
            <a:ext cx="2016224" cy="267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928043"/>
            <a:ext cx="252028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343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Tratamiento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Quimioterapia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 smtClean="0"/>
              <a:t>     - SCLC.</a:t>
            </a:r>
          </a:p>
          <a:p>
            <a:pPr marL="109728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Linfoma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smtClean="0"/>
              <a:t>     - Tumor de </a:t>
            </a:r>
            <a:r>
              <a:rPr lang="en-US" dirty="0" err="1" smtClean="0"/>
              <a:t>células</a:t>
            </a:r>
            <a:r>
              <a:rPr lang="en-US" dirty="0" smtClean="0"/>
              <a:t> </a:t>
            </a:r>
            <a:r>
              <a:rPr lang="en-US" dirty="0" err="1" smtClean="0"/>
              <a:t>germinales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endParaRPr lang="en-US" dirty="0"/>
          </a:p>
          <a:p>
            <a:r>
              <a:rPr lang="en-US" dirty="0" err="1" smtClean="0"/>
              <a:t>Radioterapia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NSCLC.</a:t>
            </a:r>
            <a:endParaRPr lang="es-CO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37312"/>
            <a:ext cx="8718550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936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"/>
            <a:ext cx="7344815" cy="680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156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Conclusiones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Principalmente</a:t>
            </a:r>
            <a:r>
              <a:rPr lang="en-US" dirty="0" smtClean="0"/>
              <a:t> </a:t>
            </a:r>
            <a:r>
              <a:rPr lang="en-US" dirty="0" err="1" smtClean="0"/>
              <a:t>asociado</a:t>
            </a:r>
            <a:r>
              <a:rPr lang="en-US" dirty="0" smtClean="0"/>
              <a:t> a </a:t>
            </a:r>
            <a:r>
              <a:rPr lang="en-US" dirty="0" err="1" smtClean="0"/>
              <a:t>malignidad</a:t>
            </a:r>
            <a:r>
              <a:rPr lang="en-US" dirty="0" smtClean="0"/>
              <a:t>.</a:t>
            </a:r>
          </a:p>
          <a:p>
            <a:r>
              <a:rPr lang="en-US" dirty="0" smtClean="0"/>
              <a:t>Las </a:t>
            </a:r>
            <a:r>
              <a:rPr lang="en-US" dirty="0" err="1" smtClean="0"/>
              <a:t>neoplasias</a:t>
            </a:r>
            <a:r>
              <a:rPr lang="en-US" dirty="0" smtClean="0"/>
              <a:t> </a:t>
            </a:r>
            <a:r>
              <a:rPr lang="en-US" dirty="0" err="1" smtClean="0"/>
              <a:t>más</a:t>
            </a:r>
            <a:r>
              <a:rPr lang="en-US" dirty="0" smtClean="0"/>
              <a:t> </a:t>
            </a:r>
            <a:r>
              <a:rPr lang="en-US" dirty="0" err="1" smtClean="0"/>
              <a:t>comunes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lo </a:t>
            </a:r>
            <a:r>
              <a:rPr lang="en-US" dirty="0" err="1" smtClean="0"/>
              <a:t>producen</a:t>
            </a:r>
            <a:r>
              <a:rPr lang="en-US" dirty="0" smtClean="0"/>
              <a:t> son el NSCLC, el SCLC y los </a:t>
            </a:r>
            <a:r>
              <a:rPr lang="en-US" dirty="0" err="1" smtClean="0"/>
              <a:t>linfomas</a:t>
            </a:r>
            <a:r>
              <a:rPr lang="en-US" dirty="0" smtClean="0"/>
              <a:t> no Hodgkin.</a:t>
            </a:r>
          </a:p>
          <a:p>
            <a:r>
              <a:rPr lang="en-US" dirty="0" smtClean="0"/>
              <a:t>Para el </a:t>
            </a:r>
            <a:r>
              <a:rPr lang="en-US" dirty="0" err="1" smtClean="0"/>
              <a:t>tratamiento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fundamental el </a:t>
            </a:r>
            <a:r>
              <a:rPr lang="en-US" dirty="0" err="1" smtClean="0"/>
              <a:t>diagnóstico</a:t>
            </a:r>
            <a:r>
              <a:rPr lang="en-US" dirty="0" smtClean="0"/>
              <a:t> </a:t>
            </a:r>
            <a:r>
              <a:rPr lang="en-US" dirty="0" err="1" smtClean="0"/>
              <a:t>histológico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Síntomas</a:t>
            </a:r>
            <a:r>
              <a:rPr lang="en-US" dirty="0" smtClean="0"/>
              <a:t> </a:t>
            </a:r>
            <a:r>
              <a:rPr lang="en-US" dirty="0" err="1" smtClean="0"/>
              <a:t>severos</a:t>
            </a:r>
            <a:r>
              <a:rPr lang="en-US" dirty="0" smtClean="0"/>
              <a:t> – stent.</a:t>
            </a:r>
          </a:p>
          <a:p>
            <a:r>
              <a:rPr lang="en-US" dirty="0" err="1" smtClean="0"/>
              <a:t>Iniciar</a:t>
            </a:r>
            <a:r>
              <a:rPr lang="en-US" dirty="0" smtClean="0"/>
              <a:t> </a:t>
            </a:r>
            <a:r>
              <a:rPr lang="en-US" dirty="0" err="1" smtClean="0"/>
              <a:t>tratamiento</a:t>
            </a:r>
            <a:r>
              <a:rPr lang="en-US" dirty="0" smtClean="0"/>
              <a:t> </a:t>
            </a:r>
            <a:r>
              <a:rPr lang="en-US" dirty="0" err="1" smtClean="0"/>
              <a:t>dependiendo</a:t>
            </a:r>
            <a:r>
              <a:rPr lang="en-US" dirty="0" smtClean="0"/>
              <a:t> de </a:t>
            </a:r>
            <a:r>
              <a:rPr lang="en-US" dirty="0" err="1" smtClean="0"/>
              <a:t>quimiosensibilidad</a:t>
            </a:r>
            <a:r>
              <a:rPr lang="en-US" dirty="0" smtClean="0"/>
              <a:t>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871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63352"/>
            <a:ext cx="8229600" cy="1066800"/>
          </a:xfrm>
        </p:spPr>
        <p:txBody>
          <a:bodyPr/>
          <a:lstStyle/>
          <a:p>
            <a:r>
              <a:rPr lang="en-US" dirty="0" err="1" smtClean="0"/>
              <a:t>Caso</a:t>
            </a:r>
            <a:r>
              <a:rPr lang="en-US" dirty="0" smtClean="0"/>
              <a:t> </a:t>
            </a:r>
            <a:r>
              <a:rPr lang="en-US" dirty="0" err="1" smtClean="0"/>
              <a:t>clínico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5050904" cy="4657704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Paciente</a:t>
            </a:r>
            <a:r>
              <a:rPr lang="en-US" dirty="0" smtClean="0"/>
              <a:t> </a:t>
            </a:r>
            <a:r>
              <a:rPr lang="en-US" dirty="0" err="1" smtClean="0"/>
              <a:t>masculino</a:t>
            </a:r>
            <a:r>
              <a:rPr lang="en-US" dirty="0" smtClean="0"/>
              <a:t> de 21 </a:t>
            </a:r>
            <a:r>
              <a:rPr lang="en-US" dirty="0" err="1" smtClean="0"/>
              <a:t>años</a:t>
            </a:r>
            <a:r>
              <a:rPr lang="en-US" dirty="0" smtClean="0"/>
              <a:t> </a:t>
            </a:r>
            <a:r>
              <a:rPr lang="en-US" dirty="0" err="1" smtClean="0"/>
              <a:t>consulta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 edema en </a:t>
            </a:r>
            <a:r>
              <a:rPr lang="en-US" dirty="0" err="1" smtClean="0"/>
              <a:t>cara</a:t>
            </a:r>
            <a:r>
              <a:rPr lang="en-US" dirty="0" smtClean="0"/>
              <a:t> y </a:t>
            </a:r>
            <a:r>
              <a:rPr lang="en-US" dirty="0" err="1" smtClean="0"/>
              <a:t>extremidades</a:t>
            </a:r>
            <a:r>
              <a:rPr lang="en-US" dirty="0" smtClean="0"/>
              <a:t> </a:t>
            </a:r>
            <a:r>
              <a:rPr lang="en-US" dirty="0" err="1" smtClean="0"/>
              <a:t>superiores</a:t>
            </a:r>
            <a:r>
              <a:rPr lang="en-US" dirty="0"/>
              <a:t> </a:t>
            </a:r>
            <a:r>
              <a:rPr lang="en-US" dirty="0" smtClean="0"/>
              <a:t>y </a:t>
            </a:r>
            <a:r>
              <a:rPr lang="en-US" dirty="0" err="1" smtClean="0"/>
              <a:t>disnea</a:t>
            </a:r>
            <a:r>
              <a:rPr lang="en-US" dirty="0" smtClean="0"/>
              <a:t> de 1 </a:t>
            </a:r>
            <a:r>
              <a:rPr lang="en-US" dirty="0" err="1" smtClean="0"/>
              <a:t>semana</a:t>
            </a:r>
            <a:r>
              <a:rPr lang="en-US" dirty="0" smtClean="0"/>
              <a:t> de </a:t>
            </a:r>
            <a:r>
              <a:rPr lang="en-US" dirty="0" err="1" smtClean="0"/>
              <a:t>evolución.Al</a:t>
            </a:r>
            <a:r>
              <a:rPr lang="en-US" dirty="0" smtClean="0"/>
              <a:t> </a:t>
            </a:r>
            <a:r>
              <a:rPr lang="en-US" dirty="0" err="1" smtClean="0"/>
              <a:t>examen</a:t>
            </a:r>
            <a:r>
              <a:rPr lang="en-US" dirty="0" smtClean="0"/>
              <a:t> </a:t>
            </a:r>
            <a:r>
              <a:rPr lang="en-US" dirty="0" err="1" smtClean="0"/>
              <a:t>físico</a:t>
            </a:r>
            <a:r>
              <a:rPr lang="en-US" dirty="0" smtClean="0"/>
              <a:t> </a:t>
            </a:r>
            <a:r>
              <a:rPr lang="en-US" dirty="0" err="1" smtClean="0"/>
              <a:t>alerta</a:t>
            </a:r>
            <a:r>
              <a:rPr lang="en-US" dirty="0" smtClean="0"/>
              <a:t>, FC 86, PA 110/70, FR 22, </a:t>
            </a:r>
            <a:r>
              <a:rPr lang="en-US" dirty="0" err="1" smtClean="0"/>
              <a:t>asucultación</a:t>
            </a:r>
            <a:r>
              <a:rPr lang="en-US" dirty="0" smtClean="0"/>
              <a:t> </a:t>
            </a:r>
            <a:r>
              <a:rPr lang="en-US" dirty="0" err="1" smtClean="0"/>
              <a:t>pulmonar</a:t>
            </a:r>
            <a:r>
              <a:rPr lang="en-US" dirty="0" smtClean="0"/>
              <a:t> normal.</a:t>
            </a:r>
          </a:p>
          <a:p>
            <a:pPr marL="109728" indent="0">
              <a:buNone/>
            </a:pPr>
            <a:r>
              <a:rPr lang="en-US" dirty="0" smtClean="0"/>
              <a:t>- </a:t>
            </a:r>
            <a:r>
              <a:rPr lang="en-US" dirty="0" err="1" smtClean="0"/>
              <a:t>Hb</a:t>
            </a:r>
            <a:r>
              <a:rPr lang="en-US" dirty="0" smtClean="0"/>
              <a:t>: 11.9 </a:t>
            </a:r>
            <a:r>
              <a:rPr lang="en-US" dirty="0" err="1"/>
              <a:t>L</a:t>
            </a:r>
            <a:r>
              <a:rPr lang="en-US" dirty="0" err="1" smtClean="0"/>
              <a:t>eucos</a:t>
            </a:r>
            <a:r>
              <a:rPr lang="en-US" dirty="0" smtClean="0"/>
              <a:t> 5.600 N: 4.700 </a:t>
            </a:r>
            <a:r>
              <a:rPr lang="en-US" dirty="0" err="1" smtClean="0"/>
              <a:t>Plaq</a:t>
            </a:r>
            <a:r>
              <a:rPr lang="en-US" dirty="0" smtClean="0"/>
              <a:t>: 220.000.</a:t>
            </a:r>
          </a:p>
          <a:p>
            <a:endParaRPr lang="en-US" dirty="0"/>
          </a:p>
          <a:p>
            <a:r>
              <a:rPr lang="en-US" dirty="0" err="1" smtClean="0"/>
              <a:t>Bx</a:t>
            </a:r>
            <a:r>
              <a:rPr lang="en-US" dirty="0" smtClean="0"/>
              <a:t>: </a:t>
            </a:r>
            <a:r>
              <a:rPr lang="en-US" dirty="0" err="1" smtClean="0"/>
              <a:t>Linfoma</a:t>
            </a:r>
            <a:r>
              <a:rPr lang="en-US" dirty="0" smtClean="0"/>
              <a:t> </a:t>
            </a:r>
            <a:r>
              <a:rPr lang="en-US" dirty="0" err="1" smtClean="0"/>
              <a:t>linfoblástico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Tratamiento</a:t>
            </a:r>
            <a:r>
              <a:rPr lang="en-US" dirty="0" smtClean="0"/>
              <a:t>: </a:t>
            </a:r>
            <a:r>
              <a:rPr lang="en-US" dirty="0" err="1" smtClean="0"/>
              <a:t>Inicio</a:t>
            </a:r>
            <a:r>
              <a:rPr lang="en-US" dirty="0" smtClean="0"/>
              <a:t> QT.</a:t>
            </a:r>
          </a:p>
          <a:p>
            <a:endParaRPr lang="es-CO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67"/>
          <a:stretch/>
        </p:blipFill>
        <p:spPr bwMode="auto">
          <a:xfrm>
            <a:off x="6059467" y="4046657"/>
            <a:ext cx="2387072" cy="2495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13" b="3366"/>
          <a:stretch/>
        </p:blipFill>
        <p:spPr bwMode="auto">
          <a:xfrm>
            <a:off x="6090047" y="1196752"/>
            <a:ext cx="2325913" cy="2557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65430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Compresión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medular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176464"/>
          </a:xfrm>
        </p:spPr>
        <p:txBody>
          <a:bodyPr>
            <a:normAutofit/>
          </a:bodyPr>
          <a:lstStyle/>
          <a:p>
            <a:r>
              <a:rPr lang="en-US" dirty="0" err="1" smtClean="0"/>
              <a:t>Incidencia</a:t>
            </a:r>
            <a:r>
              <a:rPr lang="en-US" dirty="0" smtClean="0"/>
              <a:t>: 3.4%</a:t>
            </a:r>
          </a:p>
          <a:p>
            <a:pPr marL="109728" indent="0">
              <a:buNone/>
            </a:pPr>
            <a:r>
              <a:rPr lang="en-US" dirty="0" smtClean="0"/>
              <a:t>      - 0.2 % </a:t>
            </a:r>
            <a:r>
              <a:rPr lang="en-US" dirty="0" err="1" smtClean="0"/>
              <a:t>cáncer</a:t>
            </a:r>
            <a:r>
              <a:rPr lang="en-US" dirty="0" smtClean="0"/>
              <a:t> de </a:t>
            </a:r>
            <a:r>
              <a:rPr lang="en-US" dirty="0" err="1" smtClean="0"/>
              <a:t>páncreas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- 5.5% </a:t>
            </a:r>
            <a:r>
              <a:rPr lang="en-US" dirty="0" err="1" smtClean="0"/>
              <a:t>cáncer</a:t>
            </a:r>
            <a:r>
              <a:rPr lang="en-US" dirty="0" smtClean="0"/>
              <a:t> de </a:t>
            </a:r>
            <a:r>
              <a:rPr lang="en-US" dirty="0" err="1" smtClean="0"/>
              <a:t>próstata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- 13.9% </a:t>
            </a:r>
            <a:r>
              <a:rPr lang="en-US" dirty="0" err="1" smtClean="0"/>
              <a:t>linfomas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- 15% </a:t>
            </a:r>
            <a:r>
              <a:rPr lang="en-US" dirty="0" err="1" smtClean="0"/>
              <a:t>mieloma</a:t>
            </a:r>
            <a:r>
              <a:rPr lang="en-US" dirty="0" smtClean="0"/>
              <a:t> </a:t>
            </a:r>
            <a:r>
              <a:rPr lang="en-US" dirty="0" err="1" smtClean="0"/>
              <a:t>múltiple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err="1" smtClean="0"/>
              <a:t>Causas</a:t>
            </a:r>
            <a:r>
              <a:rPr lang="en-US" dirty="0" smtClean="0"/>
              <a:t>: </a:t>
            </a:r>
            <a:r>
              <a:rPr lang="en-US" dirty="0" err="1" smtClean="0"/>
              <a:t>Cáncer</a:t>
            </a:r>
            <a:r>
              <a:rPr lang="en-US" dirty="0" smtClean="0"/>
              <a:t> de </a:t>
            </a:r>
            <a:r>
              <a:rPr lang="en-US" dirty="0" err="1" smtClean="0"/>
              <a:t>pulmón</a:t>
            </a:r>
            <a:r>
              <a:rPr lang="en-US" dirty="0" smtClean="0"/>
              <a:t> (24.9%).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</a:t>
            </a:r>
            <a:r>
              <a:rPr lang="en-US" dirty="0" err="1" smtClean="0"/>
              <a:t>Cáncer</a:t>
            </a:r>
            <a:r>
              <a:rPr lang="en-US" dirty="0" smtClean="0"/>
              <a:t> de </a:t>
            </a:r>
            <a:r>
              <a:rPr lang="en-US" dirty="0" err="1" smtClean="0"/>
              <a:t>próstata</a:t>
            </a:r>
            <a:r>
              <a:rPr lang="en-US" dirty="0" smtClean="0"/>
              <a:t> (16.2%)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</a:t>
            </a:r>
            <a:r>
              <a:rPr lang="en-US" dirty="0" err="1" smtClean="0"/>
              <a:t>Mieloma</a:t>
            </a:r>
            <a:r>
              <a:rPr lang="en-US" dirty="0" smtClean="0"/>
              <a:t> </a:t>
            </a:r>
            <a:r>
              <a:rPr lang="en-US" dirty="0" err="1" smtClean="0"/>
              <a:t>múltiple</a:t>
            </a:r>
            <a:r>
              <a:rPr lang="en-US" dirty="0" smtClean="0"/>
              <a:t> (11.1).</a:t>
            </a:r>
          </a:p>
          <a:p>
            <a:r>
              <a:rPr lang="en-US" dirty="0" err="1" smtClean="0"/>
              <a:t>Presentación</a:t>
            </a:r>
            <a:r>
              <a:rPr lang="en-US" dirty="0" smtClean="0"/>
              <a:t> </a:t>
            </a:r>
            <a:r>
              <a:rPr lang="en-US" dirty="0" err="1" smtClean="0"/>
              <a:t>inicial</a:t>
            </a:r>
            <a:r>
              <a:rPr lang="en-US" dirty="0" smtClean="0"/>
              <a:t> del </a:t>
            </a:r>
            <a:r>
              <a:rPr lang="en-US" dirty="0" err="1" smtClean="0"/>
              <a:t>cáncer</a:t>
            </a:r>
            <a:r>
              <a:rPr lang="en-US" dirty="0" smtClean="0"/>
              <a:t>: 20%.</a:t>
            </a:r>
            <a:endParaRPr lang="es-CO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6237312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Incidence and treatment patterns in hospitalizations for malignant spinal cord compression in the United States, </a:t>
            </a:r>
            <a:r>
              <a:rPr lang="en-US" sz="1400" dirty="0" smtClean="0"/>
              <a:t>1998-2006. Mark Ks, et al. </a:t>
            </a:r>
            <a:r>
              <a:rPr lang="en-US" sz="1400" dirty="0" err="1"/>
              <a:t>Int</a:t>
            </a:r>
            <a:r>
              <a:rPr lang="en-US" sz="1400" dirty="0"/>
              <a:t> J </a:t>
            </a:r>
            <a:r>
              <a:rPr lang="en-US" sz="1400" dirty="0" err="1"/>
              <a:t>Radiat</a:t>
            </a:r>
            <a:r>
              <a:rPr lang="en-US" sz="1400" dirty="0"/>
              <a:t> </a:t>
            </a:r>
            <a:r>
              <a:rPr lang="en-US" sz="1400" dirty="0" err="1"/>
              <a:t>Oncol</a:t>
            </a:r>
            <a:r>
              <a:rPr lang="en-US" sz="1400" dirty="0"/>
              <a:t> </a:t>
            </a:r>
            <a:r>
              <a:rPr lang="en-US" sz="1400" dirty="0" err="1"/>
              <a:t>Biol</a:t>
            </a:r>
            <a:r>
              <a:rPr lang="en-US" sz="1400" dirty="0"/>
              <a:t> Phys. 2011;80(3):824.</a:t>
            </a:r>
            <a:endParaRPr lang="es-CO" sz="1400" dirty="0"/>
          </a:p>
        </p:txBody>
      </p:sp>
    </p:spTree>
    <p:extLst>
      <p:ext uri="{BB962C8B-B14F-4D97-AF65-F5344CB8AC3E}">
        <p14:creationId xmlns:p14="http://schemas.microsoft.com/office/powerpoint/2010/main" val="41235940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04" y="908720"/>
            <a:ext cx="8229600" cy="1066800"/>
          </a:xfrm>
        </p:spPr>
        <p:txBody>
          <a:bodyPr/>
          <a:lstStyle/>
          <a:p>
            <a:r>
              <a:rPr lang="en-US" dirty="0" smtClean="0"/>
              <a:t>Lugar de </a:t>
            </a:r>
            <a:r>
              <a:rPr lang="en-US" dirty="0" err="1" smtClean="0"/>
              <a:t>compresión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dirty="0"/>
              <a:t>                             </a:t>
            </a:r>
            <a:r>
              <a:rPr lang="en-US" dirty="0" smtClean="0"/>
              <a:t>Cervical (10%).</a:t>
            </a:r>
            <a:endParaRPr lang="es-CO" dirty="0"/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r>
              <a:rPr lang="en-US" dirty="0" smtClean="0"/>
              <a:t>                              </a:t>
            </a:r>
            <a:r>
              <a:rPr lang="en-US" b="1" dirty="0" err="1" smtClean="0"/>
              <a:t>Torácica</a:t>
            </a:r>
            <a:r>
              <a:rPr lang="en-US" b="1" dirty="0"/>
              <a:t> (60</a:t>
            </a:r>
            <a:r>
              <a:rPr lang="en-US" b="1" dirty="0" smtClean="0"/>
              <a:t>%).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</a:t>
            </a:r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r>
              <a:rPr lang="en-US" dirty="0" smtClean="0"/>
              <a:t>                              </a:t>
            </a:r>
            <a:r>
              <a:rPr lang="en-US" dirty="0" err="1"/>
              <a:t>L</a:t>
            </a:r>
            <a:r>
              <a:rPr lang="en-US" dirty="0" err="1" smtClean="0"/>
              <a:t>umbosacra</a:t>
            </a:r>
            <a:r>
              <a:rPr lang="en-US" dirty="0" smtClean="0"/>
              <a:t> </a:t>
            </a:r>
            <a:r>
              <a:rPr lang="en-US" dirty="0"/>
              <a:t>(30</a:t>
            </a:r>
            <a:r>
              <a:rPr lang="en-US" dirty="0" smtClean="0"/>
              <a:t>%).</a:t>
            </a:r>
          </a:p>
          <a:p>
            <a:pPr marL="109728" indent="0">
              <a:buNone/>
            </a:pPr>
            <a:r>
              <a:rPr lang="en-US" dirty="0" smtClean="0"/>
              <a:t>                         </a:t>
            </a:r>
            <a:endParaRPr lang="es-CO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6401073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Metastatic epidural spinal cord compression</a:t>
            </a:r>
            <a:r>
              <a:rPr lang="it-IT" sz="1400" dirty="0" smtClean="0"/>
              <a:t>. Cole JS. </a:t>
            </a:r>
            <a:r>
              <a:rPr lang="es-CO" sz="1400" dirty="0" err="1"/>
              <a:t>Lancet</a:t>
            </a:r>
            <a:r>
              <a:rPr lang="es-CO" sz="1400" dirty="0"/>
              <a:t> </a:t>
            </a:r>
            <a:r>
              <a:rPr lang="es-CO" sz="1400" dirty="0" err="1"/>
              <a:t>Neurol</a:t>
            </a:r>
            <a:r>
              <a:rPr lang="es-CO" sz="1400" dirty="0"/>
              <a:t>. 2008;7(5):459.</a:t>
            </a:r>
          </a:p>
        </p:txBody>
      </p:sp>
      <p:pic>
        <p:nvPicPr>
          <p:cNvPr id="1026" name="Picture 2" descr="https://encrypted-tbn1.gstatic.com/images?q=tbn:ANd9GcSnO5PDRyVUJe6DMQbOL987TM7SCP3EYFjY-1FR40SPd3Ot4_8U5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12"/>
          <a:stretch/>
        </p:blipFill>
        <p:spPr bwMode="auto">
          <a:xfrm>
            <a:off x="1403648" y="1898086"/>
            <a:ext cx="1476027" cy="412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718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5762" y="908720"/>
            <a:ext cx="8229600" cy="1066800"/>
          </a:xfrm>
        </p:spPr>
        <p:txBody>
          <a:bodyPr/>
          <a:lstStyle/>
          <a:p>
            <a:r>
              <a:rPr lang="es-ES" dirty="0" smtClean="0"/>
              <a:t>Fisiopatología.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109728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Barreras</a:t>
            </a:r>
            <a:r>
              <a:rPr lang="en-US" dirty="0" smtClean="0"/>
              <a:t> </a:t>
            </a:r>
            <a:r>
              <a:rPr lang="en-US" dirty="0" err="1" smtClean="0"/>
              <a:t>mucosas</a:t>
            </a:r>
            <a:r>
              <a:rPr lang="en-US" dirty="0"/>
              <a:t>.</a:t>
            </a:r>
            <a:endParaRPr lang="en-US" dirty="0" smtClean="0"/>
          </a:p>
          <a:p>
            <a:r>
              <a:rPr lang="en-US" dirty="0" err="1" smtClean="0"/>
              <a:t>Defectos</a:t>
            </a:r>
            <a:r>
              <a:rPr lang="en-US" dirty="0" smtClean="0"/>
              <a:t> </a:t>
            </a:r>
            <a:r>
              <a:rPr lang="en-US" dirty="0" err="1" smtClean="0"/>
              <a:t>inmunes</a:t>
            </a:r>
            <a:r>
              <a:rPr lang="en-US" dirty="0" smtClean="0"/>
              <a:t>.</a:t>
            </a:r>
            <a:endParaRPr lang="es-CO" dirty="0"/>
          </a:p>
        </p:txBody>
      </p:sp>
      <p:cxnSp>
        <p:nvCxnSpPr>
          <p:cNvPr id="6" name="5 Conector recto de flecha"/>
          <p:cNvCxnSpPr/>
          <p:nvPr/>
        </p:nvCxnSpPr>
        <p:spPr bwMode="auto">
          <a:xfrm>
            <a:off x="642910" y="4714884"/>
            <a:ext cx="7715304" cy="1588"/>
          </a:xfrm>
          <a:prstGeom prst="straightConnector1">
            <a:avLst/>
          </a:prstGeom>
          <a:solidFill>
            <a:schemeClr val="accent1"/>
          </a:solidFill>
          <a:ln w="444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6 CuadroTexto"/>
          <p:cNvSpPr txBox="1"/>
          <p:nvPr/>
        </p:nvSpPr>
        <p:spPr>
          <a:xfrm>
            <a:off x="642910" y="4714884"/>
            <a:ext cx="612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Día 1</a:t>
            </a:r>
            <a:endParaRPr lang="es-ES" sz="1400" dirty="0"/>
          </a:p>
        </p:txBody>
      </p:sp>
      <p:sp>
        <p:nvSpPr>
          <p:cNvPr id="8" name="7 CuadroTexto"/>
          <p:cNvSpPr txBox="1"/>
          <p:nvPr/>
        </p:nvSpPr>
        <p:spPr>
          <a:xfrm>
            <a:off x="2786050" y="4714884"/>
            <a:ext cx="612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Día 8</a:t>
            </a:r>
            <a:endParaRPr lang="es-ES" sz="14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4929190" y="4714884"/>
            <a:ext cx="712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Día 15</a:t>
            </a:r>
            <a:endParaRPr lang="es-ES" sz="14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7072330" y="4714884"/>
            <a:ext cx="712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Día 22</a:t>
            </a:r>
            <a:endParaRPr lang="es-ES" sz="1400" dirty="0"/>
          </a:p>
        </p:txBody>
      </p:sp>
      <p:sp>
        <p:nvSpPr>
          <p:cNvPr id="14" name="13 Flecha abajo"/>
          <p:cNvSpPr/>
          <p:nvPr/>
        </p:nvSpPr>
        <p:spPr bwMode="auto">
          <a:xfrm>
            <a:off x="785786" y="2571744"/>
            <a:ext cx="285752" cy="1928826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714348" y="2143116"/>
            <a:ext cx="26324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Inicio de ciclo de quimioterapia</a:t>
            </a:r>
            <a:endParaRPr lang="es-ES" sz="1400" dirty="0"/>
          </a:p>
        </p:txBody>
      </p:sp>
      <p:sp>
        <p:nvSpPr>
          <p:cNvPr id="17" name="16 Flecha abajo"/>
          <p:cNvSpPr/>
          <p:nvPr/>
        </p:nvSpPr>
        <p:spPr bwMode="auto">
          <a:xfrm>
            <a:off x="7286644" y="2643182"/>
            <a:ext cx="285752" cy="1928826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9" name="18 Conector curvado"/>
          <p:cNvCxnSpPr/>
          <p:nvPr/>
        </p:nvCxnSpPr>
        <p:spPr bwMode="auto">
          <a:xfrm>
            <a:off x="1071538" y="3143248"/>
            <a:ext cx="2857520" cy="1428760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39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20 Conector curvado"/>
          <p:cNvCxnSpPr/>
          <p:nvPr/>
        </p:nvCxnSpPr>
        <p:spPr bwMode="auto">
          <a:xfrm flipV="1">
            <a:off x="3929058" y="3143248"/>
            <a:ext cx="3357586" cy="1428760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39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22 Conector recto"/>
          <p:cNvCxnSpPr/>
          <p:nvPr/>
        </p:nvCxnSpPr>
        <p:spPr bwMode="auto">
          <a:xfrm>
            <a:off x="2285984" y="4071942"/>
            <a:ext cx="364333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25 CuadroTexto"/>
          <p:cNvSpPr txBox="1"/>
          <p:nvPr/>
        </p:nvSpPr>
        <p:spPr>
          <a:xfrm>
            <a:off x="4929190" y="2214554"/>
            <a:ext cx="26324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Inicio de ciclo de quimioterapia</a:t>
            </a:r>
            <a:endParaRPr lang="es-ES" sz="1400" dirty="0"/>
          </a:p>
        </p:txBody>
      </p:sp>
      <p:sp>
        <p:nvSpPr>
          <p:cNvPr id="27" name="26 CuadroTexto"/>
          <p:cNvSpPr txBox="1"/>
          <p:nvPr/>
        </p:nvSpPr>
        <p:spPr>
          <a:xfrm>
            <a:off x="1071538" y="3929066"/>
            <a:ext cx="12378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ANC&lt;500/mm3</a:t>
            </a:r>
            <a:endParaRPr lang="es-E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195536" y="625212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 guideline for the use of antimicrobial agents in </a:t>
            </a:r>
            <a:r>
              <a:rPr lang="en-US" sz="1200" dirty="0" err="1"/>
              <a:t>neutropenic</a:t>
            </a:r>
            <a:r>
              <a:rPr lang="en-US" sz="1200" dirty="0"/>
              <a:t> patients with cancer: 2010 update by the infectious diseases society of </a:t>
            </a:r>
            <a:r>
              <a:rPr lang="en-US" sz="1200" dirty="0" err="1"/>
              <a:t>america</a:t>
            </a:r>
            <a:r>
              <a:rPr lang="en-US" sz="1200" dirty="0"/>
              <a:t>. </a:t>
            </a:r>
            <a:r>
              <a:rPr lang="en-US" sz="1200" dirty="0" err="1"/>
              <a:t>Clin</a:t>
            </a:r>
            <a:r>
              <a:rPr lang="en-US" sz="1200" dirty="0"/>
              <a:t> Infect Dis. 2011;52(4)</a:t>
            </a:r>
            <a:endParaRPr lang="es-CO" sz="1200" dirty="0"/>
          </a:p>
        </p:txBody>
      </p:sp>
    </p:spTree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r>
              <a:rPr lang="en-US" dirty="0" err="1" smtClean="0"/>
              <a:t>Clínica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325112"/>
          </a:xfrm>
        </p:spPr>
        <p:txBody>
          <a:bodyPr/>
          <a:lstStyle/>
          <a:p>
            <a:r>
              <a:rPr lang="en-US" b="1" dirty="0" smtClean="0"/>
              <a:t>Dolor</a:t>
            </a:r>
            <a:r>
              <a:rPr lang="en-US" dirty="0" smtClean="0"/>
              <a:t>: 83 – 95%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/>
              <a:t>L</a:t>
            </a:r>
            <a:r>
              <a:rPr lang="en-US" dirty="0" err="1" smtClean="0"/>
              <a:t>ocalizado</a:t>
            </a:r>
            <a:r>
              <a:rPr lang="en-US" dirty="0" smtClean="0"/>
              <a:t> / radicular / </a:t>
            </a:r>
            <a:r>
              <a:rPr lang="en-US" dirty="0" err="1" smtClean="0"/>
              <a:t>más</a:t>
            </a:r>
            <a:r>
              <a:rPr lang="en-US" dirty="0" smtClean="0"/>
              <a:t> en </a:t>
            </a:r>
            <a:r>
              <a:rPr lang="en-US" dirty="0" err="1" smtClean="0"/>
              <a:t>decúbito</a:t>
            </a:r>
            <a:r>
              <a:rPr lang="en-US" dirty="0" smtClean="0"/>
              <a:t>.</a:t>
            </a:r>
          </a:p>
          <a:p>
            <a:r>
              <a:rPr lang="en-US" b="1" dirty="0" err="1" smtClean="0"/>
              <a:t>Síntomas</a:t>
            </a:r>
            <a:r>
              <a:rPr lang="en-US" b="1" dirty="0" smtClean="0"/>
              <a:t> </a:t>
            </a:r>
            <a:r>
              <a:rPr lang="en-US" b="1" dirty="0" err="1" smtClean="0"/>
              <a:t>motores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 smtClean="0"/>
              <a:t>     - Paresia:60 - 85%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Hiperreflexia</a:t>
            </a:r>
            <a:r>
              <a:rPr lang="en-US" dirty="0" smtClean="0"/>
              <a:t> / Babinski</a:t>
            </a:r>
            <a:endParaRPr lang="en-US" dirty="0"/>
          </a:p>
          <a:p>
            <a:r>
              <a:rPr lang="en-US" b="1" dirty="0" err="1" smtClean="0"/>
              <a:t>Síntomas</a:t>
            </a:r>
            <a:r>
              <a:rPr lang="en-US" b="1" dirty="0" smtClean="0"/>
              <a:t> </a:t>
            </a:r>
            <a:r>
              <a:rPr lang="en-US" b="1" dirty="0" err="1" smtClean="0"/>
              <a:t>sensitivos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Parestesias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Anestesia</a:t>
            </a:r>
            <a:r>
              <a:rPr lang="en-US" dirty="0" smtClean="0"/>
              <a:t> en </a:t>
            </a:r>
            <a:r>
              <a:rPr lang="en-US" dirty="0" err="1" smtClean="0"/>
              <a:t>silla</a:t>
            </a:r>
            <a:r>
              <a:rPr lang="en-US" dirty="0" smtClean="0"/>
              <a:t> de </a:t>
            </a:r>
            <a:r>
              <a:rPr lang="en-US" dirty="0" err="1" smtClean="0"/>
              <a:t>montar</a:t>
            </a:r>
            <a:r>
              <a:rPr lang="en-US" dirty="0" smtClean="0"/>
              <a:t>.</a:t>
            </a:r>
          </a:p>
          <a:p>
            <a:r>
              <a:rPr lang="en-US" b="1" dirty="0" err="1" smtClean="0"/>
              <a:t>Retención</a:t>
            </a:r>
            <a:r>
              <a:rPr lang="en-US" b="1" dirty="0" smtClean="0"/>
              <a:t> </a:t>
            </a:r>
            <a:r>
              <a:rPr lang="en-US" b="1" dirty="0" err="1" smtClean="0"/>
              <a:t>urinaria</a:t>
            </a:r>
            <a:r>
              <a:rPr lang="en-US" b="1" dirty="0" smtClean="0"/>
              <a:t> </a:t>
            </a:r>
            <a:r>
              <a:rPr lang="en-US" dirty="0" smtClean="0"/>
              <a:t>(50%).</a:t>
            </a:r>
          </a:p>
          <a:p>
            <a:endParaRPr lang="es-CO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6401073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Metastatic epidural spinal cord compression</a:t>
            </a:r>
            <a:r>
              <a:rPr lang="it-IT" sz="1400" dirty="0" smtClean="0"/>
              <a:t>. Cole JS. </a:t>
            </a:r>
            <a:r>
              <a:rPr lang="es-CO" sz="1400" dirty="0" err="1"/>
              <a:t>Lancet</a:t>
            </a:r>
            <a:r>
              <a:rPr lang="es-CO" sz="1400" dirty="0"/>
              <a:t> </a:t>
            </a:r>
            <a:r>
              <a:rPr lang="es-CO" sz="1400" dirty="0" err="1"/>
              <a:t>Neurol</a:t>
            </a:r>
            <a:r>
              <a:rPr lang="es-CO" sz="1400" dirty="0"/>
              <a:t>. 2008;7(5):459.</a:t>
            </a:r>
          </a:p>
        </p:txBody>
      </p:sp>
    </p:spTree>
    <p:extLst>
      <p:ext uri="{BB962C8B-B14F-4D97-AF65-F5344CB8AC3E}">
        <p14:creationId xmlns:p14="http://schemas.microsoft.com/office/powerpoint/2010/main" val="12641096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/>
          <a:lstStyle/>
          <a:p>
            <a:r>
              <a:rPr lang="en-US" dirty="0" err="1" smtClean="0"/>
              <a:t>Diagnóstico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4325112"/>
          </a:xfrm>
        </p:spPr>
        <p:txBody>
          <a:bodyPr>
            <a:normAutofit/>
          </a:bodyPr>
          <a:lstStyle/>
          <a:p>
            <a:r>
              <a:rPr lang="en-US" b="1" dirty="0" smtClean="0"/>
              <a:t>RMN</a:t>
            </a:r>
            <a:r>
              <a:rPr lang="en-US" dirty="0" smtClean="0"/>
              <a:t>: Gold standard.</a:t>
            </a:r>
          </a:p>
          <a:p>
            <a:pPr marL="109728" indent="0">
              <a:buNone/>
            </a:pPr>
            <a:endParaRPr lang="en-US" dirty="0"/>
          </a:p>
          <a:p>
            <a:r>
              <a:rPr lang="en-US" b="1" dirty="0" err="1" smtClean="0"/>
              <a:t>Mielografía</a:t>
            </a:r>
            <a:r>
              <a:rPr lang="en-US" b="1" dirty="0" smtClean="0"/>
              <a:t> CT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Contraste</a:t>
            </a:r>
            <a:r>
              <a:rPr lang="en-US" dirty="0" smtClean="0"/>
              <a:t> LCR (</a:t>
            </a:r>
            <a:r>
              <a:rPr lang="en-US" dirty="0" err="1" smtClean="0"/>
              <a:t>Punción</a:t>
            </a:r>
            <a:r>
              <a:rPr lang="en-US" dirty="0" smtClean="0"/>
              <a:t> lumbar)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Análisis</a:t>
            </a:r>
            <a:r>
              <a:rPr lang="en-US" dirty="0" smtClean="0"/>
              <a:t> LCR (dx </a:t>
            </a:r>
            <a:r>
              <a:rPr lang="en-US" dirty="0" err="1" smtClean="0"/>
              <a:t>mets</a:t>
            </a:r>
            <a:r>
              <a:rPr lang="en-US" dirty="0" smtClean="0"/>
              <a:t> </a:t>
            </a:r>
            <a:r>
              <a:rPr lang="en-US" dirty="0" err="1" smtClean="0"/>
              <a:t>leptomeníngeas</a:t>
            </a:r>
            <a:r>
              <a:rPr lang="en-US" dirty="0" smtClean="0"/>
              <a:t>).</a:t>
            </a:r>
          </a:p>
          <a:p>
            <a:endParaRPr lang="en-US" dirty="0" smtClean="0"/>
          </a:p>
          <a:p>
            <a:r>
              <a:rPr lang="en-US" dirty="0" err="1" smtClean="0"/>
              <a:t>Otros</a:t>
            </a:r>
            <a:r>
              <a:rPr lang="en-US" dirty="0" smtClean="0"/>
              <a:t>: TAC (No </a:t>
            </a:r>
            <a:r>
              <a:rPr lang="en-US" dirty="0" err="1" smtClean="0"/>
              <a:t>delimita</a:t>
            </a:r>
            <a:r>
              <a:rPr lang="en-US" dirty="0" smtClean="0"/>
              <a:t> </a:t>
            </a:r>
            <a:r>
              <a:rPr lang="en-US" dirty="0" err="1" smtClean="0"/>
              <a:t>médula</a:t>
            </a:r>
            <a:r>
              <a:rPr lang="en-US" dirty="0" smtClean="0"/>
              <a:t>)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</a:t>
            </a:r>
            <a:r>
              <a:rPr lang="en-US" dirty="0" err="1" smtClean="0"/>
              <a:t>Radiografía</a:t>
            </a:r>
            <a:r>
              <a:rPr lang="en-US" dirty="0" smtClean="0"/>
              <a:t> (</a:t>
            </a:r>
            <a:r>
              <a:rPr lang="en-US" dirty="0" err="1" smtClean="0"/>
              <a:t>Colapsos</a:t>
            </a:r>
            <a:r>
              <a:rPr lang="en-US" dirty="0" smtClean="0"/>
              <a:t>, </a:t>
            </a:r>
            <a:r>
              <a:rPr lang="en-US" dirty="0" err="1" smtClean="0"/>
              <a:t>fracturas</a:t>
            </a:r>
            <a:r>
              <a:rPr lang="en-US" dirty="0" smtClean="0"/>
              <a:t>)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</a:t>
            </a:r>
            <a:r>
              <a:rPr lang="en-US" dirty="0" err="1" smtClean="0"/>
              <a:t>Gamagrafía</a:t>
            </a:r>
            <a:r>
              <a:rPr lang="en-US" dirty="0" smtClean="0"/>
              <a:t> </a:t>
            </a:r>
            <a:r>
              <a:rPr lang="en-US" dirty="0" err="1" smtClean="0"/>
              <a:t>ósea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6401072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Metastatic epidural spinal cord compression</a:t>
            </a:r>
            <a:r>
              <a:rPr lang="it-IT" sz="1400" dirty="0" smtClean="0"/>
              <a:t>. Cole JS. </a:t>
            </a:r>
            <a:r>
              <a:rPr lang="es-CO" sz="1400" dirty="0" err="1"/>
              <a:t>Lancet</a:t>
            </a:r>
            <a:r>
              <a:rPr lang="es-CO" sz="1400" dirty="0"/>
              <a:t> </a:t>
            </a:r>
            <a:r>
              <a:rPr lang="es-CO" sz="1400" dirty="0" err="1"/>
              <a:t>Neurol</a:t>
            </a:r>
            <a:r>
              <a:rPr lang="es-CO" sz="1400" dirty="0"/>
              <a:t>. 2008;7(5):459.</a:t>
            </a:r>
          </a:p>
        </p:txBody>
      </p:sp>
    </p:spTree>
    <p:extLst>
      <p:ext uri="{BB962C8B-B14F-4D97-AF65-F5344CB8AC3E}">
        <p14:creationId xmlns:p14="http://schemas.microsoft.com/office/powerpoint/2010/main" val="20695811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Diagnóstico</a:t>
            </a:r>
            <a:r>
              <a:rPr lang="en-US" dirty="0" smtClean="0"/>
              <a:t> </a:t>
            </a:r>
            <a:r>
              <a:rPr lang="en-US" dirty="0" err="1" smtClean="0"/>
              <a:t>diferencial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Benignos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Espasmos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</a:t>
            </a:r>
            <a:r>
              <a:rPr lang="en-US" dirty="0" err="1"/>
              <a:t>E</a:t>
            </a:r>
            <a:r>
              <a:rPr lang="en-US" dirty="0" err="1" smtClean="0"/>
              <a:t>nfermedad</a:t>
            </a:r>
            <a:r>
              <a:rPr lang="en-US" dirty="0" smtClean="0"/>
              <a:t> </a:t>
            </a:r>
            <a:r>
              <a:rPr lang="en-US" dirty="0" err="1" smtClean="0"/>
              <a:t>discal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</a:t>
            </a:r>
            <a:r>
              <a:rPr lang="en-US" dirty="0" err="1" smtClean="0"/>
              <a:t>Artrosis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Osteoporosis / </a:t>
            </a:r>
            <a:r>
              <a:rPr lang="en-US" dirty="0" err="1" smtClean="0"/>
              <a:t>Fracturas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Hematomas.</a:t>
            </a:r>
          </a:p>
          <a:p>
            <a:r>
              <a:rPr lang="en-US" dirty="0" err="1" smtClean="0"/>
              <a:t>Absceso</a:t>
            </a:r>
            <a:r>
              <a:rPr lang="en-US" dirty="0" smtClean="0"/>
              <a:t> epidural.</a:t>
            </a:r>
          </a:p>
          <a:p>
            <a:r>
              <a:rPr lang="en-US" dirty="0" err="1" smtClean="0"/>
              <a:t>Metástasis</a:t>
            </a:r>
            <a:r>
              <a:rPr lang="en-US" dirty="0" smtClean="0"/>
              <a:t> en </a:t>
            </a:r>
            <a:r>
              <a:rPr lang="en-US" dirty="0" err="1" smtClean="0"/>
              <a:t>cuerpo</a:t>
            </a:r>
            <a:r>
              <a:rPr lang="en-US" dirty="0" smtClean="0"/>
              <a:t> vertebral.</a:t>
            </a:r>
          </a:p>
          <a:p>
            <a:r>
              <a:rPr lang="en-US" dirty="0" err="1" smtClean="0"/>
              <a:t>Metástasis</a:t>
            </a:r>
            <a:r>
              <a:rPr lang="en-US" dirty="0" smtClean="0"/>
              <a:t> </a:t>
            </a:r>
            <a:r>
              <a:rPr lang="en-US" dirty="0" err="1" smtClean="0"/>
              <a:t>leptomeníngeas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Mielopatía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radiación</a:t>
            </a:r>
            <a:r>
              <a:rPr lang="en-US" dirty="0" smtClean="0"/>
              <a:t>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14704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r>
              <a:rPr lang="en-US" dirty="0" err="1" smtClean="0"/>
              <a:t>Tratamiento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325112"/>
          </a:xfrm>
        </p:spPr>
        <p:txBody>
          <a:bodyPr/>
          <a:lstStyle/>
          <a:p>
            <a:r>
              <a:rPr lang="en-US" dirty="0" err="1" smtClean="0"/>
              <a:t>Metas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 smtClean="0"/>
              <a:t>     - Control del dolor.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Preservar</a:t>
            </a:r>
            <a:r>
              <a:rPr lang="en-US" dirty="0" smtClean="0"/>
              <a:t> / </a:t>
            </a:r>
            <a:r>
              <a:rPr lang="en-US" dirty="0" err="1" smtClean="0"/>
              <a:t>mejorar</a:t>
            </a:r>
            <a:r>
              <a:rPr lang="en-US" dirty="0" smtClean="0"/>
              <a:t> </a:t>
            </a:r>
            <a:r>
              <a:rPr lang="en-US" dirty="0" err="1" smtClean="0"/>
              <a:t>función</a:t>
            </a:r>
            <a:r>
              <a:rPr lang="en-US" dirty="0" smtClean="0"/>
              <a:t> </a:t>
            </a:r>
            <a:r>
              <a:rPr lang="en-US" dirty="0" err="1" smtClean="0"/>
              <a:t>neurológica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endParaRPr lang="en-US" dirty="0"/>
          </a:p>
          <a:p>
            <a:r>
              <a:rPr lang="en-US" dirty="0" err="1" smtClean="0"/>
              <a:t>Medidas</a:t>
            </a:r>
            <a:r>
              <a:rPr lang="en-US" dirty="0" smtClean="0"/>
              <a:t> </a:t>
            </a:r>
            <a:r>
              <a:rPr lang="en-US" dirty="0" err="1" smtClean="0"/>
              <a:t>generales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Analgesia.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Reposo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Tromboprofilaxis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Prevención</a:t>
            </a:r>
            <a:r>
              <a:rPr lang="en-US" dirty="0" smtClean="0"/>
              <a:t> de </a:t>
            </a:r>
            <a:r>
              <a:rPr lang="en-US" dirty="0" err="1" smtClean="0"/>
              <a:t>constipación</a:t>
            </a:r>
            <a:r>
              <a:rPr lang="en-US" dirty="0" smtClean="0"/>
              <a:t>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201612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773813" y="4581128"/>
            <a:ext cx="4176464" cy="11521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0698" y="908720"/>
            <a:ext cx="8229600" cy="1066800"/>
          </a:xfrm>
        </p:spPr>
        <p:txBody>
          <a:bodyPr/>
          <a:lstStyle/>
          <a:p>
            <a:r>
              <a:rPr lang="en-US" dirty="0" err="1" smtClean="0"/>
              <a:t>Esteroides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02114" y="1801260"/>
            <a:ext cx="4038600" cy="3992319"/>
          </a:xfrm>
          <a:ln w="19050"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/>
          <a:p>
            <a:r>
              <a:rPr lang="en-US" dirty="0" err="1" smtClean="0"/>
              <a:t>Dexametasona</a:t>
            </a:r>
            <a:r>
              <a:rPr lang="en-US" dirty="0" smtClean="0"/>
              <a:t> (96 mg IV, </a:t>
            </a:r>
            <a:r>
              <a:rPr lang="en-US" dirty="0" err="1" smtClean="0"/>
              <a:t>luego</a:t>
            </a:r>
            <a:r>
              <a:rPr lang="en-US" dirty="0" smtClean="0"/>
              <a:t> 24 mg </a:t>
            </a:r>
            <a:r>
              <a:rPr lang="en-US" dirty="0" err="1" smtClean="0"/>
              <a:t>qid</a:t>
            </a:r>
            <a:r>
              <a:rPr lang="en-US" dirty="0" smtClean="0"/>
              <a:t> x 3d, </a:t>
            </a:r>
            <a:r>
              <a:rPr lang="en-US" dirty="0" err="1" smtClean="0"/>
              <a:t>luego</a:t>
            </a:r>
            <a:r>
              <a:rPr lang="en-US" dirty="0" smtClean="0"/>
              <a:t> titular </a:t>
            </a:r>
            <a:r>
              <a:rPr lang="en-US" dirty="0" err="1" smtClean="0"/>
              <a:t>por</a:t>
            </a:r>
            <a:r>
              <a:rPr lang="en-US" dirty="0" smtClean="0"/>
              <a:t> 10d) </a:t>
            </a:r>
            <a:r>
              <a:rPr lang="en-US" dirty="0" err="1" smtClean="0"/>
              <a:t>vs</a:t>
            </a:r>
            <a:r>
              <a:rPr lang="en-US" dirty="0" smtClean="0"/>
              <a:t> no </a:t>
            </a:r>
            <a:r>
              <a:rPr lang="en-US" dirty="0" err="1" smtClean="0"/>
              <a:t>dexa</a:t>
            </a:r>
            <a:r>
              <a:rPr lang="en-US" dirty="0" smtClean="0"/>
              <a:t> antes de RT.</a:t>
            </a:r>
          </a:p>
          <a:p>
            <a:pPr marL="109728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Ambulatorios</a:t>
            </a:r>
            <a:r>
              <a:rPr lang="en-US" dirty="0" smtClean="0"/>
              <a:t> (81 </a:t>
            </a:r>
            <a:r>
              <a:rPr lang="en-US" dirty="0" err="1" smtClean="0"/>
              <a:t>vs</a:t>
            </a:r>
            <a:r>
              <a:rPr lang="en-US" dirty="0" smtClean="0"/>
              <a:t> 63%).</a:t>
            </a:r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err="1" smtClean="0"/>
              <a:t>Dexametasona</a:t>
            </a:r>
            <a:r>
              <a:rPr lang="en-US" dirty="0" smtClean="0"/>
              <a:t> 96 mg </a:t>
            </a:r>
            <a:r>
              <a:rPr lang="en-US" dirty="0" err="1" smtClean="0"/>
              <a:t>vs</a:t>
            </a:r>
            <a:r>
              <a:rPr lang="en-US" dirty="0" smtClean="0"/>
              <a:t> 16 mg, </a:t>
            </a:r>
            <a:r>
              <a:rPr lang="en-US" dirty="0" err="1" smtClean="0"/>
              <a:t>luego</a:t>
            </a:r>
            <a:r>
              <a:rPr lang="en-US" dirty="0" smtClean="0"/>
              <a:t> titular </a:t>
            </a:r>
            <a:r>
              <a:rPr lang="en-US" dirty="0" err="1" smtClean="0"/>
              <a:t>por</a:t>
            </a:r>
            <a:r>
              <a:rPr lang="en-US" dirty="0" smtClean="0"/>
              <a:t> 15d.</a:t>
            </a:r>
          </a:p>
          <a:p>
            <a:endParaRPr lang="en-US" dirty="0" smtClean="0"/>
          </a:p>
          <a:p>
            <a:r>
              <a:rPr lang="en-US" dirty="0" err="1" smtClean="0"/>
              <a:t>Dexametasona</a:t>
            </a:r>
            <a:r>
              <a:rPr lang="en-US" dirty="0" smtClean="0"/>
              <a:t> 100 mg </a:t>
            </a:r>
            <a:r>
              <a:rPr lang="en-US" dirty="0" err="1" smtClean="0"/>
              <a:t>vs</a:t>
            </a:r>
            <a:r>
              <a:rPr lang="en-US" dirty="0" smtClean="0"/>
              <a:t> 16 mg bolo IV, </a:t>
            </a:r>
            <a:r>
              <a:rPr lang="en-US" dirty="0" err="1" smtClean="0"/>
              <a:t>seguido</a:t>
            </a:r>
            <a:r>
              <a:rPr lang="en-US" dirty="0" smtClean="0"/>
              <a:t> de 16 mg VO.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s-CO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4499992" y="2249425"/>
            <a:ext cx="4392488" cy="2115679"/>
          </a:xfrm>
        </p:spPr>
        <p:txBody>
          <a:bodyPr>
            <a:normAutofit fontScale="70000" lnSpcReduction="20000"/>
          </a:bodyPr>
          <a:lstStyle/>
          <a:p>
            <a:r>
              <a:rPr lang="en-US" dirty="0" err="1" smtClean="0"/>
              <a:t>Toxicidad</a:t>
            </a:r>
            <a:r>
              <a:rPr lang="en-US" dirty="0" smtClean="0"/>
              <a:t>: </a:t>
            </a:r>
            <a:r>
              <a:rPr lang="en-US" dirty="0" err="1" smtClean="0"/>
              <a:t>Peroración</a:t>
            </a:r>
            <a:r>
              <a:rPr lang="en-US" dirty="0" smtClean="0"/>
              <a:t> </a:t>
            </a:r>
            <a:r>
              <a:rPr lang="en-US" dirty="0" err="1" smtClean="0"/>
              <a:t>úlcera</a:t>
            </a:r>
            <a:endParaRPr lang="en-US" dirty="0" smtClean="0"/>
          </a:p>
          <a:p>
            <a:pPr marL="109728" indent="0">
              <a:buNone/>
            </a:pPr>
            <a:r>
              <a:rPr lang="en-US" dirty="0" smtClean="0"/>
              <a:t>                         </a:t>
            </a:r>
            <a:r>
              <a:rPr lang="en-US" dirty="0" err="1" smtClean="0"/>
              <a:t>Psicosis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</a:t>
            </a:r>
            <a:r>
              <a:rPr lang="en-US" dirty="0" err="1" smtClean="0"/>
              <a:t>Infecciones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</a:t>
            </a:r>
            <a:r>
              <a:rPr lang="en-US" dirty="0" err="1" smtClean="0"/>
              <a:t>Hiperglicemia</a:t>
            </a:r>
            <a:r>
              <a:rPr lang="en-US" dirty="0" smtClean="0"/>
              <a:t> </a:t>
            </a:r>
            <a:r>
              <a:rPr lang="en-US" dirty="0" err="1" smtClean="0"/>
              <a:t>severa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pPr marL="109728" indent="0">
              <a:buNone/>
            </a:pPr>
            <a:r>
              <a:rPr lang="en-US" dirty="0" smtClean="0"/>
              <a:t>No </a:t>
            </a:r>
            <a:r>
              <a:rPr lang="en-US" dirty="0" err="1" smtClean="0"/>
              <a:t>mielopatía</a:t>
            </a:r>
            <a:r>
              <a:rPr lang="en-US" dirty="0" smtClean="0"/>
              <a:t>: </a:t>
            </a:r>
            <a:r>
              <a:rPr lang="en-US" dirty="0" err="1" smtClean="0"/>
              <a:t>Sólo</a:t>
            </a:r>
            <a:r>
              <a:rPr lang="en-US" dirty="0" smtClean="0"/>
              <a:t> RT.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788024" y="4581128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indent="0">
              <a:buNone/>
            </a:pPr>
            <a:r>
              <a:rPr lang="en-US" dirty="0" err="1" smtClean="0"/>
              <a:t>Recomendación</a:t>
            </a:r>
            <a:endParaRPr lang="en-US" dirty="0" smtClean="0"/>
          </a:p>
          <a:p>
            <a:pPr marL="109728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Dexametasona</a:t>
            </a:r>
            <a:r>
              <a:rPr lang="en-US" dirty="0" smtClean="0"/>
              <a:t> 16 mg IV </a:t>
            </a:r>
            <a:r>
              <a:rPr lang="en-US" dirty="0" err="1" smtClean="0"/>
              <a:t>qd</a:t>
            </a:r>
            <a:r>
              <a:rPr lang="en-US" dirty="0" smtClean="0"/>
              <a:t> hasta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inicia</a:t>
            </a:r>
            <a:r>
              <a:rPr lang="en-US" dirty="0" smtClean="0"/>
              <a:t> </a:t>
            </a:r>
            <a:r>
              <a:rPr lang="en-US" dirty="0" err="1" smtClean="0"/>
              <a:t>manejo</a:t>
            </a:r>
            <a:r>
              <a:rPr lang="en-US" dirty="0" smtClean="0"/>
              <a:t> </a:t>
            </a:r>
            <a:r>
              <a:rPr lang="en-US" dirty="0" err="1" smtClean="0"/>
              <a:t>definitivo</a:t>
            </a:r>
            <a:r>
              <a:rPr lang="en-US" dirty="0" smtClean="0"/>
              <a:t>.</a:t>
            </a:r>
            <a:endParaRPr lang="es-CO" dirty="0" smtClean="0"/>
          </a:p>
          <a:p>
            <a:endParaRPr lang="es-CO" dirty="0"/>
          </a:p>
        </p:txBody>
      </p:sp>
      <p:sp>
        <p:nvSpPr>
          <p:cNvPr id="13" name="TextBox 12"/>
          <p:cNvSpPr txBox="1"/>
          <p:nvPr/>
        </p:nvSpPr>
        <p:spPr>
          <a:xfrm>
            <a:off x="179512" y="5981158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en-US" sz="1200" dirty="0" smtClean="0"/>
              <a:t>Effect </a:t>
            </a:r>
            <a:r>
              <a:rPr lang="en-US" sz="1200" dirty="0"/>
              <a:t>of high-dose dexamethasone in </a:t>
            </a:r>
            <a:r>
              <a:rPr lang="en-US" sz="1200" dirty="0" smtClean="0"/>
              <a:t>spinal </a:t>
            </a:r>
            <a:r>
              <a:rPr lang="en-US" sz="1200" dirty="0"/>
              <a:t>cord compression treated with </a:t>
            </a:r>
            <a:r>
              <a:rPr lang="en-US" sz="1200" dirty="0" smtClean="0"/>
              <a:t>RT. </a:t>
            </a:r>
            <a:r>
              <a:rPr lang="es-CO" sz="1200" dirty="0" err="1"/>
              <a:t>Eur</a:t>
            </a:r>
            <a:r>
              <a:rPr lang="es-CO" sz="1200" dirty="0"/>
              <a:t> J </a:t>
            </a:r>
            <a:r>
              <a:rPr lang="es-CO" sz="1200" dirty="0" err="1"/>
              <a:t>Cancer</a:t>
            </a:r>
            <a:r>
              <a:rPr lang="es-CO" sz="1200" dirty="0"/>
              <a:t>. 1994;30A(1):</a:t>
            </a:r>
            <a:r>
              <a:rPr lang="es-CO" sz="1200" dirty="0" smtClean="0"/>
              <a:t>22</a:t>
            </a:r>
          </a:p>
          <a:p>
            <a:pPr marL="171450" indent="-171450">
              <a:buFontTx/>
              <a:buChar char="-"/>
            </a:pPr>
            <a:r>
              <a:rPr lang="en-US" sz="1200" dirty="0" smtClean="0"/>
              <a:t>Comparison </a:t>
            </a:r>
            <a:r>
              <a:rPr lang="en-US" sz="1200" dirty="0"/>
              <a:t>of dexamethasone 96 mg </a:t>
            </a:r>
            <a:r>
              <a:rPr lang="en-US" sz="1200" dirty="0" err="1"/>
              <a:t>vs</a:t>
            </a:r>
            <a:r>
              <a:rPr lang="en-US" sz="1200" dirty="0"/>
              <a:t> 16 mg per day for malignant </a:t>
            </a:r>
            <a:r>
              <a:rPr lang="en-US" sz="1200" dirty="0" smtClean="0"/>
              <a:t>SCEC and RT. </a:t>
            </a:r>
            <a:r>
              <a:rPr lang="it-IT" sz="1200" dirty="0"/>
              <a:t>Clin </a:t>
            </a:r>
            <a:r>
              <a:rPr lang="it-IT" sz="1200" dirty="0" smtClean="0"/>
              <a:t>Oncol. </a:t>
            </a:r>
            <a:r>
              <a:rPr lang="it-IT" sz="1200" dirty="0"/>
              <a:t>2006;18(1):70</a:t>
            </a:r>
            <a:r>
              <a:rPr lang="it-IT" sz="1200" dirty="0" smtClean="0"/>
              <a:t>.</a:t>
            </a:r>
          </a:p>
          <a:p>
            <a:r>
              <a:rPr lang="en-US" sz="1200" dirty="0" smtClean="0"/>
              <a:t>- Initial </a:t>
            </a:r>
            <a:r>
              <a:rPr lang="en-US" sz="1200" dirty="0"/>
              <a:t>bolus of conventional versus high-dose dexamethasone in metastatic spinal cord </a:t>
            </a:r>
            <a:r>
              <a:rPr lang="en-US" sz="1200" dirty="0" smtClean="0"/>
              <a:t>compression. </a:t>
            </a:r>
            <a:r>
              <a:rPr lang="es-CO" sz="1200" dirty="0" smtClean="0"/>
              <a:t>Neurology;39(9</a:t>
            </a:r>
            <a:r>
              <a:rPr lang="es-CO" sz="1200" dirty="0"/>
              <a:t>):1255.</a:t>
            </a:r>
            <a:endParaRPr lang="it-IT" sz="1200" dirty="0" smtClean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402537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208" y="764704"/>
            <a:ext cx="8229600" cy="1066800"/>
          </a:xfrm>
        </p:spPr>
        <p:txBody>
          <a:bodyPr/>
          <a:lstStyle/>
          <a:p>
            <a:r>
              <a:rPr lang="en-US" dirty="0" err="1" smtClean="0"/>
              <a:t>Cirugía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208" y="1772816"/>
            <a:ext cx="8229600" cy="4551312"/>
          </a:xfrm>
        </p:spPr>
        <p:txBody>
          <a:bodyPr>
            <a:normAutofit/>
          </a:bodyPr>
          <a:lstStyle/>
          <a:p>
            <a:r>
              <a:rPr lang="en-US" dirty="0" err="1" smtClean="0"/>
              <a:t>Descompresión</a:t>
            </a:r>
            <a:r>
              <a:rPr lang="en-US" dirty="0" smtClean="0"/>
              <a:t> / </a:t>
            </a:r>
            <a:r>
              <a:rPr lang="en-US" dirty="0" err="1" smtClean="0"/>
              <a:t>fijación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b="1" dirty="0" err="1" smtClean="0"/>
              <a:t>Indiaciones</a:t>
            </a:r>
            <a:r>
              <a:rPr lang="en-US" b="1" dirty="0" smtClean="0"/>
              <a:t>: </a:t>
            </a:r>
            <a:endParaRPr lang="en-US" b="1" dirty="0"/>
          </a:p>
          <a:p>
            <a:pPr marL="0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Columna</a:t>
            </a:r>
            <a:r>
              <a:rPr lang="en-US" dirty="0" smtClean="0"/>
              <a:t> </a:t>
            </a:r>
            <a:r>
              <a:rPr lang="en-US" dirty="0" err="1" smtClean="0"/>
              <a:t>inestable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Radioterapia</a:t>
            </a:r>
            <a:r>
              <a:rPr lang="en-US" dirty="0" smtClean="0"/>
              <a:t> </a:t>
            </a:r>
            <a:r>
              <a:rPr lang="en-US" dirty="0" err="1" smtClean="0"/>
              <a:t>previa</a:t>
            </a:r>
            <a:r>
              <a:rPr lang="en-US" dirty="0" smtClean="0"/>
              <a:t> en </a:t>
            </a:r>
            <a:r>
              <a:rPr lang="en-US" dirty="0" err="1" smtClean="0"/>
              <a:t>misma</a:t>
            </a:r>
            <a:r>
              <a:rPr lang="en-US" dirty="0" smtClean="0"/>
              <a:t> </a:t>
            </a:r>
            <a:r>
              <a:rPr lang="en-US" dirty="0" err="1" smtClean="0"/>
              <a:t>región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Progresión</a:t>
            </a:r>
            <a:r>
              <a:rPr lang="en-US" dirty="0" smtClean="0"/>
              <a:t> a </a:t>
            </a:r>
            <a:r>
              <a:rPr lang="en-US" dirty="0" err="1" smtClean="0"/>
              <a:t>pesar</a:t>
            </a:r>
            <a:r>
              <a:rPr lang="en-US" dirty="0" smtClean="0"/>
              <a:t> de </a:t>
            </a:r>
            <a:r>
              <a:rPr lang="en-US" dirty="0" err="1" smtClean="0"/>
              <a:t>radiación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     - Tumor </a:t>
            </a:r>
            <a:r>
              <a:rPr lang="en-US" dirty="0" err="1" smtClean="0"/>
              <a:t>radioresistente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Paraplejia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&lt; 48 horas.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6237312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Instability and impending instability of the thoracolumbar spine in patients with spinal metastases: a systematic review</a:t>
            </a:r>
            <a:r>
              <a:rPr lang="en-US" sz="1200" dirty="0" smtClean="0"/>
              <a:t>. </a:t>
            </a:r>
            <a:r>
              <a:rPr lang="it-IT" sz="1200" dirty="0"/>
              <a:t>Int J Oncol. 2011;38(1):5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14399672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/>
          <a:lstStyle/>
          <a:p>
            <a:r>
              <a:rPr lang="en-US" dirty="0" err="1" smtClean="0"/>
              <a:t>Radioterapia</a:t>
            </a:r>
            <a:endParaRPr lang="es-CO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325112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err="1" smtClean="0"/>
              <a:t>Indicaciones</a:t>
            </a:r>
            <a:r>
              <a:rPr lang="en-US" sz="2400" dirty="0" smtClean="0"/>
              <a:t>: </a:t>
            </a:r>
          </a:p>
          <a:p>
            <a:pPr marL="109728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- No </a:t>
            </a:r>
            <a:r>
              <a:rPr lang="en-US" sz="2400" dirty="0" err="1" smtClean="0"/>
              <a:t>candidato</a:t>
            </a:r>
            <a:r>
              <a:rPr lang="en-US" sz="2400" dirty="0" smtClean="0"/>
              <a:t> a </a:t>
            </a:r>
            <a:r>
              <a:rPr lang="en-US" sz="2400" dirty="0" err="1" smtClean="0"/>
              <a:t>cirugía</a:t>
            </a:r>
            <a:r>
              <a:rPr lang="en-US" sz="2400" dirty="0"/>
              <a:t>.</a:t>
            </a:r>
            <a:endParaRPr lang="en-US" sz="2400" dirty="0" smtClean="0"/>
          </a:p>
          <a:p>
            <a:pPr marL="109728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- </a:t>
            </a:r>
            <a:r>
              <a:rPr lang="en-US" sz="2400" dirty="0" err="1" smtClean="0"/>
              <a:t>Después</a:t>
            </a:r>
            <a:r>
              <a:rPr lang="en-US" sz="2400" dirty="0" smtClean="0"/>
              <a:t> de </a:t>
            </a:r>
            <a:r>
              <a:rPr lang="en-US" sz="2400" dirty="0" err="1" smtClean="0"/>
              <a:t>cirugía</a:t>
            </a:r>
            <a:r>
              <a:rPr lang="en-US" sz="2400" dirty="0" smtClean="0"/>
              <a:t>.</a:t>
            </a:r>
          </a:p>
          <a:p>
            <a:r>
              <a:rPr lang="en-US" sz="2400" dirty="0" err="1" smtClean="0"/>
              <a:t>Objetivo</a:t>
            </a:r>
            <a:r>
              <a:rPr lang="en-US" sz="2400" dirty="0" smtClean="0"/>
              <a:t>: </a:t>
            </a:r>
          </a:p>
          <a:p>
            <a:pPr marL="109728" indent="0">
              <a:buNone/>
            </a:pPr>
            <a:r>
              <a:rPr lang="en-US" sz="2400" dirty="0" smtClean="0"/>
              <a:t>     - Control del dolor.</a:t>
            </a:r>
          </a:p>
          <a:p>
            <a:pPr marL="109728" indent="0">
              <a:buNone/>
            </a:pPr>
            <a:r>
              <a:rPr lang="en-US" sz="2400" dirty="0" smtClean="0"/>
              <a:t>     - Control local del tumor.</a:t>
            </a:r>
          </a:p>
          <a:p>
            <a:pPr marL="109728" indent="0">
              <a:buNone/>
            </a:pPr>
            <a:endParaRPr lang="en-US" sz="2400" dirty="0"/>
          </a:p>
          <a:p>
            <a:r>
              <a:rPr lang="en-US" sz="2400" dirty="0" err="1" smtClean="0"/>
              <a:t>Dosis</a:t>
            </a:r>
            <a:r>
              <a:rPr lang="en-US" sz="2400" dirty="0" smtClean="0"/>
              <a:t>: Variable.</a:t>
            </a:r>
          </a:p>
          <a:p>
            <a:pPr marL="109728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- </a:t>
            </a:r>
            <a:r>
              <a:rPr lang="en-US" sz="2400" dirty="0" err="1" smtClean="0"/>
              <a:t>Generalmente</a:t>
            </a:r>
            <a:r>
              <a:rPr lang="en-US" sz="2400" dirty="0" smtClean="0"/>
              <a:t> </a:t>
            </a:r>
            <a:r>
              <a:rPr lang="en-US" sz="2400" dirty="0" err="1" smtClean="0"/>
              <a:t>pocas</a:t>
            </a:r>
            <a:r>
              <a:rPr lang="en-US" sz="2400" dirty="0" smtClean="0"/>
              <a:t> </a:t>
            </a:r>
            <a:r>
              <a:rPr lang="en-US" sz="2400" dirty="0" err="1" smtClean="0"/>
              <a:t>sesiones</a:t>
            </a:r>
            <a:r>
              <a:rPr lang="en-US" sz="2400" dirty="0" smtClean="0"/>
              <a:t>, </a:t>
            </a:r>
            <a:r>
              <a:rPr lang="en-US" sz="2400" dirty="0" err="1" smtClean="0"/>
              <a:t>altas</a:t>
            </a:r>
            <a:r>
              <a:rPr lang="en-US" sz="2400" dirty="0" smtClean="0"/>
              <a:t> </a:t>
            </a:r>
            <a:r>
              <a:rPr lang="en-US" sz="2400" dirty="0" err="1" smtClean="0"/>
              <a:t>dosis</a:t>
            </a:r>
            <a:r>
              <a:rPr lang="en-US" sz="2400" dirty="0" smtClean="0"/>
              <a:t>.</a:t>
            </a:r>
          </a:p>
          <a:p>
            <a:pPr marL="109728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- 8 </a:t>
            </a:r>
            <a:r>
              <a:rPr lang="en-US" sz="2400" dirty="0" err="1" smtClean="0"/>
              <a:t>Gy</a:t>
            </a:r>
            <a:r>
              <a:rPr lang="en-US" sz="2400" dirty="0" smtClean="0"/>
              <a:t> (1 o 2 </a:t>
            </a:r>
            <a:r>
              <a:rPr lang="en-US" sz="2400" dirty="0" err="1" smtClean="0"/>
              <a:t>veces</a:t>
            </a:r>
            <a:r>
              <a:rPr lang="en-US" sz="2400" dirty="0" smtClean="0"/>
              <a:t>).</a:t>
            </a:r>
          </a:p>
          <a:p>
            <a:pPr marL="109728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- MM: 30 </a:t>
            </a:r>
            <a:r>
              <a:rPr lang="en-US" sz="2400" dirty="0" err="1" smtClean="0"/>
              <a:t>Gy</a:t>
            </a:r>
            <a:r>
              <a:rPr lang="en-US" sz="2400" dirty="0" smtClean="0"/>
              <a:t> (10 </a:t>
            </a:r>
            <a:r>
              <a:rPr lang="en-US" sz="2400" dirty="0" err="1" smtClean="0"/>
              <a:t>sesiones</a:t>
            </a:r>
            <a:r>
              <a:rPr lang="en-US" sz="2400" dirty="0" smtClean="0"/>
              <a:t>).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261852"/>
              </p:ext>
            </p:extLst>
          </p:nvPr>
        </p:nvGraphicFramePr>
        <p:xfrm>
          <a:off x="4572000" y="1628800"/>
          <a:ext cx="4176464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208823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Radiosensible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Radioresistente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Linfoma</a:t>
                      </a:r>
                      <a:r>
                        <a:rPr lang="en-US" dirty="0" smtClean="0"/>
                        <a:t>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Melanoma.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Mieloma</a:t>
                      </a:r>
                      <a:r>
                        <a:rPr lang="en-US" dirty="0" smtClean="0"/>
                        <a:t>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RCC.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SCLC.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NSCLC.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próstata</a:t>
                      </a:r>
                      <a:r>
                        <a:rPr lang="en-US" baseline="0" dirty="0" smtClean="0"/>
                        <a:t>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Sarcomas.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</a:t>
                      </a:r>
                      <a:r>
                        <a:rPr lang="en-US" dirty="0" smtClean="0"/>
                        <a:t> de mama.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Seminoma.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3528" y="6237312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Short-course versus split-course radiotherapy in metastatic spinal cord compression: results of a phase III, randomized, multicenter trial</a:t>
            </a:r>
            <a:r>
              <a:rPr lang="en-US" sz="1200" dirty="0" smtClean="0"/>
              <a:t>. </a:t>
            </a:r>
            <a:r>
              <a:rPr lang="it-IT" sz="1200" dirty="0"/>
              <a:t>J Clin Oncol. 2005;23(15):3358.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37666024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r>
              <a:rPr lang="en-US" dirty="0" err="1" smtClean="0"/>
              <a:t>Radioterapia</a:t>
            </a:r>
            <a:r>
              <a:rPr lang="en-US" dirty="0" smtClean="0"/>
              <a:t> </a:t>
            </a:r>
            <a:r>
              <a:rPr lang="en-US" dirty="0" err="1" smtClean="0"/>
              <a:t>estereotáxica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560168"/>
          </a:xfrm>
        </p:spPr>
        <p:txBody>
          <a:bodyPr/>
          <a:lstStyle/>
          <a:p>
            <a:r>
              <a:rPr lang="en-US" dirty="0" err="1" smtClean="0"/>
              <a:t>Cyberknife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Tumores</a:t>
            </a:r>
            <a:r>
              <a:rPr lang="en-US" dirty="0" smtClean="0"/>
              <a:t> </a:t>
            </a:r>
            <a:r>
              <a:rPr lang="en-US" dirty="0" err="1" smtClean="0"/>
              <a:t>pequeños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Ventajas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Menos</a:t>
            </a:r>
            <a:r>
              <a:rPr lang="en-US" dirty="0" smtClean="0"/>
              <a:t> </a:t>
            </a:r>
            <a:r>
              <a:rPr lang="en-US" dirty="0" err="1" smtClean="0"/>
              <a:t>daño</a:t>
            </a:r>
            <a:r>
              <a:rPr lang="en-US" dirty="0" smtClean="0"/>
              <a:t> a </a:t>
            </a:r>
            <a:r>
              <a:rPr lang="en-US" dirty="0" err="1" smtClean="0"/>
              <a:t>tejido</a:t>
            </a:r>
            <a:r>
              <a:rPr lang="en-US" dirty="0" smtClean="0"/>
              <a:t> </a:t>
            </a:r>
            <a:r>
              <a:rPr lang="en-US" dirty="0" err="1" smtClean="0"/>
              <a:t>adyacente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Efectiva</a:t>
            </a:r>
            <a:r>
              <a:rPr lang="en-US" dirty="0" smtClean="0"/>
              <a:t> en </a:t>
            </a:r>
            <a:r>
              <a:rPr lang="en-US" dirty="0" err="1" smtClean="0"/>
              <a:t>tumores</a:t>
            </a:r>
            <a:r>
              <a:rPr lang="en-US" dirty="0" smtClean="0"/>
              <a:t> </a:t>
            </a:r>
            <a:r>
              <a:rPr lang="en-US" b="1" dirty="0" smtClean="0"/>
              <a:t>radio </a:t>
            </a:r>
            <a:r>
              <a:rPr lang="en-US" b="1" dirty="0" err="1" smtClean="0"/>
              <a:t>resistentes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Dosis</a:t>
            </a:r>
            <a:r>
              <a:rPr lang="en-US" dirty="0" smtClean="0"/>
              <a:t>: </a:t>
            </a:r>
            <a:r>
              <a:rPr lang="en-US" dirty="0" err="1" smtClean="0"/>
              <a:t>Dosis</a:t>
            </a:r>
            <a:r>
              <a:rPr lang="en-US" dirty="0" smtClean="0"/>
              <a:t> </a:t>
            </a:r>
            <a:r>
              <a:rPr lang="en-US" dirty="0" err="1" smtClean="0"/>
              <a:t>única</a:t>
            </a:r>
            <a:r>
              <a:rPr lang="en-US" dirty="0" smtClean="0"/>
              <a:t> </a:t>
            </a:r>
            <a:r>
              <a:rPr lang="en-US" dirty="0" err="1" smtClean="0"/>
              <a:t>alta.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-  26 – 24 </a:t>
            </a:r>
            <a:r>
              <a:rPr lang="en-US" dirty="0" err="1" smtClean="0"/>
              <a:t>Gy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6093296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Local disease control after </a:t>
            </a:r>
            <a:r>
              <a:rPr lang="en-US" sz="1200" dirty="0" err="1"/>
              <a:t>decompressive</a:t>
            </a:r>
            <a:r>
              <a:rPr lang="en-US" sz="1200" dirty="0"/>
              <a:t> surgery and adjuvant high-dose single-fraction radiosurgery for spine metastases</a:t>
            </a:r>
            <a:r>
              <a:rPr lang="en-US" sz="1200" dirty="0" smtClean="0"/>
              <a:t>. </a:t>
            </a:r>
            <a:r>
              <a:rPr lang="de-DE" sz="1200" dirty="0"/>
              <a:t>J Neurosurg Spine. 2010;13(1):87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12618523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/>
          <a:lstStyle/>
          <a:p>
            <a:r>
              <a:rPr lang="en-US" dirty="0" err="1" smtClean="0"/>
              <a:t>Conclusiones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560168"/>
          </a:xfrm>
        </p:spPr>
        <p:txBody>
          <a:bodyPr/>
          <a:lstStyle/>
          <a:p>
            <a:r>
              <a:rPr lang="en-US" dirty="0" err="1" smtClean="0"/>
              <a:t>Más</a:t>
            </a:r>
            <a:r>
              <a:rPr lang="en-US" dirty="0" smtClean="0"/>
              <a:t> </a:t>
            </a:r>
            <a:r>
              <a:rPr lang="en-US" dirty="0" err="1" smtClean="0"/>
              <a:t>común</a:t>
            </a:r>
            <a:r>
              <a:rPr lang="en-US" dirty="0" smtClean="0"/>
              <a:t> en </a:t>
            </a:r>
            <a:r>
              <a:rPr lang="en-US" dirty="0" err="1" smtClean="0"/>
              <a:t>cáncer</a:t>
            </a:r>
            <a:r>
              <a:rPr lang="en-US" dirty="0" smtClean="0"/>
              <a:t> de </a:t>
            </a:r>
            <a:r>
              <a:rPr lang="en-US" dirty="0" err="1" smtClean="0"/>
              <a:t>pulmón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Localización</a:t>
            </a:r>
            <a:r>
              <a:rPr lang="en-US" dirty="0" smtClean="0"/>
              <a:t> </a:t>
            </a:r>
            <a:r>
              <a:rPr lang="en-US" dirty="0" err="1" smtClean="0"/>
              <a:t>más</a:t>
            </a:r>
            <a:r>
              <a:rPr lang="en-US" dirty="0" smtClean="0"/>
              <a:t> </a:t>
            </a:r>
            <a:r>
              <a:rPr lang="en-US" dirty="0" err="1" smtClean="0"/>
              <a:t>común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torácica</a:t>
            </a:r>
            <a:r>
              <a:rPr lang="en-US" dirty="0" smtClean="0"/>
              <a:t>.</a:t>
            </a:r>
          </a:p>
          <a:p>
            <a:r>
              <a:rPr lang="en-US" dirty="0" smtClean="0"/>
              <a:t>El principal factor </a:t>
            </a:r>
            <a:r>
              <a:rPr lang="en-US" dirty="0" err="1" smtClean="0"/>
              <a:t>pronóstico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 smtClean="0"/>
              <a:t>estado</a:t>
            </a:r>
            <a:r>
              <a:rPr lang="en-US" dirty="0" smtClean="0"/>
              <a:t> </a:t>
            </a:r>
            <a:r>
              <a:rPr lang="en-US" dirty="0" err="1" smtClean="0"/>
              <a:t>neurológico</a:t>
            </a:r>
            <a:r>
              <a:rPr lang="en-US" dirty="0" smtClean="0"/>
              <a:t> al </a:t>
            </a:r>
            <a:r>
              <a:rPr lang="en-US" dirty="0" err="1" smtClean="0"/>
              <a:t>momento</a:t>
            </a:r>
            <a:r>
              <a:rPr lang="en-US" dirty="0" smtClean="0"/>
              <a:t> de la </a:t>
            </a:r>
            <a:r>
              <a:rPr lang="en-US" dirty="0" err="1" smtClean="0"/>
              <a:t>compresión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Manejo</a:t>
            </a:r>
            <a:r>
              <a:rPr lang="en-US" dirty="0" smtClean="0"/>
              <a:t> </a:t>
            </a:r>
            <a:r>
              <a:rPr lang="en-US" dirty="0" err="1" smtClean="0"/>
              <a:t>inicial</a:t>
            </a:r>
            <a:r>
              <a:rPr lang="en-US" dirty="0" smtClean="0"/>
              <a:t> con </a:t>
            </a:r>
            <a:r>
              <a:rPr lang="en-US" dirty="0" err="1" smtClean="0"/>
              <a:t>esteroides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Tratamiento</a:t>
            </a:r>
            <a:r>
              <a:rPr lang="en-US" dirty="0" smtClean="0"/>
              <a:t> </a:t>
            </a:r>
            <a:r>
              <a:rPr lang="en-US" dirty="0" err="1" smtClean="0"/>
              <a:t>depende</a:t>
            </a:r>
            <a:r>
              <a:rPr lang="en-US" dirty="0" smtClean="0"/>
              <a:t> de </a:t>
            </a:r>
            <a:r>
              <a:rPr lang="en-US" dirty="0" err="1" smtClean="0"/>
              <a:t>estabilidad</a:t>
            </a:r>
            <a:r>
              <a:rPr lang="en-US" dirty="0" smtClean="0"/>
              <a:t> de </a:t>
            </a:r>
            <a:r>
              <a:rPr lang="en-US" dirty="0" err="1" smtClean="0"/>
              <a:t>columna</a:t>
            </a:r>
            <a:r>
              <a:rPr lang="en-US" dirty="0"/>
              <a:t> </a:t>
            </a:r>
            <a:r>
              <a:rPr lang="en-US" dirty="0" smtClean="0"/>
              <a:t>y </a:t>
            </a:r>
            <a:r>
              <a:rPr lang="en-US" dirty="0" err="1" smtClean="0"/>
              <a:t>radiosensibilidad</a:t>
            </a:r>
            <a:r>
              <a:rPr lang="en-US" dirty="0" smtClean="0"/>
              <a:t>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4005898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r>
              <a:rPr lang="en-US" dirty="0" err="1" smtClean="0"/>
              <a:t>Caso</a:t>
            </a:r>
            <a:r>
              <a:rPr lang="en-US" dirty="0" smtClean="0"/>
              <a:t> </a:t>
            </a:r>
            <a:r>
              <a:rPr lang="en-US" dirty="0" err="1" smtClean="0"/>
              <a:t>clínico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325112"/>
          </a:xfrm>
        </p:spPr>
        <p:txBody>
          <a:bodyPr/>
          <a:lstStyle/>
          <a:p>
            <a:r>
              <a:rPr lang="en-US" dirty="0" err="1" smtClean="0"/>
              <a:t>Paciente</a:t>
            </a:r>
            <a:r>
              <a:rPr lang="en-US" dirty="0" smtClean="0"/>
              <a:t> de 34 </a:t>
            </a:r>
            <a:r>
              <a:rPr lang="en-US" dirty="0" err="1" smtClean="0"/>
              <a:t>años</a:t>
            </a:r>
            <a:r>
              <a:rPr lang="en-US" dirty="0" smtClean="0"/>
              <a:t> con </a:t>
            </a:r>
            <a:r>
              <a:rPr lang="en-US" dirty="0" err="1" smtClean="0"/>
              <a:t>historia</a:t>
            </a:r>
            <a:r>
              <a:rPr lang="en-US" dirty="0" smtClean="0"/>
              <a:t> de </a:t>
            </a:r>
            <a:r>
              <a:rPr lang="en-US" dirty="0" err="1" smtClean="0"/>
              <a:t>masa</a:t>
            </a:r>
            <a:r>
              <a:rPr lang="en-US" dirty="0" smtClean="0"/>
              <a:t> en </a:t>
            </a:r>
            <a:r>
              <a:rPr lang="en-US" dirty="0" err="1" smtClean="0"/>
              <a:t>seno</a:t>
            </a:r>
            <a:r>
              <a:rPr lang="en-US" dirty="0" smtClean="0"/>
              <a:t> </a:t>
            </a:r>
            <a:r>
              <a:rPr lang="en-US" dirty="0" err="1" smtClean="0"/>
              <a:t>derecho</a:t>
            </a:r>
            <a:r>
              <a:rPr lang="en-US" dirty="0" smtClean="0"/>
              <a:t> de 8 </a:t>
            </a:r>
            <a:r>
              <a:rPr lang="en-US" dirty="0" err="1" smtClean="0"/>
              <a:t>meses</a:t>
            </a:r>
            <a:r>
              <a:rPr lang="en-US" dirty="0" smtClean="0"/>
              <a:t> de </a:t>
            </a:r>
            <a:r>
              <a:rPr lang="en-US" dirty="0" err="1" smtClean="0"/>
              <a:t>evolución</a:t>
            </a:r>
            <a:r>
              <a:rPr lang="en-US" dirty="0" smtClean="0"/>
              <a:t> y dolor lumbar </a:t>
            </a:r>
            <a:r>
              <a:rPr lang="en-US" dirty="0" err="1" smtClean="0"/>
              <a:t>hace</a:t>
            </a:r>
            <a:r>
              <a:rPr lang="en-US" dirty="0" smtClean="0"/>
              <a:t> 4 </a:t>
            </a:r>
            <a:r>
              <a:rPr lang="en-US" dirty="0" err="1" smtClean="0"/>
              <a:t>meses</a:t>
            </a:r>
            <a:r>
              <a:rPr lang="en-US" dirty="0" smtClean="0"/>
              <a:t>, </a:t>
            </a:r>
            <a:r>
              <a:rPr lang="en-US" dirty="0" err="1" smtClean="0"/>
              <a:t>hace</a:t>
            </a:r>
            <a:r>
              <a:rPr lang="en-US" dirty="0" smtClean="0"/>
              <a:t> 2 </a:t>
            </a:r>
            <a:r>
              <a:rPr lang="en-US" dirty="0" err="1" smtClean="0"/>
              <a:t>semanas</a:t>
            </a:r>
            <a:r>
              <a:rPr lang="en-US" dirty="0" smtClean="0"/>
              <a:t> </a:t>
            </a:r>
            <a:r>
              <a:rPr lang="en-US" dirty="0" err="1" smtClean="0"/>
              <a:t>presenta</a:t>
            </a:r>
            <a:r>
              <a:rPr lang="en-US" dirty="0"/>
              <a:t> </a:t>
            </a:r>
            <a:r>
              <a:rPr lang="en-US" dirty="0" err="1" smtClean="0"/>
              <a:t>paresia</a:t>
            </a:r>
            <a:r>
              <a:rPr lang="en-US" dirty="0" smtClean="0"/>
              <a:t> en MMI </a:t>
            </a:r>
            <a:r>
              <a:rPr lang="en-US" dirty="0" err="1" smtClean="0"/>
              <a:t>asociado</a:t>
            </a:r>
            <a:r>
              <a:rPr lang="en-US" dirty="0" smtClean="0"/>
              <a:t> a dolor en ambos MI con </a:t>
            </a:r>
            <a:r>
              <a:rPr lang="en-US" dirty="0" err="1" smtClean="0"/>
              <a:t>retención</a:t>
            </a:r>
            <a:r>
              <a:rPr lang="en-US" dirty="0" smtClean="0"/>
              <a:t> </a:t>
            </a:r>
            <a:r>
              <a:rPr lang="en-US" dirty="0" err="1" smtClean="0"/>
              <a:t>urinaria</a:t>
            </a:r>
            <a:r>
              <a:rPr lang="en-US" dirty="0" smtClean="0"/>
              <a:t>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93703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3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563562"/>
          </a:xfrm>
        </p:spPr>
        <p:txBody>
          <a:bodyPr>
            <a:noAutofit/>
          </a:bodyPr>
          <a:lstStyle/>
          <a:p>
            <a:r>
              <a:rPr lang="en-US" sz="3600" b="1" dirty="0" err="1" smtClean="0"/>
              <a:t>Riesgo</a:t>
            </a:r>
            <a:r>
              <a:rPr lang="en-US" sz="3600" b="1" dirty="0" smtClean="0"/>
              <a:t> de neutropenia </a:t>
            </a:r>
            <a:r>
              <a:rPr lang="en-US" sz="3600" b="1" dirty="0" err="1" smtClean="0"/>
              <a:t>febril</a:t>
            </a:r>
            <a:endParaRPr lang="en-US" sz="3600" b="1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483612"/>
              </p:ext>
            </p:extLst>
          </p:nvPr>
        </p:nvGraphicFramePr>
        <p:xfrm>
          <a:off x="467544" y="1628800"/>
          <a:ext cx="7920880" cy="452596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376264"/>
                <a:gridCol w="5544616"/>
              </a:tblGrid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Riesgo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Ejemplos</a:t>
                      </a: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de </a:t>
                      </a:r>
                      <a:r>
                        <a:rPr kumimoji="0" lang="en-US" sz="18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enfermedad</a:t>
                      </a: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y </a:t>
                      </a:r>
                      <a:r>
                        <a:rPr kumimoji="0" lang="en-US" sz="18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terapia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solidFill>
                      <a:srgbClr val="00206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Bajo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Quimioterapia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estándar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para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la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mayoría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de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tumores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sólidos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Neutropenia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esperada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&lt;7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días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Intermedio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Trasplante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autólogo</a:t>
                      </a: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Linfoma</a:t>
                      </a: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Mieloma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múltiple</a:t>
                      </a: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Leucemia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linfoide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crónica</a:t>
                      </a: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Terapia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con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análogos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de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purina</a:t>
                      </a: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Neutropenia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esperada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de 7 a 10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días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Alto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Trasplante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alogénico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Inducción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y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consolidación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de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leucemia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aguda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Terapia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con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Alemtuzumab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GVHD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tratada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con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altas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dosis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de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esteroides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Duración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anticipada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de la neutropenia &gt;10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días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18457" name="TextBox 5"/>
          <p:cNvSpPr txBox="1">
            <a:spLocks noChangeArrowheads="1"/>
          </p:cNvSpPr>
          <p:nvPr/>
        </p:nvSpPr>
        <p:spPr bwMode="auto">
          <a:xfrm>
            <a:off x="467544" y="6476999"/>
            <a:ext cx="47593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en-US" sz="1200" kern="1200" dirty="0">
                <a:latin typeface="Arial" pitchFamily="34" charset="0"/>
                <a:cs typeface="+mn-cs"/>
              </a:rPr>
              <a:t>NCCN® Practice Guidelines in Oncology – v.2.2009, </a:t>
            </a:r>
            <a:r>
              <a:rPr lang="en-US" sz="1200" kern="1200" dirty="0">
                <a:latin typeface="Arial" pitchFamily="34" charset="0"/>
                <a:cs typeface="+mn-cs"/>
                <a:hlinkClick r:id="rId2"/>
              </a:rPr>
              <a:t>www.nccn.org</a:t>
            </a:r>
            <a:r>
              <a:rPr lang="en-US" sz="1200" kern="1200" dirty="0">
                <a:latin typeface="Arial" pitchFamily="34" charset="0"/>
                <a:cs typeface="+mn-cs"/>
              </a:rPr>
              <a:t>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066800"/>
          </a:xfr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err="1" smtClean="0">
                <a:latin typeface="+mj-lt"/>
              </a:rPr>
              <a:t>Sindrome</a:t>
            </a:r>
            <a:r>
              <a:rPr lang="en-US" dirty="0" smtClean="0">
                <a:latin typeface="+mj-lt"/>
              </a:rPr>
              <a:t> de </a:t>
            </a:r>
            <a:r>
              <a:rPr lang="en-US" dirty="0" err="1" smtClean="0">
                <a:latin typeface="+mj-lt"/>
              </a:rPr>
              <a:t>lisis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tumoral</a:t>
            </a:r>
            <a:r>
              <a:rPr lang="en-US" dirty="0" smtClean="0">
                <a:latin typeface="+mj-lt"/>
              </a:rPr>
              <a:t>.</a:t>
            </a:r>
            <a:endParaRPr lang="es-CO" dirty="0"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4032448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Destrucción</a:t>
            </a:r>
            <a:r>
              <a:rPr lang="en-US" dirty="0" smtClean="0"/>
              <a:t> </a:t>
            </a:r>
            <a:r>
              <a:rPr lang="en-US" dirty="0" err="1" smtClean="0"/>
              <a:t>tumoral</a:t>
            </a:r>
            <a:r>
              <a:rPr lang="en-US" dirty="0" smtClean="0"/>
              <a:t> </a:t>
            </a:r>
            <a:r>
              <a:rPr lang="en-US" dirty="0" err="1" smtClean="0"/>
              <a:t>masiva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- Tumor de alto </a:t>
            </a:r>
            <a:r>
              <a:rPr lang="en-US" dirty="0" err="1" smtClean="0"/>
              <a:t>recambio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- Gran </a:t>
            </a:r>
            <a:r>
              <a:rPr lang="en-US" dirty="0" err="1" smtClean="0"/>
              <a:t>masa</a:t>
            </a:r>
            <a:r>
              <a:rPr lang="en-US" dirty="0" smtClean="0"/>
              <a:t> </a:t>
            </a:r>
            <a:r>
              <a:rPr lang="en-US" dirty="0" err="1" smtClean="0"/>
              <a:t>tumoral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- Alta </a:t>
            </a:r>
            <a:r>
              <a:rPr lang="en-US" dirty="0" err="1" smtClean="0"/>
              <a:t>quimiosensibilidad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Produce: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Hiperfosfatemia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Hiperkalemia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Hiperuricemia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Hipocalcemia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5" name="TextBox 4"/>
          <p:cNvSpPr txBox="1"/>
          <p:nvPr/>
        </p:nvSpPr>
        <p:spPr>
          <a:xfrm>
            <a:off x="6037697" y="2357800"/>
            <a:ext cx="1944216" cy="4062651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2000" dirty="0" smtClean="0"/>
          </a:p>
          <a:p>
            <a:pPr algn="ctr"/>
            <a:endParaRPr lang="es-CO" sz="2000" dirty="0"/>
          </a:p>
          <a:p>
            <a:pPr algn="ctr"/>
            <a:r>
              <a:rPr lang="es-CO" sz="2000" dirty="0" smtClean="0"/>
              <a:t>Náuseas</a:t>
            </a:r>
            <a:r>
              <a:rPr lang="es-CO" sz="2000" dirty="0"/>
              <a:t>.</a:t>
            </a:r>
          </a:p>
          <a:p>
            <a:pPr algn="ctr"/>
            <a:r>
              <a:rPr lang="es-CO" sz="2000" dirty="0"/>
              <a:t>Vómito.</a:t>
            </a:r>
          </a:p>
          <a:p>
            <a:pPr algn="ctr"/>
            <a:r>
              <a:rPr lang="es-CO" sz="2000" dirty="0"/>
              <a:t>Diarrea.</a:t>
            </a:r>
          </a:p>
          <a:p>
            <a:pPr algn="ctr"/>
            <a:r>
              <a:rPr lang="es-CO" sz="2000" dirty="0"/>
              <a:t>Anorexia.</a:t>
            </a:r>
          </a:p>
          <a:p>
            <a:pPr algn="ctr"/>
            <a:r>
              <a:rPr lang="es-CO" sz="2000" dirty="0"/>
              <a:t>Somnolencia.</a:t>
            </a:r>
          </a:p>
          <a:p>
            <a:pPr algn="ctr"/>
            <a:r>
              <a:rPr lang="es-CO" sz="2000" dirty="0"/>
              <a:t>Arritmias.</a:t>
            </a:r>
          </a:p>
          <a:p>
            <a:pPr algn="ctr"/>
            <a:r>
              <a:rPr lang="es-CO" sz="2000" dirty="0"/>
              <a:t>Convulsiones.</a:t>
            </a:r>
          </a:p>
          <a:p>
            <a:pPr algn="ctr"/>
            <a:r>
              <a:rPr lang="es-CO" sz="2000" dirty="0"/>
              <a:t>Calambres.</a:t>
            </a:r>
          </a:p>
          <a:p>
            <a:pPr algn="ctr"/>
            <a:r>
              <a:rPr lang="es-CO" sz="2000" dirty="0"/>
              <a:t>Tetania.</a:t>
            </a:r>
          </a:p>
          <a:p>
            <a:pPr algn="ctr"/>
            <a:r>
              <a:rPr lang="es-CO" sz="2000" dirty="0"/>
              <a:t>Muerte súbita.</a:t>
            </a:r>
            <a:r>
              <a:rPr lang="es-CO" dirty="0"/>
              <a:t> </a:t>
            </a:r>
          </a:p>
          <a:p>
            <a:endParaRPr lang="es-CO" dirty="0"/>
          </a:p>
        </p:txBody>
      </p:sp>
      <p:sp>
        <p:nvSpPr>
          <p:cNvPr id="7" name="TextBox 6"/>
          <p:cNvSpPr txBox="1"/>
          <p:nvPr/>
        </p:nvSpPr>
        <p:spPr>
          <a:xfrm>
            <a:off x="6012160" y="2306152"/>
            <a:ext cx="1944216" cy="40011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</a:rPr>
              <a:t>Síntomas</a:t>
            </a:r>
            <a:endParaRPr lang="es-CO" sz="2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6468237"/>
            <a:ext cx="84969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err="1"/>
              <a:t>The</a:t>
            </a:r>
            <a:r>
              <a:rPr lang="es-CO" sz="1200" dirty="0"/>
              <a:t> tumor </a:t>
            </a:r>
            <a:r>
              <a:rPr lang="es-CO" sz="1200" dirty="0" err="1"/>
              <a:t>lysis</a:t>
            </a:r>
            <a:r>
              <a:rPr lang="es-CO" sz="1200" dirty="0"/>
              <a:t> </a:t>
            </a:r>
            <a:r>
              <a:rPr lang="es-CO" sz="1200" dirty="0" err="1"/>
              <a:t>syndrome</a:t>
            </a:r>
            <a:r>
              <a:rPr lang="es-CO" sz="1200" dirty="0" smtClean="0"/>
              <a:t>. Howard SC et al. New </a:t>
            </a:r>
            <a:r>
              <a:rPr lang="es-CO" sz="1200" dirty="0" err="1" smtClean="0"/>
              <a:t>England</a:t>
            </a:r>
            <a:r>
              <a:rPr lang="es-CO" sz="1200" dirty="0" smtClean="0"/>
              <a:t> </a:t>
            </a:r>
            <a:r>
              <a:rPr lang="es-CO" sz="1200" dirty="0" err="1" smtClean="0"/>
              <a:t>Journal</a:t>
            </a:r>
            <a:r>
              <a:rPr lang="es-CO" sz="1200" dirty="0" smtClean="0"/>
              <a:t> of Medicine. 2001. </a:t>
            </a:r>
            <a:r>
              <a:rPr lang="es-CO" sz="1200" dirty="0"/>
              <a:t>May;364(19):1844-54</a:t>
            </a:r>
          </a:p>
        </p:txBody>
      </p:sp>
    </p:spTree>
    <p:extLst>
      <p:ext uri="{BB962C8B-B14F-4D97-AF65-F5344CB8AC3E}">
        <p14:creationId xmlns:p14="http://schemas.microsoft.com/office/powerpoint/2010/main" val="28122263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 redondeado"/>
          <p:cNvSpPr/>
          <p:nvPr/>
        </p:nvSpPr>
        <p:spPr>
          <a:xfrm>
            <a:off x="3357563" y="874944"/>
            <a:ext cx="25717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CO" b="1" dirty="0">
                <a:solidFill>
                  <a:schemeClr val="bg1"/>
                </a:solidFill>
                <a:ea typeface="ＭＳ Ｐゴシック" charset="-128"/>
              </a:rPr>
              <a:t>Catabolismo de purinas</a:t>
            </a:r>
            <a:endParaRPr lang="es-ES" b="1" dirty="0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3359151" y="2138447"/>
            <a:ext cx="25717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CO" b="1" dirty="0" err="1">
                <a:solidFill>
                  <a:schemeClr val="bg1"/>
                </a:solidFill>
                <a:ea typeface="ＭＳ Ｐゴシック" charset="-128"/>
              </a:rPr>
              <a:t>Hipoxantina</a:t>
            </a:r>
            <a:endParaRPr lang="es-ES" b="1" dirty="0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3357563" y="3500460"/>
            <a:ext cx="25717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CO" b="1">
                <a:solidFill>
                  <a:schemeClr val="bg1"/>
                </a:solidFill>
                <a:ea typeface="ＭＳ Ｐゴシック" charset="-128"/>
              </a:rPr>
              <a:t>Xantina</a:t>
            </a:r>
            <a:endParaRPr lang="es-ES" b="1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3357563" y="4714898"/>
            <a:ext cx="2571750" cy="71437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CO" b="1">
                <a:solidFill>
                  <a:schemeClr val="bg1"/>
                </a:solidFill>
                <a:ea typeface="ＭＳ Ｐゴシック" charset="-128"/>
              </a:rPr>
              <a:t>Ácido úrico</a:t>
            </a:r>
            <a:endParaRPr lang="es-ES" b="1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3357563" y="5929335"/>
            <a:ext cx="25717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s-CO" b="1">
                <a:solidFill>
                  <a:schemeClr val="bg1"/>
                </a:solidFill>
                <a:ea typeface="ＭＳ Ｐゴシック" charset="-128"/>
              </a:rPr>
              <a:t>Alantoína</a:t>
            </a:r>
            <a:endParaRPr lang="es-ES" b="1">
              <a:solidFill>
                <a:schemeClr val="bg1"/>
              </a:solidFill>
              <a:ea typeface="ＭＳ Ｐゴシック" charset="-128"/>
            </a:endParaRPr>
          </a:p>
        </p:txBody>
      </p:sp>
      <p:cxnSp>
        <p:nvCxnSpPr>
          <p:cNvPr id="10" name="9 Conector recto de flecha"/>
          <p:cNvCxnSpPr/>
          <p:nvPr/>
        </p:nvCxnSpPr>
        <p:spPr>
          <a:xfrm rot="5400000">
            <a:off x="4526244" y="1821748"/>
            <a:ext cx="214312" cy="1587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rot="5400000">
            <a:off x="4535488" y="3142479"/>
            <a:ext cx="214312" cy="1588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 rot="5400000">
            <a:off x="4537075" y="4464073"/>
            <a:ext cx="214313" cy="1587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/>
          <p:nvPr/>
        </p:nvCxnSpPr>
        <p:spPr>
          <a:xfrm rot="5400000">
            <a:off x="4537075" y="5607073"/>
            <a:ext cx="214313" cy="1587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 rot="10800000">
            <a:off x="4857750" y="3286148"/>
            <a:ext cx="1357313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 rot="10800000">
            <a:off x="4857750" y="4429148"/>
            <a:ext cx="1357313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6286500" y="3071835"/>
            <a:ext cx="1644650" cy="338138"/>
          </a:xfrm>
          <a:prstGeom prst="rect">
            <a:avLst/>
          </a:prstGeom>
          <a:solidFill>
            <a:schemeClr val="bg2"/>
          </a:solidFill>
          <a:ln w="19050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s-CO" sz="1600"/>
              <a:t>Xantina oxidasa</a:t>
            </a:r>
            <a:endParaRPr lang="es-ES" sz="1600"/>
          </a:p>
        </p:txBody>
      </p:sp>
      <p:sp>
        <p:nvSpPr>
          <p:cNvPr id="18" name="17 CuadroTexto"/>
          <p:cNvSpPr txBox="1"/>
          <p:nvPr/>
        </p:nvSpPr>
        <p:spPr>
          <a:xfrm>
            <a:off x="6286500" y="4214835"/>
            <a:ext cx="1644650" cy="338138"/>
          </a:xfrm>
          <a:prstGeom prst="rect">
            <a:avLst/>
          </a:prstGeom>
          <a:solidFill>
            <a:schemeClr val="bg2"/>
          </a:solidFill>
          <a:ln w="19050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s-CO" sz="1600"/>
              <a:t>Xantina oxidasa</a:t>
            </a:r>
            <a:endParaRPr lang="es-ES" sz="1600"/>
          </a:p>
        </p:txBody>
      </p:sp>
      <p:cxnSp>
        <p:nvCxnSpPr>
          <p:cNvPr id="19" name="18 Conector recto de flecha"/>
          <p:cNvCxnSpPr/>
          <p:nvPr/>
        </p:nvCxnSpPr>
        <p:spPr>
          <a:xfrm>
            <a:off x="3071813" y="5643585"/>
            <a:ext cx="142875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CuadroTexto"/>
          <p:cNvSpPr txBox="1"/>
          <p:nvPr/>
        </p:nvSpPr>
        <p:spPr>
          <a:xfrm>
            <a:off x="1475656" y="5475896"/>
            <a:ext cx="1449436" cy="338554"/>
          </a:xfrm>
          <a:prstGeom prst="rect">
            <a:avLst/>
          </a:prstGeom>
          <a:solidFill>
            <a:schemeClr val="bg2"/>
          </a:solidFill>
          <a:ln w="19050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s-CO" sz="1600" dirty="0"/>
              <a:t>Urato </a:t>
            </a:r>
            <a:r>
              <a:rPr lang="es-CO" sz="1600" dirty="0" smtClean="0"/>
              <a:t>oxidasa</a:t>
            </a:r>
          </a:p>
        </p:txBody>
      </p:sp>
      <p:sp>
        <p:nvSpPr>
          <p:cNvPr id="104465" name="21 CuadroTexto"/>
          <p:cNvSpPr txBox="1">
            <a:spLocks noChangeArrowheads="1"/>
          </p:cNvSpPr>
          <p:nvPr/>
        </p:nvSpPr>
        <p:spPr bwMode="auto">
          <a:xfrm>
            <a:off x="7000875" y="3429023"/>
            <a:ext cx="9731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O" sz="1400" b="1"/>
              <a:t>Alopurinol</a:t>
            </a:r>
            <a:endParaRPr lang="es-ES" sz="1400" b="1"/>
          </a:p>
        </p:txBody>
      </p:sp>
      <p:sp>
        <p:nvSpPr>
          <p:cNvPr id="104466" name="22 CuadroTexto"/>
          <p:cNvSpPr txBox="1">
            <a:spLocks noChangeArrowheads="1"/>
          </p:cNvSpPr>
          <p:nvPr/>
        </p:nvSpPr>
        <p:spPr bwMode="auto">
          <a:xfrm>
            <a:off x="7000875" y="4572023"/>
            <a:ext cx="9731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O" sz="1400" b="1" dirty="0" err="1"/>
              <a:t>Alopurinol</a:t>
            </a:r>
            <a:endParaRPr lang="es-ES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115616" y="5814450"/>
            <a:ext cx="1554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 err="1" smtClean="0"/>
              <a:t>Rasburicasa</a:t>
            </a:r>
            <a:endParaRPr lang="es-ES" sz="1400" b="1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5634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1 Título"/>
          <p:cNvSpPr>
            <a:spLocks noGrp="1"/>
          </p:cNvSpPr>
          <p:nvPr>
            <p:ph type="title"/>
          </p:nvPr>
        </p:nvSpPr>
        <p:spPr>
          <a:xfrm>
            <a:off x="410839" y="836712"/>
            <a:ext cx="8229600" cy="1069848"/>
          </a:xfrm>
        </p:spPr>
        <p:txBody>
          <a:bodyPr/>
          <a:lstStyle/>
          <a:p>
            <a:pPr eaLnBrk="1" hangingPunct="1"/>
            <a:r>
              <a:rPr lang="es-ES" dirty="0" smtClean="0"/>
              <a:t>Causas de TLS</a:t>
            </a:r>
          </a:p>
        </p:txBody>
      </p:sp>
      <p:sp>
        <p:nvSpPr>
          <p:cNvPr id="97283" name="2 CuadroTexto"/>
          <p:cNvSpPr txBox="1">
            <a:spLocks noChangeArrowheads="1"/>
          </p:cNvSpPr>
          <p:nvPr/>
        </p:nvSpPr>
        <p:spPr bwMode="auto">
          <a:xfrm>
            <a:off x="142845" y="6199024"/>
            <a:ext cx="84616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i="1" dirty="0" err="1"/>
              <a:t>Coiffier</a:t>
            </a:r>
            <a:r>
              <a:rPr lang="en-US" sz="1200" i="1" dirty="0"/>
              <a:t> B, Altman A, </a:t>
            </a:r>
            <a:r>
              <a:rPr lang="en-US" sz="1200" i="1" dirty="0" err="1"/>
              <a:t>Pui</a:t>
            </a:r>
            <a:r>
              <a:rPr lang="en-US" sz="1200" i="1" dirty="0"/>
              <a:t> CH, et al. Guidelines for the management of pediatric and adult tumor </a:t>
            </a:r>
            <a:r>
              <a:rPr lang="en-US" sz="1200" i="1" dirty="0" err="1"/>
              <a:t>lysis</a:t>
            </a:r>
            <a:r>
              <a:rPr lang="en-US" sz="1200" i="1" dirty="0"/>
              <a:t> syndrome: an evidence-based review. J </a:t>
            </a:r>
            <a:r>
              <a:rPr lang="en-US" sz="1200" i="1" dirty="0" err="1"/>
              <a:t>Clin</a:t>
            </a:r>
            <a:r>
              <a:rPr lang="en-US" sz="1200" i="1" dirty="0"/>
              <a:t> </a:t>
            </a:r>
            <a:r>
              <a:rPr lang="en-US" sz="1200" i="1" dirty="0" err="1"/>
              <a:t>Oncol</a:t>
            </a:r>
            <a:r>
              <a:rPr lang="en-US" sz="1200" i="1" dirty="0"/>
              <a:t> 2008</a:t>
            </a:r>
            <a:endParaRPr lang="es-ES" sz="1200" dirty="0">
              <a:solidFill>
                <a:srgbClr val="0000FF"/>
              </a:solidFill>
            </a:endParaRPr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485233"/>
              </p:ext>
            </p:extLst>
          </p:nvPr>
        </p:nvGraphicFramePr>
        <p:xfrm>
          <a:off x="1122363" y="2060846"/>
          <a:ext cx="6914380" cy="3758175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3457190"/>
                <a:gridCol w="3457190"/>
              </a:tblGrid>
              <a:tr h="46343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Cánceres asociados a SLT en adultos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0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Linfoma no </a:t>
                      </a:r>
                      <a:r>
                        <a:rPr kumimoji="0" lang="es-E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Hodgkin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28%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Leucemia mieloide aguda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27%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Leucemia linfoide aguda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19%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Leucemia linfoide crónica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Mieloma múltiple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3.9%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Linfoma </a:t>
                      </a:r>
                      <a:r>
                        <a:rPr kumimoji="0" lang="es-E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Hodgkin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1.6%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6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Tumores sólidos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1%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128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2513877"/>
              </p:ext>
            </p:extLst>
          </p:nvPr>
        </p:nvGraphicFramePr>
        <p:xfrm>
          <a:off x="395536" y="908720"/>
          <a:ext cx="8505351" cy="542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2616"/>
                <a:gridCol w="2440059"/>
                <a:gridCol w="2126338"/>
                <a:gridCol w="2126338"/>
              </a:tblGrid>
              <a:tr h="312222">
                <a:tc>
                  <a:txBody>
                    <a:bodyPr/>
                    <a:lstStyle/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Alto </a:t>
                      </a:r>
                      <a:r>
                        <a:rPr lang="en-US" sz="1600" dirty="0" err="1" smtClean="0"/>
                        <a:t>riesgo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Riesgo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intermedio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Bajo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riesgo</a:t>
                      </a:r>
                      <a:endParaRPr lang="es-CO" sz="1600" dirty="0"/>
                    </a:p>
                  </a:txBody>
                  <a:tcPr/>
                </a:tc>
              </a:tr>
              <a:tr h="692875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AML</a:t>
                      </a:r>
                      <a:endParaRPr lang="es-CO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AML &gt; 100 K/ml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Leucos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25 – 100 K/ml</a:t>
                      </a:r>
                    </a:p>
                    <a:p>
                      <a:r>
                        <a:rPr lang="en-US" sz="1600" dirty="0" smtClean="0"/>
                        <a:t>&lt;</a:t>
                      </a:r>
                      <a:r>
                        <a:rPr lang="en-US" sz="1600" baseline="0" dirty="0" smtClean="0"/>
                        <a:t> 25k con LDH &gt; 2 LSN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Leucos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&lt; 25 k y LDH &lt; 2 LSN</a:t>
                      </a:r>
                      <a:endParaRPr lang="es-CO" sz="1600" dirty="0"/>
                    </a:p>
                  </a:txBody>
                  <a:tcPr/>
                </a:tc>
              </a:tr>
              <a:tr h="1103468"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Linfomas</a:t>
                      </a:r>
                      <a:r>
                        <a:rPr lang="en-US" sz="1600" b="1" dirty="0" smtClean="0"/>
                        <a:t> alto </a:t>
                      </a:r>
                      <a:r>
                        <a:rPr lang="en-US" sz="1600" b="1" dirty="0" err="1" smtClean="0"/>
                        <a:t>grado</a:t>
                      </a:r>
                      <a:r>
                        <a:rPr lang="en-US" sz="1600" b="1" dirty="0" smtClean="0"/>
                        <a:t> (</a:t>
                      </a:r>
                      <a:r>
                        <a:rPr lang="en-US" sz="1600" b="1" dirty="0" err="1" smtClean="0"/>
                        <a:t>Burkitt</a:t>
                      </a:r>
                      <a:r>
                        <a:rPr lang="en-US" sz="1600" b="1" dirty="0" smtClean="0"/>
                        <a:t>,</a:t>
                      </a:r>
                      <a:r>
                        <a:rPr lang="en-US" sz="1600" b="1" baseline="0" dirty="0" smtClean="0"/>
                        <a:t> </a:t>
                      </a:r>
                      <a:r>
                        <a:rPr lang="en-US" sz="1600" b="1" baseline="0" dirty="0" err="1" smtClean="0"/>
                        <a:t>linfoblástico</a:t>
                      </a:r>
                      <a:r>
                        <a:rPr lang="en-US" sz="1600" b="1" baseline="0" dirty="0" smtClean="0"/>
                        <a:t>, </a:t>
                      </a:r>
                      <a:r>
                        <a:rPr lang="en-US" sz="1600" b="1" baseline="0" dirty="0" err="1" smtClean="0"/>
                        <a:t>manto</a:t>
                      </a:r>
                      <a:r>
                        <a:rPr lang="en-US" sz="1600" b="1" baseline="0" dirty="0" smtClean="0"/>
                        <a:t>)</a:t>
                      </a:r>
                      <a:endParaRPr lang="es-CO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aseline="0" dirty="0" err="1" smtClean="0"/>
                        <a:t>Enfermedad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voluminosa</a:t>
                      </a:r>
                      <a:r>
                        <a:rPr lang="en-US" sz="1600" baseline="0" dirty="0" smtClean="0"/>
                        <a:t> y LDH &gt;2 LSN.</a:t>
                      </a:r>
                    </a:p>
                    <a:p>
                      <a:r>
                        <a:rPr lang="en-US" sz="1600" baseline="0" dirty="0" smtClean="0"/>
                        <a:t>III/IV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No </a:t>
                      </a:r>
                      <a:r>
                        <a:rPr lang="en-US" sz="1600" dirty="0" err="1" smtClean="0"/>
                        <a:t>voluminosa</a:t>
                      </a:r>
                      <a:endParaRPr lang="en-US" sz="1600" dirty="0" smtClean="0"/>
                    </a:p>
                    <a:p>
                      <a:r>
                        <a:rPr lang="en-US" sz="1600" dirty="0" smtClean="0"/>
                        <a:t>LDH &lt; 2 LSN</a:t>
                      </a:r>
                    </a:p>
                    <a:p>
                      <a:endParaRPr lang="en-US" sz="1600" dirty="0" smtClean="0"/>
                    </a:p>
                    <a:p>
                      <a:r>
                        <a:rPr lang="en-US" sz="1600" dirty="0" smtClean="0"/>
                        <a:t>I/II</a:t>
                      </a:r>
                    </a:p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Linfomas</a:t>
                      </a:r>
                      <a:r>
                        <a:rPr lang="en-US" sz="1600" baseline="0" dirty="0" smtClean="0"/>
                        <a:t> de </a:t>
                      </a:r>
                      <a:r>
                        <a:rPr lang="en-US" sz="1600" baseline="0" dirty="0" err="1" smtClean="0"/>
                        <a:t>grado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intermedio</a:t>
                      </a:r>
                      <a:r>
                        <a:rPr lang="en-US" sz="1600" baseline="0" dirty="0" smtClean="0"/>
                        <a:t>/</a:t>
                      </a:r>
                      <a:r>
                        <a:rPr lang="en-US" sz="1600" baseline="0" dirty="0" err="1" smtClean="0"/>
                        <a:t>bajo</a:t>
                      </a:r>
                      <a:r>
                        <a:rPr lang="en-US" sz="1600" baseline="0" dirty="0" smtClean="0"/>
                        <a:t>.</a:t>
                      </a:r>
                      <a:endParaRPr lang="es-CO" sz="1600" dirty="0"/>
                    </a:p>
                  </a:txBody>
                  <a:tcPr/>
                </a:tc>
              </a:tr>
              <a:tr h="487579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ALL</a:t>
                      </a:r>
                      <a:endParaRPr lang="es-CO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Leucos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&gt; 100 k/ml y/o</a:t>
                      </a:r>
                      <a:r>
                        <a:rPr lang="en-US" sz="1600" baseline="0" dirty="0" smtClean="0"/>
                        <a:t> LDH &gt; 2 LSN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Leucos</a:t>
                      </a:r>
                      <a:r>
                        <a:rPr lang="en-US" sz="1600" baseline="0" dirty="0" smtClean="0"/>
                        <a:t> &lt; 1000 K y LDH &lt; 2 LSN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-</a:t>
                      </a:r>
                      <a:endParaRPr lang="es-CO" sz="1600" dirty="0"/>
                    </a:p>
                  </a:txBody>
                  <a:tcPr/>
                </a:tc>
              </a:tr>
              <a:tr h="487579">
                <a:tc>
                  <a:txBody>
                    <a:bodyPr/>
                    <a:lstStyle/>
                    <a:p>
                      <a:endParaRPr lang="es-CO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MM, CML, </a:t>
                      </a:r>
                      <a:r>
                        <a:rPr lang="en-US" sz="1600" dirty="0" err="1" smtClean="0"/>
                        <a:t>linfomas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indolentes</a:t>
                      </a:r>
                      <a:r>
                        <a:rPr lang="en-US" sz="1600" dirty="0" smtClean="0"/>
                        <a:t>, Hodgkin.</a:t>
                      </a:r>
                      <a:endParaRPr lang="es-CO" sz="1600" dirty="0"/>
                    </a:p>
                  </a:txBody>
                  <a:tcPr/>
                </a:tc>
              </a:tr>
              <a:tr h="1308765"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Tumores</a:t>
                      </a:r>
                      <a:r>
                        <a:rPr lang="en-US" sz="1600" b="1" dirty="0" smtClean="0"/>
                        <a:t> </a:t>
                      </a:r>
                      <a:r>
                        <a:rPr lang="en-US" sz="1600" b="1" dirty="0" err="1" smtClean="0"/>
                        <a:t>sólidos</a:t>
                      </a:r>
                      <a:r>
                        <a:rPr lang="en-US" sz="1600" b="1" dirty="0" smtClean="0"/>
                        <a:t>.</a:t>
                      </a:r>
                      <a:endParaRPr lang="es-CO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-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Quimiosensibles</a:t>
                      </a:r>
                      <a:r>
                        <a:rPr lang="en-US" sz="1600" dirty="0" smtClean="0"/>
                        <a:t> (SCLC, </a:t>
                      </a:r>
                      <a:r>
                        <a:rPr lang="en-US" sz="1600" dirty="0" err="1" smtClean="0"/>
                        <a:t>células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germinales</a:t>
                      </a:r>
                      <a:r>
                        <a:rPr lang="en-US" sz="1600" dirty="0" smtClean="0"/>
                        <a:t>)</a:t>
                      </a:r>
                      <a:r>
                        <a:rPr lang="en-US" sz="1600" baseline="0" dirty="0" smtClean="0"/>
                        <a:t> con </a:t>
                      </a:r>
                      <a:r>
                        <a:rPr lang="en-US" sz="1600" baseline="0" dirty="0" err="1" smtClean="0"/>
                        <a:t>enfermedad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voluminosa</a:t>
                      </a:r>
                      <a:r>
                        <a:rPr lang="en-US" sz="1600" baseline="0" dirty="0" smtClean="0"/>
                        <a:t>.</a:t>
                      </a:r>
                      <a:endParaRPr lang="es-CO" sz="1600" dirty="0" smtClean="0"/>
                    </a:p>
                    <a:p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Mayoría</a:t>
                      </a:r>
                      <a:r>
                        <a:rPr lang="en-US" sz="1600" dirty="0" smtClean="0"/>
                        <a:t> de </a:t>
                      </a:r>
                      <a:r>
                        <a:rPr lang="en-US" sz="1600" dirty="0" err="1" smtClean="0"/>
                        <a:t>tumores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sólidos</a:t>
                      </a:r>
                      <a:r>
                        <a:rPr lang="en-US" sz="1600" dirty="0" smtClean="0"/>
                        <a:t>.</a:t>
                      </a:r>
                      <a:endParaRPr lang="es-CO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2 CuadroTexto"/>
          <p:cNvSpPr txBox="1">
            <a:spLocks noChangeArrowheads="1"/>
          </p:cNvSpPr>
          <p:nvPr/>
        </p:nvSpPr>
        <p:spPr bwMode="auto">
          <a:xfrm>
            <a:off x="142845" y="6396335"/>
            <a:ext cx="84616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i="1" dirty="0" err="1"/>
              <a:t>Coiffier</a:t>
            </a:r>
            <a:r>
              <a:rPr lang="en-US" sz="1200" i="1" dirty="0"/>
              <a:t> B, Altman A, </a:t>
            </a:r>
            <a:r>
              <a:rPr lang="en-US" sz="1200" i="1" dirty="0" err="1"/>
              <a:t>Pui</a:t>
            </a:r>
            <a:r>
              <a:rPr lang="en-US" sz="1200" i="1" dirty="0"/>
              <a:t> CH, et al. Guidelines for the management of pediatric and adult tumor </a:t>
            </a:r>
            <a:r>
              <a:rPr lang="en-US" sz="1200" i="1" dirty="0" err="1"/>
              <a:t>lysis</a:t>
            </a:r>
            <a:r>
              <a:rPr lang="en-US" sz="1200" i="1" dirty="0"/>
              <a:t> syndrome: an evidence-based review. J </a:t>
            </a:r>
            <a:r>
              <a:rPr lang="en-US" sz="1200" i="1" dirty="0" err="1"/>
              <a:t>Clin</a:t>
            </a:r>
            <a:r>
              <a:rPr lang="en-US" sz="1200" i="1" dirty="0"/>
              <a:t> </a:t>
            </a:r>
            <a:r>
              <a:rPr lang="en-US" sz="1200" i="1" dirty="0" err="1"/>
              <a:t>Oncol</a:t>
            </a:r>
            <a:r>
              <a:rPr lang="en-US" sz="1200" i="1" dirty="0"/>
              <a:t> 2008</a:t>
            </a:r>
            <a:endParaRPr lang="es-ES" sz="1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61747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027426"/>
              </p:ext>
            </p:extLst>
          </p:nvPr>
        </p:nvGraphicFramePr>
        <p:xfrm>
          <a:off x="467544" y="1196752"/>
          <a:ext cx="8382000" cy="476631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3276600"/>
                <a:gridCol w="5105400"/>
              </a:tblGrid>
              <a:tr h="3714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Factores de riesgo para SLT</a:t>
                      </a:r>
                      <a:endParaRPr kumimoji="0" lang="es-E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Tipo de tumor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Linfoma de </a:t>
                      </a:r>
                      <a:r>
                        <a:rPr kumimoji="0" lang="es-E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Burkitt</a:t>
                      </a:r>
                      <a:endParaRPr kumimoji="0" lang="es-E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Linfoma </a:t>
                      </a:r>
                      <a:r>
                        <a:rPr kumimoji="0" lang="es-E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linfoblástico</a:t>
                      </a:r>
                      <a:endParaRPr kumimoji="0" lang="es-E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Linfoma difuso de células grandes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Leucemia linfoide aguda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Tumores sólidos (alta proliferación y respuesta rápida a tratamiento)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Masa tumoral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Enfermedad voluminosa (&gt;10 cm)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Incremento LDH (&gt; 2 x LSN)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Leucocitos &gt; 25000/uL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Función renal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Falla renal pre-existente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Oliguria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ＭＳ Ｐゴシック" charset="-128"/>
                        </a:rPr>
                        <a:t>Deshidratación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Ácido úrico basal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&gt;7.5 mg/dL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Terapia eficaz citorreductiva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Variable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395536" y="6237312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 err="1"/>
              <a:t>Coiffier</a:t>
            </a:r>
            <a:r>
              <a:rPr lang="en-US" sz="1200" i="1" dirty="0"/>
              <a:t> B, Altman A, </a:t>
            </a:r>
            <a:r>
              <a:rPr lang="en-US" sz="1200" i="1" dirty="0" err="1"/>
              <a:t>Pui</a:t>
            </a:r>
            <a:r>
              <a:rPr lang="en-US" sz="1200" i="1" dirty="0"/>
              <a:t> CH, et al. Guidelines for the management of pediatric and adult tumor </a:t>
            </a:r>
            <a:r>
              <a:rPr lang="en-US" sz="1200" i="1" dirty="0" err="1"/>
              <a:t>lysis</a:t>
            </a:r>
            <a:r>
              <a:rPr lang="en-US" sz="1200" i="1" dirty="0"/>
              <a:t> syndrome: an evidence-based review. J </a:t>
            </a:r>
            <a:r>
              <a:rPr lang="en-US" sz="1200" i="1" dirty="0" err="1"/>
              <a:t>Clin</a:t>
            </a:r>
            <a:r>
              <a:rPr lang="en-US" sz="1200" i="1" dirty="0"/>
              <a:t> </a:t>
            </a:r>
            <a:r>
              <a:rPr lang="en-US" sz="1200" i="1" dirty="0" err="1"/>
              <a:t>Oncol</a:t>
            </a:r>
            <a:r>
              <a:rPr lang="en-US" sz="1200" i="1" dirty="0"/>
              <a:t> 2008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201756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1 Título"/>
          <p:cNvSpPr>
            <a:spLocks noGrp="1"/>
          </p:cNvSpPr>
          <p:nvPr>
            <p:ph type="title"/>
          </p:nvPr>
        </p:nvSpPr>
        <p:spPr>
          <a:xfrm>
            <a:off x="576746" y="764704"/>
            <a:ext cx="82296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s-ES" dirty="0" smtClean="0"/>
              <a:t>Clasificación de Cairo-</a:t>
            </a:r>
            <a:r>
              <a:rPr lang="es-ES" dirty="0" err="1" smtClean="0"/>
              <a:t>Bishop</a:t>
            </a:r>
            <a:r>
              <a:rPr lang="es-ES" dirty="0" smtClean="0"/>
              <a:t>.</a:t>
            </a: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011719"/>
              </p:ext>
            </p:extLst>
          </p:nvPr>
        </p:nvGraphicFramePr>
        <p:xfrm>
          <a:off x="611560" y="1772816"/>
          <a:ext cx="7848600" cy="3300975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2616200"/>
                <a:gridCol w="2616200"/>
                <a:gridCol w="2616200"/>
              </a:tblGrid>
              <a:tr h="427417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Definición de laboratorio de SLT – Cairo-</a:t>
                      </a:r>
                      <a:r>
                        <a:rPr kumimoji="0" lang="es-ES" sz="18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Bishop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74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Variable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Valor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Δ</a:t>
                      </a: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del basal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4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Ácido úrico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&gt; 8 mg/</a:t>
                      </a:r>
                      <a:r>
                        <a:rPr kumimoji="0" lang="es-E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dL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↑ 25%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4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Potasio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&gt; 6 mg/L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↑ 25%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4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Fósforo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&gt; 4.5 mg/dl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↑ 25%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4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Calcio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&lt; 7 mg/dl</a:t>
                      </a: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↓ 25%</a:t>
                      </a: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47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NOTA: 2 o más cambios de laboratorio dentro de 3 días antes o 7 días después de quimioterapia </a:t>
                      </a:r>
                      <a:r>
                        <a:rPr kumimoji="0" lang="es-E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citotóxica</a:t>
                      </a:r>
                      <a:r>
                        <a:rPr kumimoji="0" lang="es-E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11560" y="5229200"/>
            <a:ext cx="7920880" cy="923330"/>
          </a:xfrm>
          <a:prstGeom prst="rect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TLS </a:t>
            </a:r>
            <a:r>
              <a:rPr lang="en-US" dirty="0" err="1" smtClean="0"/>
              <a:t>laboratorio</a:t>
            </a:r>
            <a:r>
              <a:rPr lang="en-US" dirty="0" smtClean="0"/>
              <a:t> (con </a:t>
            </a:r>
            <a:r>
              <a:rPr lang="en-US" dirty="0" err="1" smtClean="0"/>
              <a:t>profilaxis</a:t>
            </a:r>
            <a:r>
              <a:rPr lang="en-US" dirty="0" smtClean="0"/>
              <a:t>).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TLS </a:t>
            </a:r>
            <a:r>
              <a:rPr lang="en-US" dirty="0" err="1" smtClean="0"/>
              <a:t>clínico</a:t>
            </a:r>
            <a:r>
              <a:rPr lang="en-US" dirty="0" smtClean="0"/>
              <a:t>: </a:t>
            </a:r>
            <a:r>
              <a:rPr lang="en-US" dirty="0" err="1" smtClean="0"/>
              <a:t>Laboratorio</a:t>
            </a:r>
            <a:r>
              <a:rPr lang="en-US" dirty="0" smtClean="0"/>
              <a:t> + </a:t>
            </a:r>
            <a:r>
              <a:rPr lang="en-US" dirty="0" err="1" smtClean="0"/>
              <a:t>manifestación</a:t>
            </a:r>
            <a:r>
              <a:rPr lang="en-US" dirty="0" smtClean="0"/>
              <a:t> </a:t>
            </a:r>
            <a:r>
              <a:rPr lang="en-US" dirty="0" err="1" smtClean="0"/>
              <a:t>clínica</a:t>
            </a:r>
            <a:r>
              <a:rPr lang="en-US" dirty="0" smtClean="0"/>
              <a:t> (</a:t>
            </a:r>
            <a:r>
              <a:rPr lang="en-US" dirty="0" err="1" smtClean="0"/>
              <a:t>aumento</a:t>
            </a:r>
            <a:r>
              <a:rPr lang="en-US" dirty="0" smtClean="0"/>
              <a:t> de </a:t>
            </a:r>
            <a:r>
              <a:rPr lang="en-US" dirty="0" err="1" smtClean="0"/>
              <a:t>creatinina</a:t>
            </a:r>
            <a:r>
              <a:rPr lang="en-US" dirty="0" smtClean="0"/>
              <a:t> (&gt;1.5)/ </a:t>
            </a:r>
            <a:r>
              <a:rPr lang="en-US" dirty="0" err="1" smtClean="0"/>
              <a:t>arritmia</a:t>
            </a:r>
            <a:r>
              <a:rPr lang="en-US" dirty="0" smtClean="0"/>
              <a:t> / </a:t>
            </a:r>
            <a:r>
              <a:rPr lang="en-US" dirty="0" err="1" smtClean="0"/>
              <a:t>convulsión</a:t>
            </a:r>
            <a:r>
              <a:rPr lang="en-US" dirty="0" smtClean="0"/>
              <a:t> / </a:t>
            </a:r>
            <a:r>
              <a:rPr lang="en-US" dirty="0" err="1" smtClean="0"/>
              <a:t>muerte</a:t>
            </a:r>
            <a:r>
              <a:rPr lang="en-US" dirty="0" smtClean="0"/>
              <a:t> </a:t>
            </a:r>
            <a:r>
              <a:rPr lang="en-US" dirty="0" err="1" smtClean="0"/>
              <a:t>súbita</a:t>
            </a:r>
            <a:r>
              <a:rPr lang="en-US" dirty="0" smtClean="0"/>
              <a:t>).</a:t>
            </a:r>
            <a:endParaRPr lang="es-CO" dirty="0"/>
          </a:p>
        </p:txBody>
      </p:sp>
      <p:sp>
        <p:nvSpPr>
          <p:cNvPr id="2" name="TextBox 1"/>
          <p:cNvSpPr txBox="1"/>
          <p:nvPr/>
        </p:nvSpPr>
        <p:spPr>
          <a:xfrm>
            <a:off x="251520" y="6309320"/>
            <a:ext cx="83529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Tumour</a:t>
            </a:r>
            <a:r>
              <a:rPr lang="en-US" sz="1200" dirty="0"/>
              <a:t> </a:t>
            </a:r>
            <a:r>
              <a:rPr lang="en-US" sz="1200" dirty="0" smtClean="0"/>
              <a:t> </a:t>
            </a:r>
            <a:r>
              <a:rPr lang="en-US" sz="1200" dirty="0" err="1" smtClean="0"/>
              <a:t>lysis</a:t>
            </a:r>
            <a:r>
              <a:rPr lang="en-US" sz="1200" dirty="0" smtClean="0"/>
              <a:t> </a:t>
            </a:r>
            <a:r>
              <a:rPr lang="en-US" sz="1200" dirty="0"/>
              <a:t>syndrome: new therapeutic strategies and classification</a:t>
            </a:r>
            <a:r>
              <a:rPr lang="en-US" sz="1200" dirty="0" smtClean="0"/>
              <a:t>. </a:t>
            </a:r>
            <a:r>
              <a:rPr lang="es-CO" sz="1200" dirty="0"/>
              <a:t>Cairo MS, </a:t>
            </a:r>
            <a:r>
              <a:rPr lang="es-CO" sz="1200" dirty="0" err="1"/>
              <a:t>Bishop</a:t>
            </a:r>
            <a:r>
              <a:rPr lang="es-CO" sz="1200" dirty="0"/>
              <a:t> </a:t>
            </a:r>
            <a:r>
              <a:rPr lang="es-CO" sz="1200" dirty="0" smtClean="0"/>
              <a:t>M. Br </a:t>
            </a:r>
            <a:r>
              <a:rPr lang="es-CO" sz="1200" dirty="0"/>
              <a:t>J </a:t>
            </a:r>
            <a:r>
              <a:rPr lang="es-CO" sz="1200" dirty="0" err="1"/>
              <a:t>Haematol</a:t>
            </a:r>
            <a:r>
              <a:rPr lang="es-CO" sz="1200" dirty="0"/>
              <a:t>. 2004;127(1):3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0021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313245"/>
              </p:ext>
            </p:extLst>
          </p:nvPr>
        </p:nvGraphicFramePr>
        <p:xfrm>
          <a:off x="357188" y="857250"/>
          <a:ext cx="8391275" cy="5308055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1493362"/>
                <a:gridCol w="1303729"/>
                <a:gridCol w="1398545"/>
                <a:gridCol w="1398547"/>
                <a:gridCol w="1398545"/>
                <a:gridCol w="1398547"/>
              </a:tblGrid>
              <a:tr h="389483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Clasificación de severidad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9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Grado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9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Complicación</a:t>
                      </a: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820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Creatinina</a:t>
                      </a: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&lt;1.5 x LSN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1.5-3 x LSN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3-6 x LSN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&gt;6 x LSN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Muerte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78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Arritmias</a:t>
                      </a: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No requiere tratamiento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Tratamiento no urgente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Sintomática o requiere de dispositivo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Con peligro para la vida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Muerte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965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Convulsiones</a:t>
                      </a:r>
                      <a:endParaRPr kumimoji="0" lang="es-E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Ninguna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Una generalizada, controlada con anticonvulsivante; hasta varias focales, infrecuentes, que no afecten las actividades diarias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Convulsiones con alteración de la consciencia. Convulsiones pobremente controladas. Convulsiones con pobre respuesta al tratamiento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Status </a:t>
                      </a:r>
                      <a:r>
                        <a:rPr kumimoji="0" lang="es-CO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epilepticus</a:t>
                      </a:r>
                      <a:r>
                        <a:rPr kumimoji="0" lang="es-CO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 convulsiones de difícil control - prolongadas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Muerte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045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O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LSN: Límite superior de lo normal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8748464" y="1628800"/>
            <a:ext cx="0" cy="4104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51520" y="6316314"/>
            <a:ext cx="83529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Tumour</a:t>
            </a:r>
            <a:r>
              <a:rPr lang="en-US" sz="1200" dirty="0"/>
              <a:t> </a:t>
            </a:r>
            <a:r>
              <a:rPr lang="en-US" sz="1200" dirty="0" smtClean="0"/>
              <a:t> </a:t>
            </a:r>
            <a:r>
              <a:rPr lang="en-US" sz="1200" dirty="0" err="1" smtClean="0"/>
              <a:t>lysis</a:t>
            </a:r>
            <a:r>
              <a:rPr lang="en-US" sz="1200" dirty="0" smtClean="0"/>
              <a:t> </a:t>
            </a:r>
            <a:r>
              <a:rPr lang="en-US" sz="1200" dirty="0"/>
              <a:t>syndrome: new therapeutic strategies and classification</a:t>
            </a:r>
            <a:r>
              <a:rPr lang="en-US" sz="1200" dirty="0" smtClean="0"/>
              <a:t>. </a:t>
            </a:r>
            <a:r>
              <a:rPr lang="es-CO" sz="1200" dirty="0"/>
              <a:t>Cairo MS, </a:t>
            </a:r>
            <a:r>
              <a:rPr lang="es-CO" sz="1200" dirty="0" err="1"/>
              <a:t>Bishop</a:t>
            </a:r>
            <a:r>
              <a:rPr lang="es-CO" sz="1200" dirty="0"/>
              <a:t> </a:t>
            </a:r>
            <a:r>
              <a:rPr lang="es-CO" sz="1200" dirty="0" smtClean="0"/>
              <a:t>M. Br </a:t>
            </a:r>
            <a:r>
              <a:rPr lang="es-CO" sz="1200" dirty="0"/>
              <a:t>J </a:t>
            </a:r>
            <a:r>
              <a:rPr lang="es-CO" sz="1200" dirty="0" err="1"/>
              <a:t>Haematol</a:t>
            </a:r>
            <a:r>
              <a:rPr lang="es-CO" sz="1200" dirty="0"/>
              <a:t>. 2004;127(1):3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7645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r>
              <a:rPr lang="en-US" dirty="0" err="1" smtClean="0"/>
              <a:t>Prevención</a:t>
            </a:r>
            <a:endParaRPr lang="es-CO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325112"/>
          </a:xfrm>
        </p:spPr>
        <p:txBody>
          <a:bodyPr>
            <a:normAutofit/>
          </a:bodyPr>
          <a:lstStyle/>
          <a:p>
            <a:r>
              <a:rPr lang="en-US" dirty="0" smtClean="0"/>
              <a:t>Si </a:t>
            </a:r>
            <a:r>
              <a:rPr lang="en-US" dirty="0" err="1" smtClean="0"/>
              <a:t>tiene</a:t>
            </a:r>
            <a:r>
              <a:rPr lang="en-US" dirty="0" smtClean="0"/>
              <a:t> </a:t>
            </a:r>
            <a:r>
              <a:rPr lang="en-US" dirty="0" err="1" smtClean="0"/>
              <a:t>riesgo</a:t>
            </a:r>
            <a:r>
              <a:rPr lang="en-US" dirty="0" smtClean="0"/>
              <a:t> </a:t>
            </a:r>
            <a:r>
              <a:rPr lang="en-US" dirty="0" err="1" smtClean="0"/>
              <a:t>intermedio</a:t>
            </a:r>
            <a:r>
              <a:rPr lang="en-US" dirty="0" smtClean="0"/>
              <a:t> o alto.</a:t>
            </a:r>
          </a:p>
          <a:p>
            <a:r>
              <a:rPr lang="en-US" dirty="0" err="1" smtClean="0"/>
              <a:t>Hidratación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- 2 – 3 Lt/m2/</a:t>
            </a:r>
            <a:r>
              <a:rPr lang="en-US" dirty="0" err="1" smtClean="0"/>
              <a:t>día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Vigilar</a:t>
            </a:r>
            <a:r>
              <a:rPr lang="en-US" dirty="0" smtClean="0"/>
              <a:t> </a:t>
            </a:r>
            <a:r>
              <a:rPr lang="en-US" dirty="0" err="1" smtClean="0"/>
              <a:t>gasto</a:t>
            </a:r>
            <a:r>
              <a:rPr lang="en-US" dirty="0" smtClean="0"/>
              <a:t> </a:t>
            </a:r>
            <a:r>
              <a:rPr lang="en-US" dirty="0" err="1" smtClean="0"/>
              <a:t>urinario</a:t>
            </a:r>
            <a:r>
              <a:rPr lang="en-US" dirty="0" smtClean="0"/>
              <a:t> (&gt;2 ml/kg/h)</a:t>
            </a:r>
          </a:p>
          <a:p>
            <a:pPr marL="109728" indent="0">
              <a:buNone/>
            </a:pPr>
            <a:endParaRPr lang="en-US" dirty="0"/>
          </a:p>
          <a:p>
            <a:r>
              <a:rPr lang="en-US" dirty="0" err="1" smtClean="0"/>
              <a:t>Alcalinización</a:t>
            </a:r>
            <a:r>
              <a:rPr lang="en-US" dirty="0" smtClean="0"/>
              <a:t> de la </a:t>
            </a:r>
            <a:r>
              <a:rPr lang="en-US" dirty="0" err="1" smtClean="0"/>
              <a:t>orina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Previene</a:t>
            </a:r>
            <a:r>
              <a:rPr lang="en-US" dirty="0" smtClean="0"/>
              <a:t> </a:t>
            </a:r>
            <a:r>
              <a:rPr lang="en-US" dirty="0" err="1" smtClean="0"/>
              <a:t>deposición</a:t>
            </a:r>
            <a:r>
              <a:rPr lang="en-US" dirty="0" smtClean="0"/>
              <a:t> de </a:t>
            </a:r>
            <a:r>
              <a:rPr lang="en-US" dirty="0" err="1" smtClean="0"/>
              <a:t>cristales</a:t>
            </a:r>
            <a:r>
              <a:rPr lang="en-US" dirty="0" smtClean="0"/>
              <a:t> de </a:t>
            </a:r>
            <a:r>
              <a:rPr lang="en-US" dirty="0" err="1" smtClean="0"/>
              <a:t>urato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Precipita</a:t>
            </a:r>
            <a:r>
              <a:rPr lang="en-US" dirty="0" smtClean="0"/>
              <a:t> </a:t>
            </a:r>
            <a:r>
              <a:rPr lang="en-US" dirty="0" err="1" smtClean="0"/>
              <a:t>deposicón</a:t>
            </a:r>
            <a:r>
              <a:rPr lang="en-US" dirty="0" smtClean="0"/>
              <a:t> de </a:t>
            </a:r>
            <a:r>
              <a:rPr lang="en-US" dirty="0" err="1" smtClean="0"/>
              <a:t>cristales</a:t>
            </a:r>
            <a:r>
              <a:rPr lang="en-US" dirty="0" smtClean="0"/>
              <a:t> de </a:t>
            </a:r>
            <a:r>
              <a:rPr lang="en-US" dirty="0" err="1" smtClean="0"/>
              <a:t>fosfato</a:t>
            </a:r>
            <a:r>
              <a:rPr lang="en-US" dirty="0" smtClean="0"/>
              <a:t> de </a:t>
            </a:r>
            <a:r>
              <a:rPr lang="en-US" dirty="0" err="1" smtClean="0"/>
              <a:t>calcio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HCO3: </a:t>
            </a:r>
            <a:r>
              <a:rPr lang="en-US" dirty="0" err="1" smtClean="0"/>
              <a:t>Sólo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hay acidosis </a:t>
            </a:r>
            <a:r>
              <a:rPr lang="en-US" dirty="0" err="1" smtClean="0"/>
              <a:t>metabólica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5" name="2 CuadroTexto"/>
          <p:cNvSpPr txBox="1">
            <a:spLocks noChangeArrowheads="1"/>
          </p:cNvSpPr>
          <p:nvPr/>
        </p:nvSpPr>
        <p:spPr bwMode="auto">
          <a:xfrm>
            <a:off x="142845" y="6199024"/>
            <a:ext cx="84616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i="1" dirty="0" err="1"/>
              <a:t>Coiffier</a:t>
            </a:r>
            <a:r>
              <a:rPr lang="en-US" sz="1200" i="1" dirty="0"/>
              <a:t> B, Altman A, </a:t>
            </a:r>
            <a:r>
              <a:rPr lang="en-US" sz="1200" i="1" dirty="0" err="1"/>
              <a:t>Pui</a:t>
            </a:r>
            <a:r>
              <a:rPr lang="en-US" sz="1200" i="1" dirty="0"/>
              <a:t> CH, et al. Guidelines for the management of pediatric and adult tumor </a:t>
            </a:r>
            <a:r>
              <a:rPr lang="en-US" sz="1200" i="1" dirty="0" err="1"/>
              <a:t>lysis</a:t>
            </a:r>
            <a:r>
              <a:rPr lang="en-US" sz="1200" i="1" dirty="0"/>
              <a:t> syndrome: an evidence-based review. J </a:t>
            </a:r>
            <a:r>
              <a:rPr lang="en-US" sz="1200" i="1" dirty="0" err="1"/>
              <a:t>Clin</a:t>
            </a:r>
            <a:r>
              <a:rPr lang="en-US" sz="1200" i="1" dirty="0"/>
              <a:t> </a:t>
            </a:r>
            <a:r>
              <a:rPr lang="en-US" sz="1200" i="1" dirty="0" err="1"/>
              <a:t>Oncol</a:t>
            </a:r>
            <a:r>
              <a:rPr lang="en-US" sz="1200" i="1" dirty="0"/>
              <a:t> 2008</a:t>
            </a:r>
            <a:endParaRPr lang="es-ES" sz="1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83733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/>
          <a:lstStyle/>
          <a:p>
            <a:r>
              <a:rPr lang="en-US" dirty="0" err="1" smtClean="0"/>
              <a:t>Prevención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325112"/>
          </a:xfrm>
        </p:spPr>
        <p:txBody>
          <a:bodyPr>
            <a:normAutofit lnSpcReduction="10000"/>
          </a:bodyPr>
          <a:lstStyle/>
          <a:p>
            <a:r>
              <a:rPr lang="en-US" b="1" dirty="0" err="1" smtClean="0"/>
              <a:t>Alopurinol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 smtClean="0"/>
              <a:t>     - No </a:t>
            </a:r>
            <a:r>
              <a:rPr lang="en-US" dirty="0" err="1" smtClean="0"/>
              <a:t>degrada</a:t>
            </a:r>
            <a:r>
              <a:rPr lang="en-US" dirty="0" smtClean="0"/>
              <a:t> el </a:t>
            </a:r>
            <a:r>
              <a:rPr lang="en-US" dirty="0" err="1" smtClean="0"/>
              <a:t>ácido</a:t>
            </a:r>
            <a:r>
              <a:rPr lang="en-US" dirty="0" smtClean="0"/>
              <a:t> </a:t>
            </a:r>
            <a:r>
              <a:rPr lang="en-US" dirty="0" err="1" smtClean="0"/>
              <a:t>úrico</a:t>
            </a:r>
            <a:r>
              <a:rPr lang="en-US" dirty="0" smtClean="0"/>
              <a:t> </a:t>
            </a:r>
            <a:r>
              <a:rPr lang="en-US" dirty="0" err="1" smtClean="0"/>
              <a:t>ya</a:t>
            </a:r>
            <a:r>
              <a:rPr lang="en-US" dirty="0" smtClean="0"/>
              <a:t> </a:t>
            </a:r>
            <a:r>
              <a:rPr lang="en-US" dirty="0" err="1" smtClean="0"/>
              <a:t>formado</a:t>
            </a:r>
            <a:r>
              <a:rPr lang="en-US" dirty="0" smtClean="0"/>
              <a:t>.</a:t>
            </a:r>
            <a:endParaRPr lang="en-US" dirty="0"/>
          </a:p>
          <a:p>
            <a:pPr marL="109728" indent="0">
              <a:buNone/>
            </a:pPr>
            <a:r>
              <a:rPr lang="en-US" dirty="0" smtClean="0"/>
              <a:t>     - 100 mg/m2 </a:t>
            </a:r>
            <a:r>
              <a:rPr lang="en-US" dirty="0" err="1" smtClean="0"/>
              <a:t>tid</a:t>
            </a:r>
            <a:r>
              <a:rPr lang="en-US" dirty="0" smtClean="0"/>
              <a:t> (max 800 mg/d).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/>
              <a:t>I</a:t>
            </a:r>
            <a:r>
              <a:rPr lang="en-US" dirty="0" err="1" smtClean="0"/>
              <a:t>niciar</a:t>
            </a:r>
            <a:r>
              <a:rPr lang="en-US" dirty="0" smtClean="0"/>
              <a:t> 24 – 48 h antes de la QT y 7 </a:t>
            </a:r>
            <a:r>
              <a:rPr lang="en-US" dirty="0" err="1" smtClean="0"/>
              <a:t>días</a:t>
            </a:r>
            <a:r>
              <a:rPr lang="en-US" dirty="0" smtClean="0"/>
              <a:t> </a:t>
            </a:r>
            <a:r>
              <a:rPr lang="en-US" dirty="0" err="1" smtClean="0"/>
              <a:t>depsués</a:t>
            </a:r>
            <a:r>
              <a:rPr lang="en-US" dirty="0"/>
              <a:t>.</a:t>
            </a:r>
            <a:endParaRPr lang="en-US" dirty="0" smtClean="0"/>
          </a:p>
          <a:p>
            <a:endParaRPr lang="en-US" dirty="0"/>
          </a:p>
          <a:p>
            <a:r>
              <a:rPr lang="en-US" b="1" dirty="0" err="1" smtClean="0"/>
              <a:t>Rasburicasa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Degrada</a:t>
            </a:r>
            <a:r>
              <a:rPr lang="en-US" dirty="0" smtClean="0"/>
              <a:t> el AU </a:t>
            </a:r>
            <a:r>
              <a:rPr lang="en-US" dirty="0" err="1" smtClean="0"/>
              <a:t>ya</a:t>
            </a:r>
            <a:r>
              <a:rPr lang="en-US" dirty="0" smtClean="0"/>
              <a:t> </a:t>
            </a:r>
            <a:r>
              <a:rPr lang="en-US" dirty="0" err="1" smtClean="0"/>
              <a:t>formado</a:t>
            </a:r>
            <a:r>
              <a:rPr lang="en-US" dirty="0" smtClean="0"/>
              <a:t> a un </a:t>
            </a:r>
            <a:r>
              <a:rPr lang="en-US" dirty="0" err="1" smtClean="0"/>
              <a:t>compuesto</a:t>
            </a:r>
            <a:r>
              <a:rPr lang="en-US" dirty="0" smtClean="0"/>
              <a:t> </a:t>
            </a:r>
            <a:r>
              <a:rPr lang="en-US" dirty="0" err="1" smtClean="0"/>
              <a:t>más</a:t>
            </a:r>
            <a:r>
              <a:rPr lang="en-US" dirty="0"/>
              <a:t> </a:t>
            </a:r>
            <a:r>
              <a:rPr lang="en-US" dirty="0" smtClean="0"/>
              <a:t>soluble.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Ideal en </a:t>
            </a:r>
            <a:r>
              <a:rPr lang="en-US" dirty="0" err="1" smtClean="0"/>
              <a:t>pacientes</a:t>
            </a:r>
            <a:r>
              <a:rPr lang="en-US" dirty="0" smtClean="0"/>
              <a:t> con </a:t>
            </a:r>
            <a:r>
              <a:rPr lang="en-US" dirty="0" err="1" smtClean="0"/>
              <a:t>hiperuricemia</a:t>
            </a:r>
            <a:r>
              <a:rPr lang="en-US" dirty="0" smtClean="0"/>
              <a:t> de base.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- 0.2 mg/kg </a:t>
            </a:r>
            <a:r>
              <a:rPr lang="en-US" dirty="0" err="1" smtClean="0"/>
              <a:t>qd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2 – 7 </a:t>
            </a:r>
            <a:r>
              <a:rPr lang="en-US" dirty="0" err="1" smtClean="0"/>
              <a:t>días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6" name="2 CuadroTexto"/>
          <p:cNvSpPr txBox="1">
            <a:spLocks noChangeArrowheads="1"/>
          </p:cNvSpPr>
          <p:nvPr/>
        </p:nvSpPr>
        <p:spPr bwMode="auto">
          <a:xfrm>
            <a:off x="142845" y="6199024"/>
            <a:ext cx="84616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i="1" dirty="0" err="1"/>
              <a:t>Coiffier</a:t>
            </a:r>
            <a:r>
              <a:rPr lang="en-US" sz="1200" i="1" dirty="0"/>
              <a:t> B, Altman A, </a:t>
            </a:r>
            <a:r>
              <a:rPr lang="en-US" sz="1200" i="1" dirty="0" err="1"/>
              <a:t>Pui</a:t>
            </a:r>
            <a:r>
              <a:rPr lang="en-US" sz="1200" i="1" dirty="0"/>
              <a:t> CH, et al. Guidelines for the management of pediatric and adult tumor </a:t>
            </a:r>
            <a:r>
              <a:rPr lang="en-US" sz="1200" i="1" dirty="0" err="1"/>
              <a:t>lysis</a:t>
            </a:r>
            <a:r>
              <a:rPr lang="en-US" sz="1200" i="1" dirty="0"/>
              <a:t> syndrome: an evidence-based review. J </a:t>
            </a:r>
            <a:r>
              <a:rPr lang="en-US" sz="1200" i="1" dirty="0" err="1"/>
              <a:t>Clin</a:t>
            </a:r>
            <a:r>
              <a:rPr lang="en-US" sz="1200" i="1" dirty="0"/>
              <a:t> </a:t>
            </a:r>
            <a:r>
              <a:rPr lang="en-US" sz="1200" i="1" dirty="0" err="1"/>
              <a:t>Oncol</a:t>
            </a:r>
            <a:r>
              <a:rPr lang="en-US" sz="1200" i="1" dirty="0"/>
              <a:t> 2008</a:t>
            </a:r>
            <a:endParaRPr lang="es-ES" sz="1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37012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/>
          <a:lstStyle/>
          <a:p>
            <a:r>
              <a:rPr lang="en-US" dirty="0" err="1" smtClean="0"/>
              <a:t>Tratamiento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16832"/>
            <a:ext cx="8507288" cy="4325112"/>
          </a:xfrm>
        </p:spPr>
        <p:txBody>
          <a:bodyPr>
            <a:normAutofit/>
          </a:bodyPr>
          <a:lstStyle/>
          <a:p>
            <a:r>
              <a:rPr lang="en-US" dirty="0" smtClean="0"/>
              <a:t>UCI / </a:t>
            </a:r>
            <a:r>
              <a:rPr lang="en-US" dirty="0" err="1" smtClean="0"/>
              <a:t>monitoreo</a:t>
            </a:r>
            <a:r>
              <a:rPr lang="en-US" dirty="0" smtClean="0"/>
              <a:t> </a:t>
            </a:r>
            <a:r>
              <a:rPr lang="en-US" dirty="0" err="1" smtClean="0"/>
              <a:t>cardíaco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Líquidos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Trastornos</a:t>
            </a:r>
            <a:r>
              <a:rPr lang="en-US" dirty="0" smtClean="0"/>
              <a:t> </a:t>
            </a:r>
            <a:r>
              <a:rPr lang="en-US" dirty="0" err="1" smtClean="0"/>
              <a:t>hidroelectrolíticos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Hiperkalemia</a:t>
            </a:r>
            <a:endParaRPr lang="en-US" dirty="0" smtClean="0"/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Hipocalcemia</a:t>
            </a:r>
            <a:r>
              <a:rPr lang="en-US" dirty="0" smtClean="0"/>
              <a:t> </a:t>
            </a:r>
            <a:r>
              <a:rPr lang="en-US" dirty="0" err="1" smtClean="0"/>
              <a:t>sintomática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Rasburicasa</a:t>
            </a:r>
            <a:r>
              <a:rPr lang="en-US" dirty="0" smtClean="0"/>
              <a:t> (</a:t>
            </a:r>
            <a:r>
              <a:rPr lang="en-US" dirty="0" err="1" smtClean="0"/>
              <a:t>si</a:t>
            </a:r>
            <a:r>
              <a:rPr lang="en-US" dirty="0" smtClean="0"/>
              <a:t> no la </a:t>
            </a:r>
            <a:r>
              <a:rPr lang="en-US" dirty="0" err="1" smtClean="0"/>
              <a:t>recibía</a:t>
            </a:r>
            <a:r>
              <a:rPr lang="en-US" dirty="0" smtClean="0"/>
              <a:t>).</a:t>
            </a:r>
          </a:p>
          <a:p>
            <a:r>
              <a:rPr lang="en-US" dirty="0" err="1" smtClean="0"/>
              <a:t>Diálisis</a:t>
            </a:r>
            <a:r>
              <a:rPr lang="en-US" dirty="0" smtClean="0"/>
              <a:t>: oliguria / anuria</a:t>
            </a:r>
          </a:p>
          <a:p>
            <a:pPr marL="109728" indent="0">
              <a:buNone/>
            </a:pPr>
            <a:r>
              <a:rPr lang="en-US" dirty="0" smtClean="0"/>
              <a:t>                   </a:t>
            </a:r>
            <a:r>
              <a:rPr lang="en-US" dirty="0" err="1" smtClean="0"/>
              <a:t>Hiper</a:t>
            </a:r>
            <a:r>
              <a:rPr lang="en-US" dirty="0" smtClean="0"/>
              <a:t> K </a:t>
            </a:r>
            <a:r>
              <a:rPr lang="en-US" dirty="0" err="1" smtClean="0"/>
              <a:t>persisntente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</a:t>
            </a:r>
            <a:r>
              <a:rPr lang="en-US" dirty="0" err="1" smtClean="0"/>
              <a:t>Hipo</a:t>
            </a:r>
            <a:r>
              <a:rPr lang="en-US" dirty="0" smtClean="0"/>
              <a:t> </a:t>
            </a:r>
            <a:r>
              <a:rPr lang="en-US" dirty="0" err="1" smtClean="0"/>
              <a:t>Ca</a:t>
            </a:r>
            <a:r>
              <a:rPr lang="en-US" dirty="0" smtClean="0"/>
              <a:t> </a:t>
            </a:r>
            <a:r>
              <a:rPr lang="en-US" dirty="0" err="1" smtClean="0"/>
              <a:t>sintomática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hiperfosfatemia</a:t>
            </a:r>
            <a:endParaRPr lang="es-CO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6468237"/>
            <a:ext cx="84969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 err="1"/>
              <a:t>The</a:t>
            </a:r>
            <a:r>
              <a:rPr lang="es-CO" sz="1200" dirty="0"/>
              <a:t> tumor </a:t>
            </a:r>
            <a:r>
              <a:rPr lang="es-CO" sz="1200" dirty="0" err="1"/>
              <a:t>lysis</a:t>
            </a:r>
            <a:r>
              <a:rPr lang="es-CO" sz="1200" dirty="0"/>
              <a:t> </a:t>
            </a:r>
            <a:r>
              <a:rPr lang="es-CO" sz="1200" dirty="0" err="1"/>
              <a:t>syndrome</a:t>
            </a:r>
            <a:r>
              <a:rPr lang="es-CO" sz="1200" dirty="0" smtClean="0"/>
              <a:t>. Howard SC et al. New </a:t>
            </a:r>
            <a:r>
              <a:rPr lang="es-CO" sz="1200" dirty="0" err="1" smtClean="0"/>
              <a:t>England</a:t>
            </a:r>
            <a:r>
              <a:rPr lang="es-CO" sz="1200" dirty="0" smtClean="0"/>
              <a:t> </a:t>
            </a:r>
            <a:r>
              <a:rPr lang="es-CO" sz="1200" dirty="0" err="1" smtClean="0"/>
              <a:t>Journal</a:t>
            </a:r>
            <a:r>
              <a:rPr lang="es-CO" sz="1200" dirty="0" smtClean="0"/>
              <a:t> of Medicine. 2001. </a:t>
            </a:r>
            <a:r>
              <a:rPr lang="es-CO" sz="1200" dirty="0"/>
              <a:t>May;364(19):1844-54</a:t>
            </a:r>
          </a:p>
        </p:txBody>
      </p:sp>
    </p:spTree>
    <p:extLst>
      <p:ext uri="{BB962C8B-B14F-4D97-AF65-F5344CB8AC3E}">
        <p14:creationId xmlns:p14="http://schemas.microsoft.com/office/powerpoint/2010/main" val="3506690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382000" cy="1069848"/>
          </a:xfrm>
        </p:spPr>
        <p:txBody>
          <a:bodyPr/>
          <a:lstStyle/>
          <a:p>
            <a:r>
              <a:rPr lang="en-US" dirty="0" err="1" smtClean="0"/>
              <a:t>Riesgo</a:t>
            </a:r>
            <a:r>
              <a:rPr lang="en-US" dirty="0" smtClean="0"/>
              <a:t> de </a:t>
            </a:r>
            <a:r>
              <a:rPr lang="en-US" dirty="0" err="1" smtClean="0"/>
              <a:t>complicaciones</a:t>
            </a:r>
            <a:endParaRPr lang="es-CO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611560" y="1988840"/>
            <a:ext cx="3600400" cy="457200"/>
          </a:xfrm>
        </p:spPr>
        <p:txBody>
          <a:bodyPr/>
          <a:lstStyle/>
          <a:p>
            <a:r>
              <a:rPr lang="en-US" dirty="0" err="1" smtClean="0"/>
              <a:t>Bajo</a:t>
            </a:r>
            <a:endParaRPr lang="es-CO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11560" y="2423120"/>
            <a:ext cx="3600400" cy="345415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Neutropenia </a:t>
            </a:r>
            <a:r>
              <a:rPr lang="en-US" dirty="0" err="1" smtClean="0"/>
              <a:t>esperada</a:t>
            </a:r>
            <a:r>
              <a:rPr lang="en-US" dirty="0" smtClean="0"/>
              <a:t> (&lt;100 N) &lt; 7 </a:t>
            </a:r>
            <a:r>
              <a:rPr lang="en-US" dirty="0" err="1" smtClean="0"/>
              <a:t>días</a:t>
            </a:r>
            <a:r>
              <a:rPr lang="en-US" dirty="0" smtClean="0"/>
              <a:t>.</a:t>
            </a:r>
          </a:p>
          <a:p>
            <a:r>
              <a:rPr lang="en-US" dirty="0" smtClean="0"/>
              <a:t>Sin </a:t>
            </a:r>
            <a:r>
              <a:rPr lang="en-US" dirty="0" err="1" smtClean="0"/>
              <a:t>comorbilidades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Sin </a:t>
            </a:r>
            <a:r>
              <a:rPr lang="en-US" dirty="0" err="1" smtClean="0"/>
              <a:t>disfunción</a:t>
            </a:r>
            <a:r>
              <a:rPr lang="en-US" dirty="0" smtClean="0"/>
              <a:t> </a:t>
            </a:r>
            <a:r>
              <a:rPr lang="en-US" dirty="0" err="1" smtClean="0"/>
              <a:t>hepática</a:t>
            </a:r>
            <a:r>
              <a:rPr lang="en-US" dirty="0" smtClean="0"/>
              <a:t>.</a:t>
            </a:r>
          </a:p>
          <a:p>
            <a:r>
              <a:rPr lang="en-US" dirty="0" smtClean="0"/>
              <a:t>Sin </a:t>
            </a:r>
            <a:r>
              <a:rPr lang="en-US" dirty="0" err="1" smtClean="0"/>
              <a:t>disfunción</a:t>
            </a:r>
            <a:r>
              <a:rPr lang="en-US" dirty="0" smtClean="0"/>
              <a:t> renal.</a:t>
            </a:r>
            <a:endParaRPr lang="en-US" dirty="0"/>
          </a:p>
          <a:p>
            <a:endParaRPr lang="es-CO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"/>
          </p:nvPr>
        </p:nvSpPr>
        <p:spPr>
          <a:xfrm>
            <a:off x="4860032" y="1916832"/>
            <a:ext cx="3672408" cy="457200"/>
          </a:xfrm>
        </p:spPr>
        <p:txBody>
          <a:bodyPr/>
          <a:lstStyle/>
          <a:p>
            <a:r>
              <a:rPr lang="en-US" dirty="0" smtClean="0"/>
              <a:t>Alto</a:t>
            </a:r>
            <a:endParaRPr lang="es-CO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4"/>
          </p:nvPr>
        </p:nvSpPr>
        <p:spPr>
          <a:xfrm>
            <a:off x="4860032" y="2348880"/>
            <a:ext cx="3672408" cy="35283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dirty="0" smtClean="0"/>
              <a:t>Neutropenia </a:t>
            </a:r>
            <a:r>
              <a:rPr lang="en-US" dirty="0" err="1" smtClean="0"/>
              <a:t>esperada</a:t>
            </a:r>
            <a:endParaRPr lang="en-US" dirty="0" smtClean="0"/>
          </a:p>
          <a:p>
            <a:r>
              <a:rPr lang="en-US" dirty="0" smtClean="0"/>
              <a:t> (&lt; 100 N) &gt; 7 </a:t>
            </a:r>
            <a:r>
              <a:rPr lang="en-US" dirty="0" err="1" smtClean="0"/>
              <a:t>días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Comorbilidades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Disfunción</a:t>
            </a:r>
            <a:r>
              <a:rPr lang="en-US" dirty="0" smtClean="0"/>
              <a:t> renal.</a:t>
            </a:r>
          </a:p>
          <a:p>
            <a:r>
              <a:rPr lang="en-US" dirty="0" err="1" smtClean="0"/>
              <a:t>Disfunción</a:t>
            </a:r>
            <a:r>
              <a:rPr lang="en-US" dirty="0" smtClean="0"/>
              <a:t> </a:t>
            </a:r>
            <a:r>
              <a:rPr lang="en-US" dirty="0" err="1" smtClean="0"/>
              <a:t>hepática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Hospitalizado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Cáncer</a:t>
            </a:r>
            <a:r>
              <a:rPr lang="en-US" dirty="0" smtClean="0"/>
              <a:t> no </a:t>
            </a:r>
            <a:r>
              <a:rPr lang="en-US" dirty="0" err="1" smtClean="0"/>
              <a:t>controlado</a:t>
            </a:r>
            <a:r>
              <a:rPr lang="en-US" dirty="0" smtClean="0"/>
              <a:t>.</a:t>
            </a:r>
          </a:p>
          <a:p>
            <a:r>
              <a:rPr lang="en-US" dirty="0" smtClean="0"/>
              <a:t>MASSC &lt; 21.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5536" y="625212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 guideline for the use of antimicrobial agents in </a:t>
            </a:r>
            <a:r>
              <a:rPr lang="en-US" sz="1200" dirty="0" err="1"/>
              <a:t>neutropenic</a:t>
            </a:r>
            <a:r>
              <a:rPr lang="en-US" sz="1200" dirty="0"/>
              <a:t> patients with cancer: 2010 update by the infectious diseases society of </a:t>
            </a:r>
            <a:r>
              <a:rPr lang="en-US" sz="1200" dirty="0" err="1"/>
              <a:t>america</a:t>
            </a:r>
            <a:r>
              <a:rPr lang="en-US" sz="1200" dirty="0"/>
              <a:t>. </a:t>
            </a:r>
            <a:r>
              <a:rPr lang="en-US" sz="1200" dirty="0" err="1"/>
              <a:t>Clin</a:t>
            </a:r>
            <a:r>
              <a:rPr lang="en-US" sz="1200" dirty="0"/>
              <a:t> Infect Dis. 2011;52(4)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406592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372" y="692696"/>
            <a:ext cx="8229600" cy="1066800"/>
          </a:xfrm>
        </p:spPr>
        <p:txBody>
          <a:bodyPr/>
          <a:lstStyle/>
          <a:p>
            <a:r>
              <a:rPr lang="en-US" dirty="0" err="1" smtClean="0"/>
              <a:t>Caso</a:t>
            </a:r>
            <a:r>
              <a:rPr lang="en-US" dirty="0" smtClean="0"/>
              <a:t> </a:t>
            </a:r>
            <a:r>
              <a:rPr lang="en-US" dirty="0" err="1" smtClean="0"/>
              <a:t>clínico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5112568" cy="4752528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Paciente</a:t>
            </a:r>
            <a:r>
              <a:rPr lang="en-US" dirty="0" smtClean="0"/>
              <a:t> de 16 </a:t>
            </a:r>
            <a:r>
              <a:rPr lang="en-US" dirty="0" err="1" smtClean="0"/>
              <a:t>años</a:t>
            </a:r>
            <a:r>
              <a:rPr lang="en-US" dirty="0" smtClean="0"/>
              <a:t> con </a:t>
            </a:r>
            <a:r>
              <a:rPr lang="en-US" dirty="0" err="1" smtClean="0"/>
              <a:t>linfoma</a:t>
            </a:r>
            <a:r>
              <a:rPr lang="en-US" dirty="0" smtClean="0"/>
              <a:t> </a:t>
            </a:r>
            <a:r>
              <a:rPr lang="en-US" dirty="0" err="1" smtClean="0"/>
              <a:t>Burkitt</a:t>
            </a:r>
            <a:r>
              <a:rPr lang="en-US" dirty="0" smtClean="0"/>
              <a:t> </a:t>
            </a:r>
            <a:r>
              <a:rPr lang="en-US" dirty="0" err="1" smtClean="0"/>
              <a:t>estadío</a:t>
            </a:r>
            <a:r>
              <a:rPr lang="en-US" dirty="0" smtClean="0"/>
              <a:t> </a:t>
            </a:r>
            <a:r>
              <a:rPr lang="en-US" dirty="0" err="1" smtClean="0"/>
              <a:t>IVb</a:t>
            </a:r>
            <a:r>
              <a:rPr lang="en-US" dirty="0" smtClean="0"/>
              <a:t> (primer </a:t>
            </a:r>
            <a:r>
              <a:rPr lang="en-US" dirty="0" err="1" smtClean="0"/>
              <a:t>ciclo</a:t>
            </a:r>
            <a:r>
              <a:rPr lang="en-US" dirty="0" smtClean="0"/>
              <a:t>), en </a:t>
            </a:r>
            <a:r>
              <a:rPr lang="en-US" dirty="0" err="1" smtClean="0"/>
              <a:t>quinto</a:t>
            </a:r>
            <a:r>
              <a:rPr lang="en-US" dirty="0" smtClean="0"/>
              <a:t> </a:t>
            </a:r>
            <a:r>
              <a:rPr lang="en-US" dirty="0" err="1" smtClean="0"/>
              <a:t>día</a:t>
            </a:r>
            <a:r>
              <a:rPr lang="en-US" dirty="0" smtClean="0"/>
              <a:t> de </a:t>
            </a:r>
            <a:r>
              <a:rPr lang="en-US" dirty="0" err="1" smtClean="0"/>
              <a:t>quimioterapia</a:t>
            </a:r>
            <a:r>
              <a:rPr lang="en-US" dirty="0" smtClean="0"/>
              <a:t> con </a:t>
            </a:r>
            <a:r>
              <a:rPr lang="en-US" dirty="0" err="1" smtClean="0"/>
              <a:t>hyperCVAD</a:t>
            </a:r>
            <a:r>
              <a:rPr lang="en-US" dirty="0" smtClean="0"/>
              <a:t>, </a:t>
            </a:r>
            <a:r>
              <a:rPr lang="en-US" dirty="0" err="1" smtClean="0"/>
              <a:t>esta</a:t>
            </a:r>
            <a:r>
              <a:rPr lang="en-US" dirty="0" smtClean="0"/>
              <a:t> </a:t>
            </a:r>
            <a:r>
              <a:rPr lang="en-US" dirty="0" err="1" smtClean="0"/>
              <a:t>recibiendo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protocolo</a:t>
            </a:r>
            <a:r>
              <a:rPr lang="en-US" dirty="0" smtClean="0"/>
              <a:t> LEV a 125 cc/h y </a:t>
            </a:r>
            <a:r>
              <a:rPr lang="en-US" dirty="0" err="1" smtClean="0"/>
              <a:t>alopurinol</a:t>
            </a:r>
            <a:r>
              <a:rPr lang="en-US" dirty="0" smtClean="0"/>
              <a:t> 300 mg/d. </a:t>
            </a:r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r>
              <a:rPr lang="en-US" dirty="0" smtClean="0"/>
              <a:t>- </a:t>
            </a:r>
            <a:r>
              <a:rPr lang="en-US" dirty="0" err="1" smtClean="0"/>
              <a:t>Paraclínicos</a:t>
            </a:r>
            <a:r>
              <a:rPr lang="en-US" dirty="0" smtClean="0"/>
              <a:t> de control:</a:t>
            </a:r>
          </a:p>
          <a:p>
            <a:pPr marL="109728" indent="0">
              <a:buNone/>
            </a:pPr>
            <a:r>
              <a:rPr lang="en-US" dirty="0" err="1" smtClean="0"/>
              <a:t>Hb</a:t>
            </a:r>
            <a:r>
              <a:rPr lang="en-US" dirty="0" smtClean="0"/>
              <a:t>: 12 L: 5000 N: 3.800 </a:t>
            </a:r>
            <a:r>
              <a:rPr lang="en-US" dirty="0" err="1" smtClean="0"/>
              <a:t>Plt</a:t>
            </a:r>
            <a:r>
              <a:rPr lang="en-US" dirty="0" smtClean="0"/>
              <a:t>: 164k</a:t>
            </a:r>
          </a:p>
          <a:p>
            <a:pPr marL="109728" indent="0">
              <a:buNone/>
            </a:pPr>
            <a:r>
              <a:rPr lang="en-US" dirty="0" smtClean="0"/>
              <a:t>Na: 145 K: 6.2 CL: 104 Mg: 2.5</a:t>
            </a:r>
          </a:p>
          <a:p>
            <a:pPr marL="109728" indent="0">
              <a:buNone/>
            </a:pPr>
            <a:r>
              <a:rPr lang="en-US" dirty="0" err="1" smtClean="0"/>
              <a:t>Ácido</a:t>
            </a:r>
            <a:r>
              <a:rPr lang="en-US" dirty="0" smtClean="0"/>
              <a:t> </a:t>
            </a:r>
            <a:r>
              <a:rPr lang="en-US" dirty="0" err="1" smtClean="0"/>
              <a:t>úrico</a:t>
            </a:r>
            <a:r>
              <a:rPr lang="en-US" dirty="0" smtClean="0"/>
              <a:t>: 7.3 PO4: 3.4 </a:t>
            </a:r>
            <a:r>
              <a:rPr lang="en-US" dirty="0" err="1" smtClean="0"/>
              <a:t>Ca</a:t>
            </a:r>
            <a:r>
              <a:rPr lang="en-US" smtClean="0"/>
              <a:t>: 6.8</a:t>
            </a:r>
            <a:endParaRPr lang="en-US" dirty="0" smtClean="0"/>
          </a:p>
          <a:p>
            <a:pPr marL="109728" indent="0">
              <a:buNone/>
            </a:pPr>
            <a:r>
              <a:rPr lang="en-US" dirty="0" err="1" smtClean="0"/>
              <a:t>Creatinina</a:t>
            </a:r>
            <a:r>
              <a:rPr lang="en-US" dirty="0" smtClean="0"/>
              <a:t>: 1.2.</a:t>
            </a:r>
            <a:endParaRPr lang="es-CO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9" r="2873"/>
          <a:stretch/>
        </p:blipFill>
        <p:spPr bwMode="auto">
          <a:xfrm rot="5400000">
            <a:off x="5295774" y="2201170"/>
            <a:ext cx="3960441" cy="324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756188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US" sz="3600" dirty="0" err="1">
                <a:solidFill>
                  <a:schemeClr val="bg1"/>
                </a:solidFill>
              </a:rPr>
              <a:t>Hipercalcemia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asociada</a:t>
            </a:r>
            <a:r>
              <a:rPr lang="en-US" sz="3600" dirty="0">
                <a:solidFill>
                  <a:schemeClr val="bg1"/>
                </a:solidFill>
              </a:rPr>
              <a:t> a </a:t>
            </a:r>
            <a:r>
              <a:rPr lang="en-US" sz="3600" dirty="0" err="1">
                <a:solidFill>
                  <a:schemeClr val="bg1"/>
                </a:solidFill>
              </a:rPr>
              <a:t>malignidad</a:t>
            </a:r>
            <a:endParaRPr lang="es-CO" sz="36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4170946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Incidencia</a:t>
            </a:r>
            <a:r>
              <a:rPr lang="en-US" dirty="0" smtClean="0"/>
              <a:t>: 20 – 30%</a:t>
            </a:r>
          </a:p>
          <a:p>
            <a:r>
              <a:rPr lang="en-US" dirty="0" err="1" smtClean="0"/>
              <a:t>Más</a:t>
            </a:r>
            <a:r>
              <a:rPr lang="en-US" dirty="0" smtClean="0"/>
              <a:t> </a:t>
            </a:r>
            <a:r>
              <a:rPr lang="en-US" dirty="0" err="1" smtClean="0"/>
              <a:t>comunes</a:t>
            </a:r>
            <a:r>
              <a:rPr lang="en-US" dirty="0" smtClean="0"/>
              <a:t>: </a:t>
            </a:r>
            <a:r>
              <a:rPr lang="en-US" dirty="0" err="1" smtClean="0"/>
              <a:t>Ca</a:t>
            </a:r>
            <a:r>
              <a:rPr lang="en-US" dirty="0" smtClean="0"/>
              <a:t> de mama.</a:t>
            </a:r>
          </a:p>
          <a:p>
            <a:pPr marL="109728" indent="0">
              <a:buNone/>
            </a:pPr>
            <a:r>
              <a:rPr lang="en-US" dirty="0" smtClean="0"/>
              <a:t>                          </a:t>
            </a:r>
            <a:r>
              <a:rPr lang="en-US" dirty="0" smtClean="0"/>
              <a:t>Ca </a:t>
            </a:r>
            <a:r>
              <a:rPr lang="en-US" dirty="0" smtClean="0"/>
              <a:t>de </a:t>
            </a:r>
            <a:r>
              <a:rPr lang="en-US" dirty="0" err="1" smtClean="0"/>
              <a:t>pulmón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</a:t>
            </a:r>
            <a:r>
              <a:rPr lang="en-US" dirty="0" smtClean="0"/>
              <a:t> </a:t>
            </a:r>
            <a:r>
              <a:rPr lang="en-US" dirty="0" err="1" smtClean="0"/>
              <a:t>Mieloma</a:t>
            </a:r>
            <a:r>
              <a:rPr lang="en-US" dirty="0" smtClean="0"/>
              <a:t> </a:t>
            </a:r>
            <a:r>
              <a:rPr lang="en-US" dirty="0" err="1" smtClean="0"/>
              <a:t>múltiple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err="1" smtClean="0"/>
              <a:t>Mecanismo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Metástasis</a:t>
            </a:r>
            <a:r>
              <a:rPr lang="en-US" dirty="0" smtClean="0"/>
              <a:t> </a:t>
            </a:r>
            <a:r>
              <a:rPr lang="en-US" dirty="0" err="1" smtClean="0"/>
              <a:t>líticas</a:t>
            </a:r>
            <a:r>
              <a:rPr lang="en-US" dirty="0" smtClean="0"/>
              <a:t> (20%).</a:t>
            </a:r>
          </a:p>
          <a:p>
            <a:pPr marL="109728" indent="0">
              <a:buNone/>
            </a:pPr>
            <a:r>
              <a:rPr lang="en-US" dirty="0" smtClean="0"/>
              <a:t>    	 - MM / </a:t>
            </a:r>
            <a:r>
              <a:rPr lang="en-US" dirty="0" err="1" smtClean="0"/>
              <a:t>Ca</a:t>
            </a:r>
            <a:r>
              <a:rPr lang="en-US" dirty="0" smtClean="0"/>
              <a:t> de mama.</a:t>
            </a:r>
          </a:p>
          <a:p>
            <a:pPr marL="109728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PTHrp</a:t>
            </a:r>
            <a:r>
              <a:rPr lang="en-US" dirty="0" smtClean="0"/>
              <a:t> (80%)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	- No </a:t>
            </a:r>
            <a:r>
              <a:rPr lang="en-US" dirty="0" err="1" smtClean="0"/>
              <a:t>metastásicos</a:t>
            </a:r>
            <a:r>
              <a:rPr lang="en-US" dirty="0" smtClean="0"/>
              <a:t> / LNH / SCC.</a:t>
            </a:r>
          </a:p>
          <a:p>
            <a:pPr marL="109728" indent="0">
              <a:buNone/>
            </a:pPr>
            <a:r>
              <a:rPr lang="en-US" dirty="0" smtClean="0"/>
              <a:t>     - </a:t>
            </a:r>
            <a:r>
              <a:rPr lang="en-US" dirty="0" err="1" smtClean="0"/>
              <a:t>Calcitriol</a:t>
            </a:r>
            <a:r>
              <a:rPr lang="en-US" dirty="0" smtClean="0"/>
              <a:t> (1-25 </a:t>
            </a:r>
            <a:r>
              <a:rPr lang="en-US" dirty="0" err="1" smtClean="0"/>
              <a:t>diOHvitD</a:t>
            </a:r>
            <a:r>
              <a:rPr lang="en-US" dirty="0" smtClean="0"/>
              <a:t>)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	- </a:t>
            </a:r>
            <a:r>
              <a:rPr lang="en-US" dirty="0" err="1" smtClean="0"/>
              <a:t>Linfoma</a:t>
            </a:r>
            <a:r>
              <a:rPr lang="en-US" dirty="0" smtClean="0"/>
              <a:t> Hodgkin.</a:t>
            </a:r>
            <a:endParaRPr lang="es-CO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6375811"/>
            <a:ext cx="8712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practice. </a:t>
            </a:r>
            <a:r>
              <a:rPr lang="en-US" sz="1200" dirty="0" err="1"/>
              <a:t>Hypercalcemia</a:t>
            </a:r>
            <a:r>
              <a:rPr lang="en-US" sz="1200" dirty="0"/>
              <a:t> associated with cancer</a:t>
            </a:r>
            <a:r>
              <a:rPr lang="en-US" sz="1200" dirty="0" smtClean="0"/>
              <a:t>. </a:t>
            </a:r>
            <a:r>
              <a:rPr lang="es-CO" sz="1200" dirty="0"/>
              <a:t>N </a:t>
            </a:r>
            <a:r>
              <a:rPr lang="es-CO" sz="1200" dirty="0" err="1"/>
              <a:t>Engl</a:t>
            </a:r>
            <a:r>
              <a:rPr lang="es-CO" sz="1200" dirty="0"/>
              <a:t> J </a:t>
            </a:r>
            <a:r>
              <a:rPr lang="es-CO" sz="1200" dirty="0" err="1"/>
              <a:t>Med</a:t>
            </a:r>
            <a:r>
              <a:rPr lang="es-CO" sz="1200" dirty="0"/>
              <a:t>. 2005;352(4):373.</a:t>
            </a:r>
          </a:p>
        </p:txBody>
      </p:sp>
    </p:spTree>
    <p:extLst>
      <p:ext uri="{BB962C8B-B14F-4D97-AF65-F5344CB8AC3E}">
        <p14:creationId xmlns:p14="http://schemas.microsoft.com/office/powerpoint/2010/main" val="391955415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04" y="836712"/>
            <a:ext cx="8229600" cy="1066800"/>
          </a:xfrm>
        </p:spPr>
        <p:txBody>
          <a:bodyPr/>
          <a:lstStyle/>
          <a:p>
            <a:r>
              <a:rPr lang="en-US" dirty="0" err="1" smtClean="0"/>
              <a:t>Diagnóstico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050698"/>
            <a:ext cx="8712968" cy="4463611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Calcio</a:t>
            </a:r>
            <a:r>
              <a:rPr lang="en-US" dirty="0" smtClean="0"/>
              <a:t> </a:t>
            </a:r>
            <a:r>
              <a:rPr lang="en-US" dirty="0" err="1" smtClean="0"/>
              <a:t>sérico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smtClean="0"/>
              <a:t>     - 8.5 – 10.5 mg/dl.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Corregir</a:t>
            </a:r>
            <a:r>
              <a:rPr lang="en-US" dirty="0" smtClean="0"/>
              <a:t> con </a:t>
            </a:r>
            <a:r>
              <a:rPr lang="en-US" dirty="0" err="1" smtClean="0"/>
              <a:t>albúmina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</a:t>
            </a:r>
            <a:r>
              <a:rPr lang="en-US" dirty="0" err="1" smtClean="0"/>
              <a:t>Pseudohipercalcemia</a:t>
            </a:r>
            <a:r>
              <a:rPr lang="en-US" dirty="0" smtClean="0"/>
              <a:t>: </a:t>
            </a:r>
            <a:r>
              <a:rPr lang="en-US" dirty="0" err="1" smtClean="0"/>
              <a:t>Deshidratación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         </a:t>
            </a:r>
            <a:r>
              <a:rPr lang="en-US" dirty="0" err="1" smtClean="0"/>
              <a:t>Mieloma</a:t>
            </a:r>
            <a:r>
              <a:rPr lang="en-US" dirty="0" smtClean="0"/>
              <a:t> </a:t>
            </a:r>
            <a:r>
              <a:rPr lang="en-US" dirty="0" err="1" smtClean="0"/>
              <a:t>múltiple</a:t>
            </a:r>
            <a:r>
              <a:rPr lang="en-US" dirty="0" smtClean="0"/>
              <a:t>.</a:t>
            </a:r>
            <a:endParaRPr lang="en-US" dirty="0"/>
          </a:p>
          <a:p>
            <a:pPr marL="109728" indent="0">
              <a:buNone/>
            </a:pPr>
            <a:r>
              <a:rPr lang="en-US" dirty="0" smtClean="0"/>
              <a:t>        </a:t>
            </a:r>
            <a:r>
              <a:rPr lang="en-US" dirty="0" err="1"/>
              <a:t>C</a:t>
            </a:r>
            <a:r>
              <a:rPr lang="en-US" dirty="0" err="1" smtClean="0"/>
              <a:t>a</a:t>
            </a:r>
            <a:r>
              <a:rPr lang="en-US" dirty="0" smtClean="0"/>
              <a:t> = </a:t>
            </a:r>
            <a:r>
              <a:rPr lang="en-US" dirty="0" err="1" smtClean="0"/>
              <a:t>Ca</a:t>
            </a:r>
            <a:r>
              <a:rPr lang="en-US" dirty="0" smtClean="0"/>
              <a:t> </a:t>
            </a:r>
            <a:r>
              <a:rPr lang="en-US" dirty="0" err="1" smtClean="0"/>
              <a:t>sérico</a:t>
            </a:r>
            <a:r>
              <a:rPr lang="en-US" dirty="0" smtClean="0"/>
              <a:t> mg/dl + 0.8 (4 – </a:t>
            </a:r>
            <a:r>
              <a:rPr lang="en-US" dirty="0" err="1" smtClean="0"/>
              <a:t>albumina</a:t>
            </a:r>
            <a:r>
              <a:rPr lang="en-US" dirty="0" smtClean="0"/>
              <a:t> gr/dl).</a:t>
            </a:r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err="1" smtClean="0"/>
              <a:t>Calcio</a:t>
            </a:r>
            <a:r>
              <a:rPr lang="en-US" dirty="0" smtClean="0"/>
              <a:t> </a:t>
            </a:r>
            <a:r>
              <a:rPr lang="en-US" dirty="0" err="1" smtClean="0"/>
              <a:t>ionizado</a:t>
            </a:r>
            <a:r>
              <a:rPr lang="en-US" dirty="0" smtClean="0"/>
              <a:t>: </a:t>
            </a:r>
            <a:r>
              <a:rPr lang="en-US" dirty="0" err="1" smtClean="0"/>
              <a:t>M</a:t>
            </a:r>
            <a:r>
              <a:rPr lang="en-US" dirty="0" err="1" smtClean="0"/>
              <a:t>ás</a:t>
            </a:r>
            <a:r>
              <a:rPr lang="en-US" dirty="0" smtClean="0"/>
              <a:t> </a:t>
            </a:r>
            <a:r>
              <a:rPr lang="en-US" dirty="0" err="1" smtClean="0"/>
              <a:t>específico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EKG: </a:t>
            </a:r>
            <a:r>
              <a:rPr lang="en-US" dirty="0" err="1" smtClean="0"/>
              <a:t>Prolongación</a:t>
            </a:r>
            <a:r>
              <a:rPr lang="en-US" dirty="0" smtClean="0"/>
              <a:t> </a:t>
            </a:r>
            <a:r>
              <a:rPr lang="es-CO" dirty="0" smtClean="0"/>
              <a:t>PR</a:t>
            </a:r>
          </a:p>
          <a:p>
            <a:pPr marL="0" indent="0">
              <a:buNone/>
            </a:pPr>
            <a:r>
              <a:rPr lang="es-CO" dirty="0" smtClean="0"/>
              <a:t>            QRS ancho</a:t>
            </a:r>
          </a:p>
          <a:p>
            <a:pPr marL="0" indent="0">
              <a:buNone/>
            </a:pPr>
            <a:r>
              <a:rPr lang="es-CO" dirty="0"/>
              <a:t> </a:t>
            </a:r>
            <a:r>
              <a:rPr lang="es-CO" dirty="0" smtClean="0"/>
              <a:t>           QT corto</a:t>
            </a:r>
            <a:endParaRPr lang="es-CO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6375811"/>
            <a:ext cx="8712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practice. </a:t>
            </a:r>
            <a:r>
              <a:rPr lang="en-US" sz="1200" dirty="0" err="1"/>
              <a:t>Hypercalcemia</a:t>
            </a:r>
            <a:r>
              <a:rPr lang="en-US" sz="1200" dirty="0"/>
              <a:t> associated with cancer</a:t>
            </a:r>
            <a:r>
              <a:rPr lang="en-US" sz="1200" dirty="0" smtClean="0"/>
              <a:t>. </a:t>
            </a:r>
            <a:r>
              <a:rPr lang="es-CO" sz="1200" dirty="0"/>
              <a:t>N </a:t>
            </a:r>
            <a:r>
              <a:rPr lang="es-CO" sz="1200" dirty="0" err="1"/>
              <a:t>Engl</a:t>
            </a:r>
            <a:r>
              <a:rPr lang="es-CO" sz="1200" dirty="0"/>
              <a:t> J </a:t>
            </a:r>
            <a:r>
              <a:rPr lang="es-CO" sz="1200" dirty="0" err="1"/>
              <a:t>Med</a:t>
            </a:r>
            <a:r>
              <a:rPr lang="es-CO" sz="1200" dirty="0"/>
              <a:t>. 2005;352(4):373.</a:t>
            </a:r>
          </a:p>
        </p:txBody>
      </p:sp>
      <p:pic>
        <p:nvPicPr>
          <p:cNvPr id="1026" name="Picture 2" descr="http://www.teaems.com/uploads/1/3/8/9/13896454/7984646_orig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86" b="12967"/>
          <a:stretch/>
        </p:blipFill>
        <p:spPr bwMode="auto">
          <a:xfrm>
            <a:off x="7020272" y="1844824"/>
            <a:ext cx="1773980" cy="34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81042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r>
              <a:rPr lang="en-US" dirty="0" err="1" smtClean="0"/>
              <a:t>Severidad</a:t>
            </a:r>
            <a:r>
              <a:rPr lang="en-US" dirty="0" smtClean="0"/>
              <a:t>.</a:t>
            </a:r>
            <a:endParaRPr lang="es-CO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0981551"/>
              </p:ext>
            </p:extLst>
          </p:nvPr>
        </p:nvGraphicFramePr>
        <p:xfrm>
          <a:off x="395536" y="1844824"/>
          <a:ext cx="8229600" cy="421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2552"/>
                <a:gridCol w="2304256"/>
                <a:gridCol w="404279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Severidad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Calcio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Leve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&lt;</a:t>
                      </a:r>
                      <a:r>
                        <a:rPr lang="en-US" baseline="0" dirty="0" smtClean="0"/>
                        <a:t> 12 mg/dl </a:t>
                      </a:r>
                    </a:p>
                    <a:p>
                      <a:r>
                        <a:rPr lang="en-US" baseline="0" dirty="0" smtClean="0"/>
                        <a:t>(&lt;3mmol/Lt)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Asintomáticos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Moderada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 – 14 mg/dl </a:t>
                      </a:r>
                    </a:p>
                    <a:p>
                      <a:r>
                        <a:rPr lang="en-US" dirty="0" smtClean="0"/>
                        <a:t>(3 – 3.5 </a:t>
                      </a:r>
                      <a:r>
                        <a:rPr lang="en-US" dirty="0" err="1" smtClean="0"/>
                        <a:t>mmol</a:t>
                      </a:r>
                      <a:r>
                        <a:rPr lang="en-US" dirty="0" smtClean="0"/>
                        <a:t>/Lt)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Constipación</a:t>
                      </a:r>
                      <a:r>
                        <a:rPr lang="en-US" dirty="0" smtClean="0"/>
                        <a:t>.</a:t>
                      </a:r>
                    </a:p>
                    <a:p>
                      <a:r>
                        <a:rPr lang="en-US" dirty="0" err="1" smtClean="0"/>
                        <a:t>Fatiga</a:t>
                      </a:r>
                      <a:r>
                        <a:rPr lang="en-US" dirty="0" smtClean="0"/>
                        <a:t>.</a:t>
                      </a:r>
                    </a:p>
                    <a:p>
                      <a:r>
                        <a:rPr lang="en-US" dirty="0" err="1" smtClean="0"/>
                        <a:t>Depresión</a:t>
                      </a:r>
                      <a:r>
                        <a:rPr lang="en-US" dirty="0" smtClean="0"/>
                        <a:t>.</a:t>
                      </a:r>
                      <a:endParaRPr lang="es-CO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Severa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/>
                        <a:buNone/>
                      </a:pPr>
                      <a:r>
                        <a:rPr lang="en-US" dirty="0" smtClean="0"/>
                        <a:t>14 mg/dl </a:t>
                      </a:r>
                    </a:p>
                    <a:p>
                      <a:pPr marL="0" indent="0">
                        <a:buFont typeface="Wingdings"/>
                        <a:buNone/>
                      </a:pPr>
                      <a:r>
                        <a:rPr lang="en-US" dirty="0" smtClean="0"/>
                        <a:t>(&gt;3.5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mmol</a:t>
                      </a:r>
                      <a:r>
                        <a:rPr lang="en-US" baseline="0" dirty="0" smtClean="0"/>
                        <a:t>/Lt)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Poliuria</a:t>
                      </a:r>
                      <a:r>
                        <a:rPr lang="en-US" dirty="0" smtClean="0"/>
                        <a:t>.</a:t>
                      </a:r>
                    </a:p>
                    <a:p>
                      <a:r>
                        <a:rPr lang="en-US" dirty="0" err="1" smtClean="0"/>
                        <a:t>Polidipsia</a:t>
                      </a:r>
                      <a:r>
                        <a:rPr lang="en-US" dirty="0" smtClean="0"/>
                        <a:t>.</a:t>
                      </a:r>
                    </a:p>
                    <a:p>
                      <a:r>
                        <a:rPr lang="en-US" dirty="0" err="1" smtClean="0"/>
                        <a:t>Deshidratación</a:t>
                      </a:r>
                      <a:r>
                        <a:rPr lang="en-US" dirty="0" smtClean="0"/>
                        <a:t>.</a:t>
                      </a:r>
                    </a:p>
                    <a:p>
                      <a:r>
                        <a:rPr lang="en-US" dirty="0" err="1" smtClean="0"/>
                        <a:t>Náuseas</a:t>
                      </a:r>
                      <a:r>
                        <a:rPr lang="en-US" baseline="0" dirty="0" smtClean="0"/>
                        <a:t> / </a:t>
                      </a:r>
                      <a:r>
                        <a:rPr lang="en-US" baseline="0" dirty="0" err="1" smtClean="0"/>
                        <a:t>Vómito</a:t>
                      </a:r>
                      <a:r>
                        <a:rPr lang="en-US" baseline="0" dirty="0" smtClean="0"/>
                        <a:t>.</a:t>
                      </a:r>
                    </a:p>
                    <a:p>
                      <a:r>
                        <a:rPr lang="en-US" baseline="0" dirty="0" err="1" smtClean="0"/>
                        <a:t>Astenia</a:t>
                      </a:r>
                      <a:r>
                        <a:rPr lang="en-US" baseline="0" dirty="0" smtClean="0"/>
                        <a:t>.</a:t>
                      </a:r>
                    </a:p>
                    <a:p>
                      <a:r>
                        <a:rPr lang="en-US" baseline="0" dirty="0" err="1" smtClean="0"/>
                        <a:t>Cambios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mentales</a:t>
                      </a:r>
                      <a:r>
                        <a:rPr lang="en-US" baseline="0" dirty="0" smtClean="0"/>
                        <a:t>.</a:t>
                      </a:r>
                    </a:p>
                    <a:p>
                      <a:r>
                        <a:rPr lang="en-US" baseline="0" dirty="0" err="1" smtClean="0"/>
                        <a:t>Arritmias</a:t>
                      </a:r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Coma</a:t>
                      </a:r>
                      <a:r>
                        <a:rPr lang="en-US" baseline="0" dirty="0" smtClean="0"/>
                        <a:t>.</a:t>
                      </a:r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1520" y="6375811"/>
            <a:ext cx="8712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practice. </a:t>
            </a:r>
            <a:r>
              <a:rPr lang="en-US" sz="1200" dirty="0" err="1"/>
              <a:t>Hypercalcemia</a:t>
            </a:r>
            <a:r>
              <a:rPr lang="en-US" sz="1200" dirty="0"/>
              <a:t> associated with cancer</a:t>
            </a:r>
            <a:r>
              <a:rPr lang="en-US" sz="1200" dirty="0" smtClean="0"/>
              <a:t>. </a:t>
            </a:r>
            <a:r>
              <a:rPr lang="es-CO" sz="1200" dirty="0"/>
              <a:t>N </a:t>
            </a:r>
            <a:r>
              <a:rPr lang="es-CO" sz="1200" dirty="0" err="1"/>
              <a:t>Engl</a:t>
            </a:r>
            <a:r>
              <a:rPr lang="es-CO" sz="1200" dirty="0"/>
              <a:t> J </a:t>
            </a:r>
            <a:r>
              <a:rPr lang="es-CO" sz="1200" dirty="0" err="1"/>
              <a:t>Med</a:t>
            </a:r>
            <a:r>
              <a:rPr lang="es-CO" sz="1200" dirty="0"/>
              <a:t>. 2005;352(4):373.</a:t>
            </a:r>
          </a:p>
        </p:txBody>
      </p:sp>
    </p:spTree>
    <p:extLst>
      <p:ext uri="{BB962C8B-B14F-4D97-AF65-F5344CB8AC3E}">
        <p14:creationId xmlns:p14="http://schemas.microsoft.com/office/powerpoint/2010/main" val="203703292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066800"/>
          </a:xfrm>
        </p:spPr>
        <p:txBody>
          <a:bodyPr/>
          <a:lstStyle/>
          <a:p>
            <a:r>
              <a:rPr lang="en-US" dirty="0" err="1" smtClean="0"/>
              <a:t>Tratamiento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507288" cy="4669486"/>
          </a:xfrm>
        </p:spPr>
        <p:txBody>
          <a:bodyPr>
            <a:normAutofit fontScale="92500" lnSpcReduction="10000"/>
          </a:bodyPr>
          <a:lstStyle/>
          <a:p>
            <a:r>
              <a:rPr lang="en-US" sz="2600" dirty="0" err="1" smtClean="0"/>
              <a:t>Inmediato</a:t>
            </a:r>
            <a:r>
              <a:rPr lang="en-US" sz="2600" dirty="0" smtClean="0"/>
              <a:t> </a:t>
            </a:r>
            <a:r>
              <a:rPr lang="en-US" sz="2600" dirty="0" err="1" smtClean="0"/>
              <a:t>si</a:t>
            </a:r>
            <a:r>
              <a:rPr lang="en-US" sz="2600" dirty="0" smtClean="0"/>
              <a:t> </a:t>
            </a:r>
            <a:r>
              <a:rPr lang="en-US" sz="2600" dirty="0" err="1" smtClean="0"/>
              <a:t>calcio</a:t>
            </a:r>
            <a:r>
              <a:rPr lang="en-US" sz="2600" dirty="0" smtClean="0"/>
              <a:t> </a:t>
            </a:r>
            <a:r>
              <a:rPr lang="en-US" sz="2600" dirty="0" err="1" smtClean="0"/>
              <a:t>es</a:t>
            </a:r>
            <a:r>
              <a:rPr lang="en-US" sz="2600" dirty="0" smtClean="0"/>
              <a:t> &gt; 14 mg/dl.</a:t>
            </a:r>
          </a:p>
          <a:p>
            <a:r>
              <a:rPr lang="en-US" sz="2600" b="1" dirty="0" smtClean="0"/>
              <a:t>LEV SSN</a:t>
            </a:r>
            <a:r>
              <a:rPr lang="en-US" sz="2600" dirty="0" smtClean="0"/>
              <a:t>: </a:t>
            </a:r>
            <a:r>
              <a:rPr lang="en-US" sz="2600" dirty="0" err="1" smtClean="0"/>
              <a:t>Mantener</a:t>
            </a:r>
            <a:r>
              <a:rPr lang="en-US" sz="2600" dirty="0" smtClean="0"/>
              <a:t> GU 100 – 150 cc/h.</a:t>
            </a:r>
          </a:p>
          <a:p>
            <a:pPr marL="109728" indent="0">
              <a:buNone/>
            </a:pPr>
            <a:r>
              <a:rPr lang="en-US" sz="2600" dirty="0" smtClean="0"/>
              <a:t>                      </a:t>
            </a:r>
            <a:r>
              <a:rPr lang="en-US" sz="2600" dirty="0" err="1" smtClean="0"/>
              <a:t>Vigilar</a:t>
            </a:r>
            <a:r>
              <a:rPr lang="en-US" sz="2600" dirty="0" smtClean="0"/>
              <a:t> </a:t>
            </a:r>
            <a:r>
              <a:rPr lang="en-US" sz="2600" dirty="0" err="1" smtClean="0"/>
              <a:t>signos</a:t>
            </a:r>
            <a:r>
              <a:rPr lang="en-US" sz="2600" dirty="0" smtClean="0"/>
              <a:t> de </a:t>
            </a:r>
            <a:r>
              <a:rPr lang="en-US" sz="2600" dirty="0" err="1" smtClean="0"/>
              <a:t>sobrecarga</a:t>
            </a:r>
            <a:r>
              <a:rPr lang="en-US" sz="2600" dirty="0" smtClean="0"/>
              <a:t>.</a:t>
            </a:r>
          </a:p>
          <a:p>
            <a:r>
              <a:rPr lang="en-US" sz="2600" b="1" dirty="0" err="1" smtClean="0"/>
              <a:t>Diuréticos</a:t>
            </a:r>
            <a:r>
              <a:rPr lang="en-US" sz="2600" dirty="0" smtClean="0"/>
              <a:t>: </a:t>
            </a:r>
            <a:r>
              <a:rPr lang="en-US" sz="2600" dirty="0" err="1" smtClean="0"/>
              <a:t>Furosemida</a:t>
            </a:r>
            <a:r>
              <a:rPr lang="en-US" sz="2600" dirty="0" smtClean="0"/>
              <a:t>.</a:t>
            </a:r>
          </a:p>
          <a:p>
            <a:pPr marL="109728" indent="0">
              <a:buNone/>
            </a:pPr>
            <a:r>
              <a:rPr lang="en-US" sz="2600" dirty="0"/>
              <a:t> </a:t>
            </a:r>
            <a:r>
              <a:rPr lang="en-US" sz="2600" dirty="0" smtClean="0"/>
              <a:t>                           </a:t>
            </a:r>
            <a:r>
              <a:rPr lang="en-US" sz="2600" dirty="0" err="1" smtClean="0"/>
              <a:t>Inhibe</a:t>
            </a:r>
            <a:r>
              <a:rPr lang="en-US" sz="2600" dirty="0" smtClean="0"/>
              <a:t> </a:t>
            </a:r>
            <a:r>
              <a:rPr lang="en-US" sz="2600" dirty="0" err="1" smtClean="0"/>
              <a:t>reabsorción</a:t>
            </a:r>
            <a:r>
              <a:rPr lang="en-US" sz="2600" dirty="0" smtClean="0"/>
              <a:t> renal de Ca.</a:t>
            </a:r>
          </a:p>
          <a:p>
            <a:r>
              <a:rPr lang="en-US" sz="2600" b="1" dirty="0" err="1" smtClean="0"/>
              <a:t>Calcitonina</a:t>
            </a:r>
            <a:r>
              <a:rPr lang="en-US" sz="2600" dirty="0" smtClean="0"/>
              <a:t>: 4 UI/Kg </a:t>
            </a:r>
            <a:r>
              <a:rPr lang="en-US" sz="2600" dirty="0" err="1" smtClean="0"/>
              <a:t>cada</a:t>
            </a:r>
            <a:r>
              <a:rPr lang="en-US" sz="2600" dirty="0" smtClean="0"/>
              <a:t> 12 </a:t>
            </a:r>
            <a:r>
              <a:rPr lang="en-US" sz="2600" dirty="0" err="1" smtClean="0"/>
              <a:t>horas</a:t>
            </a:r>
            <a:r>
              <a:rPr lang="en-US" sz="2600" dirty="0" smtClean="0"/>
              <a:t>.</a:t>
            </a:r>
          </a:p>
          <a:p>
            <a:pPr marL="109728" indent="0">
              <a:buNone/>
            </a:pPr>
            <a:r>
              <a:rPr lang="en-US" sz="2600" dirty="0"/>
              <a:t> </a:t>
            </a:r>
            <a:r>
              <a:rPr lang="en-US" sz="2600" dirty="0" smtClean="0"/>
              <a:t>                             </a:t>
            </a:r>
            <a:r>
              <a:rPr lang="en-US" sz="2600" dirty="0" err="1" smtClean="0"/>
              <a:t>Aumenta</a:t>
            </a:r>
            <a:r>
              <a:rPr lang="en-US" sz="2600" dirty="0" smtClean="0"/>
              <a:t> </a:t>
            </a:r>
            <a:r>
              <a:rPr lang="en-US" sz="2600" dirty="0" err="1" smtClean="0"/>
              <a:t>eliminación</a:t>
            </a:r>
            <a:r>
              <a:rPr lang="en-US" sz="2600" dirty="0" smtClean="0"/>
              <a:t> renal y </a:t>
            </a:r>
            <a:r>
              <a:rPr lang="en-US" sz="2600" dirty="0" err="1" smtClean="0"/>
              <a:t>disminuye</a:t>
            </a:r>
            <a:r>
              <a:rPr lang="en-US" sz="2600" dirty="0" smtClean="0"/>
              <a:t> </a:t>
            </a:r>
            <a:r>
              <a:rPr lang="en-US" sz="2600" dirty="0" err="1" smtClean="0"/>
              <a:t>resorción</a:t>
            </a:r>
            <a:r>
              <a:rPr lang="en-US" sz="2600" dirty="0" smtClean="0"/>
              <a:t> </a:t>
            </a:r>
            <a:r>
              <a:rPr lang="en-US" sz="2600" dirty="0" err="1" smtClean="0"/>
              <a:t>ósea</a:t>
            </a:r>
            <a:r>
              <a:rPr lang="en-US" sz="2600" dirty="0" smtClean="0"/>
              <a:t>.</a:t>
            </a:r>
          </a:p>
          <a:p>
            <a:pPr marL="109728" indent="0">
              <a:buNone/>
            </a:pPr>
            <a:r>
              <a:rPr lang="en-US" sz="2600" dirty="0"/>
              <a:t> </a:t>
            </a:r>
            <a:r>
              <a:rPr lang="en-US" sz="2600" dirty="0" smtClean="0"/>
              <a:t>                             </a:t>
            </a:r>
            <a:r>
              <a:rPr lang="en-US" sz="2600" dirty="0" err="1" smtClean="0"/>
              <a:t>Actúa</a:t>
            </a:r>
            <a:r>
              <a:rPr lang="en-US" sz="2600" dirty="0" smtClean="0"/>
              <a:t> en 4 – 6 h.</a:t>
            </a:r>
          </a:p>
          <a:p>
            <a:pPr marL="109728" indent="0">
              <a:buNone/>
            </a:pPr>
            <a:r>
              <a:rPr lang="en-US" sz="2600" dirty="0"/>
              <a:t> </a:t>
            </a:r>
            <a:r>
              <a:rPr lang="en-US" sz="2600" dirty="0" smtClean="0"/>
              <a:t>                             </a:t>
            </a:r>
            <a:r>
              <a:rPr lang="en-US" sz="2600" dirty="0" err="1" smtClean="0"/>
              <a:t>Disminuye</a:t>
            </a:r>
            <a:r>
              <a:rPr lang="en-US" sz="2600" dirty="0" smtClean="0"/>
              <a:t> </a:t>
            </a:r>
            <a:r>
              <a:rPr lang="en-US" sz="2600" dirty="0" err="1" smtClean="0"/>
              <a:t>Ca</a:t>
            </a:r>
            <a:r>
              <a:rPr lang="en-US" sz="2600" dirty="0" smtClean="0"/>
              <a:t> 1 – 2 mg/dl.</a:t>
            </a:r>
          </a:p>
          <a:p>
            <a:pPr marL="109728" indent="0">
              <a:buNone/>
            </a:pPr>
            <a:r>
              <a:rPr lang="en-US" sz="2600" dirty="0"/>
              <a:t> </a:t>
            </a:r>
            <a:r>
              <a:rPr lang="en-US" sz="2600" dirty="0" smtClean="0"/>
              <a:t>                             </a:t>
            </a:r>
            <a:r>
              <a:rPr lang="en-US" sz="2600" dirty="0" err="1"/>
              <a:t>T</a:t>
            </a:r>
            <a:r>
              <a:rPr lang="en-US" sz="2600" dirty="0" err="1" smtClean="0"/>
              <a:t>aquifilaxis</a:t>
            </a:r>
            <a:r>
              <a:rPr lang="en-US" sz="2600" dirty="0" smtClean="0"/>
              <a:t> en 48 </a:t>
            </a:r>
            <a:r>
              <a:rPr lang="en-US" sz="2600" dirty="0" err="1" smtClean="0"/>
              <a:t>horas</a:t>
            </a:r>
            <a:r>
              <a:rPr lang="en-US" sz="2600" dirty="0" smtClean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6514310"/>
            <a:ext cx="8712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practice. </a:t>
            </a:r>
            <a:r>
              <a:rPr lang="en-US" sz="1200" dirty="0" err="1"/>
              <a:t>Hypercalcemia</a:t>
            </a:r>
            <a:r>
              <a:rPr lang="en-US" sz="1200" dirty="0"/>
              <a:t> associated with cancer</a:t>
            </a:r>
            <a:r>
              <a:rPr lang="en-US" sz="1200" dirty="0" smtClean="0"/>
              <a:t>. </a:t>
            </a:r>
            <a:r>
              <a:rPr lang="es-CO" sz="1200" dirty="0"/>
              <a:t>N </a:t>
            </a:r>
            <a:r>
              <a:rPr lang="es-CO" sz="1200" dirty="0" err="1"/>
              <a:t>Engl</a:t>
            </a:r>
            <a:r>
              <a:rPr lang="es-CO" sz="1200" dirty="0"/>
              <a:t> J </a:t>
            </a:r>
            <a:r>
              <a:rPr lang="es-CO" sz="1200" dirty="0" err="1"/>
              <a:t>Med</a:t>
            </a:r>
            <a:r>
              <a:rPr lang="es-CO" sz="1200" dirty="0"/>
              <a:t>. 2005;352(4):373.</a:t>
            </a:r>
          </a:p>
        </p:txBody>
      </p:sp>
    </p:spTree>
    <p:extLst>
      <p:ext uri="{BB962C8B-B14F-4D97-AF65-F5344CB8AC3E}">
        <p14:creationId xmlns:p14="http://schemas.microsoft.com/office/powerpoint/2010/main" val="270842376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05" y="764704"/>
            <a:ext cx="8229600" cy="1066800"/>
          </a:xfrm>
        </p:spPr>
        <p:txBody>
          <a:bodyPr/>
          <a:lstStyle/>
          <a:p>
            <a:r>
              <a:rPr lang="en-US" dirty="0" err="1"/>
              <a:t>T</a:t>
            </a:r>
            <a:r>
              <a:rPr lang="en-US" dirty="0" err="1" smtClean="0"/>
              <a:t>ratamiento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729712"/>
          </a:xfrm>
        </p:spPr>
        <p:txBody>
          <a:bodyPr>
            <a:normAutofit lnSpcReduction="10000"/>
          </a:bodyPr>
          <a:lstStyle/>
          <a:p>
            <a:r>
              <a:rPr lang="en-US" sz="2600" b="1" dirty="0" err="1" smtClean="0"/>
              <a:t>Bifosfonatos</a:t>
            </a:r>
            <a:r>
              <a:rPr lang="en-US" sz="2600" smtClean="0"/>
              <a:t>: Inhiben</a:t>
            </a:r>
            <a:r>
              <a:rPr lang="en-US" sz="2600" dirty="0" smtClean="0"/>
              <a:t> </a:t>
            </a:r>
            <a:r>
              <a:rPr lang="en-US" sz="2600" dirty="0" err="1" smtClean="0"/>
              <a:t>ostoclastos</a:t>
            </a:r>
            <a:r>
              <a:rPr lang="en-US" sz="2600" dirty="0" smtClean="0"/>
              <a:t>.</a:t>
            </a:r>
          </a:p>
          <a:p>
            <a:pPr marL="109728" indent="0">
              <a:buNone/>
            </a:pPr>
            <a:r>
              <a:rPr lang="en-US" sz="2600" dirty="0"/>
              <a:t> </a:t>
            </a:r>
            <a:r>
              <a:rPr lang="en-US" sz="2600" dirty="0" smtClean="0"/>
              <a:t>                               </a:t>
            </a:r>
            <a:r>
              <a:rPr lang="en-US" sz="2600" dirty="0" err="1" smtClean="0"/>
              <a:t>Actúan</a:t>
            </a:r>
            <a:r>
              <a:rPr lang="en-US" sz="2600" dirty="0" smtClean="0"/>
              <a:t> en 1 – 2 </a:t>
            </a:r>
            <a:r>
              <a:rPr lang="en-US" sz="2600" dirty="0" err="1" smtClean="0"/>
              <a:t>días</a:t>
            </a:r>
            <a:r>
              <a:rPr lang="en-US" sz="2600" dirty="0" smtClean="0"/>
              <a:t>.</a:t>
            </a:r>
          </a:p>
          <a:p>
            <a:pPr marL="109728" indent="0">
              <a:buNone/>
            </a:pPr>
            <a:r>
              <a:rPr lang="en-US" sz="2600" dirty="0" smtClean="0"/>
              <a:t>     - </a:t>
            </a:r>
            <a:r>
              <a:rPr lang="en-US" sz="2600" dirty="0" err="1" smtClean="0"/>
              <a:t>Ácido</a:t>
            </a:r>
            <a:r>
              <a:rPr lang="en-US" sz="2600" dirty="0" smtClean="0"/>
              <a:t> </a:t>
            </a:r>
            <a:r>
              <a:rPr lang="en-US" sz="2600" dirty="0" err="1" smtClean="0"/>
              <a:t>zoledrónico</a:t>
            </a:r>
            <a:r>
              <a:rPr lang="en-US" sz="2600" dirty="0" smtClean="0"/>
              <a:t>: 4 mg IV en 15 </a:t>
            </a:r>
            <a:r>
              <a:rPr lang="en-US" sz="2600" dirty="0" err="1" smtClean="0"/>
              <a:t>minutos</a:t>
            </a:r>
            <a:r>
              <a:rPr lang="en-US" sz="2600" dirty="0" smtClean="0"/>
              <a:t>.</a:t>
            </a:r>
          </a:p>
          <a:p>
            <a:pPr marL="109728" indent="0">
              <a:buNone/>
            </a:pPr>
            <a:r>
              <a:rPr lang="en-US" sz="2600" dirty="0" smtClean="0"/>
              <a:t>     - </a:t>
            </a:r>
            <a:r>
              <a:rPr lang="en-US" sz="2600" dirty="0" err="1" smtClean="0"/>
              <a:t>Ácido</a:t>
            </a:r>
            <a:r>
              <a:rPr lang="en-US" sz="2600" dirty="0" smtClean="0"/>
              <a:t> </a:t>
            </a:r>
            <a:r>
              <a:rPr lang="en-US" sz="2600" dirty="0" err="1" smtClean="0"/>
              <a:t>pamidrónico</a:t>
            </a:r>
            <a:r>
              <a:rPr lang="en-US" sz="2600" dirty="0" smtClean="0"/>
              <a:t>: 90 mg en 4 </a:t>
            </a:r>
            <a:r>
              <a:rPr lang="en-US" sz="2600" dirty="0" err="1" smtClean="0"/>
              <a:t>horas</a:t>
            </a:r>
            <a:r>
              <a:rPr lang="en-US" sz="2600" dirty="0" smtClean="0"/>
              <a:t>.</a:t>
            </a:r>
          </a:p>
          <a:p>
            <a:pPr marL="109728" indent="0">
              <a:buNone/>
            </a:pPr>
            <a:endParaRPr lang="en-US" sz="2600" dirty="0"/>
          </a:p>
          <a:p>
            <a:pPr marL="109728" indent="0">
              <a:buNone/>
            </a:pPr>
            <a:endParaRPr lang="en-US" sz="2600" dirty="0" smtClean="0"/>
          </a:p>
          <a:p>
            <a:pPr marL="109728" indent="0">
              <a:buNone/>
            </a:pPr>
            <a:endParaRPr lang="en-US" sz="2600" dirty="0" smtClean="0"/>
          </a:p>
          <a:p>
            <a:r>
              <a:rPr lang="en-US" sz="2600" b="1" dirty="0" err="1" smtClean="0"/>
              <a:t>Cinacalcet</a:t>
            </a:r>
            <a:r>
              <a:rPr lang="en-US" sz="2600" dirty="0" smtClean="0"/>
              <a:t>: </a:t>
            </a:r>
            <a:r>
              <a:rPr lang="en-US" sz="2600" dirty="0" err="1" smtClean="0"/>
              <a:t>Calcimimético</a:t>
            </a:r>
            <a:endParaRPr lang="en-US" sz="2600" dirty="0" smtClean="0"/>
          </a:p>
          <a:p>
            <a:pPr marL="109728" indent="0">
              <a:buNone/>
            </a:pPr>
            <a:r>
              <a:rPr lang="en-US" sz="2600" dirty="0"/>
              <a:t> </a:t>
            </a:r>
            <a:r>
              <a:rPr lang="en-US" sz="2600" dirty="0" smtClean="0"/>
              <a:t>                        </a:t>
            </a:r>
            <a:r>
              <a:rPr lang="en-US" sz="2600" dirty="0" err="1" smtClean="0"/>
              <a:t>Disminuye</a:t>
            </a:r>
            <a:r>
              <a:rPr lang="en-US" sz="2600" dirty="0" smtClean="0"/>
              <a:t> PTH.</a:t>
            </a:r>
          </a:p>
          <a:p>
            <a:r>
              <a:rPr lang="en-US" sz="2600" b="1" dirty="0" err="1" smtClean="0"/>
              <a:t>Diálisis</a:t>
            </a:r>
            <a:r>
              <a:rPr lang="en-US" sz="2600" dirty="0"/>
              <a:t>.</a:t>
            </a:r>
            <a:endParaRPr lang="en-US" sz="2600" dirty="0" smtClean="0"/>
          </a:p>
          <a:p>
            <a:endParaRPr lang="es-CO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6309320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Zoledronic</a:t>
            </a:r>
            <a:r>
              <a:rPr lang="en-US" sz="1200" dirty="0"/>
              <a:t> acid is superior to </a:t>
            </a:r>
            <a:r>
              <a:rPr lang="en-US" sz="1200" dirty="0" err="1"/>
              <a:t>pamidronate</a:t>
            </a:r>
            <a:r>
              <a:rPr lang="en-US" sz="1200" dirty="0"/>
              <a:t> in the treatment of </a:t>
            </a:r>
            <a:r>
              <a:rPr lang="en-US" sz="1200" dirty="0" err="1"/>
              <a:t>hypercalcemia</a:t>
            </a:r>
            <a:r>
              <a:rPr lang="en-US" sz="1200" dirty="0"/>
              <a:t> of malignancy: a pooled analysis of two randomized, controlled clinical trials</a:t>
            </a:r>
            <a:r>
              <a:rPr lang="en-US" sz="1200" dirty="0" smtClean="0"/>
              <a:t>. </a:t>
            </a:r>
            <a:r>
              <a:rPr lang="it-IT" sz="1200" dirty="0"/>
              <a:t>J Clin Oncol. 2001;19(2):558.</a:t>
            </a:r>
            <a:endParaRPr lang="es-CO" sz="12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92099"/>
              </p:ext>
            </p:extLst>
          </p:nvPr>
        </p:nvGraphicFramePr>
        <p:xfrm>
          <a:off x="539552" y="3717032"/>
          <a:ext cx="784887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336"/>
                <a:gridCol w="2520280"/>
                <a:gridCol w="2304256"/>
              </a:tblGrid>
              <a:tr h="370840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Zoledronato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Pamidronato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Normocalcemia</a:t>
                      </a:r>
                      <a:r>
                        <a:rPr lang="en-US" baseline="0" dirty="0" smtClean="0"/>
                        <a:t> a 10 </a:t>
                      </a:r>
                      <a:r>
                        <a:rPr lang="en-US" baseline="0" dirty="0" err="1" smtClean="0"/>
                        <a:t>días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88%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70%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Duración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normocalcemia</a:t>
                      </a:r>
                      <a:r>
                        <a:rPr lang="en-US" dirty="0" smtClean="0"/>
                        <a:t>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 </a:t>
                      </a:r>
                      <a:r>
                        <a:rPr lang="en-US" dirty="0" err="1" smtClean="0"/>
                        <a:t>días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</a:t>
                      </a:r>
                      <a:r>
                        <a:rPr lang="en-US" baseline="0" dirty="0" smtClean="0"/>
                        <a:t> – 43 </a:t>
                      </a:r>
                      <a:r>
                        <a:rPr lang="en-US" dirty="0" err="1" smtClean="0"/>
                        <a:t>días</a:t>
                      </a:r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080438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066800"/>
          </a:xfrm>
        </p:spPr>
        <p:txBody>
          <a:bodyPr/>
          <a:lstStyle/>
          <a:p>
            <a:r>
              <a:rPr lang="en-US" dirty="0" err="1" smtClean="0"/>
              <a:t>Conclusiones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325112"/>
          </a:xfrm>
        </p:spPr>
        <p:txBody>
          <a:bodyPr/>
          <a:lstStyle/>
          <a:p>
            <a:r>
              <a:rPr lang="en-US" dirty="0" err="1" smtClean="0"/>
              <a:t>Diferentes</a:t>
            </a:r>
            <a:r>
              <a:rPr lang="en-US" dirty="0" smtClean="0"/>
              <a:t> </a:t>
            </a:r>
            <a:r>
              <a:rPr lang="en-US" dirty="0" err="1" smtClean="0"/>
              <a:t>mecanismos</a:t>
            </a:r>
            <a:r>
              <a:rPr lang="en-US" dirty="0" smtClean="0"/>
              <a:t> </a:t>
            </a:r>
            <a:r>
              <a:rPr lang="en-US" dirty="0" err="1" smtClean="0"/>
              <a:t>fisiopatológicos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Síntomas</a:t>
            </a:r>
            <a:r>
              <a:rPr lang="en-US" dirty="0" smtClean="0"/>
              <a:t> variables, </a:t>
            </a:r>
            <a:r>
              <a:rPr lang="en-US" dirty="0" err="1" smtClean="0"/>
              <a:t>desde</a:t>
            </a:r>
            <a:r>
              <a:rPr lang="en-US" dirty="0" smtClean="0"/>
              <a:t> </a:t>
            </a:r>
            <a:r>
              <a:rPr lang="en-US" dirty="0" err="1" smtClean="0"/>
              <a:t>fatiga</a:t>
            </a:r>
            <a:r>
              <a:rPr lang="en-US" dirty="0" smtClean="0"/>
              <a:t>, </a:t>
            </a:r>
            <a:r>
              <a:rPr lang="en-US" dirty="0" err="1" smtClean="0"/>
              <a:t>confusión</a:t>
            </a:r>
            <a:r>
              <a:rPr lang="en-US" dirty="0" smtClean="0"/>
              <a:t>, </a:t>
            </a:r>
            <a:r>
              <a:rPr lang="en-US" dirty="0" err="1" smtClean="0"/>
              <a:t>vómito</a:t>
            </a:r>
            <a:r>
              <a:rPr lang="en-US" dirty="0" smtClean="0"/>
              <a:t> hasta </a:t>
            </a:r>
            <a:r>
              <a:rPr lang="en-US" dirty="0" err="1" smtClean="0"/>
              <a:t>arritmias</a:t>
            </a:r>
            <a:r>
              <a:rPr lang="en-US" dirty="0" smtClean="0"/>
              <a:t> y coma.</a:t>
            </a:r>
          </a:p>
          <a:p>
            <a:r>
              <a:rPr lang="en-US" dirty="0" err="1" smtClean="0"/>
              <a:t>Tratamiento</a:t>
            </a:r>
            <a:r>
              <a:rPr lang="en-US" dirty="0" smtClean="0"/>
              <a:t> </a:t>
            </a:r>
            <a:r>
              <a:rPr lang="en-US" dirty="0" err="1" smtClean="0"/>
              <a:t>inmediato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el </a:t>
            </a:r>
            <a:r>
              <a:rPr lang="en-US" dirty="0" err="1" smtClean="0"/>
              <a:t>calcio</a:t>
            </a:r>
            <a:r>
              <a:rPr lang="en-US" dirty="0" smtClean="0"/>
              <a:t> </a:t>
            </a:r>
            <a:r>
              <a:rPr lang="en-US" dirty="0" err="1" smtClean="0"/>
              <a:t>corregido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mayor a 14 mg/dl.</a:t>
            </a:r>
          </a:p>
          <a:p>
            <a:r>
              <a:rPr lang="en-US" dirty="0" smtClean="0"/>
              <a:t>El </a:t>
            </a:r>
            <a:r>
              <a:rPr lang="en-US" dirty="0" err="1" smtClean="0"/>
              <a:t>tratamiento</a:t>
            </a:r>
            <a:r>
              <a:rPr lang="en-US" dirty="0" smtClean="0"/>
              <a:t> se </a:t>
            </a:r>
            <a:r>
              <a:rPr lang="en-US" dirty="0" err="1" smtClean="0"/>
              <a:t>fundamenta</a:t>
            </a:r>
            <a:r>
              <a:rPr lang="en-US" dirty="0" smtClean="0"/>
              <a:t> en LEV, </a:t>
            </a:r>
            <a:r>
              <a:rPr lang="en-US" dirty="0" err="1" smtClean="0"/>
              <a:t>bifosfonatos</a:t>
            </a:r>
            <a:r>
              <a:rPr lang="en-US" dirty="0" smtClean="0"/>
              <a:t> y </a:t>
            </a:r>
            <a:r>
              <a:rPr lang="en-US" dirty="0" err="1" smtClean="0"/>
              <a:t>calcitonina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Bifosfonato</a:t>
            </a:r>
            <a:r>
              <a:rPr lang="en-US" dirty="0" smtClean="0"/>
              <a:t> ideal: </a:t>
            </a:r>
            <a:r>
              <a:rPr lang="en-US" dirty="0" err="1" smtClean="0"/>
              <a:t>ácido</a:t>
            </a:r>
            <a:r>
              <a:rPr lang="en-US" dirty="0" smtClean="0"/>
              <a:t> </a:t>
            </a:r>
            <a:r>
              <a:rPr lang="en-US" dirty="0" err="1" smtClean="0"/>
              <a:t>zoledrónico</a:t>
            </a:r>
            <a:r>
              <a:rPr lang="en-US" dirty="0" smtClean="0"/>
              <a:t>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431355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/>
          <a:lstStyle/>
          <a:p>
            <a:r>
              <a:rPr lang="en-US" dirty="0" err="1" smtClean="0"/>
              <a:t>Caso</a:t>
            </a:r>
            <a:r>
              <a:rPr lang="en-US" dirty="0" smtClean="0"/>
              <a:t> </a:t>
            </a:r>
            <a:r>
              <a:rPr lang="en-US" dirty="0" err="1" smtClean="0"/>
              <a:t>clínico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988840"/>
            <a:ext cx="5338936" cy="4325112"/>
          </a:xfrm>
        </p:spPr>
        <p:txBody>
          <a:bodyPr>
            <a:normAutofit/>
          </a:bodyPr>
          <a:lstStyle/>
          <a:p>
            <a:r>
              <a:rPr lang="en-US" dirty="0" err="1" smtClean="0"/>
              <a:t>Paciente</a:t>
            </a:r>
            <a:r>
              <a:rPr lang="en-US" dirty="0" smtClean="0"/>
              <a:t> de 58 </a:t>
            </a:r>
            <a:r>
              <a:rPr lang="en-US" dirty="0" err="1" smtClean="0"/>
              <a:t>años</a:t>
            </a:r>
            <a:r>
              <a:rPr lang="en-US" dirty="0" smtClean="0"/>
              <a:t> con </a:t>
            </a:r>
            <a:r>
              <a:rPr lang="en-US" dirty="0" err="1" smtClean="0"/>
              <a:t>mieloma</a:t>
            </a:r>
            <a:r>
              <a:rPr lang="en-US" dirty="0" smtClean="0"/>
              <a:t> </a:t>
            </a:r>
            <a:r>
              <a:rPr lang="en-US" dirty="0" err="1" smtClean="0"/>
              <a:t>múltiple</a:t>
            </a:r>
            <a:r>
              <a:rPr lang="en-US" dirty="0" smtClean="0"/>
              <a:t> </a:t>
            </a:r>
            <a:r>
              <a:rPr lang="en-US" dirty="0" err="1" smtClean="0"/>
              <a:t>IgG</a:t>
            </a:r>
            <a:r>
              <a:rPr lang="en-US" dirty="0" smtClean="0"/>
              <a:t> kappa, </a:t>
            </a:r>
            <a:r>
              <a:rPr lang="en-US" dirty="0" err="1" smtClean="0"/>
              <a:t>estadío</a:t>
            </a:r>
            <a:r>
              <a:rPr lang="en-US" dirty="0" smtClean="0"/>
              <a:t> IIIA en </a:t>
            </a:r>
            <a:r>
              <a:rPr lang="en-US" dirty="0" err="1" smtClean="0"/>
              <a:t>quimioterapia</a:t>
            </a:r>
            <a:r>
              <a:rPr lang="en-US" dirty="0" smtClean="0"/>
              <a:t> con </a:t>
            </a:r>
            <a:r>
              <a:rPr lang="en-US" dirty="0" err="1" smtClean="0"/>
              <a:t>bortezomib</a:t>
            </a:r>
            <a:r>
              <a:rPr lang="en-US" dirty="0" smtClean="0"/>
              <a:t> </a:t>
            </a:r>
            <a:r>
              <a:rPr lang="en-US" dirty="0" err="1" smtClean="0"/>
              <a:t>melfalán</a:t>
            </a:r>
            <a:r>
              <a:rPr lang="en-US" dirty="0" smtClean="0"/>
              <a:t> </a:t>
            </a:r>
            <a:r>
              <a:rPr lang="en-US" dirty="0" err="1" smtClean="0"/>
              <a:t>prednisona</a:t>
            </a:r>
            <a:r>
              <a:rPr lang="en-US" dirty="0" smtClean="0"/>
              <a:t>, </a:t>
            </a:r>
            <a:r>
              <a:rPr lang="en-US" dirty="0" err="1" smtClean="0"/>
              <a:t>consulta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2 </a:t>
            </a:r>
            <a:r>
              <a:rPr lang="en-US" dirty="0" err="1" smtClean="0"/>
              <a:t>días</a:t>
            </a:r>
            <a:r>
              <a:rPr lang="en-US" dirty="0" smtClean="0"/>
              <a:t> de </a:t>
            </a:r>
            <a:r>
              <a:rPr lang="en-US" dirty="0" err="1" smtClean="0"/>
              <a:t>náuseas</a:t>
            </a:r>
            <a:r>
              <a:rPr lang="en-US" dirty="0" smtClean="0"/>
              <a:t>, </a:t>
            </a:r>
            <a:r>
              <a:rPr lang="en-US" dirty="0" err="1" smtClean="0"/>
              <a:t>vómito</a:t>
            </a:r>
            <a:r>
              <a:rPr lang="en-US" dirty="0" smtClean="0"/>
              <a:t>, </a:t>
            </a:r>
            <a:r>
              <a:rPr lang="en-US" dirty="0" err="1" smtClean="0"/>
              <a:t>somnoliencia</a:t>
            </a:r>
            <a:r>
              <a:rPr lang="en-US" dirty="0" smtClean="0"/>
              <a:t>, en los </a:t>
            </a:r>
            <a:r>
              <a:rPr lang="en-US" dirty="0" err="1" smtClean="0"/>
              <a:t>exámenes</a:t>
            </a:r>
            <a:r>
              <a:rPr lang="en-US" dirty="0" smtClean="0"/>
              <a:t> </a:t>
            </a:r>
            <a:r>
              <a:rPr lang="en-US" dirty="0" err="1" smtClean="0"/>
              <a:t>iniciales</a:t>
            </a:r>
            <a:r>
              <a:rPr lang="en-US" dirty="0" smtClean="0"/>
              <a:t> se </a:t>
            </a:r>
            <a:r>
              <a:rPr lang="en-US" dirty="0" err="1" smtClean="0"/>
              <a:t>encuentra</a:t>
            </a:r>
            <a:r>
              <a:rPr lang="en-US" dirty="0" smtClean="0"/>
              <a:t> </a:t>
            </a:r>
            <a:r>
              <a:rPr lang="en-US" dirty="0" err="1" smtClean="0"/>
              <a:t>calcio</a:t>
            </a:r>
            <a:r>
              <a:rPr lang="en-US" dirty="0" smtClean="0"/>
              <a:t> </a:t>
            </a:r>
            <a:r>
              <a:rPr lang="en-US" dirty="0" err="1" smtClean="0"/>
              <a:t>corregido</a:t>
            </a:r>
            <a:r>
              <a:rPr lang="en-US" dirty="0" smtClean="0"/>
              <a:t> de 16.4 mg/dl.</a:t>
            </a:r>
            <a:endParaRPr lang="es-CO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4"/>
          <a:stretch/>
        </p:blipFill>
        <p:spPr bwMode="auto">
          <a:xfrm rot="5400000">
            <a:off x="5454366" y="2402618"/>
            <a:ext cx="3605136" cy="2777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315268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729712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en-US" sz="4000" dirty="0" smtClean="0"/>
              <a:t>“It is a promising time to be an oncologist”.</a:t>
            </a:r>
            <a:endParaRPr lang="es-CO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613" y="3789040"/>
            <a:ext cx="2390775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4601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19100" y="836613"/>
            <a:ext cx="8229600" cy="7207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s-MX" sz="3200" dirty="0" smtClean="0">
                <a:solidFill>
                  <a:schemeClr val="accent6">
                    <a:lumMod val="75000"/>
                  </a:schemeClr>
                </a:solidFill>
              </a:rPr>
              <a:t>Score de Riesgo para Neutropenia Febril - MASCC</a:t>
            </a:r>
            <a:endParaRPr lang="es-ES" sz="3200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844824"/>
            <a:ext cx="8569325" cy="3312964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es-ES" sz="2400" dirty="0" smtClean="0"/>
              <a:t>Síntomas leves (o no) de enfermedad 			5</a:t>
            </a:r>
          </a:p>
          <a:p>
            <a:pPr eaLnBrk="1" hangingPunct="1">
              <a:buFontTx/>
              <a:buNone/>
            </a:pPr>
            <a:r>
              <a:rPr lang="es-ES" sz="2400" dirty="0" smtClean="0"/>
              <a:t>Síntomas SEVEROS asociados a la enfermedad 	3 </a:t>
            </a:r>
          </a:p>
          <a:p>
            <a:pPr eaLnBrk="1" hangingPunct="1">
              <a:buFontTx/>
              <a:buNone/>
            </a:pPr>
            <a:r>
              <a:rPr lang="es-ES" sz="2400" dirty="0" smtClean="0"/>
              <a:t>No hipotensión 						5 </a:t>
            </a:r>
          </a:p>
          <a:p>
            <a:pPr eaLnBrk="1" hangingPunct="1">
              <a:buFontTx/>
              <a:buNone/>
            </a:pPr>
            <a:r>
              <a:rPr lang="es-ES" sz="2400" dirty="0" smtClean="0"/>
              <a:t>No EPOC 							4 </a:t>
            </a:r>
          </a:p>
          <a:p>
            <a:pPr eaLnBrk="1" hangingPunct="1">
              <a:buFontTx/>
              <a:buNone/>
            </a:pPr>
            <a:r>
              <a:rPr lang="es-ES" sz="2400" dirty="0" smtClean="0"/>
              <a:t>Tumor sólido / no infección </a:t>
            </a:r>
            <a:r>
              <a:rPr lang="es-ES" sz="2400" dirty="0" err="1" smtClean="0"/>
              <a:t>micótica</a:t>
            </a:r>
            <a:r>
              <a:rPr lang="es-ES" sz="2400" dirty="0" smtClean="0"/>
              <a:t> 			4</a:t>
            </a:r>
          </a:p>
          <a:p>
            <a:pPr eaLnBrk="1" hangingPunct="1">
              <a:buFontTx/>
              <a:buNone/>
            </a:pPr>
            <a:r>
              <a:rPr lang="es-ES" sz="2400" dirty="0" smtClean="0"/>
              <a:t>No deshidratación 						3 </a:t>
            </a:r>
          </a:p>
          <a:p>
            <a:pPr eaLnBrk="1" hangingPunct="1">
              <a:buFontTx/>
              <a:buNone/>
            </a:pPr>
            <a:r>
              <a:rPr lang="es-ES" sz="2400" dirty="0" smtClean="0"/>
              <a:t>Inicio de la fiebre FUERA del hospital 			3 </a:t>
            </a:r>
          </a:p>
          <a:p>
            <a:pPr eaLnBrk="1" hangingPunct="1">
              <a:buFontTx/>
              <a:buNone/>
            </a:pPr>
            <a:r>
              <a:rPr lang="es-ES" sz="2400" dirty="0" smtClean="0"/>
              <a:t>Edad entre 16 y 60 años					2</a:t>
            </a:r>
            <a:r>
              <a:rPr lang="es-ES" sz="2800" dirty="0" smtClean="0"/>
              <a:t> </a:t>
            </a: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539750" y="5229225"/>
            <a:ext cx="7848600" cy="9366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r>
              <a:rPr lang="es-ES" dirty="0" smtClean="0">
                <a:solidFill>
                  <a:srgbClr val="000000"/>
                </a:solidFill>
                <a:latin typeface="Arial" pitchFamily="34" charset="0"/>
              </a:rPr>
              <a:t>≥</a:t>
            </a:r>
            <a:r>
              <a:rPr lang="es-ES" kern="1200" dirty="0" smtClean="0">
                <a:solidFill>
                  <a:srgbClr val="000000"/>
                </a:solidFill>
                <a:latin typeface="Arial" pitchFamily="34" charset="0"/>
                <a:cs typeface="+mn-cs"/>
              </a:rPr>
              <a:t> </a:t>
            </a:r>
            <a:r>
              <a:rPr lang="es-ES" kern="1200" dirty="0">
                <a:solidFill>
                  <a:srgbClr val="000000"/>
                </a:solidFill>
                <a:latin typeface="Arial" pitchFamily="34" charset="0"/>
                <a:cs typeface="+mn-cs"/>
              </a:rPr>
              <a:t>21 </a:t>
            </a:r>
            <a:r>
              <a:rPr lang="es-ES" dirty="0" smtClean="0">
                <a:solidFill>
                  <a:srgbClr val="000000"/>
                </a:solidFill>
                <a:latin typeface="Arial" pitchFamily="34" charset="0"/>
              </a:rPr>
              <a:t>: </a:t>
            </a:r>
            <a:r>
              <a:rPr lang="es-ES" kern="1200" dirty="0" smtClean="0">
                <a:solidFill>
                  <a:srgbClr val="000000"/>
                </a:solidFill>
                <a:latin typeface="Arial" pitchFamily="34" charset="0"/>
                <a:cs typeface="+mn-cs"/>
              </a:rPr>
              <a:t>bajo riesgo para complicaciones </a:t>
            </a:r>
            <a:endParaRPr lang="es-ES" kern="1200" dirty="0">
              <a:solidFill>
                <a:srgbClr val="000000"/>
              </a:solidFill>
              <a:latin typeface="Arial" pitchFamily="34" charset="0"/>
              <a:cs typeface="+mn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ES" kern="1200" dirty="0" smtClean="0">
                <a:solidFill>
                  <a:srgbClr val="000000"/>
                </a:solidFill>
                <a:latin typeface="Arial" pitchFamily="34" charset="0"/>
                <a:cs typeface="+mn-cs"/>
              </a:rPr>
              <a:t> También se ha asociado a mortalidad &lt; 15: 30% / &gt; 21: 2%</a:t>
            </a:r>
            <a:endParaRPr lang="es-ES" kern="1200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21509" name="Line 6"/>
          <p:cNvSpPr>
            <a:spLocks noChangeShapeType="1"/>
          </p:cNvSpPr>
          <p:nvPr/>
        </p:nvSpPr>
        <p:spPr bwMode="auto">
          <a:xfrm>
            <a:off x="2700338" y="2852936"/>
            <a:ext cx="489585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s-ES" kern="120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21510" name="Line 7"/>
          <p:cNvSpPr>
            <a:spLocks noChangeShapeType="1"/>
          </p:cNvSpPr>
          <p:nvPr/>
        </p:nvSpPr>
        <p:spPr bwMode="auto">
          <a:xfrm>
            <a:off x="5688012" y="2132856"/>
            <a:ext cx="1871663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s-ES" kern="120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21511" name="Line 8"/>
          <p:cNvSpPr>
            <a:spLocks noChangeShapeType="1"/>
          </p:cNvSpPr>
          <p:nvPr/>
        </p:nvSpPr>
        <p:spPr bwMode="auto">
          <a:xfrm>
            <a:off x="7127875" y="2492896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s-ES" kern="120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21512" name="Line 9"/>
          <p:cNvSpPr>
            <a:spLocks noChangeShapeType="1"/>
          </p:cNvSpPr>
          <p:nvPr/>
        </p:nvSpPr>
        <p:spPr bwMode="auto">
          <a:xfrm>
            <a:off x="2051050" y="3140968"/>
            <a:ext cx="5545138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s-ES" kern="120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21513" name="Line 10"/>
          <p:cNvSpPr>
            <a:spLocks noChangeShapeType="1"/>
          </p:cNvSpPr>
          <p:nvPr/>
        </p:nvSpPr>
        <p:spPr bwMode="auto">
          <a:xfrm>
            <a:off x="5723730" y="3573016"/>
            <a:ext cx="1872457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s-ES" kern="120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21514" name="Line 11"/>
          <p:cNvSpPr>
            <a:spLocks noChangeShapeType="1"/>
          </p:cNvSpPr>
          <p:nvPr/>
        </p:nvSpPr>
        <p:spPr bwMode="auto">
          <a:xfrm>
            <a:off x="3059113" y="3933056"/>
            <a:ext cx="4537075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s-ES" kern="120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21515" name="Line 12"/>
          <p:cNvSpPr>
            <a:spLocks noChangeShapeType="1"/>
          </p:cNvSpPr>
          <p:nvPr/>
        </p:nvSpPr>
        <p:spPr bwMode="auto">
          <a:xfrm>
            <a:off x="5651500" y="4365104"/>
            <a:ext cx="1944688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s-ES" kern="120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21516" name="Line 13"/>
          <p:cNvSpPr>
            <a:spLocks noChangeShapeType="1"/>
          </p:cNvSpPr>
          <p:nvPr/>
        </p:nvSpPr>
        <p:spPr bwMode="auto">
          <a:xfrm>
            <a:off x="3851275" y="4652963"/>
            <a:ext cx="3744913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s-ES" kern="120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21517" name="TextBox 13"/>
          <p:cNvSpPr txBox="1">
            <a:spLocks noChangeArrowheads="1"/>
          </p:cNvSpPr>
          <p:nvPr/>
        </p:nvSpPr>
        <p:spPr bwMode="auto">
          <a:xfrm>
            <a:off x="179058" y="6211888"/>
            <a:ext cx="87849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en-US" sz="1200" kern="1200" dirty="0" err="1">
                <a:latin typeface="Arial" pitchFamily="34" charset="0"/>
                <a:cs typeface="+mn-cs"/>
              </a:rPr>
              <a:t>Klastersky</a:t>
            </a:r>
            <a:r>
              <a:rPr lang="en-US" sz="1200" kern="1200" dirty="0">
                <a:latin typeface="Arial" pitchFamily="34" charset="0"/>
                <a:cs typeface="+mn-cs"/>
              </a:rPr>
              <a:t> J, </a:t>
            </a:r>
            <a:r>
              <a:rPr lang="en-US" sz="1200" kern="1200" dirty="0" err="1">
                <a:latin typeface="Arial" pitchFamily="34" charset="0"/>
                <a:cs typeface="+mn-cs"/>
              </a:rPr>
              <a:t>Paesmans</a:t>
            </a:r>
            <a:r>
              <a:rPr lang="en-US" sz="1200" kern="1200" dirty="0">
                <a:latin typeface="Arial" pitchFamily="34" charset="0"/>
                <a:cs typeface="+mn-cs"/>
              </a:rPr>
              <a:t> M, Rubenstein EJ et al. The Multinational Association for Supportive Care in Cancer Risk Index: A Multinational Scoring System for Identifying Low-Risk Febrile </a:t>
            </a:r>
            <a:r>
              <a:rPr lang="en-US" sz="1200" kern="1200" dirty="0" err="1">
                <a:latin typeface="Arial" pitchFamily="34" charset="0"/>
                <a:cs typeface="+mn-cs"/>
              </a:rPr>
              <a:t>Neutropenic</a:t>
            </a:r>
            <a:r>
              <a:rPr lang="en-US" sz="1200" kern="1200" dirty="0">
                <a:latin typeface="Arial" pitchFamily="34" charset="0"/>
                <a:cs typeface="+mn-cs"/>
              </a:rPr>
              <a:t> Cancer Patients. J </a:t>
            </a:r>
            <a:r>
              <a:rPr lang="en-US" sz="1200" kern="1200" dirty="0" err="1">
                <a:latin typeface="Arial" pitchFamily="34" charset="0"/>
                <a:cs typeface="+mn-cs"/>
              </a:rPr>
              <a:t>Clin</a:t>
            </a:r>
            <a:r>
              <a:rPr lang="en-US" sz="1200" kern="1200" dirty="0">
                <a:latin typeface="Arial" pitchFamily="34" charset="0"/>
                <a:cs typeface="+mn-cs"/>
              </a:rPr>
              <a:t> </a:t>
            </a:r>
            <a:r>
              <a:rPr lang="en-US" sz="1200" kern="1200" dirty="0" err="1">
                <a:latin typeface="Arial" pitchFamily="34" charset="0"/>
                <a:cs typeface="+mn-cs"/>
              </a:rPr>
              <a:t>Oncol</a:t>
            </a:r>
            <a:r>
              <a:rPr lang="en-US" sz="1200" kern="1200" dirty="0">
                <a:latin typeface="Arial" pitchFamily="34" charset="0"/>
                <a:cs typeface="+mn-cs"/>
              </a:rPr>
              <a:t> 2000;18(16):3038-51.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052735"/>
            <a:ext cx="8143875" cy="4957539"/>
          </a:xfrm>
          <a:prstGeom prst="rect">
            <a:avLst/>
          </a:prstGeom>
          <a:noFill/>
          <a:ln w="158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81923" name="4 CuadroTexto"/>
          <p:cNvSpPr txBox="1">
            <a:spLocks noChangeArrowheads="1"/>
          </p:cNvSpPr>
          <p:nvPr/>
        </p:nvSpPr>
        <p:spPr bwMode="auto">
          <a:xfrm>
            <a:off x="500063" y="6072188"/>
            <a:ext cx="8358187" cy="5238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en-US" sz="1400" kern="1200" dirty="0" err="1">
                <a:solidFill>
                  <a:prstClr val="black"/>
                </a:solidFill>
                <a:latin typeface="Calibri" pitchFamily="34" charset="0"/>
                <a:cs typeface="+mn-cs"/>
              </a:rPr>
              <a:t>Klatersky</a:t>
            </a:r>
            <a:r>
              <a:rPr lang="en-US" sz="1400" kern="1200" dirty="0">
                <a:solidFill>
                  <a:prstClr val="black"/>
                </a:solidFill>
                <a:latin typeface="Calibri" pitchFamily="34" charset="0"/>
                <a:cs typeface="+mn-cs"/>
              </a:rPr>
              <a:t> et al. The Multinational Association for Supportive Care in Cancer Risk Index: A Multinational Scoring System for Identifying Low-Risk Febrile </a:t>
            </a:r>
            <a:r>
              <a:rPr lang="en-US" sz="1400" kern="1200" dirty="0" err="1">
                <a:solidFill>
                  <a:prstClr val="black"/>
                </a:solidFill>
                <a:latin typeface="Calibri" pitchFamily="34" charset="0"/>
                <a:cs typeface="+mn-cs"/>
              </a:rPr>
              <a:t>Neutropenic</a:t>
            </a:r>
            <a:r>
              <a:rPr lang="en-US" sz="1400" kern="1200" dirty="0">
                <a:solidFill>
                  <a:prstClr val="black"/>
                </a:solidFill>
                <a:latin typeface="Calibri" pitchFamily="34" charset="0"/>
                <a:cs typeface="+mn-cs"/>
              </a:rPr>
              <a:t> Cancer Patients. </a:t>
            </a:r>
            <a:r>
              <a:rPr lang="en-US" sz="1400" b="1" kern="1200" dirty="0">
                <a:solidFill>
                  <a:prstClr val="black"/>
                </a:solidFill>
                <a:latin typeface="Calibri" pitchFamily="34" charset="0"/>
                <a:cs typeface="+mn-cs"/>
              </a:rPr>
              <a:t>J </a:t>
            </a:r>
            <a:r>
              <a:rPr lang="en-US" sz="1400" b="1" kern="1200" dirty="0" err="1">
                <a:solidFill>
                  <a:prstClr val="black"/>
                </a:solidFill>
                <a:latin typeface="Calibri" pitchFamily="34" charset="0"/>
                <a:cs typeface="+mn-cs"/>
              </a:rPr>
              <a:t>Clin</a:t>
            </a:r>
            <a:r>
              <a:rPr lang="en-US" sz="1400" b="1" kern="1200" dirty="0">
                <a:solidFill>
                  <a:prstClr val="black"/>
                </a:solidFill>
                <a:latin typeface="Calibri" pitchFamily="34" charset="0"/>
                <a:cs typeface="+mn-cs"/>
              </a:rPr>
              <a:t> </a:t>
            </a:r>
            <a:r>
              <a:rPr lang="en-US" sz="1400" b="1" kern="1200" dirty="0" err="1">
                <a:solidFill>
                  <a:prstClr val="black"/>
                </a:solidFill>
                <a:latin typeface="Calibri" pitchFamily="34" charset="0"/>
                <a:cs typeface="+mn-cs"/>
              </a:rPr>
              <a:t>Onc</a:t>
            </a:r>
            <a:r>
              <a:rPr lang="en-US" sz="1400" b="1" kern="1200" dirty="0">
                <a:solidFill>
                  <a:prstClr val="black"/>
                </a:solidFill>
                <a:latin typeface="Calibri" pitchFamily="34" charset="0"/>
                <a:cs typeface="+mn-cs"/>
              </a:rPr>
              <a:t> </a:t>
            </a:r>
            <a:r>
              <a:rPr lang="en-US" sz="1400" kern="1200" dirty="0">
                <a:solidFill>
                  <a:prstClr val="black"/>
                </a:solidFill>
                <a:latin typeface="Calibri" pitchFamily="34" charset="0"/>
                <a:cs typeface="+mn-cs"/>
              </a:rPr>
              <a:t>2000 18:3038-3051.</a:t>
            </a:r>
            <a:endParaRPr lang="es-ES" sz="1400" kern="1200" dirty="0">
              <a:solidFill>
                <a:prstClr val="black"/>
              </a:solidFill>
              <a:latin typeface="Calibri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/>
          <a:lstStyle/>
          <a:p>
            <a:r>
              <a:rPr lang="en-US" dirty="0" err="1" smtClean="0"/>
              <a:t>Epidemiología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27008"/>
            <a:ext cx="8229600" cy="4325112"/>
          </a:xfrm>
        </p:spPr>
        <p:txBody>
          <a:bodyPr/>
          <a:lstStyle/>
          <a:p>
            <a:r>
              <a:rPr lang="en-US" dirty="0" smtClean="0"/>
              <a:t>20 – 30% </a:t>
            </a:r>
            <a:r>
              <a:rPr lang="en-US" dirty="0" err="1" smtClean="0"/>
              <a:t>tienen</a:t>
            </a:r>
            <a:r>
              <a:rPr lang="en-US" dirty="0" smtClean="0"/>
              <a:t> </a:t>
            </a:r>
            <a:r>
              <a:rPr lang="en-US" dirty="0" err="1" smtClean="0"/>
              <a:t>infección</a:t>
            </a:r>
            <a:r>
              <a:rPr lang="en-US" dirty="0" smtClean="0"/>
              <a:t> </a:t>
            </a:r>
            <a:r>
              <a:rPr lang="en-US" dirty="0" err="1" smtClean="0"/>
              <a:t>documentada</a:t>
            </a:r>
            <a:r>
              <a:rPr lang="en-US" dirty="0" smtClean="0"/>
              <a:t>.</a:t>
            </a:r>
          </a:p>
          <a:p>
            <a:r>
              <a:rPr lang="en-US" dirty="0" smtClean="0"/>
              <a:t>15 – 20% </a:t>
            </a:r>
            <a:r>
              <a:rPr lang="en-US" dirty="0" err="1" smtClean="0"/>
              <a:t>tienen</a:t>
            </a:r>
            <a:r>
              <a:rPr lang="en-US" dirty="0" smtClean="0"/>
              <a:t> bacteremia.</a:t>
            </a:r>
          </a:p>
          <a:p>
            <a:endParaRPr lang="en-US" dirty="0"/>
          </a:p>
          <a:p>
            <a:r>
              <a:rPr lang="en-US" dirty="0" err="1" smtClean="0"/>
              <a:t>Cocos</a:t>
            </a:r>
            <a:r>
              <a:rPr lang="en-US" dirty="0" smtClean="0"/>
              <a:t> gram </a:t>
            </a:r>
            <a:r>
              <a:rPr lang="en-US" dirty="0" err="1" smtClean="0"/>
              <a:t>positivos</a:t>
            </a:r>
            <a:r>
              <a:rPr lang="en-US" dirty="0" smtClean="0"/>
              <a:t> (62 – 76%).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- S. </a:t>
            </a:r>
            <a:r>
              <a:rPr lang="en-US" dirty="0" err="1" smtClean="0"/>
              <a:t>epidermidis</a:t>
            </a:r>
            <a:r>
              <a:rPr lang="en-US" dirty="0" smtClean="0"/>
              <a:t> (50%) / S. </a:t>
            </a:r>
            <a:r>
              <a:rPr lang="en-US" dirty="0" err="1" smtClean="0"/>
              <a:t>Aureus</a:t>
            </a:r>
            <a:r>
              <a:rPr lang="en-US" dirty="0"/>
              <a:t> </a:t>
            </a:r>
            <a:r>
              <a:rPr lang="en-US" dirty="0" smtClean="0"/>
              <a:t>/ </a:t>
            </a:r>
            <a:r>
              <a:rPr lang="en-US" dirty="0" err="1"/>
              <a:t>V</a:t>
            </a:r>
            <a:r>
              <a:rPr lang="en-US" dirty="0" err="1" smtClean="0"/>
              <a:t>iridans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Bacilos</a:t>
            </a:r>
            <a:r>
              <a:rPr lang="en-US" dirty="0" smtClean="0"/>
              <a:t> gram </a:t>
            </a:r>
            <a:r>
              <a:rPr lang="en-US" dirty="0" err="1" smtClean="0"/>
              <a:t>negativos</a:t>
            </a:r>
            <a:r>
              <a:rPr lang="en-US" dirty="0"/>
              <a:t> </a:t>
            </a:r>
            <a:r>
              <a:rPr lang="en-US" dirty="0" smtClean="0"/>
              <a:t>(22 – 14%).</a:t>
            </a:r>
          </a:p>
          <a:p>
            <a:pPr marL="109728" indent="0">
              <a:buNone/>
            </a:pPr>
            <a:r>
              <a:rPr lang="en-US" dirty="0" smtClean="0"/>
              <a:t>     - Pseudomonas.</a:t>
            </a:r>
          </a:p>
          <a:p>
            <a:r>
              <a:rPr lang="en-US" dirty="0" err="1" smtClean="0"/>
              <a:t>Hongos</a:t>
            </a:r>
            <a:r>
              <a:rPr lang="en-US" dirty="0" smtClean="0"/>
              <a:t>.</a:t>
            </a:r>
            <a:endParaRPr lang="es-CO" dirty="0"/>
          </a:p>
        </p:txBody>
      </p:sp>
      <p:sp>
        <p:nvSpPr>
          <p:cNvPr id="4" name="TextBox 3"/>
          <p:cNvSpPr txBox="1"/>
          <p:nvPr/>
        </p:nvSpPr>
        <p:spPr>
          <a:xfrm>
            <a:off x="195536" y="625212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Clinical practice guideline for the use of antimicrobial agents in </a:t>
            </a:r>
            <a:r>
              <a:rPr lang="en-US" sz="1200" dirty="0" err="1"/>
              <a:t>neutropenic</a:t>
            </a:r>
            <a:r>
              <a:rPr lang="en-US" sz="1200" dirty="0"/>
              <a:t> patients with cancer: 2010 update by the infectious diseases society of </a:t>
            </a:r>
            <a:r>
              <a:rPr lang="en-US" sz="1200" dirty="0" err="1"/>
              <a:t>america</a:t>
            </a:r>
            <a:r>
              <a:rPr lang="en-US" sz="1200" dirty="0"/>
              <a:t>. </a:t>
            </a:r>
            <a:r>
              <a:rPr lang="en-US" sz="1200" dirty="0" err="1"/>
              <a:t>Clin</a:t>
            </a:r>
            <a:r>
              <a:rPr lang="en-US" sz="1200" dirty="0"/>
              <a:t> Infect Dis. 2011;52(4)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2151698669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PresentationLoad">
  <a:themeElements>
    <a:clrScheme name="PresentationLoad 1">
      <a:dk1>
        <a:srgbClr val="000000"/>
      </a:dk1>
      <a:lt1>
        <a:srgbClr val="FFFFFF"/>
      </a:lt1>
      <a:dk2>
        <a:srgbClr val="004074"/>
      </a:dk2>
      <a:lt2>
        <a:srgbClr val="FEA501"/>
      </a:lt2>
      <a:accent1>
        <a:srgbClr val="0061B2"/>
      </a:accent1>
      <a:accent2>
        <a:srgbClr val="2A79D0"/>
      </a:accent2>
      <a:accent3>
        <a:srgbClr val="FFFFFF"/>
      </a:accent3>
      <a:accent4>
        <a:srgbClr val="000000"/>
      </a:accent4>
      <a:accent5>
        <a:srgbClr val="AAB7D5"/>
      </a:accent5>
      <a:accent6>
        <a:srgbClr val="256DBC"/>
      </a:accent6>
      <a:hlink>
        <a:srgbClr val="69A2E1"/>
      </a:hlink>
      <a:folHlink>
        <a:srgbClr val="9DC2EB"/>
      </a:folHlink>
    </a:clrScheme>
    <a:fontScheme name="PresentationLoa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resentationLoad 1">
        <a:dk1>
          <a:srgbClr val="000000"/>
        </a:dk1>
        <a:lt1>
          <a:srgbClr val="FFFFFF"/>
        </a:lt1>
        <a:dk2>
          <a:srgbClr val="004074"/>
        </a:dk2>
        <a:lt2>
          <a:srgbClr val="FEA501"/>
        </a:lt2>
        <a:accent1>
          <a:srgbClr val="0061B2"/>
        </a:accent1>
        <a:accent2>
          <a:srgbClr val="2A79D0"/>
        </a:accent2>
        <a:accent3>
          <a:srgbClr val="FFFFFF"/>
        </a:accent3>
        <a:accent4>
          <a:srgbClr val="000000"/>
        </a:accent4>
        <a:accent5>
          <a:srgbClr val="AAB7D5"/>
        </a:accent5>
        <a:accent6>
          <a:srgbClr val="256DBC"/>
        </a:accent6>
        <a:hlink>
          <a:srgbClr val="69A2E1"/>
        </a:hlink>
        <a:folHlink>
          <a:srgbClr val="9DC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resentationLoad">
  <a:themeElements>
    <a:clrScheme name="PresentationLoad 1">
      <a:dk1>
        <a:srgbClr val="000000"/>
      </a:dk1>
      <a:lt1>
        <a:srgbClr val="FFFFFF"/>
      </a:lt1>
      <a:dk2>
        <a:srgbClr val="004074"/>
      </a:dk2>
      <a:lt2>
        <a:srgbClr val="FEA501"/>
      </a:lt2>
      <a:accent1>
        <a:srgbClr val="0061B2"/>
      </a:accent1>
      <a:accent2>
        <a:srgbClr val="2A79D0"/>
      </a:accent2>
      <a:accent3>
        <a:srgbClr val="FFFFFF"/>
      </a:accent3>
      <a:accent4>
        <a:srgbClr val="000000"/>
      </a:accent4>
      <a:accent5>
        <a:srgbClr val="AAB7D5"/>
      </a:accent5>
      <a:accent6>
        <a:srgbClr val="256DBC"/>
      </a:accent6>
      <a:hlink>
        <a:srgbClr val="69A2E1"/>
      </a:hlink>
      <a:folHlink>
        <a:srgbClr val="9DC2EB"/>
      </a:folHlink>
    </a:clrScheme>
    <a:fontScheme name="PresentationLoa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resentationLoad 1">
        <a:dk1>
          <a:srgbClr val="000000"/>
        </a:dk1>
        <a:lt1>
          <a:srgbClr val="FFFFFF"/>
        </a:lt1>
        <a:dk2>
          <a:srgbClr val="004074"/>
        </a:dk2>
        <a:lt2>
          <a:srgbClr val="FEA501"/>
        </a:lt2>
        <a:accent1>
          <a:srgbClr val="0061B2"/>
        </a:accent1>
        <a:accent2>
          <a:srgbClr val="2A79D0"/>
        </a:accent2>
        <a:accent3>
          <a:srgbClr val="FFFFFF"/>
        </a:accent3>
        <a:accent4>
          <a:srgbClr val="000000"/>
        </a:accent4>
        <a:accent5>
          <a:srgbClr val="AAB7D5"/>
        </a:accent5>
        <a:accent6>
          <a:srgbClr val="256DBC"/>
        </a:accent6>
        <a:hlink>
          <a:srgbClr val="69A2E1"/>
        </a:hlink>
        <a:folHlink>
          <a:srgbClr val="9DC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lar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10400</TotalTime>
  <Words>4654</Words>
  <Application>Microsoft Office PowerPoint</Application>
  <PresentationFormat>On-screen Show (4:3)</PresentationFormat>
  <Paragraphs>877</Paragraphs>
  <Slides>68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68</vt:i4>
      </vt:variant>
    </vt:vector>
  </HeadingPairs>
  <TitlesOfParts>
    <vt:vector size="71" baseType="lpstr">
      <vt:lpstr>PresentationLoad</vt:lpstr>
      <vt:lpstr>1_PresentationLoad</vt:lpstr>
      <vt:lpstr>Clarity</vt:lpstr>
      <vt:lpstr>Urgencias oncológicas</vt:lpstr>
      <vt:lpstr>Emergencias oncológicas</vt:lpstr>
      <vt:lpstr>Neutropenia febril.</vt:lpstr>
      <vt:lpstr>Fisiopatología.</vt:lpstr>
      <vt:lpstr>Riesgo de neutropenia febril</vt:lpstr>
      <vt:lpstr>Riesgo de complicaciones</vt:lpstr>
      <vt:lpstr>Score de Riesgo para Neutropenia Febril - MASCC</vt:lpstr>
      <vt:lpstr>PowerPoint Presentation</vt:lpstr>
      <vt:lpstr>Epidemiología</vt:lpstr>
      <vt:lpstr>Microorganismos comunes</vt:lpstr>
      <vt:lpstr>Neutropenia febril en la clínica SOMA 2011</vt:lpstr>
      <vt:lpstr>Evaluación.</vt:lpstr>
      <vt:lpstr>Laboratorio</vt:lpstr>
      <vt:lpstr>Tratamiento.</vt:lpstr>
      <vt:lpstr>Tratamiento: Bajo riesgo</vt:lpstr>
      <vt:lpstr>Tratamiento: Alto riesgo.</vt:lpstr>
      <vt:lpstr>Antibióticos.</vt:lpstr>
      <vt:lpstr>Antibiótico empírico SOMA</vt:lpstr>
      <vt:lpstr>Seguimiento.</vt:lpstr>
      <vt:lpstr>Antimicótico</vt:lpstr>
      <vt:lpstr>G-CSF</vt:lpstr>
      <vt:lpstr>Conclusiones</vt:lpstr>
      <vt:lpstr>Caso clínico.</vt:lpstr>
      <vt:lpstr>Sindrome de vena cava superior</vt:lpstr>
      <vt:lpstr>Fsiopatología</vt:lpstr>
      <vt:lpstr>Etiología</vt:lpstr>
      <vt:lpstr>Síntomas</vt:lpstr>
      <vt:lpstr>Imágenes</vt:lpstr>
      <vt:lpstr>Diagnóstico histológico</vt:lpstr>
      <vt:lpstr>Clasificación</vt:lpstr>
      <vt:lpstr>Tratamiento</vt:lpstr>
      <vt:lpstr>Radioterapia urgente</vt:lpstr>
      <vt:lpstr>Stent vena cava superior.</vt:lpstr>
      <vt:lpstr>Tratamiento.</vt:lpstr>
      <vt:lpstr>PowerPoint Presentation</vt:lpstr>
      <vt:lpstr>Conclusiones.</vt:lpstr>
      <vt:lpstr>Caso clínico.</vt:lpstr>
      <vt:lpstr>Compresión medular</vt:lpstr>
      <vt:lpstr>Lugar de compresión</vt:lpstr>
      <vt:lpstr>Clínica</vt:lpstr>
      <vt:lpstr>Diagnóstico</vt:lpstr>
      <vt:lpstr>Diagnóstico diferencial</vt:lpstr>
      <vt:lpstr>Tratamiento.</vt:lpstr>
      <vt:lpstr>Esteroides.</vt:lpstr>
      <vt:lpstr>Cirugía.</vt:lpstr>
      <vt:lpstr>Radioterapia</vt:lpstr>
      <vt:lpstr>Radioterapia estereotáxica</vt:lpstr>
      <vt:lpstr>Conclusiones</vt:lpstr>
      <vt:lpstr>Caso clínico.</vt:lpstr>
      <vt:lpstr>Sindrome de lisis tumoral.</vt:lpstr>
      <vt:lpstr>PowerPoint Presentation</vt:lpstr>
      <vt:lpstr>Causas de TLS</vt:lpstr>
      <vt:lpstr>PowerPoint Presentation</vt:lpstr>
      <vt:lpstr>PowerPoint Presentation</vt:lpstr>
      <vt:lpstr>Clasificación de Cairo-Bishop.</vt:lpstr>
      <vt:lpstr>PowerPoint Presentation</vt:lpstr>
      <vt:lpstr>Prevención</vt:lpstr>
      <vt:lpstr>Prevención</vt:lpstr>
      <vt:lpstr>Tratamiento</vt:lpstr>
      <vt:lpstr>Caso clínico.</vt:lpstr>
      <vt:lpstr>Hipercalcemia asociada a malignidad</vt:lpstr>
      <vt:lpstr>Diagnóstico.</vt:lpstr>
      <vt:lpstr>Severidad.</vt:lpstr>
      <vt:lpstr>Tratamiento.</vt:lpstr>
      <vt:lpstr>Tratamiento</vt:lpstr>
      <vt:lpstr>Conclusiones.</vt:lpstr>
      <vt:lpstr>Caso clínico.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Nódulo pulmonar solitario</dc:title>
  <dc:creator>José Julián Acevedo M</dc:creator>
  <cp:lastModifiedBy>Jose</cp:lastModifiedBy>
  <cp:revision>144</cp:revision>
  <dcterms:created xsi:type="dcterms:W3CDTF">2011-11-24T12:16:37Z</dcterms:created>
  <dcterms:modified xsi:type="dcterms:W3CDTF">2014-07-13T21:31:46Z</dcterms:modified>
</cp:coreProperties>
</file>