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xlsm" ContentType="application/vnd.ms-excel.sheet.macroEnabled.12"/>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1"/>
  </p:notesMasterIdLst>
  <p:sldIdLst>
    <p:sldId id="257" r:id="rId2"/>
    <p:sldId id="258" r:id="rId3"/>
    <p:sldId id="260" r:id="rId4"/>
    <p:sldId id="261" r:id="rId5"/>
    <p:sldId id="262" r:id="rId6"/>
    <p:sldId id="274" r:id="rId7"/>
    <p:sldId id="275" r:id="rId8"/>
    <p:sldId id="263" r:id="rId9"/>
    <p:sldId id="264" r:id="rId10"/>
    <p:sldId id="265" r:id="rId11"/>
    <p:sldId id="266" r:id="rId12"/>
    <p:sldId id="267" r:id="rId13"/>
    <p:sldId id="268" r:id="rId14"/>
    <p:sldId id="269" r:id="rId15"/>
    <p:sldId id="272" r:id="rId16"/>
    <p:sldId id="270" r:id="rId17"/>
    <p:sldId id="273" r:id="rId18"/>
    <p:sldId id="276" r:id="rId19"/>
    <p:sldId id="277" r:id="rId20"/>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110" d="100"/>
          <a:sy n="110" d="100"/>
        </p:scale>
        <p:origin x="-162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habilitada_para_macros_de_Microsoft_Excel1.xlsm"/></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88954635108481"/>
          <c:y val="0.0510948905109489"/>
          <c:w val="0.90138067061144"/>
          <c:h val="0.817518248175182"/>
        </c:manualLayout>
      </c:layout>
      <c:barChart>
        <c:barDir val="col"/>
        <c:grouping val="clustered"/>
        <c:varyColors val="0"/>
        <c:ser>
          <c:idx val="0"/>
          <c:order val="0"/>
          <c:tx>
            <c:strRef>
              <c:f>Sheet1!$A$2</c:f>
              <c:strCache>
                <c:ptCount val="1"/>
              </c:strCache>
            </c:strRef>
          </c:tx>
          <c:spPr>
            <a:solidFill>
              <a:srgbClr val="63AAFE"/>
            </a:solidFill>
            <a:ln w="12679">
              <a:solidFill>
                <a:srgbClr val="000000"/>
              </a:solidFill>
              <a:prstDash val="solid"/>
            </a:ln>
          </c:spPr>
          <c:invertIfNegative val="0"/>
          <c:cat>
            <c:numRef>
              <c:f>Sheet1!$B$1:$L$1</c:f>
              <c:numCache>
                <c:formatCode>General</c:formatCode>
                <c:ptCount val="7"/>
                <c:pt idx="0">
                  <c:v>0.0</c:v>
                </c:pt>
                <c:pt idx="1">
                  <c:v>5.0</c:v>
                </c:pt>
                <c:pt idx="2">
                  <c:v>10.0</c:v>
                </c:pt>
                <c:pt idx="3">
                  <c:v>15.0</c:v>
                </c:pt>
                <c:pt idx="4">
                  <c:v>20.0</c:v>
                </c:pt>
                <c:pt idx="5">
                  <c:v>25.0</c:v>
                </c:pt>
                <c:pt idx="6">
                  <c:v>30.0</c:v>
                </c:pt>
              </c:numCache>
            </c:numRef>
          </c:cat>
          <c:val>
            <c:numRef>
              <c:f>Sheet1!$B$2:$L$2</c:f>
              <c:numCache>
                <c:formatCode>General</c:formatCode>
                <c:ptCount val="7"/>
              </c:numCache>
            </c:numRef>
          </c:val>
        </c:ser>
        <c:ser>
          <c:idx val="1"/>
          <c:order val="1"/>
          <c:tx>
            <c:strRef>
              <c:f>Sheet1!$A$3</c:f>
              <c:strCache>
                <c:ptCount val="1"/>
              </c:strCache>
            </c:strRef>
          </c:tx>
          <c:spPr>
            <a:solidFill>
              <a:srgbClr val="DD2D32"/>
            </a:solidFill>
            <a:ln w="12679">
              <a:solidFill>
                <a:srgbClr val="000000"/>
              </a:solidFill>
              <a:prstDash val="solid"/>
            </a:ln>
          </c:spPr>
          <c:invertIfNegative val="0"/>
          <c:cat>
            <c:numRef>
              <c:f>Sheet1!$B$1:$L$1</c:f>
              <c:numCache>
                <c:formatCode>General</c:formatCode>
                <c:ptCount val="7"/>
                <c:pt idx="0">
                  <c:v>0.0</c:v>
                </c:pt>
                <c:pt idx="1">
                  <c:v>5.0</c:v>
                </c:pt>
                <c:pt idx="2">
                  <c:v>10.0</c:v>
                </c:pt>
                <c:pt idx="3">
                  <c:v>15.0</c:v>
                </c:pt>
                <c:pt idx="4">
                  <c:v>20.0</c:v>
                </c:pt>
                <c:pt idx="5">
                  <c:v>25.0</c:v>
                </c:pt>
                <c:pt idx="6">
                  <c:v>30.0</c:v>
                </c:pt>
              </c:numCache>
            </c:numRef>
          </c:cat>
          <c:val>
            <c:numRef>
              <c:f>Sheet1!$B$3:$L$3</c:f>
              <c:numCache>
                <c:formatCode>General</c:formatCode>
                <c:ptCount val="7"/>
              </c:numCache>
            </c:numRef>
          </c:val>
        </c:ser>
        <c:ser>
          <c:idx val="2"/>
          <c:order val="2"/>
          <c:tx>
            <c:strRef>
              <c:f>Sheet1!$A$4</c:f>
              <c:strCache>
                <c:ptCount val="1"/>
              </c:strCache>
            </c:strRef>
          </c:tx>
          <c:spPr>
            <a:solidFill>
              <a:srgbClr val="FFF58C"/>
            </a:solidFill>
            <a:ln w="12679">
              <a:solidFill>
                <a:srgbClr val="000000"/>
              </a:solidFill>
              <a:prstDash val="solid"/>
            </a:ln>
          </c:spPr>
          <c:invertIfNegative val="0"/>
          <c:cat>
            <c:numRef>
              <c:f>Sheet1!$B$1:$L$1</c:f>
              <c:numCache>
                <c:formatCode>General</c:formatCode>
                <c:ptCount val="7"/>
                <c:pt idx="0">
                  <c:v>0.0</c:v>
                </c:pt>
                <c:pt idx="1">
                  <c:v>5.0</c:v>
                </c:pt>
                <c:pt idx="2">
                  <c:v>10.0</c:v>
                </c:pt>
                <c:pt idx="3">
                  <c:v>15.0</c:v>
                </c:pt>
                <c:pt idx="4">
                  <c:v>20.0</c:v>
                </c:pt>
                <c:pt idx="5">
                  <c:v>25.0</c:v>
                </c:pt>
                <c:pt idx="6">
                  <c:v>30.0</c:v>
                </c:pt>
              </c:numCache>
            </c:numRef>
          </c:cat>
          <c:val>
            <c:numRef>
              <c:f>Sheet1!$B$4:$L$4</c:f>
              <c:numCache>
                <c:formatCode>General</c:formatCode>
                <c:ptCount val="7"/>
              </c:numCache>
            </c:numRef>
          </c:val>
        </c:ser>
        <c:dLbls>
          <c:showLegendKey val="0"/>
          <c:showVal val="0"/>
          <c:showCatName val="0"/>
          <c:showSerName val="0"/>
          <c:showPercent val="0"/>
          <c:showBubbleSize val="0"/>
        </c:dLbls>
        <c:gapWidth val="150"/>
        <c:axId val="1930395448"/>
        <c:axId val="1920367304"/>
      </c:barChart>
      <c:catAx>
        <c:axId val="1930395448"/>
        <c:scaling>
          <c:orientation val="minMax"/>
        </c:scaling>
        <c:delete val="0"/>
        <c:axPos val="b"/>
        <c:numFmt formatCode="General" sourceLinked="1"/>
        <c:majorTickMark val="out"/>
        <c:minorTickMark val="none"/>
        <c:tickLblPos val="nextTo"/>
        <c:spPr>
          <a:ln w="25357">
            <a:solidFill>
              <a:srgbClr val="FFFFFF"/>
            </a:solidFill>
            <a:prstDash val="solid"/>
          </a:ln>
        </c:spPr>
        <c:txPr>
          <a:bodyPr rot="0" vert="horz"/>
          <a:lstStyle/>
          <a:p>
            <a:pPr>
              <a:defRPr sz="1398" b="1" i="0" u="none" strike="noStrike" baseline="0">
                <a:solidFill>
                  <a:srgbClr val="000000"/>
                </a:solidFill>
                <a:latin typeface="Arial"/>
                <a:ea typeface="Arial"/>
                <a:cs typeface="Arial"/>
              </a:defRPr>
            </a:pPr>
            <a:endParaRPr lang="es-ES"/>
          </a:p>
        </c:txPr>
        <c:crossAx val="1920367304"/>
        <c:crosses val="autoZero"/>
        <c:auto val="1"/>
        <c:lblAlgn val="ctr"/>
        <c:lblOffset val="100"/>
        <c:tickLblSkip val="1"/>
        <c:tickMarkSkip val="1"/>
        <c:noMultiLvlLbl val="0"/>
      </c:catAx>
      <c:valAx>
        <c:axId val="1920367304"/>
        <c:scaling>
          <c:orientation val="minMax"/>
          <c:max val="1.0"/>
        </c:scaling>
        <c:delete val="0"/>
        <c:axPos val="l"/>
        <c:numFmt formatCode="[=0]General;0.0" sourceLinked="0"/>
        <c:majorTickMark val="out"/>
        <c:minorTickMark val="none"/>
        <c:tickLblPos val="nextTo"/>
        <c:spPr>
          <a:ln w="25357">
            <a:solidFill>
              <a:srgbClr val="FFFFFF"/>
            </a:solidFill>
            <a:prstDash val="solid"/>
          </a:ln>
        </c:spPr>
        <c:txPr>
          <a:bodyPr rot="0" vert="horz"/>
          <a:lstStyle/>
          <a:p>
            <a:pPr>
              <a:defRPr sz="1398" b="1" i="0" u="none" strike="noStrike" baseline="0">
                <a:solidFill>
                  <a:srgbClr val="000000"/>
                </a:solidFill>
                <a:latin typeface="Arial"/>
                <a:ea typeface="Arial"/>
                <a:cs typeface="Arial"/>
              </a:defRPr>
            </a:pPr>
            <a:endParaRPr lang="es-ES"/>
          </a:p>
        </c:txPr>
        <c:crossAx val="1930395448"/>
        <c:crosses val="autoZero"/>
        <c:crossBetween val="midCat"/>
        <c:majorUnit val="0.1"/>
        <c:minorUnit val="0.1"/>
      </c:valAx>
      <c:spPr>
        <a:noFill/>
        <a:ln w="25357">
          <a:noFill/>
        </a:ln>
      </c:spPr>
    </c:plotArea>
    <c:plotVisOnly val="1"/>
    <c:dispBlanksAs val="gap"/>
    <c:showDLblsOverMax val="0"/>
  </c:chart>
  <c:spPr>
    <a:noFill/>
    <a:ln>
      <a:noFill/>
    </a:ln>
  </c:spPr>
  <c:txPr>
    <a:bodyPr/>
    <a:lstStyle/>
    <a:p>
      <a:pPr>
        <a:defRPr sz="1572" b="1" i="0" u="none" strike="noStrike" baseline="0">
          <a:solidFill>
            <a:srgbClr val="000000"/>
          </a:solidFill>
          <a:latin typeface="Arial"/>
          <a:ea typeface="Arial"/>
          <a:cs typeface="Arial"/>
        </a:defRPr>
      </a:pPr>
      <a:endParaRPr lang="es-E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781F0D-98CE-CF44-A9AB-1066F7D8F230}" type="datetimeFigureOut">
              <a:rPr lang="es-ES" smtClean="0"/>
              <a:t>14/07/14</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10B7B9-9BFE-9547-B1FB-47CD6AE21513}" type="slidenum">
              <a:rPr lang="es-ES" smtClean="0"/>
              <a:t>‹Nr.›</a:t>
            </a:fld>
            <a:endParaRPr lang="es-ES"/>
          </a:p>
        </p:txBody>
      </p:sp>
    </p:spTree>
    <p:extLst>
      <p:ext uri="{BB962C8B-B14F-4D97-AF65-F5344CB8AC3E}">
        <p14:creationId xmlns:p14="http://schemas.microsoft.com/office/powerpoint/2010/main" val="351955356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C0549052-96BD-E142-AD5B-16D4F912662C}" type="slidenum">
              <a:rPr lang="de-DE" sz="1200">
                <a:solidFill>
                  <a:prstClr val="black"/>
                </a:solidFill>
                <a:latin typeface="Times New Roman" charset="0"/>
              </a:rPr>
              <a:pPr eaLnBrk="1" hangingPunct="1"/>
              <a:t>1</a:t>
            </a:fld>
            <a:endParaRPr lang="de-DE" sz="1200">
              <a:solidFill>
                <a:prstClr val="black"/>
              </a:solidFill>
              <a:latin typeface="Times New Roman" charset="0"/>
            </a:endParaRPr>
          </a:p>
        </p:txBody>
      </p:sp>
      <p:sp>
        <p:nvSpPr>
          <p:cNvPr id="16387" name="Rectangle 7"/>
          <p:cNvSpPr txBox="1">
            <a:spLocks noGrp="1" noChangeArrowheads="1"/>
          </p:cNvSpPr>
          <p:nvPr/>
        </p:nvSpPr>
        <p:spPr bwMode="auto">
          <a:xfrm>
            <a:off x="3887788" y="8689975"/>
            <a:ext cx="2970212"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24" tIns="47416" rIns="94824" bIns="47416" anchor="b"/>
          <a:lstStyle>
            <a:lvl1pPr defTabSz="947738" eaLnBrk="0" hangingPunct="0">
              <a:defRPr sz="2000">
                <a:solidFill>
                  <a:schemeClr val="tx1"/>
                </a:solidFill>
                <a:latin typeface="Arial" charset="0"/>
                <a:ea typeface="ＭＳ Ｐゴシック" charset="0"/>
                <a:cs typeface="ＭＳ Ｐゴシック" charset="0"/>
              </a:defRPr>
            </a:lvl1pPr>
            <a:lvl2pPr marL="37931725" indent="-37474525" defTabSz="947738"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algn="r" eaLnBrk="1" fontAlgn="base" hangingPunct="1">
              <a:spcBef>
                <a:spcPct val="0"/>
              </a:spcBef>
              <a:spcAft>
                <a:spcPct val="0"/>
              </a:spcAft>
            </a:pPr>
            <a:fld id="{5F24E0B5-8693-2342-98BD-58AB2C0027C2}" type="slidenum">
              <a:rPr lang="en-GB" sz="1300">
                <a:solidFill>
                  <a:prstClr val="black"/>
                </a:solidFill>
              </a:rPr>
              <a:pPr algn="r" eaLnBrk="1" fontAlgn="base" hangingPunct="1">
                <a:spcBef>
                  <a:spcPct val="0"/>
                </a:spcBef>
                <a:spcAft>
                  <a:spcPct val="0"/>
                </a:spcAft>
              </a:pPr>
              <a:t>1</a:t>
            </a:fld>
            <a:endParaRPr lang="en-GB" sz="1300">
              <a:solidFill>
                <a:prstClr val="black"/>
              </a:solidFill>
            </a:endParaRPr>
          </a:p>
        </p:txBody>
      </p:sp>
      <p:sp>
        <p:nvSpPr>
          <p:cNvPr id="16388" name="Rectangle 2"/>
          <p:cNvSpPr>
            <a:spLocks noGrp="1" noRot="1" noChangeAspect="1" noChangeArrowheads="1" noTextEdit="1"/>
          </p:cNvSpPr>
          <p:nvPr>
            <p:ph type="sldImg"/>
          </p:nvPr>
        </p:nvSpPr>
        <p:spPr>
          <a:xfrm>
            <a:off x="1143000" y="685800"/>
            <a:ext cx="4573588" cy="3430588"/>
          </a:xfrm>
          <a:ln/>
        </p:spPr>
      </p:sp>
      <p:sp>
        <p:nvSpPr>
          <p:cNvPr id="16389"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824" tIns="47416" rIns="94824" bIns="47416"/>
          <a:lstStyle/>
          <a:p>
            <a:pPr eaLnBrk="1" hangingPunct="1"/>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49915FEB-3871-5B46-8ED8-1EB73D6126AB}" type="slidenum">
              <a:rPr lang="de-DE" sz="1200">
                <a:latin typeface="Times New Roman" charset="0"/>
              </a:rPr>
              <a:pPr eaLnBrk="1" hangingPunct="1"/>
              <a:t>10</a:t>
            </a:fld>
            <a:endParaRPr lang="de-DE" sz="1200">
              <a:latin typeface="Times New Roman" charset="0"/>
            </a:endParaRPr>
          </a:p>
        </p:txBody>
      </p:sp>
      <p:sp>
        <p:nvSpPr>
          <p:cNvPr id="22531" name="Rectangle 2"/>
          <p:cNvSpPr>
            <a:spLocks noGrp="1" noRot="1" noChangeAspect="1" noChangeArrowheads="1" noTextEdit="1"/>
          </p:cNvSpPr>
          <p:nvPr>
            <p:ph type="sldImg"/>
          </p:nvPr>
        </p:nvSpPr>
        <p:spPr>
          <a:xfrm>
            <a:off x="1143000" y="685800"/>
            <a:ext cx="4573588" cy="3430588"/>
          </a:xfrm>
          <a:ln/>
        </p:spPr>
      </p:sp>
      <p:sp>
        <p:nvSpPr>
          <p:cNvPr id="225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latin typeface="Arial" charset="0"/>
                <a:ea typeface="ＭＳ Ｐゴシック" charset="0"/>
                <a:cs typeface="ＭＳ Ｐゴシック" charset="0"/>
              </a:rPr>
              <a:t>The Memorial Sloan-Kettering risk-factor model is predictive of patient</a:t>
            </a:r>
          </a:p>
          <a:p>
            <a:pPr>
              <a:lnSpc>
                <a:spcPct val="70000"/>
              </a:lnSpc>
            </a:pPr>
            <a:r>
              <a:rPr lang="en-US" b="1">
                <a:latin typeface="Arial" charset="0"/>
                <a:ea typeface="ＭＳ Ｐゴシック" charset="0"/>
                <a:cs typeface="ＭＳ Ｐゴシック" charset="0"/>
              </a:rPr>
              <a:t>long-term prognosis</a:t>
            </a:r>
            <a:endParaRPr lang="en-US">
              <a:latin typeface="Arial" charset="0"/>
              <a:ea typeface="ＭＳ Ｐゴシック" charset="0"/>
              <a:cs typeface="ＭＳ Ｐゴシック" charset="0"/>
              <a:sym typeface="Symbol" charset="0"/>
            </a:endParaRPr>
          </a:p>
          <a:p>
            <a:r>
              <a:rPr lang="en-US">
                <a:latin typeface="Arial" charset="0"/>
                <a:ea typeface="ＭＳ Ｐゴシック" charset="0"/>
                <a:cs typeface="ＭＳ Ｐゴシック" charset="0"/>
              </a:rPr>
              <a:t>This retrospective study was performed on 670 patients with mRCC treated at Memorial Sloan-Kettering Cancer Center.</a:t>
            </a:r>
          </a:p>
          <a:p>
            <a:r>
              <a:rPr lang="en-US">
                <a:latin typeface="Arial" charset="0"/>
                <a:ea typeface="ＭＳ Ｐゴシック" charset="0"/>
                <a:cs typeface="ＭＳ Ｐゴシック" charset="0"/>
              </a:rPr>
              <a:t>The subsequent model that was developed, identifies prognostic factors that predicted survival for patients with mRCC.</a:t>
            </a:r>
          </a:p>
          <a:p>
            <a:r>
              <a:rPr lang="en-US">
                <a:latin typeface="Arial" charset="0"/>
                <a:ea typeface="ＭＳ Ｐゴシック" charset="0"/>
                <a:cs typeface="ＭＳ Ｐゴシック" charset="0"/>
              </a:rPr>
              <a:t>Risk factors associated with shorter survival (no prior nephrectomy) were:</a:t>
            </a:r>
          </a:p>
          <a:p>
            <a:pPr lvl="1"/>
            <a:r>
              <a:rPr lang="en-US">
                <a:latin typeface="Arial" charset="0"/>
                <a:ea typeface="ＭＳ Ｐゴシック" charset="0"/>
              </a:rPr>
              <a:t>KPS &lt;80</a:t>
            </a:r>
          </a:p>
          <a:p>
            <a:pPr lvl="1"/>
            <a:r>
              <a:rPr lang="en-US">
                <a:latin typeface="Arial" charset="0"/>
                <a:ea typeface="ＭＳ Ｐゴシック" charset="0"/>
              </a:rPr>
              <a:t>Low serum hemoglobin (13 g/dL in males,11.5 g/dL in females) </a:t>
            </a:r>
          </a:p>
          <a:p>
            <a:pPr lvl="1"/>
            <a:r>
              <a:rPr lang="en-US">
                <a:latin typeface="Arial" charset="0"/>
                <a:ea typeface="ＭＳ Ｐゴシック" charset="0"/>
              </a:rPr>
              <a:t>High corrected calcium (10 mg/dL)</a:t>
            </a:r>
          </a:p>
          <a:p>
            <a:pPr lvl="1"/>
            <a:r>
              <a:rPr lang="en-US">
                <a:latin typeface="Arial" charset="0"/>
                <a:ea typeface="ＭＳ Ｐゴシック" charset="0"/>
              </a:rPr>
              <a:t>High lactate dehydrogenase (300 U/L)</a:t>
            </a:r>
          </a:p>
          <a:p>
            <a:r>
              <a:rPr lang="en-US">
                <a:latin typeface="Arial" charset="0"/>
                <a:ea typeface="ＭＳ Ｐゴシック" charset="0"/>
                <a:cs typeface="ＭＳ Ｐゴシック" charset="0"/>
              </a:rPr>
              <a:t>The model predicts that patient prognosis declines as the number of risk factors increases.</a:t>
            </a:r>
          </a:p>
          <a:p>
            <a:endParaRPr lang="en-US">
              <a:latin typeface="Arial" charset="0"/>
              <a:ea typeface="ＭＳ Ｐゴシック" charset="0"/>
              <a:cs typeface="ＭＳ Ｐゴシック" charset="0"/>
            </a:endParaRPr>
          </a:p>
        </p:txBody>
      </p:sp>
      <p:sp>
        <p:nvSpPr>
          <p:cNvPr id="20484" name="Text Box 4"/>
          <p:cNvSpPr txBox="1">
            <a:spLocks noChangeArrowheads="1"/>
          </p:cNvSpPr>
          <p:nvPr/>
        </p:nvSpPr>
        <p:spPr bwMode="auto">
          <a:xfrm>
            <a:off x="190500" y="8183563"/>
            <a:ext cx="60769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nchor="b"/>
          <a:lstStyle>
            <a:lvl1pPr eaLnBrk="0" hangingPunct="0">
              <a:tabLst>
                <a:tab pos="114300" algn="l"/>
              </a:tabLst>
              <a:defRPr sz="2000" b="1">
                <a:solidFill>
                  <a:schemeClr val="bg1"/>
                </a:solidFill>
                <a:latin typeface="Arial" charset="0"/>
                <a:ea typeface="ＭＳ Ｐゴシック" charset="0"/>
                <a:cs typeface="ＭＳ Ｐゴシック" charset="0"/>
              </a:defRPr>
            </a:lvl1pPr>
            <a:lvl2pPr marL="37931725" indent="-37474525" eaLnBrk="0" hangingPunct="0">
              <a:tabLst>
                <a:tab pos="114300" algn="l"/>
              </a:tabLst>
              <a:defRPr sz="2000" b="1">
                <a:solidFill>
                  <a:schemeClr val="bg1"/>
                </a:solidFill>
                <a:latin typeface="Arial" charset="0"/>
                <a:ea typeface="ＭＳ Ｐゴシック" charset="0"/>
              </a:defRPr>
            </a:lvl2pPr>
            <a:lvl3pPr eaLnBrk="0" hangingPunct="0">
              <a:tabLst>
                <a:tab pos="114300" algn="l"/>
              </a:tabLst>
              <a:defRPr sz="2000" b="1">
                <a:solidFill>
                  <a:schemeClr val="bg1"/>
                </a:solidFill>
                <a:latin typeface="Arial" charset="0"/>
                <a:ea typeface="ＭＳ Ｐゴシック" charset="0"/>
              </a:defRPr>
            </a:lvl3pPr>
            <a:lvl4pPr eaLnBrk="0" hangingPunct="0">
              <a:tabLst>
                <a:tab pos="114300" algn="l"/>
              </a:tabLst>
              <a:defRPr sz="2000" b="1">
                <a:solidFill>
                  <a:schemeClr val="bg1"/>
                </a:solidFill>
                <a:latin typeface="Arial" charset="0"/>
                <a:ea typeface="ＭＳ Ｐゴシック" charset="0"/>
              </a:defRPr>
            </a:lvl4pPr>
            <a:lvl5pPr eaLnBrk="0" hangingPunct="0">
              <a:tabLst>
                <a:tab pos="114300" algn="l"/>
              </a:tabLst>
              <a:defRPr sz="2000" b="1">
                <a:solidFill>
                  <a:schemeClr val="bg1"/>
                </a:solidFill>
                <a:latin typeface="Arial" charset="0"/>
                <a:ea typeface="ＭＳ Ｐゴシック" charset="0"/>
              </a:defRPr>
            </a:lvl5pPr>
            <a:lvl6pPr marL="457200" eaLnBrk="0" fontAlgn="base" hangingPunct="0">
              <a:spcBef>
                <a:spcPct val="0"/>
              </a:spcBef>
              <a:spcAft>
                <a:spcPct val="0"/>
              </a:spcAft>
              <a:tabLst>
                <a:tab pos="114300" algn="l"/>
              </a:tabLst>
              <a:defRPr sz="2000" b="1">
                <a:solidFill>
                  <a:schemeClr val="bg1"/>
                </a:solidFill>
                <a:latin typeface="Arial" charset="0"/>
                <a:ea typeface="ＭＳ Ｐゴシック" charset="0"/>
              </a:defRPr>
            </a:lvl6pPr>
            <a:lvl7pPr marL="914400" eaLnBrk="0" fontAlgn="base" hangingPunct="0">
              <a:spcBef>
                <a:spcPct val="0"/>
              </a:spcBef>
              <a:spcAft>
                <a:spcPct val="0"/>
              </a:spcAft>
              <a:tabLst>
                <a:tab pos="114300" algn="l"/>
              </a:tabLst>
              <a:defRPr sz="2000" b="1">
                <a:solidFill>
                  <a:schemeClr val="bg1"/>
                </a:solidFill>
                <a:latin typeface="Arial" charset="0"/>
                <a:ea typeface="ＭＳ Ｐゴシック" charset="0"/>
              </a:defRPr>
            </a:lvl7pPr>
            <a:lvl8pPr marL="1371600" eaLnBrk="0" fontAlgn="base" hangingPunct="0">
              <a:spcBef>
                <a:spcPct val="0"/>
              </a:spcBef>
              <a:spcAft>
                <a:spcPct val="0"/>
              </a:spcAft>
              <a:tabLst>
                <a:tab pos="114300" algn="l"/>
              </a:tabLst>
              <a:defRPr sz="2000" b="1">
                <a:solidFill>
                  <a:schemeClr val="bg1"/>
                </a:solidFill>
                <a:latin typeface="Arial" charset="0"/>
                <a:ea typeface="ＭＳ Ｐゴシック" charset="0"/>
              </a:defRPr>
            </a:lvl8pPr>
            <a:lvl9pPr marL="1828800" eaLnBrk="0" fontAlgn="base" hangingPunct="0">
              <a:spcBef>
                <a:spcPct val="0"/>
              </a:spcBef>
              <a:spcAft>
                <a:spcPct val="0"/>
              </a:spcAft>
              <a:tabLst>
                <a:tab pos="114300" algn="l"/>
              </a:tabLst>
              <a:defRPr sz="2000" b="1">
                <a:solidFill>
                  <a:schemeClr val="bg1"/>
                </a:solidFill>
                <a:latin typeface="Arial" charset="0"/>
                <a:ea typeface="ＭＳ Ｐゴシック" charset="0"/>
              </a:defRPr>
            </a:lvl9pPr>
          </a:lstStyle>
          <a:p>
            <a:pPr eaLnBrk="1" hangingPunct="1">
              <a:spcAft>
                <a:spcPct val="25000"/>
              </a:spcAft>
            </a:pPr>
            <a:r>
              <a:rPr lang="en-US" sz="1000">
                <a:solidFill>
                  <a:schemeClr val="tx1"/>
                </a:solidFill>
              </a:rPr>
              <a:t>Reference</a:t>
            </a:r>
          </a:p>
          <a:p>
            <a:pPr eaLnBrk="1" hangingPunct="1">
              <a:spcAft>
                <a:spcPct val="25000"/>
              </a:spcAft>
            </a:pPr>
            <a:r>
              <a:rPr lang="en-US" sz="1000" b="0">
                <a:solidFill>
                  <a:schemeClr val="tx1"/>
                </a:solidFill>
              </a:rPr>
              <a:t>Motzer RJ, Bacik J, Murphy BA, Russo P, Mazumdar M, et al. Interferon-alfa as a comparitive treatment for clinical trials of new therapies against advanced renal cell carcinoma. </a:t>
            </a:r>
            <a:r>
              <a:rPr lang="en-US" sz="1000" b="0" i="1">
                <a:solidFill>
                  <a:schemeClr val="tx1"/>
                </a:solidFill>
              </a:rPr>
              <a:t>J Clin Oncol</a:t>
            </a:r>
            <a:r>
              <a:rPr lang="en-US" sz="1000" b="0">
                <a:solidFill>
                  <a:schemeClr val="tx1"/>
                </a:solidFill>
              </a:rPr>
              <a:t>. 2002;20:289-286.</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02EC378-CEDA-BA4C-A452-DC6FC37324A2}" type="slidenum">
              <a:rPr lang="es-ES" sz="1200">
                <a:solidFill>
                  <a:srgbClr val="000000"/>
                </a:solidFill>
              </a:rPr>
              <a:pPr eaLnBrk="1" hangingPunct="1"/>
              <a:t>15</a:t>
            </a:fld>
            <a:endParaRPr lang="es-ES" sz="1200">
              <a:solidFill>
                <a:srgbClr val="000000"/>
              </a:solidFill>
            </a:endParaRPr>
          </a:p>
        </p:txBody>
      </p:sp>
      <p:sp>
        <p:nvSpPr>
          <p:cNvPr id="1351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5171"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lstStyle/>
          <a:p>
            <a:pPr algn="ctr" eaLnBrk="1" hangingPunct="1"/>
            <a:r>
              <a:rPr lang="en-US" b="1">
                <a:latin typeface="Arial" charset="0"/>
              </a:rPr>
              <a:t>Treatment strategies</a:t>
            </a:r>
            <a:endParaRPr lang="en-US">
              <a:solidFill>
                <a:schemeClr val="accent2"/>
              </a:solidFill>
              <a:latin typeface="Arial" charset="0"/>
            </a:endParaRPr>
          </a:p>
          <a:p>
            <a:pPr eaLnBrk="1" hangingPunct="1"/>
            <a:endParaRPr lang="en-US">
              <a:solidFill>
                <a:schemeClr val="accent2"/>
              </a:solidFill>
              <a:latin typeface="Arial" charset="0"/>
            </a:endParaRPr>
          </a:p>
          <a:p>
            <a:pPr eaLnBrk="1" hangingPunct="1"/>
            <a:r>
              <a:rPr lang="en-US" sz="1100">
                <a:latin typeface="Arial" charset="0"/>
              </a:rPr>
              <a:t>This table outlines the standard treatment for RCC at different stages.</a:t>
            </a:r>
          </a:p>
          <a:p>
            <a:pPr eaLnBrk="1" hangingPunct="1"/>
            <a:r>
              <a:rPr lang="en-US" sz="1100">
                <a:latin typeface="Arial" charset="0"/>
              </a:rPr>
              <a:t>Surgical resection of the tumour is the primary treatment for localised RCC. This is achieved by radical nephrectomy, which involves the complete removal of Gerota’s fascia and its contents, including the kidney and the adrenal gland.</a:t>
            </a:r>
          </a:p>
          <a:p>
            <a:pPr eaLnBrk="1" hangingPunct="1"/>
            <a:r>
              <a:rPr lang="en-US" sz="1100">
                <a:latin typeface="Arial" charset="0"/>
              </a:rPr>
              <a:t>Regional lymphadenectomy is often performed at the time of radical nephrectomy, although its role in prolonged survival has not been demonstrated.</a:t>
            </a:r>
            <a:r>
              <a:rPr lang="en-US" sz="1100" baseline="30000">
                <a:latin typeface="Arial" charset="0"/>
              </a:rPr>
              <a:t>[1]</a:t>
            </a:r>
            <a:endParaRPr lang="en-US">
              <a:solidFill>
                <a:schemeClr val="accent2"/>
              </a:solidFill>
              <a:latin typeface="Arial" charset="0"/>
            </a:endParaRPr>
          </a:p>
          <a:p>
            <a:pPr eaLnBrk="1" hangingPunct="1"/>
            <a:r>
              <a:rPr lang="en-US" sz="1100">
                <a:latin typeface="Arial" charset="0"/>
              </a:rPr>
              <a:t>In patients with metastatic disease, palliative nephrectomy and resection of metastases are often performed, although prolongation of survival seems to occur only in patients with solitary metastases.</a:t>
            </a:r>
            <a:r>
              <a:rPr lang="en-US">
                <a:solidFill>
                  <a:schemeClr val="accent2"/>
                </a:solidFill>
                <a:latin typeface="Arial" charset="0"/>
              </a:rPr>
              <a:t> </a:t>
            </a:r>
          </a:p>
          <a:p>
            <a:pPr eaLnBrk="1" hangingPunct="1"/>
            <a:r>
              <a:rPr lang="en-US" sz="1100">
                <a:latin typeface="Arial" charset="0"/>
              </a:rPr>
              <a:t>Metastatic RCC is largely a chemotherapy-resistant tumour, with modest response rates and no clearly demonstrated survival benefit.</a:t>
            </a:r>
          </a:p>
          <a:p>
            <a:pPr eaLnBrk="1" hangingPunct="1"/>
            <a:r>
              <a:rPr lang="en-US" sz="1100">
                <a:latin typeface="Arial" charset="0"/>
              </a:rPr>
              <a:t>Hormonal therapy is also ineffective; a review by Kjaer concluded that RCC is neither hormone dependant nor hormone responsive.</a:t>
            </a:r>
            <a:r>
              <a:rPr lang="en-US" sz="1100" baseline="30000">
                <a:latin typeface="Arial" charset="0"/>
              </a:rPr>
              <a:t>[2]</a:t>
            </a:r>
            <a:endParaRPr lang="en-US" sz="1100">
              <a:latin typeface="Arial" charset="0"/>
            </a:endParaRPr>
          </a:p>
          <a:p>
            <a:pPr eaLnBrk="1" hangingPunct="1"/>
            <a:r>
              <a:rPr lang="en-US" sz="1100">
                <a:latin typeface="Arial" charset="0"/>
              </a:rPr>
              <a:t>Best results have been obtained with immunotherapy, which has demonstrated reproducible complete and durable tumour responses in a significant minority of patients.</a:t>
            </a:r>
          </a:p>
          <a:p>
            <a:pPr eaLnBrk="1" hangingPunct="1"/>
            <a:endParaRPr lang="en-US" sz="1100">
              <a:latin typeface="Arial" charset="0"/>
            </a:endParaRPr>
          </a:p>
          <a:p>
            <a:pPr eaLnBrk="1" hangingPunct="1"/>
            <a:r>
              <a:rPr lang="en-US" sz="1000">
                <a:latin typeface="Arial" charset="0"/>
              </a:rPr>
              <a:t>1. Cancer: Principles and practice of oncology (5th edition). Devita VT, Hellman S, Rosenberg SA (eds); Lippincott-Raven Publishers: 1997.</a:t>
            </a:r>
          </a:p>
          <a:p>
            <a:pPr eaLnBrk="1" hangingPunct="1"/>
            <a:r>
              <a:rPr lang="en-US" sz="1000">
                <a:latin typeface="Arial" charset="0"/>
              </a:rPr>
              <a:t>2. Kjaer M. The role of medroxyprogesterone acetate (MPA) in the treatment of renal adenocarcinoma. Cancer Treat Rev 1988; 15: 195.</a:t>
            </a:r>
            <a:endParaRPr lang="en-US">
              <a:solidFill>
                <a:schemeClr val="accent2"/>
              </a:solidFill>
              <a:latin typeface="Arial" charset="0"/>
            </a:endParaRPr>
          </a:p>
          <a:p>
            <a:pPr eaLnBrk="1" hangingPunct="1"/>
            <a:endParaRPr lang="en-GB">
              <a:solidFill>
                <a:schemeClr val="accent2"/>
              </a:solidFill>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xfrm>
            <a:off x="1327150" y="4343400"/>
            <a:ext cx="489585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114300" indent="-114300"/>
            <a:endParaRPr lang="es-ES">
              <a:latin typeface="Arial" charset="0"/>
              <a:ea typeface="ＭＳ Ｐゴシック" charset="0"/>
              <a:cs typeface="ＭＳ Ｐゴシック"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1" tIns="45704" rIns="91411" bIns="45704" anchor="b"/>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fld id="{BE8B9CF7-C6CF-FD46-866A-D11AF2844984}" type="slidenum">
              <a:rPr lang="en-US" sz="1200" b="0">
                <a:solidFill>
                  <a:schemeClr val="tx1"/>
                </a:solidFill>
              </a:rPr>
              <a:pPr algn="r" eaLnBrk="1" hangingPunct="1"/>
              <a:t>18</a:t>
            </a:fld>
            <a:endParaRPr lang="en-US" sz="1200" b="0">
              <a:solidFill>
                <a:schemeClr val="tx1"/>
              </a:solidFill>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1" tIns="45704" rIns="91411" bIns="45704"/>
          <a:lstStyle/>
          <a:p>
            <a:r>
              <a:rPr lang="en-US">
                <a:latin typeface="Arial" charset="0"/>
                <a:ea typeface="ＭＳ Ｐゴシック" charset="0"/>
                <a:cs typeface="ＭＳ Ｐゴシック" charset="0"/>
              </a:rPr>
              <a:t>Patients were ineligible if they had brain metastases, uncontrolled hypertension, or clinically significant cardiovascular events or disease during the preceding 12 months. All patients gave written informed consent.</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Randomization was stratified according to baseline levels of lactate dehydrogenase (&gt;1.5 vs. ≤1.5 times the upper limit of the normal range), ECOG performance status (0 vs. 1), and previous nephrectomy (yes vs. no). Patients were randomly assigned in a 1:1 ratio to receive either sunitinib or interferon alfa. Random permuted blocks of four were used to attain balance within strata.</a:t>
            </a:r>
          </a:p>
          <a:p>
            <a:endParaRPr lang="en-US">
              <a:latin typeface="Arial" charset="0"/>
              <a:ea typeface="ＭＳ Ｐゴシック"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1" tIns="45704" rIns="91411" bIns="45704" anchor="b"/>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fld id="{A382832F-08C6-C74B-AE74-18C60B81A519}" type="slidenum">
              <a:rPr lang="en-US" sz="1200" b="0">
                <a:solidFill>
                  <a:schemeClr val="tx1"/>
                </a:solidFill>
              </a:rPr>
              <a:pPr algn="r" eaLnBrk="1" hangingPunct="1"/>
              <a:t>19</a:t>
            </a:fld>
            <a:endParaRPr lang="en-US" sz="1200" b="0">
              <a:solidFill>
                <a:schemeClr val="tx1"/>
              </a:solidFill>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11" tIns="45704" rIns="91411" bIns="45704"/>
          <a:lstStyle/>
          <a:p>
            <a:endParaRPr lang="es-ES">
              <a:latin typeface="Arial"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49915FEB-3871-5B46-8ED8-1EB73D6126AB}" type="slidenum">
              <a:rPr lang="de-DE" sz="1200">
                <a:latin typeface="Times New Roman" charset="0"/>
              </a:rPr>
              <a:pPr eaLnBrk="1" hangingPunct="1"/>
              <a:t>2</a:t>
            </a:fld>
            <a:endParaRPr lang="de-DE" sz="1200">
              <a:latin typeface="Times New Roman" charset="0"/>
            </a:endParaRPr>
          </a:p>
        </p:txBody>
      </p:sp>
      <p:sp>
        <p:nvSpPr>
          <p:cNvPr id="22531" name="Rectangle 2"/>
          <p:cNvSpPr>
            <a:spLocks noGrp="1" noRot="1" noChangeAspect="1" noChangeArrowheads="1" noTextEdit="1"/>
          </p:cNvSpPr>
          <p:nvPr>
            <p:ph type="sldImg"/>
          </p:nvPr>
        </p:nvSpPr>
        <p:spPr>
          <a:xfrm>
            <a:off x="1143000" y="685800"/>
            <a:ext cx="4573588" cy="3430588"/>
          </a:xfrm>
          <a:ln/>
        </p:spPr>
      </p:sp>
      <p:sp>
        <p:nvSpPr>
          <p:cNvPr id="225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49915FEB-3871-5B46-8ED8-1EB73D6126AB}" type="slidenum">
              <a:rPr lang="de-DE" sz="1200">
                <a:latin typeface="Times New Roman" charset="0"/>
              </a:rPr>
              <a:pPr eaLnBrk="1" hangingPunct="1"/>
              <a:t>3</a:t>
            </a:fld>
            <a:endParaRPr lang="de-DE" sz="1200">
              <a:latin typeface="Times New Roman" charset="0"/>
            </a:endParaRPr>
          </a:p>
        </p:txBody>
      </p:sp>
      <p:sp>
        <p:nvSpPr>
          <p:cNvPr id="22531" name="Rectangle 2"/>
          <p:cNvSpPr>
            <a:spLocks noGrp="1" noRot="1" noChangeAspect="1" noChangeArrowheads="1" noTextEdit="1"/>
          </p:cNvSpPr>
          <p:nvPr>
            <p:ph type="sldImg"/>
          </p:nvPr>
        </p:nvSpPr>
        <p:spPr>
          <a:xfrm>
            <a:off x="1143000" y="685800"/>
            <a:ext cx="4573588" cy="3430588"/>
          </a:xfrm>
          <a:ln/>
        </p:spPr>
      </p:sp>
      <p:sp>
        <p:nvSpPr>
          <p:cNvPr id="225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latin typeface="Arial" charset="0"/>
                <a:ea typeface="ＭＳ Ｐゴシック" charset="0"/>
                <a:cs typeface="ＭＳ Ｐゴシック" charset="0"/>
              </a:rPr>
              <a:t>Common epithelial neoplasms of the kidney can be either familial </a:t>
            </a:r>
          </a:p>
          <a:p>
            <a:pPr>
              <a:lnSpc>
                <a:spcPct val="60000"/>
              </a:lnSpc>
            </a:pPr>
            <a:r>
              <a:rPr lang="en-US" b="1">
                <a:latin typeface="Arial" charset="0"/>
                <a:ea typeface="ＭＳ Ｐゴシック" charset="0"/>
                <a:cs typeface="ＭＳ Ｐゴシック" charset="0"/>
              </a:rPr>
              <a:t>or sporadic</a:t>
            </a:r>
          </a:p>
          <a:p>
            <a:r>
              <a:rPr lang="en-US">
                <a:latin typeface="Arial" charset="0"/>
                <a:ea typeface="ＭＳ Ｐゴシック" charset="0"/>
                <a:cs typeface="ＭＳ Ｐゴシック" charset="0"/>
              </a:rPr>
              <a:t>Mutations in the gene for VHL, c-Met, FH, or BHD are common in both </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the familial and sporadic forms of kidney neoplasms.</a:t>
            </a:r>
            <a:r>
              <a:rPr lang="en-US" baseline="30000">
                <a:latin typeface="Arial" charset="0"/>
                <a:ea typeface="ＭＳ Ｐゴシック" charset="0"/>
                <a:cs typeface="ＭＳ Ｐゴシック" charset="0"/>
              </a:rPr>
              <a:t>1,2</a:t>
            </a:r>
          </a:p>
          <a:p>
            <a:pPr lvl="1"/>
            <a:r>
              <a:rPr lang="en-US">
                <a:latin typeface="Arial" charset="0"/>
                <a:ea typeface="ＭＳ Ｐゴシック" charset="0"/>
              </a:rPr>
              <a:t>Cases of familial neoplasm arise from inherited germline mutations earlier than cases of sporadic neoplasm. </a:t>
            </a:r>
          </a:p>
          <a:p>
            <a:pPr lvl="2"/>
            <a:r>
              <a:rPr lang="en-US">
                <a:latin typeface="Arial" charset="0"/>
                <a:ea typeface="ＭＳ Ｐゴシック" charset="0"/>
              </a:rPr>
              <a:t>Familial neoplasm requires only one additional mutation to inactivate the gene while sporadic neoplasm requires multiple subsequent mutations in order to inactivate the gene.</a:t>
            </a:r>
            <a:r>
              <a:rPr lang="en-US" baseline="30000">
                <a:latin typeface="Arial" charset="0"/>
                <a:ea typeface="ＭＳ Ｐゴシック" charset="0"/>
              </a:rPr>
              <a:t>1</a:t>
            </a:r>
          </a:p>
          <a:p>
            <a:r>
              <a:rPr lang="en-US">
                <a:latin typeface="Arial" charset="0"/>
                <a:ea typeface="ＭＳ Ｐゴシック" charset="0"/>
                <a:cs typeface="ＭＳ Ｐゴシック" charset="0"/>
              </a:rPr>
              <a:t>Clear-cell RCC is the predominant histological type (75%).</a:t>
            </a:r>
            <a:r>
              <a:rPr lang="en-US" baseline="30000">
                <a:latin typeface="Arial" charset="0"/>
                <a:ea typeface="ＭＳ Ｐゴシック" charset="0"/>
                <a:cs typeface="ＭＳ Ｐゴシック" charset="0"/>
              </a:rPr>
              <a:t>1,2</a:t>
            </a:r>
          </a:p>
          <a:p>
            <a:r>
              <a:rPr lang="en-US">
                <a:latin typeface="Arial" charset="0"/>
                <a:ea typeface="ＭＳ Ｐゴシック" charset="0"/>
                <a:cs typeface="ＭＳ Ｐゴシック" charset="0"/>
              </a:rPr>
              <a:t>There are two types of papillary renal cell cancer: Type II is very aggressive; </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Type I less so. </a:t>
            </a:r>
          </a:p>
          <a:p>
            <a:r>
              <a:rPr lang="en-US">
                <a:latin typeface="Arial" charset="0"/>
                <a:ea typeface="ＭＳ Ｐゴシック" charset="0"/>
                <a:cs typeface="ＭＳ Ｐゴシック" charset="0"/>
              </a:rPr>
              <a:t>Oncocytoma is no longer considered to be malignant tumor, it is a benign neoplasm.</a:t>
            </a:r>
            <a:r>
              <a:rPr lang="en-US" baseline="30000">
                <a:latin typeface="Arial" charset="0"/>
                <a:ea typeface="ＭＳ Ｐゴシック" charset="0"/>
                <a:cs typeface="ＭＳ Ｐゴシック" charset="0"/>
              </a:rPr>
              <a:t>3</a:t>
            </a: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p:txBody>
      </p:sp>
      <p:sp>
        <p:nvSpPr>
          <p:cNvPr id="18436" name="Text Box 4"/>
          <p:cNvSpPr txBox="1">
            <a:spLocks noChangeArrowheads="1"/>
          </p:cNvSpPr>
          <p:nvPr/>
        </p:nvSpPr>
        <p:spPr bwMode="auto">
          <a:xfrm>
            <a:off x="190500" y="8121650"/>
            <a:ext cx="648335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95561" tIns="47780" rIns="95561" bIns="47780" anchor="b"/>
          <a:lstStyle>
            <a:lvl1pPr defTabSz="955675" eaLnBrk="0" hangingPunct="0">
              <a:tabLst>
                <a:tab pos="119063" algn="l"/>
              </a:tabLst>
              <a:defRPr sz="2000" b="1">
                <a:solidFill>
                  <a:schemeClr val="bg1"/>
                </a:solidFill>
                <a:latin typeface="Arial" charset="0"/>
                <a:ea typeface="ＭＳ Ｐゴシック" charset="0"/>
                <a:cs typeface="ＭＳ Ｐゴシック" charset="0"/>
              </a:defRPr>
            </a:lvl1pPr>
            <a:lvl2pPr marL="37931725" indent="-37474525" defTabSz="955675" eaLnBrk="0" hangingPunct="0">
              <a:tabLst>
                <a:tab pos="119063" algn="l"/>
              </a:tabLst>
              <a:defRPr sz="2000" b="1">
                <a:solidFill>
                  <a:schemeClr val="bg1"/>
                </a:solidFill>
                <a:latin typeface="Arial" charset="0"/>
                <a:ea typeface="ＭＳ Ｐゴシック" charset="0"/>
              </a:defRPr>
            </a:lvl2pPr>
            <a:lvl3pPr eaLnBrk="0" hangingPunct="0">
              <a:tabLst>
                <a:tab pos="119063" algn="l"/>
              </a:tabLst>
              <a:defRPr sz="2000" b="1">
                <a:solidFill>
                  <a:schemeClr val="bg1"/>
                </a:solidFill>
                <a:latin typeface="Arial" charset="0"/>
                <a:ea typeface="ＭＳ Ｐゴシック" charset="0"/>
              </a:defRPr>
            </a:lvl3pPr>
            <a:lvl4pPr eaLnBrk="0" hangingPunct="0">
              <a:tabLst>
                <a:tab pos="119063" algn="l"/>
              </a:tabLst>
              <a:defRPr sz="2000" b="1">
                <a:solidFill>
                  <a:schemeClr val="bg1"/>
                </a:solidFill>
                <a:latin typeface="Arial" charset="0"/>
                <a:ea typeface="ＭＳ Ｐゴシック" charset="0"/>
              </a:defRPr>
            </a:lvl4pPr>
            <a:lvl5pPr eaLnBrk="0" hangingPunct="0">
              <a:tabLst>
                <a:tab pos="119063" algn="l"/>
              </a:tabLst>
              <a:defRPr sz="2000" b="1">
                <a:solidFill>
                  <a:schemeClr val="bg1"/>
                </a:solidFill>
                <a:latin typeface="Arial" charset="0"/>
                <a:ea typeface="ＭＳ Ｐゴシック" charset="0"/>
              </a:defRPr>
            </a:lvl5pPr>
            <a:lvl6pPr marL="457200" eaLnBrk="0" fontAlgn="base" hangingPunct="0">
              <a:spcBef>
                <a:spcPct val="0"/>
              </a:spcBef>
              <a:spcAft>
                <a:spcPct val="0"/>
              </a:spcAft>
              <a:tabLst>
                <a:tab pos="119063" algn="l"/>
              </a:tabLst>
              <a:defRPr sz="2000" b="1">
                <a:solidFill>
                  <a:schemeClr val="bg1"/>
                </a:solidFill>
                <a:latin typeface="Arial" charset="0"/>
                <a:ea typeface="ＭＳ Ｐゴシック" charset="0"/>
              </a:defRPr>
            </a:lvl6pPr>
            <a:lvl7pPr marL="914400" eaLnBrk="0" fontAlgn="base" hangingPunct="0">
              <a:spcBef>
                <a:spcPct val="0"/>
              </a:spcBef>
              <a:spcAft>
                <a:spcPct val="0"/>
              </a:spcAft>
              <a:tabLst>
                <a:tab pos="119063" algn="l"/>
              </a:tabLst>
              <a:defRPr sz="2000" b="1">
                <a:solidFill>
                  <a:schemeClr val="bg1"/>
                </a:solidFill>
                <a:latin typeface="Arial" charset="0"/>
                <a:ea typeface="ＭＳ Ｐゴシック" charset="0"/>
              </a:defRPr>
            </a:lvl7pPr>
            <a:lvl8pPr marL="1371600" eaLnBrk="0" fontAlgn="base" hangingPunct="0">
              <a:spcBef>
                <a:spcPct val="0"/>
              </a:spcBef>
              <a:spcAft>
                <a:spcPct val="0"/>
              </a:spcAft>
              <a:tabLst>
                <a:tab pos="119063" algn="l"/>
              </a:tabLst>
              <a:defRPr sz="2000" b="1">
                <a:solidFill>
                  <a:schemeClr val="bg1"/>
                </a:solidFill>
                <a:latin typeface="Arial" charset="0"/>
                <a:ea typeface="ＭＳ Ｐゴシック" charset="0"/>
              </a:defRPr>
            </a:lvl8pPr>
            <a:lvl9pPr marL="1828800" eaLnBrk="0" fontAlgn="base" hangingPunct="0">
              <a:spcBef>
                <a:spcPct val="0"/>
              </a:spcBef>
              <a:spcAft>
                <a:spcPct val="0"/>
              </a:spcAft>
              <a:tabLst>
                <a:tab pos="119063" algn="l"/>
              </a:tabLst>
              <a:defRPr sz="2000" b="1">
                <a:solidFill>
                  <a:schemeClr val="bg1"/>
                </a:solidFill>
                <a:latin typeface="Arial" charset="0"/>
                <a:ea typeface="ＭＳ Ｐゴシック" charset="0"/>
              </a:defRPr>
            </a:lvl9pPr>
          </a:lstStyle>
          <a:p>
            <a:pPr eaLnBrk="1" hangingPunct="1">
              <a:spcAft>
                <a:spcPct val="25000"/>
              </a:spcAft>
            </a:pPr>
            <a:r>
              <a:rPr lang="en-US" sz="1000">
                <a:solidFill>
                  <a:schemeClr val="tx1"/>
                </a:solidFill>
              </a:rPr>
              <a:t>References</a:t>
            </a:r>
            <a:endParaRPr lang="fr-FR" sz="1000">
              <a:solidFill>
                <a:schemeClr val="tx1"/>
              </a:solidFill>
            </a:endParaRPr>
          </a:p>
          <a:p>
            <a:pPr eaLnBrk="1" hangingPunct="1">
              <a:spcAft>
                <a:spcPct val="25000"/>
              </a:spcAft>
            </a:pPr>
            <a:r>
              <a:rPr lang="da-DK" sz="1000" b="0">
                <a:solidFill>
                  <a:schemeClr val="tx1"/>
                </a:solidFill>
              </a:rPr>
              <a:t>1. Linehan WM et al. The genetic basis of cancer of the kidney. </a:t>
            </a:r>
            <a:r>
              <a:rPr lang="da-DK" sz="1000" b="0" i="1">
                <a:solidFill>
                  <a:schemeClr val="tx1"/>
                </a:solidFill>
              </a:rPr>
              <a:t>J Urol</a:t>
            </a:r>
            <a:r>
              <a:rPr lang="da-DK" sz="1000" b="0">
                <a:solidFill>
                  <a:schemeClr val="tx1"/>
                </a:solidFill>
              </a:rPr>
              <a:t>. 2003;170:2163-2172. </a:t>
            </a:r>
            <a:r>
              <a:rPr lang="en-US" sz="1000" b="0">
                <a:solidFill>
                  <a:schemeClr val="tx1"/>
                </a:solidFill>
              </a:rPr>
              <a:t/>
            </a:r>
            <a:br>
              <a:rPr lang="en-US" sz="1000" b="0">
                <a:solidFill>
                  <a:schemeClr val="tx1"/>
                </a:solidFill>
              </a:rPr>
            </a:br>
            <a:r>
              <a:rPr lang="pl-PL" sz="1000" b="0">
                <a:solidFill>
                  <a:schemeClr val="tx1"/>
                </a:solidFill>
              </a:rPr>
              <a:t>2. Kim WY. </a:t>
            </a:r>
            <a:r>
              <a:rPr lang="pl-PL" sz="1000" b="0" i="1">
                <a:solidFill>
                  <a:schemeClr val="tx1"/>
                </a:solidFill>
              </a:rPr>
              <a:t>J Clin Oncol</a:t>
            </a:r>
            <a:r>
              <a:rPr lang="pl-PL" sz="1000" b="0">
                <a:solidFill>
                  <a:schemeClr val="tx1"/>
                </a:solidFill>
              </a:rPr>
              <a:t>. </a:t>
            </a:r>
            <a:r>
              <a:rPr lang="en-US" sz="1000" b="0">
                <a:solidFill>
                  <a:schemeClr val="tx1"/>
                </a:solidFill>
              </a:rPr>
              <a:t>Role of VHL gene mutation in human cancer. 2004;22:4991-5004.</a:t>
            </a:r>
            <a:br>
              <a:rPr lang="en-US" sz="1000" b="0">
                <a:solidFill>
                  <a:schemeClr val="tx1"/>
                </a:solidFill>
              </a:rPr>
            </a:br>
            <a:r>
              <a:rPr lang="en-US" sz="1000" b="0">
                <a:solidFill>
                  <a:schemeClr val="tx1"/>
                </a:solidFill>
              </a:rPr>
              <a:t>3. Kidney Cancer Association. Kidney cancer subtypes. Available at:</a:t>
            </a:r>
            <a:br>
              <a:rPr lang="en-US" sz="1000" b="0">
                <a:solidFill>
                  <a:schemeClr val="tx1"/>
                </a:solidFill>
              </a:rPr>
            </a:br>
            <a:r>
              <a:rPr lang="en-US" sz="1000" b="0">
                <a:solidFill>
                  <a:schemeClr val="tx1"/>
                </a:solidFill>
              </a:rPr>
              <a:t>    http://www.curekidneycancer.org/index.cfm?pageID=85. Accessed March 21, 2006.</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49915FEB-3871-5B46-8ED8-1EB73D6126AB}" type="slidenum">
              <a:rPr lang="de-DE" sz="1200">
                <a:latin typeface="Times New Roman" charset="0"/>
              </a:rPr>
              <a:pPr eaLnBrk="1" hangingPunct="1"/>
              <a:t>5</a:t>
            </a:fld>
            <a:endParaRPr lang="de-DE" sz="1200">
              <a:latin typeface="Times New Roman" charset="0"/>
            </a:endParaRPr>
          </a:p>
        </p:txBody>
      </p:sp>
      <p:sp>
        <p:nvSpPr>
          <p:cNvPr id="22531" name="Rectangle 2"/>
          <p:cNvSpPr>
            <a:spLocks noGrp="1" noRot="1" noChangeAspect="1" noChangeArrowheads="1" noTextEdit="1"/>
          </p:cNvSpPr>
          <p:nvPr>
            <p:ph type="sldImg"/>
          </p:nvPr>
        </p:nvSpPr>
        <p:spPr>
          <a:xfrm>
            <a:off x="1143000" y="685800"/>
            <a:ext cx="4573588" cy="3430588"/>
          </a:xfrm>
          <a:ln/>
        </p:spPr>
      </p:sp>
      <p:sp>
        <p:nvSpPr>
          <p:cNvPr id="225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eaLnBrk="1" hangingPunct="1"/>
            <a:fld id="{2441BA5C-560B-664C-A64A-C1905AA834BF}" type="slidenum">
              <a:rPr lang="en-US" sz="1200"/>
              <a:pPr eaLnBrk="1" hangingPunct="1"/>
              <a:t>6</a:t>
            </a:fld>
            <a:endParaRPr lang="en-US" sz="1200"/>
          </a:p>
        </p:txBody>
      </p:sp>
      <p:sp>
        <p:nvSpPr>
          <p:cNvPr id="147459" name="Rectangle 2"/>
          <p:cNvSpPr>
            <a:spLocks noGrp="1" noRot="1" noChangeAspect="1" noChangeArrowheads="1" noTextEdit="1"/>
          </p:cNvSpPr>
          <p:nvPr>
            <p:ph type="sldImg"/>
          </p:nvPr>
        </p:nvSpPr>
        <p:spPr>
          <a:xfrm>
            <a:off x="1144588" y="685800"/>
            <a:ext cx="4572000" cy="3429000"/>
          </a:xfrm>
          <a:ln/>
        </p:spPr>
      </p:sp>
      <p:sp>
        <p:nvSpPr>
          <p:cNvPr id="14746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i="1"/>
              <a:t>HIF, hypoxia-inducible factor; pVHL, von Hippel-Lindau protein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eaLnBrk="1" hangingPunct="1"/>
            <a:fld id="{3716CA65-8069-CE47-870A-892A311F033D}" type="slidenum">
              <a:rPr lang="en-US" sz="1200"/>
              <a:pPr eaLnBrk="1" hangingPunct="1"/>
              <a:t>7</a:t>
            </a:fld>
            <a:endParaRPr lang="en-US" sz="1200"/>
          </a:p>
        </p:txBody>
      </p:sp>
      <p:sp>
        <p:nvSpPr>
          <p:cNvPr id="148483" name="Rectangle 2"/>
          <p:cNvSpPr>
            <a:spLocks noGrp="1" noRot="1" noChangeAspect="1" noChangeArrowheads="1" noTextEdit="1"/>
          </p:cNvSpPr>
          <p:nvPr>
            <p:ph type="sldImg"/>
          </p:nvPr>
        </p:nvSpPr>
        <p:spPr>
          <a:xfrm>
            <a:off x="1144588" y="685800"/>
            <a:ext cx="4572000" cy="3429000"/>
          </a:xfrm>
          <a:ln/>
        </p:spPr>
      </p:sp>
      <p:sp>
        <p:nvSpPr>
          <p:cNvPr id="14848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i="1"/>
              <a:t>HIF, hypoxia-inducible factor; pVHL, von Hippel-Lindau protein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6AEAB710-0092-8440-B5FD-F23339AEBCD3}" type="slidenum">
              <a:rPr lang="de-DE" sz="1200">
                <a:latin typeface="Times New Roman" charset="0"/>
              </a:rPr>
              <a:pPr eaLnBrk="1" hangingPunct="1"/>
              <a:t>8</a:t>
            </a:fld>
            <a:endParaRPr lang="de-DE" sz="1200">
              <a:latin typeface="Times New Roman" charset="0"/>
            </a:endParaRPr>
          </a:p>
        </p:txBody>
      </p:sp>
      <p:sp>
        <p:nvSpPr>
          <p:cNvPr id="34819" name="Rectangle 2"/>
          <p:cNvSpPr>
            <a:spLocks noGrp="1" noRot="1" noChangeAspect="1" noChangeArrowheads="1" noTextEdit="1"/>
          </p:cNvSpPr>
          <p:nvPr>
            <p:ph type="sldImg"/>
          </p:nvPr>
        </p:nvSpPr>
        <p:spPr>
          <a:xfrm>
            <a:off x="1143000" y="685800"/>
            <a:ext cx="4573588" cy="3430588"/>
          </a:xfrm>
          <a:ln/>
        </p:spPr>
      </p:sp>
      <p:sp>
        <p:nvSpPr>
          <p:cNvPr id="3482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6AEAB710-0092-8440-B5FD-F23339AEBCD3}" type="slidenum">
              <a:rPr lang="de-DE" sz="1200">
                <a:latin typeface="Times New Roman" charset="0"/>
              </a:rPr>
              <a:pPr eaLnBrk="1" hangingPunct="1"/>
              <a:t>9</a:t>
            </a:fld>
            <a:endParaRPr lang="de-DE" sz="1200">
              <a:latin typeface="Times New Roman" charset="0"/>
            </a:endParaRPr>
          </a:p>
        </p:txBody>
      </p:sp>
      <p:sp>
        <p:nvSpPr>
          <p:cNvPr id="34819" name="Rectangle 2"/>
          <p:cNvSpPr>
            <a:spLocks noGrp="1" noRot="1" noChangeAspect="1" noChangeArrowheads="1" noTextEdit="1"/>
          </p:cNvSpPr>
          <p:nvPr>
            <p:ph type="sldImg"/>
          </p:nvPr>
        </p:nvSpPr>
        <p:spPr>
          <a:xfrm>
            <a:off x="1143000" y="685800"/>
            <a:ext cx="4573588" cy="3430588"/>
          </a:xfrm>
          <a:ln/>
        </p:spPr>
      </p:sp>
      <p:sp>
        <p:nvSpPr>
          <p:cNvPr id="3482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gray">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p:spPr>
        <p:txBody>
          <a:bodyPr wrap="none" anchor="ctr"/>
          <a:lstStyle/>
          <a:p>
            <a:pPr algn="ctr" defTabSz="914400" eaLnBrk="0" fontAlgn="base" hangingPunct="0">
              <a:spcBef>
                <a:spcPct val="0"/>
              </a:spcBef>
              <a:spcAft>
                <a:spcPct val="0"/>
              </a:spcAft>
            </a:pPr>
            <a:r>
              <a:rPr lang="de-DE" sz="1600" b="1">
                <a:solidFill>
                  <a:srgbClr val="000000"/>
                </a:solidFill>
                <a:latin typeface="Arial" charset="0"/>
                <a:ea typeface="ＭＳ Ｐゴシック" charset="0"/>
                <a:cs typeface="ＭＳ Ｐゴシック" charset="0"/>
              </a:rPr>
              <a:t>YOUR LOGO</a:t>
            </a:r>
          </a:p>
        </p:txBody>
      </p:sp>
      <p:sp>
        <p:nvSpPr>
          <p:cNvPr id="12292" name="Rectangle 7"/>
          <p:cNvSpPr>
            <a:spLocks noGrp="1" noChangeArrowheads="1"/>
          </p:cNvSpPr>
          <p:nvPr>
            <p:ph type="ctrTitle"/>
          </p:nvPr>
        </p:nvSpPr>
        <p:spPr>
          <a:xfrm>
            <a:off x="863600" y="3854450"/>
            <a:ext cx="7485063" cy="960438"/>
          </a:xfrm>
        </p:spPr>
        <p:txBody>
          <a:bodyPr anchor="t"/>
          <a:lstStyle>
            <a:lvl1pPr>
              <a:defRPr sz="3200">
                <a:solidFill>
                  <a:schemeClr val="bg1"/>
                </a:solidFill>
              </a:defRPr>
            </a:lvl1pPr>
          </a:lstStyle>
          <a:p>
            <a:r>
              <a:rPr lang="de-DE"/>
              <a:t>Titelmasterformat durch Klicken bearbeiten</a:t>
            </a:r>
          </a:p>
        </p:txBody>
      </p:sp>
      <p:sp>
        <p:nvSpPr>
          <p:cNvPr id="12293" name="Rectangle 12"/>
          <p:cNvSpPr>
            <a:spLocks noGrp="1" noChangeArrowheads="1"/>
          </p:cNvSpPr>
          <p:nvPr>
            <p:ph type="subTitle" idx="1"/>
          </p:nvPr>
        </p:nvSpPr>
        <p:spPr>
          <a:xfrm>
            <a:off x="863600" y="4849813"/>
            <a:ext cx="7510463" cy="671512"/>
          </a:xfrm>
        </p:spPr>
        <p:txBody>
          <a:bodyPr/>
          <a:lstStyle>
            <a:lvl1pPr marL="0" indent="0">
              <a:buFont typeface="Wingdings" charset="2"/>
              <a:buNone/>
              <a:defRPr sz="2200" b="0">
                <a:solidFill>
                  <a:schemeClr val="bg1"/>
                </a:solidFill>
              </a:defRPr>
            </a:lvl1pPr>
          </a:lstStyle>
          <a:p>
            <a:r>
              <a:rPr lang="de-DE"/>
              <a:t>Formatvorlage des Untertitelmasters durch Klicken bearbeiten</a:t>
            </a:r>
          </a:p>
        </p:txBody>
      </p:sp>
    </p:spTree>
    <p:extLst>
      <p:ext uri="{BB962C8B-B14F-4D97-AF65-F5344CB8AC3E}">
        <p14:creationId xmlns:p14="http://schemas.microsoft.com/office/powerpoint/2010/main" val="2973772720"/>
      </p:ext>
    </p:extLst>
  </p:cSld>
  <p:clrMapOvr>
    <a:masterClrMapping/>
  </p:clrMapOvr>
  <p:transition xmlns:p14="http://schemas.microsoft.com/office/powerpoint/2010/main" spd="med">
    <p:fade/>
  </p:transition>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DD95E34B-1940-CC48-B5F2-0BFEA8E9A24B}"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1984511408"/>
      </p:ext>
    </p:extLst>
  </p:cSld>
  <p:clrMapOvr>
    <a:masterClrMapping/>
  </p:clrMapOvr>
  <p:transition xmlns:p14="http://schemas.microsoft.com/office/powerpoint/2010/mai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8775" y="166688"/>
            <a:ext cx="2130425" cy="5838825"/>
          </a:xfrm>
        </p:spPr>
        <p:txBody>
          <a:bodyPr vert="eaVert"/>
          <a:lstStyle/>
          <a:p>
            <a:r>
              <a:rPr lang="es-ES_tradnl" smtClean="0"/>
              <a:t>Click to edit Master title style</a:t>
            </a:r>
            <a:endParaRPr lang="en-US"/>
          </a:p>
        </p:txBody>
      </p:sp>
      <p:sp>
        <p:nvSpPr>
          <p:cNvPr id="3" name="Vertical Text Placeholder 2"/>
          <p:cNvSpPr>
            <a:spLocks noGrp="1"/>
          </p:cNvSpPr>
          <p:nvPr>
            <p:ph type="body" orient="vert" idx="1"/>
          </p:nvPr>
        </p:nvSpPr>
        <p:spPr>
          <a:xfrm>
            <a:off x="314325" y="166688"/>
            <a:ext cx="6242050" cy="5838825"/>
          </a:xfrm>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045B9056-9B59-544F-9FB1-A334BA126A6E}"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3309100376"/>
      </p:ext>
    </p:extLst>
  </p:cSld>
  <p:clrMapOvr>
    <a:masterClrMapping/>
  </p:clrMapOvr>
  <p:transition xmlns:p14="http://schemas.microsoft.com/office/powerpoint/2010/mai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smtClean="0"/>
              <a:t>Click to edit Master title style</a:t>
            </a:r>
            <a:endParaRPr lang="en-US"/>
          </a:p>
        </p:txBody>
      </p:sp>
      <p:sp>
        <p:nvSpPr>
          <p:cNvPr id="14" name="Text Placeholder 10"/>
          <p:cNvSpPr>
            <a:spLocks noGrp="1"/>
          </p:cNvSpPr>
          <p:nvPr>
            <p:ph type="body" sz="quarter" idx="10"/>
          </p:nvPr>
        </p:nvSpPr>
        <p:spPr>
          <a:xfrm>
            <a:off x="5486400" y="6172200"/>
            <a:ext cx="3352800" cy="457200"/>
          </a:xfrm>
          <a:prstGeom prst="rect">
            <a:avLst/>
          </a:prstGeom>
        </p:spPr>
        <p:txBody>
          <a:bodyPr anchor="ctr"/>
          <a:lstStyle>
            <a:lvl1pPr algn="r">
              <a:buFont typeface="Arial" pitchFamily="34" charset="0"/>
              <a:buNone/>
              <a:defRPr sz="1000"/>
            </a:lvl1pPr>
            <a:lvl2pPr algn="r">
              <a:buFont typeface="Arial" pitchFamily="34" charset="0"/>
              <a:buNone/>
              <a:defRPr sz="1200"/>
            </a:lvl2pPr>
            <a:lvl3pPr algn="r">
              <a:buFont typeface="Arial" pitchFamily="34" charset="0"/>
              <a:buNone/>
              <a:defRPr sz="1200"/>
            </a:lvl3pPr>
            <a:lvl4pPr algn="r">
              <a:buFont typeface="Arial" pitchFamily="34" charset="0"/>
              <a:buNone/>
              <a:defRPr sz="1200"/>
            </a:lvl4pPr>
            <a:lvl5pPr algn="r">
              <a:buFont typeface="Arial" pitchFamily="34" charset="0"/>
              <a:buNone/>
              <a:defRPr sz="1200"/>
            </a:lvl5pPr>
          </a:lstStyle>
          <a:p>
            <a:pPr lvl="0"/>
            <a:r>
              <a:rPr lang="en-US" smtClean="0"/>
              <a:t>Click to edit Master text styles</a:t>
            </a:r>
          </a:p>
        </p:txBody>
      </p:sp>
      <p:sp>
        <p:nvSpPr>
          <p:cNvPr id="5" name="Content Placeholder 2"/>
          <p:cNvSpPr>
            <a:spLocks noGrp="1"/>
          </p:cNvSpPr>
          <p:nvPr>
            <p:ph idx="11"/>
          </p:nvPr>
        </p:nvSpPr>
        <p:spPr>
          <a:xfrm>
            <a:off x="304800" y="1371600"/>
            <a:ext cx="8458200" cy="4144963"/>
          </a:xfrm>
          <a:prstGeom prst="rect">
            <a:avLst/>
          </a:prstGeom>
        </p:spPr>
        <p:txBody>
          <a:bodyPr/>
          <a:lstStyle>
            <a:lvl1pPr marL="228600" indent="-228600">
              <a:defRPr b="1">
                <a:latin typeface="+mj-lt"/>
              </a:defRPr>
            </a:lvl1pPr>
            <a:lvl2pPr marL="739775" indent="-282575">
              <a:buFont typeface="Arial" pitchFamily="34" charset="0"/>
              <a:buChar char="−"/>
              <a:tabLst/>
              <a:defRPr baseline="0">
                <a:latin typeface="+mj-lt"/>
              </a:defRPr>
            </a:lvl2pPr>
            <a:lvl3pPr marL="1143000" indent="-228600">
              <a:buFont typeface="Arial" pitchFamily="34" charset="0"/>
              <a:buChar char="•"/>
              <a:defRPr>
                <a:latin typeface="+mj-lt"/>
              </a:defRPr>
            </a:lvl3pPr>
            <a:lvl4pPr marL="1654175" indent="-282575">
              <a:buFont typeface="Arial" pitchFamily="34" charset="0"/>
              <a:buChar char="−"/>
              <a:defRPr>
                <a:latin typeface="+mj-lt"/>
              </a:defRPr>
            </a:lvl4pPr>
            <a:lvl5pPr>
              <a:buFont typeface="Arial" pitchFamily="34" charset="0"/>
              <a:buChar char="•"/>
              <a:defRPr>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468837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idx="1"/>
          </p:nvPr>
        </p:nvSpPr>
        <p:spPr/>
        <p:txBody>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84FC1C88-CE11-0844-8F97-B2E56977A72D}"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1397572006"/>
      </p:ext>
    </p:extLst>
  </p:cSld>
  <p:clrMapOvr>
    <a:masterClrMapping/>
  </p:clrMapOvr>
  <p:transition xmlns:p14="http://schemas.microsoft.com/office/powerpoint/2010/mai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147828B4-30DC-8443-B8CB-CEE9D3DA23D9}"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2749047077"/>
      </p:ext>
    </p:extLst>
  </p:cSld>
  <p:clrMapOvr>
    <a:masterClrMapping/>
  </p:clrMapOvr>
  <p:transition xmlns:p14="http://schemas.microsoft.com/office/powerpoint/2010/mai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Content Placeholder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D841ADD1-6B78-4545-AC77-C73A14EE07C8}"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4043895822"/>
      </p:ext>
    </p:extLst>
  </p:cSld>
  <p:clrMapOvr>
    <a:masterClrMapping/>
  </p:clrMapOvr>
  <p:transition xmlns:p14="http://schemas.microsoft.com/office/powerpoint/2010/mai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s-ES_tradnl"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7"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F8BCCF66-C57B-9B46-AC08-8A8BFA0BD107}"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2404684162"/>
      </p:ext>
    </p:extLst>
  </p:cSld>
  <p:clrMapOvr>
    <a:masterClrMapping/>
  </p:clrMapOvr>
  <p:transition xmlns:p14="http://schemas.microsoft.com/office/powerpoint/2010/mai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99FDCE0C-1358-7F4B-94F1-2EA320A48945}"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1725136964"/>
      </p:ext>
    </p:extLst>
  </p:cSld>
  <p:clrMapOvr>
    <a:masterClrMapping/>
  </p:clrMapOvr>
  <p:transition xmlns:p14="http://schemas.microsoft.com/office/powerpoint/2010/mai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59336CA3-C9B5-8C46-BE49-C0AF6CFA5C8C}"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2998344305"/>
      </p:ext>
    </p:extLst>
  </p:cSld>
  <p:clrMapOvr>
    <a:masterClrMapping/>
  </p:clrMapOvr>
  <p:transition xmlns:p14="http://schemas.microsoft.com/office/powerpoint/2010/mai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04FA4D86-AC2F-7C41-AAE7-9F3E2850F96E}"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410756019"/>
      </p:ext>
    </p:extLst>
  </p:cSld>
  <p:clrMapOvr>
    <a:masterClrMapping/>
  </p:clrMapOvr>
  <p:transition xmlns:p14="http://schemas.microsoft.com/office/powerpoint/2010/mai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r>
              <a:rPr lang="de-DE">
                <a:solidFill>
                  <a:srgbClr val="000000"/>
                </a:solidFill>
              </a:rPr>
              <a:t>Page </a:t>
            </a:r>
            <a:r>
              <a:rPr lang="de-DE">
                <a:solidFill>
                  <a:srgbClr val="000000"/>
                </a:solidFill>
                <a:sym typeface="Wingdings" charset="0"/>
              </a:rPr>
              <a:t></a:t>
            </a:r>
            <a:r>
              <a:rPr lang="de-DE">
                <a:solidFill>
                  <a:srgbClr val="000000"/>
                </a:solidFill>
              </a:rPr>
              <a:t> </a:t>
            </a:r>
            <a:fld id="{770DA4C5-D2F4-D94C-9500-1C3989995174}" type="slidenum">
              <a:rPr lang="de-DE">
                <a:solidFill>
                  <a:srgbClr val="000000"/>
                </a:solidFill>
              </a:rPr>
              <a:pPr/>
              <a:t>‹Nr.›</a:t>
            </a:fld>
            <a:endParaRPr lang="de-DE">
              <a:solidFill>
                <a:srgbClr val="000000"/>
              </a:solidFill>
            </a:endParaRPr>
          </a:p>
        </p:txBody>
      </p:sp>
    </p:spTree>
    <p:extLst>
      <p:ext uri="{BB962C8B-B14F-4D97-AF65-F5344CB8AC3E}">
        <p14:creationId xmlns:p14="http://schemas.microsoft.com/office/powerpoint/2010/main" val="2212902757"/>
      </p:ext>
    </p:extLst>
  </p:cSld>
  <p:clrMapOvr>
    <a:masterClrMapping/>
  </p:clrMapOvr>
  <p:transition xmlns:p14="http://schemas.microsoft.com/office/powerpoint/2010/main" spd="med">
    <p:fad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1267" name="Rectangle 5"/>
          <p:cNvSpPr>
            <a:spLocks noChangeArrowheads="1"/>
          </p:cNvSpPr>
          <p:nvPr/>
        </p:nvSpPr>
        <p:spPr bwMode="gray">
          <a:xfrm>
            <a:off x="2162175" y="6408738"/>
            <a:ext cx="4784725" cy="247650"/>
          </a:xfrm>
          <a:prstGeom prst="rect">
            <a:avLst/>
          </a:prstGeom>
          <a:noFill/>
          <a:ln w="9525">
            <a:noFill/>
            <a:miter lim="800000"/>
            <a:headEnd/>
            <a:tailEnd/>
          </a:ln>
        </p:spPr>
        <p:txBody>
          <a:bodyPr/>
          <a:lstStyle/>
          <a:p>
            <a:pPr algn="ctr" defTabSz="914400" fontAlgn="base">
              <a:spcBef>
                <a:spcPct val="0"/>
              </a:spcBef>
              <a:spcAft>
                <a:spcPct val="0"/>
              </a:spcAft>
            </a:pPr>
            <a:endParaRPr lang="es-ES" sz="1000">
              <a:solidFill>
                <a:srgbClr val="000000"/>
              </a:solidFill>
              <a:latin typeface="Arial" charset="0"/>
              <a:ea typeface="ＭＳ Ｐゴシック" charset="0"/>
              <a:cs typeface="ＭＳ Ｐゴシック" charset="0"/>
            </a:endParaRPr>
          </a:p>
        </p:txBody>
      </p:sp>
      <p:sp>
        <p:nvSpPr>
          <p:cNvPr id="1027" name="Rectangle 7"/>
          <p:cNvSpPr>
            <a:spLocks noGrp="1" noChangeArrowheads="1"/>
          </p:cNvSpPr>
          <p:nvPr>
            <p:ph type="title"/>
          </p:nvPr>
        </p:nvSpPr>
        <p:spPr bwMode="gray">
          <a:xfrm>
            <a:off x="314325" y="166688"/>
            <a:ext cx="55403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000"/>
            </a:lvl1pPr>
          </a:lstStyle>
          <a:p>
            <a:pPr defTabSz="914400" fontAlgn="base">
              <a:spcBef>
                <a:spcPct val="0"/>
              </a:spcBef>
              <a:spcAft>
                <a:spcPct val="0"/>
              </a:spcAft>
            </a:pPr>
            <a:r>
              <a:rPr lang="de-DE">
                <a:solidFill>
                  <a:srgbClr val="000000"/>
                </a:solidFill>
                <a:latin typeface="Arial" charset="0"/>
                <a:ea typeface="ＭＳ Ｐゴシック" charset="0"/>
                <a:cs typeface="ＭＳ Ｐゴシック" charset="0"/>
              </a:rPr>
              <a:t>Page </a:t>
            </a:r>
            <a:r>
              <a:rPr lang="de-DE">
                <a:solidFill>
                  <a:srgbClr val="000000"/>
                </a:solidFill>
                <a:latin typeface="Arial" charset="0"/>
                <a:ea typeface="ＭＳ Ｐゴシック" charset="0"/>
                <a:cs typeface="ＭＳ Ｐゴシック" charset="0"/>
                <a:sym typeface="Wingdings" charset="0"/>
              </a:rPr>
              <a:t></a:t>
            </a:r>
            <a:r>
              <a:rPr lang="de-DE">
                <a:solidFill>
                  <a:srgbClr val="000000"/>
                </a:solidFill>
                <a:latin typeface="Arial" charset="0"/>
                <a:ea typeface="ＭＳ Ｐゴシック" charset="0"/>
                <a:cs typeface="ＭＳ Ｐゴシック" charset="0"/>
              </a:rPr>
              <a:t> </a:t>
            </a:r>
            <a:fld id="{137EACA5-E1B8-3F4E-B31C-D7940D2C86D6}" type="slidenum">
              <a:rPr lang="de-DE">
                <a:solidFill>
                  <a:srgbClr val="000000"/>
                </a:solidFill>
                <a:latin typeface="Arial" charset="0"/>
                <a:ea typeface="ＭＳ Ｐゴシック" charset="0"/>
                <a:cs typeface="ＭＳ Ｐゴシック" charset="0"/>
              </a:rPr>
              <a:pPr defTabSz="914400" fontAlgn="base">
                <a:spcBef>
                  <a:spcPct val="0"/>
                </a:spcBef>
                <a:spcAft>
                  <a:spcPct val="0"/>
                </a:spcAft>
              </a:pPr>
              <a:t>‹Nr.›</a:t>
            </a:fld>
            <a:endParaRPr lang="de-DE">
              <a:solidFill>
                <a:srgbClr val="000000"/>
              </a:solidFill>
              <a:latin typeface="Arial" charset="0"/>
              <a:ea typeface="ＭＳ Ｐゴシック" charset="0"/>
              <a:cs typeface="ＭＳ Ｐゴシック" charset="0"/>
            </a:endParaRPr>
          </a:p>
        </p:txBody>
      </p:sp>
      <p:sp>
        <p:nvSpPr>
          <p:cNvPr id="1029"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11271" name="Rectangle 7"/>
          <p:cNvSpPr>
            <a:spLocks noChangeArrowheads="1"/>
          </p:cNvSpPr>
          <p:nvPr/>
        </p:nvSpPr>
        <p:spPr bwMode="gray">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p:spPr>
        <p:txBody>
          <a:bodyPr wrap="none" anchor="ctr"/>
          <a:lstStyle/>
          <a:p>
            <a:pPr algn="ctr" defTabSz="914400" eaLnBrk="0" fontAlgn="base" hangingPunct="0">
              <a:spcBef>
                <a:spcPct val="0"/>
              </a:spcBef>
              <a:spcAft>
                <a:spcPct val="0"/>
              </a:spcAft>
            </a:pPr>
            <a:r>
              <a:rPr lang="de-DE" sz="1600" b="1">
                <a:solidFill>
                  <a:srgbClr val="000000"/>
                </a:solidFill>
                <a:latin typeface="Arial" charset="0"/>
                <a:ea typeface="ＭＳ Ｐゴシック" charset="0"/>
                <a:cs typeface="ＭＳ Ｐゴシック" charset="0"/>
              </a:rPr>
              <a:t>YOUR LOGO</a:t>
            </a:r>
          </a:p>
        </p:txBody>
      </p:sp>
    </p:spTree>
    <p:extLst>
      <p:ext uri="{BB962C8B-B14F-4D97-AF65-F5344CB8AC3E}">
        <p14:creationId xmlns:p14="http://schemas.microsoft.com/office/powerpoint/2010/main" val="15544424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ＭＳ Ｐゴシック" charset="0"/>
          <a:cs typeface="ＭＳ Ｐゴシック" charset="0"/>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defRPr>
      </a:lvl6pPr>
      <a:lvl7pPr marL="914400" algn="l" rtl="0" eaLnBrk="0" fontAlgn="base" hangingPunct="0">
        <a:lnSpc>
          <a:spcPct val="95000"/>
        </a:lnSpc>
        <a:spcBef>
          <a:spcPct val="0"/>
        </a:spcBef>
        <a:spcAft>
          <a:spcPct val="0"/>
        </a:spcAft>
        <a:defRPr sz="2400" b="1">
          <a:solidFill>
            <a:srgbClr val="FFFFFF"/>
          </a:solidFill>
          <a:latin typeface="Arial" charset="0"/>
        </a:defRPr>
      </a:lvl7pPr>
      <a:lvl8pPr marL="1371600" algn="l" rtl="0" eaLnBrk="0" fontAlgn="base" hangingPunct="0">
        <a:lnSpc>
          <a:spcPct val="95000"/>
        </a:lnSpc>
        <a:spcBef>
          <a:spcPct val="0"/>
        </a:spcBef>
        <a:spcAft>
          <a:spcPct val="0"/>
        </a:spcAft>
        <a:defRPr sz="2400" b="1">
          <a:solidFill>
            <a:srgbClr val="FFFFFF"/>
          </a:solidFill>
          <a:latin typeface="Arial" charset="0"/>
        </a:defRPr>
      </a:lvl8pPr>
      <a:lvl9pPr marL="1828800" algn="l" rtl="0" eaLnBrk="0" fontAlgn="base" hangingPunct="0">
        <a:lnSpc>
          <a:spcPct val="95000"/>
        </a:lnSpc>
        <a:spcBef>
          <a:spcPct val="0"/>
        </a:spcBef>
        <a:spcAft>
          <a:spcPct val="0"/>
        </a:spcAft>
        <a:defRPr sz="2400" b="1">
          <a:solidFill>
            <a:srgbClr val="FFFFFF"/>
          </a:solidFill>
          <a:latin typeface="Arial" charset="0"/>
        </a:defRPr>
      </a:lvl9pPr>
    </p:titleStyle>
    <p:bodyStyle>
      <a:lvl1pPr marL="190500" indent="-190500" algn="l" rtl="0" eaLnBrk="0" fontAlgn="base" hangingPunct="0">
        <a:spcBef>
          <a:spcPct val="60000"/>
        </a:spcBef>
        <a:spcAft>
          <a:spcPct val="0"/>
        </a:spcAft>
        <a:buClr>
          <a:schemeClr val="accent1"/>
        </a:buClr>
        <a:buFont typeface="Wingdings" charset="0"/>
        <a:buChar char="§"/>
        <a:defRPr sz="2000" b="1">
          <a:solidFill>
            <a:schemeClr val="tx1"/>
          </a:solidFill>
          <a:latin typeface="+mn-lt"/>
          <a:ea typeface="ＭＳ Ｐゴシック" charset="0"/>
          <a:cs typeface="ＭＳ Ｐゴシック" charset="0"/>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ＭＳ Ｐゴシック" charset="-128"/>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4pPr>
      <a:lvl5pPr marL="10509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ＭＳ Ｐゴシック" charset="-128"/>
        </a:defRPr>
      </a:lvl5pPr>
      <a:lvl6pPr marL="15081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6pPr>
      <a:lvl7pPr marL="19653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7pPr>
      <a:lvl8pPr marL="24225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8pPr>
      <a:lvl9pPr marL="28797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 Id="rId3" Type="http://schemas.openxmlformats.org/officeDocument/2006/relationships/image" Target="../media/image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chart" Target="../charts/char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4"/>
          <p:cNvSpPr>
            <a:spLocks noGrp="1" noChangeArrowheads="1"/>
          </p:cNvSpPr>
          <p:nvPr>
            <p:ph type="ctrTitle"/>
          </p:nvPr>
        </p:nvSpPr>
        <p:spPr>
          <a:xfrm>
            <a:off x="863600" y="4127272"/>
            <a:ext cx="7485063" cy="687615"/>
          </a:xfrm>
        </p:spPr>
        <p:txBody>
          <a:bodyPr/>
          <a:lstStyle/>
          <a:p>
            <a:r>
              <a:rPr lang="es-ES_tradnl" noProof="1" smtClean="0">
                <a:latin typeface="Arial" charset="0"/>
              </a:rPr>
              <a:t>Carcinoma de células renales</a:t>
            </a:r>
            <a:endParaRPr noProof="1">
              <a:latin typeface="Arial" charset="0"/>
            </a:endParaRPr>
          </a:p>
        </p:txBody>
      </p:sp>
      <p:sp>
        <p:nvSpPr>
          <p:cNvPr id="15363" name="Rectangle 5"/>
          <p:cNvSpPr>
            <a:spLocks noGrp="1" noChangeArrowheads="1"/>
          </p:cNvSpPr>
          <p:nvPr>
            <p:ph type="subTitle" idx="1"/>
          </p:nvPr>
        </p:nvSpPr>
        <p:spPr/>
        <p:txBody>
          <a:bodyPr/>
          <a:lstStyle/>
          <a:p>
            <a:pPr>
              <a:buFont typeface="Wingdings" charset="0"/>
              <a:buNone/>
            </a:pPr>
            <a:r>
              <a:rPr lang="es-ES_tradnl" noProof="1" smtClean="0">
                <a:latin typeface="Arial" charset="0"/>
              </a:rPr>
              <a:t>Conceptos generales</a:t>
            </a:r>
            <a:endParaRPr noProof="1">
              <a:latin typeface="Arial" charset="0"/>
            </a:endParaRPr>
          </a:p>
        </p:txBody>
      </p:sp>
      <p:pic>
        <p:nvPicPr>
          <p:cNvPr id="2" name="Imagen 1"/>
          <p:cNvPicPr>
            <a:picLocks noChangeAspect="1"/>
          </p:cNvPicPr>
          <p:nvPr/>
        </p:nvPicPr>
        <p:blipFill>
          <a:blip r:embed="rId3"/>
          <a:stretch>
            <a:fillRect/>
          </a:stretch>
        </p:blipFill>
        <p:spPr>
          <a:xfrm>
            <a:off x="7287984" y="6189125"/>
            <a:ext cx="1258466" cy="497041"/>
          </a:xfrm>
          <a:prstGeom prst="rect">
            <a:avLst/>
          </a:prstGeom>
        </p:spPr>
      </p:pic>
    </p:spTree>
    <p:extLst>
      <p:ext uri="{BB962C8B-B14F-4D97-AF65-F5344CB8AC3E}">
        <p14:creationId xmlns:p14="http://schemas.microsoft.com/office/powerpoint/2010/main" val="4030922328"/>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t>Page </a:t>
            </a:r>
            <a:r>
              <a:rPr lang="de-DE" sz="1000">
                <a:sym typeface="Wingdings" charset="0"/>
              </a:rPr>
              <a:t></a:t>
            </a:r>
            <a:r>
              <a:rPr lang="de-DE" sz="1000"/>
              <a:t> </a:t>
            </a:r>
            <a:fld id="{94A06EE0-2517-4746-A592-270B1FD5B64C}" type="slidenum">
              <a:rPr lang="de-DE" sz="1000"/>
              <a:pPr eaLnBrk="1" hangingPunct="1"/>
              <a:t>10</a:t>
            </a:fld>
            <a:endParaRPr lang="de-DE" sz="1000"/>
          </a:p>
        </p:txBody>
      </p:sp>
      <p:sp>
        <p:nvSpPr>
          <p:cNvPr id="21507" name="Rectangle 16"/>
          <p:cNvSpPr>
            <a:spLocks noGrp="1" noChangeArrowheads="1"/>
          </p:cNvSpPr>
          <p:nvPr>
            <p:ph type="title"/>
          </p:nvPr>
        </p:nvSpPr>
        <p:spPr/>
        <p:txBody>
          <a:bodyPr/>
          <a:lstStyle/>
          <a:p>
            <a:r>
              <a:rPr lang="es-ES_tradnl" noProof="1" smtClean="0">
                <a:latin typeface="Arial" charset="0"/>
              </a:rPr>
              <a:t>Carcinoma de células renals</a:t>
            </a:r>
            <a:endParaRPr noProof="1">
              <a:latin typeface="Arial" charset="0"/>
            </a:endParaRPr>
          </a:p>
        </p:txBody>
      </p:sp>
      <p:sp>
        <p:nvSpPr>
          <p:cNvPr id="21508" name="Rectangle 7"/>
          <p:cNvSpPr>
            <a:spLocks noChangeArrowheads="1"/>
          </p:cNvSpPr>
          <p:nvPr/>
        </p:nvSpPr>
        <p:spPr bwMode="gray">
          <a:xfrm>
            <a:off x="314325"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t>Diagnóstico diferencial de masas renales</a:t>
            </a:r>
            <a:endParaRPr noProof="1"/>
          </a:p>
        </p:txBody>
      </p:sp>
      <p:sp>
        <p:nvSpPr>
          <p:cNvPr id="21509" name="Rectangle 27"/>
          <p:cNvSpPr>
            <a:spLocks noChangeArrowheads="1"/>
          </p:cNvSpPr>
          <p:nvPr/>
        </p:nvSpPr>
        <p:spPr bwMode="gray">
          <a:xfrm>
            <a:off x="787400" y="1555750"/>
            <a:ext cx="8047038" cy="446088"/>
          </a:xfrm>
          <a:prstGeom prst="rect">
            <a:avLst/>
          </a:prstGeom>
          <a:solidFill>
            <a:schemeClr val="folHlink"/>
          </a:solidFill>
          <a:ln w="12700">
            <a:solidFill>
              <a:srgbClr val="C0C0C0"/>
            </a:solidFill>
            <a:miter lim="800000"/>
            <a:headEnd/>
            <a:tailEnd/>
          </a:ln>
        </p:spPr>
        <p:txBody>
          <a:bodyPr lIns="252000" tIns="72000" rIns="72000" bIns="72000" anchor="ctr"/>
          <a:lstStyle/>
          <a:p>
            <a:pPr>
              <a:spcBef>
                <a:spcPct val="25000"/>
              </a:spcBef>
            </a:pPr>
            <a:r>
              <a:rPr lang="es-ES_tradnl" noProof="1" smtClean="0"/>
              <a:t>Quistes</a:t>
            </a:r>
            <a:endParaRPr noProof="1"/>
          </a:p>
        </p:txBody>
      </p:sp>
      <p:sp>
        <p:nvSpPr>
          <p:cNvPr id="21510" name="Rectangle 28"/>
          <p:cNvSpPr>
            <a:spLocks noChangeArrowheads="1"/>
          </p:cNvSpPr>
          <p:nvPr/>
        </p:nvSpPr>
        <p:spPr bwMode="gray">
          <a:xfrm>
            <a:off x="787400" y="2098675"/>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Neoplasias benignas (adenoma, angiomiolipoma, oncocitoma)</a:t>
            </a:r>
            <a:endParaRPr noProof="1"/>
          </a:p>
        </p:txBody>
      </p:sp>
      <p:sp>
        <p:nvSpPr>
          <p:cNvPr id="21511" name="Rectangle 29"/>
          <p:cNvSpPr>
            <a:spLocks noChangeArrowheads="1"/>
          </p:cNvSpPr>
          <p:nvPr/>
        </p:nvSpPr>
        <p:spPr bwMode="gray">
          <a:xfrm>
            <a:off x="787400" y="2640013"/>
            <a:ext cx="8047038"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Lesiones inflamatorias (pielonefritis, abscesos)</a:t>
            </a:r>
            <a:endParaRPr noProof="1"/>
          </a:p>
        </p:txBody>
      </p:sp>
      <p:sp>
        <p:nvSpPr>
          <p:cNvPr id="21512" name="Rectangle 30"/>
          <p:cNvSpPr>
            <a:spLocks noChangeArrowheads="1"/>
          </p:cNvSpPr>
          <p:nvPr/>
        </p:nvSpPr>
        <p:spPr bwMode="gray">
          <a:xfrm>
            <a:off x="787400" y="3184525"/>
            <a:ext cx="8047038" cy="4476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Otros tumores metastásicos</a:t>
            </a:r>
            <a:endParaRPr noProof="1"/>
          </a:p>
        </p:txBody>
      </p:sp>
      <p:sp>
        <p:nvSpPr>
          <p:cNvPr id="21513" name="Rectangle 31"/>
          <p:cNvSpPr>
            <a:spLocks noChangeArrowheads="1"/>
          </p:cNvSpPr>
          <p:nvPr/>
        </p:nvSpPr>
        <p:spPr bwMode="gray">
          <a:xfrm>
            <a:off x="787400" y="3727450"/>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Otros tumores malignos del riñón (sarcoma, linfoma, Wim’s)</a:t>
            </a:r>
            <a:endParaRPr noProof="1"/>
          </a:p>
        </p:txBody>
      </p:sp>
      <p:sp>
        <p:nvSpPr>
          <p:cNvPr id="21514" name="Rectangle 32"/>
          <p:cNvSpPr>
            <a:spLocks noChangeArrowheads="1"/>
          </p:cNvSpPr>
          <p:nvPr/>
        </p:nvSpPr>
        <p:spPr bwMode="gray">
          <a:xfrm>
            <a:off x="328613" y="1555750"/>
            <a:ext cx="463550" cy="446088"/>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1</a:t>
            </a:r>
          </a:p>
        </p:txBody>
      </p:sp>
      <p:sp>
        <p:nvSpPr>
          <p:cNvPr id="21515" name="Rectangle 33"/>
          <p:cNvSpPr>
            <a:spLocks noChangeArrowheads="1"/>
          </p:cNvSpPr>
          <p:nvPr/>
        </p:nvSpPr>
        <p:spPr bwMode="gray">
          <a:xfrm>
            <a:off x="328613" y="2098675"/>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2</a:t>
            </a:r>
          </a:p>
        </p:txBody>
      </p:sp>
      <p:sp>
        <p:nvSpPr>
          <p:cNvPr id="21516" name="Rectangle 34"/>
          <p:cNvSpPr>
            <a:spLocks noChangeArrowheads="1"/>
          </p:cNvSpPr>
          <p:nvPr/>
        </p:nvSpPr>
        <p:spPr bwMode="gray">
          <a:xfrm>
            <a:off x="328613" y="2640013"/>
            <a:ext cx="463550"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3</a:t>
            </a:r>
          </a:p>
        </p:txBody>
      </p:sp>
      <p:sp>
        <p:nvSpPr>
          <p:cNvPr id="21517" name="Rectangle 35"/>
          <p:cNvSpPr>
            <a:spLocks noChangeArrowheads="1"/>
          </p:cNvSpPr>
          <p:nvPr/>
        </p:nvSpPr>
        <p:spPr bwMode="gray">
          <a:xfrm>
            <a:off x="328613" y="3184525"/>
            <a:ext cx="463550" cy="447675"/>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4</a:t>
            </a:r>
          </a:p>
        </p:txBody>
      </p:sp>
      <p:sp>
        <p:nvSpPr>
          <p:cNvPr id="21518" name="Rectangle 36"/>
          <p:cNvSpPr>
            <a:spLocks noChangeArrowheads="1"/>
          </p:cNvSpPr>
          <p:nvPr/>
        </p:nvSpPr>
        <p:spPr bwMode="gray">
          <a:xfrm>
            <a:off x="328613" y="3727450"/>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5</a:t>
            </a:r>
          </a:p>
        </p:txBody>
      </p:sp>
      <p:sp>
        <p:nvSpPr>
          <p:cNvPr id="21519" name="Rectangle 37"/>
          <p:cNvSpPr>
            <a:spLocks noChangeArrowheads="1"/>
          </p:cNvSpPr>
          <p:nvPr/>
        </p:nvSpPr>
        <p:spPr bwMode="gray">
          <a:xfrm>
            <a:off x="787400" y="4256088"/>
            <a:ext cx="8047038"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Carcinomas de la pelvis renal (células transicionales)</a:t>
            </a:r>
            <a:endParaRPr noProof="1"/>
          </a:p>
        </p:txBody>
      </p:sp>
      <p:sp>
        <p:nvSpPr>
          <p:cNvPr id="21520" name="Rectangle 38"/>
          <p:cNvSpPr>
            <a:spLocks noChangeArrowheads="1"/>
          </p:cNvSpPr>
          <p:nvPr/>
        </p:nvSpPr>
        <p:spPr bwMode="gray">
          <a:xfrm>
            <a:off x="787400" y="4800600"/>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Todos los anteriores son MENOS comunes que los RCC</a:t>
            </a:r>
            <a:endParaRPr noProof="1"/>
          </a:p>
        </p:txBody>
      </p:sp>
      <p:sp>
        <p:nvSpPr>
          <p:cNvPr id="21522" name="Rectangle 40"/>
          <p:cNvSpPr>
            <a:spLocks noChangeArrowheads="1"/>
          </p:cNvSpPr>
          <p:nvPr/>
        </p:nvSpPr>
        <p:spPr bwMode="gray">
          <a:xfrm>
            <a:off x="328613" y="4256088"/>
            <a:ext cx="463550"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6</a:t>
            </a:r>
          </a:p>
        </p:txBody>
      </p:sp>
      <p:sp>
        <p:nvSpPr>
          <p:cNvPr id="21523" name="Rectangle 41"/>
          <p:cNvSpPr>
            <a:spLocks noChangeArrowheads="1"/>
          </p:cNvSpPr>
          <p:nvPr/>
        </p:nvSpPr>
        <p:spPr bwMode="gray">
          <a:xfrm>
            <a:off x="328613" y="4800600"/>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7</a:t>
            </a:r>
          </a:p>
        </p:txBody>
      </p:sp>
    </p:spTree>
    <p:extLst>
      <p:ext uri="{BB962C8B-B14F-4D97-AF65-F5344CB8AC3E}">
        <p14:creationId xmlns:p14="http://schemas.microsoft.com/office/powerpoint/2010/main" val="2179791370"/>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atin typeface="Arial" charset="0"/>
                <a:ea typeface="ＭＳ Ｐゴシック" charset="0"/>
                <a:cs typeface="ＭＳ Ｐゴシック" charset="0"/>
              </a:rPr>
              <a:t>RCC Disease Stages</a:t>
            </a:r>
          </a:p>
        </p:txBody>
      </p:sp>
      <p:sp>
        <p:nvSpPr>
          <p:cNvPr id="21508" name="Content Placeholder 4"/>
          <p:cNvSpPr>
            <a:spLocks noGrp="1"/>
          </p:cNvSpPr>
          <p:nvPr>
            <p:ph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ea typeface="ＭＳ Ｐゴシック" charset="0"/>
                <a:cs typeface="ＭＳ Ｐゴシック" charset="0"/>
              </a:rPr>
              <a:t>Stage 1		T1 tumor less than 7cm</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2		T2 tumor greater than 7cm confined 			to kidney</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3		T3 tumor with extracapsular or renal 			vein invasion, or one lymph node</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4		T4 tumor highly locally invasive, or 			metastases, or multiple lymph nodes</a:t>
            </a:r>
          </a:p>
        </p:txBody>
      </p:sp>
    </p:spTree>
    <p:extLst>
      <p:ext uri="{BB962C8B-B14F-4D97-AF65-F5344CB8AC3E}">
        <p14:creationId xmlns:p14="http://schemas.microsoft.com/office/powerpoint/2010/main" val="2702287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atin typeface="Arial" charset="0"/>
                <a:ea typeface="ＭＳ Ｐゴシック" charset="0"/>
                <a:cs typeface="ＭＳ Ｐゴシック" charset="0"/>
              </a:rPr>
              <a:t>RCC Disease Stages</a:t>
            </a:r>
          </a:p>
        </p:txBody>
      </p:sp>
      <p:sp>
        <p:nvSpPr>
          <p:cNvPr id="21508" name="Content Placeholder 4"/>
          <p:cNvSpPr>
            <a:spLocks noGrp="1"/>
          </p:cNvSpPr>
          <p:nvPr>
            <p:ph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ea typeface="ＭＳ Ｐゴシック" charset="0"/>
                <a:cs typeface="ＭＳ Ｐゴシック" charset="0"/>
              </a:rPr>
              <a:t>Stage 1		T1 tumor less than 7cm</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2		T2 tumor greater than 7cm confined 			to kidney</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3		T3 tumor with extracapsular or renal 			vein invasion, or one lymph node</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4		T4 tumor highly locally invasive, or 			metastases, or multiple lymph nodes</a:t>
            </a:r>
          </a:p>
        </p:txBody>
      </p:sp>
      <p:sp>
        <p:nvSpPr>
          <p:cNvPr id="2" name="CuadroTexto 1"/>
          <p:cNvSpPr txBox="1"/>
          <p:nvPr/>
        </p:nvSpPr>
        <p:spPr>
          <a:xfrm>
            <a:off x="5352585" y="1799068"/>
            <a:ext cx="3340916" cy="369332"/>
          </a:xfrm>
          <a:prstGeom prst="rect">
            <a:avLst/>
          </a:prstGeom>
          <a:noFill/>
        </p:spPr>
        <p:txBody>
          <a:bodyPr wrap="none" rtlCol="0">
            <a:spAutoFit/>
          </a:bodyPr>
          <a:lstStyle/>
          <a:p>
            <a:r>
              <a:rPr lang="es-ES" b="1" dirty="0" smtClean="0">
                <a:solidFill>
                  <a:srgbClr val="FF0000"/>
                </a:solidFill>
              </a:rPr>
              <a:t>Supervivencia a 5 años: 90%</a:t>
            </a:r>
            <a:endParaRPr lang="es-ES" b="1" dirty="0">
              <a:solidFill>
                <a:srgbClr val="FF0000"/>
              </a:solidFill>
            </a:endParaRPr>
          </a:p>
        </p:txBody>
      </p:sp>
      <p:sp>
        <p:nvSpPr>
          <p:cNvPr id="5" name="CuadroTexto 4"/>
          <p:cNvSpPr txBox="1"/>
          <p:nvPr/>
        </p:nvSpPr>
        <p:spPr>
          <a:xfrm>
            <a:off x="5450794" y="2888797"/>
            <a:ext cx="3340916" cy="369332"/>
          </a:xfrm>
          <a:prstGeom prst="rect">
            <a:avLst/>
          </a:prstGeom>
          <a:noFill/>
        </p:spPr>
        <p:txBody>
          <a:bodyPr wrap="none" rtlCol="0">
            <a:spAutoFit/>
          </a:bodyPr>
          <a:lstStyle/>
          <a:p>
            <a:r>
              <a:rPr lang="es-ES" b="1" dirty="0" smtClean="0">
                <a:solidFill>
                  <a:srgbClr val="FF0000"/>
                </a:solidFill>
              </a:rPr>
              <a:t>Supervivencia a 5 años: 85%</a:t>
            </a:r>
            <a:endParaRPr lang="es-ES" b="1" dirty="0">
              <a:solidFill>
                <a:srgbClr val="FF0000"/>
              </a:solidFill>
            </a:endParaRPr>
          </a:p>
        </p:txBody>
      </p:sp>
      <p:sp>
        <p:nvSpPr>
          <p:cNvPr id="6" name="CuadroTexto 5"/>
          <p:cNvSpPr txBox="1"/>
          <p:nvPr/>
        </p:nvSpPr>
        <p:spPr>
          <a:xfrm>
            <a:off x="5459625" y="4415737"/>
            <a:ext cx="3340916" cy="369332"/>
          </a:xfrm>
          <a:prstGeom prst="rect">
            <a:avLst/>
          </a:prstGeom>
          <a:noFill/>
        </p:spPr>
        <p:txBody>
          <a:bodyPr wrap="none" rtlCol="0">
            <a:spAutoFit/>
          </a:bodyPr>
          <a:lstStyle/>
          <a:p>
            <a:r>
              <a:rPr lang="es-ES" b="1" dirty="0" smtClean="0">
                <a:solidFill>
                  <a:srgbClr val="FF0000"/>
                </a:solidFill>
              </a:rPr>
              <a:t>Supervivencia a 5 años: 60%</a:t>
            </a:r>
            <a:endParaRPr lang="es-ES" b="1" dirty="0">
              <a:solidFill>
                <a:srgbClr val="FF0000"/>
              </a:solidFill>
            </a:endParaRPr>
          </a:p>
        </p:txBody>
      </p:sp>
      <p:sp>
        <p:nvSpPr>
          <p:cNvPr id="7" name="CuadroTexto 6"/>
          <p:cNvSpPr txBox="1"/>
          <p:nvPr/>
        </p:nvSpPr>
        <p:spPr>
          <a:xfrm>
            <a:off x="5450794" y="5655430"/>
            <a:ext cx="3340916" cy="369332"/>
          </a:xfrm>
          <a:prstGeom prst="rect">
            <a:avLst/>
          </a:prstGeom>
          <a:noFill/>
        </p:spPr>
        <p:txBody>
          <a:bodyPr wrap="none" rtlCol="0">
            <a:spAutoFit/>
          </a:bodyPr>
          <a:lstStyle/>
          <a:p>
            <a:r>
              <a:rPr lang="es-ES" b="1" dirty="0" smtClean="0">
                <a:solidFill>
                  <a:srgbClr val="FF0000"/>
                </a:solidFill>
              </a:rPr>
              <a:t>Supervivencia a 5 años: 10%</a:t>
            </a:r>
            <a:endParaRPr lang="es-ES" b="1" dirty="0">
              <a:solidFill>
                <a:srgbClr val="FF0000"/>
              </a:solidFill>
            </a:endParaRPr>
          </a:p>
        </p:txBody>
      </p:sp>
    </p:spTree>
    <p:extLst>
      <p:ext uri="{BB962C8B-B14F-4D97-AF65-F5344CB8AC3E}">
        <p14:creationId xmlns:p14="http://schemas.microsoft.com/office/powerpoint/2010/main" val="1283123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307975" y="6354763"/>
            <a:ext cx="73929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marL="115888" indent="-115888"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spcAft>
                <a:spcPct val="25000"/>
              </a:spcAft>
            </a:pPr>
            <a:r>
              <a:rPr lang="en-US" sz="1200" b="0">
                <a:solidFill>
                  <a:schemeClr val="tx1"/>
                </a:solidFill>
                <a:cs typeface="Arial" charset="0"/>
              </a:rPr>
              <a:t>Motzer RJ et al. </a:t>
            </a:r>
            <a:r>
              <a:rPr lang="en-US" sz="1200" b="0" i="1">
                <a:solidFill>
                  <a:schemeClr val="tx1"/>
                </a:solidFill>
                <a:cs typeface="Arial" charset="0"/>
              </a:rPr>
              <a:t>J Clin Oncol</a:t>
            </a:r>
            <a:r>
              <a:rPr lang="en-US" sz="1200" b="0">
                <a:solidFill>
                  <a:schemeClr val="tx1"/>
                </a:solidFill>
                <a:cs typeface="Arial" charset="0"/>
              </a:rPr>
              <a:t>. 2002;20:289-296.</a:t>
            </a:r>
          </a:p>
        </p:txBody>
      </p:sp>
      <p:sp>
        <p:nvSpPr>
          <p:cNvPr id="19460" name="Rectangle 5"/>
          <p:cNvSpPr>
            <a:spLocks noChangeArrowheads="1"/>
          </p:cNvSpPr>
          <p:nvPr/>
        </p:nvSpPr>
        <p:spPr bwMode="auto">
          <a:xfrm>
            <a:off x="4495800" y="1744663"/>
            <a:ext cx="3559175" cy="9525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sp>
        <p:nvSpPr>
          <p:cNvPr id="19461" name="Line 6"/>
          <p:cNvSpPr>
            <a:spLocks noChangeShapeType="1"/>
          </p:cNvSpPr>
          <p:nvPr/>
        </p:nvSpPr>
        <p:spPr bwMode="auto">
          <a:xfrm>
            <a:off x="4665663" y="1935163"/>
            <a:ext cx="363537"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lstStyle/>
          <a:p>
            <a:endParaRPr lang="es-ES"/>
          </a:p>
        </p:txBody>
      </p:sp>
      <p:sp>
        <p:nvSpPr>
          <p:cNvPr id="19462" name="Line 7"/>
          <p:cNvSpPr>
            <a:spLocks noChangeShapeType="1"/>
          </p:cNvSpPr>
          <p:nvPr/>
        </p:nvSpPr>
        <p:spPr bwMode="auto">
          <a:xfrm>
            <a:off x="4665663" y="2201863"/>
            <a:ext cx="363537" cy="0"/>
          </a:xfrm>
          <a:prstGeom prst="line">
            <a:avLst/>
          </a:prstGeom>
          <a:ln>
            <a:headEnd/>
            <a:tailEnd/>
          </a:ln>
        </p:spPr>
        <p:style>
          <a:lnRef idx="3">
            <a:schemeClr val="accent4"/>
          </a:lnRef>
          <a:fillRef idx="0">
            <a:schemeClr val="accent4"/>
          </a:fillRef>
          <a:effectRef idx="2">
            <a:schemeClr val="accent4"/>
          </a:effectRef>
          <a:fontRef idx="minor">
            <a:schemeClr val="tx1"/>
          </a:fontRef>
        </p:style>
        <p:txBody>
          <a:bodyPr wrap="none" anchor="ctr"/>
          <a:lstStyle/>
          <a:p>
            <a:endParaRPr lang="es-ES"/>
          </a:p>
        </p:txBody>
      </p:sp>
      <p:sp>
        <p:nvSpPr>
          <p:cNvPr id="19463" name="Line 8"/>
          <p:cNvSpPr>
            <a:spLocks noChangeShapeType="1"/>
          </p:cNvSpPr>
          <p:nvPr/>
        </p:nvSpPr>
        <p:spPr bwMode="auto">
          <a:xfrm>
            <a:off x="4694238" y="2451100"/>
            <a:ext cx="334962" cy="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s-ES"/>
          </a:p>
        </p:txBody>
      </p:sp>
      <p:sp>
        <p:nvSpPr>
          <p:cNvPr id="19464" name="Text Box 9"/>
          <p:cNvSpPr txBox="1">
            <a:spLocks noChangeArrowheads="1"/>
          </p:cNvSpPr>
          <p:nvPr/>
        </p:nvSpPr>
        <p:spPr bwMode="auto">
          <a:xfrm>
            <a:off x="5029200" y="1795463"/>
            <a:ext cx="24241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b="0">
                <a:solidFill>
                  <a:schemeClr val="tx1"/>
                </a:solidFill>
              </a:rPr>
              <a:t>0 risk factors (n=80 patients)</a:t>
            </a:r>
          </a:p>
        </p:txBody>
      </p:sp>
      <p:sp>
        <p:nvSpPr>
          <p:cNvPr id="19465" name="Text Box 10"/>
          <p:cNvSpPr txBox="1">
            <a:spLocks noChangeArrowheads="1"/>
          </p:cNvSpPr>
          <p:nvPr/>
        </p:nvSpPr>
        <p:spPr bwMode="auto">
          <a:xfrm>
            <a:off x="5029200" y="2060575"/>
            <a:ext cx="28765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b="0">
                <a:solidFill>
                  <a:schemeClr val="tx1"/>
                </a:solidFill>
              </a:rPr>
              <a:t>1 or 2 risk factors (n=269 patients)</a:t>
            </a:r>
          </a:p>
        </p:txBody>
      </p:sp>
      <p:sp>
        <p:nvSpPr>
          <p:cNvPr id="19466" name="Text Box 11"/>
          <p:cNvSpPr txBox="1">
            <a:spLocks noChangeArrowheads="1"/>
          </p:cNvSpPr>
          <p:nvPr/>
        </p:nvSpPr>
        <p:spPr bwMode="auto">
          <a:xfrm>
            <a:off x="5029200" y="2320925"/>
            <a:ext cx="30241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b="0">
                <a:solidFill>
                  <a:schemeClr val="tx1"/>
                </a:solidFill>
              </a:rPr>
              <a:t>3, 4, or 5 risk factors (n=88 patients)</a:t>
            </a:r>
          </a:p>
        </p:txBody>
      </p:sp>
      <p:sp>
        <p:nvSpPr>
          <p:cNvPr id="19467" name="Text Box 12"/>
          <p:cNvSpPr txBox="1">
            <a:spLocks noChangeArrowheads="1"/>
          </p:cNvSpPr>
          <p:nvPr/>
        </p:nvSpPr>
        <p:spPr bwMode="auto">
          <a:xfrm>
            <a:off x="4500563" y="2889250"/>
            <a:ext cx="4176712" cy="1768475"/>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171450" indent="-171450"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spcAft>
                <a:spcPts val="600"/>
              </a:spcAft>
            </a:pPr>
            <a:r>
              <a:rPr lang="en-US" sz="1400">
                <a:solidFill>
                  <a:schemeClr val="tx1"/>
                </a:solidFill>
              </a:rPr>
              <a:t>Risk factors associated with worse prognosis</a:t>
            </a:r>
          </a:p>
          <a:p>
            <a:pPr eaLnBrk="1" hangingPunct="1">
              <a:spcAft>
                <a:spcPts val="600"/>
              </a:spcAft>
              <a:buFontTx/>
              <a:buChar char="•"/>
            </a:pPr>
            <a:r>
              <a:rPr lang="en-US" sz="1400" b="0">
                <a:solidFill>
                  <a:schemeClr val="tx1"/>
                </a:solidFill>
              </a:rPr>
              <a:t>KPS &lt;80</a:t>
            </a:r>
          </a:p>
          <a:p>
            <a:pPr eaLnBrk="1" hangingPunct="1">
              <a:spcAft>
                <a:spcPts val="600"/>
              </a:spcAft>
              <a:buFontTx/>
              <a:buChar char="•"/>
            </a:pPr>
            <a:r>
              <a:rPr lang="en-US" sz="1400" b="0">
                <a:solidFill>
                  <a:schemeClr val="tx1"/>
                </a:solidFill>
              </a:rPr>
              <a:t>Low serum hemoglobin (13 g/dL/11.5 g/dL: M/F) </a:t>
            </a:r>
          </a:p>
          <a:p>
            <a:pPr eaLnBrk="1" hangingPunct="1">
              <a:spcAft>
                <a:spcPts val="600"/>
              </a:spcAft>
              <a:buFontTx/>
              <a:buChar char="•"/>
            </a:pPr>
            <a:r>
              <a:rPr lang="en-US" sz="1400" b="0">
                <a:solidFill>
                  <a:schemeClr val="tx1"/>
                </a:solidFill>
              </a:rPr>
              <a:t>High corrected calcium (10 mg/dL)</a:t>
            </a:r>
          </a:p>
          <a:p>
            <a:pPr eaLnBrk="1" hangingPunct="1">
              <a:spcAft>
                <a:spcPts val="600"/>
              </a:spcAft>
              <a:buFontTx/>
              <a:buChar char="•"/>
            </a:pPr>
            <a:r>
              <a:rPr lang="en-US" sz="1400" b="0">
                <a:solidFill>
                  <a:schemeClr val="tx1"/>
                </a:solidFill>
              </a:rPr>
              <a:t>High lactate dehydrogenase (300 U/L)</a:t>
            </a:r>
          </a:p>
          <a:p>
            <a:pPr eaLnBrk="1" hangingPunct="1">
              <a:spcAft>
                <a:spcPts val="600"/>
              </a:spcAft>
              <a:buFontTx/>
              <a:buChar char="•"/>
            </a:pPr>
            <a:r>
              <a:rPr lang="en-US" sz="1400" b="0">
                <a:solidFill>
                  <a:schemeClr val="tx1"/>
                </a:solidFill>
              </a:rPr>
              <a:t>No nephrectomy or &lt; 1 yr from Dx to Treatment</a:t>
            </a:r>
            <a:endParaRPr lang="en-US" sz="1400" i="1">
              <a:solidFill>
                <a:schemeClr val="tx1"/>
              </a:solidFill>
            </a:endParaRPr>
          </a:p>
        </p:txBody>
      </p:sp>
      <p:sp>
        <p:nvSpPr>
          <p:cNvPr id="19468" name="Text Box 13"/>
          <p:cNvSpPr txBox="1">
            <a:spLocks noChangeArrowheads="1"/>
          </p:cNvSpPr>
          <p:nvPr/>
        </p:nvSpPr>
        <p:spPr bwMode="auto">
          <a:xfrm>
            <a:off x="3265488" y="5980113"/>
            <a:ext cx="2603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600">
                <a:solidFill>
                  <a:schemeClr val="tx1"/>
                </a:solidFill>
              </a:rPr>
              <a:t>Years from Start of IFN</a:t>
            </a:r>
            <a:r>
              <a:rPr lang="en-US" sz="1600">
                <a:solidFill>
                  <a:schemeClr val="tx1"/>
                </a:solidFill>
                <a:latin typeface="Trebuchet MS" charset="0"/>
              </a:rPr>
              <a:t>-</a:t>
            </a:r>
            <a:r>
              <a:rPr lang="en-US" sz="1600">
                <a:solidFill>
                  <a:schemeClr val="tx1"/>
                </a:solidFill>
                <a:latin typeface="Trebuchet MS" charset="0"/>
                <a:sym typeface="Symbol" charset="0"/>
              </a:rPr>
              <a:t></a:t>
            </a:r>
            <a:endParaRPr lang="en-US" sz="1600">
              <a:solidFill>
                <a:schemeClr val="tx1"/>
              </a:solidFill>
            </a:endParaRPr>
          </a:p>
        </p:txBody>
      </p:sp>
      <p:sp>
        <p:nvSpPr>
          <p:cNvPr id="19469" name="Text Box 14"/>
          <p:cNvSpPr txBox="1">
            <a:spLocks noChangeArrowheads="1"/>
          </p:cNvSpPr>
          <p:nvPr/>
        </p:nvSpPr>
        <p:spPr bwMode="auto">
          <a:xfrm rot="-5400000">
            <a:off x="138906" y="3599657"/>
            <a:ext cx="22621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600">
                <a:solidFill>
                  <a:schemeClr val="tx1"/>
                </a:solidFill>
              </a:rPr>
              <a:t>Proportion Surviving </a:t>
            </a:r>
          </a:p>
        </p:txBody>
      </p:sp>
      <p:grpSp>
        <p:nvGrpSpPr>
          <p:cNvPr id="19470" name="Group 15"/>
          <p:cNvGrpSpPr>
            <a:grpSpLocks/>
          </p:cNvGrpSpPr>
          <p:nvPr/>
        </p:nvGrpSpPr>
        <p:grpSpPr bwMode="auto">
          <a:xfrm>
            <a:off x="1470025" y="1825625"/>
            <a:ext cx="430213" cy="3919538"/>
            <a:chOff x="637" y="1035"/>
            <a:chExt cx="271" cy="2469"/>
          </a:xfrm>
        </p:grpSpPr>
        <p:sp>
          <p:nvSpPr>
            <p:cNvPr id="19523" name="Text Box 16"/>
            <p:cNvSpPr txBox="1">
              <a:spLocks noChangeArrowheads="1"/>
            </p:cNvSpPr>
            <p:nvPr/>
          </p:nvSpPr>
          <p:spPr bwMode="auto">
            <a:xfrm>
              <a:off x="730" y="3312"/>
              <a:ext cx="17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0</a:t>
              </a:r>
            </a:p>
          </p:txBody>
        </p:sp>
        <p:sp>
          <p:nvSpPr>
            <p:cNvPr id="19524" name="Text Box 17"/>
            <p:cNvSpPr txBox="1">
              <a:spLocks noChangeArrowheads="1"/>
            </p:cNvSpPr>
            <p:nvPr/>
          </p:nvSpPr>
          <p:spPr bwMode="auto">
            <a:xfrm>
              <a:off x="699" y="3084"/>
              <a:ext cx="2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.1</a:t>
              </a:r>
            </a:p>
          </p:txBody>
        </p:sp>
        <p:sp>
          <p:nvSpPr>
            <p:cNvPr id="19525" name="Text Box 18"/>
            <p:cNvSpPr txBox="1">
              <a:spLocks noChangeArrowheads="1"/>
            </p:cNvSpPr>
            <p:nvPr/>
          </p:nvSpPr>
          <p:spPr bwMode="auto">
            <a:xfrm>
              <a:off x="699" y="2856"/>
              <a:ext cx="2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.2</a:t>
              </a:r>
            </a:p>
          </p:txBody>
        </p:sp>
        <p:sp>
          <p:nvSpPr>
            <p:cNvPr id="19526" name="Text Box 19"/>
            <p:cNvSpPr txBox="1">
              <a:spLocks noChangeArrowheads="1"/>
            </p:cNvSpPr>
            <p:nvPr/>
          </p:nvSpPr>
          <p:spPr bwMode="auto">
            <a:xfrm>
              <a:off x="699" y="2628"/>
              <a:ext cx="2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.3</a:t>
              </a:r>
            </a:p>
          </p:txBody>
        </p:sp>
        <p:sp>
          <p:nvSpPr>
            <p:cNvPr id="19527" name="Text Box 20"/>
            <p:cNvSpPr txBox="1">
              <a:spLocks noChangeArrowheads="1"/>
            </p:cNvSpPr>
            <p:nvPr/>
          </p:nvSpPr>
          <p:spPr bwMode="auto">
            <a:xfrm>
              <a:off x="699" y="2401"/>
              <a:ext cx="2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.4</a:t>
              </a:r>
            </a:p>
          </p:txBody>
        </p:sp>
        <p:sp>
          <p:nvSpPr>
            <p:cNvPr id="19528" name="Text Box 21"/>
            <p:cNvSpPr txBox="1">
              <a:spLocks noChangeArrowheads="1"/>
            </p:cNvSpPr>
            <p:nvPr/>
          </p:nvSpPr>
          <p:spPr bwMode="auto">
            <a:xfrm>
              <a:off x="699" y="2173"/>
              <a:ext cx="2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.5</a:t>
              </a:r>
            </a:p>
          </p:txBody>
        </p:sp>
        <p:sp>
          <p:nvSpPr>
            <p:cNvPr id="19529" name="Text Box 22"/>
            <p:cNvSpPr txBox="1">
              <a:spLocks noChangeArrowheads="1"/>
            </p:cNvSpPr>
            <p:nvPr/>
          </p:nvSpPr>
          <p:spPr bwMode="auto">
            <a:xfrm>
              <a:off x="699" y="1945"/>
              <a:ext cx="2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.6</a:t>
              </a:r>
            </a:p>
          </p:txBody>
        </p:sp>
        <p:sp>
          <p:nvSpPr>
            <p:cNvPr id="19530" name="Text Box 23"/>
            <p:cNvSpPr txBox="1">
              <a:spLocks noChangeArrowheads="1"/>
            </p:cNvSpPr>
            <p:nvPr/>
          </p:nvSpPr>
          <p:spPr bwMode="auto">
            <a:xfrm>
              <a:off x="699" y="1718"/>
              <a:ext cx="2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.7</a:t>
              </a:r>
            </a:p>
          </p:txBody>
        </p:sp>
        <p:sp>
          <p:nvSpPr>
            <p:cNvPr id="19531" name="Text Box 24"/>
            <p:cNvSpPr txBox="1">
              <a:spLocks noChangeArrowheads="1"/>
            </p:cNvSpPr>
            <p:nvPr/>
          </p:nvSpPr>
          <p:spPr bwMode="auto">
            <a:xfrm>
              <a:off x="699" y="1490"/>
              <a:ext cx="2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.8</a:t>
              </a:r>
            </a:p>
          </p:txBody>
        </p:sp>
        <p:sp>
          <p:nvSpPr>
            <p:cNvPr id="19532" name="Text Box 25"/>
            <p:cNvSpPr txBox="1">
              <a:spLocks noChangeArrowheads="1"/>
            </p:cNvSpPr>
            <p:nvPr/>
          </p:nvSpPr>
          <p:spPr bwMode="auto">
            <a:xfrm>
              <a:off x="699" y="1262"/>
              <a:ext cx="2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.9</a:t>
              </a:r>
            </a:p>
          </p:txBody>
        </p:sp>
        <p:sp>
          <p:nvSpPr>
            <p:cNvPr id="19533" name="Text Box 26"/>
            <p:cNvSpPr txBox="1">
              <a:spLocks noChangeArrowheads="1"/>
            </p:cNvSpPr>
            <p:nvPr/>
          </p:nvSpPr>
          <p:spPr bwMode="auto">
            <a:xfrm>
              <a:off x="637" y="1035"/>
              <a:ext cx="27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chemeClr val="tx1"/>
                  </a:solidFill>
                </a:rPr>
                <a:t>1.0</a:t>
              </a:r>
            </a:p>
          </p:txBody>
        </p:sp>
      </p:grpSp>
      <p:grpSp>
        <p:nvGrpSpPr>
          <p:cNvPr id="19471" name="Group 27"/>
          <p:cNvGrpSpPr>
            <a:grpSpLocks/>
          </p:cNvGrpSpPr>
          <p:nvPr/>
        </p:nvGrpSpPr>
        <p:grpSpPr bwMode="auto">
          <a:xfrm>
            <a:off x="1849438" y="1982788"/>
            <a:ext cx="92075" cy="3606800"/>
            <a:chOff x="980" y="1134"/>
            <a:chExt cx="58" cy="2272"/>
          </a:xfrm>
        </p:grpSpPr>
        <p:sp>
          <p:nvSpPr>
            <p:cNvPr id="19512" name="Line 28"/>
            <p:cNvSpPr>
              <a:spLocks noChangeShapeType="1"/>
            </p:cNvSpPr>
            <p:nvPr/>
          </p:nvSpPr>
          <p:spPr bwMode="auto">
            <a:xfrm rot="5400000">
              <a:off x="1009" y="1106"/>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13" name="Line 29"/>
            <p:cNvSpPr>
              <a:spLocks noChangeShapeType="1"/>
            </p:cNvSpPr>
            <p:nvPr/>
          </p:nvSpPr>
          <p:spPr bwMode="auto">
            <a:xfrm rot="5400000">
              <a:off x="1011" y="3378"/>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14" name="Line 30"/>
            <p:cNvSpPr>
              <a:spLocks noChangeShapeType="1"/>
            </p:cNvSpPr>
            <p:nvPr/>
          </p:nvSpPr>
          <p:spPr bwMode="auto">
            <a:xfrm rot="5400000">
              <a:off x="1010" y="3150"/>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15" name="Line 31"/>
            <p:cNvSpPr>
              <a:spLocks noChangeShapeType="1"/>
            </p:cNvSpPr>
            <p:nvPr/>
          </p:nvSpPr>
          <p:spPr bwMode="auto">
            <a:xfrm rot="5400000">
              <a:off x="1010" y="2923"/>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16" name="Line 32"/>
            <p:cNvSpPr>
              <a:spLocks noChangeShapeType="1"/>
            </p:cNvSpPr>
            <p:nvPr/>
          </p:nvSpPr>
          <p:spPr bwMode="auto">
            <a:xfrm rot="5400000">
              <a:off x="1009" y="2696"/>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17" name="Line 33"/>
            <p:cNvSpPr>
              <a:spLocks noChangeShapeType="1"/>
            </p:cNvSpPr>
            <p:nvPr/>
          </p:nvSpPr>
          <p:spPr bwMode="auto">
            <a:xfrm rot="5400000">
              <a:off x="1010" y="2469"/>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18" name="Line 34"/>
            <p:cNvSpPr>
              <a:spLocks noChangeShapeType="1"/>
            </p:cNvSpPr>
            <p:nvPr/>
          </p:nvSpPr>
          <p:spPr bwMode="auto">
            <a:xfrm rot="5400000">
              <a:off x="1009" y="2242"/>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19" name="Line 35"/>
            <p:cNvSpPr>
              <a:spLocks noChangeShapeType="1"/>
            </p:cNvSpPr>
            <p:nvPr/>
          </p:nvSpPr>
          <p:spPr bwMode="auto">
            <a:xfrm rot="5400000">
              <a:off x="1009" y="2014"/>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20" name="Line 36"/>
            <p:cNvSpPr>
              <a:spLocks noChangeShapeType="1"/>
            </p:cNvSpPr>
            <p:nvPr/>
          </p:nvSpPr>
          <p:spPr bwMode="auto">
            <a:xfrm rot="5400000">
              <a:off x="1008" y="1787"/>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21" name="Line 37"/>
            <p:cNvSpPr>
              <a:spLocks noChangeShapeType="1"/>
            </p:cNvSpPr>
            <p:nvPr/>
          </p:nvSpPr>
          <p:spPr bwMode="auto">
            <a:xfrm rot="5400000">
              <a:off x="1010" y="1560"/>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22" name="Line 38"/>
            <p:cNvSpPr>
              <a:spLocks noChangeShapeType="1"/>
            </p:cNvSpPr>
            <p:nvPr/>
          </p:nvSpPr>
          <p:spPr bwMode="auto">
            <a:xfrm rot="5400000">
              <a:off x="1010" y="1333"/>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grpSp>
      <p:sp>
        <p:nvSpPr>
          <p:cNvPr id="19472" name="Text Box 39"/>
          <p:cNvSpPr txBox="1">
            <a:spLocks noChangeArrowheads="1"/>
          </p:cNvSpPr>
          <p:nvPr/>
        </p:nvSpPr>
        <p:spPr bwMode="auto">
          <a:xfrm>
            <a:off x="1831975" y="5670550"/>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chemeClr val="tx1"/>
                </a:solidFill>
              </a:rPr>
              <a:t>0</a:t>
            </a:r>
          </a:p>
        </p:txBody>
      </p:sp>
      <p:sp>
        <p:nvSpPr>
          <p:cNvPr id="19473" name="Text Box 40"/>
          <p:cNvSpPr txBox="1">
            <a:spLocks noChangeArrowheads="1"/>
          </p:cNvSpPr>
          <p:nvPr/>
        </p:nvSpPr>
        <p:spPr bwMode="auto">
          <a:xfrm>
            <a:off x="2476500" y="5670550"/>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chemeClr val="tx1"/>
                </a:solidFill>
              </a:rPr>
              <a:t>2</a:t>
            </a:r>
          </a:p>
        </p:txBody>
      </p:sp>
      <p:sp>
        <p:nvSpPr>
          <p:cNvPr id="19474" name="Text Box 41"/>
          <p:cNvSpPr txBox="1">
            <a:spLocks noChangeArrowheads="1"/>
          </p:cNvSpPr>
          <p:nvPr/>
        </p:nvSpPr>
        <p:spPr bwMode="auto">
          <a:xfrm>
            <a:off x="6980238" y="5670550"/>
            <a:ext cx="381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chemeClr val="tx1"/>
                </a:solidFill>
              </a:rPr>
              <a:t>16</a:t>
            </a:r>
          </a:p>
        </p:txBody>
      </p:sp>
      <p:sp>
        <p:nvSpPr>
          <p:cNvPr id="19475" name="Text Box 42"/>
          <p:cNvSpPr txBox="1">
            <a:spLocks noChangeArrowheads="1"/>
          </p:cNvSpPr>
          <p:nvPr/>
        </p:nvSpPr>
        <p:spPr bwMode="auto">
          <a:xfrm>
            <a:off x="6342063" y="5678488"/>
            <a:ext cx="381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14</a:t>
            </a:r>
          </a:p>
        </p:txBody>
      </p:sp>
      <p:sp>
        <p:nvSpPr>
          <p:cNvPr id="19476" name="Text Box 43"/>
          <p:cNvSpPr txBox="1">
            <a:spLocks noChangeArrowheads="1"/>
          </p:cNvSpPr>
          <p:nvPr/>
        </p:nvSpPr>
        <p:spPr bwMode="auto">
          <a:xfrm>
            <a:off x="5994400" y="5673725"/>
            <a:ext cx="381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13</a:t>
            </a:r>
          </a:p>
        </p:txBody>
      </p:sp>
      <p:sp>
        <p:nvSpPr>
          <p:cNvPr id="19477" name="Text Box 44"/>
          <p:cNvSpPr txBox="1">
            <a:spLocks noChangeArrowheads="1"/>
          </p:cNvSpPr>
          <p:nvPr/>
        </p:nvSpPr>
        <p:spPr bwMode="auto">
          <a:xfrm>
            <a:off x="5357813" y="5670550"/>
            <a:ext cx="381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11</a:t>
            </a:r>
          </a:p>
        </p:txBody>
      </p:sp>
      <p:sp>
        <p:nvSpPr>
          <p:cNvPr id="19478" name="Text Box 45"/>
          <p:cNvSpPr txBox="1">
            <a:spLocks noChangeArrowheads="1"/>
          </p:cNvSpPr>
          <p:nvPr/>
        </p:nvSpPr>
        <p:spPr bwMode="auto">
          <a:xfrm>
            <a:off x="4751388" y="5670550"/>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9</a:t>
            </a:r>
          </a:p>
        </p:txBody>
      </p:sp>
      <p:sp>
        <p:nvSpPr>
          <p:cNvPr id="19479" name="Text Box 46"/>
          <p:cNvSpPr txBox="1">
            <a:spLocks noChangeArrowheads="1"/>
          </p:cNvSpPr>
          <p:nvPr/>
        </p:nvSpPr>
        <p:spPr bwMode="auto">
          <a:xfrm>
            <a:off x="3451225" y="5670550"/>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5</a:t>
            </a:r>
          </a:p>
        </p:txBody>
      </p:sp>
      <p:sp>
        <p:nvSpPr>
          <p:cNvPr id="19480" name="Text Box 47"/>
          <p:cNvSpPr txBox="1">
            <a:spLocks noChangeArrowheads="1"/>
          </p:cNvSpPr>
          <p:nvPr/>
        </p:nvSpPr>
        <p:spPr bwMode="auto">
          <a:xfrm>
            <a:off x="3140075" y="5662613"/>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chemeClr val="tx1"/>
                </a:solidFill>
              </a:rPr>
              <a:t>4</a:t>
            </a:r>
          </a:p>
        </p:txBody>
      </p:sp>
      <p:sp>
        <p:nvSpPr>
          <p:cNvPr id="19481" name="Text Box 48"/>
          <p:cNvSpPr txBox="1">
            <a:spLocks noChangeArrowheads="1"/>
          </p:cNvSpPr>
          <p:nvPr/>
        </p:nvSpPr>
        <p:spPr bwMode="auto">
          <a:xfrm>
            <a:off x="2806700" y="5670550"/>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3</a:t>
            </a:r>
          </a:p>
        </p:txBody>
      </p:sp>
      <p:sp>
        <p:nvSpPr>
          <p:cNvPr id="19482" name="Text Box 49"/>
          <p:cNvSpPr txBox="1">
            <a:spLocks noChangeArrowheads="1"/>
          </p:cNvSpPr>
          <p:nvPr/>
        </p:nvSpPr>
        <p:spPr bwMode="auto">
          <a:xfrm>
            <a:off x="2166938" y="5670550"/>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chemeClr val="tx1"/>
                </a:solidFill>
              </a:rPr>
              <a:t>6</a:t>
            </a:r>
          </a:p>
        </p:txBody>
      </p:sp>
      <p:sp>
        <p:nvSpPr>
          <p:cNvPr id="19483" name="Text Box 50"/>
          <p:cNvSpPr txBox="1">
            <a:spLocks noChangeArrowheads="1"/>
          </p:cNvSpPr>
          <p:nvPr/>
        </p:nvSpPr>
        <p:spPr bwMode="auto">
          <a:xfrm>
            <a:off x="6650038" y="5670550"/>
            <a:ext cx="381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15</a:t>
            </a:r>
          </a:p>
        </p:txBody>
      </p:sp>
      <p:sp>
        <p:nvSpPr>
          <p:cNvPr id="19484" name="Text Box 51"/>
          <p:cNvSpPr txBox="1">
            <a:spLocks noChangeArrowheads="1"/>
          </p:cNvSpPr>
          <p:nvPr/>
        </p:nvSpPr>
        <p:spPr bwMode="auto">
          <a:xfrm>
            <a:off x="5672138" y="5673725"/>
            <a:ext cx="381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12</a:t>
            </a:r>
          </a:p>
        </p:txBody>
      </p:sp>
      <p:sp>
        <p:nvSpPr>
          <p:cNvPr id="19485" name="Text Box 52"/>
          <p:cNvSpPr txBox="1">
            <a:spLocks noChangeArrowheads="1"/>
          </p:cNvSpPr>
          <p:nvPr/>
        </p:nvSpPr>
        <p:spPr bwMode="auto">
          <a:xfrm>
            <a:off x="5035550" y="5670550"/>
            <a:ext cx="381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10</a:t>
            </a:r>
          </a:p>
        </p:txBody>
      </p:sp>
      <p:sp>
        <p:nvSpPr>
          <p:cNvPr id="19486" name="Text Box 53"/>
          <p:cNvSpPr txBox="1">
            <a:spLocks noChangeArrowheads="1"/>
          </p:cNvSpPr>
          <p:nvPr/>
        </p:nvSpPr>
        <p:spPr bwMode="auto">
          <a:xfrm>
            <a:off x="4429125" y="5670550"/>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8</a:t>
            </a:r>
          </a:p>
        </p:txBody>
      </p:sp>
      <p:sp>
        <p:nvSpPr>
          <p:cNvPr id="19487" name="Text Box 54"/>
          <p:cNvSpPr txBox="1">
            <a:spLocks noChangeArrowheads="1"/>
          </p:cNvSpPr>
          <p:nvPr/>
        </p:nvSpPr>
        <p:spPr bwMode="auto">
          <a:xfrm>
            <a:off x="4106863" y="5670550"/>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7</a:t>
            </a:r>
          </a:p>
        </p:txBody>
      </p:sp>
      <p:sp>
        <p:nvSpPr>
          <p:cNvPr id="19488" name="Text Box 55"/>
          <p:cNvSpPr txBox="1">
            <a:spLocks noChangeArrowheads="1"/>
          </p:cNvSpPr>
          <p:nvPr/>
        </p:nvSpPr>
        <p:spPr bwMode="auto">
          <a:xfrm>
            <a:off x="3783013" y="5670550"/>
            <a:ext cx="282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chemeClr val="tx1"/>
                </a:solidFill>
              </a:rPr>
              <a:t>6</a:t>
            </a:r>
          </a:p>
        </p:txBody>
      </p:sp>
      <p:grpSp>
        <p:nvGrpSpPr>
          <p:cNvPr id="19489" name="Group 56"/>
          <p:cNvGrpSpPr>
            <a:grpSpLocks/>
          </p:cNvGrpSpPr>
          <p:nvPr/>
        </p:nvGrpSpPr>
        <p:grpSpPr bwMode="auto">
          <a:xfrm>
            <a:off x="1973263" y="5634038"/>
            <a:ext cx="5197475" cy="93662"/>
            <a:chOff x="1045" y="3549"/>
            <a:chExt cx="3274" cy="59"/>
          </a:xfrm>
        </p:grpSpPr>
        <p:sp>
          <p:nvSpPr>
            <p:cNvPr id="19495" name="Line 57"/>
            <p:cNvSpPr>
              <a:spLocks noChangeShapeType="1"/>
            </p:cNvSpPr>
            <p:nvPr/>
          </p:nvSpPr>
          <p:spPr bwMode="auto">
            <a:xfrm>
              <a:off x="1463" y="3549"/>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496" name="Line 58"/>
            <p:cNvSpPr>
              <a:spLocks noChangeShapeType="1"/>
            </p:cNvSpPr>
            <p:nvPr/>
          </p:nvSpPr>
          <p:spPr bwMode="auto">
            <a:xfrm>
              <a:off x="4319"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497" name="Line 59"/>
            <p:cNvSpPr>
              <a:spLocks noChangeShapeType="1"/>
            </p:cNvSpPr>
            <p:nvPr/>
          </p:nvSpPr>
          <p:spPr bwMode="auto">
            <a:xfrm>
              <a:off x="3917"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498" name="Line 60"/>
            <p:cNvSpPr>
              <a:spLocks noChangeShapeType="1"/>
            </p:cNvSpPr>
            <p:nvPr/>
          </p:nvSpPr>
          <p:spPr bwMode="auto">
            <a:xfrm>
              <a:off x="3702"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499" name="Line 61"/>
            <p:cNvSpPr>
              <a:spLocks noChangeShapeType="1"/>
            </p:cNvSpPr>
            <p:nvPr/>
          </p:nvSpPr>
          <p:spPr bwMode="auto">
            <a:xfrm>
              <a:off x="3289"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0" name="Line 62"/>
            <p:cNvSpPr>
              <a:spLocks noChangeShapeType="1"/>
            </p:cNvSpPr>
            <p:nvPr/>
          </p:nvSpPr>
          <p:spPr bwMode="auto">
            <a:xfrm>
              <a:off x="2884"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1" name="Line 63"/>
            <p:cNvSpPr>
              <a:spLocks noChangeShapeType="1"/>
            </p:cNvSpPr>
            <p:nvPr/>
          </p:nvSpPr>
          <p:spPr bwMode="auto">
            <a:xfrm>
              <a:off x="2065"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2" name="Line 64"/>
            <p:cNvSpPr>
              <a:spLocks noChangeShapeType="1"/>
            </p:cNvSpPr>
            <p:nvPr/>
          </p:nvSpPr>
          <p:spPr bwMode="auto">
            <a:xfrm>
              <a:off x="1869" y="3552"/>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3" name="Line 65"/>
            <p:cNvSpPr>
              <a:spLocks noChangeShapeType="1"/>
            </p:cNvSpPr>
            <p:nvPr/>
          </p:nvSpPr>
          <p:spPr bwMode="auto">
            <a:xfrm>
              <a:off x="1659" y="3549"/>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4" name="Line 66"/>
            <p:cNvSpPr>
              <a:spLocks noChangeShapeType="1"/>
            </p:cNvSpPr>
            <p:nvPr/>
          </p:nvSpPr>
          <p:spPr bwMode="auto">
            <a:xfrm>
              <a:off x="1253" y="3549"/>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5" name="Line 67"/>
            <p:cNvSpPr>
              <a:spLocks noChangeShapeType="1"/>
            </p:cNvSpPr>
            <p:nvPr/>
          </p:nvSpPr>
          <p:spPr bwMode="auto">
            <a:xfrm>
              <a:off x="1045"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6" name="Line 68"/>
            <p:cNvSpPr>
              <a:spLocks noChangeShapeType="1"/>
            </p:cNvSpPr>
            <p:nvPr/>
          </p:nvSpPr>
          <p:spPr bwMode="auto">
            <a:xfrm>
              <a:off x="4111"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7" name="Line 69"/>
            <p:cNvSpPr>
              <a:spLocks noChangeShapeType="1"/>
            </p:cNvSpPr>
            <p:nvPr/>
          </p:nvSpPr>
          <p:spPr bwMode="auto">
            <a:xfrm>
              <a:off x="3499"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8" name="Line 70"/>
            <p:cNvSpPr>
              <a:spLocks noChangeShapeType="1"/>
            </p:cNvSpPr>
            <p:nvPr/>
          </p:nvSpPr>
          <p:spPr bwMode="auto">
            <a:xfrm>
              <a:off x="3086"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09" name="Line 71"/>
            <p:cNvSpPr>
              <a:spLocks noChangeShapeType="1"/>
            </p:cNvSpPr>
            <p:nvPr/>
          </p:nvSpPr>
          <p:spPr bwMode="auto">
            <a:xfrm>
              <a:off x="2681"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10" name="Line 72"/>
            <p:cNvSpPr>
              <a:spLocks noChangeShapeType="1"/>
            </p:cNvSpPr>
            <p:nvPr/>
          </p:nvSpPr>
          <p:spPr bwMode="auto">
            <a:xfrm>
              <a:off x="2478"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9511" name="Line 73"/>
            <p:cNvSpPr>
              <a:spLocks noChangeShapeType="1"/>
            </p:cNvSpPr>
            <p:nvPr/>
          </p:nvSpPr>
          <p:spPr bwMode="auto">
            <a:xfrm>
              <a:off x="2274"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p>
          </p:txBody>
        </p:sp>
      </p:grpSp>
      <p:sp>
        <p:nvSpPr>
          <p:cNvPr id="19490" name="Freeform 74"/>
          <p:cNvSpPr>
            <a:spLocks/>
          </p:cNvSpPr>
          <p:nvPr/>
        </p:nvSpPr>
        <p:spPr bwMode="auto">
          <a:xfrm>
            <a:off x="1941513" y="1974850"/>
            <a:ext cx="5232400" cy="3659188"/>
          </a:xfrm>
          <a:custGeom>
            <a:avLst/>
            <a:gdLst>
              <a:gd name="T0" fmla="*/ 10597284 w 3594"/>
              <a:gd name="T1" fmla="*/ 0 h 2288"/>
              <a:gd name="T2" fmla="*/ 0 w 3594"/>
              <a:gd name="T3" fmla="*/ 2147483647 h 2288"/>
              <a:gd name="T4" fmla="*/ 2147483647 w 3594"/>
              <a:gd name="T5" fmla="*/ 2147483647 h 2288"/>
              <a:gd name="T6" fmla="*/ 0 60000 65536"/>
              <a:gd name="T7" fmla="*/ 0 60000 65536"/>
              <a:gd name="T8" fmla="*/ 0 60000 65536"/>
              <a:gd name="T9" fmla="*/ 0 w 3594"/>
              <a:gd name="T10" fmla="*/ 0 h 2288"/>
              <a:gd name="T11" fmla="*/ 3594 w 3594"/>
              <a:gd name="T12" fmla="*/ 2288 h 2288"/>
            </a:gdLst>
            <a:ahLst/>
            <a:cxnLst>
              <a:cxn ang="T6">
                <a:pos x="T0" y="T1"/>
              </a:cxn>
              <a:cxn ang="T7">
                <a:pos x="T2" y="T3"/>
              </a:cxn>
              <a:cxn ang="T8">
                <a:pos x="T4" y="T5"/>
              </a:cxn>
            </a:cxnLst>
            <a:rect l="T9" t="T10" r="T11" b="T12"/>
            <a:pathLst>
              <a:path w="3594" h="2288">
                <a:moveTo>
                  <a:pt x="5" y="0"/>
                </a:moveTo>
                <a:lnTo>
                  <a:pt x="0" y="2288"/>
                </a:lnTo>
                <a:lnTo>
                  <a:pt x="3594" y="2288"/>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9491" name="Freeform 76"/>
          <p:cNvSpPr>
            <a:spLocks/>
          </p:cNvSpPr>
          <p:nvPr/>
        </p:nvSpPr>
        <p:spPr bwMode="auto">
          <a:xfrm>
            <a:off x="1974850" y="1989138"/>
            <a:ext cx="644525" cy="3405187"/>
          </a:xfrm>
          <a:custGeom>
            <a:avLst/>
            <a:gdLst>
              <a:gd name="T0" fmla="*/ 0 w 406"/>
              <a:gd name="T1" fmla="*/ 0 h 2145"/>
              <a:gd name="T2" fmla="*/ 5040313 w 406"/>
              <a:gd name="T3" fmla="*/ 372983070 h 2145"/>
              <a:gd name="T4" fmla="*/ 35282188 w 406"/>
              <a:gd name="T5" fmla="*/ 786288635 h 2145"/>
              <a:gd name="T6" fmla="*/ 65524063 w 406"/>
              <a:gd name="T7" fmla="*/ 1323081043 h 2145"/>
              <a:gd name="T8" fmla="*/ 95765938 w 406"/>
              <a:gd name="T9" fmla="*/ 1323081043 h 2145"/>
              <a:gd name="T10" fmla="*/ 95765938 w 406"/>
              <a:gd name="T11" fmla="*/ 1559975696 h 2145"/>
              <a:gd name="T12" fmla="*/ 108367513 w 406"/>
              <a:gd name="T13" fmla="*/ 1552416022 h 2145"/>
              <a:gd name="T14" fmla="*/ 113407825 w 406"/>
              <a:gd name="T15" fmla="*/ 2013603754 h 2145"/>
              <a:gd name="T16" fmla="*/ 138609388 w 406"/>
              <a:gd name="T17" fmla="*/ 2013603754 h 2145"/>
              <a:gd name="T18" fmla="*/ 138609388 w 406"/>
              <a:gd name="T19" fmla="*/ 2147483647 h 2145"/>
              <a:gd name="T20" fmla="*/ 151209375 w 406"/>
              <a:gd name="T21" fmla="*/ 2147483647 h 2145"/>
              <a:gd name="T22" fmla="*/ 181451250 w 406"/>
              <a:gd name="T23" fmla="*/ 2147483647 h 2145"/>
              <a:gd name="T24" fmla="*/ 181451250 w 406"/>
              <a:gd name="T25" fmla="*/ 2147483647 h 2145"/>
              <a:gd name="T26" fmla="*/ 211693125 w 406"/>
              <a:gd name="T27" fmla="*/ 2147483647 h 2145"/>
              <a:gd name="T28" fmla="*/ 216733438 w 406"/>
              <a:gd name="T29" fmla="*/ 2147483647 h 2145"/>
              <a:gd name="T30" fmla="*/ 234375325 w 406"/>
              <a:gd name="T31" fmla="*/ 2147483647 h 2145"/>
              <a:gd name="T32" fmla="*/ 246975313 w 406"/>
              <a:gd name="T33" fmla="*/ 2147483647 h 2145"/>
              <a:gd name="T34" fmla="*/ 254536575 w 406"/>
              <a:gd name="T35" fmla="*/ 2147483647 h 2145"/>
              <a:gd name="T36" fmla="*/ 284778450 w 406"/>
              <a:gd name="T37" fmla="*/ 2147483647 h 2145"/>
              <a:gd name="T38" fmla="*/ 294859075 w 406"/>
              <a:gd name="T39" fmla="*/ 2147483647 h 2145"/>
              <a:gd name="T40" fmla="*/ 337700938 w 406"/>
              <a:gd name="T41" fmla="*/ 2147483647 h 2145"/>
              <a:gd name="T42" fmla="*/ 337700938 w 406"/>
              <a:gd name="T43" fmla="*/ 2147483647 h 2145"/>
              <a:gd name="T44" fmla="*/ 385584700 w 406"/>
              <a:gd name="T45" fmla="*/ 2147483647 h 2145"/>
              <a:gd name="T46" fmla="*/ 385584700 w 406"/>
              <a:gd name="T47" fmla="*/ 2147483647 h 2145"/>
              <a:gd name="T48" fmla="*/ 423386250 w 406"/>
              <a:gd name="T49" fmla="*/ 2147483647 h 2145"/>
              <a:gd name="T50" fmla="*/ 423386250 w 406"/>
              <a:gd name="T51" fmla="*/ 2147483647 h 2145"/>
              <a:gd name="T52" fmla="*/ 441028138 w 406"/>
              <a:gd name="T53" fmla="*/ 2147483647 h 2145"/>
              <a:gd name="T54" fmla="*/ 441028138 w 406"/>
              <a:gd name="T55" fmla="*/ 2147483647 h 2145"/>
              <a:gd name="T56" fmla="*/ 476310325 w 406"/>
              <a:gd name="T57" fmla="*/ 2147483647 h 2145"/>
              <a:gd name="T58" fmla="*/ 483870000 w 406"/>
              <a:gd name="T59" fmla="*/ 2147483647 h 2145"/>
              <a:gd name="T60" fmla="*/ 514111875 w 406"/>
              <a:gd name="T61" fmla="*/ 2147483647 h 2145"/>
              <a:gd name="T62" fmla="*/ 544353750 w 406"/>
              <a:gd name="T63" fmla="*/ 2147483647 h 2145"/>
              <a:gd name="T64" fmla="*/ 536794075 w 406"/>
              <a:gd name="T65" fmla="*/ 2147483647 h 2145"/>
              <a:gd name="T66" fmla="*/ 609877813 w 406"/>
              <a:gd name="T67" fmla="*/ 2147483647 h 2145"/>
              <a:gd name="T68" fmla="*/ 609877813 w 406"/>
              <a:gd name="T69" fmla="*/ 2147483647 h 2145"/>
              <a:gd name="T70" fmla="*/ 657761575 w 406"/>
              <a:gd name="T71" fmla="*/ 2147483647 h 2145"/>
              <a:gd name="T72" fmla="*/ 657761575 w 406"/>
              <a:gd name="T73" fmla="*/ 2147483647 h 2145"/>
              <a:gd name="T74" fmla="*/ 713205013 w 406"/>
              <a:gd name="T75" fmla="*/ 2147483647 h 2145"/>
              <a:gd name="T76" fmla="*/ 713205013 w 406"/>
              <a:gd name="T77" fmla="*/ 2147483647 h 2145"/>
              <a:gd name="T78" fmla="*/ 756046875 w 406"/>
              <a:gd name="T79" fmla="*/ 2147483647 h 2145"/>
              <a:gd name="T80" fmla="*/ 756046875 w 406"/>
              <a:gd name="T81" fmla="*/ 2147483647 h 2145"/>
              <a:gd name="T82" fmla="*/ 816530625 w 406"/>
              <a:gd name="T83" fmla="*/ 2147483647 h 2145"/>
              <a:gd name="T84" fmla="*/ 816530625 w 406"/>
              <a:gd name="T85" fmla="*/ 2147483647 h 2145"/>
              <a:gd name="T86" fmla="*/ 980341575 w 406"/>
              <a:gd name="T87" fmla="*/ 2147483647 h 2145"/>
              <a:gd name="T88" fmla="*/ 980341575 w 406"/>
              <a:gd name="T89" fmla="*/ 2147483647 h 2145"/>
              <a:gd name="T90" fmla="*/ 1023183438 w 406"/>
              <a:gd name="T91" fmla="*/ 2147483647 h 214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06"/>
              <a:gd name="T139" fmla="*/ 0 h 2145"/>
              <a:gd name="T140" fmla="*/ 406 w 406"/>
              <a:gd name="T141" fmla="*/ 2145 h 214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06" h="2145">
                <a:moveTo>
                  <a:pt x="0" y="0"/>
                </a:moveTo>
                <a:lnTo>
                  <a:pt x="2" y="148"/>
                </a:lnTo>
                <a:lnTo>
                  <a:pt x="14" y="312"/>
                </a:lnTo>
                <a:lnTo>
                  <a:pt x="26" y="525"/>
                </a:lnTo>
                <a:lnTo>
                  <a:pt x="38" y="525"/>
                </a:lnTo>
                <a:lnTo>
                  <a:pt x="38" y="619"/>
                </a:lnTo>
                <a:lnTo>
                  <a:pt x="43" y="616"/>
                </a:lnTo>
                <a:lnTo>
                  <a:pt x="45" y="799"/>
                </a:lnTo>
                <a:lnTo>
                  <a:pt x="55" y="799"/>
                </a:lnTo>
                <a:lnTo>
                  <a:pt x="55" y="876"/>
                </a:lnTo>
                <a:lnTo>
                  <a:pt x="60" y="960"/>
                </a:lnTo>
                <a:lnTo>
                  <a:pt x="72" y="960"/>
                </a:lnTo>
                <a:lnTo>
                  <a:pt x="72" y="1135"/>
                </a:lnTo>
                <a:lnTo>
                  <a:pt x="84" y="1166"/>
                </a:lnTo>
                <a:lnTo>
                  <a:pt x="86" y="1255"/>
                </a:lnTo>
                <a:lnTo>
                  <a:pt x="93" y="1272"/>
                </a:lnTo>
                <a:lnTo>
                  <a:pt x="98" y="1344"/>
                </a:lnTo>
                <a:lnTo>
                  <a:pt x="101" y="1447"/>
                </a:lnTo>
                <a:lnTo>
                  <a:pt x="113" y="1447"/>
                </a:lnTo>
                <a:lnTo>
                  <a:pt x="117" y="1509"/>
                </a:lnTo>
                <a:lnTo>
                  <a:pt x="134" y="1509"/>
                </a:lnTo>
                <a:lnTo>
                  <a:pt x="134" y="1545"/>
                </a:lnTo>
                <a:lnTo>
                  <a:pt x="153" y="1545"/>
                </a:lnTo>
                <a:lnTo>
                  <a:pt x="153" y="1624"/>
                </a:lnTo>
                <a:lnTo>
                  <a:pt x="168" y="1624"/>
                </a:lnTo>
                <a:lnTo>
                  <a:pt x="168" y="1687"/>
                </a:lnTo>
                <a:lnTo>
                  <a:pt x="175" y="1699"/>
                </a:lnTo>
                <a:lnTo>
                  <a:pt x="175" y="1752"/>
                </a:lnTo>
                <a:lnTo>
                  <a:pt x="189" y="1752"/>
                </a:lnTo>
                <a:lnTo>
                  <a:pt x="192" y="1797"/>
                </a:lnTo>
                <a:lnTo>
                  <a:pt x="204" y="1826"/>
                </a:lnTo>
                <a:lnTo>
                  <a:pt x="216" y="1833"/>
                </a:lnTo>
                <a:lnTo>
                  <a:pt x="213" y="1881"/>
                </a:lnTo>
                <a:lnTo>
                  <a:pt x="242" y="1881"/>
                </a:lnTo>
                <a:lnTo>
                  <a:pt x="242" y="1939"/>
                </a:lnTo>
                <a:lnTo>
                  <a:pt x="261" y="1934"/>
                </a:lnTo>
                <a:lnTo>
                  <a:pt x="261" y="1960"/>
                </a:lnTo>
                <a:lnTo>
                  <a:pt x="283" y="1960"/>
                </a:lnTo>
                <a:lnTo>
                  <a:pt x="283" y="2035"/>
                </a:lnTo>
                <a:lnTo>
                  <a:pt x="300" y="2035"/>
                </a:lnTo>
                <a:lnTo>
                  <a:pt x="300" y="2064"/>
                </a:lnTo>
                <a:lnTo>
                  <a:pt x="324" y="2064"/>
                </a:lnTo>
                <a:lnTo>
                  <a:pt x="324" y="2112"/>
                </a:lnTo>
                <a:lnTo>
                  <a:pt x="389" y="2112"/>
                </a:lnTo>
                <a:lnTo>
                  <a:pt x="389" y="2143"/>
                </a:lnTo>
                <a:lnTo>
                  <a:pt x="406" y="2145"/>
                </a:lnTo>
              </a:path>
            </a:pathLst>
          </a:custGeom>
          <a:noFill/>
          <a:ln w="2857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9492" name="Freeform 77"/>
          <p:cNvSpPr>
            <a:spLocks/>
          </p:cNvSpPr>
          <p:nvPr/>
        </p:nvSpPr>
        <p:spPr bwMode="auto">
          <a:xfrm>
            <a:off x="2619375" y="5395913"/>
            <a:ext cx="1793875" cy="203200"/>
          </a:xfrm>
          <a:custGeom>
            <a:avLst/>
            <a:gdLst>
              <a:gd name="T0" fmla="*/ 0 w 1130"/>
              <a:gd name="T1" fmla="*/ 0 h 128"/>
              <a:gd name="T2" fmla="*/ 0 w 1130"/>
              <a:gd name="T3" fmla="*/ 65524063 h 128"/>
              <a:gd name="T4" fmla="*/ 259576888 w 1130"/>
              <a:gd name="T5" fmla="*/ 65524063 h 128"/>
              <a:gd name="T6" fmla="*/ 259576888 w 1130"/>
              <a:gd name="T7" fmla="*/ 128528763 h 128"/>
              <a:gd name="T8" fmla="*/ 380544388 w 1130"/>
              <a:gd name="T9" fmla="*/ 128528763 h 128"/>
              <a:gd name="T10" fmla="*/ 380544388 w 1130"/>
              <a:gd name="T11" fmla="*/ 176410938 h 128"/>
              <a:gd name="T12" fmla="*/ 846772500 w 1130"/>
              <a:gd name="T13" fmla="*/ 176410938 h 128"/>
              <a:gd name="T14" fmla="*/ 846772500 w 1130"/>
              <a:gd name="T15" fmla="*/ 254536575 h 128"/>
              <a:gd name="T16" fmla="*/ 2147483647 w 1130"/>
              <a:gd name="T17" fmla="*/ 254536575 h 128"/>
              <a:gd name="T18" fmla="*/ 2147483647 w 1130"/>
              <a:gd name="T19" fmla="*/ 322580000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30"/>
              <a:gd name="T31" fmla="*/ 0 h 128"/>
              <a:gd name="T32" fmla="*/ 1130 w 1130"/>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30" h="128">
                <a:moveTo>
                  <a:pt x="0" y="0"/>
                </a:moveTo>
                <a:lnTo>
                  <a:pt x="0" y="26"/>
                </a:lnTo>
                <a:lnTo>
                  <a:pt x="103" y="26"/>
                </a:lnTo>
                <a:lnTo>
                  <a:pt x="103" y="51"/>
                </a:lnTo>
                <a:lnTo>
                  <a:pt x="151" y="51"/>
                </a:lnTo>
                <a:lnTo>
                  <a:pt x="151" y="70"/>
                </a:lnTo>
                <a:lnTo>
                  <a:pt x="336" y="70"/>
                </a:lnTo>
                <a:lnTo>
                  <a:pt x="336" y="101"/>
                </a:lnTo>
                <a:lnTo>
                  <a:pt x="1130" y="101"/>
                </a:lnTo>
                <a:lnTo>
                  <a:pt x="1130" y="128"/>
                </a:lnTo>
              </a:path>
            </a:pathLst>
          </a:custGeom>
          <a:noFill/>
          <a:ln w="2857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19493" name="Freeform 78"/>
          <p:cNvSpPr>
            <a:spLocks/>
          </p:cNvSpPr>
          <p:nvPr/>
        </p:nvSpPr>
        <p:spPr bwMode="auto">
          <a:xfrm>
            <a:off x="1970088" y="1995488"/>
            <a:ext cx="4530725" cy="3406775"/>
          </a:xfrm>
          <a:custGeom>
            <a:avLst/>
            <a:gdLst>
              <a:gd name="T0" fmla="*/ 0 w 2854"/>
              <a:gd name="T1" fmla="*/ 128528763 h 2146"/>
              <a:gd name="T2" fmla="*/ 80645000 w 2854"/>
              <a:gd name="T3" fmla="*/ 284778450 h 2146"/>
              <a:gd name="T4" fmla="*/ 133569075 w 2854"/>
              <a:gd name="T5" fmla="*/ 471270013 h 2146"/>
              <a:gd name="T6" fmla="*/ 151209375 w 2854"/>
              <a:gd name="T7" fmla="*/ 816530625 h 2146"/>
              <a:gd name="T8" fmla="*/ 173891575 w 2854"/>
              <a:gd name="T9" fmla="*/ 919857825 h 2146"/>
              <a:gd name="T10" fmla="*/ 201612500 w 2854"/>
              <a:gd name="T11" fmla="*/ 1083667188 h 2146"/>
              <a:gd name="T12" fmla="*/ 219254388 w 2854"/>
              <a:gd name="T13" fmla="*/ 1204634688 h 2146"/>
              <a:gd name="T14" fmla="*/ 327620313 w 2854"/>
              <a:gd name="T15" fmla="*/ 1428929388 h 2146"/>
              <a:gd name="T16" fmla="*/ 340221888 w 2854"/>
              <a:gd name="T17" fmla="*/ 1723786875 h 2146"/>
              <a:gd name="T18" fmla="*/ 383063750 w 2854"/>
              <a:gd name="T19" fmla="*/ 1864915625 h 2146"/>
              <a:gd name="T20" fmla="*/ 423386250 w 2854"/>
              <a:gd name="T21" fmla="*/ 2033766888 h 2146"/>
              <a:gd name="T22" fmla="*/ 453628125 w 2854"/>
              <a:gd name="T23" fmla="*/ 2137092500 h 2146"/>
              <a:gd name="T24" fmla="*/ 483870000 w 2854"/>
              <a:gd name="T25" fmla="*/ 2147483647 h 2146"/>
              <a:gd name="T26" fmla="*/ 509071563 w 2854"/>
              <a:gd name="T27" fmla="*/ 2147483647 h 2146"/>
              <a:gd name="T28" fmla="*/ 544353750 w 2854"/>
              <a:gd name="T29" fmla="*/ 2147483647 h 2146"/>
              <a:gd name="T30" fmla="*/ 630039063 w 2854"/>
              <a:gd name="T31" fmla="*/ 2147483647 h 2146"/>
              <a:gd name="T32" fmla="*/ 635079375 w 2854"/>
              <a:gd name="T33" fmla="*/ 2147483647 h 2146"/>
              <a:gd name="T34" fmla="*/ 660280938 w 2854"/>
              <a:gd name="T35" fmla="*/ 2147483647 h 2146"/>
              <a:gd name="T36" fmla="*/ 695563125 w 2854"/>
              <a:gd name="T37" fmla="*/ 2147483647 h 2146"/>
              <a:gd name="T38" fmla="*/ 816530625 w 2854"/>
              <a:gd name="T39" fmla="*/ 2147483647 h 2146"/>
              <a:gd name="T40" fmla="*/ 859374075 w 2854"/>
              <a:gd name="T41" fmla="*/ 2147483647 h 2146"/>
              <a:gd name="T42" fmla="*/ 1048385000 w 2854"/>
              <a:gd name="T43" fmla="*/ 2147483647 h 2146"/>
              <a:gd name="T44" fmla="*/ 1113909063 w 2854"/>
              <a:gd name="T45" fmla="*/ 2147483647 h 2146"/>
              <a:gd name="T46" fmla="*/ 1209675000 w 2854"/>
              <a:gd name="T47" fmla="*/ 2147483647 h 2146"/>
              <a:gd name="T48" fmla="*/ 1260078125 w 2854"/>
              <a:gd name="T49" fmla="*/ 2147483647 h 2146"/>
              <a:gd name="T50" fmla="*/ 1368445638 w 2854"/>
              <a:gd name="T51" fmla="*/ 2147483647 h 2146"/>
              <a:gd name="T52" fmla="*/ 1542335625 w 2854"/>
              <a:gd name="T53" fmla="*/ 2147483647 h 2146"/>
              <a:gd name="T54" fmla="*/ 1713706250 w 2854"/>
              <a:gd name="T55" fmla="*/ 2147483647 h 2146"/>
              <a:gd name="T56" fmla="*/ 2021165313 w 2854"/>
              <a:gd name="T57" fmla="*/ 2147483647 h 2146"/>
              <a:gd name="T58" fmla="*/ 2147483647 w 2854"/>
              <a:gd name="T59" fmla="*/ 2147483647 h 2146"/>
              <a:gd name="T60" fmla="*/ 2147483647 w 2854"/>
              <a:gd name="T61" fmla="*/ 2147483647 h 2146"/>
              <a:gd name="T62" fmla="*/ 2147483647 w 2854"/>
              <a:gd name="T63" fmla="*/ 2147483647 h 2146"/>
              <a:gd name="T64" fmla="*/ 2147483647 w 2854"/>
              <a:gd name="T65" fmla="*/ 2147483647 h 2146"/>
              <a:gd name="T66" fmla="*/ 2147483647 w 2854"/>
              <a:gd name="T67" fmla="*/ 2147483647 h 2146"/>
              <a:gd name="T68" fmla="*/ 2147483647 w 2854"/>
              <a:gd name="T69" fmla="*/ 2147483647 h 2146"/>
              <a:gd name="T70" fmla="*/ 2147483647 w 2854"/>
              <a:gd name="T71" fmla="*/ 2147483647 h 21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54"/>
              <a:gd name="T109" fmla="*/ 0 h 2146"/>
              <a:gd name="T110" fmla="*/ 2854 w 2854"/>
              <a:gd name="T111" fmla="*/ 2146 h 21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54" h="2146">
                <a:moveTo>
                  <a:pt x="0" y="0"/>
                </a:moveTo>
                <a:lnTo>
                  <a:pt x="0" y="51"/>
                </a:lnTo>
                <a:lnTo>
                  <a:pt x="32" y="51"/>
                </a:lnTo>
                <a:lnTo>
                  <a:pt x="32" y="113"/>
                </a:lnTo>
                <a:lnTo>
                  <a:pt x="39" y="188"/>
                </a:lnTo>
                <a:lnTo>
                  <a:pt x="53" y="187"/>
                </a:lnTo>
                <a:lnTo>
                  <a:pt x="53" y="272"/>
                </a:lnTo>
                <a:lnTo>
                  <a:pt x="60" y="324"/>
                </a:lnTo>
                <a:lnTo>
                  <a:pt x="68" y="327"/>
                </a:lnTo>
                <a:lnTo>
                  <a:pt x="69" y="365"/>
                </a:lnTo>
                <a:lnTo>
                  <a:pt x="80" y="384"/>
                </a:lnTo>
                <a:lnTo>
                  <a:pt x="80" y="430"/>
                </a:lnTo>
                <a:lnTo>
                  <a:pt x="89" y="432"/>
                </a:lnTo>
                <a:lnTo>
                  <a:pt x="87" y="478"/>
                </a:lnTo>
                <a:lnTo>
                  <a:pt x="101" y="528"/>
                </a:lnTo>
                <a:lnTo>
                  <a:pt x="130" y="567"/>
                </a:lnTo>
                <a:lnTo>
                  <a:pt x="135" y="600"/>
                </a:lnTo>
                <a:lnTo>
                  <a:pt x="135" y="684"/>
                </a:lnTo>
                <a:lnTo>
                  <a:pt x="149" y="684"/>
                </a:lnTo>
                <a:lnTo>
                  <a:pt x="152" y="740"/>
                </a:lnTo>
                <a:lnTo>
                  <a:pt x="159" y="795"/>
                </a:lnTo>
                <a:lnTo>
                  <a:pt x="168" y="807"/>
                </a:lnTo>
                <a:lnTo>
                  <a:pt x="168" y="840"/>
                </a:lnTo>
                <a:lnTo>
                  <a:pt x="180" y="848"/>
                </a:lnTo>
                <a:lnTo>
                  <a:pt x="180" y="896"/>
                </a:lnTo>
                <a:lnTo>
                  <a:pt x="192" y="932"/>
                </a:lnTo>
                <a:lnTo>
                  <a:pt x="197" y="951"/>
                </a:lnTo>
                <a:lnTo>
                  <a:pt x="202" y="1008"/>
                </a:lnTo>
                <a:lnTo>
                  <a:pt x="219" y="1023"/>
                </a:lnTo>
                <a:lnTo>
                  <a:pt x="216" y="1090"/>
                </a:lnTo>
                <a:lnTo>
                  <a:pt x="228" y="1131"/>
                </a:lnTo>
                <a:lnTo>
                  <a:pt x="250" y="1140"/>
                </a:lnTo>
                <a:lnTo>
                  <a:pt x="250" y="1188"/>
                </a:lnTo>
                <a:lnTo>
                  <a:pt x="252" y="1236"/>
                </a:lnTo>
                <a:lnTo>
                  <a:pt x="267" y="1236"/>
                </a:lnTo>
                <a:lnTo>
                  <a:pt x="262" y="1277"/>
                </a:lnTo>
                <a:lnTo>
                  <a:pt x="276" y="1294"/>
                </a:lnTo>
                <a:lnTo>
                  <a:pt x="276" y="1318"/>
                </a:lnTo>
                <a:lnTo>
                  <a:pt x="317" y="1407"/>
                </a:lnTo>
                <a:lnTo>
                  <a:pt x="324" y="1450"/>
                </a:lnTo>
                <a:lnTo>
                  <a:pt x="344" y="1452"/>
                </a:lnTo>
                <a:lnTo>
                  <a:pt x="341" y="1503"/>
                </a:lnTo>
                <a:lnTo>
                  <a:pt x="380" y="1524"/>
                </a:lnTo>
                <a:lnTo>
                  <a:pt x="416" y="1582"/>
                </a:lnTo>
                <a:lnTo>
                  <a:pt x="442" y="1594"/>
                </a:lnTo>
                <a:lnTo>
                  <a:pt x="442" y="1640"/>
                </a:lnTo>
                <a:lnTo>
                  <a:pt x="449" y="1668"/>
                </a:lnTo>
                <a:lnTo>
                  <a:pt x="480" y="1728"/>
                </a:lnTo>
                <a:lnTo>
                  <a:pt x="485" y="1757"/>
                </a:lnTo>
                <a:lnTo>
                  <a:pt x="500" y="1764"/>
                </a:lnTo>
                <a:lnTo>
                  <a:pt x="500" y="1796"/>
                </a:lnTo>
                <a:lnTo>
                  <a:pt x="543" y="1798"/>
                </a:lnTo>
                <a:lnTo>
                  <a:pt x="569" y="1839"/>
                </a:lnTo>
                <a:lnTo>
                  <a:pt x="612" y="1880"/>
                </a:lnTo>
                <a:lnTo>
                  <a:pt x="646" y="1916"/>
                </a:lnTo>
                <a:lnTo>
                  <a:pt x="680" y="1916"/>
                </a:lnTo>
                <a:lnTo>
                  <a:pt x="725" y="1937"/>
                </a:lnTo>
                <a:lnTo>
                  <a:pt x="802" y="1937"/>
                </a:lnTo>
                <a:lnTo>
                  <a:pt x="831" y="1949"/>
                </a:lnTo>
                <a:lnTo>
                  <a:pt x="934" y="1952"/>
                </a:lnTo>
                <a:lnTo>
                  <a:pt x="934" y="1978"/>
                </a:lnTo>
                <a:lnTo>
                  <a:pt x="948" y="1976"/>
                </a:lnTo>
                <a:lnTo>
                  <a:pt x="948" y="1997"/>
                </a:lnTo>
                <a:lnTo>
                  <a:pt x="994" y="1997"/>
                </a:lnTo>
                <a:lnTo>
                  <a:pt x="996" y="2033"/>
                </a:lnTo>
                <a:lnTo>
                  <a:pt x="1032" y="2033"/>
                </a:lnTo>
                <a:lnTo>
                  <a:pt x="1032" y="2064"/>
                </a:lnTo>
                <a:lnTo>
                  <a:pt x="1176" y="2064"/>
                </a:lnTo>
                <a:lnTo>
                  <a:pt x="1176" y="2096"/>
                </a:lnTo>
                <a:lnTo>
                  <a:pt x="1388" y="2096"/>
                </a:lnTo>
                <a:lnTo>
                  <a:pt x="1388" y="2146"/>
                </a:lnTo>
                <a:lnTo>
                  <a:pt x="2854" y="2146"/>
                </a:lnTo>
              </a:path>
            </a:pathLst>
          </a:custGeom>
          <a:ln>
            <a:headEnd/>
            <a:tailEnd/>
          </a:ln>
        </p:spPr>
        <p:style>
          <a:lnRef idx="3">
            <a:schemeClr val="accent4"/>
          </a:lnRef>
          <a:fillRef idx="0">
            <a:schemeClr val="accent4"/>
          </a:fillRef>
          <a:effectRef idx="2">
            <a:schemeClr val="accent4"/>
          </a:effectRef>
          <a:fontRef idx="minor">
            <a:schemeClr val="tx1"/>
          </a:fontRef>
        </p:style>
        <p:txBody>
          <a:bodyPr/>
          <a:lstStyle/>
          <a:p>
            <a:endParaRPr lang="es-ES"/>
          </a:p>
        </p:txBody>
      </p:sp>
      <p:sp>
        <p:nvSpPr>
          <p:cNvPr id="19494" name="Freeform 79"/>
          <p:cNvSpPr>
            <a:spLocks/>
          </p:cNvSpPr>
          <p:nvPr/>
        </p:nvSpPr>
        <p:spPr bwMode="auto">
          <a:xfrm>
            <a:off x="1963738" y="1989138"/>
            <a:ext cx="4929187" cy="2882900"/>
          </a:xfrm>
          <a:custGeom>
            <a:avLst/>
            <a:gdLst>
              <a:gd name="T0" fmla="*/ 78124042 w 3105"/>
              <a:gd name="T1" fmla="*/ 0 h 1816"/>
              <a:gd name="T2" fmla="*/ 143648098 w 3105"/>
              <a:gd name="T3" fmla="*/ 70564375 h 1816"/>
              <a:gd name="T4" fmla="*/ 181451232 w 3105"/>
              <a:gd name="T5" fmla="*/ 146169063 h 1816"/>
              <a:gd name="T6" fmla="*/ 264615586 w 3105"/>
              <a:gd name="T7" fmla="*/ 216733438 h 1816"/>
              <a:gd name="T8" fmla="*/ 325099330 w 3105"/>
              <a:gd name="T9" fmla="*/ 282257500 h 1816"/>
              <a:gd name="T10" fmla="*/ 355341201 w 3105"/>
              <a:gd name="T11" fmla="*/ 441028138 h 1816"/>
              <a:gd name="T12" fmla="*/ 403224959 w 3105"/>
              <a:gd name="T13" fmla="*/ 592237513 h 1816"/>
              <a:gd name="T14" fmla="*/ 441026505 w 3105"/>
              <a:gd name="T15" fmla="*/ 851812813 h 1816"/>
              <a:gd name="T16" fmla="*/ 483869951 w 3105"/>
              <a:gd name="T17" fmla="*/ 929938450 h 1816"/>
              <a:gd name="T18" fmla="*/ 519152135 w 3105"/>
              <a:gd name="T19" fmla="*/ 1063505938 h 1816"/>
              <a:gd name="T20" fmla="*/ 561993993 w 3105"/>
              <a:gd name="T21" fmla="*/ 1129030000 h 1816"/>
              <a:gd name="T22" fmla="*/ 584676191 w 3105"/>
              <a:gd name="T23" fmla="*/ 1219755625 h 1816"/>
              <a:gd name="T24" fmla="*/ 627518049 w 3105"/>
              <a:gd name="T25" fmla="*/ 1287800638 h 1816"/>
              <a:gd name="T26" fmla="*/ 695563054 w 3105"/>
              <a:gd name="T27" fmla="*/ 1655743450 h 1816"/>
              <a:gd name="T28" fmla="*/ 730845238 w 3105"/>
              <a:gd name="T29" fmla="*/ 1776710950 h 1816"/>
              <a:gd name="T30" fmla="*/ 768646785 w 3105"/>
              <a:gd name="T31" fmla="*/ 2001004063 h 1816"/>
              <a:gd name="T32" fmla="*/ 869453024 w 3105"/>
              <a:gd name="T33" fmla="*/ 2086689375 h 1816"/>
              <a:gd name="T34" fmla="*/ 899694896 w 3105"/>
              <a:gd name="T35" fmla="*/ 2147483647 h 1816"/>
              <a:gd name="T36" fmla="*/ 912296470 w 3105"/>
              <a:gd name="T37" fmla="*/ 2147483647 h 1816"/>
              <a:gd name="T38" fmla="*/ 955138328 w 3105"/>
              <a:gd name="T39" fmla="*/ 2147483647 h 1816"/>
              <a:gd name="T40" fmla="*/ 1020662384 w 3105"/>
              <a:gd name="T41" fmla="*/ 2147483647 h 1816"/>
              <a:gd name="T42" fmla="*/ 1088707390 w 3105"/>
              <a:gd name="T43" fmla="*/ 2147483647 h 1816"/>
              <a:gd name="T44" fmla="*/ 1154231445 w 3105"/>
              <a:gd name="T45" fmla="*/ 2147483647 h 1816"/>
              <a:gd name="T46" fmla="*/ 1214715189 w 3105"/>
              <a:gd name="T47" fmla="*/ 2147483647 h 1816"/>
              <a:gd name="T48" fmla="*/ 1270158621 w 3105"/>
              <a:gd name="T49" fmla="*/ 2147483647 h 1816"/>
              <a:gd name="T50" fmla="*/ 1287798919 w 3105"/>
              <a:gd name="T51" fmla="*/ 2147483647 h 1816"/>
              <a:gd name="T52" fmla="*/ 1323081103 w 3105"/>
              <a:gd name="T53" fmla="*/ 2147483647 h 1816"/>
              <a:gd name="T54" fmla="*/ 1378524535 w 3105"/>
              <a:gd name="T55" fmla="*/ 2147483647 h 1816"/>
              <a:gd name="T56" fmla="*/ 1559975767 w 3105"/>
              <a:gd name="T57" fmla="*/ 2147483647 h 1816"/>
              <a:gd name="T58" fmla="*/ 1572577340 w 3105"/>
              <a:gd name="T59" fmla="*/ 2147483647 h 1816"/>
              <a:gd name="T60" fmla="*/ 1625499823 w 3105"/>
              <a:gd name="T61" fmla="*/ 2147483647 h 1816"/>
              <a:gd name="T62" fmla="*/ 1703625452 w 3105"/>
              <a:gd name="T63" fmla="*/ 2147483647 h 1816"/>
              <a:gd name="T64" fmla="*/ 1746467310 w 3105"/>
              <a:gd name="T65" fmla="*/ 2147483647 h 1816"/>
              <a:gd name="T66" fmla="*/ 1819552628 w 3105"/>
              <a:gd name="T67" fmla="*/ 2147483647 h 1816"/>
              <a:gd name="T68" fmla="*/ 1885076684 w 3105"/>
              <a:gd name="T69" fmla="*/ 2147483647 h 1816"/>
              <a:gd name="T70" fmla="*/ 2056447291 w 3105"/>
              <a:gd name="T71" fmla="*/ 2147483647 h 1816"/>
              <a:gd name="T72" fmla="*/ 2147483647 w 3105"/>
              <a:gd name="T73" fmla="*/ 2147483647 h 1816"/>
              <a:gd name="T74" fmla="*/ 2147483647 w 3105"/>
              <a:gd name="T75" fmla="*/ 2147483647 h 18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105"/>
              <a:gd name="T115" fmla="*/ 0 h 1816"/>
              <a:gd name="T116" fmla="*/ 3105 w 3105"/>
              <a:gd name="T117" fmla="*/ 1816 h 181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105" h="1816">
                <a:moveTo>
                  <a:pt x="0" y="0"/>
                </a:moveTo>
                <a:lnTo>
                  <a:pt x="31" y="0"/>
                </a:lnTo>
                <a:lnTo>
                  <a:pt x="31" y="28"/>
                </a:lnTo>
                <a:lnTo>
                  <a:pt x="57" y="28"/>
                </a:lnTo>
                <a:lnTo>
                  <a:pt x="57" y="58"/>
                </a:lnTo>
                <a:lnTo>
                  <a:pt x="72" y="58"/>
                </a:lnTo>
                <a:lnTo>
                  <a:pt x="72" y="86"/>
                </a:lnTo>
                <a:lnTo>
                  <a:pt x="105" y="86"/>
                </a:lnTo>
                <a:lnTo>
                  <a:pt x="105" y="112"/>
                </a:lnTo>
                <a:lnTo>
                  <a:pt x="129" y="112"/>
                </a:lnTo>
                <a:lnTo>
                  <a:pt x="129" y="175"/>
                </a:lnTo>
                <a:lnTo>
                  <a:pt x="141" y="175"/>
                </a:lnTo>
                <a:lnTo>
                  <a:pt x="141" y="223"/>
                </a:lnTo>
                <a:lnTo>
                  <a:pt x="160" y="235"/>
                </a:lnTo>
                <a:lnTo>
                  <a:pt x="163" y="314"/>
                </a:lnTo>
                <a:lnTo>
                  <a:pt x="175" y="338"/>
                </a:lnTo>
                <a:lnTo>
                  <a:pt x="192" y="338"/>
                </a:lnTo>
                <a:lnTo>
                  <a:pt x="192" y="369"/>
                </a:lnTo>
                <a:lnTo>
                  <a:pt x="206" y="369"/>
                </a:lnTo>
                <a:lnTo>
                  <a:pt x="206" y="422"/>
                </a:lnTo>
                <a:lnTo>
                  <a:pt x="223" y="422"/>
                </a:lnTo>
                <a:lnTo>
                  <a:pt x="223" y="448"/>
                </a:lnTo>
                <a:lnTo>
                  <a:pt x="230" y="451"/>
                </a:lnTo>
                <a:lnTo>
                  <a:pt x="232" y="484"/>
                </a:lnTo>
                <a:lnTo>
                  <a:pt x="249" y="484"/>
                </a:lnTo>
                <a:lnTo>
                  <a:pt x="249" y="511"/>
                </a:lnTo>
                <a:lnTo>
                  <a:pt x="268" y="511"/>
                </a:lnTo>
                <a:lnTo>
                  <a:pt x="276" y="657"/>
                </a:lnTo>
                <a:lnTo>
                  <a:pt x="290" y="657"/>
                </a:lnTo>
                <a:lnTo>
                  <a:pt x="290" y="705"/>
                </a:lnTo>
                <a:lnTo>
                  <a:pt x="305" y="705"/>
                </a:lnTo>
                <a:lnTo>
                  <a:pt x="305" y="794"/>
                </a:lnTo>
                <a:lnTo>
                  <a:pt x="314" y="828"/>
                </a:lnTo>
                <a:lnTo>
                  <a:pt x="345" y="828"/>
                </a:lnTo>
                <a:lnTo>
                  <a:pt x="345" y="878"/>
                </a:lnTo>
                <a:cubicBezTo>
                  <a:pt x="358" y="880"/>
                  <a:pt x="357" y="884"/>
                  <a:pt x="357" y="878"/>
                </a:cubicBezTo>
                <a:lnTo>
                  <a:pt x="355" y="912"/>
                </a:lnTo>
                <a:lnTo>
                  <a:pt x="362" y="912"/>
                </a:lnTo>
                <a:lnTo>
                  <a:pt x="364" y="964"/>
                </a:lnTo>
                <a:lnTo>
                  <a:pt x="379" y="967"/>
                </a:lnTo>
                <a:lnTo>
                  <a:pt x="379" y="998"/>
                </a:lnTo>
                <a:lnTo>
                  <a:pt x="405" y="998"/>
                </a:lnTo>
                <a:lnTo>
                  <a:pt x="405" y="1027"/>
                </a:lnTo>
                <a:lnTo>
                  <a:pt x="432" y="1027"/>
                </a:lnTo>
                <a:lnTo>
                  <a:pt x="432" y="1053"/>
                </a:lnTo>
                <a:lnTo>
                  <a:pt x="458" y="1053"/>
                </a:lnTo>
                <a:lnTo>
                  <a:pt x="458" y="1084"/>
                </a:lnTo>
                <a:lnTo>
                  <a:pt x="482" y="1084"/>
                </a:lnTo>
                <a:lnTo>
                  <a:pt x="482" y="1113"/>
                </a:lnTo>
                <a:lnTo>
                  <a:pt x="504" y="1113"/>
                </a:lnTo>
                <a:lnTo>
                  <a:pt x="504" y="1144"/>
                </a:lnTo>
                <a:lnTo>
                  <a:pt x="511" y="1163"/>
                </a:lnTo>
                <a:lnTo>
                  <a:pt x="530" y="1168"/>
                </a:lnTo>
                <a:lnTo>
                  <a:pt x="525" y="1188"/>
                </a:lnTo>
                <a:lnTo>
                  <a:pt x="547" y="1201"/>
                </a:lnTo>
                <a:lnTo>
                  <a:pt x="547" y="1252"/>
                </a:lnTo>
                <a:lnTo>
                  <a:pt x="619" y="1252"/>
                </a:lnTo>
                <a:lnTo>
                  <a:pt x="619" y="1334"/>
                </a:lnTo>
                <a:lnTo>
                  <a:pt x="624" y="1353"/>
                </a:lnTo>
                <a:lnTo>
                  <a:pt x="624" y="1370"/>
                </a:lnTo>
                <a:lnTo>
                  <a:pt x="645" y="1370"/>
                </a:lnTo>
                <a:lnTo>
                  <a:pt x="645" y="1428"/>
                </a:lnTo>
                <a:lnTo>
                  <a:pt x="676" y="1428"/>
                </a:lnTo>
                <a:lnTo>
                  <a:pt x="676" y="1490"/>
                </a:lnTo>
                <a:lnTo>
                  <a:pt x="693" y="1490"/>
                </a:lnTo>
                <a:lnTo>
                  <a:pt x="693" y="1516"/>
                </a:lnTo>
                <a:lnTo>
                  <a:pt x="722" y="1516"/>
                </a:lnTo>
                <a:lnTo>
                  <a:pt x="722" y="1581"/>
                </a:lnTo>
                <a:lnTo>
                  <a:pt x="748" y="1581"/>
                </a:lnTo>
                <a:lnTo>
                  <a:pt x="748" y="1620"/>
                </a:lnTo>
                <a:lnTo>
                  <a:pt x="813" y="1620"/>
                </a:lnTo>
                <a:lnTo>
                  <a:pt x="816" y="1668"/>
                </a:lnTo>
                <a:lnTo>
                  <a:pt x="859" y="1668"/>
                </a:lnTo>
                <a:lnTo>
                  <a:pt x="859" y="1725"/>
                </a:lnTo>
                <a:lnTo>
                  <a:pt x="957" y="1725"/>
                </a:lnTo>
                <a:lnTo>
                  <a:pt x="957" y="1816"/>
                </a:lnTo>
                <a:lnTo>
                  <a:pt x="3105" y="1816"/>
                </a:lnTo>
              </a:path>
            </a:pathLst>
          </a:custGeom>
          <a:ln>
            <a:headEnd/>
            <a:tailEnd/>
          </a:ln>
        </p:spPr>
        <p:style>
          <a:lnRef idx="3">
            <a:schemeClr val="accent6"/>
          </a:lnRef>
          <a:fillRef idx="0">
            <a:schemeClr val="accent6"/>
          </a:fillRef>
          <a:effectRef idx="2">
            <a:schemeClr val="accent6"/>
          </a:effectRef>
          <a:fontRef idx="minor">
            <a:schemeClr val="tx1"/>
          </a:fontRef>
        </p:style>
        <p:txBody>
          <a:bodyPr/>
          <a:lstStyle/>
          <a:p>
            <a:endParaRPr lang="es-ES"/>
          </a:p>
        </p:txBody>
      </p:sp>
      <p:sp>
        <p:nvSpPr>
          <p:cNvPr id="2" name="Título 1"/>
          <p:cNvSpPr>
            <a:spLocks noGrp="1"/>
          </p:cNvSpPr>
          <p:nvPr>
            <p:ph type="title"/>
          </p:nvPr>
        </p:nvSpPr>
        <p:spPr/>
        <p:txBody>
          <a:bodyPr/>
          <a:lstStyle/>
          <a:p>
            <a:r>
              <a:rPr lang="es-ES" dirty="0" smtClean="0"/>
              <a:t>MSKCC </a:t>
            </a:r>
            <a:r>
              <a:rPr lang="es-ES" dirty="0" err="1" smtClean="0"/>
              <a:t>Risk</a:t>
            </a:r>
            <a:r>
              <a:rPr lang="es-ES" dirty="0" smtClean="0"/>
              <a:t> Factor </a:t>
            </a:r>
            <a:r>
              <a:rPr lang="es-ES" dirty="0" err="1" smtClean="0"/>
              <a:t>Model</a:t>
            </a:r>
            <a:r>
              <a:rPr lang="es-ES" dirty="0" smtClean="0"/>
              <a:t> in </a:t>
            </a:r>
            <a:r>
              <a:rPr lang="es-ES" dirty="0" err="1" smtClean="0"/>
              <a:t>mRCC</a:t>
            </a:r>
            <a:endParaRPr lang="es-ES" dirty="0"/>
          </a:p>
        </p:txBody>
      </p:sp>
    </p:spTree>
    <p:extLst>
      <p:ext uri="{BB962C8B-B14F-4D97-AF65-F5344CB8AC3E}">
        <p14:creationId xmlns:p14="http://schemas.microsoft.com/office/powerpoint/2010/main" val="428174449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6370" name="Rectangle 2"/>
          <p:cNvSpPr>
            <a:spLocks noGrp="1"/>
          </p:cNvSpPr>
          <p:nvPr>
            <p:ph type="title"/>
          </p:nvPr>
        </p:nvSpPr>
        <p:spPr>
          <a:effectLst>
            <a:outerShdw blurRad="63500" dist="38099" dir="2700000" algn="ctr" rotWithShape="0">
              <a:srgbClr val="1D224B">
                <a:alpha val="64998"/>
              </a:srgbClr>
            </a:outerShdw>
          </a:effectLst>
        </p:spPr>
        <p:txBody>
          <a:bodyPr/>
          <a:lstStyle/>
          <a:p>
            <a:pPr>
              <a:defRPr/>
            </a:pPr>
            <a:r>
              <a:rPr lang="en-US">
                <a:cs typeface="ＭＳ Ｐゴシック" charset="-128"/>
              </a:rPr>
              <a:t>Treatment by Stage</a:t>
            </a:r>
          </a:p>
        </p:txBody>
      </p:sp>
      <p:sp>
        <p:nvSpPr>
          <p:cNvPr id="22531" name="Rectangle 3"/>
          <p:cNvSpPr>
            <a:spLocks noGrp="1" noChangeArrowheads="1"/>
          </p:cNvSpPr>
          <p:nvPr>
            <p:ph type="body" idx="1"/>
          </p:nvPr>
        </p:nvSpPr>
        <p:spPr bwMode="auto">
          <a:xfrm>
            <a:off x="381000" y="1143000"/>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ea typeface="ＭＳ Ｐゴシック" charset="0"/>
                <a:cs typeface="ＭＳ Ｐゴシック" charset="0"/>
              </a:rPr>
              <a:t>Stage 1, 2, 3:  </a:t>
            </a:r>
          </a:p>
          <a:p>
            <a:pPr lvl="1"/>
            <a:r>
              <a:rPr lang="en-US">
                <a:latin typeface="Arial" charset="0"/>
                <a:ea typeface="ＭＳ Ｐゴシック" charset="0"/>
              </a:rPr>
              <a:t> Nephrectomy</a:t>
            </a:r>
          </a:p>
          <a:p>
            <a:pPr lvl="1"/>
            <a:r>
              <a:rPr lang="en-US">
                <a:latin typeface="Arial" charset="0"/>
                <a:ea typeface="ＭＳ Ｐゴシック" charset="0"/>
              </a:rPr>
              <a:t>Investigational Question:  Adjuvant Therapy?  </a:t>
            </a:r>
          </a:p>
          <a:p>
            <a:pPr lvl="1"/>
            <a:r>
              <a:rPr lang="en-US">
                <a:latin typeface="Arial" charset="0"/>
                <a:ea typeface="ＭＳ Ｐゴシック" charset="0"/>
              </a:rPr>
              <a:t>NO role for targeted agents in this setting outside of a clinical trial.  </a:t>
            </a:r>
          </a:p>
          <a:p>
            <a:pPr lvl="1"/>
            <a:endParaRPr lang="en-US">
              <a:latin typeface="Arial" charset="0"/>
              <a:ea typeface="ＭＳ Ｐゴシック" charset="0"/>
            </a:endParaRPr>
          </a:p>
          <a:p>
            <a:r>
              <a:rPr lang="en-US">
                <a:latin typeface="Arial" charset="0"/>
                <a:ea typeface="ＭＳ Ｐゴシック" charset="0"/>
                <a:cs typeface="ＭＳ Ｐゴシック" charset="0"/>
              </a:rPr>
              <a:t>Stage 4: </a:t>
            </a:r>
          </a:p>
          <a:p>
            <a:pPr lvl="1"/>
            <a:r>
              <a:rPr lang="en-US">
                <a:latin typeface="Arial" charset="0"/>
                <a:ea typeface="ＭＳ Ｐゴシック" charset="0"/>
              </a:rPr>
              <a:t>Cytoreductive nephrectomy for patients with performance status 0 or 1, and resectable primary.  </a:t>
            </a:r>
          </a:p>
          <a:p>
            <a:pPr lvl="1"/>
            <a:r>
              <a:rPr lang="en-US">
                <a:latin typeface="Arial" charset="0"/>
                <a:ea typeface="ＭＳ Ｐゴシック" charset="0"/>
              </a:rPr>
              <a:t>Avoid doing nephrectomy on patients with high disease burden. </a:t>
            </a:r>
          </a:p>
          <a:p>
            <a:pPr lvl="1"/>
            <a:r>
              <a:rPr lang="en-US">
                <a:latin typeface="Arial" charset="0"/>
                <a:ea typeface="ＭＳ Ｐゴシック" charset="0"/>
              </a:rPr>
              <a:t>Systemic therapy as per guidelines.  </a:t>
            </a:r>
          </a:p>
        </p:txBody>
      </p:sp>
    </p:spTree>
    <p:extLst>
      <p:ext uri="{BB962C8B-B14F-4D97-AF65-F5344CB8AC3E}">
        <p14:creationId xmlns:p14="http://schemas.microsoft.com/office/powerpoint/2010/main" val="341034062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4145" name="Rectangle 2"/>
          <p:cNvSpPr>
            <a:spLocks noGrp="1" noChangeArrowheads="1"/>
          </p:cNvSpPr>
          <p:nvPr>
            <p:ph type="title"/>
          </p:nvPr>
        </p:nvSpPr>
        <p:spPr>
          <a:xfrm>
            <a:off x="685800" y="304800"/>
            <a:ext cx="7772400" cy="602293"/>
          </a:xfrm>
        </p:spPr>
        <p:txBody>
          <a:bodyPr/>
          <a:lstStyle/>
          <a:p>
            <a:pPr eaLnBrk="1" hangingPunct="1"/>
            <a:r>
              <a:rPr lang="en-US" dirty="0" err="1">
                <a:latin typeface="Arial" charset="0"/>
              </a:rPr>
              <a:t>Tratamiento</a:t>
            </a:r>
            <a:r>
              <a:rPr lang="en-US" dirty="0">
                <a:latin typeface="Arial" charset="0"/>
              </a:rPr>
              <a:t> de CCR </a:t>
            </a:r>
            <a:r>
              <a:rPr lang="en-US" dirty="0" err="1">
                <a:latin typeface="Arial" charset="0"/>
              </a:rPr>
              <a:t>por</a:t>
            </a:r>
            <a:r>
              <a:rPr lang="en-US" dirty="0">
                <a:latin typeface="Arial" charset="0"/>
              </a:rPr>
              <a:t> </a:t>
            </a:r>
            <a:r>
              <a:rPr lang="en-US" dirty="0" err="1">
                <a:latin typeface="Arial" charset="0"/>
              </a:rPr>
              <a:t>Estadios</a:t>
            </a:r>
            <a:endParaRPr lang="en-US" dirty="0">
              <a:latin typeface="Arial" charset="0"/>
            </a:endParaRPr>
          </a:p>
        </p:txBody>
      </p:sp>
      <p:sp>
        <p:nvSpPr>
          <p:cNvPr id="37891" name="Rectangle 3"/>
          <p:cNvSpPr>
            <a:spLocks noChangeArrowheads="1"/>
          </p:cNvSpPr>
          <p:nvPr/>
        </p:nvSpPr>
        <p:spPr bwMode="auto">
          <a:xfrm>
            <a:off x="4495800" y="5965543"/>
            <a:ext cx="365760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endParaRPr lang="nl-NL" sz="2600">
              <a:solidFill>
                <a:srgbClr val="FFFFFF"/>
              </a:solidFill>
              <a:cs typeface="+mn-cs"/>
            </a:endParaRPr>
          </a:p>
        </p:txBody>
      </p:sp>
      <p:sp>
        <p:nvSpPr>
          <p:cNvPr id="37892" name="Rectangle 4"/>
          <p:cNvSpPr>
            <a:spLocks noChangeArrowheads="1"/>
          </p:cNvSpPr>
          <p:nvPr/>
        </p:nvSpPr>
        <p:spPr bwMode="auto">
          <a:xfrm>
            <a:off x="838200" y="5965543"/>
            <a:ext cx="365760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endParaRPr lang="nl-NL" sz="2600">
              <a:solidFill>
                <a:srgbClr val="FFFFFF"/>
              </a:solidFill>
              <a:cs typeface="+mn-cs"/>
            </a:endParaRPr>
          </a:p>
        </p:txBody>
      </p:sp>
      <p:sp>
        <p:nvSpPr>
          <p:cNvPr id="37893" name="Rectangle 5"/>
          <p:cNvSpPr>
            <a:spLocks noChangeArrowheads="1"/>
          </p:cNvSpPr>
          <p:nvPr/>
        </p:nvSpPr>
        <p:spPr bwMode="auto">
          <a:xfrm>
            <a:off x="4495800" y="4141505"/>
            <a:ext cx="4038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1700" b="1">
                <a:solidFill>
                  <a:srgbClr val="000000"/>
                </a:solidFill>
                <a:cs typeface="+mn-cs"/>
              </a:rPr>
              <a:t>Nefrectomía citorreductiva</a:t>
            </a:r>
            <a:r>
              <a:rPr lang="en-US" sz="1700">
                <a:solidFill>
                  <a:srgbClr val="000000"/>
                </a:solidFill>
                <a:cs typeface="+mn-cs"/>
              </a:rPr>
              <a:t> </a:t>
            </a:r>
          </a:p>
          <a:p>
            <a:pPr>
              <a:spcBef>
                <a:spcPct val="20000"/>
              </a:spcBef>
              <a:buClr>
                <a:srgbClr val="FFCC00"/>
              </a:buClr>
              <a:buSzPct val="65000"/>
              <a:buFont typeface="Wingdings" charset="0"/>
              <a:buNone/>
              <a:defRPr/>
            </a:pPr>
            <a:r>
              <a:rPr lang="en-US" sz="1700">
                <a:solidFill>
                  <a:srgbClr val="000000"/>
                </a:solidFill>
                <a:cs typeface="+mn-cs"/>
              </a:rPr>
              <a:t>Resección de metástasis</a:t>
            </a:r>
          </a:p>
          <a:p>
            <a:pPr>
              <a:spcBef>
                <a:spcPct val="20000"/>
              </a:spcBef>
              <a:buClr>
                <a:srgbClr val="FFCC00"/>
              </a:buClr>
              <a:buSzPct val="65000"/>
              <a:buFont typeface="Wingdings" charset="0"/>
              <a:buNone/>
              <a:defRPr/>
            </a:pPr>
            <a:r>
              <a:rPr lang="en-US" sz="1700">
                <a:solidFill>
                  <a:srgbClr val="000000"/>
                </a:solidFill>
                <a:cs typeface="+mn-cs"/>
              </a:rPr>
              <a:t>Radioterapia paliativa ??</a:t>
            </a:r>
          </a:p>
          <a:p>
            <a:pPr>
              <a:spcBef>
                <a:spcPct val="20000"/>
              </a:spcBef>
              <a:buClr>
                <a:srgbClr val="FFCC00"/>
              </a:buClr>
              <a:buSzPct val="65000"/>
              <a:buFont typeface="Wingdings" charset="0"/>
              <a:buNone/>
              <a:defRPr/>
            </a:pPr>
            <a:r>
              <a:rPr lang="en-US" sz="1700">
                <a:solidFill>
                  <a:srgbClr val="000000"/>
                </a:solidFill>
                <a:cs typeface="+mn-cs"/>
              </a:rPr>
              <a:t>Tratamientos sistémicos: </a:t>
            </a:r>
            <a:r>
              <a:rPr lang="en-US" sz="1700" b="1">
                <a:solidFill>
                  <a:srgbClr val="000000"/>
                </a:solidFill>
                <a:cs typeface="+mn-cs"/>
              </a:rPr>
              <a:t>inmunoterapia</a:t>
            </a:r>
            <a:r>
              <a:rPr lang="en-US" sz="1700">
                <a:solidFill>
                  <a:srgbClr val="000000"/>
                </a:solidFill>
                <a:cs typeface="+mn-cs"/>
              </a:rPr>
              <a:t>, quimioterapia ?,</a:t>
            </a:r>
          </a:p>
          <a:p>
            <a:pPr>
              <a:spcBef>
                <a:spcPct val="20000"/>
              </a:spcBef>
              <a:buClr>
                <a:srgbClr val="FFCC00"/>
              </a:buClr>
              <a:buSzPct val="65000"/>
              <a:buFont typeface="Wingdings" charset="0"/>
              <a:buNone/>
              <a:defRPr/>
            </a:pPr>
            <a:r>
              <a:rPr lang="en-US" sz="1700" b="1">
                <a:solidFill>
                  <a:srgbClr val="000000"/>
                </a:solidFill>
                <a:cs typeface="+mn-cs"/>
              </a:rPr>
              <a:t>Antiangiogénicos</a:t>
            </a:r>
            <a:endParaRPr lang="en-GB" sz="2000" b="1">
              <a:solidFill>
                <a:srgbClr val="000000"/>
              </a:solidFill>
              <a:cs typeface="+mn-cs"/>
            </a:endParaRPr>
          </a:p>
        </p:txBody>
      </p:sp>
      <p:sp>
        <p:nvSpPr>
          <p:cNvPr id="37894" name="Rectangle 6"/>
          <p:cNvSpPr>
            <a:spLocks noChangeArrowheads="1"/>
          </p:cNvSpPr>
          <p:nvPr/>
        </p:nvSpPr>
        <p:spPr bwMode="auto">
          <a:xfrm>
            <a:off x="762000" y="4357405"/>
            <a:ext cx="3657600"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2200" dirty="0" err="1">
                <a:solidFill>
                  <a:srgbClr val="000000"/>
                </a:solidFill>
                <a:cs typeface="+mn-cs"/>
              </a:rPr>
              <a:t>Estadio</a:t>
            </a:r>
            <a:r>
              <a:rPr lang="en-US" sz="2200" dirty="0">
                <a:solidFill>
                  <a:srgbClr val="000000"/>
                </a:solidFill>
                <a:cs typeface="+mn-cs"/>
              </a:rPr>
              <a:t> IV</a:t>
            </a:r>
            <a:endParaRPr lang="en-GB" sz="2200" dirty="0">
              <a:solidFill>
                <a:srgbClr val="000000"/>
              </a:solidFill>
              <a:cs typeface="+mn-cs"/>
            </a:endParaRPr>
          </a:p>
        </p:txBody>
      </p:sp>
      <p:sp>
        <p:nvSpPr>
          <p:cNvPr id="37895" name="Rectangle 7"/>
          <p:cNvSpPr>
            <a:spLocks noChangeArrowheads="1"/>
          </p:cNvSpPr>
          <p:nvPr/>
        </p:nvSpPr>
        <p:spPr bwMode="auto">
          <a:xfrm>
            <a:off x="4495800" y="3133443"/>
            <a:ext cx="37814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1700">
                <a:solidFill>
                  <a:srgbClr val="000000"/>
                </a:solidFill>
                <a:cs typeface="+mn-cs"/>
              </a:rPr>
              <a:t>Nefrectomía radical</a:t>
            </a:r>
          </a:p>
          <a:p>
            <a:pPr>
              <a:spcBef>
                <a:spcPct val="20000"/>
              </a:spcBef>
              <a:buClr>
                <a:srgbClr val="FFCC00"/>
              </a:buClr>
              <a:buSzPct val="65000"/>
              <a:buFont typeface="Wingdings" charset="0"/>
              <a:buNone/>
              <a:defRPr/>
            </a:pPr>
            <a:r>
              <a:rPr lang="en-US" sz="1700">
                <a:solidFill>
                  <a:srgbClr val="000000"/>
                </a:solidFill>
                <a:cs typeface="+mn-cs"/>
              </a:rPr>
              <a:t>Linfadenectomía regional terapéutica</a:t>
            </a:r>
          </a:p>
          <a:p>
            <a:pPr>
              <a:spcBef>
                <a:spcPct val="20000"/>
              </a:spcBef>
              <a:buClr>
                <a:srgbClr val="FFCC00"/>
              </a:buClr>
              <a:buSzPct val="65000"/>
              <a:buFont typeface="Wingdings" charset="0"/>
              <a:buNone/>
              <a:defRPr/>
            </a:pPr>
            <a:r>
              <a:rPr lang="en-US" sz="1700">
                <a:solidFill>
                  <a:srgbClr val="000000"/>
                </a:solidFill>
                <a:cs typeface="+mn-cs"/>
              </a:rPr>
              <a:t>Tto. Ayuvante ??. (alto riesgo)</a:t>
            </a:r>
            <a:endParaRPr lang="en-GB" sz="1700">
              <a:solidFill>
                <a:srgbClr val="000000"/>
              </a:solidFill>
              <a:cs typeface="+mn-cs"/>
            </a:endParaRPr>
          </a:p>
        </p:txBody>
      </p:sp>
      <p:sp>
        <p:nvSpPr>
          <p:cNvPr id="37896" name="Rectangle 8"/>
          <p:cNvSpPr>
            <a:spLocks noChangeArrowheads="1"/>
          </p:cNvSpPr>
          <p:nvPr/>
        </p:nvSpPr>
        <p:spPr bwMode="auto">
          <a:xfrm>
            <a:off x="762000" y="3204880"/>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2200">
                <a:solidFill>
                  <a:srgbClr val="000000"/>
                </a:solidFill>
                <a:cs typeface="+mn-cs"/>
              </a:rPr>
              <a:t>Estadio III</a:t>
            </a:r>
            <a:endParaRPr lang="en-GB" sz="2200">
              <a:solidFill>
                <a:srgbClr val="000000"/>
              </a:solidFill>
              <a:cs typeface="+mn-cs"/>
            </a:endParaRPr>
          </a:p>
        </p:txBody>
      </p:sp>
      <p:sp>
        <p:nvSpPr>
          <p:cNvPr id="37897" name="Rectangle 9"/>
          <p:cNvSpPr>
            <a:spLocks noChangeArrowheads="1"/>
          </p:cNvSpPr>
          <p:nvPr/>
        </p:nvSpPr>
        <p:spPr bwMode="auto">
          <a:xfrm>
            <a:off x="4495800" y="2138080"/>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1700">
                <a:solidFill>
                  <a:srgbClr val="000000"/>
                </a:solidFill>
                <a:cs typeface="+mn-cs"/>
              </a:rPr>
              <a:t>Nefrectomía radical o parcial </a:t>
            </a:r>
          </a:p>
          <a:p>
            <a:pPr>
              <a:spcBef>
                <a:spcPct val="20000"/>
              </a:spcBef>
              <a:buClr>
                <a:srgbClr val="FFCC00"/>
              </a:buClr>
              <a:buSzPct val="65000"/>
              <a:buFont typeface="Wingdings" charset="0"/>
              <a:buNone/>
              <a:defRPr/>
            </a:pPr>
            <a:r>
              <a:rPr lang="en-US" sz="1700">
                <a:solidFill>
                  <a:srgbClr val="000000"/>
                </a:solidFill>
                <a:cs typeface="+mn-cs"/>
              </a:rPr>
              <a:t>con o sin linfadenctomía regional.</a:t>
            </a:r>
            <a:endParaRPr lang="en-GB" sz="1700">
              <a:solidFill>
                <a:srgbClr val="000000"/>
              </a:solidFill>
              <a:cs typeface="+mn-cs"/>
            </a:endParaRPr>
          </a:p>
        </p:txBody>
      </p:sp>
      <p:sp>
        <p:nvSpPr>
          <p:cNvPr id="37898" name="Rectangle 10"/>
          <p:cNvSpPr>
            <a:spLocks noChangeArrowheads="1"/>
          </p:cNvSpPr>
          <p:nvPr/>
        </p:nvSpPr>
        <p:spPr bwMode="auto">
          <a:xfrm>
            <a:off x="762000" y="2138080"/>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2200">
                <a:solidFill>
                  <a:srgbClr val="000000"/>
                </a:solidFill>
                <a:cs typeface="+mn-cs"/>
              </a:rPr>
              <a:t>Estadios I y II</a:t>
            </a:r>
            <a:endParaRPr lang="en-GB" sz="2200">
              <a:solidFill>
                <a:srgbClr val="000000"/>
              </a:solidFill>
              <a:cs typeface="+mn-cs"/>
            </a:endParaRPr>
          </a:p>
        </p:txBody>
      </p:sp>
      <p:sp>
        <p:nvSpPr>
          <p:cNvPr id="37899" name="Rectangle 11"/>
          <p:cNvSpPr>
            <a:spLocks noChangeArrowheads="1"/>
          </p:cNvSpPr>
          <p:nvPr/>
        </p:nvSpPr>
        <p:spPr bwMode="auto">
          <a:xfrm>
            <a:off x="4419600" y="1604680"/>
            <a:ext cx="3657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2600">
                <a:solidFill>
                  <a:srgbClr val="000000"/>
                </a:solidFill>
                <a:cs typeface="+mn-cs"/>
              </a:rPr>
              <a:t>Tratamiento</a:t>
            </a:r>
            <a:endParaRPr lang="en-GB" sz="2600">
              <a:solidFill>
                <a:srgbClr val="000000"/>
              </a:solidFill>
              <a:cs typeface="+mn-cs"/>
            </a:endParaRPr>
          </a:p>
        </p:txBody>
      </p:sp>
      <p:sp>
        <p:nvSpPr>
          <p:cNvPr id="37900" name="Rectangle 12"/>
          <p:cNvSpPr>
            <a:spLocks noChangeArrowheads="1"/>
          </p:cNvSpPr>
          <p:nvPr/>
        </p:nvSpPr>
        <p:spPr bwMode="auto">
          <a:xfrm>
            <a:off x="762000" y="1604680"/>
            <a:ext cx="3657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GB" sz="2600">
                <a:solidFill>
                  <a:srgbClr val="000000"/>
                </a:solidFill>
                <a:cs typeface="+mn-cs"/>
              </a:rPr>
              <a:t>Estadio </a:t>
            </a:r>
          </a:p>
        </p:txBody>
      </p:sp>
      <p:sp>
        <p:nvSpPr>
          <p:cNvPr id="37901" name="Line 13"/>
          <p:cNvSpPr>
            <a:spLocks noChangeShapeType="1"/>
          </p:cNvSpPr>
          <p:nvPr/>
        </p:nvSpPr>
        <p:spPr bwMode="auto">
          <a:xfrm>
            <a:off x="762000" y="1528480"/>
            <a:ext cx="7315200" cy="0"/>
          </a:xfrm>
          <a:prstGeom prst="line">
            <a:avLst/>
          </a:prstGeom>
          <a:noFill/>
          <a:ln w="28575" cap="sq">
            <a:solidFill>
              <a:srgbClr val="006600"/>
            </a:solidFill>
            <a:round/>
            <a:headEnd/>
            <a:tailEnd/>
          </a:ln>
          <a:extLst>
            <a:ext uri="{909E8E84-426E-40dd-AFC4-6F175D3DCCD1}">
              <a14:hiddenFill xmlns:a14="http://schemas.microsoft.com/office/drawing/2010/main">
                <a:noFill/>
              </a14:hiddenFill>
            </a:ext>
          </a:extLst>
        </p:spPr>
        <p:txBody>
          <a:bodyPr/>
          <a:lstStyle/>
          <a:p>
            <a:pPr>
              <a:defRPr/>
            </a:pPr>
            <a:endParaRPr lang="es-ES">
              <a:solidFill>
                <a:srgbClr val="000000"/>
              </a:solidFill>
              <a:cs typeface="+mn-cs"/>
            </a:endParaRPr>
          </a:p>
        </p:txBody>
      </p:sp>
      <p:sp>
        <p:nvSpPr>
          <p:cNvPr id="37902" name="Line 14"/>
          <p:cNvSpPr>
            <a:spLocks noChangeShapeType="1"/>
          </p:cNvSpPr>
          <p:nvPr/>
        </p:nvSpPr>
        <p:spPr bwMode="auto">
          <a:xfrm>
            <a:off x="762000" y="2138080"/>
            <a:ext cx="7315200" cy="0"/>
          </a:xfrm>
          <a:prstGeom prst="line">
            <a:avLst/>
          </a:prstGeom>
          <a:noFill/>
          <a:ln w="28575">
            <a:solidFill>
              <a:srgbClr val="006600"/>
            </a:solidFill>
            <a:round/>
            <a:headEnd/>
            <a:tailEnd/>
          </a:ln>
          <a:extLst>
            <a:ext uri="{909E8E84-426E-40dd-AFC4-6F175D3DCCD1}">
              <a14:hiddenFill xmlns:a14="http://schemas.microsoft.com/office/drawing/2010/main">
                <a:noFill/>
              </a14:hiddenFill>
            </a:ext>
          </a:extLst>
        </p:spPr>
        <p:txBody>
          <a:bodyPr/>
          <a:lstStyle/>
          <a:p>
            <a:pPr>
              <a:defRPr/>
            </a:pPr>
            <a:endParaRPr lang="es-ES">
              <a:solidFill>
                <a:srgbClr val="000000"/>
              </a:solidFill>
              <a:cs typeface="+mn-cs"/>
            </a:endParaRPr>
          </a:p>
        </p:txBody>
      </p:sp>
      <p:sp>
        <p:nvSpPr>
          <p:cNvPr id="37903" name="Line 15"/>
          <p:cNvSpPr>
            <a:spLocks noChangeShapeType="1"/>
          </p:cNvSpPr>
          <p:nvPr/>
        </p:nvSpPr>
        <p:spPr bwMode="auto">
          <a:xfrm>
            <a:off x="762000" y="2988980"/>
            <a:ext cx="7315200" cy="0"/>
          </a:xfrm>
          <a:prstGeom prst="line">
            <a:avLst/>
          </a:prstGeom>
          <a:noFill/>
          <a:ln w="28575">
            <a:solidFill>
              <a:srgbClr val="006600"/>
            </a:solidFill>
            <a:round/>
            <a:headEnd/>
            <a:tailEnd/>
          </a:ln>
          <a:extLst>
            <a:ext uri="{909E8E84-426E-40dd-AFC4-6F175D3DCCD1}">
              <a14:hiddenFill xmlns:a14="http://schemas.microsoft.com/office/drawing/2010/main">
                <a:noFill/>
              </a14:hiddenFill>
            </a:ext>
          </a:extLst>
        </p:spPr>
        <p:txBody>
          <a:bodyPr/>
          <a:lstStyle/>
          <a:p>
            <a:pPr>
              <a:defRPr/>
            </a:pPr>
            <a:endParaRPr lang="es-ES">
              <a:solidFill>
                <a:srgbClr val="000000"/>
              </a:solidFill>
              <a:cs typeface="+mn-cs"/>
            </a:endParaRPr>
          </a:p>
        </p:txBody>
      </p:sp>
      <p:sp>
        <p:nvSpPr>
          <p:cNvPr id="37904" name="Line 16"/>
          <p:cNvSpPr>
            <a:spLocks noChangeShapeType="1"/>
          </p:cNvSpPr>
          <p:nvPr/>
        </p:nvSpPr>
        <p:spPr bwMode="auto">
          <a:xfrm>
            <a:off x="762000" y="4141505"/>
            <a:ext cx="7315200" cy="0"/>
          </a:xfrm>
          <a:prstGeom prst="line">
            <a:avLst/>
          </a:prstGeom>
          <a:noFill/>
          <a:ln w="28575">
            <a:solidFill>
              <a:srgbClr val="006600"/>
            </a:solidFill>
            <a:round/>
            <a:headEnd/>
            <a:tailEnd/>
          </a:ln>
          <a:extLst>
            <a:ext uri="{909E8E84-426E-40dd-AFC4-6F175D3DCCD1}">
              <a14:hiddenFill xmlns:a14="http://schemas.microsoft.com/office/drawing/2010/main">
                <a:noFill/>
              </a14:hiddenFill>
            </a:ext>
          </a:extLst>
        </p:spPr>
        <p:txBody>
          <a:bodyPr/>
          <a:lstStyle/>
          <a:p>
            <a:pPr>
              <a:defRPr/>
            </a:pPr>
            <a:endParaRPr lang="es-ES">
              <a:solidFill>
                <a:srgbClr val="000000"/>
              </a:solidFill>
              <a:cs typeface="+mn-cs"/>
            </a:endParaRPr>
          </a:p>
        </p:txBody>
      </p:sp>
    </p:spTree>
    <p:extLst>
      <p:ext uri="{BB962C8B-B14F-4D97-AF65-F5344CB8AC3E}">
        <p14:creationId xmlns:p14="http://schemas.microsoft.com/office/powerpoint/2010/main" val="485549219"/>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4803" name="Group 3"/>
          <p:cNvGraphicFramePr>
            <a:graphicFrameLocks noGrp="1"/>
          </p:cNvGraphicFramePr>
          <p:nvPr>
            <p:extLst>
              <p:ext uri="{D42A27DB-BD31-4B8C-83A1-F6EECF244321}">
                <p14:modId xmlns:p14="http://schemas.microsoft.com/office/powerpoint/2010/main" val="266050543"/>
              </p:ext>
            </p:extLst>
          </p:nvPr>
        </p:nvGraphicFramePr>
        <p:xfrm>
          <a:off x="714375" y="1173163"/>
          <a:ext cx="7696200" cy="4345259"/>
        </p:xfrm>
        <a:graphic>
          <a:graphicData uri="http://schemas.openxmlformats.org/drawingml/2006/table">
            <a:tbl>
              <a:tblPr/>
              <a:tblGrid>
                <a:gridCol w="1409700"/>
                <a:gridCol w="1931988"/>
                <a:gridCol w="2359025"/>
                <a:gridCol w="1995487"/>
              </a:tblGrid>
              <a:tr h="447623">
                <a:tc gridSpan="2">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Setting</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Phase III</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Alternative</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8296">
                <a:tc rowSpan="2">
                  <a:txBody>
                    <a:bodyPr/>
                    <a:lstStyle/>
                    <a:p>
                      <a:pPr marL="0" marR="0" lvl="0" indent="0" algn="l"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1st-Line Therapy</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Good or intermediate risk*</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Sunitinib</a:t>
                      </a:r>
                    </a:p>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Bevacizumab + IFN</a:t>
                      </a: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sym typeface="Symbol" charset="2"/>
                        </a:rPr>
                        <a:t></a:t>
                      </a:r>
                    </a:p>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sym typeface="Symbol" charset="2"/>
                        </a:rPr>
                        <a:t>Pazopanib</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HD IL-2</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05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Poor risk*</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err="1">
                          <a:ln>
                            <a:noFill/>
                          </a:ln>
                          <a:solidFill>
                            <a:schemeClr val="tx1"/>
                          </a:solidFill>
                          <a:effectLst/>
                          <a:latin typeface="Arial" charset="0"/>
                          <a:ea typeface="ＭＳ Ｐゴシック" charset="-128"/>
                          <a:cs typeface="ＭＳ Ｐゴシック" charset="-128"/>
                        </a:rPr>
                        <a:t>Temsirolimus</a:t>
                      </a:r>
                      <a:endPar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err="1">
                          <a:ln>
                            <a:noFill/>
                          </a:ln>
                          <a:solidFill>
                            <a:schemeClr val="tx1"/>
                          </a:solidFill>
                          <a:effectLst/>
                          <a:latin typeface="Arial" charset="0"/>
                          <a:ea typeface="ＭＳ Ｐゴシック" charset="-128"/>
                          <a:cs typeface="ＭＳ Ｐゴシック" charset="-128"/>
                        </a:rPr>
                        <a:t>Sunitinib</a:t>
                      </a:r>
                      <a:endPar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0006">
                <a:tc rowSpan="3">
                  <a:txBody>
                    <a:bodyPr/>
                    <a:lstStyle/>
                    <a:p>
                      <a:pPr marL="0" marR="0" lvl="0" indent="0" algn="l"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2nd-Line Therapy</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Prior cytokine </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Sorafenib</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Sunitinib or bevacizumab</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005">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Prior VEGFR inhibitor </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err="1">
                          <a:ln>
                            <a:noFill/>
                          </a:ln>
                          <a:solidFill>
                            <a:schemeClr val="tx1"/>
                          </a:solidFill>
                          <a:effectLst/>
                          <a:latin typeface="Arial" charset="0"/>
                          <a:ea typeface="ＭＳ Ｐゴシック" charset="-128"/>
                          <a:cs typeface="ＭＳ Ｐゴシック" charset="-128"/>
                        </a:rPr>
                        <a:t>Everolimus</a:t>
                      </a:r>
                      <a:endPar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Clinical Trials</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005">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Prior mTOR inhibitor</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Clinical Trials</a:t>
                      </a:r>
                    </a:p>
                  </a:txBody>
                  <a:tcPr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
        <p:nvSpPr>
          <p:cNvPr id="23587" name="Text Box 37"/>
          <p:cNvSpPr txBox="1">
            <a:spLocks noChangeArrowheads="1"/>
          </p:cNvSpPr>
          <p:nvPr/>
        </p:nvSpPr>
        <p:spPr bwMode="auto">
          <a:xfrm>
            <a:off x="673100" y="5901563"/>
            <a:ext cx="63578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r>
              <a:rPr lang="en-US" sz="1400" b="0">
                <a:solidFill>
                  <a:schemeClr val="tx1"/>
                </a:solidFill>
              </a:rPr>
              <a:t>Derived from Atkins. ASCO 2006 Plenary session; Figlin. </a:t>
            </a:r>
            <a:r>
              <a:rPr lang="en-US" sz="1400" b="0" i="1">
                <a:solidFill>
                  <a:schemeClr val="tx1"/>
                </a:solidFill>
              </a:rPr>
              <a:t>Clin Adv Hematol Oncol</a:t>
            </a:r>
            <a:r>
              <a:rPr lang="en-US" sz="1400" b="0">
                <a:solidFill>
                  <a:schemeClr val="tx1"/>
                </a:solidFill>
              </a:rPr>
              <a:t>. 2007;5:35; Escudier. </a:t>
            </a:r>
            <a:r>
              <a:rPr lang="en-US" sz="1400" b="0" i="1">
                <a:solidFill>
                  <a:schemeClr val="tx1"/>
                </a:solidFill>
              </a:rPr>
              <a:t>Drugs</a:t>
            </a:r>
            <a:r>
              <a:rPr lang="en-US" sz="1400" b="0">
                <a:solidFill>
                  <a:schemeClr val="tx1"/>
                </a:solidFill>
              </a:rPr>
              <a:t>. 2007;67:1257; Cho. </a:t>
            </a:r>
            <a:r>
              <a:rPr lang="en-US" sz="1400" b="0" i="1">
                <a:solidFill>
                  <a:schemeClr val="tx1"/>
                </a:solidFill>
              </a:rPr>
              <a:t>Clin Cancer Res</a:t>
            </a:r>
            <a:r>
              <a:rPr lang="en-US" sz="1400" b="0">
                <a:solidFill>
                  <a:schemeClr val="tx1"/>
                </a:solidFill>
              </a:rPr>
              <a:t>. 2007;13:761s; Atkins. </a:t>
            </a:r>
            <a:r>
              <a:rPr lang="en-US" sz="1400" b="0" i="1">
                <a:solidFill>
                  <a:schemeClr val="tx1"/>
                </a:solidFill>
              </a:rPr>
              <a:t>Clin Cancer Res</a:t>
            </a:r>
            <a:r>
              <a:rPr lang="en-US" sz="1400" b="0">
                <a:solidFill>
                  <a:schemeClr val="tx1"/>
                </a:solidFill>
              </a:rPr>
              <a:t>. 2005;11:3714. </a:t>
            </a:r>
          </a:p>
        </p:txBody>
      </p:sp>
      <p:sp>
        <p:nvSpPr>
          <p:cNvPr id="23588" name="Text Box 38"/>
          <p:cNvSpPr txBox="1">
            <a:spLocks noChangeArrowheads="1"/>
          </p:cNvSpPr>
          <p:nvPr/>
        </p:nvSpPr>
        <p:spPr bwMode="auto">
          <a:xfrm>
            <a:off x="714375" y="5566527"/>
            <a:ext cx="17938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r>
              <a:rPr lang="en-US" sz="1400" b="0">
                <a:solidFill>
                  <a:schemeClr val="tx1"/>
                </a:solidFill>
              </a:rPr>
              <a:t>*MSKCC risk status.</a:t>
            </a:r>
          </a:p>
        </p:txBody>
      </p:sp>
      <p:sp>
        <p:nvSpPr>
          <p:cNvPr id="2" name="Título 1"/>
          <p:cNvSpPr>
            <a:spLocks noGrp="1"/>
          </p:cNvSpPr>
          <p:nvPr>
            <p:ph type="title"/>
          </p:nvPr>
        </p:nvSpPr>
        <p:spPr/>
        <p:txBody>
          <a:bodyPr/>
          <a:lstStyle/>
          <a:p>
            <a:r>
              <a:rPr lang="es-ES" dirty="0" err="1" smtClean="0"/>
              <a:t>Systemic</a:t>
            </a:r>
            <a:r>
              <a:rPr lang="es-ES" dirty="0" smtClean="0"/>
              <a:t> </a:t>
            </a:r>
            <a:r>
              <a:rPr lang="es-ES" dirty="0" err="1" smtClean="0"/>
              <a:t>Therapy</a:t>
            </a:r>
            <a:r>
              <a:rPr lang="es-ES" dirty="0" smtClean="0"/>
              <a:t> </a:t>
            </a:r>
            <a:r>
              <a:rPr lang="es-ES" dirty="0" err="1" smtClean="0"/>
              <a:t>for</a:t>
            </a:r>
            <a:r>
              <a:rPr lang="es-ES" dirty="0" smtClean="0"/>
              <a:t> Clear </a:t>
            </a:r>
            <a:r>
              <a:rPr lang="es-ES" dirty="0" err="1" smtClean="0"/>
              <a:t>Cell</a:t>
            </a:r>
            <a:r>
              <a:rPr lang="es-ES" dirty="0" smtClean="0"/>
              <a:t> RCC</a:t>
            </a:r>
            <a:endParaRPr lang="es-ES" dirty="0"/>
          </a:p>
        </p:txBody>
      </p:sp>
    </p:spTree>
    <p:extLst>
      <p:ext uri="{BB962C8B-B14F-4D97-AF65-F5344CB8AC3E}">
        <p14:creationId xmlns:p14="http://schemas.microsoft.com/office/powerpoint/2010/main" val="168771641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6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9144000"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3" name="TextBox 1"/>
          <p:cNvSpPr txBox="1">
            <a:spLocks noChangeArrowheads="1"/>
          </p:cNvSpPr>
          <p:nvPr/>
        </p:nvSpPr>
        <p:spPr bwMode="auto">
          <a:xfrm>
            <a:off x="8940800" y="6667500"/>
            <a:ext cx="90488"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400">
                <a:solidFill>
                  <a:srgbClr val="FFFFFF"/>
                </a:solidFill>
                <a:latin typeface="Times New Roman" charset="0"/>
                <a:cs typeface="Times New Roman" charset="0"/>
              </a:rPr>
              <a:t>5</a:t>
            </a:r>
          </a:p>
        </p:txBody>
      </p:sp>
      <p:sp>
        <p:nvSpPr>
          <p:cNvPr id="143364" name="TextBox 1"/>
          <p:cNvSpPr txBox="1">
            <a:spLocks noChangeArrowheads="1"/>
          </p:cNvSpPr>
          <p:nvPr/>
        </p:nvSpPr>
        <p:spPr bwMode="auto">
          <a:xfrm>
            <a:off x="2565400" y="3581400"/>
            <a:ext cx="1030288"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tabLst>
                <a:tab pos="455613" algn="l"/>
              </a:tabLst>
              <a:defRPr sz="2400">
                <a:solidFill>
                  <a:schemeClr val="tx1"/>
                </a:solidFill>
                <a:latin typeface="Arial" charset="0"/>
                <a:ea typeface="ＭＳ Ｐゴシック" charset="0"/>
                <a:cs typeface="ＭＳ Ｐゴシック" charset="0"/>
              </a:defRPr>
            </a:lvl1pPr>
            <a:lvl2pPr marL="742950" indent="-285750" defTabSz="912813" eaLnBrk="0" hangingPunct="0">
              <a:tabLst>
                <a:tab pos="455613" algn="l"/>
              </a:tabLst>
              <a:defRPr sz="2400">
                <a:solidFill>
                  <a:schemeClr val="tx1"/>
                </a:solidFill>
                <a:latin typeface="Arial" charset="0"/>
                <a:ea typeface="ＭＳ Ｐゴシック" charset="0"/>
              </a:defRPr>
            </a:lvl2pPr>
            <a:lvl3pPr marL="1143000" indent="-228600" defTabSz="912813" eaLnBrk="0" hangingPunct="0">
              <a:tabLst>
                <a:tab pos="455613" algn="l"/>
              </a:tabLst>
              <a:defRPr sz="2400">
                <a:solidFill>
                  <a:schemeClr val="tx1"/>
                </a:solidFill>
                <a:latin typeface="Arial" charset="0"/>
                <a:ea typeface="ＭＳ Ｐゴシック" charset="0"/>
              </a:defRPr>
            </a:lvl3pPr>
            <a:lvl4pPr marL="1600200" indent="-228600" defTabSz="912813" eaLnBrk="0" hangingPunct="0">
              <a:tabLst>
                <a:tab pos="455613" algn="l"/>
              </a:tabLst>
              <a:defRPr sz="2400">
                <a:solidFill>
                  <a:schemeClr val="tx1"/>
                </a:solidFill>
                <a:latin typeface="Arial" charset="0"/>
                <a:ea typeface="ＭＳ Ｐゴシック" charset="0"/>
              </a:defRPr>
            </a:lvl4pPr>
            <a:lvl5pPr marL="2057400" indent="-228600" defTabSz="912813" eaLnBrk="0" hangingPunct="0">
              <a:tabLst>
                <a:tab pos="455613" algn="l"/>
              </a:tabLst>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tabLst>
                <a:tab pos="455613" algn="l"/>
              </a:tabLs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tabLst>
                <a:tab pos="455613" algn="l"/>
              </a:tabLs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tabLst>
                <a:tab pos="455613" algn="l"/>
              </a:tabLs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tabLst>
                <a:tab pos="455613" algn="l"/>
              </a:tabLst>
              <a:defRPr sz="2400">
                <a:solidFill>
                  <a:schemeClr val="tx1"/>
                </a:solidFill>
                <a:latin typeface="Arial" charset="0"/>
                <a:ea typeface="ＭＳ Ｐゴシック" charset="0"/>
              </a:defRPr>
            </a:lvl9pPr>
          </a:lstStyle>
          <a:p>
            <a:pPr eaLnBrk="1" hangingPunct="1">
              <a:lnSpc>
                <a:spcPts val="900"/>
              </a:lnSpc>
            </a:pPr>
            <a:r>
              <a:rPr lang="en-US" altLang="zh-CN" sz="1800">
                <a:solidFill>
                  <a:srgbClr val="000000"/>
                </a:solidFill>
                <a:latin typeface="Calibri" charset="0"/>
                <a:ea typeface="宋体" charset="0"/>
                <a:cs typeface="宋体" charset="0"/>
              </a:rPr>
              <a:t>	</a:t>
            </a:r>
            <a:r>
              <a:rPr lang="en-US" altLang="zh-CN" sz="1000" b="1">
                <a:solidFill>
                  <a:srgbClr val="FFFFFF"/>
                </a:solidFill>
                <a:latin typeface="Times New Roman" charset="0"/>
                <a:cs typeface="Times New Roman" charset="0"/>
              </a:rPr>
              <a:t>VEGFR-2</a:t>
            </a:r>
          </a:p>
          <a:p>
            <a:pPr eaLnBrk="1" hangingPunct="1">
              <a:lnSpc>
                <a:spcPts val="1200"/>
              </a:lnSpc>
            </a:pPr>
            <a:r>
              <a:rPr lang="en-US" altLang="zh-CN" sz="1000" b="1">
                <a:solidFill>
                  <a:srgbClr val="FFFFFF"/>
                </a:solidFill>
                <a:latin typeface="Times New Roman" charset="0"/>
                <a:cs typeface="Times New Roman" charset="0"/>
              </a:rPr>
              <a:t>VEGFR-1</a:t>
            </a:r>
          </a:p>
        </p:txBody>
      </p:sp>
      <p:sp>
        <p:nvSpPr>
          <p:cNvPr id="143365" name="TextBox 1"/>
          <p:cNvSpPr txBox="1">
            <a:spLocks noChangeArrowheads="1"/>
          </p:cNvSpPr>
          <p:nvPr/>
        </p:nvSpPr>
        <p:spPr bwMode="auto">
          <a:xfrm>
            <a:off x="3606800" y="3416300"/>
            <a:ext cx="10128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tabLst>
                <a:tab pos="430213" algn="l"/>
              </a:tabLst>
              <a:defRPr sz="2400">
                <a:solidFill>
                  <a:schemeClr val="tx1"/>
                </a:solidFill>
                <a:latin typeface="Arial" charset="0"/>
                <a:ea typeface="ＭＳ Ｐゴシック" charset="0"/>
                <a:cs typeface="ＭＳ Ｐゴシック" charset="0"/>
              </a:defRPr>
            </a:lvl1pPr>
            <a:lvl2pPr marL="742950" indent="-285750" defTabSz="912813" eaLnBrk="0" hangingPunct="0">
              <a:tabLst>
                <a:tab pos="430213" algn="l"/>
              </a:tabLst>
              <a:defRPr sz="2400">
                <a:solidFill>
                  <a:schemeClr val="tx1"/>
                </a:solidFill>
                <a:latin typeface="Arial" charset="0"/>
                <a:ea typeface="ＭＳ Ｐゴシック" charset="0"/>
              </a:defRPr>
            </a:lvl2pPr>
            <a:lvl3pPr marL="1143000" indent="-228600" defTabSz="912813" eaLnBrk="0" hangingPunct="0">
              <a:tabLst>
                <a:tab pos="430213" algn="l"/>
              </a:tabLst>
              <a:defRPr sz="2400">
                <a:solidFill>
                  <a:schemeClr val="tx1"/>
                </a:solidFill>
                <a:latin typeface="Arial" charset="0"/>
                <a:ea typeface="ＭＳ Ｐゴシック" charset="0"/>
              </a:defRPr>
            </a:lvl3pPr>
            <a:lvl4pPr marL="1600200" indent="-228600" defTabSz="912813" eaLnBrk="0" hangingPunct="0">
              <a:tabLst>
                <a:tab pos="430213" algn="l"/>
              </a:tabLst>
              <a:defRPr sz="2400">
                <a:solidFill>
                  <a:schemeClr val="tx1"/>
                </a:solidFill>
                <a:latin typeface="Arial" charset="0"/>
                <a:ea typeface="ＭＳ Ｐゴシック" charset="0"/>
              </a:defRPr>
            </a:lvl4pPr>
            <a:lvl5pPr marL="2057400" indent="-228600" defTabSz="912813" eaLnBrk="0" hangingPunct="0">
              <a:tabLst>
                <a:tab pos="430213" algn="l"/>
              </a:tabLst>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tabLst>
                <a:tab pos="430213" algn="l"/>
              </a:tabLs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tabLst>
                <a:tab pos="430213" algn="l"/>
              </a:tabLs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tabLst>
                <a:tab pos="430213" algn="l"/>
              </a:tabLs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tabLst>
                <a:tab pos="430213" algn="l"/>
              </a:tabLst>
              <a:defRPr sz="2400">
                <a:solidFill>
                  <a:schemeClr val="tx1"/>
                </a:solidFill>
                <a:latin typeface="Arial" charset="0"/>
                <a:ea typeface="ＭＳ Ｐゴシック" charset="0"/>
              </a:defRPr>
            </a:lvl9pPr>
          </a:lstStyle>
          <a:p>
            <a:pPr eaLnBrk="1" hangingPunct="1">
              <a:lnSpc>
                <a:spcPts val="1300"/>
              </a:lnSpc>
            </a:pPr>
            <a:r>
              <a:rPr lang="en-US" altLang="zh-CN" sz="1800">
                <a:solidFill>
                  <a:srgbClr val="000000"/>
                </a:solidFill>
                <a:latin typeface="Calibri" charset="0"/>
                <a:ea typeface="宋体" charset="0"/>
                <a:cs typeface="宋体" charset="0"/>
              </a:rPr>
              <a:t>	</a:t>
            </a:r>
            <a:r>
              <a:rPr lang="en-US" altLang="zh-CN" sz="1000" b="1">
                <a:solidFill>
                  <a:srgbClr val="FFFFFF"/>
                </a:solidFill>
                <a:latin typeface="Times New Roman" charset="0"/>
                <a:cs typeface="Times New Roman" charset="0"/>
              </a:rPr>
              <a:t>PDGFR-α</a:t>
            </a:r>
          </a:p>
          <a:p>
            <a:pPr eaLnBrk="1" hangingPunct="1">
              <a:lnSpc>
                <a:spcPts val="1300"/>
              </a:lnSpc>
            </a:pPr>
            <a:r>
              <a:rPr lang="en-US" altLang="zh-CN" sz="1000" b="1">
                <a:solidFill>
                  <a:srgbClr val="FFFFFF"/>
                </a:solidFill>
                <a:latin typeface="Times New Roman" charset="0"/>
                <a:cs typeface="Times New Roman" charset="0"/>
              </a:rPr>
              <a:t>VEGFR-3</a:t>
            </a:r>
          </a:p>
        </p:txBody>
      </p:sp>
      <p:sp>
        <p:nvSpPr>
          <p:cNvPr id="143366" name="TextBox 1"/>
          <p:cNvSpPr txBox="1">
            <a:spLocks noChangeArrowheads="1"/>
          </p:cNvSpPr>
          <p:nvPr/>
        </p:nvSpPr>
        <p:spPr bwMode="auto">
          <a:xfrm>
            <a:off x="4622800" y="3568700"/>
            <a:ext cx="8969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000" b="1">
                <a:solidFill>
                  <a:srgbClr val="FFFFFF"/>
                </a:solidFill>
                <a:latin typeface="Times New Roman" charset="0"/>
                <a:cs typeface="Times New Roman" charset="0"/>
              </a:rPr>
              <a:t>PDGFR-ß</a:t>
            </a:r>
            <a:r>
              <a:rPr lang="en-US" altLang="zh-CN" sz="1000">
                <a:solidFill>
                  <a:srgbClr val="000000"/>
                </a:solidFill>
                <a:latin typeface="Times New Roman" charset="0"/>
                <a:cs typeface="Times New Roman" charset="0"/>
              </a:rPr>
              <a:t>  </a:t>
            </a:r>
            <a:r>
              <a:rPr lang="en-US" altLang="zh-CN" sz="1000" b="1">
                <a:solidFill>
                  <a:srgbClr val="FFFFFF"/>
                </a:solidFill>
                <a:latin typeface="Times New Roman" charset="0"/>
                <a:cs typeface="Times New Roman" charset="0"/>
              </a:rPr>
              <a:t>c-Kit</a:t>
            </a:r>
          </a:p>
        </p:txBody>
      </p:sp>
      <p:sp>
        <p:nvSpPr>
          <p:cNvPr id="143367" name="TextBox 1"/>
          <p:cNvSpPr txBox="1">
            <a:spLocks noChangeArrowheads="1"/>
          </p:cNvSpPr>
          <p:nvPr/>
        </p:nvSpPr>
        <p:spPr bwMode="auto">
          <a:xfrm>
            <a:off x="5816600" y="3670300"/>
            <a:ext cx="2635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900"/>
              </a:lnSpc>
            </a:pPr>
            <a:r>
              <a:rPr lang="en-US" altLang="zh-CN" sz="1000" b="1">
                <a:solidFill>
                  <a:srgbClr val="FFFFFF"/>
                </a:solidFill>
                <a:latin typeface="Times New Roman" charset="0"/>
                <a:cs typeface="Times New Roman" charset="0"/>
              </a:rPr>
              <a:t>Flt-3</a:t>
            </a:r>
          </a:p>
        </p:txBody>
      </p:sp>
      <p:sp>
        <p:nvSpPr>
          <p:cNvPr id="143368" name="TextBox 1"/>
          <p:cNvSpPr txBox="1">
            <a:spLocks noChangeArrowheads="1"/>
          </p:cNvSpPr>
          <p:nvPr/>
        </p:nvSpPr>
        <p:spPr bwMode="auto">
          <a:xfrm>
            <a:off x="165100" y="609600"/>
            <a:ext cx="7234238"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tabLst>
                <a:tab pos="125413" algn="l"/>
                <a:tab pos="760413" algn="l"/>
                <a:tab pos="798513" algn="l"/>
                <a:tab pos="2957513" algn="l"/>
              </a:tabLst>
              <a:defRPr sz="2400">
                <a:solidFill>
                  <a:schemeClr val="tx1"/>
                </a:solidFill>
                <a:latin typeface="Arial" charset="0"/>
                <a:ea typeface="ＭＳ Ｐゴシック" charset="0"/>
                <a:cs typeface="ＭＳ Ｐゴシック" charset="0"/>
              </a:defRPr>
            </a:lvl1pPr>
            <a:lvl2pPr marL="742950" indent="-285750" defTabSz="912813" eaLnBrk="0" hangingPunct="0">
              <a:tabLst>
                <a:tab pos="125413" algn="l"/>
                <a:tab pos="760413" algn="l"/>
                <a:tab pos="798513" algn="l"/>
                <a:tab pos="2957513" algn="l"/>
              </a:tabLst>
              <a:defRPr sz="2400">
                <a:solidFill>
                  <a:schemeClr val="tx1"/>
                </a:solidFill>
                <a:latin typeface="Arial" charset="0"/>
                <a:ea typeface="ＭＳ Ｐゴシック" charset="0"/>
              </a:defRPr>
            </a:lvl2pPr>
            <a:lvl3pPr marL="1143000" indent="-228600" defTabSz="912813" eaLnBrk="0" hangingPunct="0">
              <a:tabLst>
                <a:tab pos="125413" algn="l"/>
                <a:tab pos="760413" algn="l"/>
                <a:tab pos="798513" algn="l"/>
                <a:tab pos="2957513" algn="l"/>
              </a:tabLst>
              <a:defRPr sz="2400">
                <a:solidFill>
                  <a:schemeClr val="tx1"/>
                </a:solidFill>
                <a:latin typeface="Arial" charset="0"/>
                <a:ea typeface="ＭＳ Ｐゴシック" charset="0"/>
              </a:defRPr>
            </a:lvl3pPr>
            <a:lvl4pPr marL="1600200" indent="-228600" defTabSz="912813" eaLnBrk="0" hangingPunct="0">
              <a:tabLst>
                <a:tab pos="125413" algn="l"/>
                <a:tab pos="760413" algn="l"/>
                <a:tab pos="798513" algn="l"/>
                <a:tab pos="2957513" algn="l"/>
              </a:tabLst>
              <a:defRPr sz="2400">
                <a:solidFill>
                  <a:schemeClr val="tx1"/>
                </a:solidFill>
                <a:latin typeface="Arial" charset="0"/>
                <a:ea typeface="ＭＳ Ｐゴシック" charset="0"/>
              </a:defRPr>
            </a:lvl4pPr>
            <a:lvl5pPr marL="2057400" indent="-228600" defTabSz="912813" eaLnBrk="0" hangingPunct="0">
              <a:tabLst>
                <a:tab pos="125413" algn="l"/>
                <a:tab pos="760413" algn="l"/>
                <a:tab pos="798513" algn="l"/>
                <a:tab pos="2957513" algn="l"/>
              </a:tabLst>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tabLst>
                <a:tab pos="125413" algn="l"/>
                <a:tab pos="760413" algn="l"/>
                <a:tab pos="798513" algn="l"/>
                <a:tab pos="2957513" algn="l"/>
              </a:tabLs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tabLst>
                <a:tab pos="125413" algn="l"/>
                <a:tab pos="760413" algn="l"/>
                <a:tab pos="798513" algn="l"/>
                <a:tab pos="2957513" algn="l"/>
              </a:tabLs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tabLst>
                <a:tab pos="125413" algn="l"/>
                <a:tab pos="760413" algn="l"/>
                <a:tab pos="798513" algn="l"/>
                <a:tab pos="2957513" algn="l"/>
              </a:tabLs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tabLst>
                <a:tab pos="125413" algn="l"/>
                <a:tab pos="760413" algn="l"/>
                <a:tab pos="798513" algn="l"/>
                <a:tab pos="2957513" algn="l"/>
              </a:tabLst>
              <a:defRPr sz="2400">
                <a:solidFill>
                  <a:schemeClr val="tx1"/>
                </a:solidFill>
                <a:latin typeface="Arial" charset="0"/>
                <a:ea typeface="ＭＳ Ｐゴシック" charset="0"/>
              </a:defRPr>
            </a:lvl9pPr>
          </a:lstStyle>
          <a:p>
            <a:pPr eaLnBrk="1" hangingPunct="1">
              <a:lnSpc>
                <a:spcPts val="3100"/>
              </a:lnSpc>
            </a:pPr>
            <a:r>
              <a:rPr lang="en-US" altLang="zh-CN" sz="1800">
                <a:solidFill>
                  <a:srgbClr val="000000"/>
                </a:solidFill>
                <a:latin typeface="Calibri" charset="0"/>
                <a:ea typeface="宋体" charset="0"/>
                <a:cs typeface="宋体" charset="0"/>
              </a:rPr>
              <a:t>	</a:t>
            </a:r>
            <a:r>
              <a:rPr lang="en-US" altLang="zh-CN" sz="3200" b="1">
                <a:solidFill>
                  <a:srgbClr val="FFF301"/>
                </a:solidFill>
                <a:latin typeface="Times New Roman" charset="0"/>
                <a:cs typeface="Times New Roman" charset="0"/>
              </a:rPr>
              <a:t>Overview</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of</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targeted</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agents</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in</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mRCC</a:t>
            </a:r>
            <a:r>
              <a:rPr lang="en-US" altLang="zh-CN" sz="2100" b="1">
                <a:solidFill>
                  <a:srgbClr val="FFF301"/>
                </a:solidFill>
                <a:latin typeface="Times New Roman" charset="0"/>
                <a:cs typeface="Times New Roman" charset="0"/>
              </a:rPr>
              <a:t>1–5</a:t>
            </a: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2300"/>
              </a:lnSpc>
            </a:pPr>
            <a:r>
              <a:rPr lang="en-US" altLang="zh-CN" sz="1800">
                <a:solidFill>
                  <a:srgbClr val="000000"/>
                </a:solidFill>
                <a:latin typeface="Calibri" charset="0"/>
                <a:ea typeface="宋体" charset="0"/>
                <a:cs typeface="宋体" charset="0"/>
              </a:rPr>
              <a:t>				</a:t>
            </a:r>
            <a:r>
              <a:rPr lang="en-US" altLang="zh-CN" sz="1800" b="1">
                <a:solidFill>
                  <a:srgbClr val="FFFFFF"/>
                </a:solidFill>
                <a:latin typeface="Times New Roman" charset="0"/>
                <a:cs typeface="Times New Roman" charset="0"/>
              </a:rPr>
              <a:t>Anti-angiogenesis</a:t>
            </a:r>
          </a:p>
          <a:p>
            <a:pPr eaLnBrk="1" hangingPunct="1">
              <a:lnSpc>
                <a:spcPts val="1500"/>
              </a:lnSpc>
            </a:pPr>
            <a:r>
              <a:rPr lang="en-US" altLang="zh-CN" sz="1800">
                <a:solidFill>
                  <a:srgbClr val="000000"/>
                </a:solidFill>
                <a:latin typeface="Calibri" charset="0"/>
                <a:ea typeface="宋体" charset="0"/>
                <a:cs typeface="宋体" charset="0"/>
              </a:rPr>
              <a:t>			</a:t>
            </a:r>
            <a:r>
              <a:rPr lang="en-US" altLang="zh-CN" sz="1400" b="1">
                <a:solidFill>
                  <a:srgbClr val="FFFFFF"/>
                </a:solidFill>
                <a:latin typeface="Times New Roman" charset="0"/>
                <a:cs typeface="Times New Roman" charset="0"/>
              </a:rPr>
              <a:t>Bevacizumab</a:t>
            </a: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900"/>
              </a:lnSpc>
            </a:pPr>
            <a:r>
              <a:rPr lang="en-US" altLang="zh-CN" sz="1800">
                <a:solidFill>
                  <a:srgbClr val="000000"/>
                </a:solidFill>
                <a:latin typeface="Calibri" charset="0"/>
                <a:ea typeface="宋体" charset="0"/>
                <a:cs typeface="宋体" charset="0"/>
              </a:rPr>
              <a:t>		</a:t>
            </a:r>
            <a:r>
              <a:rPr lang="en-US" altLang="zh-CN" sz="1000" b="1">
                <a:solidFill>
                  <a:srgbClr val="FFFFFF"/>
                </a:solidFill>
                <a:latin typeface="Times New Roman" charset="0"/>
                <a:cs typeface="Times New Roman" charset="0"/>
              </a:rPr>
              <a:t>VEGF-A</a:t>
            </a: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900"/>
              </a:lnSpc>
            </a:pPr>
            <a:r>
              <a:rPr lang="en-US" altLang="zh-CN" sz="1000" b="1">
                <a:solidFill>
                  <a:srgbClr val="FFFFFF"/>
                </a:solidFill>
                <a:latin typeface="Times New Roman" charset="0"/>
                <a:cs typeface="Times New Roman" charset="0"/>
              </a:rPr>
              <a:t>VEGF-B</a:t>
            </a:r>
          </a:p>
          <a:p>
            <a:pPr eaLnBrk="1" hangingPunct="1">
              <a:lnSpc>
                <a:spcPts val="1900"/>
              </a:lnSpc>
            </a:pPr>
            <a:r>
              <a:rPr lang="en-US" altLang="zh-CN" sz="1000" b="1">
                <a:solidFill>
                  <a:srgbClr val="FFFFFF"/>
                </a:solidFill>
                <a:latin typeface="Times New Roman" charset="0"/>
                <a:cs typeface="Times New Roman" charset="0"/>
              </a:rPr>
              <a:t>VEGF-C</a:t>
            </a:r>
          </a:p>
        </p:txBody>
      </p:sp>
      <p:sp>
        <p:nvSpPr>
          <p:cNvPr id="143369" name="TextBox 1"/>
          <p:cNvSpPr txBox="1">
            <a:spLocks noChangeArrowheads="1"/>
          </p:cNvSpPr>
          <p:nvPr/>
        </p:nvSpPr>
        <p:spPr bwMode="auto">
          <a:xfrm>
            <a:off x="165100" y="3429000"/>
            <a:ext cx="5048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900"/>
              </a:lnSpc>
            </a:pPr>
            <a:r>
              <a:rPr lang="en-US" altLang="zh-CN" sz="1000" b="1">
                <a:solidFill>
                  <a:srgbClr val="FFFFFF"/>
                </a:solidFill>
                <a:latin typeface="Times New Roman" charset="0"/>
                <a:cs typeface="Times New Roman" charset="0"/>
              </a:rPr>
              <a:t>VEGF-D</a:t>
            </a: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100"/>
              </a:lnSpc>
            </a:pPr>
            <a:r>
              <a:rPr lang="en-US" altLang="zh-CN" sz="1000" b="1">
                <a:solidFill>
                  <a:srgbClr val="FFFFFF"/>
                </a:solidFill>
                <a:latin typeface="Times New Roman" charset="0"/>
                <a:cs typeface="Times New Roman" charset="0"/>
              </a:rPr>
              <a:t>VEGF-E</a:t>
            </a:r>
          </a:p>
        </p:txBody>
      </p:sp>
      <p:sp>
        <p:nvSpPr>
          <p:cNvPr id="143370" name="TextBox 1"/>
          <p:cNvSpPr txBox="1">
            <a:spLocks noChangeArrowheads="1"/>
          </p:cNvSpPr>
          <p:nvPr/>
        </p:nvSpPr>
        <p:spPr bwMode="auto">
          <a:xfrm>
            <a:off x="2781300" y="6057900"/>
            <a:ext cx="808038"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400" b="1">
                <a:solidFill>
                  <a:srgbClr val="FF9933"/>
                </a:solidFill>
                <a:latin typeface="Times New Roman" charset="0"/>
                <a:cs typeface="Times New Roman" charset="0"/>
              </a:rPr>
              <a:t>Pazopanib</a:t>
            </a:r>
          </a:p>
        </p:txBody>
      </p:sp>
      <p:sp>
        <p:nvSpPr>
          <p:cNvPr id="143371" name="TextBox 1"/>
          <p:cNvSpPr txBox="1">
            <a:spLocks noChangeArrowheads="1"/>
          </p:cNvSpPr>
          <p:nvPr/>
        </p:nvSpPr>
        <p:spPr bwMode="auto">
          <a:xfrm>
            <a:off x="4368800" y="6057900"/>
            <a:ext cx="74771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400" b="1">
                <a:solidFill>
                  <a:srgbClr val="66FF33"/>
                </a:solidFill>
                <a:latin typeface="Times New Roman" charset="0"/>
                <a:cs typeface="Times New Roman" charset="0"/>
              </a:rPr>
              <a:t>Sorafenib</a:t>
            </a:r>
          </a:p>
        </p:txBody>
      </p:sp>
      <p:sp>
        <p:nvSpPr>
          <p:cNvPr id="143372" name="TextBox 1"/>
          <p:cNvSpPr txBox="1">
            <a:spLocks noChangeArrowheads="1"/>
          </p:cNvSpPr>
          <p:nvPr/>
        </p:nvSpPr>
        <p:spPr bwMode="auto">
          <a:xfrm>
            <a:off x="3987800" y="5943600"/>
            <a:ext cx="2698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100"/>
              </a:lnSpc>
            </a:pPr>
            <a:r>
              <a:rPr lang="en-US" altLang="zh-CN" sz="1200" b="1">
                <a:solidFill>
                  <a:srgbClr val="FFFFFF"/>
                </a:solidFill>
                <a:latin typeface="Times New Roman" charset="0"/>
                <a:cs typeface="Times New Roman" charset="0"/>
              </a:rPr>
              <a:t>Raf</a:t>
            </a:r>
          </a:p>
        </p:txBody>
      </p:sp>
      <p:sp>
        <p:nvSpPr>
          <p:cNvPr id="143373" name="TextBox 1"/>
          <p:cNvSpPr txBox="1">
            <a:spLocks noChangeArrowheads="1"/>
          </p:cNvSpPr>
          <p:nvPr/>
        </p:nvSpPr>
        <p:spPr bwMode="auto">
          <a:xfrm>
            <a:off x="5588000" y="6057900"/>
            <a:ext cx="70802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400" b="1">
                <a:solidFill>
                  <a:srgbClr val="FF0000"/>
                </a:solidFill>
                <a:latin typeface="Times New Roman" charset="0"/>
                <a:cs typeface="Times New Roman" charset="0"/>
              </a:rPr>
              <a:t>Sunitinib</a:t>
            </a:r>
          </a:p>
        </p:txBody>
      </p:sp>
      <p:sp>
        <p:nvSpPr>
          <p:cNvPr id="143374" name="TextBox 1"/>
          <p:cNvSpPr txBox="1">
            <a:spLocks noChangeArrowheads="1"/>
          </p:cNvSpPr>
          <p:nvPr/>
        </p:nvSpPr>
        <p:spPr bwMode="auto">
          <a:xfrm>
            <a:off x="88900" y="6362700"/>
            <a:ext cx="6896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tabLst>
                <a:tab pos="1662113" algn="l"/>
              </a:tabLst>
              <a:defRPr sz="2400">
                <a:solidFill>
                  <a:schemeClr val="tx1"/>
                </a:solidFill>
                <a:latin typeface="Arial" charset="0"/>
                <a:ea typeface="ＭＳ Ｐゴシック" charset="0"/>
                <a:cs typeface="ＭＳ Ｐゴシック" charset="0"/>
              </a:defRPr>
            </a:lvl1pPr>
            <a:lvl2pPr marL="742950" indent="-285750" defTabSz="912813" eaLnBrk="0" hangingPunct="0">
              <a:tabLst>
                <a:tab pos="1662113" algn="l"/>
              </a:tabLst>
              <a:defRPr sz="2400">
                <a:solidFill>
                  <a:schemeClr val="tx1"/>
                </a:solidFill>
                <a:latin typeface="Arial" charset="0"/>
                <a:ea typeface="ＭＳ Ｐゴシック" charset="0"/>
              </a:defRPr>
            </a:lvl2pPr>
            <a:lvl3pPr marL="1143000" indent="-228600" defTabSz="912813" eaLnBrk="0" hangingPunct="0">
              <a:tabLst>
                <a:tab pos="1662113" algn="l"/>
              </a:tabLst>
              <a:defRPr sz="2400">
                <a:solidFill>
                  <a:schemeClr val="tx1"/>
                </a:solidFill>
                <a:latin typeface="Arial" charset="0"/>
                <a:ea typeface="ＭＳ Ｐゴシック" charset="0"/>
              </a:defRPr>
            </a:lvl3pPr>
            <a:lvl4pPr marL="1600200" indent="-228600" defTabSz="912813" eaLnBrk="0" hangingPunct="0">
              <a:tabLst>
                <a:tab pos="1662113" algn="l"/>
              </a:tabLst>
              <a:defRPr sz="2400">
                <a:solidFill>
                  <a:schemeClr val="tx1"/>
                </a:solidFill>
                <a:latin typeface="Arial" charset="0"/>
                <a:ea typeface="ＭＳ Ｐゴシック" charset="0"/>
              </a:defRPr>
            </a:lvl4pPr>
            <a:lvl5pPr marL="2057400" indent="-228600" defTabSz="912813" eaLnBrk="0" hangingPunct="0">
              <a:tabLst>
                <a:tab pos="1662113" algn="l"/>
              </a:tabLst>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tabLst>
                <a:tab pos="1662113" algn="l"/>
              </a:tabLs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tabLst>
                <a:tab pos="1662113" algn="l"/>
              </a:tabLs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tabLst>
                <a:tab pos="1662113" algn="l"/>
              </a:tabLs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tabLst>
                <a:tab pos="1662113" algn="l"/>
              </a:tabLst>
              <a:defRPr sz="2400">
                <a:solidFill>
                  <a:schemeClr val="tx1"/>
                </a:solidFill>
                <a:latin typeface="Arial" charset="0"/>
                <a:ea typeface="ＭＳ Ｐゴシック" charset="0"/>
              </a:defRPr>
            </a:lvl9pPr>
          </a:lstStyle>
          <a:p>
            <a:pPr eaLnBrk="1" hangingPunct="1">
              <a:lnSpc>
                <a:spcPts val="1400"/>
              </a:lnSpc>
            </a:pPr>
            <a:r>
              <a:rPr lang="en-US" altLang="zh-CN" sz="1800">
                <a:solidFill>
                  <a:srgbClr val="000000"/>
                </a:solidFill>
                <a:latin typeface="Calibri" charset="0"/>
                <a:ea typeface="宋体" charset="0"/>
                <a:cs typeface="宋体" charset="0"/>
              </a:rPr>
              <a:t>	</a:t>
            </a:r>
            <a:r>
              <a:rPr lang="en-US" altLang="zh-CN" sz="1600">
                <a:solidFill>
                  <a:srgbClr val="FFFFFF"/>
                </a:solidFill>
                <a:latin typeface="Times New Roman" charset="0"/>
                <a:cs typeface="Times New Roman" charset="0"/>
              </a:rPr>
              <a:t>Preclinical</a:t>
            </a:r>
            <a:r>
              <a:rPr lang="en-US" altLang="zh-CN" sz="1600">
                <a:solidFill>
                  <a:srgbClr val="000000"/>
                </a:solidFill>
                <a:latin typeface="Times New Roman" charset="0"/>
                <a:cs typeface="Times New Roman" charset="0"/>
              </a:rPr>
              <a:t> </a:t>
            </a:r>
            <a:r>
              <a:rPr lang="en-US" altLang="zh-CN" sz="1600" i="1">
                <a:solidFill>
                  <a:srgbClr val="FFFFFF"/>
                </a:solidFill>
                <a:latin typeface="Times New Roman" charset="0"/>
                <a:cs typeface="Times New Roman" charset="0"/>
              </a:rPr>
              <a:t>in</a:t>
            </a:r>
            <a:r>
              <a:rPr lang="en-US" altLang="zh-CN" sz="1600">
                <a:solidFill>
                  <a:srgbClr val="000000"/>
                </a:solidFill>
                <a:latin typeface="Times New Roman" charset="0"/>
                <a:cs typeface="Times New Roman" charset="0"/>
              </a:rPr>
              <a:t> </a:t>
            </a:r>
            <a:r>
              <a:rPr lang="en-US" altLang="zh-CN" sz="1600" i="1">
                <a:solidFill>
                  <a:srgbClr val="FFFFFF"/>
                </a:solidFill>
                <a:latin typeface="Times New Roman" charset="0"/>
                <a:cs typeface="Times New Roman" charset="0"/>
              </a:rPr>
              <a:t>vitro</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data</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need</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to</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be</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validated</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in</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a</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clinical</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setting</a:t>
            </a:r>
          </a:p>
          <a:p>
            <a:pPr eaLnBrk="1" hangingPunct="1">
              <a:lnSpc>
                <a:spcPts val="1000"/>
              </a:lnSpc>
            </a:pPr>
            <a:endParaRPr lang="en-US" altLang="zh-CN" sz="1800">
              <a:solidFill>
                <a:srgbClr val="000000"/>
              </a:solidFill>
              <a:latin typeface="Calibri" charset="0"/>
            </a:endParaRPr>
          </a:p>
          <a:p>
            <a:pPr eaLnBrk="1" hangingPunct="1">
              <a:lnSpc>
                <a:spcPts val="1300"/>
              </a:lnSpc>
            </a:pPr>
            <a:r>
              <a:rPr lang="en-US" altLang="zh-CN" sz="1200">
                <a:solidFill>
                  <a:srgbClr val="FFFFFF"/>
                </a:solidFill>
                <a:latin typeface="Times New Roman" charset="0"/>
                <a:cs typeface="Times New Roman" charset="0"/>
              </a:rPr>
              <a:t>References</a:t>
            </a:r>
            <a:r>
              <a:rPr lang="en-US" altLang="zh-CN" sz="1200">
                <a:solidFill>
                  <a:srgbClr val="000000"/>
                </a:solidFill>
                <a:latin typeface="Times New Roman" charset="0"/>
                <a:cs typeface="Times New Roman" charset="0"/>
              </a:rPr>
              <a:t> </a:t>
            </a:r>
            <a:r>
              <a:rPr lang="en-US" altLang="zh-CN" sz="1200">
                <a:solidFill>
                  <a:srgbClr val="FFFFFF"/>
                </a:solidFill>
                <a:latin typeface="Times New Roman" charset="0"/>
                <a:cs typeface="Times New Roman" charset="0"/>
              </a:rPr>
              <a:t>are</a:t>
            </a:r>
            <a:r>
              <a:rPr lang="en-US" altLang="zh-CN" sz="1200">
                <a:solidFill>
                  <a:srgbClr val="000000"/>
                </a:solidFill>
                <a:latin typeface="Times New Roman" charset="0"/>
                <a:cs typeface="Times New Roman" charset="0"/>
              </a:rPr>
              <a:t> </a:t>
            </a:r>
            <a:r>
              <a:rPr lang="en-US" altLang="zh-CN" sz="1200">
                <a:solidFill>
                  <a:srgbClr val="FFFFFF"/>
                </a:solidFill>
                <a:latin typeface="Times New Roman" charset="0"/>
                <a:cs typeface="Times New Roman" charset="0"/>
              </a:rPr>
              <a:t>in</a:t>
            </a:r>
            <a:r>
              <a:rPr lang="en-US" altLang="zh-CN" sz="1200">
                <a:solidFill>
                  <a:srgbClr val="000000"/>
                </a:solidFill>
                <a:latin typeface="Times New Roman" charset="0"/>
                <a:cs typeface="Times New Roman" charset="0"/>
              </a:rPr>
              <a:t> </a:t>
            </a:r>
            <a:r>
              <a:rPr lang="en-US" altLang="zh-CN" sz="1200">
                <a:solidFill>
                  <a:srgbClr val="FFFFFF"/>
                </a:solidFill>
                <a:latin typeface="Times New Roman" charset="0"/>
                <a:cs typeface="Times New Roman" charset="0"/>
              </a:rPr>
              <a:t>slide</a:t>
            </a:r>
            <a:r>
              <a:rPr lang="en-US" altLang="zh-CN" sz="1200">
                <a:solidFill>
                  <a:srgbClr val="000000"/>
                </a:solidFill>
                <a:latin typeface="Times New Roman" charset="0"/>
                <a:cs typeface="Times New Roman" charset="0"/>
              </a:rPr>
              <a:t> </a:t>
            </a:r>
            <a:r>
              <a:rPr lang="en-US" altLang="zh-CN" sz="1200">
                <a:solidFill>
                  <a:srgbClr val="FFFFFF"/>
                </a:solidFill>
                <a:latin typeface="Times New Roman" charset="0"/>
                <a:cs typeface="Times New Roman" charset="0"/>
              </a:rPr>
              <a:t>notes</a:t>
            </a:r>
          </a:p>
        </p:txBody>
      </p:sp>
    </p:spTree>
    <p:extLst>
      <p:ext uri="{BB962C8B-B14F-4D97-AF65-F5344CB8AC3E}">
        <p14:creationId xmlns:p14="http://schemas.microsoft.com/office/powerpoint/2010/main" val="3582206763"/>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90" name="Rectangle 2"/>
          <p:cNvSpPr>
            <a:spLocks noGrp="1"/>
          </p:cNvSpPr>
          <p:nvPr>
            <p:ph type="title"/>
          </p:nvPr>
        </p:nvSpPr>
        <p:spPr>
          <a:xfrm>
            <a:off x="325590" y="-1588"/>
            <a:ext cx="6819253" cy="1143001"/>
          </a:xfrm>
          <a:effectLst>
            <a:outerShdw blurRad="63500" dist="38099" dir="2700000" algn="ctr" rotWithShape="0">
              <a:srgbClr val="1D224B">
                <a:alpha val="64998"/>
              </a:srgbClr>
            </a:outerShdw>
          </a:effectLst>
        </p:spPr>
        <p:txBody>
          <a:bodyPr/>
          <a:lstStyle/>
          <a:p>
            <a:pPr>
              <a:defRPr/>
            </a:pPr>
            <a:r>
              <a:rPr lang="en-US" dirty="0" err="1">
                <a:cs typeface="ＭＳ Ｐゴシック" charset="-128"/>
              </a:rPr>
              <a:t>Sunitinib</a:t>
            </a:r>
            <a:r>
              <a:rPr lang="en-US" dirty="0">
                <a:cs typeface="ＭＳ Ｐゴシック" charset="-128"/>
              </a:rPr>
              <a:t> </a:t>
            </a:r>
            <a:r>
              <a:rPr lang="en-US" dirty="0" err="1">
                <a:cs typeface="ＭＳ Ｐゴシック" charset="-128"/>
              </a:rPr>
              <a:t>vs</a:t>
            </a:r>
            <a:r>
              <a:rPr lang="en-US" dirty="0">
                <a:cs typeface="ＭＳ Ｐゴシック" charset="-128"/>
              </a:rPr>
              <a:t> IFN-</a:t>
            </a:r>
            <a:r>
              <a:rPr lang="el-GR" dirty="0">
                <a:cs typeface="ＭＳ Ｐゴシック" charset="-128"/>
                <a:sym typeface="Symbol" charset="2"/>
              </a:rPr>
              <a:t>α</a:t>
            </a:r>
            <a:r>
              <a:rPr lang="en-US" dirty="0">
                <a:cs typeface="ＭＳ Ｐゴシック" charset="-128"/>
              </a:rPr>
              <a:t> as First-line Treatment for Metastatic RCC: Study Design</a:t>
            </a:r>
          </a:p>
        </p:txBody>
      </p:sp>
      <p:sp>
        <p:nvSpPr>
          <p:cNvPr id="31747" name="Rectangle 3"/>
          <p:cNvSpPr>
            <a:spLocks noGrp="1" noChangeArrowheads="1"/>
          </p:cNvSpPr>
          <p:nvPr>
            <p:ph type="body" idx="4294967295"/>
          </p:nvPr>
        </p:nvSpPr>
        <p:spPr bwMode="auto">
          <a:xfrm>
            <a:off x="5445125" y="4030663"/>
            <a:ext cx="3581400" cy="723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nSpc>
                <a:spcPct val="90000"/>
              </a:lnSpc>
              <a:spcBef>
                <a:spcPct val="0"/>
              </a:spcBef>
              <a:buFont typeface="Times" charset="0"/>
              <a:buNone/>
              <a:tabLst>
                <a:tab pos="3025775" algn="l"/>
              </a:tabLst>
            </a:pPr>
            <a:r>
              <a:rPr lang="en-US" sz="1400">
                <a:latin typeface="Arial" charset="0"/>
                <a:ea typeface="ＭＳ Ｐゴシック" charset="0"/>
                <a:cs typeface="ＭＳ Ｐゴシック" charset="0"/>
              </a:rPr>
              <a:t>Primary end point: PFS</a:t>
            </a:r>
          </a:p>
          <a:p>
            <a:pPr marL="0" indent="0">
              <a:lnSpc>
                <a:spcPct val="90000"/>
              </a:lnSpc>
              <a:spcBef>
                <a:spcPct val="0"/>
              </a:spcBef>
              <a:buFont typeface="Times" charset="0"/>
              <a:buNone/>
              <a:tabLst>
                <a:tab pos="3025775" algn="l"/>
              </a:tabLst>
            </a:pPr>
            <a:r>
              <a:rPr lang="en-US" sz="1400">
                <a:latin typeface="Arial" charset="0"/>
                <a:ea typeface="ＭＳ Ｐゴシック" charset="0"/>
                <a:cs typeface="ＭＳ Ｐゴシック" charset="0"/>
              </a:rPr>
              <a:t>Secondary end points: ORR, OS, </a:t>
            </a:r>
            <a:br>
              <a:rPr lang="en-US" sz="1400">
                <a:latin typeface="Arial" charset="0"/>
                <a:ea typeface="ＭＳ Ｐゴシック" charset="0"/>
                <a:cs typeface="ＭＳ Ｐゴシック" charset="0"/>
              </a:rPr>
            </a:br>
            <a:r>
              <a:rPr lang="en-US" sz="1400">
                <a:latin typeface="Arial" charset="0"/>
                <a:ea typeface="ＭＳ Ｐゴシック" charset="0"/>
                <a:cs typeface="ＭＳ Ｐゴシック" charset="0"/>
              </a:rPr>
              <a:t>patient-reported outcomes, safety</a:t>
            </a:r>
          </a:p>
        </p:txBody>
      </p:sp>
      <p:sp>
        <p:nvSpPr>
          <p:cNvPr id="31748" name="Text Box 4"/>
          <p:cNvSpPr txBox="1">
            <a:spLocks noChangeArrowheads="1"/>
          </p:cNvSpPr>
          <p:nvPr/>
        </p:nvSpPr>
        <p:spPr bwMode="auto">
          <a:xfrm>
            <a:off x="3116263" y="2543175"/>
            <a:ext cx="8509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a:spcBef>
                <a:spcPct val="30000"/>
              </a:spcBef>
            </a:pPr>
            <a:r>
              <a:rPr lang="en-US" sz="1600">
                <a:solidFill>
                  <a:schemeClr val="tx1"/>
                </a:solidFill>
                <a:cs typeface="Arial" charset="0"/>
              </a:rPr>
              <a:t>(N=750)</a:t>
            </a:r>
          </a:p>
        </p:txBody>
      </p:sp>
      <p:sp>
        <p:nvSpPr>
          <p:cNvPr id="31749" name="Text Box 5"/>
          <p:cNvSpPr txBox="1">
            <a:spLocks noChangeArrowheads="1"/>
          </p:cNvSpPr>
          <p:nvPr/>
        </p:nvSpPr>
        <p:spPr bwMode="auto">
          <a:xfrm>
            <a:off x="4500563" y="1990725"/>
            <a:ext cx="8509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a:spcBef>
                <a:spcPct val="30000"/>
              </a:spcBef>
            </a:pPr>
            <a:r>
              <a:rPr lang="en-US" sz="1600">
                <a:solidFill>
                  <a:schemeClr val="tx1"/>
                </a:solidFill>
                <a:cs typeface="Arial" charset="0"/>
              </a:rPr>
              <a:t>(n=375)</a:t>
            </a:r>
          </a:p>
        </p:txBody>
      </p:sp>
      <p:sp>
        <p:nvSpPr>
          <p:cNvPr id="31750" name="Line 6"/>
          <p:cNvSpPr>
            <a:spLocks noChangeShapeType="1"/>
          </p:cNvSpPr>
          <p:nvPr/>
        </p:nvSpPr>
        <p:spPr bwMode="auto">
          <a:xfrm>
            <a:off x="2951163" y="2867025"/>
            <a:ext cx="1193800" cy="1588"/>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31751" name="Line 7"/>
          <p:cNvSpPr>
            <a:spLocks noChangeShapeType="1"/>
          </p:cNvSpPr>
          <p:nvPr/>
        </p:nvSpPr>
        <p:spPr bwMode="auto">
          <a:xfrm>
            <a:off x="4470400" y="2324100"/>
            <a:ext cx="969963" cy="1588"/>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lIns="0" tIns="0" rIns="0" bIns="0" anchor="ctr"/>
          <a:lstStyle/>
          <a:p>
            <a:endParaRPr lang="es-ES"/>
          </a:p>
        </p:txBody>
      </p:sp>
      <p:sp>
        <p:nvSpPr>
          <p:cNvPr id="31752" name="Line 8"/>
          <p:cNvSpPr>
            <a:spLocks noChangeShapeType="1"/>
          </p:cNvSpPr>
          <p:nvPr/>
        </p:nvSpPr>
        <p:spPr bwMode="auto">
          <a:xfrm>
            <a:off x="4454525" y="3476625"/>
            <a:ext cx="985838" cy="0"/>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31753" name="Text Box 9"/>
          <p:cNvSpPr txBox="1">
            <a:spLocks noChangeArrowheads="1"/>
          </p:cNvSpPr>
          <p:nvPr/>
        </p:nvSpPr>
        <p:spPr bwMode="auto">
          <a:xfrm>
            <a:off x="4471988" y="3143250"/>
            <a:ext cx="8509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a:spcBef>
                <a:spcPct val="30000"/>
              </a:spcBef>
            </a:pPr>
            <a:r>
              <a:rPr lang="en-US" sz="1600">
                <a:solidFill>
                  <a:schemeClr val="tx1"/>
                </a:solidFill>
                <a:cs typeface="Arial" charset="0"/>
              </a:rPr>
              <a:t>(n=375)</a:t>
            </a:r>
          </a:p>
        </p:txBody>
      </p:sp>
      <p:sp>
        <p:nvSpPr>
          <p:cNvPr id="31754" name="AutoShape 10"/>
          <p:cNvSpPr>
            <a:spLocks noChangeArrowheads="1"/>
          </p:cNvSpPr>
          <p:nvPr/>
        </p:nvSpPr>
        <p:spPr bwMode="invGray">
          <a:xfrm>
            <a:off x="5459413" y="1889125"/>
            <a:ext cx="2470150" cy="854075"/>
          </a:xfrm>
          <a:prstGeom prst="roundRect">
            <a:avLst>
              <a:gd name="adj" fmla="val 16667"/>
            </a:avLst>
          </a:prstGeom>
          <a:gradFill rotWithShape="1">
            <a:gsLst>
              <a:gs pos="0">
                <a:srgbClr val="835F04"/>
              </a:gs>
              <a:gs pos="100000">
                <a:srgbClr val="B78405"/>
              </a:gs>
            </a:gsLst>
            <a:lin ang="5400000" scaled="1"/>
          </a:gradFill>
          <a:ln w="28575">
            <a:solidFill>
              <a:srgbClr val="B78405"/>
            </a:solidFill>
            <a:round/>
            <a:headEnd/>
            <a:tailEnd/>
          </a:ln>
        </p:spPr>
        <p:txBody>
          <a:bodyPr lIns="0" tIns="0" rIns="0" bIns="0" anchor="ctr"/>
          <a:lstStyle/>
          <a:p>
            <a:pPr algn="ctr" defTabSz="892175" eaLnBrk="0" hangingPunct="0"/>
            <a:r>
              <a:rPr lang="en-US" sz="1400">
                <a:solidFill>
                  <a:schemeClr val="tx1"/>
                </a:solidFill>
              </a:rPr>
              <a:t>Sunitinib</a:t>
            </a:r>
          </a:p>
          <a:p>
            <a:pPr algn="ctr" defTabSz="892175" eaLnBrk="0" hangingPunct="0"/>
            <a:r>
              <a:rPr lang="en-US" sz="1400">
                <a:solidFill>
                  <a:schemeClr val="tx1"/>
                </a:solidFill>
              </a:rPr>
              <a:t>50 mg orally once daily </a:t>
            </a:r>
          </a:p>
          <a:p>
            <a:pPr algn="ctr" defTabSz="892175" eaLnBrk="0" hangingPunct="0"/>
            <a:r>
              <a:rPr lang="en-US" sz="1400">
                <a:solidFill>
                  <a:schemeClr val="tx1"/>
                </a:solidFill>
              </a:rPr>
              <a:t>on 4/2 schedule</a:t>
            </a:r>
            <a:endParaRPr lang="en-GB" sz="1400">
              <a:solidFill>
                <a:schemeClr val="tx1"/>
              </a:solidFill>
            </a:endParaRPr>
          </a:p>
        </p:txBody>
      </p:sp>
      <p:sp>
        <p:nvSpPr>
          <p:cNvPr id="31755" name="AutoShape 11"/>
          <p:cNvSpPr>
            <a:spLocks noChangeArrowheads="1"/>
          </p:cNvSpPr>
          <p:nvPr/>
        </p:nvSpPr>
        <p:spPr bwMode="invGray">
          <a:xfrm>
            <a:off x="5457825" y="3052763"/>
            <a:ext cx="2455863" cy="850900"/>
          </a:xfrm>
          <a:prstGeom prst="roundRect">
            <a:avLst>
              <a:gd name="adj" fmla="val 16667"/>
            </a:avLst>
          </a:prstGeom>
          <a:gradFill rotWithShape="1">
            <a:gsLst>
              <a:gs pos="0">
                <a:srgbClr val="18472F"/>
              </a:gs>
              <a:gs pos="100000">
                <a:srgbClr val="339966"/>
              </a:gs>
            </a:gsLst>
            <a:lin ang="5400000" scaled="1"/>
          </a:gradFill>
          <a:ln w="28575">
            <a:solidFill>
              <a:srgbClr val="339966"/>
            </a:solidFill>
            <a:round/>
            <a:headEnd/>
            <a:tailEnd/>
          </a:ln>
        </p:spPr>
        <p:txBody>
          <a:bodyPr lIns="0" tIns="0" rIns="0" bIns="0" anchor="ctr"/>
          <a:lstStyle/>
          <a:p>
            <a:pPr algn="ctr" defTabSz="892175" eaLnBrk="0" hangingPunct="0"/>
            <a:r>
              <a:rPr lang="en-GB" sz="1400">
                <a:solidFill>
                  <a:schemeClr val="tx1"/>
                </a:solidFill>
              </a:rPr>
              <a:t>IFN-</a:t>
            </a:r>
            <a:r>
              <a:rPr lang="en-US" sz="1400">
                <a:solidFill>
                  <a:schemeClr val="tx1"/>
                </a:solidFill>
                <a:sym typeface="Symbol" charset="0"/>
              </a:rPr>
              <a:t>α</a:t>
            </a:r>
            <a:r>
              <a:rPr lang="en-GB" sz="1400">
                <a:solidFill>
                  <a:schemeClr val="tx1"/>
                </a:solidFill>
              </a:rPr>
              <a:t> </a:t>
            </a:r>
          </a:p>
          <a:p>
            <a:pPr algn="ctr" defTabSz="892175" eaLnBrk="0" hangingPunct="0"/>
            <a:r>
              <a:rPr lang="en-GB" sz="1400">
                <a:solidFill>
                  <a:schemeClr val="tx1"/>
                </a:solidFill>
              </a:rPr>
              <a:t>9 MU SC </a:t>
            </a:r>
            <a:br>
              <a:rPr lang="en-GB" sz="1400">
                <a:solidFill>
                  <a:schemeClr val="tx1"/>
                </a:solidFill>
              </a:rPr>
            </a:br>
            <a:r>
              <a:rPr lang="en-GB" sz="1400">
                <a:solidFill>
                  <a:schemeClr val="tx1"/>
                </a:solidFill>
              </a:rPr>
              <a:t>3 times weekly</a:t>
            </a:r>
          </a:p>
        </p:txBody>
      </p:sp>
      <p:sp>
        <p:nvSpPr>
          <p:cNvPr id="31756" name="AutoShape 12"/>
          <p:cNvSpPr>
            <a:spLocks noChangeArrowheads="1"/>
          </p:cNvSpPr>
          <p:nvPr/>
        </p:nvSpPr>
        <p:spPr bwMode="auto">
          <a:xfrm>
            <a:off x="339725" y="1865313"/>
            <a:ext cx="2590800" cy="1985962"/>
          </a:xfrm>
          <a:prstGeom prst="roundRect">
            <a:avLst>
              <a:gd name="adj" fmla="val 16667"/>
            </a:avLst>
          </a:prstGeom>
          <a:noFill/>
          <a:ln w="28575">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lIns="0" tIns="0" rIns="0" bIns="0" anchor="ctr" anchorCtr="1"/>
          <a:lstStyle/>
          <a:p>
            <a:pPr marL="227013" indent="-227013">
              <a:spcAft>
                <a:spcPct val="20000"/>
              </a:spcAft>
              <a:buClr>
                <a:schemeClr val="tx2"/>
              </a:buClr>
            </a:pPr>
            <a:r>
              <a:rPr lang="en-US" sz="1400">
                <a:solidFill>
                  <a:schemeClr val="tx1"/>
                </a:solidFill>
              </a:rPr>
              <a:t>Eligibility Criteria </a:t>
            </a:r>
          </a:p>
          <a:p>
            <a:pPr marL="227013" indent="-227013">
              <a:spcAft>
                <a:spcPct val="20000"/>
              </a:spcAft>
              <a:buClr>
                <a:srgbClr val="FFFF00"/>
              </a:buClr>
              <a:buFontTx/>
              <a:buChar char="•"/>
            </a:pPr>
            <a:r>
              <a:rPr lang="en-US" sz="1400" b="0">
                <a:solidFill>
                  <a:schemeClr val="tx1"/>
                </a:solidFill>
              </a:rPr>
              <a:t>Clear cell histology</a:t>
            </a:r>
          </a:p>
          <a:p>
            <a:pPr marL="227013" indent="-227013">
              <a:spcAft>
                <a:spcPct val="20000"/>
              </a:spcAft>
              <a:buClr>
                <a:srgbClr val="FFFF00"/>
              </a:buClr>
              <a:buFontTx/>
              <a:buChar char="•"/>
            </a:pPr>
            <a:r>
              <a:rPr lang="en-US" sz="1400" b="0">
                <a:solidFill>
                  <a:schemeClr val="tx1"/>
                </a:solidFill>
              </a:rPr>
              <a:t>No prior systemic treatment</a:t>
            </a:r>
          </a:p>
          <a:p>
            <a:pPr marL="227013" indent="-227013">
              <a:spcAft>
                <a:spcPct val="20000"/>
              </a:spcAft>
              <a:buClr>
                <a:srgbClr val="FFFF00"/>
              </a:buClr>
              <a:buFontTx/>
              <a:buChar char="•"/>
            </a:pPr>
            <a:r>
              <a:rPr lang="en-US" sz="1400" b="0">
                <a:solidFill>
                  <a:schemeClr val="tx1"/>
                </a:solidFill>
              </a:rPr>
              <a:t>Measurable disease</a:t>
            </a:r>
          </a:p>
          <a:p>
            <a:pPr marL="227013" indent="-227013">
              <a:spcAft>
                <a:spcPct val="20000"/>
              </a:spcAft>
              <a:buClr>
                <a:srgbClr val="FFFF00"/>
              </a:buClr>
              <a:buFontTx/>
              <a:buChar char="•"/>
            </a:pPr>
            <a:r>
              <a:rPr lang="en-US" sz="1400" b="0">
                <a:solidFill>
                  <a:schemeClr val="tx1"/>
                </a:solidFill>
              </a:rPr>
              <a:t>ECOG PS 0 or 1</a:t>
            </a:r>
          </a:p>
          <a:p>
            <a:pPr marL="227013" indent="-227013">
              <a:spcAft>
                <a:spcPct val="20000"/>
              </a:spcAft>
              <a:buClr>
                <a:srgbClr val="FFFF00"/>
              </a:buClr>
              <a:buFontTx/>
              <a:buChar char="•"/>
            </a:pPr>
            <a:r>
              <a:rPr lang="en-US" sz="1400" b="0">
                <a:solidFill>
                  <a:schemeClr val="tx1"/>
                </a:solidFill>
              </a:rPr>
              <a:t>Adequate organ function</a:t>
            </a:r>
          </a:p>
        </p:txBody>
      </p:sp>
      <p:sp>
        <p:nvSpPr>
          <p:cNvPr id="31757" name="Rectangle 13"/>
          <p:cNvSpPr>
            <a:spLocks noChangeArrowheads="1"/>
          </p:cNvSpPr>
          <p:nvPr/>
        </p:nvSpPr>
        <p:spPr bwMode="auto">
          <a:xfrm>
            <a:off x="228600" y="6126163"/>
            <a:ext cx="8102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eaLnBrk="0" hangingPunct="0">
              <a:tabLst>
                <a:tab pos="176213" algn="l"/>
              </a:tabLst>
            </a:pPr>
            <a:r>
              <a:rPr lang="da-DK" sz="1000">
                <a:solidFill>
                  <a:schemeClr val="tx1"/>
                </a:solidFill>
              </a:rPr>
              <a:t>IFN = interferon; ECOG PS = European Cooperative Oncology Group performance status; SC = subcutaneous;</a:t>
            </a:r>
            <a:br>
              <a:rPr lang="da-DK" sz="1000">
                <a:solidFill>
                  <a:schemeClr val="tx1"/>
                </a:solidFill>
              </a:rPr>
            </a:br>
            <a:r>
              <a:rPr lang="da-DK" sz="1000">
                <a:solidFill>
                  <a:schemeClr val="tx1"/>
                </a:solidFill>
              </a:rPr>
              <a:t>PFS = progression-free survival; ORR = objective response rate; OS = overall survival.</a:t>
            </a:r>
          </a:p>
          <a:p>
            <a:pPr eaLnBrk="0" hangingPunct="0">
              <a:tabLst>
                <a:tab pos="176213" algn="l"/>
              </a:tabLst>
            </a:pPr>
            <a:r>
              <a:rPr lang="da-DK" sz="1000">
                <a:solidFill>
                  <a:schemeClr val="tx1"/>
                </a:solidFill>
              </a:rPr>
              <a:t>Motzer RJ et al. ASCO 2007. Abstract 5024.</a:t>
            </a:r>
          </a:p>
        </p:txBody>
      </p:sp>
      <p:sp>
        <p:nvSpPr>
          <p:cNvPr id="31758" name="Rectangle 14"/>
          <p:cNvSpPr>
            <a:spLocks noChangeArrowheads="1"/>
          </p:cNvSpPr>
          <p:nvPr/>
        </p:nvSpPr>
        <p:spPr bwMode="auto">
          <a:xfrm>
            <a:off x="228600" y="4306888"/>
            <a:ext cx="8610600" cy="186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74638" indent="-274638"/>
            <a:r>
              <a:rPr lang="en-US" sz="1600">
                <a:solidFill>
                  <a:schemeClr val="tx1"/>
                </a:solidFill>
              </a:rPr>
              <a:t>Objectives</a:t>
            </a:r>
          </a:p>
          <a:p>
            <a:pPr marL="274638" indent="-274638">
              <a:buClr>
                <a:srgbClr val="FFFF00"/>
              </a:buClr>
              <a:buFontTx/>
              <a:buChar char="•"/>
            </a:pPr>
            <a:r>
              <a:rPr lang="en-US" sz="1400">
                <a:solidFill>
                  <a:schemeClr val="tx1"/>
                </a:solidFill>
              </a:rPr>
              <a:t>To update efficacy results</a:t>
            </a:r>
          </a:p>
          <a:p>
            <a:pPr marL="742950" lvl="1" indent="-285750">
              <a:buClr>
                <a:srgbClr val="00FFFF"/>
              </a:buClr>
              <a:buFont typeface="Wingdings" charset="0"/>
              <a:buChar char="§"/>
            </a:pPr>
            <a:r>
              <a:rPr lang="en-US" sz="1400">
                <a:solidFill>
                  <a:schemeClr val="tx1"/>
                </a:solidFill>
              </a:rPr>
              <a:t>Trial results reported based on second interim analysis with data cutoff of Nov 2005</a:t>
            </a:r>
          </a:p>
          <a:p>
            <a:pPr marL="1143000" lvl="2" indent="-228600">
              <a:buClr>
                <a:srgbClr val="FFFF00"/>
              </a:buClr>
              <a:buFontTx/>
              <a:buChar char="•"/>
            </a:pPr>
            <a:r>
              <a:rPr lang="en-US" sz="1400">
                <a:solidFill>
                  <a:schemeClr val="tx1"/>
                </a:solidFill>
              </a:rPr>
              <a:t>Median PFS: 11 mo vs 5 mo</a:t>
            </a:r>
          </a:p>
          <a:p>
            <a:pPr marL="1143000" lvl="2" indent="-228600">
              <a:buClr>
                <a:srgbClr val="FFFF00"/>
              </a:buClr>
              <a:buFontTx/>
              <a:buChar char="•"/>
            </a:pPr>
            <a:r>
              <a:rPr lang="en-US" sz="1400">
                <a:solidFill>
                  <a:schemeClr val="tx1"/>
                </a:solidFill>
              </a:rPr>
              <a:t>Hazard ratio (HR) 0.415 in favor of sunitinib</a:t>
            </a:r>
          </a:p>
          <a:p>
            <a:pPr marL="742950" lvl="1" indent="-285750">
              <a:buClr>
                <a:srgbClr val="00FFFF"/>
              </a:buClr>
              <a:buFont typeface="Wingdings" charset="0"/>
              <a:buChar char="§"/>
            </a:pPr>
            <a:r>
              <a:rPr lang="en-US" sz="1400">
                <a:solidFill>
                  <a:schemeClr val="tx1"/>
                </a:solidFill>
              </a:rPr>
              <a:t>Data cutoff of Feb 2007 available for reporting</a:t>
            </a:r>
          </a:p>
          <a:p>
            <a:pPr marL="274638" indent="-274638">
              <a:buClr>
                <a:srgbClr val="FFFF00"/>
              </a:buClr>
              <a:buFontTx/>
              <a:buChar char="•"/>
            </a:pPr>
            <a:r>
              <a:rPr lang="en-US" sz="1400">
                <a:solidFill>
                  <a:schemeClr val="tx1"/>
                </a:solidFill>
              </a:rPr>
              <a:t>To identify baseline patient characteristics predictive for PFS on sunitinib therapy</a:t>
            </a:r>
          </a:p>
        </p:txBody>
      </p:sp>
      <p:sp>
        <p:nvSpPr>
          <p:cNvPr id="31759" name="AutoShape 15"/>
          <p:cNvSpPr>
            <a:spLocks noChangeArrowheads="1"/>
          </p:cNvSpPr>
          <p:nvPr/>
        </p:nvSpPr>
        <p:spPr bwMode="auto">
          <a:xfrm rot="-5400000">
            <a:off x="3048000" y="2713038"/>
            <a:ext cx="2533650" cy="330200"/>
          </a:xfrm>
          <a:prstGeom prst="roundRect">
            <a:avLst>
              <a:gd name="adj" fmla="val 16667"/>
            </a:avLst>
          </a:prstGeom>
          <a:gradFill rotWithShape="1">
            <a:gsLst>
              <a:gs pos="0">
                <a:srgbClr val="BFBFBF"/>
              </a:gs>
              <a:gs pos="100000">
                <a:srgbClr val="DDDDDD"/>
              </a:gs>
            </a:gsLst>
            <a:lin ang="5400000" scaled="1"/>
          </a:gradFill>
          <a:ln w="28575">
            <a:solidFill>
              <a:srgbClr val="DDDDDD"/>
            </a:solidFill>
            <a:round/>
            <a:headEnd/>
            <a:tailEnd/>
          </a:ln>
        </p:spPr>
        <p:txBody>
          <a:bodyPr vert="eaVert" lIns="0" tIns="44450" rIns="0" bIns="44450" anchor="ctr" anchorCtr="1"/>
          <a:lstStyle/>
          <a:p>
            <a:pPr algn="ctr" defTabSz="892175" eaLnBrk="0" hangingPunct="0">
              <a:lnSpc>
                <a:spcPct val="88000"/>
              </a:lnSpc>
            </a:pPr>
            <a:r>
              <a:rPr lang="en-GB" sz="1400">
                <a:solidFill>
                  <a:srgbClr val="000066"/>
                </a:solidFill>
              </a:rPr>
              <a:t>RANDOM</a:t>
            </a:r>
          </a:p>
          <a:p>
            <a:pPr algn="ctr" defTabSz="892175" eaLnBrk="0" hangingPunct="0">
              <a:lnSpc>
                <a:spcPct val="88000"/>
              </a:lnSpc>
            </a:pPr>
            <a:r>
              <a:rPr lang="en-GB" sz="1400">
                <a:solidFill>
                  <a:srgbClr val="000066"/>
                </a:solidFill>
              </a:rPr>
              <a:t>I</a:t>
            </a:r>
          </a:p>
          <a:p>
            <a:pPr algn="ctr" defTabSz="892175" eaLnBrk="0" hangingPunct="0">
              <a:lnSpc>
                <a:spcPct val="88000"/>
              </a:lnSpc>
            </a:pPr>
            <a:r>
              <a:rPr lang="en-GB" sz="1400">
                <a:solidFill>
                  <a:srgbClr val="000066"/>
                </a:solidFill>
              </a:rPr>
              <a:t>Z</a:t>
            </a:r>
          </a:p>
          <a:p>
            <a:pPr algn="ctr" defTabSz="892175" eaLnBrk="0" hangingPunct="0">
              <a:lnSpc>
                <a:spcPct val="88000"/>
              </a:lnSpc>
            </a:pPr>
            <a:r>
              <a:rPr lang="en-GB" sz="1400">
                <a:solidFill>
                  <a:srgbClr val="000066"/>
                </a:solidFill>
              </a:rPr>
              <a:t>A</a:t>
            </a:r>
          </a:p>
          <a:p>
            <a:pPr algn="ctr" defTabSz="892175" eaLnBrk="0" hangingPunct="0">
              <a:lnSpc>
                <a:spcPct val="88000"/>
              </a:lnSpc>
            </a:pPr>
            <a:r>
              <a:rPr lang="en-GB" sz="1400">
                <a:solidFill>
                  <a:srgbClr val="000066"/>
                </a:solidFill>
              </a:rPr>
              <a:t>T</a:t>
            </a:r>
          </a:p>
          <a:p>
            <a:pPr algn="ctr" defTabSz="892175" eaLnBrk="0" hangingPunct="0">
              <a:lnSpc>
                <a:spcPct val="88000"/>
              </a:lnSpc>
            </a:pPr>
            <a:r>
              <a:rPr lang="en-GB" sz="1400">
                <a:solidFill>
                  <a:srgbClr val="000066"/>
                </a:solidFill>
              </a:rPr>
              <a:t>I</a:t>
            </a:r>
          </a:p>
          <a:p>
            <a:pPr algn="ctr" defTabSz="892175" eaLnBrk="0" hangingPunct="0">
              <a:lnSpc>
                <a:spcPct val="88000"/>
              </a:lnSpc>
            </a:pPr>
            <a:r>
              <a:rPr lang="en-GB" sz="1400">
                <a:solidFill>
                  <a:srgbClr val="000066"/>
                </a:solidFill>
              </a:rPr>
              <a:t>ON</a:t>
            </a:r>
          </a:p>
        </p:txBody>
      </p:sp>
    </p:spTree>
    <p:extLst>
      <p:ext uri="{BB962C8B-B14F-4D97-AF65-F5344CB8AC3E}">
        <p14:creationId xmlns:p14="http://schemas.microsoft.com/office/powerpoint/2010/main" val="16951165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ChangeAspect="1"/>
          </p:cNvGraphicFramePr>
          <p:nvPr>
            <p:extLst>
              <p:ext uri="{D42A27DB-BD31-4B8C-83A1-F6EECF244321}">
                <p14:modId xmlns:p14="http://schemas.microsoft.com/office/powerpoint/2010/main" val="3585962128"/>
              </p:ext>
            </p:extLst>
          </p:nvPr>
        </p:nvGraphicFramePr>
        <p:xfrm>
          <a:off x="1457325" y="1649413"/>
          <a:ext cx="6442075" cy="3651250"/>
        </p:xfrm>
        <a:graphic>
          <a:graphicData uri="http://schemas.openxmlformats.org/drawingml/2006/chart">
            <c:chart xmlns:c="http://schemas.openxmlformats.org/drawingml/2006/chart" xmlns:r="http://schemas.openxmlformats.org/officeDocument/2006/relationships" r:id="rId3"/>
          </a:graphicData>
        </a:graphic>
      </p:graphicFrame>
      <p:sp>
        <p:nvSpPr>
          <p:cNvPr id="33795" name="Freeform 47"/>
          <p:cNvSpPr>
            <a:spLocks/>
          </p:cNvSpPr>
          <p:nvPr/>
        </p:nvSpPr>
        <p:spPr bwMode="auto">
          <a:xfrm>
            <a:off x="1985963" y="1830388"/>
            <a:ext cx="4913312" cy="2613025"/>
          </a:xfrm>
          <a:custGeom>
            <a:avLst/>
            <a:gdLst>
              <a:gd name="T0" fmla="*/ 2147483647 w 6191"/>
              <a:gd name="T1" fmla="*/ 2147483647 h 3293"/>
              <a:gd name="T2" fmla="*/ 2147483647 w 6191"/>
              <a:gd name="T3" fmla="*/ 2147483647 h 3293"/>
              <a:gd name="T4" fmla="*/ 2147483647 w 6191"/>
              <a:gd name="T5" fmla="*/ 2147483647 h 3293"/>
              <a:gd name="T6" fmla="*/ 2147483647 w 6191"/>
              <a:gd name="T7" fmla="*/ 2147483647 h 3293"/>
              <a:gd name="T8" fmla="*/ 2147483647 w 6191"/>
              <a:gd name="T9" fmla="*/ 2147483647 h 3293"/>
              <a:gd name="T10" fmla="*/ 2147483647 w 6191"/>
              <a:gd name="T11" fmla="*/ 2147483647 h 3293"/>
              <a:gd name="T12" fmla="*/ 2147483647 w 6191"/>
              <a:gd name="T13" fmla="*/ 2147483647 h 3293"/>
              <a:gd name="T14" fmla="*/ 2147483647 w 6191"/>
              <a:gd name="T15" fmla="*/ 2147483647 h 3293"/>
              <a:gd name="T16" fmla="*/ 2147483647 w 6191"/>
              <a:gd name="T17" fmla="*/ 2147483647 h 3293"/>
              <a:gd name="T18" fmla="*/ 2147483647 w 6191"/>
              <a:gd name="T19" fmla="*/ 2147483647 h 3293"/>
              <a:gd name="T20" fmla="*/ 2147483647 w 6191"/>
              <a:gd name="T21" fmla="*/ 2147483647 h 3293"/>
              <a:gd name="T22" fmla="*/ 2147483647 w 6191"/>
              <a:gd name="T23" fmla="*/ 2147483647 h 3293"/>
              <a:gd name="T24" fmla="*/ 2147483647 w 6191"/>
              <a:gd name="T25" fmla="*/ 2147483647 h 3293"/>
              <a:gd name="T26" fmla="*/ 2147483647 w 6191"/>
              <a:gd name="T27" fmla="*/ 2147483647 h 3293"/>
              <a:gd name="T28" fmla="*/ 2147483647 w 6191"/>
              <a:gd name="T29" fmla="*/ 2147483647 h 3293"/>
              <a:gd name="T30" fmla="*/ 2147483647 w 6191"/>
              <a:gd name="T31" fmla="*/ 2147483647 h 3293"/>
              <a:gd name="T32" fmla="*/ 2147483647 w 6191"/>
              <a:gd name="T33" fmla="*/ 2147483647 h 3293"/>
              <a:gd name="T34" fmla="*/ 2147483647 w 6191"/>
              <a:gd name="T35" fmla="*/ 2147483647 h 3293"/>
              <a:gd name="T36" fmla="*/ 2147483647 w 6191"/>
              <a:gd name="T37" fmla="*/ 2147483647 h 3293"/>
              <a:gd name="T38" fmla="*/ 2147483647 w 6191"/>
              <a:gd name="T39" fmla="*/ 2147483647 h 3293"/>
              <a:gd name="T40" fmla="*/ 2147483647 w 6191"/>
              <a:gd name="T41" fmla="*/ 2147483647 h 3293"/>
              <a:gd name="T42" fmla="*/ 2147483647 w 6191"/>
              <a:gd name="T43" fmla="*/ 2147483647 h 3293"/>
              <a:gd name="T44" fmla="*/ 2147483647 w 6191"/>
              <a:gd name="T45" fmla="*/ 2147483647 h 3293"/>
              <a:gd name="T46" fmla="*/ 2147483647 w 6191"/>
              <a:gd name="T47" fmla="*/ 2147483647 h 3293"/>
              <a:gd name="T48" fmla="*/ 2147483647 w 6191"/>
              <a:gd name="T49" fmla="*/ 2147483647 h 3293"/>
              <a:gd name="T50" fmla="*/ 2147483647 w 6191"/>
              <a:gd name="T51" fmla="*/ 2147483647 h 3293"/>
              <a:gd name="T52" fmla="*/ 2147483647 w 6191"/>
              <a:gd name="T53" fmla="*/ 2147483647 h 3293"/>
              <a:gd name="T54" fmla="*/ 2147483647 w 6191"/>
              <a:gd name="T55" fmla="*/ 2147483647 h 3293"/>
              <a:gd name="T56" fmla="*/ 2147483647 w 6191"/>
              <a:gd name="T57" fmla="*/ 2147483647 h 3293"/>
              <a:gd name="T58" fmla="*/ 2147483647 w 6191"/>
              <a:gd name="T59" fmla="*/ 2147483647 h 3293"/>
              <a:gd name="T60" fmla="*/ 2147483647 w 6191"/>
              <a:gd name="T61" fmla="*/ 2147483647 h 3293"/>
              <a:gd name="T62" fmla="*/ 2147483647 w 6191"/>
              <a:gd name="T63" fmla="*/ 2147483647 h 3293"/>
              <a:gd name="T64" fmla="*/ 2147483647 w 6191"/>
              <a:gd name="T65" fmla="*/ 2147483647 h 3293"/>
              <a:gd name="T66" fmla="*/ 2147483647 w 6191"/>
              <a:gd name="T67" fmla="*/ 2147483647 h 3293"/>
              <a:gd name="T68" fmla="*/ 2147483647 w 6191"/>
              <a:gd name="T69" fmla="*/ 2147483647 h 3293"/>
              <a:gd name="T70" fmla="*/ 2147483647 w 6191"/>
              <a:gd name="T71" fmla="*/ 2147483647 h 3293"/>
              <a:gd name="T72" fmla="*/ 2147483647 w 6191"/>
              <a:gd name="T73" fmla="*/ 2147483647 h 3293"/>
              <a:gd name="T74" fmla="*/ 2147483647 w 6191"/>
              <a:gd name="T75" fmla="*/ 2147483647 h 3293"/>
              <a:gd name="T76" fmla="*/ 2147483647 w 6191"/>
              <a:gd name="T77" fmla="*/ 2147483647 h 3293"/>
              <a:gd name="T78" fmla="*/ 2147483647 w 6191"/>
              <a:gd name="T79" fmla="*/ 2147483647 h 3293"/>
              <a:gd name="T80" fmla="*/ 2147483647 w 6191"/>
              <a:gd name="T81" fmla="*/ 2147483647 h 3293"/>
              <a:gd name="T82" fmla="*/ 2147483647 w 6191"/>
              <a:gd name="T83" fmla="*/ 2147483647 h 3293"/>
              <a:gd name="T84" fmla="*/ 2147483647 w 6191"/>
              <a:gd name="T85" fmla="*/ 2147483647 h 3293"/>
              <a:gd name="T86" fmla="*/ 2147483647 w 6191"/>
              <a:gd name="T87" fmla="*/ 2147483647 h 3293"/>
              <a:gd name="T88" fmla="*/ 2147483647 w 6191"/>
              <a:gd name="T89" fmla="*/ 2147483647 h 3293"/>
              <a:gd name="T90" fmla="*/ 2147483647 w 6191"/>
              <a:gd name="T91" fmla="*/ 2147483647 h 3293"/>
              <a:gd name="T92" fmla="*/ 2147483647 w 6191"/>
              <a:gd name="T93" fmla="*/ 2147483647 h 3293"/>
              <a:gd name="T94" fmla="*/ 2147483647 w 6191"/>
              <a:gd name="T95" fmla="*/ 2147483647 h 3293"/>
              <a:gd name="T96" fmla="*/ 2147483647 w 6191"/>
              <a:gd name="T97" fmla="*/ 2147483647 h 3293"/>
              <a:gd name="T98" fmla="*/ 2147483647 w 6191"/>
              <a:gd name="T99" fmla="*/ 2147483647 h 3293"/>
              <a:gd name="T100" fmla="*/ 2147483647 w 6191"/>
              <a:gd name="T101" fmla="*/ 2147483647 h 3293"/>
              <a:gd name="T102" fmla="*/ 2147483647 w 6191"/>
              <a:gd name="T103" fmla="*/ 2147483647 h 3293"/>
              <a:gd name="T104" fmla="*/ 2147483647 w 6191"/>
              <a:gd name="T105" fmla="*/ 2147483647 h 3293"/>
              <a:gd name="T106" fmla="*/ 2147483647 w 6191"/>
              <a:gd name="T107" fmla="*/ 2147483647 h 3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191"/>
              <a:gd name="T163" fmla="*/ 0 h 3293"/>
              <a:gd name="T164" fmla="*/ 6191 w 6191"/>
              <a:gd name="T165" fmla="*/ 3293 h 329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191" h="3293">
                <a:moveTo>
                  <a:pt x="0" y="0"/>
                </a:moveTo>
                <a:lnTo>
                  <a:pt x="136" y="0"/>
                </a:lnTo>
                <a:lnTo>
                  <a:pt x="136" y="10"/>
                </a:lnTo>
                <a:lnTo>
                  <a:pt x="151" y="10"/>
                </a:lnTo>
                <a:lnTo>
                  <a:pt x="151" y="31"/>
                </a:lnTo>
                <a:lnTo>
                  <a:pt x="191" y="31"/>
                </a:lnTo>
                <a:lnTo>
                  <a:pt x="191" y="41"/>
                </a:lnTo>
                <a:lnTo>
                  <a:pt x="199" y="41"/>
                </a:lnTo>
                <a:lnTo>
                  <a:pt x="199" y="51"/>
                </a:lnTo>
                <a:lnTo>
                  <a:pt x="206" y="51"/>
                </a:lnTo>
                <a:lnTo>
                  <a:pt x="206" y="61"/>
                </a:lnTo>
                <a:lnTo>
                  <a:pt x="215" y="61"/>
                </a:lnTo>
                <a:lnTo>
                  <a:pt x="215" y="81"/>
                </a:lnTo>
                <a:lnTo>
                  <a:pt x="223" y="81"/>
                </a:lnTo>
                <a:lnTo>
                  <a:pt x="223" y="123"/>
                </a:lnTo>
                <a:lnTo>
                  <a:pt x="230" y="123"/>
                </a:lnTo>
                <a:lnTo>
                  <a:pt x="230" y="205"/>
                </a:lnTo>
                <a:lnTo>
                  <a:pt x="239" y="205"/>
                </a:lnTo>
                <a:lnTo>
                  <a:pt x="239" y="237"/>
                </a:lnTo>
                <a:lnTo>
                  <a:pt x="247" y="237"/>
                </a:lnTo>
                <a:lnTo>
                  <a:pt x="247" y="279"/>
                </a:lnTo>
                <a:lnTo>
                  <a:pt x="254" y="279"/>
                </a:lnTo>
                <a:lnTo>
                  <a:pt x="254" y="341"/>
                </a:lnTo>
                <a:lnTo>
                  <a:pt x="263" y="341"/>
                </a:lnTo>
                <a:lnTo>
                  <a:pt x="263" y="385"/>
                </a:lnTo>
                <a:lnTo>
                  <a:pt x="271" y="385"/>
                </a:lnTo>
                <a:lnTo>
                  <a:pt x="271" y="417"/>
                </a:lnTo>
                <a:lnTo>
                  <a:pt x="287" y="417"/>
                </a:lnTo>
                <a:lnTo>
                  <a:pt x="287" y="427"/>
                </a:lnTo>
                <a:lnTo>
                  <a:pt x="320" y="427"/>
                </a:lnTo>
                <a:lnTo>
                  <a:pt x="320" y="437"/>
                </a:lnTo>
                <a:lnTo>
                  <a:pt x="326" y="437"/>
                </a:lnTo>
                <a:lnTo>
                  <a:pt x="326" y="449"/>
                </a:lnTo>
                <a:lnTo>
                  <a:pt x="414" y="449"/>
                </a:lnTo>
                <a:lnTo>
                  <a:pt x="414" y="459"/>
                </a:lnTo>
                <a:lnTo>
                  <a:pt x="486" y="459"/>
                </a:lnTo>
                <a:lnTo>
                  <a:pt x="486" y="470"/>
                </a:lnTo>
                <a:lnTo>
                  <a:pt x="534" y="470"/>
                </a:lnTo>
                <a:lnTo>
                  <a:pt x="534" y="481"/>
                </a:lnTo>
                <a:lnTo>
                  <a:pt x="550" y="481"/>
                </a:lnTo>
                <a:lnTo>
                  <a:pt x="550" y="512"/>
                </a:lnTo>
                <a:lnTo>
                  <a:pt x="567" y="512"/>
                </a:lnTo>
                <a:lnTo>
                  <a:pt x="567" y="534"/>
                </a:lnTo>
                <a:lnTo>
                  <a:pt x="574" y="534"/>
                </a:lnTo>
                <a:lnTo>
                  <a:pt x="574" y="546"/>
                </a:lnTo>
                <a:lnTo>
                  <a:pt x="598" y="546"/>
                </a:lnTo>
                <a:lnTo>
                  <a:pt x="598" y="579"/>
                </a:lnTo>
                <a:lnTo>
                  <a:pt x="607" y="579"/>
                </a:lnTo>
                <a:lnTo>
                  <a:pt x="607" y="589"/>
                </a:lnTo>
                <a:lnTo>
                  <a:pt x="615" y="589"/>
                </a:lnTo>
                <a:lnTo>
                  <a:pt x="615" y="601"/>
                </a:lnTo>
                <a:lnTo>
                  <a:pt x="622" y="601"/>
                </a:lnTo>
                <a:lnTo>
                  <a:pt x="622" y="634"/>
                </a:lnTo>
                <a:lnTo>
                  <a:pt x="655" y="634"/>
                </a:lnTo>
                <a:lnTo>
                  <a:pt x="655" y="646"/>
                </a:lnTo>
                <a:lnTo>
                  <a:pt x="670" y="646"/>
                </a:lnTo>
                <a:lnTo>
                  <a:pt x="670" y="669"/>
                </a:lnTo>
                <a:lnTo>
                  <a:pt x="679" y="669"/>
                </a:lnTo>
                <a:lnTo>
                  <a:pt x="679" y="679"/>
                </a:lnTo>
                <a:lnTo>
                  <a:pt x="814" y="679"/>
                </a:lnTo>
                <a:lnTo>
                  <a:pt x="814" y="691"/>
                </a:lnTo>
                <a:lnTo>
                  <a:pt x="869" y="691"/>
                </a:lnTo>
                <a:lnTo>
                  <a:pt x="869" y="703"/>
                </a:lnTo>
                <a:lnTo>
                  <a:pt x="893" y="703"/>
                </a:lnTo>
                <a:lnTo>
                  <a:pt x="893" y="714"/>
                </a:lnTo>
                <a:lnTo>
                  <a:pt x="902" y="714"/>
                </a:lnTo>
                <a:lnTo>
                  <a:pt x="902" y="748"/>
                </a:lnTo>
                <a:lnTo>
                  <a:pt x="911" y="748"/>
                </a:lnTo>
                <a:lnTo>
                  <a:pt x="911" y="759"/>
                </a:lnTo>
                <a:lnTo>
                  <a:pt x="918" y="759"/>
                </a:lnTo>
                <a:lnTo>
                  <a:pt x="918" y="771"/>
                </a:lnTo>
                <a:lnTo>
                  <a:pt x="942" y="771"/>
                </a:lnTo>
                <a:lnTo>
                  <a:pt x="942" y="782"/>
                </a:lnTo>
                <a:lnTo>
                  <a:pt x="959" y="782"/>
                </a:lnTo>
                <a:lnTo>
                  <a:pt x="959" y="794"/>
                </a:lnTo>
                <a:lnTo>
                  <a:pt x="1005" y="794"/>
                </a:lnTo>
                <a:lnTo>
                  <a:pt x="1005" y="819"/>
                </a:lnTo>
                <a:lnTo>
                  <a:pt x="1022" y="819"/>
                </a:lnTo>
                <a:lnTo>
                  <a:pt x="1022" y="830"/>
                </a:lnTo>
                <a:lnTo>
                  <a:pt x="1029" y="830"/>
                </a:lnTo>
                <a:lnTo>
                  <a:pt x="1029" y="842"/>
                </a:lnTo>
                <a:lnTo>
                  <a:pt x="1141" y="842"/>
                </a:lnTo>
                <a:lnTo>
                  <a:pt x="1141" y="855"/>
                </a:lnTo>
                <a:lnTo>
                  <a:pt x="1237" y="855"/>
                </a:lnTo>
                <a:lnTo>
                  <a:pt x="1237" y="903"/>
                </a:lnTo>
                <a:lnTo>
                  <a:pt x="1254" y="903"/>
                </a:lnTo>
                <a:lnTo>
                  <a:pt x="1254" y="914"/>
                </a:lnTo>
                <a:lnTo>
                  <a:pt x="1261" y="914"/>
                </a:lnTo>
                <a:lnTo>
                  <a:pt x="1261" y="939"/>
                </a:lnTo>
                <a:lnTo>
                  <a:pt x="1270" y="939"/>
                </a:lnTo>
                <a:lnTo>
                  <a:pt x="1270" y="952"/>
                </a:lnTo>
                <a:lnTo>
                  <a:pt x="1294" y="952"/>
                </a:lnTo>
                <a:lnTo>
                  <a:pt x="1294" y="977"/>
                </a:lnTo>
                <a:lnTo>
                  <a:pt x="1342" y="977"/>
                </a:lnTo>
                <a:lnTo>
                  <a:pt x="1342" y="988"/>
                </a:lnTo>
                <a:lnTo>
                  <a:pt x="1397" y="988"/>
                </a:lnTo>
                <a:lnTo>
                  <a:pt x="1397" y="1002"/>
                </a:lnTo>
                <a:lnTo>
                  <a:pt x="1517" y="1002"/>
                </a:lnTo>
                <a:lnTo>
                  <a:pt x="1517" y="1015"/>
                </a:lnTo>
                <a:lnTo>
                  <a:pt x="1605" y="1015"/>
                </a:lnTo>
                <a:lnTo>
                  <a:pt x="1605" y="1028"/>
                </a:lnTo>
                <a:lnTo>
                  <a:pt x="1637" y="1028"/>
                </a:lnTo>
                <a:lnTo>
                  <a:pt x="1637" y="1039"/>
                </a:lnTo>
                <a:lnTo>
                  <a:pt x="1717" y="1039"/>
                </a:lnTo>
                <a:lnTo>
                  <a:pt x="1717" y="1052"/>
                </a:lnTo>
                <a:lnTo>
                  <a:pt x="1734" y="1052"/>
                </a:lnTo>
                <a:lnTo>
                  <a:pt x="1734" y="1065"/>
                </a:lnTo>
                <a:lnTo>
                  <a:pt x="1780" y="1065"/>
                </a:lnTo>
                <a:lnTo>
                  <a:pt x="1780" y="1078"/>
                </a:lnTo>
                <a:lnTo>
                  <a:pt x="1845" y="1078"/>
                </a:lnTo>
                <a:lnTo>
                  <a:pt x="1845" y="1091"/>
                </a:lnTo>
                <a:lnTo>
                  <a:pt x="1894" y="1091"/>
                </a:lnTo>
                <a:lnTo>
                  <a:pt x="1894" y="1105"/>
                </a:lnTo>
                <a:lnTo>
                  <a:pt x="1900" y="1105"/>
                </a:lnTo>
                <a:lnTo>
                  <a:pt x="1900" y="1144"/>
                </a:lnTo>
                <a:lnTo>
                  <a:pt x="1909" y="1144"/>
                </a:lnTo>
                <a:lnTo>
                  <a:pt x="1909" y="1170"/>
                </a:lnTo>
                <a:lnTo>
                  <a:pt x="1918" y="1170"/>
                </a:lnTo>
                <a:lnTo>
                  <a:pt x="1918" y="1195"/>
                </a:lnTo>
                <a:lnTo>
                  <a:pt x="1924" y="1195"/>
                </a:lnTo>
                <a:lnTo>
                  <a:pt x="1924" y="1222"/>
                </a:lnTo>
                <a:lnTo>
                  <a:pt x="1933" y="1222"/>
                </a:lnTo>
                <a:lnTo>
                  <a:pt x="1933" y="1235"/>
                </a:lnTo>
                <a:lnTo>
                  <a:pt x="1964" y="1235"/>
                </a:lnTo>
                <a:lnTo>
                  <a:pt x="1964" y="1261"/>
                </a:lnTo>
                <a:lnTo>
                  <a:pt x="1973" y="1261"/>
                </a:lnTo>
                <a:lnTo>
                  <a:pt x="1973" y="1289"/>
                </a:lnTo>
                <a:lnTo>
                  <a:pt x="1981" y="1289"/>
                </a:lnTo>
                <a:lnTo>
                  <a:pt x="1981" y="1303"/>
                </a:lnTo>
                <a:lnTo>
                  <a:pt x="1997" y="1303"/>
                </a:lnTo>
                <a:lnTo>
                  <a:pt x="1997" y="1331"/>
                </a:lnTo>
                <a:lnTo>
                  <a:pt x="2012" y="1331"/>
                </a:lnTo>
                <a:lnTo>
                  <a:pt x="2012" y="1359"/>
                </a:lnTo>
                <a:lnTo>
                  <a:pt x="2021" y="1359"/>
                </a:lnTo>
                <a:lnTo>
                  <a:pt x="2021" y="1372"/>
                </a:lnTo>
                <a:lnTo>
                  <a:pt x="2029" y="1372"/>
                </a:lnTo>
                <a:lnTo>
                  <a:pt x="2029" y="1386"/>
                </a:lnTo>
                <a:lnTo>
                  <a:pt x="2053" y="1386"/>
                </a:lnTo>
                <a:lnTo>
                  <a:pt x="2053" y="1399"/>
                </a:lnTo>
                <a:lnTo>
                  <a:pt x="2060" y="1399"/>
                </a:lnTo>
                <a:lnTo>
                  <a:pt x="2060" y="1414"/>
                </a:lnTo>
                <a:lnTo>
                  <a:pt x="2077" y="1414"/>
                </a:lnTo>
                <a:lnTo>
                  <a:pt x="2077" y="1427"/>
                </a:lnTo>
                <a:lnTo>
                  <a:pt x="2084" y="1427"/>
                </a:lnTo>
                <a:lnTo>
                  <a:pt x="2084" y="1441"/>
                </a:lnTo>
                <a:lnTo>
                  <a:pt x="2156" y="1441"/>
                </a:lnTo>
                <a:lnTo>
                  <a:pt x="2156" y="1454"/>
                </a:lnTo>
                <a:lnTo>
                  <a:pt x="2189" y="1454"/>
                </a:lnTo>
                <a:lnTo>
                  <a:pt x="2189" y="1483"/>
                </a:lnTo>
                <a:lnTo>
                  <a:pt x="2349" y="1483"/>
                </a:lnTo>
                <a:lnTo>
                  <a:pt x="2349" y="1498"/>
                </a:lnTo>
                <a:lnTo>
                  <a:pt x="2356" y="1498"/>
                </a:lnTo>
                <a:lnTo>
                  <a:pt x="2356" y="1511"/>
                </a:lnTo>
                <a:lnTo>
                  <a:pt x="2380" y="1511"/>
                </a:lnTo>
                <a:lnTo>
                  <a:pt x="2380" y="1525"/>
                </a:lnTo>
                <a:lnTo>
                  <a:pt x="2388" y="1525"/>
                </a:lnTo>
                <a:lnTo>
                  <a:pt x="2388" y="1540"/>
                </a:lnTo>
                <a:lnTo>
                  <a:pt x="2461" y="1540"/>
                </a:lnTo>
                <a:lnTo>
                  <a:pt x="2461" y="1554"/>
                </a:lnTo>
                <a:lnTo>
                  <a:pt x="2557" y="1554"/>
                </a:lnTo>
                <a:lnTo>
                  <a:pt x="2557" y="1582"/>
                </a:lnTo>
                <a:lnTo>
                  <a:pt x="2564" y="1582"/>
                </a:lnTo>
                <a:lnTo>
                  <a:pt x="2564" y="1597"/>
                </a:lnTo>
                <a:lnTo>
                  <a:pt x="2572" y="1597"/>
                </a:lnTo>
                <a:lnTo>
                  <a:pt x="2572" y="1611"/>
                </a:lnTo>
                <a:lnTo>
                  <a:pt x="2579" y="1611"/>
                </a:lnTo>
                <a:lnTo>
                  <a:pt x="2579" y="1655"/>
                </a:lnTo>
                <a:lnTo>
                  <a:pt x="2588" y="1655"/>
                </a:lnTo>
                <a:lnTo>
                  <a:pt x="2588" y="1669"/>
                </a:lnTo>
                <a:lnTo>
                  <a:pt x="2596" y="1669"/>
                </a:lnTo>
                <a:lnTo>
                  <a:pt x="2596" y="1727"/>
                </a:lnTo>
                <a:lnTo>
                  <a:pt x="2603" y="1727"/>
                </a:lnTo>
                <a:lnTo>
                  <a:pt x="2603" y="1772"/>
                </a:lnTo>
                <a:lnTo>
                  <a:pt x="2612" y="1772"/>
                </a:lnTo>
                <a:lnTo>
                  <a:pt x="2612" y="1788"/>
                </a:lnTo>
                <a:lnTo>
                  <a:pt x="2627" y="1788"/>
                </a:lnTo>
                <a:lnTo>
                  <a:pt x="2627" y="1803"/>
                </a:lnTo>
                <a:lnTo>
                  <a:pt x="2636" y="1803"/>
                </a:lnTo>
                <a:lnTo>
                  <a:pt x="2636" y="1817"/>
                </a:lnTo>
                <a:lnTo>
                  <a:pt x="2644" y="1817"/>
                </a:lnTo>
                <a:lnTo>
                  <a:pt x="2644" y="1848"/>
                </a:lnTo>
                <a:lnTo>
                  <a:pt x="2651" y="1848"/>
                </a:lnTo>
                <a:lnTo>
                  <a:pt x="2651" y="1864"/>
                </a:lnTo>
                <a:lnTo>
                  <a:pt x="2660" y="1864"/>
                </a:lnTo>
                <a:lnTo>
                  <a:pt x="2660" y="1878"/>
                </a:lnTo>
                <a:lnTo>
                  <a:pt x="2684" y="1878"/>
                </a:lnTo>
                <a:lnTo>
                  <a:pt x="2684" y="1894"/>
                </a:lnTo>
                <a:lnTo>
                  <a:pt x="2699" y="1894"/>
                </a:lnTo>
                <a:lnTo>
                  <a:pt x="2699" y="1925"/>
                </a:lnTo>
                <a:lnTo>
                  <a:pt x="2723" y="1925"/>
                </a:lnTo>
                <a:lnTo>
                  <a:pt x="2723" y="1940"/>
                </a:lnTo>
                <a:lnTo>
                  <a:pt x="2732" y="1940"/>
                </a:lnTo>
                <a:lnTo>
                  <a:pt x="2732" y="1956"/>
                </a:lnTo>
                <a:lnTo>
                  <a:pt x="2747" y="1956"/>
                </a:lnTo>
                <a:lnTo>
                  <a:pt x="2747" y="1972"/>
                </a:lnTo>
                <a:lnTo>
                  <a:pt x="2804" y="1972"/>
                </a:lnTo>
                <a:lnTo>
                  <a:pt x="2804" y="1988"/>
                </a:lnTo>
                <a:lnTo>
                  <a:pt x="2899" y="1988"/>
                </a:lnTo>
                <a:lnTo>
                  <a:pt x="2899" y="2006"/>
                </a:lnTo>
                <a:lnTo>
                  <a:pt x="3052" y="2006"/>
                </a:lnTo>
                <a:lnTo>
                  <a:pt x="3052" y="2022"/>
                </a:lnTo>
                <a:lnTo>
                  <a:pt x="3172" y="2022"/>
                </a:lnTo>
                <a:lnTo>
                  <a:pt x="3172" y="2039"/>
                </a:lnTo>
                <a:lnTo>
                  <a:pt x="3187" y="2039"/>
                </a:lnTo>
                <a:lnTo>
                  <a:pt x="3187" y="2055"/>
                </a:lnTo>
                <a:lnTo>
                  <a:pt x="3227" y="2055"/>
                </a:lnTo>
                <a:lnTo>
                  <a:pt x="3227" y="2073"/>
                </a:lnTo>
                <a:lnTo>
                  <a:pt x="3251" y="2073"/>
                </a:lnTo>
                <a:lnTo>
                  <a:pt x="3251" y="2109"/>
                </a:lnTo>
                <a:lnTo>
                  <a:pt x="3260" y="2109"/>
                </a:lnTo>
                <a:lnTo>
                  <a:pt x="3260" y="2145"/>
                </a:lnTo>
                <a:lnTo>
                  <a:pt x="3275" y="2145"/>
                </a:lnTo>
                <a:lnTo>
                  <a:pt x="3275" y="2164"/>
                </a:lnTo>
                <a:lnTo>
                  <a:pt x="3290" y="2164"/>
                </a:lnTo>
                <a:lnTo>
                  <a:pt x="3290" y="2184"/>
                </a:lnTo>
                <a:lnTo>
                  <a:pt x="3308" y="2184"/>
                </a:lnTo>
                <a:lnTo>
                  <a:pt x="3308" y="2203"/>
                </a:lnTo>
                <a:lnTo>
                  <a:pt x="3315" y="2203"/>
                </a:lnTo>
                <a:lnTo>
                  <a:pt x="3315" y="2223"/>
                </a:lnTo>
                <a:lnTo>
                  <a:pt x="3323" y="2223"/>
                </a:lnTo>
                <a:lnTo>
                  <a:pt x="3323" y="2244"/>
                </a:lnTo>
                <a:lnTo>
                  <a:pt x="3354" y="2244"/>
                </a:lnTo>
                <a:lnTo>
                  <a:pt x="3354" y="2267"/>
                </a:lnTo>
                <a:lnTo>
                  <a:pt x="3395" y="2267"/>
                </a:lnTo>
                <a:lnTo>
                  <a:pt x="3395" y="2290"/>
                </a:lnTo>
                <a:lnTo>
                  <a:pt x="3419" y="2290"/>
                </a:lnTo>
                <a:lnTo>
                  <a:pt x="3419" y="2313"/>
                </a:lnTo>
                <a:lnTo>
                  <a:pt x="3435" y="2313"/>
                </a:lnTo>
                <a:lnTo>
                  <a:pt x="3435" y="2337"/>
                </a:lnTo>
                <a:lnTo>
                  <a:pt x="3474" y="2337"/>
                </a:lnTo>
                <a:lnTo>
                  <a:pt x="3474" y="2361"/>
                </a:lnTo>
                <a:lnTo>
                  <a:pt x="3483" y="2361"/>
                </a:lnTo>
                <a:lnTo>
                  <a:pt x="3483" y="2385"/>
                </a:lnTo>
                <a:lnTo>
                  <a:pt x="3586" y="2385"/>
                </a:lnTo>
                <a:lnTo>
                  <a:pt x="3586" y="2432"/>
                </a:lnTo>
                <a:lnTo>
                  <a:pt x="3698" y="2432"/>
                </a:lnTo>
                <a:lnTo>
                  <a:pt x="3698" y="2457"/>
                </a:lnTo>
                <a:lnTo>
                  <a:pt x="3827" y="2457"/>
                </a:lnTo>
                <a:lnTo>
                  <a:pt x="3827" y="2482"/>
                </a:lnTo>
                <a:lnTo>
                  <a:pt x="3923" y="2482"/>
                </a:lnTo>
                <a:lnTo>
                  <a:pt x="3923" y="2534"/>
                </a:lnTo>
                <a:lnTo>
                  <a:pt x="3930" y="2534"/>
                </a:lnTo>
                <a:lnTo>
                  <a:pt x="3930" y="2559"/>
                </a:lnTo>
                <a:lnTo>
                  <a:pt x="3938" y="2559"/>
                </a:lnTo>
                <a:lnTo>
                  <a:pt x="3938" y="2614"/>
                </a:lnTo>
                <a:lnTo>
                  <a:pt x="3962" y="2614"/>
                </a:lnTo>
                <a:lnTo>
                  <a:pt x="3962" y="2641"/>
                </a:lnTo>
                <a:lnTo>
                  <a:pt x="3986" y="2641"/>
                </a:lnTo>
                <a:lnTo>
                  <a:pt x="3986" y="2672"/>
                </a:lnTo>
                <a:lnTo>
                  <a:pt x="4002" y="2672"/>
                </a:lnTo>
                <a:lnTo>
                  <a:pt x="4002" y="2704"/>
                </a:lnTo>
                <a:lnTo>
                  <a:pt x="4089" y="2704"/>
                </a:lnTo>
                <a:lnTo>
                  <a:pt x="4089" y="2743"/>
                </a:lnTo>
                <a:lnTo>
                  <a:pt x="4170" y="2743"/>
                </a:lnTo>
                <a:lnTo>
                  <a:pt x="4170" y="2787"/>
                </a:lnTo>
                <a:lnTo>
                  <a:pt x="4657" y="2787"/>
                </a:lnTo>
                <a:lnTo>
                  <a:pt x="4657" y="2839"/>
                </a:lnTo>
                <a:lnTo>
                  <a:pt x="4689" y="2839"/>
                </a:lnTo>
                <a:lnTo>
                  <a:pt x="4689" y="2892"/>
                </a:lnTo>
                <a:lnTo>
                  <a:pt x="4713" y="2892"/>
                </a:lnTo>
                <a:lnTo>
                  <a:pt x="4713" y="2949"/>
                </a:lnTo>
                <a:lnTo>
                  <a:pt x="4746" y="2949"/>
                </a:lnTo>
                <a:lnTo>
                  <a:pt x="4746" y="3011"/>
                </a:lnTo>
                <a:lnTo>
                  <a:pt x="4913" y="3011"/>
                </a:lnTo>
                <a:lnTo>
                  <a:pt x="4913" y="3084"/>
                </a:lnTo>
                <a:lnTo>
                  <a:pt x="5256" y="3084"/>
                </a:lnTo>
                <a:lnTo>
                  <a:pt x="5256" y="3178"/>
                </a:lnTo>
                <a:lnTo>
                  <a:pt x="5328" y="3178"/>
                </a:lnTo>
                <a:lnTo>
                  <a:pt x="5328" y="3293"/>
                </a:lnTo>
                <a:lnTo>
                  <a:pt x="6191" y="3293"/>
                </a:lnTo>
              </a:path>
            </a:pathLst>
          </a:custGeom>
          <a:noFill/>
          <a:ln w="31750">
            <a:solidFill>
              <a:srgbClr val="B78405"/>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sz="1200" b="0">
              <a:solidFill>
                <a:schemeClr val="tx1"/>
              </a:solidFill>
            </a:endParaRPr>
          </a:p>
        </p:txBody>
      </p:sp>
      <p:sp>
        <p:nvSpPr>
          <p:cNvPr id="33796" name="Line 48"/>
          <p:cNvSpPr>
            <a:spLocks noChangeShapeType="1"/>
          </p:cNvSpPr>
          <p:nvPr/>
        </p:nvSpPr>
        <p:spPr bwMode="auto">
          <a:xfrm>
            <a:off x="1957388" y="1830388"/>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797" name="Line 49"/>
          <p:cNvSpPr>
            <a:spLocks noChangeShapeType="1"/>
          </p:cNvSpPr>
          <p:nvPr/>
        </p:nvSpPr>
        <p:spPr bwMode="auto">
          <a:xfrm>
            <a:off x="1990725" y="1800225"/>
            <a:ext cx="1588"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grpSp>
        <p:nvGrpSpPr>
          <p:cNvPr id="33798" name="Group 50"/>
          <p:cNvGrpSpPr>
            <a:grpSpLocks/>
          </p:cNvGrpSpPr>
          <p:nvPr/>
        </p:nvGrpSpPr>
        <p:grpSpPr bwMode="auto">
          <a:xfrm>
            <a:off x="2173288" y="2132013"/>
            <a:ext cx="835025" cy="442912"/>
            <a:chOff x="1527" y="1248"/>
            <a:chExt cx="526" cy="279"/>
          </a:xfrm>
        </p:grpSpPr>
        <p:sp>
          <p:nvSpPr>
            <p:cNvPr id="34035" name="Line 51"/>
            <p:cNvSpPr>
              <a:spLocks noChangeShapeType="1"/>
            </p:cNvSpPr>
            <p:nvPr/>
          </p:nvSpPr>
          <p:spPr bwMode="auto">
            <a:xfrm>
              <a:off x="1527" y="1266"/>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36" name="Line 52"/>
            <p:cNvSpPr>
              <a:spLocks noChangeShapeType="1"/>
            </p:cNvSpPr>
            <p:nvPr/>
          </p:nvSpPr>
          <p:spPr bwMode="auto">
            <a:xfrm>
              <a:off x="1548" y="1248"/>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37" name="Line 53"/>
            <p:cNvSpPr>
              <a:spLocks noChangeShapeType="1"/>
            </p:cNvSpPr>
            <p:nvPr/>
          </p:nvSpPr>
          <p:spPr bwMode="auto">
            <a:xfrm>
              <a:off x="1539" y="1271"/>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38" name="Line 54"/>
            <p:cNvSpPr>
              <a:spLocks noChangeShapeType="1"/>
            </p:cNvSpPr>
            <p:nvPr/>
          </p:nvSpPr>
          <p:spPr bwMode="auto">
            <a:xfrm>
              <a:off x="1560" y="1253"/>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39" name="Line 55"/>
            <p:cNvSpPr>
              <a:spLocks noChangeShapeType="1"/>
            </p:cNvSpPr>
            <p:nvPr/>
          </p:nvSpPr>
          <p:spPr bwMode="auto">
            <a:xfrm>
              <a:off x="1659" y="1298"/>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0" name="Line 56"/>
            <p:cNvSpPr>
              <a:spLocks noChangeShapeType="1"/>
            </p:cNvSpPr>
            <p:nvPr/>
          </p:nvSpPr>
          <p:spPr bwMode="auto">
            <a:xfrm>
              <a:off x="1680" y="1280"/>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1" name="Line 57"/>
            <p:cNvSpPr>
              <a:spLocks noChangeShapeType="1"/>
            </p:cNvSpPr>
            <p:nvPr/>
          </p:nvSpPr>
          <p:spPr bwMode="auto">
            <a:xfrm>
              <a:off x="1703" y="1375"/>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2" name="Line 58"/>
            <p:cNvSpPr>
              <a:spLocks noChangeShapeType="1"/>
            </p:cNvSpPr>
            <p:nvPr/>
          </p:nvSpPr>
          <p:spPr bwMode="auto">
            <a:xfrm>
              <a:off x="1724" y="1357"/>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3" name="Line 59"/>
            <p:cNvSpPr>
              <a:spLocks noChangeShapeType="1"/>
            </p:cNvSpPr>
            <p:nvPr/>
          </p:nvSpPr>
          <p:spPr bwMode="auto">
            <a:xfrm>
              <a:off x="1851" y="1443"/>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4" name="Line 60"/>
            <p:cNvSpPr>
              <a:spLocks noChangeShapeType="1"/>
            </p:cNvSpPr>
            <p:nvPr/>
          </p:nvSpPr>
          <p:spPr bwMode="auto">
            <a:xfrm>
              <a:off x="1872" y="1425"/>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5" name="Line 61"/>
            <p:cNvSpPr>
              <a:spLocks noChangeShapeType="1"/>
            </p:cNvSpPr>
            <p:nvPr/>
          </p:nvSpPr>
          <p:spPr bwMode="auto">
            <a:xfrm>
              <a:off x="1863" y="1449"/>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6" name="Line 62"/>
            <p:cNvSpPr>
              <a:spLocks noChangeShapeType="1"/>
            </p:cNvSpPr>
            <p:nvPr/>
          </p:nvSpPr>
          <p:spPr bwMode="auto">
            <a:xfrm>
              <a:off x="1884" y="1431"/>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7" name="Line 63"/>
            <p:cNvSpPr>
              <a:spLocks noChangeShapeType="1"/>
            </p:cNvSpPr>
            <p:nvPr/>
          </p:nvSpPr>
          <p:spPr bwMode="auto">
            <a:xfrm>
              <a:off x="1870" y="1454"/>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8" name="Line 64"/>
            <p:cNvSpPr>
              <a:spLocks noChangeShapeType="1"/>
            </p:cNvSpPr>
            <p:nvPr/>
          </p:nvSpPr>
          <p:spPr bwMode="auto">
            <a:xfrm>
              <a:off x="1892" y="1436"/>
              <a:ext cx="0" cy="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49" name="Line 65"/>
            <p:cNvSpPr>
              <a:spLocks noChangeShapeType="1"/>
            </p:cNvSpPr>
            <p:nvPr/>
          </p:nvSpPr>
          <p:spPr bwMode="auto">
            <a:xfrm>
              <a:off x="1887" y="1454"/>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50" name="Line 66"/>
            <p:cNvSpPr>
              <a:spLocks noChangeShapeType="1"/>
            </p:cNvSpPr>
            <p:nvPr/>
          </p:nvSpPr>
          <p:spPr bwMode="auto">
            <a:xfrm>
              <a:off x="1908" y="1436"/>
              <a:ext cx="0" cy="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51" name="Line 67"/>
            <p:cNvSpPr>
              <a:spLocks noChangeShapeType="1"/>
            </p:cNvSpPr>
            <p:nvPr/>
          </p:nvSpPr>
          <p:spPr bwMode="auto">
            <a:xfrm>
              <a:off x="1894" y="1467"/>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52" name="Line 68"/>
            <p:cNvSpPr>
              <a:spLocks noChangeShapeType="1"/>
            </p:cNvSpPr>
            <p:nvPr/>
          </p:nvSpPr>
          <p:spPr bwMode="auto">
            <a:xfrm>
              <a:off x="1916" y="1449"/>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53" name="Line 69"/>
            <p:cNvSpPr>
              <a:spLocks noChangeShapeType="1"/>
            </p:cNvSpPr>
            <p:nvPr/>
          </p:nvSpPr>
          <p:spPr bwMode="auto">
            <a:xfrm>
              <a:off x="1974" y="1485"/>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54" name="Line 70"/>
            <p:cNvSpPr>
              <a:spLocks noChangeShapeType="1"/>
            </p:cNvSpPr>
            <p:nvPr/>
          </p:nvSpPr>
          <p:spPr bwMode="auto">
            <a:xfrm>
              <a:off x="1996" y="1467"/>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55" name="Line 71"/>
            <p:cNvSpPr>
              <a:spLocks noChangeShapeType="1"/>
            </p:cNvSpPr>
            <p:nvPr/>
          </p:nvSpPr>
          <p:spPr bwMode="auto">
            <a:xfrm>
              <a:off x="2010" y="1509"/>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56" name="Line 72"/>
            <p:cNvSpPr>
              <a:spLocks noChangeShapeType="1"/>
            </p:cNvSpPr>
            <p:nvPr/>
          </p:nvSpPr>
          <p:spPr bwMode="auto">
            <a:xfrm>
              <a:off x="2032" y="1491"/>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grpSp>
      <p:sp>
        <p:nvSpPr>
          <p:cNvPr id="33799" name="Line 73"/>
          <p:cNvSpPr>
            <a:spLocks noChangeShapeType="1"/>
          </p:cNvSpPr>
          <p:nvPr/>
        </p:nvSpPr>
        <p:spPr bwMode="auto">
          <a:xfrm>
            <a:off x="3022600" y="2614613"/>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0" name="Line 74"/>
          <p:cNvSpPr>
            <a:spLocks noChangeShapeType="1"/>
          </p:cNvSpPr>
          <p:nvPr/>
        </p:nvSpPr>
        <p:spPr bwMode="auto">
          <a:xfrm>
            <a:off x="3055938" y="2586038"/>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1" name="Line 75"/>
          <p:cNvSpPr>
            <a:spLocks noChangeShapeType="1"/>
          </p:cNvSpPr>
          <p:nvPr/>
        </p:nvSpPr>
        <p:spPr bwMode="auto">
          <a:xfrm>
            <a:off x="3028950" y="2614613"/>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2" name="Line 76"/>
          <p:cNvSpPr>
            <a:spLocks noChangeShapeType="1"/>
          </p:cNvSpPr>
          <p:nvPr/>
        </p:nvSpPr>
        <p:spPr bwMode="auto">
          <a:xfrm>
            <a:off x="3063875" y="2586038"/>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3" name="Line 77"/>
          <p:cNvSpPr>
            <a:spLocks noChangeShapeType="1"/>
          </p:cNvSpPr>
          <p:nvPr/>
        </p:nvSpPr>
        <p:spPr bwMode="auto">
          <a:xfrm>
            <a:off x="3036888" y="2614613"/>
            <a:ext cx="66675"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4" name="Line 78"/>
          <p:cNvSpPr>
            <a:spLocks noChangeShapeType="1"/>
          </p:cNvSpPr>
          <p:nvPr/>
        </p:nvSpPr>
        <p:spPr bwMode="auto">
          <a:xfrm>
            <a:off x="3070225" y="2586038"/>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5" name="Line 79"/>
          <p:cNvSpPr>
            <a:spLocks noChangeShapeType="1"/>
          </p:cNvSpPr>
          <p:nvPr/>
        </p:nvSpPr>
        <p:spPr bwMode="auto">
          <a:xfrm>
            <a:off x="3055938" y="2614613"/>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6" name="Line 80"/>
          <p:cNvSpPr>
            <a:spLocks noChangeShapeType="1"/>
          </p:cNvSpPr>
          <p:nvPr/>
        </p:nvSpPr>
        <p:spPr bwMode="auto">
          <a:xfrm>
            <a:off x="3089275" y="2586038"/>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7" name="Line 81"/>
          <p:cNvSpPr>
            <a:spLocks noChangeShapeType="1"/>
          </p:cNvSpPr>
          <p:nvPr/>
        </p:nvSpPr>
        <p:spPr bwMode="auto">
          <a:xfrm>
            <a:off x="3074988" y="2624138"/>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8" name="Line 82"/>
          <p:cNvSpPr>
            <a:spLocks noChangeShapeType="1"/>
          </p:cNvSpPr>
          <p:nvPr/>
        </p:nvSpPr>
        <p:spPr bwMode="auto">
          <a:xfrm>
            <a:off x="3108325" y="2595563"/>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09" name="Line 83"/>
          <p:cNvSpPr>
            <a:spLocks noChangeShapeType="1"/>
          </p:cNvSpPr>
          <p:nvPr/>
        </p:nvSpPr>
        <p:spPr bwMode="auto">
          <a:xfrm>
            <a:off x="3206750" y="2635250"/>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0" name="Line 84"/>
          <p:cNvSpPr>
            <a:spLocks noChangeShapeType="1"/>
          </p:cNvSpPr>
          <p:nvPr/>
        </p:nvSpPr>
        <p:spPr bwMode="auto">
          <a:xfrm>
            <a:off x="3240088" y="2606675"/>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1" name="Line 85"/>
          <p:cNvSpPr>
            <a:spLocks noChangeShapeType="1"/>
          </p:cNvSpPr>
          <p:nvPr/>
        </p:nvSpPr>
        <p:spPr bwMode="auto">
          <a:xfrm>
            <a:off x="3213100" y="2635250"/>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2" name="Line 86"/>
          <p:cNvSpPr>
            <a:spLocks noChangeShapeType="1"/>
          </p:cNvSpPr>
          <p:nvPr/>
        </p:nvSpPr>
        <p:spPr bwMode="auto">
          <a:xfrm>
            <a:off x="3248025" y="2606675"/>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3" name="Line 87"/>
          <p:cNvSpPr>
            <a:spLocks noChangeShapeType="1"/>
          </p:cNvSpPr>
          <p:nvPr/>
        </p:nvSpPr>
        <p:spPr bwMode="auto">
          <a:xfrm>
            <a:off x="3448050" y="2695575"/>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4" name="Line 88"/>
          <p:cNvSpPr>
            <a:spLocks noChangeShapeType="1"/>
          </p:cNvSpPr>
          <p:nvPr/>
        </p:nvSpPr>
        <p:spPr bwMode="auto">
          <a:xfrm>
            <a:off x="3481388" y="2667000"/>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5" name="Line 89"/>
          <p:cNvSpPr>
            <a:spLocks noChangeShapeType="1"/>
          </p:cNvSpPr>
          <p:nvPr/>
        </p:nvSpPr>
        <p:spPr bwMode="auto">
          <a:xfrm>
            <a:off x="3490913" y="280987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6" name="Line 90"/>
          <p:cNvSpPr>
            <a:spLocks noChangeShapeType="1"/>
          </p:cNvSpPr>
          <p:nvPr/>
        </p:nvSpPr>
        <p:spPr bwMode="auto">
          <a:xfrm>
            <a:off x="3525838" y="2781300"/>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7" name="Line 91"/>
          <p:cNvSpPr>
            <a:spLocks noChangeShapeType="1"/>
          </p:cNvSpPr>
          <p:nvPr/>
        </p:nvSpPr>
        <p:spPr bwMode="auto">
          <a:xfrm>
            <a:off x="3498850" y="2809875"/>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8" name="Line 92"/>
          <p:cNvSpPr>
            <a:spLocks noChangeShapeType="1"/>
          </p:cNvSpPr>
          <p:nvPr/>
        </p:nvSpPr>
        <p:spPr bwMode="auto">
          <a:xfrm>
            <a:off x="3532188" y="2781300"/>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19" name="Line 93"/>
          <p:cNvSpPr>
            <a:spLocks noChangeShapeType="1"/>
          </p:cNvSpPr>
          <p:nvPr/>
        </p:nvSpPr>
        <p:spPr bwMode="auto">
          <a:xfrm>
            <a:off x="3530600" y="2863850"/>
            <a:ext cx="66675"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0" name="Line 94"/>
          <p:cNvSpPr>
            <a:spLocks noChangeShapeType="1"/>
          </p:cNvSpPr>
          <p:nvPr/>
        </p:nvSpPr>
        <p:spPr bwMode="auto">
          <a:xfrm>
            <a:off x="3563938" y="2835275"/>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1" name="Line 95"/>
          <p:cNvSpPr>
            <a:spLocks noChangeShapeType="1"/>
          </p:cNvSpPr>
          <p:nvPr/>
        </p:nvSpPr>
        <p:spPr bwMode="auto">
          <a:xfrm>
            <a:off x="3651250" y="2973388"/>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2" name="Line 96"/>
          <p:cNvSpPr>
            <a:spLocks noChangeShapeType="1"/>
          </p:cNvSpPr>
          <p:nvPr/>
        </p:nvSpPr>
        <p:spPr bwMode="auto">
          <a:xfrm>
            <a:off x="3684588" y="2944813"/>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3" name="Line 97"/>
          <p:cNvSpPr>
            <a:spLocks noChangeShapeType="1"/>
          </p:cNvSpPr>
          <p:nvPr/>
        </p:nvSpPr>
        <p:spPr bwMode="auto">
          <a:xfrm>
            <a:off x="3694113" y="300672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4" name="Line 98"/>
          <p:cNvSpPr>
            <a:spLocks noChangeShapeType="1"/>
          </p:cNvSpPr>
          <p:nvPr/>
        </p:nvSpPr>
        <p:spPr bwMode="auto">
          <a:xfrm>
            <a:off x="3729038" y="2978150"/>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5" name="Line 99"/>
          <p:cNvSpPr>
            <a:spLocks noChangeShapeType="1"/>
          </p:cNvSpPr>
          <p:nvPr/>
        </p:nvSpPr>
        <p:spPr bwMode="auto">
          <a:xfrm>
            <a:off x="3962400" y="3063875"/>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6" name="Line 100"/>
          <p:cNvSpPr>
            <a:spLocks noChangeShapeType="1"/>
          </p:cNvSpPr>
          <p:nvPr/>
        </p:nvSpPr>
        <p:spPr bwMode="auto">
          <a:xfrm>
            <a:off x="3995738" y="3035300"/>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7" name="Line 101"/>
          <p:cNvSpPr>
            <a:spLocks noChangeShapeType="1"/>
          </p:cNvSpPr>
          <p:nvPr/>
        </p:nvSpPr>
        <p:spPr bwMode="auto">
          <a:xfrm>
            <a:off x="4070350" y="3321050"/>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8" name="Line 102"/>
          <p:cNvSpPr>
            <a:spLocks noChangeShapeType="1"/>
          </p:cNvSpPr>
          <p:nvPr/>
        </p:nvSpPr>
        <p:spPr bwMode="auto">
          <a:xfrm>
            <a:off x="4103688" y="3290888"/>
            <a:ext cx="1587"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29" name="Line 103"/>
          <p:cNvSpPr>
            <a:spLocks noChangeShapeType="1"/>
          </p:cNvSpPr>
          <p:nvPr/>
        </p:nvSpPr>
        <p:spPr bwMode="auto">
          <a:xfrm>
            <a:off x="4075113" y="3321050"/>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0" name="Line 104"/>
          <p:cNvSpPr>
            <a:spLocks noChangeShapeType="1"/>
          </p:cNvSpPr>
          <p:nvPr/>
        </p:nvSpPr>
        <p:spPr bwMode="auto">
          <a:xfrm>
            <a:off x="4110038" y="3290888"/>
            <a:ext cx="1587"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1" name="Line 105"/>
          <p:cNvSpPr>
            <a:spLocks noChangeShapeType="1"/>
          </p:cNvSpPr>
          <p:nvPr/>
        </p:nvSpPr>
        <p:spPr bwMode="auto">
          <a:xfrm>
            <a:off x="4140200" y="3395663"/>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2" name="Line 106"/>
          <p:cNvSpPr>
            <a:spLocks noChangeShapeType="1"/>
          </p:cNvSpPr>
          <p:nvPr/>
        </p:nvSpPr>
        <p:spPr bwMode="auto">
          <a:xfrm>
            <a:off x="4173538" y="3367088"/>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3" name="Line 107"/>
          <p:cNvSpPr>
            <a:spLocks noChangeShapeType="1"/>
          </p:cNvSpPr>
          <p:nvPr/>
        </p:nvSpPr>
        <p:spPr bwMode="auto">
          <a:xfrm>
            <a:off x="4144963" y="3395663"/>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4" name="Line 108"/>
          <p:cNvSpPr>
            <a:spLocks noChangeShapeType="1"/>
          </p:cNvSpPr>
          <p:nvPr/>
        </p:nvSpPr>
        <p:spPr bwMode="auto">
          <a:xfrm>
            <a:off x="4178300" y="3367088"/>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5" name="Line 109"/>
          <p:cNvSpPr>
            <a:spLocks noChangeShapeType="1"/>
          </p:cNvSpPr>
          <p:nvPr/>
        </p:nvSpPr>
        <p:spPr bwMode="auto">
          <a:xfrm>
            <a:off x="4183063" y="3408363"/>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6" name="Line 110"/>
          <p:cNvSpPr>
            <a:spLocks noChangeShapeType="1"/>
          </p:cNvSpPr>
          <p:nvPr/>
        </p:nvSpPr>
        <p:spPr bwMode="auto">
          <a:xfrm>
            <a:off x="4217988" y="3379788"/>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7" name="Line 111"/>
          <p:cNvSpPr>
            <a:spLocks noChangeShapeType="1"/>
          </p:cNvSpPr>
          <p:nvPr/>
        </p:nvSpPr>
        <p:spPr bwMode="auto">
          <a:xfrm>
            <a:off x="4271963" y="3421063"/>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8" name="Line 112"/>
          <p:cNvSpPr>
            <a:spLocks noChangeShapeType="1"/>
          </p:cNvSpPr>
          <p:nvPr/>
        </p:nvSpPr>
        <p:spPr bwMode="auto">
          <a:xfrm>
            <a:off x="4305300" y="3392488"/>
            <a:ext cx="1588"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39" name="Line 113"/>
          <p:cNvSpPr>
            <a:spLocks noChangeShapeType="1"/>
          </p:cNvSpPr>
          <p:nvPr/>
        </p:nvSpPr>
        <p:spPr bwMode="auto">
          <a:xfrm>
            <a:off x="4297363" y="3421063"/>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0" name="Line 114"/>
          <p:cNvSpPr>
            <a:spLocks noChangeShapeType="1"/>
          </p:cNvSpPr>
          <p:nvPr/>
        </p:nvSpPr>
        <p:spPr bwMode="auto">
          <a:xfrm>
            <a:off x="4332288" y="3392488"/>
            <a:ext cx="1587"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1" name="Line 115"/>
          <p:cNvSpPr>
            <a:spLocks noChangeShapeType="1"/>
          </p:cNvSpPr>
          <p:nvPr/>
        </p:nvSpPr>
        <p:spPr bwMode="auto">
          <a:xfrm>
            <a:off x="4487863" y="3460750"/>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2" name="Line 116"/>
          <p:cNvSpPr>
            <a:spLocks noChangeShapeType="1"/>
          </p:cNvSpPr>
          <p:nvPr/>
        </p:nvSpPr>
        <p:spPr bwMode="auto">
          <a:xfrm>
            <a:off x="4521200" y="3432175"/>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3" name="Line 117"/>
          <p:cNvSpPr>
            <a:spLocks noChangeShapeType="1"/>
          </p:cNvSpPr>
          <p:nvPr/>
        </p:nvSpPr>
        <p:spPr bwMode="auto">
          <a:xfrm>
            <a:off x="4494213" y="3460750"/>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4" name="Line 118"/>
          <p:cNvSpPr>
            <a:spLocks noChangeShapeType="1"/>
          </p:cNvSpPr>
          <p:nvPr/>
        </p:nvSpPr>
        <p:spPr bwMode="auto">
          <a:xfrm>
            <a:off x="4527550" y="3432175"/>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5" name="Line 119"/>
          <p:cNvSpPr>
            <a:spLocks noChangeShapeType="1"/>
          </p:cNvSpPr>
          <p:nvPr/>
        </p:nvSpPr>
        <p:spPr bwMode="auto">
          <a:xfrm>
            <a:off x="4500563" y="3460750"/>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6" name="Line 120"/>
          <p:cNvSpPr>
            <a:spLocks noChangeShapeType="1"/>
          </p:cNvSpPr>
          <p:nvPr/>
        </p:nvSpPr>
        <p:spPr bwMode="auto">
          <a:xfrm>
            <a:off x="4535488" y="3432175"/>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7" name="Line 121"/>
          <p:cNvSpPr>
            <a:spLocks noChangeShapeType="1"/>
          </p:cNvSpPr>
          <p:nvPr/>
        </p:nvSpPr>
        <p:spPr bwMode="auto">
          <a:xfrm>
            <a:off x="4519613" y="3475038"/>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8" name="Line 122"/>
          <p:cNvSpPr>
            <a:spLocks noChangeShapeType="1"/>
          </p:cNvSpPr>
          <p:nvPr/>
        </p:nvSpPr>
        <p:spPr bwMode="auto">
          <a:xfrm>
            <a:off x="4554538" y="3446463"/>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49" name="Line 123"/>
          <p:cNvSpPr>
            <a:spLocks noChangeShapeType="1"/>
          </p:cNvSpPr>
          <p:nvPr/>
        </p:nvSpPr>
        <p:spPr bwMode="auto">
          <a:xfrm>
            <a:off x="4525963" y="3475038"/>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0" name="Line 124"/>
          <p:cNvSpPr>
            <a:spLocks noChangeShapeType="1"/>
          </p:cNvSpPr>
          <p:nvPr/>
        </p:nvSpPr>
        <p:spPr bwMode="auto">
          <a:xfrm>
            <a:off x="4559300" y="3446463"/>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1" name="Line 125"/>
          <p:cNvSpPr>
            <a:spLocks noChangeShapeType="1"/>
          </p:cNvSpPr>
          <p:nvPr/>
        </p:nvSpPr>
        <p:spPr bwMode="auto">
          <a:xfrm>
            <a:off x="4545013" y="3532188"/>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2" name="Line 126"/>
          <p:cNvSpPr>
            <a:spLocks noChangeShapeType="1"/>
          </p:cNvSpPr>
          <p:nvPr/>
        </p:nvSpPr>
        <p:spPr bwMode="auto">
          <a:xfrm>
            <a:off x="4578350" y="3503613"/>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3" name="Line 127"/>
          <p:cNvSpPr>
            <a:spLocks noChangeShapeType="1"/>
          </p:cNvSpPr>
          <p:nvPr/>
        </p:nvSpPr>
        <p:spPr bwMode="auto">
          <a:xfrm>
            <a:off x="4557713" y="354647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4" name="Line 128"/>
          <p:cNvSpPr>
            <a:spLocks noChangeShapeType="1"/>
          </p:cNvSpPr>
          <p:nvPr/>
        </p:nvSpPr>
        <p:spPr bwMode="auto">
          <a:xfrm>
            <a:off x="4592638" y="3517900"/>
            <a:ext cx="158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5" name="Line 129"/>
          <p:cNvSpPr>
            <a:spLocks noChangeShapeType="1"/>
          </p:cNvSpPr>
          <p:nvPr/>
        </p:nvSpPr>
        <p:spPr bwMode="auto">
          <a:xfrm>
            <a:off x="4570413" y="3563938"/>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6" name="Line 130"/>
          <p:cNvSpPr>
            <a:spLocks noChangeShapeType="1"/>
          </p:cNvSpPr>
          <p:nvPr/>
        </p:nvSpPr>
        <p:spPr bwMode="auto">
          <a:xfrm>
            <a:off x="4605338" y="3533775"/>
            <a:ext cx="158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7" name="Line 131"/>
          <p:cNvSpPr>
            <a:spLocks noChangeShapeType="1"/>
          </p:cNvSpPr>
          <p:nvPr/>
        </p:nvSpPr>
        <p:spPr bwMode="auto">
          <a:xfrm>
            <a:off x="4595813" y="360997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8" name="Line 132"/>
          <p:cNvSpPr>
            <a:spLocks noChangeShapeType="1"/>
          </p:cNvSpPr>
          <p:nvPr/>
        </p:nvSpPr>
        <p:spPr bwMode="auto">
          <a:xfrm>
            <a:off x="4630738" y="3581400"/>
            <a:ext cx="158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59" name="Line 133"/>
          <p:cNvSpPr>
            <a:spLocks noChangeShapeType="1"/>
          </p:cNvSpPr>
          <p:nvPr/>
        </p:nvSpPr>
        <p:spPr bwMode="auto">
          <a:xfrm>
            <a:off x="4602163" y="360997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0" name="Line 134"/>
          <p:cNvSpPr>
            <a:spLocks noChangeShapeType="1"/>
          </p:cNvSpPr>
          <p:nvPr/>
        </p:nvSpPr>
        <p:spPr bwMode="auto">
          <a:xfrm>
            <a:off x="4635500" y="3581400"/>
            <a:ext cx="1588"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1" name="Line 135"/>
          <p:cNvSpPr>
            <a:spLocks noChangeShapeType="1"/>
          </p:cNvSpPr>
          <p:nvPr/>
        </p:nvSpPr>
        <p:spPr bwMode="auto">
          <a:xfrm>
            <a:off x="4608513" y="360997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2" name="Line 136"/>
          <p:cNvSpPr>
            <a:spLocks noChangeShapeType="1"/>
          </p:cNvSpPr>
          <p:nvPr/>
        </p:nvSpPr>
        <p:spPr bwMode="auto">
          <a:xfrm>
            <a:off x="4643438" y="3581400"/>
            <a:ext cx="158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3" name="Line 137"/>
          <p:cNvSpPr>
            <a:spLocks noChangeShapeType="1"/>
          </p:cNvSpPr>
          <p:nvPr/>
        </p:nvSpPr>
        <p:spPr bwMode="auto">
          <a:xfrm>
            <a:off x="4621213" y="362902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4" name="Line 138"/>
          <p:cNvSpPr>
            <a:spLocks noChangeShapeType="1"/>
          </p:cNvSpPr>
          <p:nvPr/>
        </p:nvSpPr>
        <p:spPr bwMode="auto">
          <a:xfrm>
            <a:off x="4654550" y="3600450"/>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5" name="Line 139"/>
          <p:cNvSpPr>
            <a:spLocks noChangeShapeType="1"/>
          </p:cNvSpPr>
          <p:nvPr/>
        </p:nvSpPr>
        <p:spPr bwMode="auto">
          <a:xfrm>
            <a:off x="4627563" y="362902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6" name="Line 140"/>
          <p:cNvSpPr>
            <a:spLocks noChangeShapeType="1"/>
          </p:cNvSpPr>
          <p:nvPr/>
        </p:nvSpPr>
        <p:spPr bwMode="auto">
          <a:xfrm>
            <a:off x="4662488" y="3600450"/>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7" name="Line 141"/>
          <p:cNvSpPr>
            <a:spLocks noChangeShapeType="1"/>
          </p:cNvSpPr>
          <p:nvPr/>
        </p:nvSpPr>
        <p:spPr bwMode="auto">
          <a:xfrm>
            <a:off x="4659313" y="364807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8" name="Line 142"/>
          <p:cNvSpPr>
            <a:spLocks noChangeShapeType="1"/>
          </p:cNvSpPr>
          <p:nvPr/>
        </p:nvSpPr>
        <p:spPr bwMode="auto">
          <a:xfrm>
            <a:off x="4692650" y="3617913"/>
            <a:ext cx="1588"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69" name="Line 143"/>
          <p:cNvSpPr>
            <a:spLocks noChangeShapeType="1"/>
          </p:cNvSpPr>
          <p:nvPr/>
        </p:nvSpPr>
        <p:spPr bwMode="auto">
          <a:xfrm>
            <a:off x="4824413" y="3760788"/>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0" name="Line 144"/>
          <p:cNvSpPr>
            <a:spLocks noChangeShapeType="1"/>
          </p:cNvSpPr>
          <p:nvPr/>
        </p:nvSpPr>
        <p:spPr bwMode="auto">
          <a:xfrm>
            <a:off x="4857750" y="3732213"/>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1" name="Line 145"/>
          <p:cNvSpPr>
            <a:spLocks noChangeShapeType="1"/>
          </p:cNvSpPr>
          <p:nvPr/>
        </p:nvSpPr>
        <p:spPr bwMode="auto">
          <a:xfrm>
            <a:off x="4951413" y="3779838"/>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2" name="Line 146"/>
          <p:cNvSpPr>
            <a:spLocks noChangeShapeType="1"/>
          </p:cNvSpPr>
          <p:nvPr/>
        </p:nvSpPr>
        <p:spPr bwMode="auto">
          <a:xfrm>
            <a:off x="4984750" y="3751263"/>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3" name="Line 147"/>
          <p:cNvSpPr>
            <a:spLocks noChangeShapeType="1"/>
          </p:cNvSpPr>
          <p:nvPr/>
        </p:nvSpPr>
        <p:spPr bwMode="auto">
          <a:xfrm>
            <a:off x="5051425" y="3798888"/>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4" name="Line 148"/>
          <p:cNvSpPr>
            <a:spLocks noChangeShapeType="1"/>
          </p:cNvSpPr>
          <p:nvPr/>
        </p:nvSpPr>
        <p:spPr bwMode="auto">
          <a:xfrm>
            <a:off x="5086350" y="3770313"/>
            <a:ext cx="1588"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5" name="Line 149"/>
          <p:cNvSpPr>
            <a:spLocks noChangeShapeType="1"/>
          </p:cNvSpPr>
          <p:nvPr/>
        </p:nvSpPr>
        <p:spPr bwMode="auto">
          <a:xfrm>
            <a:off x="5059363" y="3798888"/>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6" name="Line 150"/>
          <p:cNvSpPr>
            <a:spLocks noChangeShapeType="1"/>
          </p:cNvSpPr>
          <p:nvPr/>
        </p:nvSpPr>
        <p:spPr bwMode="auto">
          <a:xfrm>
            <a:off x="5092700" y="3770313"/>
            <a:ext cx="1588"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7" name="Line 151"/>
          <p:cNvSpPr>
            <a:spLocks noChangeShapeType="1"/>
          </p:cNvSpPr>
          <p:nvPr/>
        </p:nvSpPr>
        <p:spPr bwMode="auto">
          <a:xfrm>
            <a:off x="5084763" y="3903663"/>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8" name="Line 152"/>
          <p:cNvSpPr>
            <a:spLocks noChangeShapeType="1"/>
          </p:cNvSpPr>
          <p:nvPr/>
        </p:nvSpPr>
        <p:spPr bwMode="auto">
          <a:xfrm>
            <a:off x="5118100" y="3875088"/>
            <a:ext cx="1588"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79" name="Line 153"/>
          <p:cNvSpPr>
            <a:spLocks noChangeShapeType="1"/>
          </p:cNvSpPr>
          <p:nvPr/>
        </p:nvSpPr>
        <p:spPr bwMode="auto">
          <a:xfrm>
            <a:off x="5108575" y="3925888"/>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0" name="Line 154"/>
          <p:cNvSpPr>
            <a:spLocks noChangeShapeType="1"/>
          </p:cNvSpPr>
          <p:nvPr/>
        </p:nvSpPr>
        <p:spPr bwMode="auto">
          <a:xfrm>
            <a:off x="5143500" y="3897313"/>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1" name="Line 155"/>
          <p:cNvSpPr>
            <a:spLocks noChangeShapeType="1"/>
          </p:cNvSpPr>
          <p:nvPr/>
        </p:nvSpPr>
        <p:spPr bwMode="auto">
          <a:xfrm>
            <a:off x="5121275" y="3949700"/>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2" name="Line 156"/>
          <p:cNvSpPr>
            <a:spLocks noChangeShapeType="1"/>
          </p:cNvSpPr>
          <p:nvPr/>
        </p:nvSpPr>
        <p:spPr bwMode="auto">
          <a:xfrm>
            <a:off x="5156200" y="3921125"/>
            <a:ext cx="1588"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3" name="Line 157"/>
          <p:cNvSpPr>
            <a:spLocks noChangeShapeType="1"/>
          </p:cNvSpPr>
          <p:nvPr/>
        </p:nvSpPr>
        <p:spPr bwMode="auto">
          <a:xfrm>
            <a:off x="5140325" y="3975100"/>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4" name="Line 158"/>
          <p:cNvSpPr>
            <a:spLocks noChangeShapeType="1"/>
          </p:cNvSpPr>
          <p:nvPr/>
        </p:nvSpPr>
        <p:spPr bwMode="auto">
          <a:xfrm>
            <a:off x="5175250" y="3946525"/>
            <a:ext cx="1588"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5" name="Line 159"/>
          <p:cNvSpPr>
            <a:spLocks noChangeShapeType="1"/>
          </p:cNvSpPr>
          <p:nvPr/>
        </p:nvSpPr>
        <p:spPr bwMode="auto">
          <a:xfrm>
            <a:off x="5154613" y="3975100"/>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6" name="Line 160"/>
          <p:cNvSpPr>
            <a:spLocks noChangeShapeType="1"/>
          </p:cNvSpPr>
          <p:nvPr/>
        </p:nvSpPr>
        <p:spPr bwMode="auto">
          <a:xfrm>
            <a:off x="5187950" y="3946525"/>
            <a:ext cx="1588"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7" name="Line 161"/>
          <p:cNvSpPr>
            <a:spLocks noChangeShapeType="1"/>
          </p:cNvSpPr>
          <p:nvPr/>
        </p:nvSpPr>
        <p:spPr bwMode="auto">
          <a:xfrm>
            <a:off x="5159375" y="3975100"/>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8" name="Line 162"/>
          <p:cNvSpPr>
            <a:spLocks noChangeShapeType="1"/>
          </p:cNvSpPr>
          <p:nvPr/>
        </p:nvSpPr>
        <p:spPr bwMode="auto">
          <a:xfrm>
            <a:off x="5194300" y="3946525"/>
            <a:ext cx="1588"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89" name="Line 163"/>
          <p:cNvSpPr>
            <a:spLocks noChangeShapeType="1"/>
          </p:cNvSpPr>
          <p:nvPr/>
        </p:nvSpPr>
        <p:spPr bwMode="auto">
          <a:xfrm>
            <a:off x="5205413" y="4006850"/>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0" name="Line 164"/>
          <p:cNvSpPr>
            <a:spLocks noChangeShapeType="1"/>
          </p:cNvSpPr>
          <p:nvPr/>
        </p:nvSpPr>
        <p:spPr bwMode="auto">
          <a:xfrm>
            <a:off x="5238750" y="3978275"/>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1" name="Line 165"/>
          <p:cNvSpPr>
            <a:spLocks noChangeShapeType="1"/>
          </p:cNvSpPr>
          <p:nvPr/>
        </p:nvSpPr>
        <p:spPr bwMode="auto">
          <a:xfrm>
            <a:off x="5254625" y="4006850"/>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2" name="Line 166"/>
          <p:cNvSpPr>
            <a:spLocks noChangeShapeType="1"/>
          </p:cNvSpPr>
          <p:nvPr/>
        </p:nvSpPr>
        <p:spPr bwMode="auto">
          <a:xfrm>
            <a:off x="5289550" y="3978275"/>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3" name="Line 167"/>
          <p:cNvSpPr>
            <a:spLocks noChangeShapeType="1"/>
          </p:cNvSpPr>
          <p:nvPr/>
        </p:nvSpPr>
        <p:spPr bwMode="auto">
          <a:xfrm>
            <a:off x="5267325" y="4041775"/>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4" name="Line 168"/>
          <p:cNvSpPr>
            <a:spLocks noChangeShapeType="1"/>
          </p:cNvSpPr>
          <p:nvPr/>
        </p:nvSpPr>
        <p:spPr bwMode="auto">
          <a:xfrm>
            <a:off x="5302250" y="4013200"/>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5" name="Line 169"/>
          <p:cNvSpPr>
            <a:spLocks noChangeShapeType="1"/>
          </p:cNvSpPr>
          <p:nvPr/>
        </p:nvSpPr>
        <p:spPr bwMode="auto">
          <a:xfrm>
            <a:off x="5292725" y="4041775"/>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6" name="Line 170"/>
          <p:cNvSpPr>
            <a:spLocks noChangeShapeType="1"/>
          </p:cNvSpPr>
          <p:nvPr/>
        </p:nvSpPr>
        <p:spPr bwMode="auto">
          <a:xfrm>
            <a:off x="5327650" y="4013200"/>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7" name="Line 171"/>
          <p:cNvSpPr>
            <a:spLocks noChangeShapeType="1"/>
          </p:cNvSpPr>
          <p:nvPr/>
        </p:nvSpPr>
        <p:spPr bwMode="auto">
          <a:xfrm>
            <a:off x="5338763" y="4041775"/>
            <a:ext cx="68262"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8" name="Line 172"/>
          <p:cNvSpPr>
            <a:spLocks noChangeShapeType="1"/>
          </p:cNvSpPr>
          <p:nvPr/>
        </p:nvSpPr>
        <p:spPr bwMode="auto">
          <a:xfrm>
            <a:off x="5372100" y="4013200"/>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899" name="Line 173"/>
          <p:cNvSpPr>
            <a:spLocks noChangeShapeType="1"/>
          </p:cNvSpPr>
          <p:nvPr/>
        </p:nvSpPr>
        <p:spPr bwMode="auto">
          <a:xfrm>
            <a:off x="5616575" y="4041775"/>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0" name="Line 174"/>
          <p:cNvSpPr>
            <a:spLocks noChangeShapeType="1"/>
          </p:cNvSpPr>
          <p:nvPr/>
        </p:nvSpPr>
        <p:spPr bwMode="auto">
          <a:xfrm>
            <a:off x="5649913" y="4013200"/>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1" name="Line 175"/>
          <p:cNvSpPr>
            <a:spLocks noChangeShapeType="1"/>
          </p:cNvSpPr>
          <p:nvPr/>
        </p:nvSpPr>
        <p:spPr bwMode="auto">
          <a:xfrm>
            <a:off x="5711825" y="4170363"/>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2" name="Line 176"/>
          <p:cNvSpPr>
            <a:spLocks noChangeShapeType="1"/>
          </p:cNvSpPr>
          <p:nvPr/>
        </p:nvSpPr>
        <p:spPr bwMode="auto">
          <a:xfrm>
            <a:off x="5746750" y="4141788"/>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3" name="Line 177"/>
          <p:cNvSpPr>
            <a:spLocks noChangeShapeType="1"/>
          </p:cNvSpPr>
          <p:nvPr/>
        </p:nvSpPr>
        <p:spPr bwMode="auto">
          <a:xfrm>
            <a:off x="5768975" y="4219575"/>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4" name="Line 178"/>
          <p:cNvSpPr>
            <a:spLocks noChangeShapeType="1"/>
          </p:cNvSpPr>
          <p:nvPr/>
        </p:nvSpPr>
        <p:spPr bwMode="auto">
          <a:xfrm>
            <a:off x="5803900" y="4191000"/>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5" name="Line 179"/>
          <p:cNvSpPr>
            <a:spLocks noChangeShapeType="1"/>
          </p:cNvSpPr>
          <p:nvPr/>
        </p:nvSpPr>
        <p:spPr bwMode="auto">
          <a:xfrm>
            <a:off x="5794375" y="4219575"/>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6" name="Line 180"/>
          <p:cNvSpPr>
            <a:spLocks noChangeShapeType="1"/>
          </p:cNvSpPr>
          <p:nvPr/>
        </p:nvSpPr>
        <p:spPr bwMode="auto">
          <a:xfrm>
            <a:off x="5827713" y="4191000"/>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7" name="Line 181"/>
          <p:cNvSpPr>
            <a:spLocks noChangeShapeType="1"/>
          </p:cNvSpPr>
          <p:nvPr/>
        </p:nvSpPr>
        <p:spPr bwMode="auto">
          <a:xfrm>
            <a:off x="5876925" y="4278313"/>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8" name="Line 182"/>
          <p:cNvSpPr>
            <a:spLocks noChangeShapeType="1"/>
          </p:cNvSpPr>
          <p:nvPr/>
        </p:nvSpPr>
        <p:spPr bwMode="auto">
          <a:xfrm>
            <a:off x="5911850" y="4248150"/>
            <a:ext cx="1588"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09" name="Line 183"/>
          <p:cNvSpPr>
            <a:spLocks noChangeShapeType="1"/>
          </p:cNvSpPr>
          <p:nvPr/>
        </p:nvSpPr>
        <p:spPr bwMode="auto">
          <a:xfrm>
            <a:off x="5927725" y="4278313"/>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0" name="Line 184"/>
          <p:cNvSpPr>
            <a:spLocks noChangeShapeType="1"/>
          </p:cNvSpPr>
          <p:nvPr/>
        </p:nvSpPr>
        <p:spPr bwMode="auto">
          <a:xfrm>
            <a:off x="5961063" y="4248150"/>
            <a:ext cx="158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1" name="Line 185"/>
          <p:cNvSpPr>
            <a:spLocks noChangeShapeType="1"/>
          </p:cNvSpPr>
          <p:nvPr/>
        </p:nvSpPr>
        <p:spPr bwMode="auto">
          <a:xfrm>
            <a:off x="6149975" y="4352925"/>
            <a:ext cx="68263"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2" name="Line 186"/>
          <p:cNvSpPr>
            <a:spLocks noChangeShapeType="1"/>
          </p:cNvSpPr>
          <p:nvPr/>
        </p:nvSpPr>
        <p:spPr bwMode="auto">
          <a:xfrm>
            <a:off x="6183313" y="4324350"/>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3" name="Line 187"/>
          <p:cNvSpPr>
            <a:spLocks noChangeShapeType="1"/>
          </p:cNvSpPr>
          <p:nvPr/>
        </p:nvSpPr>
        <p:spPr bwMode="auto">
          <a:xfrm>
            <a:off x="6226175" y="4443413"/>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4" name="Line 188"/>
          <p:cNvSpPr>
            <a:spLocks noChangeShapeType="1"/>
          </p:cNvSpPr>
          <p:nvPr/>
        </p:nvSpPr>
        <p:spPr bwMode="auto">
          <a:xfrm>
            <a:off x="6261100" y="4414838"/>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5" name="Line 189"/>
          <p:cNvSpPr>
            <a:spLocks noChangeShapeType="1"/>
          </p:cNvSpPr>
          <p:nvPr/>
        </p:nvSpPr>
        <p:spPr bwMode="auto">
          <a:xfrm>
            <a:off x="6251575" y="4443413"/>
            <a:ext cx="66675"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6" name="Line 190"/>
          <p:cNvSpPr>
            <a:spLocks noChangeShapeType="1"/>
          </p:cNvSpPr>
          <p:nvPr/>
        </p:nvSpPr>
        <p:spPr bwMode="auto">
          <a:xfrm>
            <a:off x="6284913" y="4414838"/>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7" name="Line 191"/>
          <p:cNvSpPr>
            <a:spLocks noChangeShapeType="1"/>
          </p:cNvSpPr>
          <p:nvPr/>
        </p:nvSpPr>
        <p:spPr bwMode="auto">
          <a:xfrm>
            <a:off x="6257925" y="4443413"/>
            <a:ext cx="68263"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8" name="Line 192"/>
          <p:cNvSpPr>
            <a:spLocks noChangeShapeType="1"/>
          </p:cNvSpPr>
          <p:nvPr/>
        </p:nvSpPr>
        <p:spPr bwMode="auto">
          <a:xfrm>
            <a:off x="6291263" y="4414838"/>
            <a:ext cx="158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19" name="Line 193"/>
          <p:cNvSpPr>
            <a:spLocks noChangeShapeType="1"/>
          </p:cNvSpPr>
          <p:nvPr/>
        </p:nvSpPr>
        <p:spPr bwMode="auto">
          <a:xfrm>
            <a:off x="6865938" y="4443413"/>
            <a:ext cx="68262"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20" name="Line 194"/>
          <p:cNvSpPr>
            <a:spLocks noChangeShapeType="1"/>
          </p:cNvSpPr>
          <p:nvPr/>
        </p:nvSpPr>
        <p:spPr bwMode="auto">
          <a:xfrm>
            <a:off x="6899275" y="4414838"/>
            <a:ext cx="1588"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p>
        </p:txBody>
      </p:sp>
      <p:grpSp>
        <p:nvGrpSpPr>
          <p:cNvPr id="33921" name="Group 195"/>
          <p:cNvGrpSpPr>
            <a:grpSpLocks/>
          </p:cNvGrpSpPr>
          <p:nvPr/>
        </p:nvGrpSpPr>
        <p:grpSpPr bwMode="auto">
          <a:xfrm>
            <a:off x="1957388" y="1800225"/>
            <a:ext cx="4422775" cy="3001963"/>
            <a:chOff x="1391" y="1039"/>
            <a:chExt cx="2786" cy="1891"/>
          </a:xfrm>
        </p:grpSpPr>
        <p:sp>
          <p:nvSpPr>
            <p:cNvPr id="33932" name="Freeform 196"/>
            <p:cNvSpPr>
              <a:spLocks/>
            </p:cNvSpPr>
            <p:nvPr/>
          </p:nvSpPr>
          <p:spPr bwMode="auto">
            <a:xfrm>
              <a:off x="1409" y="1058"/>
              <a:ext cx="2768" cy="1872"/>
            </a:xfrm>
            <a:custGeom>
              <a:avLst/>
              <a:gdLst>
                <a:gd name="T0" fmla="*/ 8 w 5536"/>
                <a:gd name="T1" fmla="*/ 1 h 3746"/>
                <a:gd name="T2" fmla="*/ 23 w 5536"/>
                <a:gd name="T3" fmla="*/ 2 h 3746"/>
                <a:gd name="T4" fmla="*/ 24 w 5536"/>
                <a:gd name="T5" fmla="*/ 5 h 3746"/>
                <a:gd name="T6" fmla="*/ 26 w 5536"/>
                <a:gd name="T7" fmla="*/ 6 h 3746"/>
                <a:gd name="T8" fmla="*/ 27 w 5536"/>
                <a:gd name="T9" fmla="*/ 13 h 3746"/>
                <a:gd name="T10" fmla="*/ 29 w 5536"/>
                <a:gd name="T11" fmla="*/ 20 h 3746"/>
                <a:gd name="T12" fmla="*/ 30 w 5536"/>
                <a:gd name="T13" fmla="*/ 54 h 3746"/>
                <a:gd name="T14" fmla="*/ 32 w 5536"/>
                <a:gd name="T15" fmla="*/ 67 h 3746"/>
                <a:gd name="T16" fmla="*/ 33 w 5536"/>
                <a:gd name="T17" fmla="*/ 77 h 3746"/>
                <a:gd name="T18" fmla="*/ 36 w 5536"/>
                <a:gd name="T19" fmla="*/ 81 h 3746"/>
                <a:gd name="T20" fmla="*/ 37 w 5536"/>
                <a:gd name="T21" fmla="*/ 86 h 3746"/>
                <a:gd name="T22" fmla="*/ 40 w 5536"/>
                <a:gd name="T23" fmla="*/ 89 h 3746"/>
                <a:gd name="T24" fmla="*/ 42 w 5536"/>
                <a:gd name="T25" fmla="*/ 92 h 3746"/>
                <a:gd name="T26" fmla="*/ 49 w 5536"/>
                <a:gd name="T27" fmla="*/ 94 h 3746"/>
                <a:gd name="T28" fmla="*/ 51 w 5536"/>
                <a:gd name="T29" fmla="*/ 98 h 3746"/>
                <a:gd name="T30" fmla="*/ 65 w 5536"/>
                <a:gd name="T31" fmla="*/ 100 h 3746"/>
                <a:gd name="T32" fmla="*/ 68 w 5536"/>
                <a:gd name="T33" fmla="*/ 105 h 3746"/>
                <a:gd name="T34" fmla="*/ 70 w 5536"/>
                <a:gd name="T35" fmla="*/ 111 h 3746"/>
                <a:gd name="T36" fmla="*/ 71 w 5536"/>
                <a:gd name="T37" fmla="*/ 130 h 3746"/>
                <a:gd name="T38" fmla="*/ 73 w 5536"/>
                <a:gd name="T39" fmla="*/ 140 h 3746"/>
                <a:gd name="T40" fmla="*/ 74 w 5536"/>
                <a:gd name="T41" fmla="*/ 146 h 3746"/>
                <a:gd name="T42" fmla="*/ 76 w 5536"/>
                <a:gd name="T43" fmla="*/ 151 h 3746"/>
                <a:gd name="T44" fmla="*/ 77 w 5536"/>
                <a:gd name="T45" fmla="*/ 158 h 3746"/>
                <a:gd name="T46" fmla="*/ 79 w 5536"/>
                <a:gd name="T47" fmla="*/ 161 h 3746"/>
                <a:gd name="T48" fmla="*/ 80 w 5536"/>
                <a:gd name="T49" fmla="*/ 164 h 3746"/>
                <a:gd name="T50" fmla="*/ 88 w 5536"/>
                <a:gd name="T51" fmla="*/ 166 h 3746"/>
                <a:gd name="T52" fmla="*/ 96 w 5536"/>
                <a:gd name="T53" fmla="*/ 170 h 3746"/>
                <a:gd name="T54" fmla="*/ 106 w 5536"/>
                <a:gd name="T55" fmla="*/ 171 h 3746"/>
                <a:gd name="T56" fmla="*/ 109 w 5536"/>
                <a:gd name="T57" fmla="*/ 175 h 3746"/>
                <a:gd name="T58" fmla="*/ 111 w 5536"/>
                <a:gd name="T59" fmla="*/ 177 h 3746"/>
                <a:gd name="T60" fmla="*/ 112 w 5536"/>
                <a:gd name="T61" fmla="*/ 185 h 3746"/>
                <a:gd name="T62" fmla="*/ 114 w 5536"/>
                <a:gd name="T63" fmla="*/ 192 h 3746"/>
                <a:gd name="T64" fmla="*/ 115 w 5536"/>
                <a:gd name="T65" fmla="*/ 198 h 3746"/>
                <a:gd name="T66" fmla="*/ 117 w 5536"/>
                <a:gd name="T67" fmla="*/ 200 h 3746"/>
                <a:gd name="T68" fmla="*/ 118 w 5536"/>
                <a:gd name="T69" fmla="*/ 204 h 3746"/>
                <a:gd name="T70" fmla="*/ 121 w 5536"/>
                <a:gd name="T71" fmla="*/ 208 h 3746"/>
                <a:gd name="T72" fmla="*/ 124 w 5536"/>
                <a:gd name="T73" fmla="*/ 211 h 3746"/>
                <a:gd name="T74" fmla="*/ 152 w 5536"/>
                <a:gd name="T75" fmla="*/ 213 h 3746"/>
                <a:gd name="T76" fmla="*/ 153 w 5536"/>
                <a:gd name="T77" fmla="*/ 218 h 3746"/>
                <a:gd name="T78" fmla="*/ 155 w 5536"/>
                <a:gd name="T79" fmla="*/ 224 h 3746"/>
                <a:gd name="T80" fmla="*/ 156 w 5536"/>
                <a:gd name="T81" fmla="*/ 243 h 3746"/>
                <a:gd name="T82" fmla="*/ 161 w 5536"/>
                <a:gd name="T83" fmla="*/ 245 h 3746"/>
                <a:gd name="T84" fmla="*/ 162 w 5536"/>
                <a:gd name="T85" fmla="*/ 255 h 3746"/>
                <a:gd name="T86" fmla="*/ 168 w 5536"/>
                <a:gd name="T87" fmla="*/ 260 h 3746"/>
                <a:gd name="T88" fmla="*/ 169 w 5536"/>
                <a:gd name="T89" fmla="*/ 264 h 3746"/>
                <a:gd name="T90" fmla="*/ 193 w 5536"/>
                <a:gd name="T91" fmla="*/ 267 h 3746"/>
                <a:gd name="T92" fmla="*/ 210 w 5536"/>
                <a:gd name="T93" fmla="*/ 272 h 3746"/>
                <a:gd name="T94" fmla="*/ 221 w 5536"/>
                <a:gd name="T95" fmla="*/ 275 h 3746"/>
                <a:gd name="T96" fmla="*/ 225 w 5536"/>
                <a:gd name="T97" fmla="*/ 280 h 3746"/>
                <a:gd name="T98" fmla="*/ 238 w 5536"/>
                <a:gd name="T99" fmla="*/ 286 h 3746"/>
                <a:gd name="T100" fmla="*/ 239 w 5536"/>
                <a:gd name="T101" fmla="*/ 294 h 3746"/>
                <a:gd name="T102" fmla="*/ 253 w 5536"/>
                <a:gd name="T103" fmla="*/ 302 h 3746"/>
                <a:gd name="T104" fmla="*/ 260 w 5536"/>
                <a:gd name="T105" fmla="*/ 309 h 3746"/>
                <a:gd name="T106" fmla="*/ 282 w 5536"/>
                <a:gd name="T107" fmla="*/ 312 h 3746"/>
                <a:gd name="T108" fmla="*/ 319 w 5536"/>
                <a:gd name="T109" fmla="*/ 318 h 3746"/>
                <a:gd name="T110" fmla="*/ 323 w 5536"/>
                <a:gd name="T111" fmla="*/ 322 h 3746"/>
                <a:gd name="T112" fmla="*/ 328 w 5536"/>
                <a:gd name="T113" fmla="*/ 329 h 3746"/>
                <a:gd name="T114" fmla="*/ 336 w 5536"/>
                <a:gd name="T115" fmla="*/ 333 h 3746"/>
                <a:gd name="T116" fmla="*/ 407 w 5536"/>
                <a:gd name="T117" fmla="*/ 350 h 3746"/>
                <a:gd name="T118" fmla="*/ 422 w 5536"/>
                <a:gd name="T119" fmla="*/ 359 h 3746"/>
                <a:gd name="T120" fmla="*/ 487 w 5536"/>
                <a:gd name="T121" fmla="*/ 372 h 3746"/>
                <a:gd name="T122" fmla="*/ 611 w 5536"/>
                <a:gd name="T123" fmla="*/ 388 h 3746"/>
                <a:gd name="T124" fmla="*/ 692 w 5536"/>
                <a:gd name="T125" fmla="*/ 468 h 37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536"/>
                <a:gd name="T190" fmla="*/ 0 h 3746"/>
                <a:gd name="T191" fmla="*/ 5536 w 5536"/>
                <a:gd name="T192" fmla="*/ 3746 h 37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536" h="3746">
                  <a:moveTo>
                    <a:pt x="0" y="0"/>
                  </a:moveTo>
                  <a:lnTo>
                    <a:pt x="64" y="0"/>
                  </a:lnTo>
                  <a:lnTo>
                    <a:pt x="64" y="12"/>
                  </a:lnTo>
                  <a:lnTo>
                    <a:pt x="79" y="12"/>
                  </a:lnTo>
                  <a:lnTo>
                    <a:pt x="79" y="22"/>
                  </a:lnTo>
                  <a:lnTo>
                    <a:pt x="184" y="22"/>
                  </a:lnTo>
                  <a:lnTo>
                    <a:pt x="184" y="32"/>
                  </a:lnTo>
                  <a:lnTo>
                    <a:pt x="191" y="32"/>
                  </a:lnTo>
                  <a:lnTo>
                    <a:pt x="191" y="44"/>
                  </a:lnTo>
                  <a:lnTo>
                    <a:pt x="199" y="44"/>
                  </a:lnTo>
                  <a:lnTo>
                    <a:pt x="199" y="54"/>
                  </a:lnTo>
                  <a:lnTo>
                    <a:pt x="206" y="54"/>
                  </a:lnTo>
                  <a:lnTo>
                    <a:pt x="206" y="76"/>
                  </a:lnTo>
                  <a:lnTo>
                    <a:pt x="215" y="76"/>
                  </a:lnTo>
                  <a:lnTo>
                    <a:pt x="215" y="108"/>
                  </a:lnTo>
                  <a:lnTo>
                    <a:pt x="223" y="108"/>
                  </a:lnTo>
                  <a:lnTo>
                    <a:pt x="223" y="161"/>
                  </a:lnTo>
                  <a:lnTo>
                    <a:pt x="230" y="161"/>
                  </a:lnTo>
                  <a:lnTo>
                    <a:pt x="230" y="357"/>
                  </a:lnTo>
                  <a:lnTo>
                    <a:pt x="239" y="357"/>
                  </a:lnTo>
                  <a:lnTo>
                    <a:pt x="239" y="434"/>
                  </a:lnTo>
                  <a:lnTo>
                    <a:pt x="247" y="434"/>
                  </a:lnTo>
                  <a:lnTo>
                    <a:pt x="247" y="537"/>
                  </a:lnTo>
                  <a:lnTo>
                    <a:pt x="254" y="537"/>
                  </a:lnTo>
                  <a:lnTo>
                    <a:pt x="254" y="560"/>
                  </a:lnTo>
                  <a:lnTo>
                    <a:pt x="263" y="560"/>
                  </a:lnTo>
                  <a:lnTo>
                    <a:pt x="263" y="618"/>
                  </a:lnTo>
                  <a:lnTo>
                    <a:pt x="278" y="618"/>
                  </a:lnTo>
                  <a:lnTo>
                    <a:pt x="278" y="655"/>
                  </a:lnTo>
                  <a:lnTo>
                    <a:pt x="287" y="655"/>
                  </a:lnTo>
                  <a:lnTo>
                    <a:pt x="287" y="679"/>
                  </a:lnTo>
                  <a:lnTo>
                    <a:pt x="296" y="679"/>
                  </a:lnTo>
                  <a:lnTo>
                    <a:pt x="296" y="691"/>
                  </a:lnTo>
                  <a:lnTo>
                    <a:pt x="302" y="691"/>
                  </a:lnTo>
                  <a:lnTo>
                    <a:pt x="302" y="716"/>
                  </a:lnTo>
                  <a:lnTo>
                    <a:pt x="320" y="716"/>
                  </a:lnTo>
                  <a:lnTo>
                    <a:pt x="320" y="729"/>
                  </a:lnTo>
                  <a:lnTo>
                    <a:pt x="335" y="729"/>
                  </a:lnTo>
                  <a:lnTo>
                    <a:pt x="335" y="740"/>
                  </a:lnTo>
                  <a:lnTo>
                    <a:pt x="366" y="740"/>
                  </a:lnTo>
                  <a:lnTo>
                    <a:pt x="366" y="753"/>
                  </a:lnTo>
                  <a:lnTo>
                    <a:pt x="390" y="753"/>
                  </a:lnTo>
                  <a:lnTo>
                    <a:pt x="390" y="765"/>
                  </a:lnTo>
                  <a:lnTo>
                    <a:pt x="407" y="765"/>
                  </a:lnTo>
                  <a:lnTo>
                    <a:pt x="407" y="791"/>
                  </a:lnTo>
                  <a:lnTo>
                    <a:pt x="510" y="791"/>
                  </a:lnTo>
                  <a:lnTo>
                    <a:pt x="510" y="803"/>
                  </a:lnTo>
                  <a:lnTo>
                    <a:pt x="519" y="803"/>
                  </a:lnTo>
                  <a:lnTo>
                    <a:pt x="519" y="829"/>
                  </a:lnTo>
                  <a:lnTo>
                    <a:pt x="543" y="829"/>
                  </a:lnTo>
                  <a:lnTo>
                    <a:pt x="543" y="840"/>
                  </a:lnTo>
                  <a:lnTo>
                    <a:pt x="550" y="840"/>
                  </a:lnTo>
                  <a:lnTo>
                    <a:pt x="550" y="891"/>
                  </a:lnTo>
                  <a:lnTo>
                    <a:pt x="558" y="891"/>
                  </a:lnTo>
                  <a:lnTo>
                    <a:pt x="558" y="942"/>
                  </a:lnTo>
                  <a:lnTo>
                    <a:pt x="567" y="942"/>
                  </a:lnTo>
                  <a:lnTo>
                    <a:pt x="567" y="1044"/>
                  </a:lnTo>
                  <a:lnTo>
                    <a:pt x="574" y="1044"/>
                  </a:lnTo>
                  <a:lnTo>
                    <a:pt x="574" y="1122"/>
                  </a:lnTo>
                  <a:lnTo>
                    <a:pt x="582" y="1122"/>
                  </a:lnTo>
                  <a:lnTo>
                    <a:pt x="582" y="1135"/>
                  </a:lnTo>
                  <a:lnTo>
                    <a:pt x="591" y="1135"/>
                  </a:lnTo>
                  <a:lnTo>
                    <a:pt x="591" y="1174"/>
                  </a:lnTo>
                  <a:lnTo>
                    <a:pt x="598" y="1174"/>
                  </a:lnTo>
                  <a:lnTo>
                    <a:pt x="598" y="1213"/>
                  </a:lnTo>
                  <a:lnTo>
                    <a:pt x="607" y="1213"/>
                  </a:lnTo>
                  <a:lnTo>
                    <a:pt x="607" y="1226"/>
                  </a:lnTo>
                  <a:lnTo>
                    <a:pt x="615" y="1226"/>
                  </a:lnTo>
                  <a:lnTo>
                    <a:pt x="615" y="1266"/>
                  </a:lnTo>
                  <a:lnTo>
                    <a:pt x="622" y="1266"/>
                  </a:lnTo>
                  <a:lnTo>
                    <a:pt x="622" y="1293"/>
                  </a:lnTo>
                  <a:lnTo>
                    <a:pt x="631" y="1293"/>
                  </a:lnTo>
                  <a:lnTo>
                    <a:pt x="631" y="1306"/>
                  </a:lnTo>
                  <a:lnTo>
                    <a:pt x="639" y="1306"/>
                  </a:lnTo>
                  <a:lnTo>
                    <a:pt x="639" y="1319"/>
                  </a:lnTo>
                  <a:lnTo>
                    <a:pt x="694" y="1319"/>
                  </a:lnTo>
                  <a:lnTo>
                    <a:pt x="694" y="1332"/>
                  </a:lnTo>
                  <a:lnTo>
                    <a:pt x="703" y="1332"/>
                  </a:lnTo>
                  <a:lnTo>
                    <a:pt x="703" y="1347"/>
                  </a:lnTo>
                  <a:lnTo>
                    <a:pt x="766" y="1347"/>
                  </a:lnTo>
                  <a:lnTo>
                    <a:pt x="766" y="1360"/>
                  </a:lnTo>
                  <a:lnTo>
                    <a:pt x="814" y="1360"/>
                  </a:lnTo>
                  <a:lnTo>
                    <a:pt x="814" y="1374"/>
                  </a:lnTo>
                  <a:lnTo>
                    <a:pt x="845" y="1374"/>
                  </a:lnTo>
                  <a:lnTo>
                    <a:pt x="845" y="1389"/>
                  </a:lnTo>
                  <a:lnTo>
                    <a:pt x="869" y="1389"/>
                  </a:lnTo>
                  <a:lnTo>
                    <a:pt x="869" y="1402"/>
                  </a:lnTo>
                  <a:lnTo>
                    <a:pt x="878" y="1402"/>
                  </a:lnTo>
                  <a:lnTo>
                    <a:pt x="878" y="1417"/>
                  </a:lnTo>
                  <a:lnTo>
                    <a:pt x="887" y="1417"/>
                  </a:lnTo>
                  <a:lnTo>
                    <a:pt x="887" y="1430"/>
                  </a:lnTo>
                  <a:lnTo>
                    <a:pt x="893" y="1430"/>
                  </a:lnTo>
                  <a:lnTo>
                    <a:pt x="893" y="1486"/>
                  </a:lnTo>
                  <a:lnTo>
                    <a:pt x="902" y="1486"/>
                  </a:lnTo>
                  <a:lnTo>
                    <a:pt x="902" y="1543"/>
                  </a:lnTo>
                  <a:lnTo>
                    <a:pt x="911" y="1543"/>
                  </a:lnTo>
                  <a:lnTo>
                    <a:pt x="911" y="1557"/>
                  </a:lnTo>
                  <a:lnTo>
                    <a:pt x="918" y="1557"/>
                  </a:lnTo>
                  <a:lnTo>
                    <a:pt x="918" y="1586"/>
                  </a:lnTo>
                  <a:lnTo>
                    <a:pt x="926" y="1586"/>
                  </a:lnTo>
                  <a:lnTo>
                    <a:pt x="926" y="1602"/>
                  </a:lnTo>
                  <a:lnTo>
                    <a:pt x="935" y="1602"/>
                  </a:lnTo>
                  <a:lnTo>
                    <a:pt x="935" y="1617"/>
                  </a:lnTo>
                  <a:lnTo>
                    <a:pt x="942" y="1617"/>
                  </a:lnTo>
                  <a:lnTo>
                    <a:pt x="942" y="1633"/>
                  </a:lnTo>
                  <a:lnTo>
                    <a:pt x="959" y="1633"/>
                  </a:lnTo>
                  <a:lnTo>
                    <a:pt x="959" y="1665"/>
                  </a:lnTo>
                  <a:lnTo>
                    <a:pt x="966" y="1665"/>
                  </a:lnTo>
                  <a:lnTo>
                    <a:pt x="966" y="1679"/>
                  </a:lnTo>
                  <a:lnTo>
                    <a:pt x="990" y="1679"/>
                  </a:lnTo>
                  <a:lnTo>
                    <a:pt x="990" y="1695"/>
                  </a:lnTo>
                  <a:lnTo>
                    <a:pt x="1005" y="1695"/>
                  </a:lnTo>
                  <a:lnTo>
                    <a:pt x="1005" y="1711"/>
                  </a:lnTo>
                  <a:lnTo>
                    <a:pt x="1213" y="1711"/>
                  </a:lnTo>
                  <a:lnTo>
                    <a:pt x="1213" y="1729"/>
                  </a:lnTo>
                  <a:lnTo>
                    <a:pt x="1222" y="1729"/>
                  </a:lnTo>
                  <a:lnTo>
                    <a:pt x="1222" y="1745"/>
                  </a:lnTo>
                  <a:lnTo>
                    <a:pt x="1230" y="1745"/>
                  </a:lnTo>
                  <a:lnTo>
                    <a:pt x="1230" y="1794"/>
                  </a:lnTo>
                  <a:lnTo>
                    <a:pt x="1237" y="1794"/>
                  </a:lnTo>
                  <a:lnTo>
                    <a:pt x="1237" y="1878"/>
                  </a:lnTo>
                  <a:lnTo>
                    <a:pt x="1246" y="1878"/>
                  </a:lnTo>
                  <a:lnTo>
                    <a:pt x="1246" y="1948"/>
                  </a:lnTo>
                  <a:lnTo>
                    <a:pt x="1254" y="1948"/>
                  </a:lnTo>
                  <a:lnTo>
                    <a:pt x="1254" y="1965"/>
                  </a:lnTo>
                  <a:lnTo>
                    <a:pt x="1285" y="1965"/>
                  </a:lnTo>
                  <a:lnTo>
                    <a:pt x="1285" y="2003"/>
                  </a:lnTo>
                  <a:lnTo>
                    <a:pt x="1294" y="2003"/>
                  </a:lnTo>
                  <a:lnTo>
                    <a:pt x="1294" y="2042"/>
                  </a:lnTo>
                  <a:lnTo>
                    <a:pt x="1309" y="2042"/>
                  </a:lnTo>
                  <a:lnTo>
                    <a:pt x="1309" y="2081"/>
                  </a:lnTo>
                  <a:lnTo>
                    <a:pt x="1342" y="2081"/>
                  </a:lnTo>
                  <a:lnTo>
                    <a:pt x="1342" y="2100"/>
                  </a:lnTo>
                  <a:lnTo>
                    <a:pt x="1349" y="2100"/>
                  </a:lnTo>
                  <a:lnTo>
                    <a:pt x="1349" y="2120"/>
                  </a:lnTo>
                  <a:lnTo>
                    <a:pt x="1390" y="2120"/>
                  </a:lnTo>
                  <a:lnTo>
                    <a:pt x="1390" y="2141"/>
                  </a:lnTo>
                  <a:lnTo>
                    <a:pt x="1541" y="2141"/>
                  </a:lnTo>
                  <a:lnTo>
                    <a:pt x="1541" y="2160"/>
                  </a:lnTo>
                  <a:lnTo>
                    <a:pt x="1677" y="2160"/>
                  </a:lnTo>
                  <a:lnTo>
                    <a:pt x="1677" y="2181"/>
                  </a:lnTo>
                  <a:lnTo>
                    <a:pt x="1749" y="2181"/>
                  </a:lnTo>
                  <a:lnTo>
                    <a:pt x="1749" y="2203"/>
                  </a:lnTo>
                  <a:lnTo>
                    <a:pt x="1765" y="2203"/>
                  </a:lnTo>
                  <a:lnTo>
                    <a:pt x="1765" y="2225"/>
                  </a:lnTo>
                  <a:lnTo>
                    <a:pt x="1797" y="2225"/>
                  </a:lnTo>
                  <a:lnTo>
                    <a:pt x="1797" y="2245"/>
                  </a:lnTo>
                  <a:lnTo>
                    <a:pt x="1894" y="2245"/>
                  </a:lnTo>
                  <a:lnTo>
                    <a:pt x="1894" y="2289"/>
                  </a:lnTo>
                  <a:lnTo>
                    <a:pt x="1900" y="2289"/>
                  </a:lnTo>
                  <a:lnTo>
                    <a:pt x="1900" y="2334"/>
                  </a:lnTo>
                  <a:lnTo>
                    <a:pt x="1909" y="2334"/>
                  </a:lnTo>
                  <a:lnTo>
                    <a:pt x="1909" y="2356"/>
                  </a:lnTo>
                  <a:lnTo>
                    <a:pt x="1918" y="2356"/>
                  </a:lnTo>
                  <a:lnTo>
                    <a:pt x="1918" y="2422"/>
                  </a:lnTo>
                  <a:lnTo>
                    <a:pt x="2021" y="2422"/>
                  </a:lnTo>
                  <a:lnTo>
                    <a:pt x="2021" y="2448"/>
                  </a:lnTo>
                  <a:lnTo>
                    <a:pt x="2077" y="2448"/>
                  </a:lnTo>
                  <a:lnTo>
                    <a:pt x="2077" y="2475"/>
                  </a:lnTo>
                  <a:lnTo>
                    <a:pt x="2084" y="2475"/>
                  </a:lnTo>
                  <a:lnTo>
                    <a:pt x="2084" y="2499"/>
                  </a:lnTo>
                  <a:lnTo>
                    <a:pt x="2253" y="2499"/>
                  </a:lnTo>
                  <a:lnTo>
                    <a:pt x="2253" y="2525"/>
                  </a:lnTo>
                  <a:lnTo>
                    <a:pt x="2548" y="2525"/>
                  </a:lnTo>
                  <a:lnTo>
                    <a:pt x="2548" y="2551"/>
                  </a:lnTo>
                  <a:lnTo>
                    <a:pt x="2557" y="2551"/>
                  </a:lnTo>
                  <a:lnTo>
                    <a:pt x="2557" y="2579"/>
                  </a:lnTo>
                  <a:lnTo>
                    <a:pt x="2579" y="2579"/>
                  </a:lnTo>
                  <a:lnTo>
                    <a:pt x="2579" y="2607"/>
                  </a:lnTo>
                  <a:lnTo>
                    <a:pt x="2620" y="2607"/>
                  </a:lnTo>
                  <a:lnTo>
                    <a:pt x="2620" y="2636"/>
                  </a:lnTo>
                  <a:lnTo>
                    <a:pt x="2636" y="2636"/>
                  </a:lnTo>
                  <a:lnTo>
                    <a:pt x="2636" y="2665"/>
                  </a:lnTo>
                  <a:lnTo>
                    <a:pt x="2684" y="2665"/>
                  </a:lnTo>
                  <a:lnTo>
                    <a:pt x="2684" y="2695"/>
                  </a:lnTo>
                  <a:lnTo>
                    <a:pt x="3251" y="2695"/>
                  </a:lnTo>
                  <a:lnTo>
                    <a:pt x="3251" y="2804"/>
                  </a:lnTo>
                  <a:lnTo>
                    <a:pt x="3260" y="2804"/>
                  </a:lnTo>
                  <a:lnTo>
                    <a:pt x="3260" y="2877"/>
                  </a:lnTo>
                  <a:lnTo>
                    <a:pt x="3371" y="2877"/>
                  </a:lnTo>
                  <a:lnTo>
                    <a:pt x="3371" y="2920"/>
                  </a:lnTo>
                  <a:lnTo>
                    <a:pt x="3890" y="2920"/>
                  </a:lnTo>
                  <a:lnTo>
                    <a:pt x="3890" y="2980"/>
                  </a:lnTo>
                  <a:lnTo>
                    <a:pt x="4593" y="2980"/>
                  </a:lnTo>
                  <a:lnTo>
                    <a:pt x="4593" y="3107"/>
                  </a:lnTo>
                  <a:lnTo>
                    <a:pt x="4882" y="3107"/>
                  </a:lnTo>
                  <a:lnTo>
                    <a:pt x="4882" y="3321"/>
                  </a:lnTo>
                  <a:lnTo>
                    <a:pt x="5536" y="3321"/>
                  </a:lnTo>
                  <a:lnTo>
                    <a:pt x="5536" y="3746"/>
                  </a:lnTo>
                </a:path>
              </a:pathLst>
            </a:custGeom>
            <a:noFill/>
            <a:ln w="31750">
              <a:solidFill>
                <a:srgbClr val="99CC00"/>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sz="1200" b="0">
                <a:solidFill>
                  <a:schemeClr val="tx1"/>
                </a:solidFill>
              </a:endParaRPr>
            </a:p>
          </p:txBody>
        </p:sp>
        <p:grpSp>
          <p:nvGrpSpPr>
            <p:cNvPr id="33933" name="Group 197"/>
            <p:cNvGrpSpPr>
              <a:grpSpLocks/>
            </p:cNvGrpSpPr>
            <p:nvPr/>
          </p:nvGrpSpPr>
          <p:grpSpPr bwMode="auto">
            <a:xfrm>
              <a:off x="1391" y="1039"/>
              <a:ext cx="2699" cy="1697"/>
              <a:chOff x="1391" y="1039"/>
              <a:chExt cx="2699" cy="1697"/>
            </a:xfrm>
          </p:grpSpPr>
          <p:sp>
            <p:nvSpPr>
              <p:cNvPr id="33934" name="Line 198"/>
              <p:cNvSpPr>
                <a:spLocks noChangeShapeType="1"/>
              </p:cNvSpPr>
              <p:nvPr/>
            </p:nvSpPr>
            <p:spPr bwMode="auto">
              <a:xfrm>
                <a:off x="1391" y="105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35" name="Line 199"/>
              <p:cNvSpPr>
                <a:spLocks noChangeShapeType="1"/>
              </p:cNvSpPr>
              <p:nvPr/>
            </p:nvSpPr>
            <p:spPr bwMode="auto">
              <a:xfrm>
                <a:off x="1412" y="1039"/>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36" name="Line 200"/>
              <p:cNvSpPr>
                <a:spLocks noChangeShapeType="1"/>
              </p:cNvSpPr>
              <p:nvPr/>
            </p:nvSpPr>
            <p:spPr bwMode="auto">
              <a:xfrm>
                <a:off x="1455" y="106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37" name="Line 201"/>
              <p:cNvSpPr>
                <a:spLocks noChangeShapeType="1"/>
              </p:cNvSpPr>
              <p:nvPr/>
            </p:nvSpPr>
            <p:spPr bwMode="auto">
              <a:xfrm>
                <a:off x="1477" y="1050"/>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grpSp>
            <p:nvGrpSpPr>
              <p:cNvPr id="33938" name="Group 202"/>
              <p:cNvGrpSpPr>
                <a:grpSpLocks/>
              </p:cNvGrpSpPr>
              <p:nvPr/>
            </p:nvGrpSpPr>
            <p:grpSpPr bwMode="auto">
              <a:xfrm>
                <a:off x="1523" y="1349"/>
                <a:ext cx="2567" cy="1387"/>
                <a:chOff x="1523" y="1349"/>
                <a:chExt cx="2567" cy="1387"/>
              </a:xfrm>
            </p:grpSpPr>
            <p:sp>
              <p:nvSpPr>
                <p:cNvPr id="33939" name="Line 203"/>
                <p:cNvSpPr>
                  <a:spLocks noChangeShapeType="1"/>
                </p:cNvSpPr>
                <p:nvPr/>
              </p:nvSpPr>
              <p:spPr bwMode="auto">
                <a:xfrm>
                  <a:off x="1523" y="136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0" name="Line 204"/>
                <p:cNvSpPr>
                  <a:spLocks noChangeShapeType="1"/>
                </p:cNvSpPr>
                <p:nvPr/>
              </p:nvSpPr>
              <p:spPr bwMode="auto">
                <a:xfrm>
                  <a:off x="1545" y="134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1" name="Line 205"/>
                <p:cNvSpPr>
                  <a:spLocks noChangeShapeType="1"/>
                </p:cNvSpPr>
                <p:nvPr/>
              </p:nvSpPr>
              <p:spPr bwMode="auto">
                <a:xfrm>
                  <a:off x="1543" y="141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2" name="Line 206"/>
                <p:cNvSpPr>
                  <a:spLocks noChangeShapeType="1"/>
                </p:cNvSpPr>
                <p:nvPr/>
              </p:nvSpPr>
              <p:spPr bwMode="auto">
                <a:xfrm>
                  <a:off x="1564" y="139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3" name="Line 207"/>
                <p:cNvSpPr>
                  <a:spLocks noChangeShapeType="1"/>
                </p:cNvSpPr>
                <p:nvPr/>
              </p:nvSpPr>
              <p:spPr bwMode="auto">
                <a:xfrm>
                  <a:off x="1551" y="1422"/>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4" name="Line 208"/>
                <p:cNvSpPr>
                  <a:spLocks noChangeShapeType="1"/>
                </p:cNvSpPr>
                <p:nvPr/>
              </p:nvSpPr>
              <p:spPr bwMode="auto">
                <a:xfrm>
                  <a:off x="1572" y="1404"/>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5" name="Line 209"/>
                <p:cNvSpPr>
                  <a:spLocks noChangeShapeType="1"/>
                </p:cNvSpPr>
                <p:nvPr/>
              </p:nvSpPr>
              <p:spPr bwMode="auto">
                <a:xfrm>
                  <a:off x="1655" y="1472"/>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6" name="Line 210"/>
                <p:cNvSpPr>
                  <a:spLocks noChangeShapeType="1"/>
                </p:cNvSpPr>
                <p:nvPr/>
              </p:nvSpPr>
              <p:spPr bwMode="auto">
                <a:xfrm>
                  <a:off x="1676" y="1454"/>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7" name="Line 211"/>
                <p:cNvSpPr>
                  <a:spLocks noChangeShapeType="1"/>
                </p:cNvSpPr>
                <p:nvPr/>
              </p:nvSpPr>
              <p:spPr bwMode="auto">
                <a:xfrm>
                  <a:off x="1730" y="171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8" name="Line 212"/>
                <p:cNvSpPr>
                  <a:spLocks noChangeShapeType="1"/>
                </p:cNvSpPr>
                <p:nvPr/>
              </p:nvSpPr>
              <p:spPr bwMode="auto">
                <a:xfrm>
                  <a:off x="1752" y="169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49" name="Line 213"/>
                <p:cNvSpPr>
                  <a:spLocks noChangeShapeType="1"/>
                </p:cNvSpPr>
                <p:nvPr/>
              </p:nvSpPr>
              <p:spPr bwMode="auto">
                <a:xfrm>
                  <a:off x="1742" y="173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0" name="Line 214"/>
                <p:cNvSpPr>
                  <a:spLocks noChangeShapeType="1"/>
                </p:cNvSpPr>
                <p:nvPr/>
              </p:nvSpPr>
              <p:spPr bwMode="auto">
                <a:xfrm>
                  <a:off x="1764" y="171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1" name="Line 215"/>
                <p:cNvSpPr>
                  <a:spLocks noChangeShapeType="1"/>
                </p:cNvSpPr>
                <p:nvPr/>
              </p:nvSpPr>
              <p:spPr bwMode="auto">
                <a:xfrm>
                  <a:off x="1751" y="173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2" name="Line 216"/>
                <p:cNvSpPr>
                  <a:spLocks noChangeShapeType="1"/>
                </p:cNvSpPr>
                <p:nvPr/>
              </p:nvSpPr>
              <p:spPr bwMode="auto">
                <a:xfrm>
                  <a:off x="1772" y="171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3" name="Line 217"/>
                <p:cNvSpPr>
                  <a:spLocks noChangeShapeType="1"/>
                </p:cNvSpPr>
                <p:nvPr/>
              </p:nvSpPr>
              <p:spPr bwMode="auto">
                <a:xfrm>
                  <a:off x="1899" y="1913"/>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4" name="Line 218"/>
                <p:cNvSpPr>
                  <a:spLocks noChangeShapeType="1"/>
                </p:cNvSpPr>
                <p:nvPr/>
              </p:nvSpPr>
              <p:spPr bwMode="auto">
                <a:xfrm>
                  <a:off x="1920" y="1895"/>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5" name="Line 219"/>
                <p:cNvSpPr>
                  <a:spLocks noChangeShapeType="1"/>
                </p:cNvSpPr>
                <p:nvPr/>
              </p:nvSpPr>
              <p:spPr bwMode="auto">
                <a:xfrm>
                  <a:off x="1926" y="1913"/>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6" name="Line 220"/>
                <p:cNvSpPr>
                  <a:spLocks noChangeShapeType="1"/>
                </p:cNvSpPr>
                <p:nvPr/>
              </p:nvSpPr>
              <p:spPr bwMode="auto">
                <a:xfrm>
                  <a:off x="1948" y="1895"/>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7" name="Line 221"/>
                <p:cNvSpPr>
                  <a:spLocks noChangeShapeType="1"/>
                </p:cNvSpPr>
                <p:nvPr/>
              </p:nvSpPr>
              <p:spPr bwMode="auto">
                <a:xfrm>
                  <a:off x="1955" y="1913"/>
                  <a:ext cx="42"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8" name="Line 222"/>
                <p:cNvSpPr>
                  <a:spLocks noChangeShapeType="1"/>
                </p:cNvSpPr>
                <p:nvPr/>
              </p:nvSpPr>
              <p:spPr bwMode="auto">
                <a:xfrm>
                  <a:off x="1976" y="1895"/>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59" name="Line 223"/>
                <p:cNvSpPr>
                  <a:spLocks noChangeShapeType="1"/>
                </p:cNvSpPr>
                <p:nvPr/>
              </p:nvSpPr>
              <p:spPr bwMode="auto">
                <a:xfrm>
                  <a:off x="2022" y="204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0" name="Line 224"/>
                <p:cNvSpPr>
                  <a:spLocks noChangeShapeType="1"/>
                </p:cNvSpPr>
                <p:nvPr/>
              </p:nvSpPr>
              <p:spPr bwMode="auto">
                <a:xfrm>
                  <a:off x="2044" y="202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1" name="Line 225"/>
                <p:cNvSpPr>
                  <a:spLocks noChangeShapeType="1"/>
                </p:cNvSpPr>
                <p:nvPr/>
              </p:nvSpPr>
              <p:spPr bwMode="auto">
                <a:xfrm>
                  <a:off x="2027" y="204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2" name="Line 226"/>
                <p:cNvSpPr>
                  <a:spLocks noChangeShapeType="1"/>
                </p:cNvSpPr>
                <p:nvPr/>
              </p:nvSpPr>
              <p:spPr bwMode="auto">
                <a:xfrm>
                  <a:off x="2048" y="202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3" name="Line 227"/>
                <p:cNvSpPr>
                  <a:spLocks noChangeShapeType="1"/>
                </p:cNvSpPr>
                <p:nvPr/>
              </p:nvSpPr>
              <p:spPr bwMode="auto">
                <a:xfrm>
                  <a:off x="2038" y="207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4" name="Line 228"/>
                <p:cNvSpPr>
                  <a:spLocks noChangeShapeType="1"/>
                </p:cNvSpPr>
                <p:nvPr/>
              </p:nvSpPr>
              <p:spPr bwMode="auto">
                <a:xfrm>
                  <a:off x="2059" y="2060"/>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5" name="Line 229"/>
                <p:cNvSpPr>
                  <a:spLocks noChangeShapeType="1"/>
                </p:cNvSpPr>
                <p:nvPr/>
              </p:nvSpPr>
              <p:spPr bwMode="auto">
                <a:xfrm>
                  <a:off x="2066" y="21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6" name="Line 230"/>
                <p:cNvSpPr>
                  <a:spLocks noChangeShapeType="1"/>
                </p:cNvSpPr>
                <p:nvPr/>
              </p:nvSpPr>
              <p:spPr bwMode="auto">
                <a:xfrm>
                  <a:off x="2088" y="2100"/>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7" name="Line 231"/>
                <p:cNvSpPr>
                  <a:spLocks noChangeShapeType="1"/>
                </p:cNvSpPr>
                <p:nvPr/>
              </p:nvSpPr>
              <p:spPr bwMode="auto">
                <a:xfrm>
                  <a:off x="2071" y="2118"/>
                  <a:ext cx="42"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8" name="Line 232"/>
                <p:cNvSpPr>
                  <a:spLocks noChangeShapeType="1"/>
                </p:cNvSpPr>
                <p:nvPr/>
              </p:nvSpPr>
              <p:spPr bwMode="auto">
                <a:xfrm>
                  <a:off x="2092" y="2100"/>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69" name="Line 233"/>
                <p:cNvSpPr>
                  <a:spLocks noChangeShapeType="1"/>
                </p:cNvSpPr>
                <p:nvPr/>
              </p:nvSpPr>
              <p:spPr bwMode="auto">
                <a:xfrm>
                  <a:off x="2174" y="213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0" name="Line 234"/>
                <p:cNvSpPr>
                  <a:spLocks noChangeShapeType="1"/>
                </p:cNvSpPr>
                <p:nvPr/>
              </p:nvSpPr>
              <p:spPr bwMode="auto">
                <a:xfrm>
                  <a:off x="2196" y="211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1" name="Line 235"/>
                <p:cNvSpPr>
                  <a:spLocks noChangeShapeType="1"/>
                </p:cNvSpPr>
                <p:nvPr/>
              </p:nvSpPr>
              <p:spPr bwMode="auto">
                <a:xfrm>
                  <a:off x="2182" y="213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2" name="Line 236"/>
                <p:cNvSpPr>
                  <a:spLocks noChangeShapeType="1"/>
                </p:cNvSpPr>
                <p:nvPr/>
              </p:nvSpPr>
              <p:spPr bwMode="auto">
                <a:xfrm>
                  <a:off x="2204" y="211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3" name="Line 237"/>
                <p:cNvSpPr>
                  <a:spLocks noChangeShapeType="1"/>
                </p:cNvSpPr>
                <p:nvPr/>
              </p:nvSpPr>
              <p:spPr bwMode="auto">
                <a:xfrm>
                  <a:off x="2187" y="2137"/>
                  <a:ext cx="42"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4" name="Line 238"/>
                <p:cNvSpPr>
                  <a:spLocks noChangeShapeType="1"/>
                </p:cNvSpPr>
                <p:nvPr/>
              </p:nvSpPr>
              <p:spPr bwMode="auto">
                <a:xfrm>
                  <a:off x="2208" y="211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5" name="Line 239"/>
                <p:cNvSpPr>
                  <a:spLocks noChangeShapeType="1"/>
                </p:cNvSpPr>
                <p:nvPr/>
              </p:nvSpPr>
              <p:spPr bwMode="auto">
                <a:xfrm>
                  <a:off x="2234" y="214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6" name="Line 240"/>
                <p:cNvSpPr>
                  <a:spLocks noChangeShapeType="1"/>
                </p:cNvSpPr>
                <p:nvPr/>
              </p:nvSpPr>
              <p:spPr bwMode="auto">
                <a:xfrm>
                  <a:off x="2255" y="2130"/>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7" name="Line 241"/>
                <p:cNvSpPr>
                  <a:spLocks noChangeShapeType="1"/>
                </p:cNvSpPr>
                <p:nvPr/>
              </p:nvSpPr>
              <p:spPr bwMode="auto">
                <a:xfrm>
                  <a:off x="2314" y="218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8" name="Line 242"/>
                <p:cNvSpPr>
                  <a:spLocks noChangeShapeType="1"/>
                </p:cNvSpPr>
                <p:nvPr/>
              </p:nvSpPr>
              <p:spPr bwMode="auto">
                <a:xfrm>
                  <a:off x="2335" y="216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79" name="Line 243"/>
                <p:cNvSpPr>
                  <a:spLocks noChangeShapeType="1"/>
                </p:cNvSpPr>
                <p:nvPr/>
              </p:nvSpPr>
              <p:spPr bwMode="auto">
                <a:xfrm>
                  <a:off x="2350" y="226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0" name="Line 244"/>
                <p:cNvSpPr>
                  <a:spLocks noChangeShapeType="1"/>
                </p:cNvSpPr>
                <p:nvPr/>
              </p:nvSpPr>
              <p:spPr bwMode="auto">
                <a:xfrm>
                  <a:off x="2371" y="2251"/>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1" name="Line 245"/>
                <p:cNvSpPr>
                  <a:spLocks noChangeShapeType="1"/>
                </p:cNvSpPr>
                <p:nvPr/>
              </p:nvSpPr>
              <p:spPr bwMode="auto">
                <a:xfrm>
                  <a:off x="2357" y="226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2" name="Line 246"/>
                <p:cNvSpPr>
                  <a:spLocks noChangeShapeType="1"/>
                </p:cNvSpPr>
                <p:nvPr/>
              </p:nvSpPr>
              <p:spPr bwMode="auto">
                <a:xfrm>
                  <a:off x="2379" y="2251"/>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3" name="Line 247"/>
                <p:cNvSpPr>
                  <a:spLocks noChangeShapeType="1"/>
                </p:cNvSpPr>
                <p:nvPr/>
              </p:nvSpPr>
              <p:spPr bwMode="auto">
                <a:xfrm>
                  <a:off x="2362" y="226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4" name="Line 248"/>
                <p:cNvSpPr>
                  <a:spLocks noChangeShapeType="1"/>
                </p:cNvSpPr>
                <p:nvPr/>
              </p:nvSpPr>
              <p:spPr bwMode="auto">
                <a:xfrm>
                  <a:off x="2383" y="2251"/>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5" name="Line 249"/>
                <p:cNvSpPr>
                  <a:spLocks noChangeShapeType="1"/>
                </p:cNvSpPr>
                <p:nvPr/>
              </p:nvSpPr>
              <p:spPr bwMode="auto">
                <a:xfrm>
                  <a:off x="2374" y="226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6" name="Line 250"/>
                <p:cNvSpPr>
                  <a:spLocks noChangeShapeType="1"/>
                </p:cNvSpPr>
                <p:nvPr/>
              </p:nvSpPr>
              <p:spPr bwMode="auto">
                <a:xfrm>
                  <a:off x="2395" y="2251"/>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7" name="Line 251"/>
                <p:cNvSpPr>
                  <a:spLocks noChangeShapeType="1"/>
                </p:cNvSpPr>
                <p:nvPr/>
              </p:nvSpPr>
              <p:spPr bwMode="auto">
                <a:xfrm>
                  <a:off x="2502" y="230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8" name="Line 252"/>
                <p:cNvSpPr>
                  <a:spLocks noChangeShapeType="1"/>
                </p:cNvSpPr>
                <p:nvPr/>
              </p:nvSpPr>
              <p:spPr bwMode="auto">
                <a:xfrm>
                  <a:off x="2523" y="228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89" name="Line 253"/>
                <p:cNvSpPr>
                  <a:spLocks noChangeShapeType="1"/>
                </p:cNvSpPr>
                <p:nvPr/>
              </p:nvSpPr>
              <p:spPr bwMode="auto">
                <a:xfrm>
                  <a:off x="2529" y="232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0" name="Line 254"/>
                <p:cNvSpPr>
                  <a:spLocks noChangeShapeType="1"/>
                </p:cNvSpPr>
                <p:nvPr/>
              </p:nvSpPr>
              <p:spPr bwMode="auto">
                <a:xfrm>
                  <a:off x="2551" y="230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1" name="Line 255"/>
                <p:cNvSpPr>
                  <a:spLocks noChangeShapeType="1"/>
                </p:cNvSpPr>
                <p:nvPr/>
              </p:nvSpPr>
              <p:spPr bwMode="auto">
                <a:xfrm>
                  <a:off x="2681" y="236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2" name="Line 256"/>
                <p:cNvSpPr>
                  <a:spLocks noChangeShapeType="1"/>
                </p:cNvSpPr>
                <p:nvPr/>
              </p:nvSpPr>
              <p:spPr bwMode="auto">
                <a:xfrm>
                  <a:off x="2703" y="234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3" name="Line 257"/>
                <p:cNvSpPr>
                  <a:spLocks noChangeShapeType="1"/>
                </p:cNvSpPr>
                <p:nvPr/>
              </p:nvSpPr>
              <p:spPr bwMode="auto">
                <a:xfrm>
                  <a:off x="2717" y="239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4" name="Line 258"/>
                <p:cNvSpPr>
                  <a:spLocks noChangeShapeType="1"/>
                </p:cNvSpPr>
                <p:nvPr/>
              </p:nvSpPr>
              <p:spPr bwMode="auto">
                <a:xfrm>
                  <a:off x="2739" y="237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5" name="Line 259"/>
                <p:cNvSpPr>
                  <a:spLocks noChangeShapeType="1"/>
                </p:cNvSpPr>
                <p:nvPr/>
              </p:nvSpPr>
              <p:spPr bwMode="auto">
                <a:xfrm>
                  <a:off x="2734" y="240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6" name="Line 260"/>
                <p:cNvSpPr>
                  <a:spLocks noChangeShapeType="1"/>
                </p:cNvSpPr>
                <p:nvPr/>
              </p:nvSpPr>
              <p:spPr bwMode="auto">
                <a:xfrm>
                  <a:off x="2755" y="238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7" name="Line 261"/>
                <p:cNvSpPr>
                  <a:spLocks noChangeShapeType="1"/>
                </p:cNvSpPr>
                <p:nvPr/>
              </p:nvSpPr>
              <p:spPr bwMode="auto">
                <a:xfrm>
                  <a:off x="2749" y="240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8" name="Line 262"/>
                <p:cNvSpPr>
                  <a:spLocks noChangeShapeType="1"/>
                </p:cNvSpPr>
                <p:nvPr/>
              </p:nvSpPr>
              <p:spPr bwMode="auto">
                <a:xfrm>
                  <a:off x="2771" y="238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3999" name="Line 263"/>
                <p:cNvSpPr>
                  <a:spLocks noChangeShapeType="1"/>
                </p:cNvSpPr>
                <p:nvPr/>
              </p:nvSpPr>
              <p:spPr bwMode="auto">
                <a:xfrm>
                  <a:off x="2785" y="240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0" name="Line 264"/>
                <p:cNvSpPr>
                  <a:spLocks noChangeShapeType="1"/>
                </p:cNvSpPr>
                <p:nvPr/>
              </p:nvSpPr>
              <p:spPr bwMode="auto">
                <a:xfrm>
                  <a:off x="2807" y="238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1" name="Line 265"/>
                <p:cNvSpPr>
                  <a:spLocks noChangeShapeType="1"/>
                </p:cNvSpPr>
                <p:nvPr/>
              </p:nvSpPr>
              <p:spPr bwMode="auto">
                <a:xfrm>
                  <a:off x="2913" y="240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2" name="Line 266"/>
                <p:cNvSpPr>
                  <a:spLocks noChangeShapeType="1"/>
                </p:cNvSpPr>
                <p:nvPr/>
              </p:nvSpPr>
              <p:spPr bwMode="auto">
                <a:xfrm>
                  <a:off x="2935" y="238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3" name="Line 267"/>
                <p:cNvSpPr>
                  <a:spLocks noChangeShapeType="1"/>
                </p:cNvSpPr>
                <p:nvPr/>
              </p:nvSpPr>
              <p:spPr bwMode="auto">
                <a:xfrm>
                  <a:off x="3025" y="2496"/>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4" name="Line 268"/>
                <p:cNvSpPr>
                  <a:spLocks noChangeShapeType="1"/>
                </p:cNvSpPr>
                <p:nvPr/>
              </p:nvSpPr>
              <p:spPr bwMode="auto">
                <a:xfrm>
                  <a:off x="3047" y="2478"/>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5" name="Line 269"/>
                <p:cNvSpPr>
                  <a:spLocks noChangeShapeType="1"/>
                </p:cNvSpPr>
                <p:nvPr/>
              </p:nvSpPr>
              <p:spPr bwMode="auto">
                <a:xfrm>
                  <a:off x="3037" y="2496"/>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6" name="Line 270"/>
                <p:cNvSpPr>
                  <a:spLocks noChangeShapeType="1"/>
                </p:cNvSpPr>
                <p:nvPr/>
              </p:nvSpPr>
              <p:spPr bwMode="auto">
                <a:xfrm>
                  <a:off x="3059" y="2478"/>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7" name="Line 271"/>
                <p:cNvSpPr>
                  <a:spLocks noChangeShapeType="1"/>
                </p:cNvSpPr>
                <p:nvPr/>
              </p:nvSpPr>
              <p:spPr bwMode="auto">
                <a:xfrm>
                  <a:off x="3049" y="2496"/>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8" name="Line 272"/>
                <p:cNvSpPr>
                  <a:spLocks noChangeShapeType="1"/>
                </p:cNvSpPr>
                <p:nvPr/>
              </p:nvSpPr>
              <p:spPr bwMode="auto">
                <a:xfrm>
                  <a:off x="3071" y="2478"/>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09" name="Line 273"/>
                <p:cNvSpPr>
                  <a:spLocks noChangeShapeType="1"/>
                </p:cNvSpPr>
                <p:nvPr/>
              </p:nvSpPr>
              <p:spPr bwMode="auto">
                <a:xfrm>
                  <a:off x="3077" y="25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0" name="Line 274"/>
                <p:cNvSpPr>
                  <a:spLocks noChangeShapeType="1"/>
                </p:cNvSpPr>
                <p:nvPr/>
              </p:nvSpPr>
              <p:spPr bwMode="auto">
                <a:xfrm>
                  <a:off x="3098" y="2499"/>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1" name="Line 275"/>
                <p:cNvSpPr>
                  <a:spLocks noChangeShapeType="1"/>
                </p:cNvSpPr>
                <p:nvPr/>
              </p:nvSpPr>
              <p:spPr bwMode="auto">
                <a:xfrm>
                  <a:off x="3161" y="25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2" name="Line 276"/>
                <p:cNvSpPr>
                  <a:spLocks noChangeShapeType="1"/>
                </p:cNvSpPr>
                <p:nvPr/>
              </p:nvSpPr>
              <p:spPr bwMode="auto">
                <a:xfrm>
                  <a:off x="3182" y="2499"/>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3" name="Line 277"/>
                <p:cNvSpPr>
                  <a:spLocks noChangeShapeType="1"/>
                </p:cNvSpPr>
                <p:nvPr/>
              </p:nvSpPr>
              <p:spPr bwMode="auto">
                <a:xfrm>
                  <a:off x="3236" y="25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4" name="Line 278"/>
                <p:cNvSpPr>
                  <a:spLocks noChangeShapeType="1"/>
                </p:cNvSpPr>
                <p:nvPr/>
              </p:nvSpPr>
              <p:spPr bwMode="auto">
                <a:xfrm>
                  <a:off x="3258" y="2499"/>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5" name="Line 279"/>
                <p:cNvSpPr>
                  <a:spLocks noChangeShapeType="1"/>
                </p:cNvSpPr>
                <p:nvPr/>
              </p:nvSpPr>
              <p:spPr bwMode="auto">
                <a:xfrm>
                  <a:off x="3357"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6" name="Line 280"/>
                <p:cNvSpPr>
                  <a:spLocks noChangeShapeType="1"/>
                </p:cNvSpPr>
                <p:nvPr/>
              </p:nvSpPr>
              <p:spPr bwMode="auto">
                <a:xfrm>
                  <a:off x="3378"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7" name="Line 281"/>
                <p:cNvSpPr>
                  <a:spLocks noChangeShapeType="1"/>
                </p:cNvSpPr>
                <p:nvPr/>
              </p:nvSpPr>
              <p:spPr bwMode="auto">
                <a:xfrm>
                  <a:off x="3369"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8" name="Line 282"/>
                <p:cNvSpPr>
                  <a:spLocks noChangeShapeType="1"/>
                </p:cNvSpPr>
                <p:nvPr/>
              </p:nvSpPr>
              <p:spPr bwMode="auto">
                <a:xfrm>
                  <a:off x="3390"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19" name="Line 283"/>
                <p:cNvSpPr>
                  <a:spLocks noChangeShapeType="1"/>
                </p:cNvSpPr>
                <p:nvPr/>
              </p:nvSpPr>
              <p:spPr bwMode="auto">
                <a:xfrm>
                  <a:off x="3405"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0" name="Line 284"/>
                <p:cNvSpPr>
                  <a:spLocks noChangeShapeType="1"/>
                </p:cNvSpPr>
                <p:nvPr/>
              </p:nvSpPr>
              <p:spPr bwMode="auto">
                <a:xfrm>
                  <a:off x="3426"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1" name="Line 285"/>
                <p:cNvSpPr>
                  <a:spLocks noChangeShapeType="1"/>
                </p:cNvSpPr>
                <p:nvPr/>
              </p:nvSpPr>
              <p:spPr bwMode="auto">
                <a:xfrm>
                  <a:off x="3417"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2" name="Line 286"/>
                <p:cNvSpPr>
                  <a:spLocks noChangeShapeType="1"/>
                </p:cNvSpPr>
                <p:nvPr/>
              </p:nvSpPr>
              <p:spPr bwMode="auto">
                <a:xfrm>
                  <a:off x="3438"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3" name="Line 287"/>
                <p:cNvSpPr>
                  <a:spLocks noChangeShapeType="1"/>
                </p:cNvSpPr>
                <p:nvPr/>
              </p:nvSpPr>
              <p:spPr bwMode="auto">
                <a:xfrm>
                  <a:off x="3468"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4" name="Line 288"/>
                <p:cNvSpPr>
                  <a:spLocks noChangeShapeType="1"/>
                </p:cNvSpPr>
                <p:nvPr/>
              </p:nvSpPr>
              <p:spPr bwMode="auto">
                <a:xfrm>
                  <a:off x="3490"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5" name="Line 289"/>
                <p:cNvSpPr>
                  <a:spLocks noChangeShapeType="1"/>
                </p:cNvSpPr>
                <p:nvPr/>
              </p:nvSpPr>
              <p:spPr bwMode="auto">
                <a:xfrm>
                  <a:off x="3473"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6" name="Line 290"/>
                <p:cNvSpPr>
                  <a:spLocks noChangeShapeType="1"/>
                </p:cNvSpPr>
                <p:nvPr/>
              </p:nvSpPr>
              <p:spPr bwMode="auto">
                <a:xfrm>
                  <a:off x="3494"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7" name="Line 291"/>
                <p:cNvSpPr>
                  <a:spLocks noChangeShapeType="1"/>
                </p:cNvSpPr>
                <p:nvPr/>
              </p:nvSpPr>
              <p:spPr bwMode="auto">
                <a:xfrm>
                  <a:off x="3524"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8" name="Line 292"/>
                <p:cNvSpPr>
                  <a:spLocks noChangeShapeType="1"/>
                </p:cNvSpPr>
                <p:nvPr/>
              </p:nvSpPr>
              <p:spPr bwMode="auto">
                <a:xfrm>
                  <a:off x="3546"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29" name="Line 293"/>
                <p:cNvSpPr>
                  <a:spLocks noChangeShapeType="1"/>
                </p:cNvSpPr>
                <p:nvPr/>
              </p:nvSpPr>
              <p:spPr bwMode="auto">
                <a:xfrm>
                  <a:off x="3688" y="261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30" name="Line 294"/>
                <p:cNvSpPr>
                  <a:spLocks noChangeShapeType="1"/>
                </p:cNvSpPr>
                <p:nvPr/>
              </p:nvSpPr>
              <p:spPr bwMode="auto">
                <a:xfrm>
                  <a:off x="3710" y="259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31" name="Line 295"/>
                <p:cNvSpPr>
                  <a:spLocks noChangeShapeType="1"/>
                </p:cNvSpPr>
                <p:nvPr/>
              </p:nvSpPr>
              <p:spPr bwMode="auto">
                <a:xfrm>
                  <a:off x="3736" y="261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32" name="Line 296"/>
                <p:cNvSpPr>
                  <a:spLocks noChangeShapeType="1"/>
                </p:cNvSpPr>
                <p:nvPr/>
              </p:nvSpPr>
              <p:spPr bwMode="auto">
                <a:xfrm>
                  <a:off x="3758" y="259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33" name="Line 297"/>
                <p:cNvSpPr>
                  <a:spLocks noChangeShapeType="1"/>
                </p:cNvSpPr>
                <p:nvPr/>
              </p:nvSpPr>
              <p:spPr bwMode="auto">
                <a:xfrm>
                  <a:off x="4047" y="27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4034" name="Line 298"/>
                <p:cNvSpPr>
                  <a:spLocks noChangeShapeType="1"/>
                </p:cNvSpPr>
                <p:nvPr/>
              </p:nvSpPr>
              <p:spPr bwMode="auto">
                <a:xfrm>
                  <a:off x="4069" y="2700"/>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p>
              </p:txBody>
            </p:sp>
          </p:grpSp>
        </p:grpSp>
      </p:grpSp>
      <p:sp>
        <p:nvSpPr>
          <p:cNvPr id="33922" name="Rectangle 299"/>
          <p:cNvSpPr>
            <a:spLocks noChangeArrowheads="1"/>
          </p:cNvSpPr>
          <p:nvPr/>
        </p:nvSpPr>
        <p:spPr bwMode="auto">
          <a:xfrm rot="-5400000">
            <a:off x="-277812" y="3195638"/>
            <a:ext cx="31130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sz="1800">
                <a:solidFill>
                  <a:schemeClr val="tx1"/>
                </a:solidFill>
              </a:rPr>
              <a:t>PFS Probability</a:t>
            </a:r>
          </a:p>
        </p:txBody>
      </p:sp>
      <p:sp>
        <p:nvSpPr>
          <p:cNvPr id="33923" name="Rectangle 300"/>
          <p:cNvSpPr>
            <a:spLocks noChangeArrowheads="1"/>
          </p:cNvSpPr>
          <p:nvPr/>
        </p:nvSpPr>
        <p:spPr bwMode="auto">
          <a:xfrm>
            <a:off x="2101850" y="4102100"/>
            <a:ext cx="16938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chemeClr val="tx1"/>
                </a:solidFill>
              </a:rPr>
              <a:t>HR = 0.538</a:t>
            </a:r>
            <a:br>
              <a:rPr lang="en-US" sz="1400">
                <a:solidFill>
                  <a:schemeClr val="tx1"/>
                </a:solidFill>
              </a:rPr>
            </a:br>
            <a:r>
              <a:rPr lang="en-US" sz="1400">
                <a:solidFill>
                  <a:schemeClr val="tx1"/>
                </a:solidFill>
              </a:rPr>
              <a:t>(95% CI 0.439-0.658)</a:t>
            </a:r>
            <a:br>
              <a:rPr lang="en-US" sz="1400">
                <a:solidFill>
                  <a:schemeClr val="tx1"/>
                </a:solidFill>
              </a:rPr>
            </a:br>
            <a:r>
              <a:rPr lang="en-US" sz="1400" i="1">
                <a:solidFill>
                  <a:schemeClr val="tx1"/>
                </a:solidFill>
              </a:rPr>
              <a:t>P </a:t>
            </a:r>
            <a:r>
              <a:rPr lang="en-US" sz="1400">
                <a:solidFill>
                  <a:schemeClr val="tx1"/>
                </a:solidFill>
              </a:rPr>
              <a:t>&lt; .000001</a:t>
            </a:r>
          </a:p>
        </p:txBody>
      </p:sp>
      <p:sp>
        <p:nvSpPr>
          <p:cNvPr id="33924" name="Rectangle 301"/>
          <p:cNvSpPr>
            <a:spLocks noChangeArrowheads="1"/>
          </p:cNvSpPr>
          <p:nvPr/>
        </p:nvSpPr>
        <p:spPr bwMode="auto">
          <a:xfrm>
            <a:off x="4483100" y="5280025"/>
            <a:ext cx="812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800">
                <a:solidFill>
                  <a:schemeClr val="tx1"/>
                </a:solidFill>
              </a:rPr>
              <a:t>Months</a:t>
            </a:r>
          </a:p>
        </p:txBody>
      </p:sp>
      <p:sp>
        <p:nvSpPr>
          <p:cNvPr id="33925" name="Freeform 302"/>
          <p:cNvSpPr>
            <a:spLocks/>
          </p:cNvSpPr>
          <p:nvPr/>
        </p:nvSpPr>
        <p:spPr bwMode="auto">
          <a:xfrm>
            <a:off x="6040438" y="2043113"/>
            <a:ext cx="280987" cy="1587"/>
          </a:xfrm>
          <a:custGeom>
            <a:avLst/>
            <a:gdLst>
              <a:gd name="T0" fmla="*/ 0 w 520"/>
              <a:gd name="T1" fmla="*/ 0 h 1587"/>
              <a:gd name="T2" fmla="*/ 2147483647 w 520"/>
              <a:gd name="T3" fmla="*/ 0 h 1587"/>
              <a:gd name="T4" fmla="*/ 2147483647 w 520"/>
              <a:gd name="T5" fmla="*/ 0 h 1587"/>
              <a:gd name="T6" fmla="*/ 0 60000 65536"/>
              <a:gd name="T7" fmla="*/ 0 60000 65536"/>
              <a:gd name="T8" fmla="*/ 0 60000 65536"/>
              <a:gd name="T9" fmla="*/ 0 w 520"/>
              <a:gd name="T10" fmla="*/ 0 h 1587"/>
              <a:gd name="T11" fmla="*/ 520 w 520"/>
              <a:gd name="T12" fmla="*/ 0 h 1587"/>
            </a:gdLst>
            <a:ahLst/>
            <a:cxnLst>
              <a:cxn ang="T6">
                <a:pos x="T0" y="T1"/>
              </a:cxn>
              <a:cxn ang="T7">
                <a:pos x="T2" y="T3"/>
              </a:cxn>
              <a:cxn ang="T8">
                <a:pos x="T4" y="T5"/>
              </a:cxn>
            </a:cxnLst>
            <a:rect l="T9" t="T10" r="T11" b="T12"/>
            <a:pathLst>
              <a:path w="520" h="1587">
                <a:moveTo>
                  <a:pt x="0" y="0"/>
                </a:moveTo>
                <a:lnTo>
                  <a:pt x="259" y="0"/>
                </a:lnTo>
                <a:lnTo>
                  <a:pt x="520" y="0"/>
                </a:lnTo>
              </a:path>
            </a:pathLst>
          </a:custGeom>
          <a:noFill/>
          <a:ln w="31750">
            <a:solidFill>
              <a:srgbClr val="B78405"/>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sz="1200" b="0">
              <a:solidFill>
                <a:schemeClr val="tx1"/>
              </a:solidFill>
            </a:endParaRPr>
          </a:p>
        </p:txBody>
      </p:sp>
      <p:sp>
        <p:nvSpPr>
          <p:cNvPr id="33926" name="Freeform 303"/>
          <p:cNvSpPr>
            <a:spLocks/>
          </p:cNvSpPr>
          <p:nvPr/>
        </p:nvSpPr>
        <p:spPr bwMode="auto">
          <a:xfrm>
            <a:off x="6040438" y="2795588"/>
            <a:ext cx="280987" cy="1587"/>
          </a:xfrm>
          <a:custGeom>
            <a:avLst/>
            <a:gdLst>
              <a:gd name="T0" fmla="*/ 0 w 520"/>
              <a:gd name="T1" fmla="*/ 0 h 1587"/>
              <a:gd name="T2" fmla="*/ 2147483647 w 520"/>
              <a:gd name="T3" fmla="*/ 0 h 1587"/>
              <a:gd name="T4" fmla="*/ 2147483647 w 520"/>
              <a:gd name="T5" fmla="*/ 0 h 1587"/>
              <a:gd name="T6" fmla="*/ 0 60000 65536"/>
              <a:gd name="T7" fmla="*/ 0 60000 65536"/>
              <a:gd name="T8" fmla="*/ 0 60000 65536"/>
              <a:gd name="T9" fmla="*/ 0 w 520"/>
              <a:gd name="T10" fmla="*/ 0 h 1587"/>
              <a:gd name="T11" fmla="*/ 520 w 520"/>
              <a:gd name="T12" fmla="*/ 0 h 1587"/>
            </a:gdLst>
            <a:ahLst/>
            <a:cxnLst>
              <a:cxn ang="T6">
                <a:pos x="T0" y="T1"/>
              </a:cxn>
              <a:cxn ang="T7">
                <a:pos x="T2" y="T3"/>
              </a:cxn>
              <a:cxn ang="T8">
                <a:pos x="T4" y="T5"/>
              </a:cxn>
            </a:cxnLst>
            <a:rect l="T9" t="T10" r="T11" b="T12"/>
            <a:pathLst>
              <a:path w="520" h="1587">
                <a:moveTo>
                  <a:pt x="0" y="0"/>
                </a:moveTo>
                <a:lnTo>
                  <a:pt x="259" y="0"/>
                </a:lnTo>
                <a:lnTo>
                  <a:pt x="520" y="0"/>
                </a:lnTo>
              </a:path>
            </a:pathLst>
          </a:custGeom>
          <a:noFill/>
          <a:ln w="31750">
            <a:solidFill>
              <a:srgbClr val="99CC00"/>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sz="1200" b="0">
              <a:solidFill>
                <a:schemeClr val="tx1"/>
              </a:solidFill>
            </a:endParaRPr>
          </a:p>
        </p:txBody>
      </p:sp>
      <p:sp>
        <p:nvSpPr>
          <p:cNvPr id="33927" name="Rectangle 304"/>
          <p:cNvSpPr>
            <a:spLocks noChangeArrowheads="1"/>
          </p:cNvSpPr>
          <p:nvPr/>
        </p:nvSpPr>
        <p:spPr bwMode="auto">
          <a:xfrm>
            <a:off x="6454775" y="1916113"/>
            <a:ext cx="15462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chemeClr val="tx1"/>
                </a:solidFill>
              </a:rPr>
              <a:t>Sunitinib</a:t>
            </a:r>
            <a:br>
              <a:rPr lang="en-US" sz="1400">
                <a:solidFill>
                  <a:schemeClr val="tx1"/>
                </a:solidFill>
              </a:rPr>
            </a:br>
            <a:r>
              <a:rPr lang="en-US" sz="1400">
                <a:solidFill>
                  <a:schemeClr val="tx1"/>
                </a:solidFill>
              </a:rPr>
              <a:t>Median: 11.0 mo</a:t>
            </a:r>
            <a:br>
              <a:rPr lang="en-US" sz="1400">
                <a:solidFill>
                  <a:schemeClr val="tx1"/>
                </a:solidFill>
              </a:rPr>
            </a:br>
            <a:r>
              <a:rPr lang="en-US" sz="1400">
                <a:solidFill>
                  <a:schemeClr val="tx1"/>
                </a:solidFill>
              </a:rPr>
              <a:t>(95% CI 10.7-13.4) </a:t>
            </a:r>
            <a:endParaRPr lang="en-US" sz="1800">
              <a:solidFill>
                <a:schemeClr val="tx1"/>
              </a:solidFill>
            </a:endParaRPr>
          </a:p>
        </p:txBody>
      </p:sp>
      <p:sp>
        <p:nvSpPr>
          <p:cNvPr id="33928" name="Rectangle 305"/>
          <p:cNvSpPr>
            <a:spLocks noChangeArrowheads="1"/>
          </p:cNvSpPr>
          <p:nvPr/>
        </p:nvSpPr>
        <p:spPr bwMode="auto">
          <a:xfrm>
            <a:off x="6530975" y="2319338"/>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b="0">
                <a:solidFill>
                  <a:srgbClr val="A9E2FF"/>
                </a:solidFill>
              </a:rPr>
              <a:t> </a:t>
            </a:r>
            <a:endParaRPr lang="en-US" sz="1800" b="0">
              <a:solidFill>
                <a:schemeClr val="tx1"/>
              </a:solidFill>
            </a:endParaRPr>
          </a:p>
        </p:txBody>
      </p:sp>
      <p:sp>
        <p:nvSpPr>
          <p:cNvPr id="33929" name="Rectangle 306"/>
          <p:cNvSpPr>
            <a:spLocks noChangeArrowheads="1"/>
          </p:cNvSpPr>
          <p:nvPr/>
        </p:nvSpPr>
        <p:spPr bwMode="auto">
          <a:xfrm>
            <a:off x="6454775" y="2678113"/>
            <a:ext cx="13493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chemeClr val="tx1"/>
                </a:solidFill>
              </a:rPr>
              <a:t>IFN-</a:t>
            </a:r>
            <a:r>
              <a:rPr lang="el-GR" sz="1400">
                <a:solidFill>
                  <a:schemeClr val="tx1"/>
                </a:solidFill>
                <a:cs typeface="Arial" charset="0"/>
              </a:rPr>
              <a:t>α</a:t>
            </a:r>
            <a:r>
              <a:rPr lang="en-US" sz="1400">
                <a:solidFill>
                  <a:schemeClr val="tx1"/>
                </a:solidFill>
              </a:rPr>
              <a:t/>
            </a:r>
            <a:br>
              <a:rPr lang="en-US" sz="1400">
                <a:solidFill>
                  <a:schemeClr val="tx1"/>
                </a:solidFill>
              </a:rPr>
            </a:br>
            <a:r>
              <a:rPr lang="en-US" sz="1400">
                <a:solidFill>
                  <a:schemeClr val="tx1"/>
                </a:solidFill>
              </a:rPr>
              <a:t>Median: 5.1 mo</a:t>
            </a:r>
            <a:br>
              <a:rPr lang="en-US" sz="1400">
                <a:solidFill>
                  <a:schemeClr val="tx1"/>
                </a:solidFill>
              </a:rPr>
            </a:br>
            <a:r>
              <a:rPr lang="en-US" sz="1400">
                <a:solidFill>
                  <a:schemeClr val="tx1"/>
                </a:solidFill>
              </a:rPr>
              <a:t>(95% CI 3.9-5.6) </a:t>
            </a:r>
            <a:endParaRPr lang="en-US" sz="1800">
              <a:solidFill>
                <a:schemeClr val="tx1"/>
              </a:solidFill>
            </a:endParaRPr>
          </a:p>
        </p:txBody>
      </p:sp>
      <p:sp>
        <p:nvSpPr>
          <p:cNvPr id="91399" name="Rectangle 263"/>
          <p:cNvSpPr>
            <a:spLocks noGrp="1"/>
          </p:cNvSpPr>
          <p:nvPr>
            <p:ph type="title"/>
          </p:nvPr>
        </p:nvSpPr>
        <p:spPr>
          <a:effectLst>
            <a:outerShdw blurRad="63500" dist="38099" dir="2700000" algn="ctr" rotWithShape="0">
              <a:srgbClr val="1D224B">
                <a:alpha val="64998"/>
              </a:srgbClr>
            </a:outerShdw>
          </a:effectLst>
        </p:spPr>
        <p:txBody>
          <a:bodyPr/>
          <a:lstStyle/>
          <a:p>
            <a:pPr>
              <a:defRPr/>
            </a:pPr>
            <a:r>
              <a:rPr lang="en-US">
                <a:cs typeface="ＭＳ Ｐゴシック" charset="-128"/>
              </a:rPr>
              <a:t>Phase 3 Trial of Sunitinib vs IFN-</a:t>
            </a:r>
            <a:r>
              <a:rPr lang="el-GR">
                <a:ea typeface="Arial" charset="0"/>
                <a:cs typeface="Arial" charset="0"/>
              </a:rPr>
              <a:t>α</a:t>
            </a:r>
            <a:r>
              <a:rPr lang="en-US">
                <a:cs typeface="ＭＳ Ｐゴシック" charset="-128"/>
              </a:rPr>
              <a:t> in Patients With Metastatic RCC</a:t>
            </a:r>
          </a:p>
        </p:txBody>
      </p:sp>
      <p:sp>
        <p:nvSpPr>
          <p:cNvPr id="33931" name="Rectangle 308"/>
          <p:cNvSpPr>
            <a:spLocks noChangeArrowheads="1"/>
          </p:cNvSpPr>
          <p:nvPr/>
        </p:nvSpPr>
        <p:spPr bwMode="auto">
          <a:xfrm>
            <a:off x="228600" y="6430963"/>
            <a:ext cx="6807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5000"/>
              </a:spcBef>
              <a:tabLst>
                <a:tab pos="176213" algn="l"/>
              </a:tabLst>
            </a:pPr>
            <a:r>
              <a:rPr lang="da-DK" sz="1000" dirty="0" err="1"/>
              <a:t>Motzer</a:t>
            </a:r>
            <a:r>
              <a:rPr lang="da-DK" sz="1000" dirty="0"/>
              <a:t> RJ et al. ASCO 2007. Abstract 5024.</a:t>
            </a:r>
          </a:p>
        </p:txBody>
      </p:sp>
    </p:spTree>
    <p:extLst>
      <p:ext uri="{BB962C8B-B14F-4D97-AF65-F5344CB8AC3E}">
        <p14:creationId xmlns:p14="http://schemas.microsoft.com/office/powerpoint/2010/main" val="118498611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t>Page </a:t>
            </a:r>
            <a:r>
              <a:rPr lang="de-DE" sz="1000">
                <a:sym typeface="Wingdings" charset="0"/>
              </a:rPr>
              <a:t></a:t>
            </a:r>
            <a:r>
              <a:rPr lang="de-DE" sz="1000"/>
              <a:t> </a:t>
            </a:r>
            <a:fld id="{94A06EE0-2517-4746-A592-270B1FD5B64C}" type="slidenum">
              <a:rPr lang="de-DE" sz="1000"/>
              <a:pPr eaLnBrk="1" hangingPunct="1"/>
              <a:t>2</a:t>
            </a:fld>
            <a:endParaRPr lang="de-DE" sz="1000"/>
          </a:p>
        </p:txBody>
      </p:sp>
      <p:sp>
        <p:nvSpPr>
          <p:cNvPr id="21507" name="Rectangle 16"/>
          <p:cNvSpPr>
            <a:spLocks noGrp="1" noChangeArrowheads="1"/>
          </p:cNvSpPr>
          <p:nvPr>
            <p:ph type="title"/>
          </p:nvPr>
        </p:nvSpPr>
        <p:spPr/>
        <p:txBody>
          <a:bodyPr/>
          <a:lstStyle/>
          <a:p>
            <a:r>
              <a:rPr lang="es-ES_tradnl" noProof="1" smtClean="0">
                <a:latin typeface="Arial" charset="0"/>
              </a:rPr>
              <a:t>Carcinoma de células renals</a:t>
            </a:r>
            <a:endParaRPr noProof="1">
              <a:latin typeface="Arial" charset="0"/>
            </a:endParaRPr>
          </a:p>
        </p:txBody>
      </p:sp>
      <p:sp>
        <p:nvSpPr>
          <p:cNvPr id="21508" name="Rectangle 7"/>
          <p:cNvSpPr>
            <a:spLocks noChangeArrowheads="1"/>
          </p:cNvSpPr>
          <p:nvPr/>
        </p:nvSpPr>
        <p:spPr bwMode="gray">
          <a:xfrm>
            <a:off x="314325"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t>Generalidades</a:t>
            </a:r>
            <a:endParaRPr noProof="1"/>
          </a:p>
        </p:txBody>
      </p:sp>
      <p:sp>
        <p:nvSpPr>
          <p:cNvPr id="21509" name="Rectangle 27"/>
          <p:cNvSpPr>
            <a:spLocks noChangeArrowheads="1"/>
          </p:cNvSpPr>
          <p:nvPr/>
        </p:nvSpPr>
        <p:spPr bwMode="gray">
          <a:xfrm>
            <a:off x="787400" y="1555750"/>
            <a:ext cx="8047038" cy="446088"/>
          </a:xfrm>
          <a:prstGeom prst="rect">
            <a:avLst/>
          </a:prstGeom>
          <a:solidFill>
            <a:schemeClr val="folHlink"/>
          </a:solidFill>
          <a:ln w="12700">
            <a:solidFill>
              <a:srgbClr val="C0C0C0"/>
            </a:solidFill>
            <a:miter lim="800000"/>
            <a:headEnd/>
            <a:tailEnd/>
          </a:ln>
        </p:spPr>
        <p:txBody>
          <a:bodyPr lIns="252000" tIns="72000" rIns="72000" bIns="72000" anchor="ctr"/>
          <a:lstStyle/>
          <a:p>
            <a:pPr>
              <a:spcBef>
                <a:spcPct val="25000"/>
              </a:spcBef>
            </a:pPr>
            <a:r>
              <a:rPr lang="es-ES_tradnl" noProof="1" smtClean="0"/>
              <a:t>Constituye el 90’95% de los tumores primarios de riñón</a:t>
            </a:r>
            <a:endParaRPr noProof="1"/>
          </a:p>
        </p:txBody>
      </p:sp>
      <p:sp>
        <p:nvSpPr>
          <p:cNvPr id="21510" name="Rectangle 28"/>
          <p:cNvSpPr>
            <a:spLocks noChangeArrowheads="1"/>
          </p:cNvSpPr>
          <p:nvPr/>
        </p:nvSpPr>
        <p:spPr bwMode="gray">
          <a:xfrm>
            <a:off x="787400" y="2098675"/>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Altamente resistente a la quimioterapia citotóxica</a:t>
            </a:r>
            <a:endParaRPr noProof="1"/>
          </a:p>
        </p:txBody>
      </p:sp>
      <p:sp>
        <p:nvSpPr>
          <p:cNvPr id="21511" name="Rectangle 29"/>
          <p:cNvSpPr>
            <a:spLocks noChangeArrowheads="1"/>
          </p:cNvSpPr>
          <p:nvPr/>
        </p:nvSpPr>
        <p:spPr bwMode="gray">
          <a:xfrm>
            <a:off x="787400" y="2640013"/>
            <a:ext cx="8047038"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Puede responder a inmunoterapia como IFN/IL-2 en 5-15%</a:t>
            </a:r>
            <a:endParaRPr noProof="1"/>
          </a:p>
        </p:txBody>
      </p:sp>
      <p:sp>
        <p:nvSpPr>
          <p:cNvPr id="21512" name="Rectangle 30"/>
          <p:cNvSpPr>
            <a:spLocks noChangeArrowheads="1"/>
          </p:cNvSpPr>
          <p:nvPr/>
        </p:nvSpPr>
        <p:spPr bwMode="gray">
          <a:xfrm>
            <a:off x="787400" y="3184525"/>
            <a:ext cx="8047038" cy="4476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Responde a terapia antiangiogénica</a:t>
            </a:r>
            <a:endParaRPr noProof="1"/>
          </a:p>
        </p:txBody>
      </p:sp>
      <p:sp>
        <p:nvSpPr>
          <p:cNvPr id="21513" name="Rectangle 31"/>
          <p:cNvSpPr>
            <a:spLocks noChangeArrowheads="1"/>
          </p:cNvSpPr>
          <p:nvPr/>
        </p:nvSpPr>
        <p:spPr bwMode="gray">
          <a:xfrm>
            <a:off x="787400" y="3727450"/>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Comportamiento clínico variable en enfermedad metastásica</a:t>
            </a:r>
            <a:endParaRPr noProof="1"/>
          </a:p>
        </p:txBody>
      </p:sp>
      <p:sp>
        <p:nvSpPr>
          <p:cNvPr id="21514" name="Rectangle 32"/>
          <p:cNvSpPr>
            <a:spLocks noChangeArrowheads="1"/>
          </p:cNvSpPr>
          <p:nvPr/>
        </p:nvSpPr>
        <p:spPr bwMode="gray">
          <a:xfrm>
            <a:off x="328613" y="1555750"/>
            <a:ext cx="463550" cy="446088"/>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1</a:t>
            </a:r>
          </a:p>
        </p:txBody>
      </p:sp>
      <p:sp>
        <p:nvSpPr>
          <p:cNvPr id="21515" name="Rectangle 33"/>
          <p:cNvSpPr>
            <a:spLocks noChangeArrowheads="1"/>
          </p:cNvSpPr>
          <p:nvPr/>
        </p:nvSpPr>
        <p:spPr bwMode="gray">
          <a:xfrm>
            <a:off x="328613" y="2098675"/>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2</a:t>
            </a:r>
          </a:p>
        </p:txBody>
      </p:sp>
      <p:sp>
        <p:nvSpPr>
          <p:cNvPr id="21516" name="Rectangle 34"/>
          <p:cNvSpPr>
            <a:spLocks noChangeArrowheads="1"/>
          </p:cNvSpPr>
          <p:nvPr/>
        </p:nvSpPr>
        <p:spPr bwMode="gray">
          <a:xfrm>
            <a:off x="328613" y="2640013"/>
            <a:ext cx="463550"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3</a:t>
            </a:r>
          </a:p>
        </p:txBody>
      </p:sp>
      <p:sp>
        <p:nvSpPr>
          <p:cNvPr id="21517" name="Rectangle 35"/>
          <p:cNvSpPr>
            <a:spLocks noChangeArrowheads="1"/>
          </p:cNvSpPr>
          <p:nvPr/>
        </p:nvSpPr>
        <p:spPr bwMode="gray">
          <a:xfrm>
            <a:off x="328613" y="3184525"/>
            <a:ext cx="463550" cy="447675"/>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4</a:t>
            </a:r>
          </a:p>
        </p:txBody>
      </p:sp>
      <p:sp>
        <p:nvSpPr>
          <p:cNvPr id="21518" name="Rectangle 36"/>
          <p:cNvSpPr>
            <a:spLocks noChangeArrowheads="1"/>
          </p:cNvSpPr>
          <p:nvPr/>
        </p:nvSpPr>
        <p:spPr bwMode="gray">
          <a:xfrm>
            <a:off x="328613" y="3727450"/>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5</a:t>
            </a:r>
          </a:p>
        </p:txBody>
      </p:sp>
      <p:sp>
        <p:nvSpPr>
          <p:cNvPr id="21519" name="Rectangle 37"/>
          <p:cNvSpPr>
            <a:spLocks noChangeArrowheads="1"/>
          </p:cNvSpPr>
          <p:nvPr/>
        </p:nvSpPr>
        <p:spPr bwMode="gray">
          <a:xfrm>
            <a:off x="787400" y="4256088"/>
            <a:ext cx="8047038"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Reportes de remisión espontánea en enfermedad metastásica</a:t>
            </a:r>
            <a:endParaRPr noProof="1"/>
          </a:p>
        </p:txBody>
      </p:sp>
      <p:sp>
        <p:nvSpPr>
          <p:cNvPr id="21520" name="Rectangle 38"/>
          <p:cNvSpPr>
            <a:spLocks noChangeArrowheads="1"/>
          </p:cNvSpPr>
          <p:nvPr/>
        </p:nvSpPr>
        <p:spPr bwMode="gray">
          <a:xfrm>
            <a:off x="787400" y="4800600"/>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Eritrocitosis es un sindrome paraneoplásico frecuente (3%)</a:t>
            </a:r>
            <a:endParaRPr noProof="1"/>
          </a:p>
        </p:txBody>
      </p:sp>
      <p:sp>
        <p:nvSpPr>
          <p:cNvPr id="21521" name="Rectangle 39"/>
          <p:cNvSpPr>
            <a:spLocks noChangeArrowheads="1"/>
          </p:cNvSpPr>
          <p:nvPr/>
        </p:nvSpPr>
        <p:spPr bwMode="gray">
          <a:xfrm>
            <a:off x="787400" y="5343525"/>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Pero la anemia es más común aún, por la hematuria</a:t>
            </a:r>
            <a:endParaRPr noProof="1"/>
          </a:p>
        </p:txBody>
      </p:sp>
      <p:sp>
        <p:nvSpPr>
          <p:cNvPr id="21522" name="Rectangle 40"/>
          <p:cNvSpPr>
            <a:spLocks noChangeArrowheads="1"/>
          </p:cNvSpPr>
          <p:nvPr/>
        </p:nvSpPr>
        <p:spPr bwMode="gray">
          <a:xfrm>
            <a:off x="328613" y="4256088"/>
            <a:ext cx="463550"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6</a:t>
            </a:r>
          </a:p>
        </p:txBody>
      </p:sp>
      <p:sp>
        <p:nvSpPr>
          <p:cNvPr id="21523" name="Rectangle 41"/>
          <p:cNvSpPr>
            <a:spLocks noChangeArrowheads="1"/>
          </p:cNvSpPr>
          <p:nvPr/>
        </p:nvSpPr>
        <p:spPr bwMode="gray">
          <a:xfrm>
            <a:off x="328613" y="4800600"/>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7</a:t>
            </a:r>
          </a:p>
        </p:txBody>
      </p:sp>
      <p:sp>
        <p:nvSpPr>
          <p:cNvPr id="21524" name="Rectangle 42"/>
          <p:cNvSpPr>
            <a:spLocks noChangeArrowheads="1"/>
          </p:cNvSpPr>
          <p:nvPr/>
        </p:nvSpPr>
        <p:spPr bwMode="gray">
          <a:xfrm>
            <a:off x="328613" y="5343525"/>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8</a:t>
            </a:r>
          </a:p>
        </p:txBody>
      </p:sp>
    </p:spTree>
    <p:extLst>
      <p:ext uri="{BB962C8B-B14F-4D97-AF65-F5344CB8AC3E}">
        <p14:creationId xmlns:p14="http://schemas.microsoft.com/office/powerpoint/2010/main" val="3641223131"/>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t>Page </a:t>
            </a:r>
            <a:r>
              <a:rPr lang="de-DE" sz="1000">
                <a:sym typeface="Wingdings" charset="0"/>
              </a:rPr>
              <a:t></a:t>
            </a:r>
            <a:r>
              <a:rPr lang="de-DE" sz="1000"/>
              <a:t> </a:t>
            </a:r>
            <a:fld id="{94A06EE0-2517-4746-A592-270B1FD5B64C}" type="slidenum">
              <a:rPr lang="de-DE" sz="1000"/>
              <a:pPr eaLnBrk="1" hangingPunct="1"/>
              <a:t>3</a:t>
            </a:fld>
            <a:endParaRPr lang="de-DE" sz="1000"/>
          </a:p>
        </p:txBody>
      </p:sp>
      <p:sp>
        <p:nvSpPr>
          <p:cNvPr id="21507" name="Rectangle 16"/>
          <p:cNvSpPr>
            <a:spLocks noGrp="1" noChangeArrowheads="1"/>
          </p:cNvSpPr>
          <p:nvPr>
            <p:ph type="title"/>
          </p:nvPr>
        </p:nvSpPr>
        <p:spPr/>
        <p:txBody>
          <a:bodyPr/>
          <a:lstStyle/>
          <a:p>
            <a:r>
              <a:rPr lang="es-ES_tradnl" noProof="1" smtClean="0">
                <a:latin typeface="Arial" charset="0"/>
              </a:rPr>
              <a:t>Carcinoma de células renals</a:t>
            </a:r>
            <a:endParaRPr noProof="1">
              <a:latin typeface="Arial" charset="0"/>
            </a:endParaRPr>
          </a:p>
        </p:txBody>
      </p:sp>
      <p:sp>
        <p:nvSpPr>
          <p:cNvPr id="21508" name="Rectangle 7"/>
          <p:cNvSpPr>
            <a:spLocks noChangeArrowheads="1"/>
          </p:cNvSpPr>
          <p:nvPr/>
        </p:nvSpPr>
        <p:spPr bwMode="gray">
          <a:xfrm>
            <a:off x="314325"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t>Epidemiología</a:t>
            </a:r>
            <a:endParaRPr noProof="1"/>
          </a:p>
        </p:txBody>
      </p:sp>
      <p:sp>
        <p:nvSpPr>
          <p:cNvPr id="21509" name="Rectangle 27"/>
          <p:cNvSpPr>
            <a:spLocks noChangeArrowheads="1"/>
          </p:cNvSpPr>
          <p:nvPr/>
        </p:nvSpPr>
        <p:spPr bwMode="gray">
          <a:xfrm>
            <a:off x="787400" y="1555750"/>
            <a:ext cx="8047038" cy="446088"/>
          </a:xfrm>
          <a:prstGeom prst="rect">
            <a:avLst/>
          </a:prstGeom>
          <a:solidFill>
            <a:schemeClr val="folHlink"/>
          </a:solidFill>
          <a:ln w="12700">
            <a:solidFill>
              <a:srgbClr val="C0C0C0"/>
            </a:solidFill>
            <a:miter lim="800000"/>
            <a:headEnd/>
            <a:tailEnd/>
          </a:ln>
        </p:spPr>
        <p:txBody>
          <a:bodyPr lIns="252000" tIns="72000" rIns="72000" bIns="72000" anchor="ctr"/>
          <a:lstStyle/>
          <a:p>
            <a:pPr>
              <a:spcBef>
                <a:spcPct val="25000"/>
              </a:spcBef>
            </a:pPr>
            <a:r>
              <a:rPr lang="es-ES_tradnl" noProof="1" smtClean="0"/>
              <a:t>En franco incremento</a:t>
            </a:r>
            <a:endParaRPr noProof="1"/>
          </a:p>
        </p:txBody>
      </p:sp>
      <p:sp>
        <p:nvSpPr>
          <p:cNvPr id="21510" name="Rectangle 28"/>
          <p:cNvSpPr>
            <a:spLocks noChangeArrowheads="1"/>
          </p:cNvSpPr>
          <p:nvPr/>
        </p:nvSpPr>
        <p:spPr bwMode="gray">
          <a:xfrm>
            <a:off x="787400" y="2098675"/>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Predominio franco hombre : mujer de 2:1</a:t>
            </a:r>
            <a:endParaRPr noProof="1"/>
          </a:p>
        </p:txBody>
      </p:sp>
      <p:sp>
        <p:nvSpPr>
          <p:cNvPr id="21511" name="Rectangle 29"/>
          <p:cNvSpPr>
            <a:spLocks noChangeArrowheads="1"/>
          </p:cNvSpPr>
          <p:nvPr/>
        </p:nvSpPr>
        <p:spPr bwMode="gray">
          <a:xfrm>
            <a:off x="787400" y="2640013"/>
            <a:ext cx="8047038"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Se presenta a cualquier edad</a:t>
            </a:r>
            <a:endParaRPr noProof="1"/>
          </a:p>
        </p:txBody>
      </p:sp>
      <p:sp>
        <p:nvSpPr>
          <p:cNvPr id="21512" name="Rectangle 30"/>
          <p:cNvSpPr>
            <a:spLocks noChangeArrowheads="1"/>
          </p:cNvSpPr>
          <p:nvPr/>
        </p:nvSpPr>
        <p:spPr bwMode="gray">
          <a:xfrm>
            <a:off x="787400" y="3184525"/>
            <a:ext cx="8047038" cy="4476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Picos de 50 </a:t>
            </a:r>
            <a:r>
              <a:rPr lang="es-ES" noProof="1" smtClean="0"/>
              <a:t>–</a:t>
            </a:r>
            <a:r>
              <a:rPr lang="es-ES_tradnl" noProof="1" smtClean="0"/>
              <a:t> 70 años</a:t>
            </a:r>
            <a:endParaRPr noProof="1"/>
          </a:p>
        </p:txBody>
      </p:sp>
      <p:sp>
        <p:nvSpPr>
          <p:cNvPr id="21513" name="Rectangle 31"/>
          <p:cNvSpPr>
            <a:spLocks noChangeArrowheads="1"/>
          </p:cNvSpPr>
          <p:nvPr/>
        </p:nvSpPr>
        <p:spPr bwMode="gray">
          <a:xfrm>
            <a:off x="787400" y="3727450"/>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Más común en fumadores</a:t>
            </a:r>
            <a:endParaRPr noProof="1"/>
          </a:p>
        </p:txBody>
      </p:sp>
      <p:sp>
        <p:nvSpPr>
          <p:cNvPr id="21514" name="Rectangle 32"/>
          <p:cNvSpPr>
            <a:spLocks noChangeArrowheads="1"/>
          </p:cNvSpPr>
          <p:nvPr/>
        </p:nvSpPr>
        <p:spPr bwMode="gray">
          <a:xfrm>
            <a:off x="328613" y="1555750"/>
            <a:ext cx="463550" cy="446088"/>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1</a:t>
            </a:r>
          </a:p>
        </p:txBody>
      </p:sp>
      <p:sp>
        <p:nvSpPr>
          <p:cNvPr id="21515" name="Rectangle 33"/>
          <p:cNvSpPr>
            <a:spLocks noChangeArrowheads="1"/>
          </p:cNvSpPr>
          <p:nvPr/>
        </p:nvSpPr>
        <p:spPr bwMode="gray">
          <a:xfrm>
            <a:off x="328613" y="2098675"/>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2</a:t>
            </a:r>
          </a:p>
        </p:txBody>
      </p:sp>
      <p:sp>
        <p:nvSpPr>
          <p:cNvPr id="21516" name="Rectangle 34"/>
          <p:cNvSpPr>
            <a:spLocks noChangeArrowheads="1"/>
          </p:cNvSpPr>
          <p:nvPr/>
        </p:nvSpPr>
        <p:spPr bwMode="gray">
          <a:xfrm>
            <a:off x="328613" y="2640013"/>
            <a:ext cx="463550"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3</a:t>
            </a:r>
          </a:p>
        </p:txBody>
      </p:sp>
      <p:sp>
        <p:nvSpPr>
          <p:cNvPr id="21517" name="Rectangle 35"/>
          <p:cNvSpPr>
            <a:spLocks noChangeArrowheads="1"/>
          </p:cNvSpPr>
          <p:nvPr/>
        </p:nvSpPr>
        <p:spPr bwMode="gray">
          <a:xfrm>
            <a:off x="328613" y="3184525"/>
            <a:ext cx="463550" cy="447675"/>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4</a:t>
            </a:r>
          </a:p>
        </p:txBody>
      </p:sp>
      <p:sp>
        <p:nvSpPr>
          <p:cNvPr id="21518" name="Rectangle 36"/>
          <p:cNvSpPr>
            <a:spLocks noChangeArrowheads="1"/>
          </p:cNvSpPr>
          <p:nvPr/>
        </p:nvSpPr>
        <p:spPr bwMode="gray">
          <a:xfrm>
            <a:off x="328613" y="3727450"/>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5</a:t>
            </a:r>
          </a:p>
        </p:txBody>
      </p:sp>
      <p:sp>
        <p:nvSpPr>
          <p:cNvPr id="21519" name="Rectangle 37"/>
          <p:cNvSpPr>
            <a:spLocks noChangeArrowheads="1"/>
          </p:cNvSpPr>
          <p:nvPr/>
        </p:nvSpPr>
        <p:spPr bwMode="gray">
          <a:xfrm>
            <a:off x="787400" y="4256088"/>
            <a:ext cx="8047038"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También común en enfermedad policística adquirida con disfunción renal</a:t>
            </a:r>
            <a:endParaRPr noProof="1"/>
          </a:p>
        </p:txBody>
      </p:sp>
      <p:sp>
        <p:nvSpPr>
          <p:cNvPr id="21520" name="Rectangle 38"/>
          <p:cNvSpPr>
            <a:spLocks noChangeArrowheads="1"/>
          </p:cNvSpPr>
          <p:nvPr/>
        </p:nvSpPr>
        <p:spPr bwMode="gray">
          <a:xfrm>
            <a:off x="787400" y="4800600"/>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Existen variantes familiares como el VHL</a:t>
            </a:r>
            <a:endParaRPr noProof="1"/>
          </a:p>
        </p:txBody>
      </p:sp>
      <p:sp>
        <p:nvSpPr>
          <p:cNvPr id="21521" name="Rectangle 39"/>
          <p:cNvSpPr>
            <a:spLocks noChangeArrowheads="1"/>
          </p:cNvSpPr>
          <p:nvPr/>
        </p:nvSpPr>
        <p:spPr bwMode="gray">
          <a:xfrm>
            <a:off x="787400" y="5343525"/>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1/3 de pacientes portadores del VHL (Cromosoma 3p21-26) dearrollan RCC</a:t>
            </a:r>
            <a:endParaRPr noProof="1"/>
          </a:p>
        </p:txBody>
      </p:sp>
      <p:sp>
        <p:nvSpPr>
          <p:cNvPr id="21522" name="Rectangle 40"/>
          <p:cNvSpPr>
            <a:spLocks noChangeArrowheads="1"/>
          </p:cNvSpPr>
          <p:nvPr/>
        </p:nvSpPr>
        <p:spPr bwMode="gray">
          <a:xfrm>
            <a:off x="328613" y="4256088"/>
            <a:ext cx="463550"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6</a:t>
            </a:r>
          </a:p>
        </p:txBody>
      </p:sp>
      <p:sp>
        <p:nvSpPr>
          <p:cNvPr id="21523" name="Rectangle 41"/>
          <p:cNvSpPr>
            <a:spLocks noChangeArrowheads="1"/>
          </p:cNvSpPr>
          <p:nvPr/>
        </p:nvSpPr>
        <p:spPr bwMode="gray">
          <a:xfrm>
            <a:off x="328613" y="4800600"/>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7</a:t>
            </a:r>
          </a:p>
        </p:txBody>
      </p:sp>
      <p:sp>
        <p:nvSpPr>
          <p:cNvPr id="21524" name="Rectangle 42"/>
          <p:cNvSpPr>
            <a:spLocks noChangeArrowheads="1"/>
          </p:cNvSpPr>
          <p:nvPr/>
        </p:nvSpPr>
        <p:spPr bwMode="gray">
          <a:xfrm>
            <a:off x="328613" y="5343525"/>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8</a:t>
            </a:r>
          </a:p>
        </p:txBody>
      </p:sp>
    </p:spTree>
    <p:extLst>
      <p:ext uri="{BB962C8B-B14F-4D97-AF65-F5344CB8AC3E}">
        <p14:creationId xmlns:p14="http://schemas.microsoft.com/office/powerpoint/2010/main" val="177793688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55588" y="6072188"/>
            <a:ext cx="7416800"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68275" algn="l"/>
              </a:tabLst>
              <a:defRPr sz="2000" b="1">
                <a:solidFill>
                  <a:schemeClr val="bg1"/>
                </a:solidFill>
                <a:latin typeface="Arial" charset="0"/>
                <a:ea typeface="ＭＳ Ｐゴシック" charset="0"/>
                <a:cs typeface="ＭＳ Ｐゴシック" charset="0"/>
              </a:defRPr>
            </a:lvl1pPr>
            <a:lvl2pPr marL="37931725" indent="-37474525" eaLnBrk="0" hangingPunct="0">
              <a:tabLst>
                <a:tab pos="168275" algn="l"/>
              </a:tabLst>
              <a:defRPr sz="2000" b="1">
                <a:solidFill>
                  <a:schemeClr val="bg1"/>
                </a:solidFill>
                <a:latin typeface="Arial" charset="0"/>
                <a:ea typeface="ＭＳ Ｐゴシック" charset="0"/>
              </a:defRPr>
            </a:lvl2pPr>
            <a:lvl3pPr eaLnBrk="0" hangingPunct="0">
              <a:tabLst>
                <a:tab pos="168275" algn="l"/>
              </a:tabLst>
              <a:defRPr sz="2000" b="1">
                <a:solidFill>
                  <a:schemeClr val="bg1"/>
                </a:solidFill>
                <a:latin typeface="Arial" charset="0"/>
                <a:ea typeface="ＭＳ Ｐゴシック" charset="0"/>
              </a:defRPr>
            </a:lvl3pPr>
            <a:lvl4pPr eaLnBrk="0" hangingPunct="0">
              <a:tabLst>
                <a:tab pos="168275" algn="l"/>
              </a:tabLst>
              <a:defRPr sz="2000" b="1">
                <a:solidFill>
                  <a:schemeClr val="bg1"/>
                </a:solidFill>
                <a:latin typeface="Arial" charset="0"/>
                <a:ea typeface="ＭＳ Ｐゴシック" charset="0"/>
              </a:defRPr>
            </a:lvl4pPr>
            <a:lvl5pPr eaLnBrk="0" hangingPunct="0">
              <a:tabLst>
                <a:tab pos="168275" algn="l"/>
              </a:tabLst>
              <a:defRPr sz="2000" b="1">
                <a:solidFill>
                  <a:schemeClr val="bg1"/>
                </a:solidFill>
                <a:latin typeface="Arial" charset="0"/>
                <a:ea typeface="ＭＳ Ｐゴシック" charset="0"/>
              </a:defRPr>
            </a:lvl5pPr>
            <a:lvl6pPr marL="457200" eaLnBrk="0" fontAlgn="base" hangingPunct="0">
              <a:spcBef>
                <a:spcPct val="0"/>
              </a:spcBef>
              <a:spcAft>
                <a:spcPct val="0"/>
              </a:spcAft>
              <a:tabLst>
                <a:tab pos="168275" algn="l"/>
              </a:tabLst>
              <a:defRPr sz="2000" b="1">
                <a:solidFill>
                  <a:schemeClr val="bg1"/>
                </a:solidFill>
                <a:latin typeface="Arial" charset="0"/>
                <a:ea typeface="ＭＳ Ｐゴシック" charset="0"/>
              </a:defRPr>
            </a:lvl6pPr>
            <a:lvl7pPr marL="914400" eaLnBrk="0" fontAlgn="base" hangingPunct="0">
              <a:spcBef>
                <a:spcPct val="0"/>
              </a:spcBef>
              <a:spcAft>
                <a:spcPct val="0"/>
              </a:spcAft>
              <a:tabLst>
                <a:tab pos="168275" algn="l"/>
              </a:tabLst>
              <a:defRPr sz="2000" b="1">
                <a:solidFill>
                  <a:schemeClr val="bg1"/>
                </a:solidFill>
                <a:latin typeface="Arial" charset="0"/>
                <a:ea typeface="ＭＳ Ｐゴシック" charset="0"/>
              </a:defRPr>
            </a:lvl7pPr>
            <a:lvl8pPr marL="1371600" eaLnBrk="0" fontAlgn="base" hangingPunct="0">
              <a:spcBef>
                <a:spcPct val="0"/>
              </a:spcBef>
              <a:spcAft>
                <a:spcPct val="0"/>
              </a:spcAft>
              <a:tabLst>
                <a:tab pos="168275" algn="l"/>
              </a:tabLst>
              <a:defRPr sz="2000" b="1">
                <a:solidFill>
                  <a:schemeClr val="bg1"/>
                </a:solidFill>
                <a:latin typeface="Arial" charset="0"/>
                <a:ea typeface="ＭＳ Ｐゴシック" charset="0"/>
              </a:defRPr>
            </a:lvl8pPr>
            <a:lvl9pPr marL="1828800" eaLnBrk="0" fontAlgn="base" hangingPunct="0">
              <a:spcBef>
                <a:spcPct val="0"/>
              </a:spcBef>
              <a:spcAft>
                <a:spcPct val="0"/>
              </a:spcAft>
              <a:tabLst>
                <a:tab pos="168275" algn="l"/>
              </a:tabLst>
              <a:defRPr sz="2000" b="1">
                <a:solidFill>
                  <a:schemeClr val="bg1"/>
                </a:solidFill>
                <a:latin typeface="Arial" charset="0"/>
                <a:ea typeface="ＭＳ Ｐゴシック" charset="0"/>
              </a:defRPr>
            </a:lvl9pPr>
          </a:lstStyle>
          <a:p>
            <a:pPr eaLnBrk="1" hangingPunct="1">
              <a:spcAft>
                <a:spcPct val="25000"/>
              </a:spcAft>
            </a:pPr>
            <a:r>
              <a:rPr lang="en-US" sz="1400" b="0">
                <a:solidFill>
                  <a:schemeClr val="tx1"/>
                </a:solidFill>
                <a:cs typeface="Arial" charset="0"/>
              </a:rPr>
              <a:t>VHL=von Hippel-Lindau; FH=fumarate hydratase; BHD=Birt-Hogg-Dubé.</a:t>
            </a:r>
          </a:p>
          <a:p>
            <a:pPr eaLnBrk="1" hangingPunct="1">
              <a:spcAft>
                <a:spcPct val="25000"/>
              </a:spcAft>
            </a:pPr>
            <a:r>
              <a:rPr lang="en-US" sz="1200" b="0">
                <a:solidFill>
                  <a:schemeClr val="tx1"/>
                </a:solidFill>
              </a:rPr>
              <a:t>Modified from Linehan WM et al. </a:t>
            </a:r>
            <a:r>
              <a:rPr lang="en-US" sz="1200" b="0" i="1">
                <a:solidFill>
                  <a:schemeClr val="tx1"/>
                </a:solidFill>
              </a:rPr>
              <a:t>J Urol</a:t>
            </a:r>
            <a:r>
              <a:rPr lang="en-US" sz="1200" b="0">
                <a:solidFill>
                  <a:schemeClr val="tx1"/>
                </a:solidFill>
              </a:rPr>
              <a:t>. 2003;170:2163-2172.</a:t>
            </a:r>
            <a:r>
              <a:rPr lang="en-US" sz="1200" b="0">
                <a:solidFill>
                  <a:schemeClr val="tx1"/>
                </a:solidFill>
                <a:cs typeface="Arial" charset="0"/>
              </a:rPr>
              <a:t> </a:t>
            </a:r>
            <a:endParaRPr lang="en-US" sz="1200" b="0">
              <a:solidFill>
                <a:schemeClr val="tx1"/>
              </a:solidFill>
            </a:endParaRPr>
          </a:p>
        </p:txBody>
      </p:sp>
      <p:sp>
        <p:nvSpPr>
          <p:cNvPr id="17412" name="Text Box 5"/>
          <p:cNvSpPr txBox="1">
            <a:spLocks noChangeArrowheads="1"/>
          </p:cNvSpPr>
          <p:nvPr/>
        </p:nvSpPr>
        <p:spPr bwMode="auto">
          <a:xfrm>
            <a:off x="3810000" y="1447800"/>
            <a:ext cx="12938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3200">
                <a:solidFill>
                  <a:schemeClr val="tx1"/>
                </a:solidFill>
              </a:rPr>
              <a:t>RCC</a:t>
            </a:r>
            <a:endParaRPr lang="en-US" sz="3200" baseline="30000">
              <a:solidFill>
                <a:schemeClr val="tx1"/>
              </a:solidFill>
            </a:endParaRPr>
          </a:p>
        </p:txBody>
      </p:sp>
      <p:grpSp>
        <p:nvGrpSpPr>
          <p:cNvPr id="17413" name="Group 6"/>
          <p:cNvGrpSpPr>
            <a:grpSpLocks/>
          </p:cNvGrpSpPr>
          <p:nvPr/>
        </p:nvGrpSpPr>
        <p:grpSpPr bwMode="auto">
          <a:xfrm>
            <a:off x="127000" y="2847975"/>
            <a:ext cx="2828925" cy="2749550"/>
            <a:chOff x="80" y="1794"/>
            <a:chExt cx="1782" cy="1732"/>
          </a:xfrm>
        </p:grpSpPr>
        <p:pic>
          <p:nvPicPr>
            <p:cNvPr id="17436" name="Picture 7" descr="Untitled-1"/>
            <p:cNvPicPr>
              <a:picLocks noChangeAspect="1" noChangeArrowheads="1"/>
            </p:cNvPicPr>
            <p:nvPr/>
          </p:nvPicPr>
          <p:blipFill>
            <a:blip r:embed="rId3">
              <a:extLst>
                <a:ext uri="{28A0092B-C50C-407E-A947-70E740481C1C}">
                  <a14:useLocalDpi xmlns:a14="http://schemas.microsoft.com/office/drawing/2010/main" val="0"/>
                </a:ext>
              </a:extLst>
            </a:blip>
            <a:srcRect r="80206"/>
            <a:stretch>
              <a:fillRect/>
            </a:stretch>
          </p:blipFill>
          <p:spPr bwMode="auto">
            <a:xfrm>
              <a:off x="939" y="1794"/>
              <a:ext cx="923"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7" name="Text Box 8"/>
            <p:cNvSpPr txBox="1">
              <a:spLocks noChangeArrowheads="1"/>
            </p:cNvSpPr>
            <p:nvPr/>
          </p:nvSpPr>
          <p:spPr bwMode="auto">
            <a:xfrm>
              <a:off x="968" y="2727"/>
              <a:ext cx="82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a:solidFill>
                    <a:schemeClr val="tx1"/>
                  </a:solidFill>
                </a:rPr>
                <a:t>Clear cell</a:t>
              </a:r>
            </a:p>
          </p:txBody>
        </p:sp>
        <p:sp>
          <p:nvSpPr>
            <p:cNvPr id="17438" name="Text Box 9"/>
            <p:cNvSpPr txBox="1">
              <a:spLocks noChangeArrowheads="1"/>
            </p:cNvSpPr>
            <p:nvPr/>
          </p:nvSpPr>
          <p:spPr bwMode="auto">
            <a:xfrm>
              <a:off x="1056" y="2973"/>
              <a:ext cx="65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i="1">
                  <a:solidFill>
                    <a:schemeClr val="tx1"/>
                  </a:solidFill>
                </a:rPr>
                <a:t>75%</a:t>
              </a:r>
              <a:r>
                <a:rPr lang="en-US" b="0" i="1">
                  <a:solidFill>
                    <a:schemeClr val="tx1"/>
                  </a:solidFill>
                </a:rPr>
                <a:t> </a:t>
              </a:r>
            </a:p>
          </p:txBody>
        </p:sp>
        <p:grpSp>
          <p:nvGrpSpPr>
            <p:cNvPr id="17439" name="Group 10"/>
            <p:cNvGrpSpPr>
              <a:grpSpLocks/>
            </p:cNvGrpSpPr>
            <p:nvPr/>
          </p:nvGrpSpPr>
          <p:grpSpPr bwMode="auto">
            <a:xfrm>
              <a:off x="80" y="2771"/>
              <a:ext cx="872" cy="755"/>
              <a:chOff x="80" y="2771"/>
              <a:chExt cx="872" cy="755"/>
            </a:xfrm>
          </p:grpSpPr>
          <p:sp>
            <p:nvSpPr>
              <p:cNvPr id="17441" name="Text Box 11"/>
              <p:cNvSpPr txBox="1">
                <a:spLocks noChangeArrowheads="1"/>
              </p:cNvSpPr>
              <p:nvPr/>
            </p:nvSpPr>
            <p:spPr bwMode="auto">
              <a:xfrm>
                <a:off x="481" y="2771"/>
                <a:ext cx="47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spcBef>
                    <a:spcPct val="50000"/>
                  </a:spcBef>
                </a:pPr>
                <a:r>
                  <a:rPr lang="en-US" sz="1400">
                    <a:solidFill>
                      <a:schemeClr val="tx1"/>
                    </a:solidFill>
                  </a:rPr>
                  <a:t>Type</a:t>
                </a:r>
              </a:p>
            </p:txBody>
          </p:sp>
          <p:sp>
            <p:nvSpPr>
              <p:cNvPr id="17442" name="Text Box 12"/>
              <p:cNvSpPr txBox="1">
                <a:spLocks noChangeArrowheads="1"/>
              </p:cNvSpPr>
              <p:nvPr/>
            </p:nvSpPr>
            <p:spPr bwMode="auto">
              <a:xfrm>
                <a:off x="80" y="3068"/>
                <a:ext cx="87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spcBef>
                    <a:spcPct val="50000"/>
                  </a:spcBef>
                </a:pPr>
                <a:r>
                  <a:rPr lang="en-US" sz="1400">
                    <a:solidFill>
                      <a:schemeClr val="tx1"/>
                    </a:solidFill>
                  </a:rPr>
                  <a:t>Incidence (%)</a:t>
                </a:r>
              </a:p>
            </p:txBody>
          </p:sp>
          <p:sp>
            <p:nvSpPr>
              <p:cNvPr id="17443" name="Text Box 13"/>
              <p:cNvSpPr txBox="1">
                <a:spLocks noChangeArrowheads="1"/>
              </p:cNvSpPr>
              <p:nvPr/>
            </p:nvSpPr>
            <p:spPr bwMode="auto">
              <a:xfrm>
                <a:off x="110" y="3254"/>
                <a:ext cx="842"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lnSpc>
                    <a:spcPct val="80000"/>
                  </a:lnSpc>
                  <a:spcBef>
                    <a:spcPct val="50000"/>
                  </a:spcBef>
                </a:pPr>
                <a:r>
                  <a:rPr lang="en-US" sz="1400">
                    <a:solidFill>
                      <a:schemeClr val="tx1"/>
                    </a:solidFill>
                  </a:rPr>
                  <a:t>Associated mutations</a:t>
                </a:r>
              </a:p>
            </p:txBody>
          </p:sp>
        </p:grpSp>
        <p:sp>
          <p:nvSpPr>
            <p:cNvPr id="17440" name="Text Box 14"/>
            <p:cNvSpPr txBox="1">
              <a:spLocks noChangeArrowheads="1"/>
            </p:cNvSpPr>
            <p:nvPr/>
          </p:nvSpPr>
          <p:spPr bwMode="auto">
            <a:xfrm>
              <a:off x="1056" y="3228"/>
              <a:ext cx="65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i="1">
                  <a:solidFill>
                    <a:schemeClr val="tx1"/>
                  </a:solidFill>
                </a:rPr>
                <a:t>VHL </a:t>
              </a:r>
              <a:r>
                <a:rPr lang="en-US" b="0" i="1">
                  <a:solidFill>
                    <a:schemeClr val="tx1"/>
                  </a:solidFill>
                </a:rPr>
                <a:t> </a:t>
              </a:r>
            </a:p>
          </p:txBody>
        </p:sp>
      </p:grpSp>
      <p:sp>
        <p:nvSpPr>
          <p:cNvPr id="17414" name="Line 15"/>
          <p:cNvSpPr>
            <a:spLocks noChangeShapeType="1"/>
          </p:cNvSpPr>
          <p:nvPr/>
        </p:nvSpPr>
        <p:spPr bwMode="auto">
          <a:xfrm flipV="1">
            <a:off x="2173288" y="2486025"/>
            <a:ext cx="0" cy="304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ES"/>
          </a:p>
        </p:txBody>
      </p:sp>
      <p:sp>
        <p:nvSpPr>
          <p:cNvPr id="17415" name="Line 16"/>
          <p:cNvSpPr>
            <a:spLocks noChangeShapeType="1"/>
          </p:cNvSpPr>
          <p:nvPr/>
        </p:nvSpPr>
        <p:spPr bwMode="auto">
          <a:xfrm>
            <a:off x="2157413" y="2493963"/>
            <a:ext cx="30337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7416" name="Line 17"/>
          <p:cNvSpPr>
            <a:spLocks noChangeShapeType="1"/>
          </p:cNvSpPr>
          <p:nvPr/>
        </p:nvSpPr>
        <p:spPr bwMode="auto">
          <a:xfrm flipV="1">
            <a:off x="4495800" y="1981200"/>
            <a:ext cx="0" cy="46196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grpSp>
        <p:nvGrpSpPr>
          <p:cNvPr id="17417" name="Group 19"/>
          <p:cNvGrpSpPr>
            <a:grpSpLocks/>
          </p:cNvGrpSpPr>
          <p:nvPr/>
        </p:nvGrpSpPr>
        <p:grpSpPr bwMode="auto">
          <a:xfrm>
            <a:off x="2900363" y="2847975"/>
            <a:ext cx="1473200" cy="2660650"/>
            <a:chOff x="1827" y="1794"/>
            <a:chExt cx="928" cy="1676"/>
          </a:xfrm>
        </p:grpSpPr>
        <p:pic>
          <p:nvPicPr>
            <p:cNvPr id="17432" name="Picture 20" descr="Untitled-1"/>
            <p:cNvPicPr>
              <a:picLocks noChangeAspect="1" noChangeArrowheads="1"/>
            </p:cNvPicPr>
            <p:nvPr/>
          </p:nvPicPr>
          <p:blipFill>
            <a:blip r:embed="rId3">
              <a:extLst>
                <a:ext uri="{28A0092B-C50C-407E-A947-70E740481C1C}">
                  <a14:useLocalDpi xmlns:a14="http://schemas.microsoft.com/office/drawing/2010/main" val="0"/>
                </a:ext>
              </a:extLst>
            </a:blip>
            <a:srcRect l="19450" r="61055"/>
            <a:stretch>
              <a:fillRect/>
            </a:stretch>
          </p:blipFill>
          <p:spPr bwMode="auto">
            <a:xfrm>
              <a:off x="1846" y="1794"/>
              <a:ext cx="909"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3" name="Text Box 21"/>
            <p:cNvSpPr txBox="1">
              <a:spLocks noChangeArrowheads="1"/>
            </p:cNvSpPr>
            <p:nvPr/>
          </p:nvSpPr>
          <p:spPr bwMode="auto">
            <a:xfrm>
              <a:off x="1827" y="2775"/>
              <a:ext cx="88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b="0">
                  <a:solidFill>
                    <a:schemeClr val="tx1"/>
                  </a:solidFill>
                </a:rPr>
                <a:t>Papillary type 1</a:t>
              </a:r>
            </a:p>
          </p:txBody>
        </p:sp>
        <p:sp>
          <p:nvSpPr>
            <p:cNvPr id="17434" name="Text Box 22"/>
            <p:cNvSpPr txBox="1">
              <a:spLocks noChangeArrowheads="1"/>
            </p:cNvSpPr>
            <p:nvPr/>
          </p:nvSpPr>
          <p:spPr bwMode="auto">
            <a:xfrm>
              <a:off x="1942" y="301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chemeClr val="tx1"/>
                  </a:solidFill>
                </a:rPr>
                <a:t>5%</a:t>
              </a:r>
            </a:p>
          </p:txBody>
        </p:sp>
        <p:sp>
          <p:nvSpPr>
            <p:cNvPr id="17435" name="Text Box 23"/>
            <p:cNvSpPr txBox="1">
              <a:spLocks noChangeArrowheads="1"/>
            </p:cNvSpPr>
            <p:nvPr/>
          </p:nvSpPr>
          <p:spPr bwMode="auto">
            <a:xfrm>
              <a:off x="1932" y="325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chemeClr val="tx1"/>
                  </a:solidFill>
                </a:rPr>
                <a:t>c-Met </a:t>
              </a:r>
            </a:p>
          </p:txBody>
        </p:sp>
      </p:grpSp>
      <p:sp>
        <p:nvSpPr>
          <p:cNvPr id="17418" name="Line 24"/>
          <p:cNvSpPr>
            <a:spLocks noChangeShapeType="1"/>
          </p:cNvSpPr>
          <p:nvPr/>
        </p:nvSpPr>
        <p:spPr bwMode="auto">
          <a:xfrm flipV="1">
            <a:off x="3668713" y="2487613"/>
            <a:ext cx="0" cy="304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ES"/>
          </a:p>
        </p:txBody>
      </p:sp>
      <p:sp>
        <p:nvSpPr>
          <p:cNvPr id="17419" name="Line 25"/>
          <p:cNvSpPr>
            <a:spLocks noChangeShapeType="1"/>
          </p:cNvSpPr>
          <p:nvPr/>
        </p:nvSpPr>
        <p:spPr bwMode="auto">
          <a:xfrm>
            <a:off x="5172075" y="2493963"/>
            <a:ext cx="1533525" cy="2063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17420" name="Line 26"/>
          <p:cNvSpPr>
            <a:spLocks noChangeShapeType="1"/>
          </p:cNvSpPr>
          <p:nvPr/>
        </p:nvSpPr>
        <p:spPr bwMode="auto">
          <a:xfrm flipV="1">
            <a:off x="5170488" y="2463800"/>
            <a:ext cx="0" cy="327025"/>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ES"/>
          </a:p>
        </p:txBody>
      </p:sp>
      <p:grpSp>
        <p:nvGrpSpPr>
          <p:cNvPr id="17421" name="Group 27"/>
          <p:cNvGrpSpPr>
            <a:grpSpLocks/>
          </p:cNvGrpSpPr>
          <p:nvPr/>
        </p:nvGrpSpPr>
        <p:grpSpPr bwMode="auto">
          <a:xfrm>
            <a:off x="4487863" y="2847975"/>
            <a:ext cx="1446212" cy="2660650"/>
            <a:chOff x="2827" y="1794"/>
            <a:chExt cx="911" cy="1676"/>
          </a:xfrm>
        </p:grpSpPr>
        <p:sp>
          <p:nvSpPr>
            <p:cNvPr id="17428" name="Text Box 28"/>
            <p:cNvSpPr txBox="1">
              <a:spLocks noChangeArrowheads="1"/>
            </p:cNvSpPr>
            <p:nvPr/>
          </p:nvSpPr>
          <p:spPr bwMode="auto">
            <a:xfrm>
              <a:off x="2827" y="2775"/>
              <a:ext cx="91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b="0">
                  <a:solidFill>
                    <a:schemeClr val="tx1"/>
                  </a:solidFill>
                </a:rPr>
                <a:t>Papillary type 2 </a:t>
              </a:r>
            </a:p>
          </p:txBody>
        </p:sp>
        <p:sp>
          <p:nvSpPr>
            <p:cNvPr id="17429" name="Text Box 29"/>
            <p:cNvSpPr txBox="1">
              <a:spLocks noChangeArrowheads="1"/>
            </p:cNvSpPr>
            <p:nvPr/>
          </p:nvSpPr>
          <p:spPr bwMode="auto">
            <a:xfrm>
              <a:off x="2958" y="301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chemeClr val="tx1"/>
                  </a:solidFill>
                </a:rPr>
                <a:t>10%</a:t>
              </a:r>
            </a:p>
          </p:txBody>
        </p:sp>
        <p:sp>
          <p:nvSpPr>
            <p:cNvPr id="17430" name="Text Box 30"/>
            <p:cNvSpPr txBox="1">
              <a:spLocks noChangeArrowheads="1"/>
            </p:cNvSpPr>
            <p:nvPr/>
          </p:nvSpPr>
          <p:spPr bwMode="auto">
            <a:xfrm>
              <a:off x="2948" y="325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chemeClr val="tx1"/>
                  </a:solidFill>
                </a:rPr>
                <a:t>FH</a:t>
              </a:r>
            </a:p>
          </p:txBody>
        </p:sp>
        <p:pic>
          <p:nvPicPr>
            <p:cNvPr id="17431" name="Picture 31" descr="Untitled-1"/>
            <p:cNvPicPr>
              <a:picLocks noChangeAspect="1" noChangeArrowheads="1"/>
            </p:cNvPicPr>
            <p:nvPr/>
          </p:nvPicPr>
          <p:blipFill>
            <a:blip r:embed="rId3">
              <a:extLst>
                <a:ext uri="{28A0092B-C50C-407E-A947-70E740481C1C}">
                  <a14:useLocalDpi xmlns:a14="http://schemas.microsoft.com/office/drawing/2010/main" val="0"/>
                </a:ext>
              </a:extLst>
            </a:blip>
            <a:srcRect l="40746" r="40768"/>
            <a:stretch>
              <a:fillRect/>
            </a:stretch>
          </p:blipFill>
          <p:spPr bwMode="auto">
            <a:xfrm>
              <a:off x="2839" y="1794"/>
              <a:ext cx="862"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22" name="Line 32"/>
          <p:cNvSpPr>
            <a:spLocks noChangeShapeType="1"/>
          </p:cNvSpPr>
          <p:nvPr/>
        </p:nvSpPr>
        <p:spPr bwMode="auto">
          <a:xfrm flipV="1">
            <a:off x="6680200" y="2501900"/>
            <a:ext cx="0" cy="304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ES"/>
          </a:p>
        </p:txBody>
      </p:sp>
      <p:grpSp>
        <p:nvGrpSpPr>
          <p:cNvPr id="17423" name="Group 33"/>
          <p:cNvGrpSpPr>
            <a:grpSpLocks/>
          </p:cNvGrpSpPr>
          <p:nvPr/>
        </p:nvGrpSpPr>
        <p:grpSpPr bwMode="auto">
          <a:xfrm>
            <a:off x="5992813" y="2847975"/>
            <a:ext cx="1433512" cy="2660650"/>
            <a:chOff x="3775" y="1794"/>
            <a:chExt cx="903" cy="1676"/>
          </a:xfrm>
        </p:grpSpPr>
        <p:sp>
          <p:nvSpPr>
            <p:cNvPr id="17424" name="Text Box 34"/>
            <p:cNvSpPr txBox="1">
              <a:spLocks noChangeArrowheads="1"/>
            </p:cNvSpPr>
            <p:nvPr/>
          </p:nvSpPr>
          <p:spPr bwMode="auto">
            <a:xfrm>
              <a:off x="3855" y="2775"/>
              <a:ext cx="82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b="0">
                  <a:solidFill>
                    <a:schemeClr val="tx1"/>
                  </a:solidFill>
                </a:rPr>
                <a:t>Chromophobe</a:t>
              </a:r>
            </a:p>
          </p:txBody>
        </p:sp>
        <p:sp>
          <p:nvSpPr>
            <p:cNvPr id="17425" name="Text Box 35"/>
            <p:cNvSpPr txBox="1">
              <a:spLocks noChangeArrowheads="1"/>
            </p:cNvSpPr>
            <p:nvPr/>
          </p:nvSpPr>
          <p:spPr bwMode="auto">
            <a:xfrm>
              <a:off x="3942" y="301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chemeClr val="tx1"/>
                  </a:solidFill>
                </a:rPr>
                <a:t>5%</a:t>
              </a:r>
            </a:p>
          </p:txBody>
        </p:sp>
        <p:sp>
          <p:nvSpPr>
            <p:cNvPr id="17426" name="Text Box 36"/>
            <p:cNvSpPr txBox="1">
              <a:spLocks noChangeArrowheads="1"/>
            </p:cNvSpPr>
            <p:nvPr/>
          </p:nvSpPr>
          <p:spPr bwMode="auto">
            <a:xfrm>
              <a:off x="3932" y="325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chemeClr val="tx1"/>
                  </a:solidFill>
                </a:rPr>
                <a:t>BHD</a:t>
              </a:r>
            </a:p>
          </p:txBody>
        </p:sp>
        <p:pic>
          <p:nvPicPr>
            <p:cNvPr id="17427" name="Picture 37" descr="Untitled-1"/>
            <p:cNvPicPr>
              <a:picLocks noChangeAspect="1" noChangeArrowheads="1"/>
            </p:cNvPicPr>
            <p:nvPr/>
          </p:nvPicPr>
          <p:blipFill>
            <a:blip r:embed="rId3">
              <a:extLst>
                <a:ext uri="{28A0092B-C50C-407E-A947-70E740481C1C}">
                  <a14:useLocalDpi xmlns:a14="http://schemas.microsoft.com/office/drawing/2010/main" val="0"/>
                </a:ext>
              </a:extLst>
            </a:blip>
            <a:srcRect l="60818" r="20374"/>
            <a:stretch>
              <a:fillRect/>
            </a:stretch>
          </p:blipFill>
          <p:spPr bwMode="auto">
            <a:xfrm>
              <a:off x="3775" y="1794"/>
              <a:ext cx="877"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ítulo 1"/>
          <p:cNvSpPr>
            <a:spLocks noGrp="1"/>
          </p:cNvSpPr>
          <p:nvPr>
            <p:ph type="title"/>
          </p:nvPr>
        </p:nvSpPr>
        <p:spPr>
          <a:xfrm>
            <a:off x="314325" y="166688"/>
            <a:ext cx="6625892" cy="600075"/>
          </a:xfrm>
        </p:spPr>
        <p:txBody>
          <a:bodyPr/>
          <a:lstStyle/>
          <a:p>
            <a:r>
              <a:rPr lang="es-ES" dirty="0" err="1" smtClean="0"/>
              <a:t>Histologic</a:t>
            </a:r>
            <a:r>
              <a:rPr lang="es-ES" dirty="0" smtClean="0"/>
              <a:t> </a:t>
            </a:r>
            <a:r>
              <a:rPr lang="es-ES" dirty="0" err="1" smtClean="0"/>
              <a:t>Classification</a:t>
            </a:r>
            <a:r>
              <a:rPr lang="es-ES" dirty="0" smtClean="0"/>
              <a:t> of Human Renal </a:t>
            </a:r>
            <a:r>
              <a:rPr lang="es-ES" dirty="0" err="1" smtClean="0"/>
              <a:t>Epithelial</a:t>
            </a:r>
            <a:r>
              <a:rPr lang="es-ES" dirty="0" smtClean="0"/>
              <a:t> </a:t>
            </a:r>
            <a:r>
              <a:rPr lang="es-ES" dirty="0" err="1" smtClean="0"/>
              <a:t>Neoplasms</a:t>
            </a:r>
            <a:endParaRPr lang="es-ES" dirty="0"/>
          </a:p>
        </p:txBody>
      </p:sp>
    </p:spTree>
    <p:extLst>
      <p:ext uri="{BB962C8B-B14F-4D97-AF65-F5344CB8AC3E}">
        <p14:creationId xmlns:p14="http://schemas.microsoft.com/office/powerpoint/2010/main" val="12586984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t>Page </a:t>
            </a:r>
            <a:r>
              <a:rPr lang="de-DE" sz="1000">
                <a:sym typeface="Wingdings" charset="0"/>
              </a:rPr>
              <a:t></a:t>
            </a:r>
            <a:r>
              <a:rPr lang="de-DE" sz="1000"/>
              <a:t> </a:t>
            </a:r>
            <a:fld id="{94A06EE0-2517-4746-A592-270B1FD5B64C}" type="slidenum">
              <a:rPr lang="de-DE" sz="1000"/>
              <a:pPr eaLnBrk="1" hangingPunct="1"/>
              <a:t>5</a:t>
            </a:fld>
            <a:endParaRPr lang="de-DE" sz="1000"/>
          </a:p>
        </p:txBody>
      </p:sp>
      <p:sp>
        <p:nvSpPr>
          <p:cNvPr id="21507" name="Rectangle 16"/>
          <p:cNvSpPr>
            <a:spLocks noGrp="1" noChangeArrowheads="1"/>
          </p:cNvSpPr>
          <p:nvPr>
            <p:ph type="title"/>
          </p:nvPr>
        </p:nvSpPr>
        <p:spPr/>
        <p:txBody>
          <a:bodyPr/>
          <a:lstStyle/>
          <a:p>
            <a:r>
              <a:rPr lang="es-ES_tradnl" noProof="1" smtClean="0">
                <a:latin typeface="Arial" charset="0"/>
              </a:rPr>
              <a:t>Carcinoma de células renals</a:t>
            </a:r>
            <a:endParaRPr noProof="1">
              <a:latin typeface="Arial" charset="0"/>
            </a:endParaRPr>
          </a:p>
        </p:txBody>
      </p:sp>
      <p:sp>
        <p:nvSpPr>
          <p:cNvPr id="21508" name="Rectangle 7"/>
          <p:cNvSpPr>
            <a:spLocks noChangeArrowheads="1"/>
          </p:cNvSpPr>
          <p:nvPr/>
        </p:nvSpPr>
        <p:spPr bwMode="gray">
          <a:xfrm>
            <a:off x="314325"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t>Patología</a:t>
            </a:r>
            <a:endParaRPr noProof="1"/>
          </a:p>
        </p:txBody>
      </p:sp>
      <p:sp>
        <p:nvSpPr>
          <p:cNvPr id="21509" name="Rectangle 27"/>
          <p:cNvSpPr>
            <a:spLocks noChangeArrowheads="1"/>
          </p:cNvSpPr>
          <p:nvPr/>
        </p:nvSpPr>
        <p:spPr bwMode="gray">
          <a:xfrm>
            <a:off x="787400" y="1555750"/>
            <a:ext cx="8047038" cy="446088"/>
          </a:xfrm>
          <a:prstGeom prst="rect">
            <a:avLst/>
          </a:prstGeom>
          <a:solidFill>
            <a:schemeClr val="folHlink"/>
          </a:solidFill>
          <a:ln w="12700">
            <a:solidFill>
              <a:srgbClr val="C0C0C0"/>
            </a:solidFill>
            <a:miter lim="800000"/>
            <a:headEnd/>
            <a:tailEnd/>
          </a:ln>
        </p:spPr>
        <p:txBody>
          <a:bodyPr lIns="252000" tIns="72000" rIns="72000" bIns="72000" anchor="ctr"/>
          <a:lstStyle/>
          <a:p>
            <a:pPr>
              <a:spcBef>
                <a:spcPct val="25000"/>
              </a:spcBef>
            </a:pPr>
            <a:r>
              <a:rPr lang="es-ES_tradnl" noProof="1" smtClean="0"/>
              <a:t>Predominio del carcinoma de células claras (60-75%)</a:t>
            </a:r>
            <a:endParaRPr noProof="1"/>
          </a:p>
        </p:txBody>
      </p:sp>
      <p:sp>
        <p:nvSpPr>
          <p:cNvPr id="21510" name="Rectangle 28"/>
          <p:cNvSpPr>
            <a:spLocks noChangeArrowheads="1"/>
          </p:cNvSpPr>
          <p:nvPr/>
        </p:nvSpPr>
        <p:spPr bwMode="gray">
          <a:xfrm>
            <a:off x="787400" y="2098675"/>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Carcinoma de células claras se origina en las células tubulares proximales</a:t>
            </a:r>
            <a:endParaRPr noProof="1"/>
          </a:p>
        </p:txBody>
      </p:sp>
      <p:sp>
        <p:nvSpPr>
          <p:cNvPr id="21511" name="Rectangle 29"/>
          <p:cNvSpPr>
            <a:spLocks noChangeArrowheads="1"/>
          </p:cNvSpPr>
          <p:nvPr/>
        </p:nvSpPr>
        <p:spPr bwMode="gray">
          <a:xfrm>
            <a:off x="787400" y="2640013"/>
            <a:ext cx="8047038"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Se asocian a deleción del 3p (donde está el gen VHL)</a:t>
            </a:r>
            <a:endParaRPr noProof="1"/>
          </a:p>
        </p:txBody>
      </p:sp>
      <p:sp>
        <p:nvSpPr>
          <p:cNvPr id="21512" name="Rectangle 30"/>
          <p:cNvSpPr>
            <a:spLocks noChangeArrowheads="1"/>
          </p:cNvSpPr>
          <p:nvPr/>
        </p:nvSpPr>
        <p:spPr bwMode="gray">
          <a:xfrm>
            <a:off x="787400" y="3184525"/>
            <a:ext cx="8047038" cy="4476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El 80% de los RCC metastásicos son de células claras</a:t>
            </a:r>
            <a:endParaRPr noProof="1"/>
          </a:p>
        </p:txBody>
      </p:sp>
      <p:sp>
        <p:nvSpPr>
          <p:cNvPr id="21513" name="Rectangle 31"/>
          <p:cNvSpPr>
            <a:spLocks noChangeArrowheads="1"/>
          </p:cNvSpPr>
          <p:nvPr/>
        </p:nvSpPr>
        <p:spPr bwMode="gray">
          <a:xfrm>
            <a:off x="787400" y="3727450"/>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Los carcinomas papilares son bilaterales con frecuencia</a:t>
            </a:r>
            <a:endParaRPr noProof="1"/>
          </a:p>
        </p:txBody>
      </p:sp>
      <p:sp>
        <p:nvSpPr>
          <p:cNvPr id="21514" name="Rectangle 32"/>
          <p:cNvSpPr>
            <a:spLocks noChangeArrowheads="1"/>
          </p:cNvSpPr>
          <p:nvPr/>
        </p:nvSpPr>
        <p:spPr bwMode="gray">
          <a:xfrm>
            <a:off x="328613" y="1555750"/>
            <a:ext cx="463550" cy="446088"/>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1</a:t>
            </a:r>
          </a:p>
        </p:txBody>
      </p:sp>
      <p:sp>
        <p:nvSpPr>
          <p:cNvPr id="21515" name="Rectangle 33"/>
          <p:cNvSpPr>
            <a:spLocks noChangeArrowheads="1"/>
          </p:cNvSpPr>
          <p:nvPr/>
        </p:nvSpPr>
        <p:spPr bwMode="gray">
          <a:xfrm>
            <a:off x="328613" y="2098675"/>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2</a:t>
            </a:r>
          </a:p>
        </p:txBody>
      </p:sp>
      <p:sp>
        <p:nvSpPr>
          <p:cNvPr id="21516" name="Rectangle 34"/>
          <p:cNvSpPr>
            <a:spLocks noChangeArrowheads="1"/>
          </p:cNvSpPr>
          <p:nvPr/>
        </p:nvSpPr>
        <p:spPr bwMode="gray">
          <a:xfrm>
            <a:off x="328613" y="2640013"/>
            <a:ext cx="463550"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3</a:t>
            </a:r>
          </a:p>
        </p:txBody>
      </p:sp>
      <p:sp>
        <p:nvSpPr>
          <p:cNvPr id="21517" name="Rectangle 35"/>
          <p:cNvSpPr>
            <a:spLocks noChangeArrowheads="1"/>
          </p:cNvSpPr>
          <p:nvPr/>
        </p:nvSpPr>
        <p:spPr bwMode="gray">
          <a:xfrm>
            <a:off x="328613" y="3184525"/>
            <a:ext cx="463550" cy="447675"/>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4</a:t>
            </a:r>
          </a:p>
        </p:txBody>
      </p:sp>
      <p:sp>
        <p:nvSpPr>
          <p:cNvPr id="21518" name="Rectangle 36"/>
          <p:cNvSpPr>
            <a:spLocks noChangeArrowheads="1"/>
          </p:cNvSpPr>
          <p:nvPr/>
        </p:nvSpPr>
        <p:spPr bwMode="gray">
          <a:xfrm>
            <a:off x="328613" y="3727450"/>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5</a:t>
            </a:r>
          </a:p>
        </p:txBody>
      </p:sp>
      <p:sp>
        <p:nvSpPr>
          <p:cNvPr id="21519" name="Rectangle 37"/>
          <p:cNvSpPr>
            <a:spLocks noChangeArrowheads="1"/>
          </p:cNvSpPr>
          <p:nvPr/>
        </p:nvSpPr>
        <p:spPr bwMode="gray">
          <a:xfrm>
            <a:off x="787400" y="4256088"/>
            <a:ext cx="8047038"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Los carcinomas cromófobos tienen un curso indolente con frecuencia</a:t>
            </a:r>
            <a:endParaRPr noProof="1"/>
          </a:p>
        </p:txBody>
      </p:sp>
      <p:sp>
        <p:nvSpPr>
          <p:cNvPr id="21520" name="Rectangle 38"/>
          <p:cNvSpPr>
            <a:spLocks noChangeArrowheads="1"/>
          </p:cNvSpPr>
          <p:nvPr/>
        </p:nvSpPr>
        <p:spPr bwMode="gray">
          <a:xfrm>
            <a:off x="787400" y="4800600"/>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Los carcinoma de túbulos colectores medulares son MUY agresivos, raros</a:t>
            </a:r>
            <a:endParaRPr noProof="1"/>
          </a:p>
        </p:txBody>
      </p:sp>
      <p:sp>
        <p:nvSpPr>
          <p:cNvPr id="21521" name="Rectangle 39"/>
          <p:cNvSpPr>
            <a:spLocks noChangeArrowheads="1"/>
          </p:cNvSpPr>
          <p:nvPr/>
        </p:nvSpPr>
        <p:spPr bwMode="gray">
          <a:xfrm>
            <a:off x="787400" y="5343525"/>
            <a:ext cx="8047038"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t>Los oncocitomas (túbulo colectores corticales) NO son cáncer</a:t>
            </a:r>
            <a:endParaRPr noProof="1"/>
          </a:p>
        </p:txBody>
      </p:sp>
      <p:sp>
        <p:nvSpPr>
          <p:cNvPr id="21522" name="Rectangle 40"/>
          <p:cNvSpPr>
            <a:spLocks noChangeArrowheads="1"/>
          </p:cNvSpPr>
          <p:nvPr/>
        </p:nvSpPr>
        <p:spPr bwMode="gray">
          <a:xfrm>
            <a:off x="328613" y="4256088"/>
            <a:ext cx="463550"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6</a:t>
            </a:r>
          </a:p>
        </p:txBody>
      </p:sp>
      <p:sp>
        <p:nvSpPr>
          <p:cNvPr id="21523" name="Rectangle 41"/>
          <p:cNvSpPr>
            <a:spLocks noChangeArrowheads="1"/>
          </p:cNvSpPr>
          <p:nvPr/>
        </p:nvSpPr>
        <p:spPr bwMode="gray">
          <a:xfrm>
            <a:off x="328613" y="4800600"/>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7</a:t>
            </a:r>
          </a:p>
        </p:txBody>
      </p:sp>
      <p:sp>
        <p:nvSpPr>
          <p:cNvPr id="21524" name="Rectangle 42"/>
          <p:cNvSpPr>
            <a:spLocks noChangeArrowheads="1"/>
          </p:cNvSpPr>
          <p:nvPr/>
        </p:nvSpPr>
        <p:spPr bwMode="gray">
          <a:xfrm>
            <a:off x="328613" y="5343525"/>
            <a:ext cx="463550"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rPr>
              <a:t>8</a:t>
            </a:r>
          </a:p>
        </p:txBody>
      </p:sp>
    </p:spTree>
    <p:extLst>
      <p:ext uri="{BB962C8B-B14F-4D97-AF65-F5344CB8AC3E}">
        <p14:creationId xmlns:p14="http://schemas.microsoft.com/office/powerpoint/2010/main" val="1949266474"/>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Oval 2"/>
          <p:cNvSpPr>
            <a:spLocks noChangeArrowheads="1"/>
          </p:cNvSpPr>
          <p:nvPr/>
        </p:nvSpPr>
        <p:spPr bwMode="auto">
          <a:xfrm>
            <a:off x="5005388" y="3475831"/>
            <a:ext cx="384175" cy="384175"/>
          </a:xfrm>
          <a:prstGeom prst="ellipse">
            <a:avLst/>
          </a:prstGeom>
          <a:solidFill>
            <a:schemeClr val="bg1"/>
          </a:solidFill>
          <a:ln w="12700">
            <a:solidFill>
              <a:schemeClr val="bg2"/>
            </a:solidFill>
            <a:round/>
            <a:headEnd/>
            <a:tailEnd/>
          </a:ln>
        </p:spPr>
        <p:txBody>
          <a:bodyPr wrap="none" anchor="ctr"/>
          <a:lstStyle/>
          <a:p>
            <a:pPr marL="342900" indent="-342900" algn="ctr">
              <a:buFont typeface="Wingdings" charset="0"/>
              <a:buNone/>
            </a:pPr>
            <a:r>
              <a:rPr lang="en-US" sz="1600" b="1"/>
              <a:t>Ub</a:t>
            </a:r>
          </a:p>
        </p:txBody>
      </p:sp>
      <p:sp>
        <p:nvSpPr>
          <p:cNvPr id="44035" name="Oval 3"/>
          <p:cNvSpPr>
            <a:spLocks noChangeArrowheads="1"/>
          </p:cNvSpPr>
          <p:nvPr/>
        </p:nvSpPr>
        <p:spPr bwMode="auto">
          <a:xfrm>
            <a:off x="3935413" y="1942306"/>
            <a:ext cx="1828800" cy="503237"/>
          </a:xfrm>
          <a:prstGeom prst="ellipse">
            <a:avLst/>
          </a:prstGeom>
          <a:solidFill>
            <a:schemeClr val="folHlink"/>
          </a:solidFill>
          <a:ln>
            <a:noFill/>
          </a:ln>
          <a:extLst>
            <a:ext uri="{91240B29-F687-4f45-9708-019B960494DF}">
              <a14:hiddenLine xmlns:a14="http://schemas.microsoft.com/office/drawing/2010/main" w="12700">
                <a:solidFill>
                  <a:srgbClr val="000000"/>
                </a:solidFill>
                <a:round/>
                <a:headEnd/>
                <a:tailEnd/>
              </a14:hiddenLine>
            </a:ext>
          </a:extLst>
        </p:spPr>
        <p:txBody>
          <a:bodyPr anchorCtr="1"/>
          <a:lstStyle/>
          <a:p>
            <a:pPr marL="342900" indent="-342900" algn="ctr">
              <a:buFont typeface="Wingdings" charset="0"/>
              <a:buNone/>
            </a:pPr>
            <a:r>
              <a:rPr lang="en-US" sz="1800" b="1">
                <a:solidFill>
                  <a:srgbClr val="000000"/>
                </a:solidFill>
              </a:rPr>
              <a:t>Elongin C</a:t>
            </a:r>
          </a:p>
        </p:txBody>
      </p:sp>
      <p:sp>
        <p:nvSpPr>
          <p:cNvPr id="44036" name="AutoShape 4"/>
          <p:cNvSpPr>
            <a:spLocks noChangeArrowheads="1"/>
          </p:cNvSpPr>
          <p:nvPr/>
        </p:nvSpPr>
        <p:spPr bwMode="auto">
          <a:xfrm flipV="1">
            <a:off x="4645025" y="2324893"/>
            <a:ext cx="381000" cy="304800"/>
          </a:xfrm>
          <a:custGeom>
            <a:avLst/>
            <a:gdLst>
              <a:gd name="T0" fmla="*/ 5880365 w 21600"/>
              <a:gd name="T1" fmla="*/ 2150533 h 21600"/>
              <a:gd name="T2" fmla="*/ 3360208 w 21600"/>
              <a:gd name="T3" fmla="*/ 4301067 h 21600"/>
              <a:gd name="T4" fmla="*/ 840052 w 21600"/>
              <a:gd name="T5" fmla="*/ 2150533 h 21600"/>
              <a:gd name="T6" fmla="*/ 33602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p>
        </p:txBody>
      </p:sp>
      <p:sp>
        <p:nvSpPr>
          <p:cNvPr id="44037" name="Text Box 5"/>
          <p:cNvSpPr txBox="1">
            <a:spLocks noChangeArrowheads="1"/>
          </p:cNvSpPr>
          <p:nvPr/>
        </p:nvSpPr>
        <p:spPr bwMode="auto">
          <a:xfrm>
            <a:off x="4676775" y="2339181"/>
            <a:ext cx="3286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sz="1800" b="1">
                <a:solidFill>
                  <a:srgbClr val="000000"/>
                </a:solidFill>
                <a:latin typeface="Symbol" charset="0"/>
                <a:cs typeface="ＭＳ Ｐゴシック" charset="0"/>
              </a:rPr>
              <a:t>a</a:t>
            </a:r>
            <a:endParaRPr lang="en-US" sz="4400" b="1">
              <a:solidFill>
                <a:srgbClr val="000000"/>
              </a:solidFill>
              <a:latin typeface="Helvetica" charset="0"/>
              <a:cs typeface="ＭＳ Ｐゴシック" charset="0"/>
            </a:endParaRPr>
          </a:p>
        </p:txBody>
      </p:sp>
      <p:sp>
        <p:nvSpPr>
          <p:cNvPr id="44038" name="Rectangle 6"/>
          <p:cNvSpPr>
            <a:spLocks noChangeArrowheads="1"/>
          </p:cNvSpPr>
          <p:nvPr/>
        </p:nvSpPr>
        <p:spPr bwMode="auto">
          <a:xfrm>
            <a:off x="2511425" y="2629693"/>
            <a:ext cx="2895600" cy="533400"/>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p>
        </p:txBody>
      </p:sp>
      <p:sp>
        <p:nvSpPr>
          <p:cNvPr id="44039" name="AutoShape 7"/>
          <p:cNvSpPr>
            <a:spLocks noChangeArrowheads="1"/>
          </p:cNvSpPr>
          <p:nvPr/>
        </p:nvSpPr>
        <p:spPr bwMode="auto">
          <a:xfrm>
            <a:off x="2968625" y="2774156"/>
            <a:ext cx="609600" cy="381000"/>
          </a:xfrm>
          <a:prstGeom prst="triangle">
            <a:avLst>
              <a:gd name="adj" fmla="val 50000"/>
            </a:avLst>
          </a:prstGeom>
          <a:solidFill>
            <a:schemeClr val="bg2"/>
          </a:solidFill>
          <a:ln w="12700">
            <a:solidFill>
              <a:schemeClr val="bg2"/>
            </a:solidFill>
            <a:miter lim="800000"/>
            <a:headEnd/>
            <a:tailEnd/>
          </a:ln>
        </p:spPr>
        <p:txBody>
          <a:bodyPr wrap="none" anchor="ctr">
            <a:spAutoFit/>
          </a:bodyPr>
          <a:lstStyle/>
          <a:p>
            <a:endParaRPr lang="es-ES"/>
          </a:p>
        </p:txBody>
      </p:sp>
      <p:sp>
        <p:nvSpPr>
          <p:cNvPr id="44040" name="Text Box 8"/>
          <p:cNvSpPr txBox="1">
            <a:spLocks noChangeArrowheads="1"/>
          </p:cNvSpPr>
          <p:nvPr/>
        </p:nvSpPr>
        <p:spPr bwMode="auto">
          <a:xfrm>
            <a:off x="3109913" y="2815431"/>
            <a:ext cx="3095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sz="1800" b="1">
                <a:solidFill>
                  <a:srgbClr val="000000"/>
                </a:solidFill>
                <a:latin typeface="Symbol" charset="0"/>
                <a:cs typeface="ＭＳ Ｐゴシック" charset="0"/>
              </a:rPr>
              <a:t>b</a:t>
            </a:r>
            <a:endParaRPr lang="en-US" sz="4400" b="1">
              <a:solidFill>
                <a:srgbClr val="000000"/>
              </a:solidFill>
              <a:latin typeface="Helvetica" charset="0"/>
              <a:cs typeface="ＭＳ Ｐゴシック" charset="0"/>
            </a:endParaRPr>
          </a:p>
        </p:txBody>
      </p:sp>
      <p:sp>
        <p:nvSpPr>
          <p:cNvPr id="44041" name="Text Box 9"/>
          <p:cNvSpPr txBox="1">
            <a:spLocks noChangeArrowheads="1"/>
          </p:cNvSpPr>
          <p:nvPr/>
        </p:nvSpPr>
        <p:spPr bwMode="auto">
          <a:xfrm>
            <a:off x="3578225" y="2629693"/>
            <a:ext cx="1112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sz="2800" b="1">
                <a:solidFill>
                  <a:srgbClr val="000000"/>
                </a:solidFill>
                <a:cs typeface="ＭＳ Ｐゴシック" charset="0"/>
              </a:rPr>
              <a:t>pVHL</a:t>
            </a:r>
          </a:p>
        </p:txBody>
      </p:sp>
      <p:sp>
        <p:nvSpPr>
          <p:cNvPr id="44042" name="AutoShape 10"/>
          <p:cNvSpPr>
            <a:spLocks noChangeArrowheads="1"/>
          </p:cNvSpPr>
          <p:nvPr/>
        </p:nvSpPr>
        <p:spPr bwMode="auto">
          <a:xfrm>
            <a:off x="2716213" y="3186906"/>
            <a:ext cx="1143000" cy="914400"/>
          </a:xfrm>
          <a:custGeom>
            <a:avLst/>
            <a:gdLst>
              <a:gd name="T0" fmla="*/ 30239073 w 21600"/>
              <a:gd name="T1" fmla="*/ 0 h 21600"/>
              <a:gd name="T2" fmla="*/ 7560469 w 21600"/>
              <a:gd name="T3" fmla="*/ 19354798 h 21600"/>
              <a:gd name="T4" fmla="*/ 30239073 w 21600"/>
              <a:gd name="T5" fmla="*/ 9677399 h 21600"/>
              <a:gd name="T6" fmla="*/ 68044221 w 21600"/>
              <a:gd name="T7" fmla="*/ 19354798 h 21600"/>
              <a:gd name="T8" fmla="*/ 52923275 w 21600"/>
              <a:gd name="T9" fmla="*/ 29032200 h 21600"/>
              <a:gd name="T10" fmla="*/ 37802343 w 21600"/>
              <a:gd name="T11" fmla="*/ 19354798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p>
            <a:endParaRPr lang="es-ES"/>
          </a:p>
        </p:txBody>
      </p:sp>
      <p:sp>
        <p:nvSpPr>
          <p:cNvPr id="44043" name="Oval 11"/>
          <p:cNvSpPr>
            <a:spLocks noChangeArrowheads="1"/>
          </p:cNvSpPr>
          <p:nvPr/>
        </p:nvSpPr>
        <p:spPr bwMode="auto">
          <a:xfrm>
            <a:off x="4271963" y="3733006"/>
            <a:ext cx="384175" cy="384175"/>
          </a:xfrm>
          <a:prstGeom prst="ellipse">
            <a:avLst/>
          </a:prstGeom>
          <a:solidFill>
            <a:schemeClr val="bg1"/>
          </a:solidFill>
          <a:ln w="12700">
            <a:solidFill>
              <a:schemeClr val="bg2"/>
            </a:solidFill>
            <a:round/>
            <a:headEnd/>
            <a:tailEnd/>
          </a:ln>
        </p:spPr>
        <p:txBody>
          <a:bodyPr wrap="none" anchor="ctr"/>
          <a:lstStyle/>
          <a:p>
            <a:pPr marL="342900" indent="-342900" algn="ctr">
              <a:buFont typeface="Wingdings" charset="0"/>
              <a:buNone/>
            </a:pPr>
            <a:r>
              <a:rPr lang="en-US" sz="1600" b="1"/>
              <a:t>Ub</a:t>
            </a:r>
          </a:p>
        </p:txBody>
      </p:sp>
      <p:sp>
        <p:nvSpPr>
          <p:cNvPr id="44044" name="AutoShape 12"/>
          <p:cNvSpPr>
            <a:spLocks noChangeArrowheads="1"/>
          </p:cNvSpPr>
          <p:nvPr/>
        </p:nvSpPr>
        <p:spPr bwMode="auto">
          <a:xfrm>
            <a:off x="4962525" y="4228306"/>
            <a:ext cx="1600200" cy="838200"/>
          </a:xfrm>
          <a:prstGeom prst="can">
            <a:avLst>
              <a:gd name="adj" fmla="val 25000"/>
            </a:avLst>
          </a:prstGeom>
          <a:solidFill>
            <a:schemeClr val="bg2"/>
          </a:solidFill>
          <a:ln w="28575">
            <a:solidFill>
              <a:srgbClr val="000000"/>
            </a:solidFill>
            <a:round/>
            <a:headEnd/>
            <a:tailEnd/>
          </a:ln>
        </p:spPr>
        <p:txBody>
          <a:bodyPr wrap="none" anchor="ctr">
            <a:spAutoFit/>
          </a:bodyPr>
          <a:lstStyle/>
          <a:p>
            <a:endParaRPr lang="es-ES"/>
          </a:p>
        </p:txBody>
      </p:sp>
      <p:sp>
        <p:nvSpPr>
          <p:cNvPr id="44045" name="AutoShape 13"/>
          <p:cNvSpPr>
            <a:spLocks noChangeArrowheads="1"/>
          </p:cNvSpPr>
          <p:nvPr/>
        </p:nvSpPr>
        <p:spPr bwMode="auto">
          <a:xfrm rot="5400000">
            <a:off x="5343525" y="3847306"/>
            <a:ext cx="533400" cy="533400"/>
          </a:xfrm>
          <a:custGeom>
            <a:avLst/>
            <a:gdLst>
              <a:gd name="T0" fmla="*/ 9224066 w 21600"/>
              <a:gd name="T1" fmla="*/ 0 h 21600"/>
              <a:gd name="T2" fmla="*/ 9224066 w 21600"/>
              <a:gd name="T3" fmla="*/ 7414137 h 21600"/>
              <a:gd name="T4" fmla="*/ 1973975 w 21600"/>
              <a:gd name="T5" fmla="*/ 13172018 h 21600"/>
              <a:gd name="T6" fmla="*/ 13172018 w 21600"/>
              <a:gd name="T7" fmla="*/ 3707081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tx2"/>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p>
            <a:endParaRPr lang="es-ES"/>
          </a:p>
        </p:txBody>
      </p:sp>
      <p:sp>
        <p:nvSpPr>
          <p:cNvPr id="44046" name="Text Box 14"/>
          <p:cNvSpPr txBox="1">
            <a:spLocks noChangeArrowheads="1"/>
          </p:cNvSpPr>
          <p:nvPr/>
        </p:nvSpPr>
        <p:spPr bwMode="auto">
          <a:xfrm>
            <a:off x="4999038" y="4572793"/>
            <a:ext cx="152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sz="1800" b="1">
                <a:solidFill>
                  <a:srgbClr val="000000"/>
                </a:solidFill>
                <a:cs typeface="ＭＳ Ｐゴシック" charset="0"/>
              </a:rPr>
              <a:t>Proteasome</a:t>
            </a:r>
          </a:p>
        </p:txBody>
      </p:sp>
      <p:grpSp>
        <p:nvGrpSpPr>
          <p:cNvPr id="44047" name="Group 15"/>
          <p:cNvGrpSpPr>
            <a:grpSpLocks/>
          </p:cNvGrpSpPr>
          <p:nvPr/>
        </p:nvGrpSpPr>
        <p:grpSpPr bwMode="auto">
          <a:xfrm>
            <a:off x="5480050" y="5085556"/>
            <a:ext cx="609600" cy="835025"/>
            <a:chOff x="2688" y="2976"/>
            <a:chExt cx="384" cy="528"/>
          </a:xfrm>
        </p:grpSpPr>
        <p:sp>
          <p:nvSpPr>
            <p:cNvPr id="44061" name="AutoShape 16"/>
            <p:cNvSpPr>
              <a:spLocks noChangeArrowheads="1"/>
            </p:cNvSpPr>
            <p:nvPr/>
          </p:nvSpPr>
          <p:spPr bwMode="auto">
            <a:xfrm>
              <a:off x="2688" y="2976"/>
              <a:ext cx="384" cy="240"/>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p>
          </p:txBody>
        </p:sp>
        <p:sp>
          <p:nvSpPr>
            <p:cNvPr id="44062" name="Rectangle 17"/>
            <p:cNvSpPr>
              <a:spLocks noChangeArrowheads="1"/>
            </p:cNvSpPr>
            <p:nvPr/>
          </p:nvSpPr>
          <p:spPr bwMode="auto">
            <a:xfrm>
              <a:off x="2688" y="3216"/>
              <a:ext cx="384" cy="288"/>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p>
          </p:txBody>
        </p:sp>
      </p:grpSp>
      <p:sp>
        <p:nvSpPr>
          <p:cNvPr id="44048" name="Freeform 18"/>
          <p:cNvSpPr>
            <a:spLocks/>
          </p:cNvSpPr>
          <p:nvPr/>
        </p:nvSpPr>
        <p:spPr bwMode="auto">
          <a:xfrm>
            <a:off x="5556250" y="5174456"/>
            <a:ext cx="508000" cy="719137"/>
          </a:xfrm>
          <a:custGeom>
            <a:avLst/>
            <a:gdLst>
              <a:gd name="T0" fmla="*/ 0 w 320"/>
              <a:gd name="T1" fmla="*/ 101153 h 455"/>
              <a:gd name="T2" fmla="*/ 152400 w 320"/>
              <a:gd name="T3" fmla="*/ 328748 h 455"/>
              <a:gd name="T4" fmla="*/ 304800 w 320"/>
              <a:gd name="T5" fmla="*/ 25288 h 455"/>
              <a:gd name="T6" fmla="*/ 381000 w 320"/>
              <a:gd name="T7" fmla="*/ 177018 h 455"/>
              <a:gd name="T8" fmla="*/ 457200 w 320"/>
              <a:gd name="T9" fmla="*/ 328748 h 455"/>
              <a:gd name="T10" fmla="*/ 76200 w 320"/>
              <a:gd name="T11" fmla="*/ 556343 h 455"/>
              <a:gd name="T12" fmla="*/ 228600 w 320"/>
              <a:gd name="T13" fmla="*/ 632208 h 455"/>
              <a:gd name="T14" fmla="*/ 304800 w 320"/>
              <a:gd name="T15" fmla="*/ 708073 h 455"/>
              <a:gd name="T16" fmla="*/ 381000 w 320"/>
              <a:gd name="T17" fmla="*/ 708073 h 455"/>
              <a:gd name="T18" fmla="*/ 304800 w 320"/>
              <a:gd name="T19" fmla="*/ 708073 h 4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0"/>
              <a:gd name="T31" fmla="*/ 0 h 455"/>
              <a:gd name="T32" fmla="*/ 320 w 320"/>
              <a:gd name="T33" fmla="*/ 455 h 4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0" h="455">
                <a:moveTo>
                  <a:pt x="0" y="64"/>
                </a:moveTo>
                <a:cubicBezTo>
                  <a:pt x="31" y="140"/>
                  <a:pt x="63" y="216"/>
                  <a:pt x="96" y="208"/>
                </a:cubicBezTo>
                <a:cubicBezTo>
                  <a:pt x="128" y="199"/>
                  <a:pt x="168" y="32"/>
                  <a:pt x="192" y="16"/>
                </a:cubicBezTo>
                <a:cubicBezTo>
                  <a:pt x="216" y="0"/>
                  <a:pt x="224" y="80"/>
                  <a:pt x="240" y="112"/>
                </a:cubicBezTo>
                <a:cubicBezTo>
                  <a:pt x="256" y="144"/>
                  <a:pt x="320" y="168"/>
                  <a:pt x="288" y="208"/>
                </a:cubicBezTo>
                <a:cubicBezTo>
                  <a:pt x="256" y="248"/>
                  <a:pt x="72" y="320"/>
                  <a:pt x="48" y="352"/>
                </a:cubicBezTo>
                <a:cubicBezTo>
                  <a:pt x="24" y="384"/>
                  <a:pt x="120" y="384"/>
                  <a:pt x="144" y="400"/>
                </a:cubicBezTo>
                <a:cubicBezTo>
                  <a:pt x="168" y="416"/>
                  <a:pt x="176" y="440"/>
                  <a:pt x="192" y="448"/>
                </a:cubicBezTo>
                <a:cubicBezTo>
                  <a:pt x="207" y="455"/>
                  <a:pt x="240" y="448"/>
                  <a:pt x="240" y="448"/>
                </a:cubicBezTo>
                <a:cubicBezTo>
                  <a:pt x="240" y="448"/>
                  <a:pt x="200" y="448"/>
                  <a:pt x="192" y="448"/>
                </a:cubicBezTo>
              </a:path>
            </a:pathLst>
          </a:custGeom>
          <a:noFill/>
          <a:ln w="571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s-ES"/>
          </a:p>
        </p:txBody>
      </p:sp>
      <p:sp>
        <p:nvSpPr>
          <p:cNvPr id="44049" name="Text Box 19"/>
          <p:cNvSpPr txBox="1">
            <a:spLocks noChangeArrowheads="1"/>
          </p:cNvSpPr>
          <p:nvPr/>
        </p:nvSpPr>
        <p:spPr bwMode="auto">
          <a:xfrm>
            <a:off x="6346825" y="5507831"/>
            <a:ext cx="18780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sz="2000" b="1">
                <a:cs typeface="ＭＳ Ｐゴシック" charset="0"/>
              </a:rPr>
              <a:t>HIF destroyed</a:t>
            </a:r>
            <a:endParaRPr lang="en-US" sz="4400" b="1">
              <a:cs typeface="ＭＳ Ｐゴシック" charset="0"/>
            </a:endParaRPr>
          </a:p>
        </p:txBody>
      </p:sp>
      <p:sp>
        <p:nvSpPr>
          <p:cNvPr id="44050" name="Text Box 20"/>
          <p:cNvSpPr txBox="1">
            <a:spLocks noChangeArrowheads="1"/>
          </p:cNvSpPr>
          <p:nvPr/>
        </p:nvSpPr>
        <p:spPr bwMode="auto">
          <a:xfrm>
            <a:off x="806450" y="3285331"/>
            <a:ext cx="1719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b="1">
                <a:cs typeface="ＭＳ Ｐゴシック" charset="0"/>
              </a:rPr>
              <a:t>O</a:t>
            </a:r>
            <a:r>
              <a:rPr lang="en-US" b="1" baseline="-25000">
                <a:cs typeface="ＭＳ Ｐゴシック" charset="0"/>
              </a:rPr>
              <a:t>2</a:t>
            </a:r>
            <a:r>
              <a:rPr lang="en-US" b="1">
                <a:cs typeface="ＭＳ Ｐゴシック" charset="0"/>
              </a:rPr>
              <a:t> present</a:t>
            </a:r>
          </a:p>
        </p:txBody>
      </p:sp>
      <p:grpSp>
        <p:nvGrpSpPr>
          <p:cNvPr id="44051" name="Group 21"/>
          <p:cNvGrpSpPr>
            <a:grpSpLocks/>
          </p:cNvGrpSpPr>
          <p:nvPr/>
        </p:nvGrpSpPr>
        <p:grpSpPr bwMode="auto">
          <a:xfrm>
            <a:off x="2435225" y="3677443"/>
            <a:ext cx="762000" cy="854075"/>
            <a:chOff x="280" y="384"/>
            <a:chExt cx="480" cy="538"/>
          </a:xfrm>
        </p:grpSpPr>
        <p:sp>
          <p:nvSpPr>
            <p:cNvPr id="44059" name="Rectangle 22"/>
            <p:cNvSpPr>
              <a:spLocks noChangeArrowheads="1"/>
            </p:cNvSpPr>
            <p:nvPr/>
          </p:nvSpPr>
          <p:spPr bwMode="auto">
            <a:xfrm>
              <a:off x="282" y="672"/>
              <a:ext cx="475" cy="250"/>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ctr" eaLnBrk="0" hangingPunct="0">
                <a:lnSpc>
                  <a:spcPct val="100000"/>
                </a:lnSpc>
                <a:spcBef>
                  <a:spcPct val="0"/>
                </a:spcBef>
                <a:spcAft>
                  <a:spcPct val="0"/>
                </a:spcAft>
                <a:buClrTx/>
                <a:buFontTx/>
                <a:buNone/>
              </a:pPr>
              <a:r>
                <a:rPr lang="en-US" sz="2000" b="1">
                  <a:solidFill>
                    <a:srgbClr val="000000"/>
                  </a:solidFill>
                  <a:cs typeface="ＭＳ Ｐゴシック" charset="0"/>
                </a:rPr>
                <a:t>HIF</a:t>
              </a:r>
              <a:r>
                <a:rPr lang="en-US" sz="2000" b="1">
                  <a:solidFill>
                    <a:srgbClr val="000000"/>
                  </a:solidFill>
                  <a:latin typeface="Symbol" charset="0"/>
                  <a:cs typeface="ＭＳ Ｐゴシック" charset="0"/>
                </a:rPr>
                <a:t></a:t>
              </a:r>
              <a:endParaRPr lang="en-US" sz="1400" b="1">
                <a:solidFill>
                  <a:srgbClr val="000000"/>
                </a:solidFill>
                <a:latin typeface="Helvetica" charset="0"/>
                <a:cs typeface="ＭＳ Ｐゴシック" charset="0"/>
              </a:endParaRPr>
            </a:p>
          </p:txBody>
        </p:sp>
        <p:sp>
          <p:nvSpPr>
            <p:cNvPr id="44060" name="AutoShape 23"/>
            <p:cNvSpPr>
              <a:spLocks noChangeArrowheads="1"/>
            </p:cNvSpPr>
            <p:nvPr/>
          </p:nvSpPr>
          <p:spPr bwMode="auto">
            <a:xfrm>
              <a:off x="280" y="384"/>
              <a:ext cx="480" cy="288"/>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p>
          </p:txBody>
        </p:sp>
      </p:grpSp>
      <p:sp>
        <p:nvSpPr>
          <p:cNvPr id="44052" name="Oval 24"/>
          <p:cNvSpPr>
            <a:spLocks noChangeArrowheads="1"/>
          </p:cNvSpPr>
          <p:nvPr/>
        </p:nvSpPr>
        <p:spPr bwMode="auto">
          <a:xfrm>
            <a:off x="4664075" y="3620293"/>
            <a:ext cx="384175" cy="384175"/>
          </a:xfrm>
          <a:prstGeom prst="ellipse">
            <a:avLst/>
          </a:prstGeom>
          <a:solidFill>
            <a:schemeClr val="bg1"/>
          </a:solidFill>
          <a:ln w="12700">
            <a:solidFill>
              <a:schemeClr val="bg2"/>
            </a:solidFill>
            <a:round/>
            <a:headEnd/>
            <a:tailEnd/>
          </a:ln>
        </p:spPr>
        <p:txBody>
          <a:bodyPr wrap="none" anchor="ctr"/>
          <a:lstStyle/>
          <a:p>
            <a:pPr marL="342900" indent="-342900" algn="ctr">
              <a:buFont typeface="Wingdings" charset="0"/>
              <a:buNone/>
            </a:pPr>
            <a:r>
              <a:rPr lang="en-US" sz="1600" b="1"/>
              <a:t>Ub</a:t>
            </a:r>
          </a:p>
        </p:txBody>
      </p:sp>
      <p:grpSp>
        <p:nvGrpSpPr>
          <p:cNvPr id="44053" name="Group 25"/>
          <p:cNvGrpSpPr>
            <a:grpSpLocks/>
          </p:cNvGrpSpPr>
          <p:nvPr/>
        </p:nvGrpSpPr>
        <p:grpSpPr bwMode="auto">
          <a:xfrm>
            <a:off x="3573463" y="3772693"/>
            <a:ext cx="762000" cy="854075"/>
            <a:chOff x="280" y="384"/>
            <a:chExt cx="480" cy="538"/>
          </a:xfrm>
        </p:grpSpPr>
        <p:sp>
          <p:nvSpPr>
            <p:cNvPr id="44057" name="Rectangle 26"/>
            <p:cNvSpPr>
              <a:spLocks noChangeArrowheads="1"/>
            </p:cNvSpPr>
            <p:nvPr/>
          </p:nvSpPr>
          <p:spPr bwMode="auto">
            <a:xfrm>
              <a:off x="282" y="672"/>
              <a:ext cx="475" cy="250"/>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ctr" eaLnBrk="0" hangingPunct="0">
                <a:lnSpc>
                  <a:spcPct val="100000"/>
                </a:lnSpc>
                <a:spcBef>
                  <a:spcPct val="0"/>
                </a:spcBef>
                <a:spcAft>
                  <a:spcPct val="0"/>
                </a:spcAft>
                <a:buClrTx/>
                <a:buFontTx/>
                <a:buNone/>
              </a:pPr>
              <a:r>
                <a:rPr lang="en-US" sz="2000" b="1">
                  <a:solidFill>
                    <a:srgbClr val="000000"/>
                  </a:solidFill>
                  <a:cs typeface="ＭＳ Ｐゴシック" charset="0"/>
                </a:rPr>
                <a:t>HIF</a:t>
              </a:r>
              <a:r>
                <a:rPr lang="en-US" sz="2000" b="1">
                  <a:solidFill>
                    <a:srgbClr val="000000"/>
                  </a:solidFill>
                  <a:latin typeface="Symbol" charset="0"/>
                  <a:cs typeface="ＭＳ Ｐゴシック" charset="0"/>
                </a:rPr>
                <a:t></a:t>
              </a:r>
              <a:endParaRPr lang="en-US" sz="1400" b="1">
                <a:solidFill>
                  <a:srgbClr val="000000"/>
                </a:solidFill>
                <a:latin typeface="Helvetica" charset="0"/>
                <a:cs typeface="ＭＳ Ｐゴシック" charset="0"/>
              </a:endParaRPr>
            </a:p>
          </p:txBody>
        </p:sp>
        <p:sp>
          <p:nvSpPr>
            <p:cNvPr id="44058" name="AutoShape 27"/>
            <p:cNvSpPr>
              <a:spLocks noChangeArrowheads="1"/>
            </p:cNvSpPr>
            <p:nvPr/>
          </p:nvSpPr>
          <p:spPr bwMode="auto">
            <a:xfrm>
              <a:off x="280" y="384"/>
              <a:ext cx="480" cy="288"/>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p>
          </p:txBody>
        </p:sp>
      </p:grpSp>
      <p:sp>
        <p:nvSpPr>
          <p:cNvPr id="44054" name="AutoShape 28"/>
          <p:cNvSpPr>
            <a:spLocks noChangeArrowheads="1"/>
          </p:cNvSpPr>
          <p:nvPr/>
        </p:nvSpPr>
        <p:spPr bwMode="auto">
          <a:xfrm>
            <a:off x="4849813" y="1586706"/>
            <a:ext cx="1733550" cy="366712"/>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a:tailEnd/>
              </a14:hiddenLine>
            </a:ext>
          </a:extLst>
        </p:spPr>
        <p:txBody>
          <a:bodyPr anchor="ctr">
            <a:spAutoFit/>
          </a:bodyPr>
          <a:lstStyle/>
          <a:p>
            <a:pPr marL="342900" indent="-342900" algn="ctr">
              <a:buFont typeface="Wingdings" charset="0"/>
              <a:buNone/>
            </a:pPr>
            <a:r>
              <a:rPr lang="en-US" sz="1800" b="1">
                <a:solidFill>
                  <a:srgbClr val="000000"/>
                </a:solidFill>
              </a:rPr>
              <a:t>Cul2</a:t>
            </a:r>
          </a:p>
        </p:txBody>
      </p:sp>
      <p:sp>
        <p:nvSpPr>
          <p:cNvPr id="44055" name="Oval 29"/>
          <p:cNvSpPr>
            <a:spLocks noChangeArrowheads="1"/>
          </p:cNvSpPr>
          <p:nvPr/>
        </p:nvSpPr>
        <p:spPr bwMode="auto">
          <a:xfrm>
            <a:off x="2693988" y="1667668"/>
            <a:ext cx="1692275" cy="442913"/>
          </a:xfrm>
          <a:prstGeom prst="ellipse">
            <a:avLst/>
          </a:prstGeom>
          <a:solidFill>
            <a:schemeClr val="hlink"/>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spAutoFit/>
          </a:bodyPr>
          <a:lstStyle/>
          <a:p>
            <a:pPr marL="342900" indent="-342900" algn="ctr">
              <a:buFont typeface="Wingdings" charset="0"/>
              <a:buNone/>
            </a:pPr>
            <a:r>
              <a:rPr lang="en-US" sz="1800" b="1">
                <a:solidFill>
                  <a:srgbClr val="000000"/>
                </a:solidFill>
              </a:rPr>
              <a:t>Elongin B</a:t>
            </a:r>
          </a:p>
        </p:txBody>
      </p:sp>
      <p:sp>
        <p:nvSpPr>
          <p:cNvPr id="44056" name="Rectangle 30"/>
          <p:cNvSpPr>
            <a:spLocks noGrp="1" noChangeArrowheads="1"/>
          </p:cNvSpPr>
          <p:nvPr>
            <p:ph type="title"/>
          </p:nvPr>
        </p:nvSpPr>
        <p:spPr/>
        <p:txBody>
          <a:bodyPr/>
          <a:lstStyle/>
          <a:p>
            <a:pPr eaLnBrk="1" hangingPunct="1"/>
            <a:r>
              <a:rPr lang="en-US">
                <a:latin typeface="Arial" charset="0"/>
              </a:rPr>
              <a:t>Control of HIF by pVHL</a:t>
            </a:r>
          </a:p>
        </p:txBody>
      </p:sp>
    </p:spTree>
    <p:extLst>
      <p:ext uri="{BB962C8B-B14F-4D97-AF65-F5344CB8AC3E}">
        <p14:creationId xmlns:p14="http://schemas.microsoft.com/office/powerpoint/2010/main" val="3878900795"/>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Oval 2"/>
          <p:cNvSpPr>
            <a:spLocks noChangeArrowheads="1"/>
          </p:cNvSpPr>
          <p:nvPr/>
        </p:nvSpPr>
        <p:spPr bwMode="auto">
          <a:xfrm>
            <a:off x="3633788" y="2411413"/>
            <a:ext cx="1828800" cy="503237"/>
          </a:xfrm>
          <a:prstGeom prst="ellipse">
            <a:avLst/>
          </a:prstGeom>
          <a:solidFill>
            <a:schemeClr val="folHlink"/>
          </a:solidFill>
          <a:ln>
            <a:noFill/>
          </a:ln>
          <a:extLst>
            <a:ext uri="{91240B29-F687-4f45-9708-019B960494DF}">
              <a14:hiddenLine xmlns:a14="http://schemas.microsoft.com/office/drawing/2010/main" w="12700">
                <a:solidFill>
                  <a:srgbClr val="000000"/>
                </a:solidFill>
                <a:round/>
                <a:headEnd/>
                <a:tailEnd/>
              </a14:hiddenLine>
            </a:ext>
          </a:extLst>
        </p:spPr>
        <p:txBody>
          <a:bodyPr anchorCtr="1"/>
          <a:lstStyle/>
          <a:p>
            <a:pPr marL="342900" indent="-342900" algn="ctr">
              <a:buFont typeface="Wingdings" charset="0"/>
              <a:buNone/>
            </a:pPr>
            <a:r>
              <a:rPr lang="en-US" sz="1800" b="1">
                <a:solidFill>
                  <a:srgbClr val="000000"/>
                </a:solidFill>
              </a:rPr>
              <a:t>Elongin C</a:t>
            </a:r>
          </a:p>
        </p:txBody>
      </p:sp>
      <p:sp>
        <p:nvSpPr>
          <p:cNvPr id="45059" name="AutoShape 3"/>
          <p:cNvSpPr>
            <a:spLocks noChangeArrowheads="1"/>
          </p:cNvSpPr>
          <p:nvPr/>
        </p:nvSpPr>
        <p:spPr bwMode="auto">
          <a:xfrm flipV="1">
            <a:off x="4343400" y="2794000"/>
            <a:ext cx="381000" cy="304800"/>
          </a:xfrm>
          <a:custGeom>
            <a:avLst/>
            <a:gdLst>
              <a:gd name="T0" fmla="*/ 5880365 w 21600"/>
              <a:gd name="T1" fmla="*/ 2150533 h 21600"/>
              <a:gd name="T2" fmla="*/ 3360208 w 21600"/>
              <a:gd name="T3" fmla="*/ 4301067 h 21600"/>
              <a:gd name="T4" fmla="*/ 840052 w 21600"/>
              <a:gd name="T5" fmla="*/ 2150533 h 21600"/>
              <a:gd name="T6" fmla="*/ 33602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p>
        </p:txBody>
      </p:sp>
      <p:sp>
        <p:nvSpPr>
          <p:cNvPr id="45060" name="Text Box 4"/>
          <p:cNvSpPr txBox="1">
            <a:spLocks noChangeArrowheads="1"/>
          </p:cNvSpPr>
          <p:nvPr/>
        </p:nvSpPr>
        <p:spPr bwMode="auto">
          <a:xfrm>
            <a:off x="4375150" y="2808288"/>
            <a:ext cx="3286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sz="1800" b="1">
                <a:solidFill>
                  <a:srgbClr val="000000"/>
                </a:solidFill>
                <a:latin typeface="Symbol" charset="0"/>
                <a:cs typeface="ＭＳ Ｐゴシック" charset="0"/>
              </a:rPr>
              <a:t>a</a:t>
            </a:r>
            <a:endParaRPr lang="en-US" sz="4400" b="1">
              <a:solidFill>
                <a:srgbClr val="000000"/>
              </a:solidFill>
              <a:latin typeface="Helvetica" charset="0"/>
              <a:cs typeface="ＭＳ Ｐゴシック" charset="0"/>
            </a:endParaRPr>
          </a:p>
        </p:txBody>
      </p:sp>
      <p:sp>
        <p:nvSpPr>
          <p:cNvPr id="45061" name="Rectangle 5"/>
          <p:cNvSpPr>
            <a:spLocks noChangeArrowheads="1"/>
          </p:cNvSpPr>
          <p:nvPr/>
        </p:nvSpPr>
        <p:spPr bwMode="auto">
          <a:xfrm>
            <a:off x="2209800" y="3098800"/>
            <a:ext cx="2895600" cy="533400"/>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p>
        </p:txBody>
      </p:sp>
      <p:sp>
        <p:nvSpPr>
          <p:cNvPr id="45062" name="AutoShape 6"/>
          <p:cNvSpPr>
            <a:spLocks noChangeArrowheads="1"/>
          </p:cNvSpPr>
          <p:nvPr/>
        </p:nvSpPr>
        <p:spPr bwMode="auto">
          <a:xfrm>
            <a:off x="2667000" y="3243263"/>
            <a:ext cx="609600" cy="381000"/>
          </a:xfrm>
          <a:prstGeom prst="triangle">
            <a:avLst>
              <a:gd name="adj" fmla="val 50000"/>
            </a:avLst>
          </a:prstGeom>
          <a:solidFill>
            <a:schemeClr val="bg2"/>
          </a:solidFill>
          <a:ln w="12700">
            <a:solidFill>
              <a:schemeClr val="bg2"/>
            </a:solidFill>
            <a:miter lim="800000"/>
            <a:headEnd/>
            <a:tailEnd/>
          </a:ln>
        </p:spPr>
        <p:txBody>
          <a:bodyPr wrap="none" anchor="ctr">
            <a:spAutoFit/>
          </a:bodyPr>
          <a:lstStyle/>
          <a:p>
            <a:endParaRPr lang="es-ES"/>
          </a:p>
        </p:txBody>
      </p:sp>
      <p:sp>
        <p:nvSpPr>
          <p:cNvPr id="45063" name="Text Box 7"/>
          <p:cNvSpPr txBox="1">
            <a:spLocks noChangeArrowheads="1"/>
          </p:cNvSpPr>
          <p:nvPr/>
        </p:nvSpPr>
        <p:spPr bwMode="auto">
          <a:xfrm>
            <a:off x="2808288" y="3284538"/>
            <a:ext cx="3095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sz="1800" b="1">
                <a:solidFill>
                  <a:srgbClr val="000000"/>
                </a:solidFill>
                <a:latin typeface="Symbol" charset="0"/>
                <a:cs typeface="ＭＳ Ｐゴシック" charset="0"/>
              </a:rPr>
              <a:t>b</a:t>
            </a:r>
            <a:endParaRPr lang="en-US" sz="4400" b="1">
              <a:solidFill>
                <a:srgbClr val="000000"/>
              </a:solidFill>
              <a:latin typeface="Helvetica" charset="0"/>
              <a:cs typeface="ＭＳ Ｐゴシック" charset="0"/>
            </a:endParaRPr>
          </a:p>
        </p:txBody>
      </p:sp>
      <p:sp>
        <p:nvSpPr>
          <p:cNvPr id="45064" name="Text Box 8"/>
          <p:cNvSpPr txBox="1">
            <a:spLocks noChangeArrowheads="1"/>
          </p:cNvSpPr>
          <p:nvPr/>
        </p:nvSpPr>
        <p:spPr bwMode="auto">
          <a:xfrm>
            <a:off x="3276600" y="3098800"/>
            <a:ext cx="1112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sz="2800" b="1">
                <a:solidFill>
                  <a:srgbClr val="000000"/>
                </a:solidFill>
                <a:cs typeface="ＭＳ Ｐゴシック" charset="0"/>
              </a:rPr>
              <a:t>pVHL</a:t>
            </a:r>
          </a:p>
        </p:txBody>
      </p:sp>
      <p:sp>
        <p:nvSpPr>
          <p:cNvPr id="45065" name="Text Box 9"/>
          <p:cNvSpPr txBox="1">
            <a:spLocks noChangeArrowheads="1"/>
          </p:cNvSpPr>
          <p:nvPr/>
        </p:nvSpPr>
        <p:spPr bwMode="auto">
          <a:xfrm>
            <a:off x="465138" y="3754438"/>
            <a:ext cx="180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b="1">
                <a:cs typeface="ＭＳ Ｐゴシック" charset="0"/>
              </a:rPr>
              <a:t>(O</a:t>
            </a:r>
            <a:r>
              <a:rPr lang="en-US" b="1" baseline="-25000">
                <a:cs typeface="ＭＳ Ｐゴシック" charset="0"/>
              </a:rPr>
              <a:t>2</a:t>
            </a:r>
            <a:r>
              <a:rPr lang="en-US" b="1">
                <a:cs typeface="ＭＳ Ｐゴシック" charset="0"/>
              </a:rPr>
              <a:t> absent)</a:t>
            </a:r>
          </a:p>
        </p:txBody>
      </p:sp>
      <p:grpSp>
        <p:nvGrpSpPr>
          <p:cNvPr id="45066" name="Group 10"/>
          <p:cNvGrpSpPr>
            <a:grpSpLocks/>
          </p:cNvGrpSpPr>
          <p:nvPr/>
        </p:nvGrpSpPr>
        <p:grpSpPr bwMode="auto">
          <a:xfrm>
            <a:off x="2133600" y="4146550"/>
            <a:ext cx="762000" cy="854075"/>
            <a:chOff x="280" y="384"/>
            <a:chExt cx="480" cy="538"/>
          </a:xfrm>
        </p:grpSpPr>
        <p:sp>
          <p:nvSpPr>
            <p:cNvPr id="45075" name="Rectangle 11"/>
            <p:cNvSpPr>
              <a:spLocks noChangeArrowheads="1"/>
            </p:cNvSpPr>
            <p:nvPr/>
          </p:nvSpPr>
          <p:spPr bwMode="auto">
            <a:xfrm>
              <a:off x="282" y="672"/>
              <a:ext cx="475" cy="250"/>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ctr" eaLnBrk="0" hangingPunct="0">
                <a:lnSpc>
                  <a:spcPct val="100000"/>
                </a:lnSpc>
                <a:spcBef>
                  <a:spcPct val="0"/>
                </a:spcBef>
                <a:spcAft>
                  <a:spcPct val="0"/>
                </a:spcAft>
                <a:buClrTx/>
                <a:buFontTx/>
                <a:buNone/>
              </a:pPr>
              <a:r>
                <a:rPr lang="en-US" sz="2000" b="1">
                  <a:solidFill>
                    <a:srgbClr val="000000"/>
                  </a:solidFill>
                  <a:cs typeface="ＭＳ Ｐゴシック" charset="0"/>
                </a:rPr>
                <a:t>HIF</a:t>
              </a:r>
              <a:r>
                <a:rPr lang="en-US" sz="2000" b="1">
                  <a:solidFill>
                    <a:srgbClr val="000000"/>
                  </a:solidFill>
                  <a:latin typeface="Symbol" charset="0"/>
                  <a:cs typeface="ＭＳ Ｐゴシック" charset="0"/>
                </a:rPr>
                <a:t></a:t>
              </a:r>
              <a:endParaRPr lang="en-US" sz="1400" b="1">
                <a:solidFill>
                  <a:srgbClr val="000000"/>
                </a:solidFill>
                <a:latin typeface="Helvetica" charset="0"/>
                <a:cs typeface="ＭＳ Ｐゴシック" charset="0"/>
              </a:endParaRPr>
            </a:p>
          </p:txBody>
        </p:sp>
        <p:sp>
          <p:nvSpPr>
            <p:cNvPr id="45076" name="AutoShape 12"/>
            <p:cNvSpPr>
              <a:spLocks noChangeArrowheads="1"/>
            </p:cNvSpPr>
            <p:nvPr/>
          </p:nvSpPr>
          <p:spPr bwMode="auto">
            <a:xfrm>
              <a:off x="280" y="384"/>
              <a:ext cx="480" cy="288"/>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p>
          </p:txBody>
        </p:sp>
      </p:grpSp>
      <p:sp>
        <p:nvSpPr>
          <p:cNvPr id="45067" name="AutoShape 13"/>
          <p:cNvSpPr>
            <a:spLocks noChangeArrowheads="1"/>
          </p:cNvSpPr>
          <p:nvPr/>
        </p:nvSpPr>
        <p:spPr bwMode="auto">
          <a:xfrm>
            <a:off x="4548188" y="2055813"/>
            <a:ext cx="1733550" cy="366712"/>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a:tailEnd/>
              </a14:hiddenLine>
            </a:ext>
          </a:extLst>
        </p:spPr>
        <p:txBody>
          <a:bodyPr anchor="ctr">
            <a:spAutoFit/>
          </a:bodyPr>
          <a:lstStyle/>
          <a:p>
            <a:pPr marL="342900" indent="-342900" algn="ctr">
              <a:buFont typeface="Wingdings" charset="0"/>
              <a:buNone/>
            </a:pPr>
            <a:r>
              <a:rPr lang="en-US" sz="1800" b="1">
                <a:solidFill>
                  <a:srgbClr val="000000"/>
                </a:solidFill>
              </a:rPr>
              <a:t>Cul2</a:t>
            </a:r>
          </a:p>
        </p:txBody>
      </p:sp>
      <p:sp>
        <p:nvSpPr>
          <p:cNvPr id="45068" name="Oval 14"/>
          <p:cNvSpPr>
            <a:spLocks noChangeArrowheads="1"/>
          </p:cNvSpPr>
          <p:nvPr/>
        </p:nvSpPr>
        <p:spPr bwMode="auto">
          <a:xfrm>
            <a:off x="2392363" y="2136775"/>
            <a:ext cx="1692275" cy="442913"/>
          </a:xfrm>
          <a:prstGeom prst="ellipse">
            <a:avLst/>
          </a:prstGeom>
          <a:solidFill>
            <a:schemeClr val="hlink"/>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spAutoFit/>
          </a:bodyPr>
          <a:lstStyle/>
          <a:p>
            <a:pPr marL="342900" indent="-342900" algn="ctr">
              <a:buFont typeface="Wingdings" charset="0"/>
              <a:buNone/>
            </a:pPr>
            <a:r>
              <a:rPr lang="en-US" sz="1800" b="1">
                <a:solidFill>
                  <a:srgbClr val="000000"/>
                </a:solidFill>
              </a:rPr>
              <a:t>Elongin B</a:t>
            </a:r>
          </a:p>
        </p:txBody>
      </p:sp>
      <p:sp>
        <p:nvSpPr>
          <p:cNvPr id="45069" name="AutoShape 15"/>
          <p:cNvSpPr>
            <a:spLocks noChangeArrowheads="1"/>
          </p:cNvSpPr>
          <p:nvPr/>
        </p:nvSpPr>
        <p:spPr bwMode="auto">
          <a:xfrm>
            <a:off x="3232150" y="2894013"/>
            <a:ext cx="1219200" cy="990600"/>
          </a:xfrm>
          <a:custGeom>
            <a:avLst/>
            <a:gdLst>
              <a:gd name="T0" fmla="*/ 34408535 w 21600"/>
              <a:gd name="T1" fmla="*/ 0 h 21600"/>
              <a:gd name="T2" fmla="*/ 10077252 w 21600"/>
              <a:gd name="T3" fmla="*/ 6652567 h 21600"/>
              <a:gd name="T4" fmla="*/ 0 w 21600"/>
              <a:gd name="T5" fmla="*/ 22715006 h 21600"/>
              <a:gd name="T6" fmla="*/ 10077252 w 21600"/>
              <a:gd name="T7" fmla="*/ 38777447 h 21600"/>
              <a:gd name="T8" fmla="*/ 34408535 w 21600"/>
              <a:gd name="T9" fmla="*/ 45430012 h 21600"/>
              <a:gd name="T10" fmla="*/ 58739807 w 21600"/>
              <a:gd name="T11" fmla="*/ 38777447 h 21600"/>
              <a:gd name="T12" fmla="*/ 68817070 w 21600"/>
              <a:gd name="T13" fmla="*/ 22715006 h 21600"/>
              <a:gd name="T14" fmla="*/ 58739807 w 21600"/>
              <a:gd name="T15" fmla="*/ 665256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72603"/>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p>
            <a:endParaRPr lang="es-ES"/>
          </a:p>
        </p:txBody>
      </p:sp>
      <p:sp>
        <p:nvSpPr>
          <p:cNvPr id="45070" name="Line 16"/>
          <p:cNvSpPr>
            <a:spLocks noChangeShapeType="1"/>
          </p:cNvSpPr>
          <p:nvPr/>
        </p:nvSpPr>
        <p:spPr bwMode="auto">
          <a:xfrm>
            <a:off x="2362200" y="5153025"/>
            <a:ext cx="0" cy="533400"/>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s-ES"/>
          </a:p>
        </p:txBody>
      </p:sp>
      <p:sp>
        <p:nvSpPr>
          <p:cNvPr id="45071" name="Text Box 17"/>
          <p:cNvSpPr txBox="1">
            <a:spLocks noChangeArrowheads="1"/>
          </p:cNvSpPr>
          <p:nvPr/>
        </p:nvSpPr>
        <p:spPr bwMode="auto">
          <a:xfrm>
            <a:off x="343100" y="5649010"/>
            <a:ext cx="84101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lnSpc>
                <a:spcPct val="100000"/>
              </a:lnSpc>
              <a:spcBef>
                <a:spcPct val="0"/>
              </a:spcBef>
              <a:spcAft>
                <a:spcPct val="0"/>
              </a:spcAft>
              <a:buClrTx/>
              <a:buFontTx/>
              <a:buNone/>
            </a:pPr>
            <a:r>
              <a:rPr lang="en-US" b="1" dirty="0">
                <a:cs typeface="ＭＳ Ｐゴシック" charset="0"/>
              </a:rPr>
              <a:t>Activation of hypoxia-inducible </a:t>
            </a:r>
            <a:r>
              <a:rPr lang="en-US" b="1" dirty="0" smtClean="0">
                <a:cs typeface="ＭＳ Ｐゴシック" charset="0"/>
              </a:rPr>
              <a:t>genes (</a:t>
            </a:r>
            <a:r>
              <a:rPr lang="en-US" b="1" dirty="0" err="1" smtClean="0">
                <a:cs typeface="ＭＳ Ｐゴシック" charset="0"/>
              </a:rPr>
              <a:t>ie</a:t>
            </a:r>
            <a:r>
              <a:rPr lang="en-US" b="1" dirty="0" smtClean="0">
                <a:cs typeface="ＭＳ Ｐゴシック" charset="0"/>
              </a:rPr>
              <a:t> VEGF, PDGFR)</a:t>
            </a:r>
            <a:endParaRPr lang="en-US" b="1" dirty="0">
              <a:cs typeface="ＭＳ Ｐゴシック" charset="0"/>
            </a:endParaRPr>
          </a:p>
        </p:txBody>
      </p:sp>
      <p:sp>
        <p:nvSpPr>
          <p:cNvPr id="45072" name="AutoShape 18"/>
          <p:cNvSpPr>
            <a:spLocks noChangeArrowheads="1"/>
          </p:cNvSpPr>
          <p:nvPr/>
        </p:nvSpPr>
        <p:spPr bwMode="auto">
          <a:xfrm>
            <a:off x="2414588" y="3656013"/>
            <a:ext cx="1143000" cy="914400"/>
          </a:xfrm>
          <a:custGeom>
            <a:avLst/>
            <a:gdLst>
              <a:gd name="T0" fmla="*/ 30239073 w 21600"/>
              <a:gd name="T1" fmla="*/ 0 h 21600"/>
              <a:gd name="T2" fmla="*/ 7560469 w 21600"/>
              <a:gd name="T3" fmla="*/ 19354798 h 21600"/>
              <a:gd name="T4" fmla="*/ 30239073 w 21600"/>
              <a:gd name="T5" fmla="*/ 9677399 h 21600"/>
              <a:gd name="T6" fmla="*/ 68044221 w 21600"/>
              <a:gd name="T7" fmla="*/ 19354798 h 21600"/>
              <a:gd name="T8" fmla="*/ 52923275 w 21600"/>
              <a:gd name="T9" fmla="*/ 29032200 h 21600"/>
              <a:gd name="T10" fmla="*/ 37802343 w 21600"/>
              <a:gd name="T11" fmla="*/ 19354798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p>
            <a:endParaRPr lang="es-ES"/>
          </a:p>
        </p:txBody>
      </p:sp>
      <p:sp>
        <p:nvSpPr>
          <p:cNvPr id="45073" name="Rectangle 19"/>
          <p:cNvSpPr>
            <a:spLocks noChangeArrowheads="1"/>
          </p:cNvSpPr>
          <p:nvPr/>
        </p:nvSpPr>
        <p:spPr bwMode="auto">
          <a:xfrm>
            <a:off x="217487" y="423"/>
            <a:ext cx="8467725" cy="92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nSpc>
                <a:spcPct val="100000"/>
              </a:lnSpc>
              <a:spcBef>
                <a:spcPct val="0"/>
              </a:spcBef>
              <a:spcAft>
                <a:spcPct val="0"/>
              </a:spcAft>
              <a:buClrTx/>
              <a:buFontTx/>
              <a:buNone/>
            </a:pPr>
            <a:r>
              <a:rPr lang="en-US" sz="3500" b="1" dirty="0">
                <a:solidFill>
                  <a:schemeClr val="bg1"/>
                </a:solidFill>
              </a:rPr>
              <a:t>Activation of HIF</a:t>
            </a:r>
          </a:p>
        </p:txBody>
      </p:sp>
      <p:sp>
        <p:nvSpPr>
          <p:cNvPr id="45074" name="Line 20"/>
          <p:cNvSpPr>
            <a:spLocks noChangeShapeType="1"/>
          </p:cNvSpPr>
          <p:nvPr/>
        </p:nvSpPr>
        <p:spPr bwMode="auto">
          <a:xfrm>
            <a:off x="2484438" y="5060950"/>
            <a:ext cx="0" cy="5334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s-ES"/>
          </a:p>
        </p:txBody>
      </p:sp>
    </p:spTree>
    <p:extLst>
      <p:ext uri="{BB962C8B-B14F-4D97-AF65-F5344CB8AC3E}">
        <p14:creationId xmlns:p14="http://schemas.microsoft.com/office/powerpoint/2010/main" val="2360411368"/>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t>Page </a:t>
            </a:r>
            <a:r>
              <a:rPr lang="de-DE" sz="1000">
                <a:sym typeface="Wingdings" charset="0"/>
              </a:rPr>
              <a:t></a:t>
            </a:r>
            <a:r>
              <a:rPr lang="de-DE" sz="1000"/>
              <a:t> </a:t>
            </a:r>
            <a:fld id="{7731CE99-2836-3B41-8A59-D0CD6E06F7D3}" type="slidenum">
              <a:rPr lang="de-DE" sz="1000"/>
              <a:pPr eaLnBrk="1" hangingPunct="1"/>
              <a:t>8</a:t>
            </a:fld>
            <a:endParaRPr lang="de-DE" sz="1000"/>
          </a:p>
        </p:txBody>
      </p:sp>
      <p:sp>
        <p:nvSpPr>
          <p:cNvPr id="33795" name="Rectangle 16"/>
          <p:cNvSpPr>
            <a:spLocks noGrp="1" noChangeArrowheads="1"/>
          </p:cNvSpPr>
          <p:nvPr>
            <p:ph type="title"/>
          </p:nvPr>
        </p:nvSpPr>
        <p:spPr/>
        <p:txBody>
          <a:bodyPr/>
          <a:lstStyle/>
          <a:p>
            <a:r>
              <a:rPr lang="es-ES_tradnl" noProof="1" smtClean="0">
                <a:latin typeface="Arial" charset="0"/>
              </a:rPr>
              <a:t>Carcinoma de células renales</a:t>
            </a:r>
            <a:endParaRPr noProof="1">
              <a:latin typeface="Arial" charset="0"/>
            </a:endParaRPr>
          </a:p>
        </p:txBody>
      </p:sp>
      <p:sp>
        <p:nvSpPr>
          <p:cNvPr id="33796" name="Rectangle 3"/>
          <p:cNvSpPr>
            <a:spLocks noChangeArrowheads="1"/>
          </p:cNvSpPr>
          <p:nvPr/>
        </p:nvSpPr>
        <p:spPr bwMode="gray">
          <a:xfrm>
            <a:off x="314325" y="1555750"/>
            <a:ext cx="1719263" cy="968375"/>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rPr>
              <a:t>Clásica (10-20%)</a:t>
            </a:r>
            <a:endParaRPr sz="1600" b="1" noProof="1">
              <a:solidFill>
                <a:srgbClr val="FFFFFF"/>
              </a:solidFill>
            </a:endParaRPr>
          </a:p>
        </p:txBody>
      </p:sp>
      <p:sp>
        <p:nvSpPr>
          <p:cNvPr id="33797" name="Rectangle 4"/>
          <p:cNvSpPr>
            <a:spLocks noChangeArrowheads="1"/>
          </p:cNvSpPr>
          <p:nvPr/>
        </p:nvSpPr>
        <p:spPr bwMode="gray">
          <a:xfrm>
            <a:off x="2033588" y="1555750"/>
            <a:ext cx="6811962" cy="9683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chemeClr val="accent2"/>
              </a:buClr>
              <a:buFont typeface="Wingdings" charset="0"/>
              <a:buChar char="§"/>
            </a:pPr>
            <a:r>
              <a:rPr lang="es-ES_tradnl" sz="1600" noProof="1" smtClean="0"/>
              <a:t>Hematuria</a:t>
            </a:r>
          </a:p>
          <a:p>
            <a:pPr marL="190500" indent="-190500">
              <a:lnSpc>
                <a:spcPct val="90000"/>
              </a:lnSpc>
              <a:spcBef>
                <a:spcPct val="10000"/>
              </a:spcBef>
              <a:buClr>
                <a:schemeClr val="accent2"/>
              </a:buClr>
              <a:buFont typeface="Wingdings" charset="0"/>
              <a:buChar char="§"/>
            </a:pPr>
            <a:r>
              <a:rPr lang="es-ES_tradnl" sz="1600" noProof="1" smtClean="0"/>
              <a:t>Dolor abdominal</a:t>
            </a:r>
          </a:p>
          <a:p>
            <a:pPr marL="190500" indent="-190500">
              <a:lnSpc>
                <a:spcPct val="90000"/>
              </a:lnSpc>
              <a:spcBef>
                <a:spcPct val="10000"/>
              </a:spcBef>
              <a:buClr>
                <a:schemeClr val="accent2"/>
              </a:buClr>
              <a:buFont typeface="Wingdings" charset="0"/>
              <a:buChar char="§"/>
            </a:pPr>
            <a:r>
              <a:rPr lang="es-ES_tradnl" sz="1600" noProof="1" smtClean="0"/>
              <a:t>Masa en flanco</a:t>
            </a:r>
            <a:endParaRPr sz="1600" noProof="1"/>
          </a:p>
        </p:txBody>
      </p:sp>
      <p:sp>
        <p:nvSpPr>
          <p:cNvPr id="33798" name="Rectangle 5"/>
          <p:cNvSpPr>
            <a:spLocks noChangeArrowheads="1"/>
          </p:cNvSpPr>
          <p:nvPr/>
        </p:nvSpPr>
        <p:spPr bwMode="gray">
          <a:xfrm>
            <a:off x="314325" y="2646363"/>
            <a:ext cx="1719263" cy="966787"/>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rPr>
              <a:t>Otros síntomas</a:t>
            </a:r>
            <a:endParaRPr sz="1600" b="1" noProof="1">
              <a:solidFill>
                <a:srgbClr val="FFFFFF"/>
              </a:solidFill>
            </a:endParaRPr>
          </a:p>
        </p:txBody>
      </p:sp>
      <p:sp>
        <p:nvSpPr>
          <p:cNvPr id="33799" name="Rectangle 6"/>
          <p:cNvSpPr>
            <a:spLocks noChangeArrowheads="1"/>
          </p:cNvSpPr>
          <p:nvPr/>
        </p:nvSpPr>
        <p:spPr bwMode="gray">
          <a:xfrm>
            <a:off x="2033588" y="2646363"/>
            <a:ext cx="6811962" cy="966787"/>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chemeClr val="accent2"/>
              </a:buClr>
              <a:buFont typeface="Wingdings" charset="0"/>
              <a:buChar char="§"/>
            </a:pPr>
            <a:r>
              <a:rPr lang="es-ES_tradnl" sz="1600" noProof="1" smtClean="0"/>
              <a:t>Fiebre</a:t>
            </a:r>
          </a:p>
          <a:p>
            <a:pPr marL="190500" indent="-190500">
              <a:lnSpc>
                <a:spcPct val="90000"/>
              </a:lnSpc>
              <a:spcBef>
                <a:spcPct val="10000"/>
              </a:spcBef>
              <a:buClr>
                <a:schemeClr val="accent2"/>
              </a:buClr>
              <a:buFont typeface="Wingdings" charset="0"/>
              <a:buChar char="§"/>
            </a:pPr>
            <a:r>
              <a:rPr lang="es-ES_tradnl" sz="1600" noProof="1" smtClean="0"/>
              <a:t>Pérdida de peso</a:t>
            </a:r>
          </a:p>
          <a:p>
            <a:pPr marL="190500" indent="-190500">
              <a:lnSpc>
                <a:spcPct val="90000"/>
              </a:lnSpc>
              <a:spcBef>
                <a:spcPct val="10000"/>
              </a:spcBef>
              <a:buClr>
                <a:schemeClr val="accent2"/>
              </a:buClr>
              <a:buFont typeface="Wingdings" charset="0"/>
              <a:buChar char="§"/>
            </a:pPr>
            <a:r>
              <a:rPr lang="es-ES_tradnl" sz="1600" noProof="1" smtClean="0"/>
              <a:t>Varicocele</a:t>
            </a:r>
            <a:endParaRPr sz="1600" noProof="1"/>
          </a:p>
        </p:txBody>
      </p:sp>
      <p:sp>
        <p:nvSpPr>
          <p:cNvPr id="33800" name="Rectangle 7"/>
          <p:cNvSpPr>
            <a:spLocks noChangeArrowheads="1"/>
          </p:cNvSpPr>
          <p:nvPr/>
        </p:nvSpPr>
        <p:spPr bwMode="gray">
          <a:xfrm>
            <a:off x="314325" y="3736975"/>
            <a:ext cx="1719263" cy="966788"/>
          </a:xfrm>
          <a:prstGeom prst="rect">
            <a:avLst/>
          </a:prstGeom>
          <a:solidFill>
            <a:schemeClr val="accent2"/>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rPr>
              <a:t>Cómo se detecta?</a:t>
            </a:r>
            <a:endParaRPr sz="1600" b="1" noProof="1">
              <a:solidFill>
                <a:srgbClr val="FFFFFF"/>
              </a:solidFill>
            </a:endParaRPr>
          </a:p>
        </p:txBody>
      </p:sp>
      <p:sp>
        <p:nvSpPr>
          <p:cNvPr id="33801" name="Rectangle 8"/>
          <p:cNvSpPr>
            <a:spLocks noChangeArrowheads="1"/>
          </p:cNvSpPr>
          <p:nvPr/>
        </p:nvSpPr>
        <p:spPr bwMode="gray">
          <a:xfrm>
            <a:off x="2033588" y="3736975"/>
            <a:ext cx="6811962" cy="9667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chemeClr val="accent2"/>
              </a:buClr>
              <a:buFont typeface="Wingdings" charset="0"/>
              <a:buChar char="§"/>
            </a:pPr>
            <a:r>
              <a:rPr lang="es-ES_tradnl" sz="1600" noProof="1" smtClean="0"/>
              <a:t>La forma de detección más común es hallazgo incidental en imágenes (CT, ecografía o RM)</a:t>
            </a:r>
          </a:p>
          <a:p>
            <a:pPr marL="190500" indent="-190500">
              <a:lnSpc>
                <a:spcPct val="90000"/>
              </a:lnSpc>
              <a:spcBef>
                <a:spcPct val="10000"/>
              </a:spcBef>
              <a:buClr>
                <a:schemeClr val="accent2"/>
              </a:buClr>
              <a:buFont typeface="Wingdings" charset="0"/>
              <a:buChar char="§"/>
            </a:pPr>
            <a:r>
              <a:rPr lang="es-ES_tradnl" sz="1600" noProof="1" smtClean="0"/>
              <a:t>Esto ha mejorado el pronóstico (por migración de estadío)</a:t>
            </a:r>
            <a:endParaRPr sz="1600" noProof="1"/>
          </a:p>
        </p:txBody>
      </p:sp>
      <p:sp>
        <p:nvSpPr>
          <p:cNvPr id="33802" name="Rectangle 9"/>
          <p:cNvSpPr>
            <a:spLocks noChangeArrowheads="1"/>
          </p:cNvSpPr>
          <p:nvPr/>
        </p:nvSpPr>
        <p:spPr bwMode="gray">
          <a:xfrm>
            <a:off x="314325" y="4827588"/>
            <a:ext cx="1719263" cy="968375"/>
          </a:xfrm>
          <a:prstGeom prst="rect">
            <a:avLst/>
          </a:prstGeom>
          <a:solidFill>
            <a:schemeClr val="hlink"/>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rPr>
              <a:t>Paraneoplásicos</a:t>
            </a:r>
            <a:endParaRPr sz="1600" b="1" noProof="1">
              <a:solidFill>
                <a:srgbClr val="FFFFFF"/>
              </a:solidFill>
            </a:endParaRPr>
          </a:p>
        </p:txBody>
      </p:sp>
      <p:sp>
        <p:nvSpPr>
          <p:cNvPr id="33803" name="Rectangle 10"/>
          <p:cNvSpPr>
            <a:spLocks noChangeArrowheads="1"/>
          </p:cNvSpPr>
          <p:nvPr/>
        </p:nvSpPr>
        <p:spPr bwMode="gray">
          <a:xfrm>
            <a:off x="2024063" y="4827588"/>
            <a:ext cx="6811962" cy="9683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chemeClr val="accent2"/>
              </a:buClr>
              <a:buFont typeface="Wingdings" charset="0"/>
              <a:buChar char="§"/>
            </a:pPr>
            <a:r>
              <a:rPr lang="es-ES_tradnl" sz="1600" noProof="1" smtClean="0"/>
              <a:t>Eritrocitosis</a:t>
            </a:r>
          </a:p>
          <a:p>
            <a:pPr marL="190500" indent="-190500">
              <a:lnSpc>
                <a:spcPct val="90000"/>
              </a:lnSpc>
              <a:spcBef>
                <a:spcPct val="10000"/>
              </a:spcBef>
              <a:buClr>
                <a:schemeClr val="accent2"/>
              </a:buClr>
              <a:buFont typeface="Wingdings" charset="0"/>
              <a:buChar char="§"/>
            </a:pPr>
            <a:r>
              <a:rPr lang="es-ES_tradnl" sz="1600" noProof="1" smtClean="0"/>
              <a:t>Hipercalcemia</a:t>
            </a:r>
          </a:p>
          <a:p>
            <a:pPr marL="190500" indent="-190500">
              <a:lnSpc>
                <a:spcPct val="90000"/>
              </a:lnSpc>
              <a:spcBef>
                <a:spcPct val="10000"/>
              </a:spcBef>
              <a:buClr>
                <a:schemeClr val="accent2"/>
              </a:buClr>
              <a:buFont typeface="Wingdings" charset="0"/>
              <a:buChar char="§"/>
            </a:pPr>
            <a:r>
              <a:rPr lang="es-ES_tradnl" sz="1600" noProof="1" smtClean="0"/>
              <a:t>Disfunción hepática no metastásica (sindrome de Stauffer)</a:t>
            </a:r>
          </a:p>
          <a:p>
            <a:pPr marL="190500" indent="-190500">
              <a:lnSpc>
                <a:spcPct val="90000"/>
              </a:lnSpc>
              <a:spcBef>
                <a:spcPct val="10000"/>
              </a:spcBef>
              <a:buClr>
                <a:schemeClr val="accent2"/>
              </a:buClr>
              <a:buFont typeface="Wingdings" charset="0"/>
              <a:buChar char="§"/>
            </a:pPr>
            <a:r>
              <a:rPr lang="es-ES_tradnl" sz="1600" noProof="1" smtClean="0"/>
              <a:t>Disfibrogenemia adquirida</a:t>
            </a:r>
            <a:endParaRPr sz="1600" noProof="1"/>
          </a:p>
        </p:txBody>
      </p:sp>
      <p:sp>
        <p:nvSpPr>
          <p:cNvPr id="33807" name="Rectangle 7"/>
          <p:cNvSpPr>
            <a:spLocks noChangeArrowheads="1"/>
          </p:cNvSpPr>
          <p:nvPr/>
        </p:nvSpPr>
        <p:spPr bwMode="gray">
          <a:xfrm>
            <a:off x="314325"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t>Presentación Clínica</a:t>
            </a:r>
            <a:endParaRPr noProof="1"/>
          </a:p>
        </p:txBody>
      </p:sp>
    </p:spTree>
    <p:extLst>
      <p:ext uri="{BB962C8B-B14F-4D97-AF65-F5344CB8AC3E}">
        <p14:creationId xmlns:p14="http://schemas.microsoft.com/office/powerpoint/2010/main" val="188640005"/>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t>Page </a:t>
            </a:r>
            <a:r>
              <a:rPr lang="de-DE" sz="1000">
                <a:sym typeface="Wingdings" charset="0"/>
              </a:rPr>
              <a:t></a:t>
            </a:r>
            <a:r>
              <a:rPr lang="de-DE" sz="1000"/>
              <a:t> </a:t>
            </a:r>
            <a:fld id="{7731CE99-2836-3B41-8A59-D0CD6E06F7D3}" type="slidenum">
              <a:rPr lang="de-DE" sz="1000"/>
              <a:pPr eaLnBrk="1" hangingPunct="1"/>
              <a:t>9</a:t>
            </a:fld>
            <a:endParaRPr lang="de-DE" sz="1000"/>
          </a:p>
        </p:txBody>
      </p:sp>
      <p:sp>
        <p:nvSpPr>
          <p:cNvPr id="33795" name="Rectangle 16"/>
          <p:cNvSpPr>
            <a:spLocks noGrp="1" noChangeArrowheads="1"/>
          </p:cNvSpPr>
          <p:nvPr>
            <p:ph type="title"/>
          </p:nvPr>
        </p:nvSpPr>
        <p:spPr/>
        <p:txBody>
          <a:bodyPr/>
          <a:lstStyle/>
          <a:p>
            <a:r>
              <a:rPr lang="es-ES_tradnl" noProof="1" smtClean="0">
                <a:latin typeface="Arial" charset="0"/>
              </a:rPr>
              <a:t>Carcinoma de células renales</a:t>
            </a:r>
            <a:endParaRPr noProof="1">
              <a:latin typeface="Arial" charset="0"/>
            </a:endParaRPr>
          </a:p>
        </p:txBody>
      </p:sp>
      <p:sp>
        <p:nvSpPr>
          <p:cNvPr id="33796" name="Rectangle 3"/>
          <p:cNvSpPr>
            <a:spLocks noChangeArrowheads="1"/>
          </p:cNvSpPr>
          <p:nvPr/>
        </p:nvSpPr>
        <p:spPr bwMode="gray">
          <a:xfrm>
            <a:off x="314325" y="1555750"/>
            <a:ext cx="1719263" cy="968375"/>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rPr>
              <a:t>Imágenes básicas</a:t>
            </a:r>
            <a:endParaRPr sz="1600" b="1" noProof="1">
              <a:solidFill>
                <a:srgbClr val="FFFFFF"/>
              </a:solidFill>
            </a:endParaRPr>
          </a:p>
        </p:txBody>
      </p:sp>
      <p:sp>
        <p:nvSpPr>
          <p:cNvPr id="33797" name="Rectangle 4"/>
          <p:cNvSpPr>
            <a:spLocks noChangeArrowheads="1"/>
          </p:cNvSpPr>
          <p:nvPr/>
        </p:nvSpPr>
        <p:spPr bwMode="gray">
          <a:xfrm>
            <a:off x="2033588" y="1555750"/>
            <a:ext cx="6811962" cy="9683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chemeClr val="accent2"/>
              </a:buClr>
              <a:buFont typeface="Wingdings" charset="0"/>
              <a:buChar char="§"/>
            </a:pPr>
            <a:r>
              <a:rPr lang="es-ES_tradnl" sz="1600" noProof="1" smtClean="0"/>
              <a:t>CT de abdomen</a:t>
            </a:r>
          </a:p>
          <a:p>
            <a:pPr marL="190500" indent="-190500">
              <a:lnSpc>
                <a:spcPct val="90000"/>
              </a:lnSpc>
              <a:spcBef>
                <a:spcPct val="10000"/>
              </a:spcBef>
              <a:buClr>
                <a:schemeClr val="accent2"/>
              </a:buClr>
              <a:buFont typeface="Wingdings" charset="0"/>
              <a:buChar char="§"/>
            </a:pPr>
            <a:r>
              <a:rPr lang="es-ES_tradnl" sz="1600" noProof="1" smtClean="0"/>
              <a:t>Rayos X de tórax</a:t>
            </a:r>
          </a:p>
          <a:p>
            <a:pPr marL="190500" indent="-190500">
              <a:lnSpc>
                <a:spcPct val="90000"/>
              </a:lnSpc>
              <a:spcBef>
                <a:spcPct val="10000"/>
              </a:spcBef>
              <a:buClr>
                <a:schemeClr val="accent2"/>
              </a:buClr>
              <a:buFont typeface="Wingdings" charset="0"/>
              <a:buChar char="§"/>
            </a:pPr>
            <a:r>
              <a:rPr lang="es-ES_tradnl" sz="1600" noProof="1" smtClean="0"/>
              <a:t>Citoquímico y citología de orina</a:t>
            </a:r>
            <a:endParaRPr sz="1600" noProof="1"/>
          </a:p>
        </p:txBody>
      </p:sp>
      <p:sp>
        <p:nvSpPr>
          <p:cNvPr id="33798" name="Rectangle 5"/>
          <p:cNvSpPr>
            <a:spLocks noChangeArrowheads="1"/>
          </p:cNvSpPr>
          <p:nvPr/>
        </p:nvSpPr>
        <p:spPr bwMode="gray">
          <a:xfrm>
            <a:off x="314325" y="2646363"/>
            <a:ext cx="1719263" cy="966787"/>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rPr>
              <a:t>CT de tórax</a:t>
            </a:r>
            <a:endParaRPr sz="1600" b="1" noProof="1">
              <a:solidFill>
                <a:srgbClr val="FFFFFF"/>
              </a:solidFill>
            </a:endParaRPr>
          </a:p>
        </p:txBody>
      </p:sp>
      <p:sp>
        <p:nvSpPr>
          <p:cNvPr id="33799" name="Rectangle 6"/>
          <p:cNvSpPr>
            <a:spLocks noChangeArrowheads="1"/>
          </p:cNvSpPr>
          <p:nvPr/>
        </p:nvSpPr>
        <p:spPr bwMode="gray">
          <a:xfrm>
            <a:off x="2033588" y="2646363"/>
            <a:ext cx="6811962" cy="966787"/>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chemeClr val="accent2"/>
              </a:buClr>
              <a:buFont typeface="Wingdings" charset="0"/>
              <a:buChar char="§"/>
            </a:pPr>
            <a:r>
              <a:rPr lang="es-ES_tradnl" sz="1600" noProof="1" smtClean="0"/>
              <a:t>Si hay sospecha de metástasis pulmonares</a:t>
            </a:r>
            <a:endParaRPr sz="1600" noProof="1"/>
          </a:p>
        </p:txBody>
      </p:sp>
      <p:sp>
        <p:nvSpPr>
          <p:cNvPr id="33800" name="Rectangle 7"/>
          <p:cNvSpPr>
            <a:spLocks noChangeArrowheads="1"/>
          </p:cNvSpPr>
          <p:nvPr/>
        </p:nvSpPr>
        <p:spPr bwMode="gray">
          <a:xfrm>
            <a:off x="314325" y="3736975"/>
            <a:ext cx="1719263" cy="966788"/>
          </a:xfrm>
          <a:prstGeom prst="rect">
            <a:avLst/>
          </a:prstGeom>
          <a:solidFill>
            <a:schemeClr val="accent2"/>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rPr>
              <a:t>RM</a:t>
            </a:r>
            <a:endParaRPr sz="1600" b="1" noProof="1">
              <a:solidFill>
                <a:srgbClr val="FFFFFF"/>
              </a:solidFill>
            </a:endParaRPr>
          </a:p>
        </p:txBody>
      </p:sp>
      <p:sp>
        <p:nvSpPr>
          <p:cNvPr id="33801" name="Rectangle 8"/>
          <p:cNvSpPr>
            <a:spLocks noChangeArrowheads="1"/>
          </p:cNvSpPr>
          <p:nvPr/>
        </p:nvSpPr>
        <p:spPr bwMode="gray">
          <a:xfrm>
            <a:off x="2033588" y="3736975"/>
            <a:ext cx="6811962" cy="9667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chemeClr val="accent2"/>
              </a:buClr>
              <a:buFont typeface="Wingdings" charset="0"/>
              <a:buChar char="§"/>
            </a:pPr>
            <a:r>
              <a:rPr lang="es-ES_tradnl" sz="1600" noProof="1" smtClean="0"/>
              <a:t>Si hay sospecha de invasión de la vena cava por trombo tumoral</a:t>
            </a:r>
            <a:endParaRPr sz="1600" noProof="1"/>
          </a:p>
        </p:txBody>
      </p:sp>
      <p:sp>
        <p:nvSpPr>
          <p:cNvPr id="33802" name="Rectangle 9"/>
          <p:cNvSpPr>
            <a:spLocks noChangeArrowheads="1"/>
          </p:cNvSpPr>
          <p:nvPr/>
        </p:nvSpPr>
        <p:spPr bwMode="gray">
          <a:xfrm>
            <a:off x="314325" y="4827588"/>
            <a:ext cx="1719263" cy="968375"/>
          </a:xfrm>
          <a:prstGeom prst="rect">
            <a:avLst/>
          </a:prstGeom>
          <a:solidFill>
            <a:schemeClr val="hlink"/>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rPr>
              <a:t>Diagnóstico histológico</a:t>
            </a:r>
            <a:endParaRPr sz="1600" b="1" noProof="1">
              <a:solidFill>
                <a:srgbClr val="FFFFFF"/>
              </a:solidFill>
            </a:endParaRPr>
          </a:p>
        </p:txBody>
      </p:sp>
      <p:sp>
        <p:nvSpPr>
          <p:cNvPr id="33803" name="Rectangle 10"/>
          <p:cNvSpPr>
            <a:spLocks noChangeArrowheads="1"/>
          </p:cNvSpPr>
          <p:nvPr/>
        </p:nvSpPr>
        <p:spPr bwMode="gray">
          <a:xfrm>
            <a:off x="2024063" y="4827588"/>
            <a:ext cx="6811962" cy="9683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chemeClr val="accent2"/>
              </a:buClr>
              <a:buFont typeface="Wingdings" charset="0"/>
              <a:buChar char="§"/>
            </a:pPr>
            <a:r>
              <a:rPr lang="es-ES_tradnl" sz="1600" noProof="1" smtClean="0"/>
              <a:t>Se requiere confirmación histológica</a:t>
            </a:r>
          </a:p>
          <a:p>
            <a:pPr marL="190500" indent="-190500">
              <a:lnSpc>
                <a:spcPct val="90000"/>
              </a:lnSpc>
              <a:spcBef>
                <a:spcPct val="10000"/>
              </a:spcBef>
              <a:buClr>
                <a:schemeClr val="accent2"/>
              </a:buClr>
              <a:buFont typeface="Wingdings" charset="0"/>
              <a:buChar char="§"/>
            </a:pPr>
            <a:r>
              <a:rPr lang="es-ES_tradnl" sz="1600" noProof="1" smtClean="0"/>
              <a:t>Toda lesión renal sólida debe considerarse tumoral</a:t>
            </a:r>
          </a:p>
          <a:p>
            <a:pPr marL="190500" indent="-190500">
              <a:lnSpc>
                <a:spcPct val="90000"/>
              </a:lnSpc>
              <a:spcBef>
                <a:spcPct val="10000"/>
              </a:spcBef>
              <a:buClr>
                <a:schemeClr val="accent2"/>
              </a:buClr>
              <a:buFont typeface="Wingdings" charset="0"/>
              <a:buChar char="§"/>
            </a:pPr>
            <a:r>
              <a:rPr lang="es-ES_tradnl" sz="1600" noProof="1" smtClean="0"/>
              <a:t>Si no hay evidencia de metástasis: nefrectomía</a:t>
            </a:r>
            <a:endParaRPr sz="1600" noProof="1"/>
          </a:p>
        </p:txBody>
      </p:sp>
      <p:sp>
        <p:nvSpPr>
          <p:cNvPr id="33807" name="Rectangle 7"/>
          <p:cNvSpPr>
            <a:spLocks noChangeArrowheads="1"/>
          </p:cNvSpPr>
          <p:nvPr/>
        </p:nvSpPr>
        <p:spPr bwMode="gray">
          <a:xfrm>
            <a:off x="314325" y="1038225"/>
            <a:ext cx="57531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t>Investigación diagnóstica y de extensión</a:t>
            </a:r>
            <a:endParaRPr noProof="1"/>
          </a:p>
        </p:txBody>
      </p:sp>
    </p:spTree>
    <p:extLst>
      <p:ext uri="{BB962C8B-B14F-4D97-AF65-F5344CB8AC3E}">
        <p14:creationId xmlns:p14="http://schemas.microsoft.com/office/powerpoint/2010/main" val="968662410"/>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57</TotalTime>
  <Words>1868</Words>
  <Application>Microsoft Macintosh PowerPoint</Application>
  <PresentationFormat>Presentación en pantalla (4:3)</PresentationFormat>
  <Paragraphs>395</Paragraphs>
  <Slides>19</Slides>
  <Notes>15</Notes>
  <HiddenSlides>0</HiddenSlides>
  <MMClips>0</MMClips>
  <ScaleCrop>false</ScaleCrop>
  <HeadingPairs>
    <vt:vector size="4" baseType="variant">
      <vt:variant>
        <vt:lpstr>Tema</vt:lpstr>
      </vt:variant>
      <vt:variant>
        <vt:i4>1</vt:i4>
      </vt:variant>
      <vt:variant>
        <vt:lpstr>Títulos de diapositiva</vt:lpstr>
      </vt:variant>
      <vt:variant>
        <vt:i4>19</vt:i4>
      </vt:variant>
    </vt:vector>
  </HeadingPairs>
  <TitlesOfParts>
    <vt:vector size="20" baseType="lpstr">
      <vt:lpstr>PresentationLoad</vt:lpstr>
      <vt:lpstr>Carcinoma de células renales</vt:lpstr>
      <vt:lpstr>Carcinoma de células renals</vt:lpstr>
      <vt:lpstr>Carcinoma de células renals</vt:lpstr>
      <vt:lpstr>Histologic Classification of Human Renal Epithelial Neoplasms</vt:lpstr>
      <vt:lpstr>Carcinoma de células renals</vt:lpstr>
      <vt:lpstr>Control of HIF by pVHL</vt:lpstr>
      <vt:lpstr>Presentación de PowerPoint</vt:lpstr>
      <vt:lpstr>Carcinoma de células renales</vt:lpstr>
      <vt:lpstr>Carcinoma de células renales</vt:lpstr>
      <vt:lpstr>Carcinoma de células renals</vt:lpstr>
      <vt:lpstr>RCC Disease Stages</vt:lpstr>
      <vt:lpstr>RCC Disease Stages</vt:lpstr>
      <vt:lpstr>MSKCC Risk Factor Model in mRCC</vt:lpstr>
      <vt:lpstr>Treatment by Stage</vt:lpstr>
      <vt:lpstr>Tratamiento de CCR por Estadios</vt:lpstr>
      <vt:lpstr>Systemic Therapy for Clear Cell RCC</vt:lpstr>
      <vt:lpstr>Presentación de PowerPoint</vt:lpstr>
      <vt:lpstr>Sunitinib vs IFN-α as First-line Treatment for Metastatic RCC: Study Design</vt:lpstr>
      <vt:lpstr>Phase 3 Trial of Sunitinib vs IFN-α in Patients With Metastatic RCC</vt:lpstr>
    </vt:vector>
  </TitlesOfParts>
  <Company>familiar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Carcinoma de células renales</dc:title>
  <dc:creator>mac mac</dc:creator>
  <cp:lastModifiedBy>mac mac</cp:lastModifiedBy>
  <cp:revision>18</cp:revision>
  <dcterms:created xsi:type="dcterms:W3CDTF">2013-03-13T09:08:16Z</dcterms:created>
  <dcterms:modified xsi:type="dcterms:W3CDTF">2014-07-15T03:25:00Z</dcterms:modified>
</cp:coreProperties>
</file>