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2" r:id="rId5"/>
    <p:sldId id="257" r:id="rId6"/>
    <p:sldId id="259" r:id="rId7"/>
    <p:sldId id="261" r:id="rId8"/>
    <p:sldId id="263" r:id="rId9"/>
    <p:sldId id="264" r:id="rId10"/>
    <p:sldId id="265" r:id="rId11"/>
    <p:sldId id="266" r:id="rId12"/>
    <p:sldId id="269" r:id="rId13"/>
    <p:sldId id="268" r:id="rId14"/>
    <p:sldId id="267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7A3"/>
    <a:srgbClr val="9ED561"/>
    <a:srgbClr val="F2AADD"/>
    <a:srgbClr val="E42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132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983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383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011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1748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745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646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4102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871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517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38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8D2ED-4FCB-416B-8F97-BE7892CD213B}" type="datetimeFigureOut">
              <a:rPr lang="es-ES" smtClean="0"/>
              <a:t>17/07/2014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2193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1689001"/>
            <a:ext cx="8928992" cy="1956023"/>
          </a:xfrm>
        </p:spPr>
        <p:txBody>
          <a:bodyPr>
            <a:noAutofit/>
          </a:bodyPr>
          <a:lstStyle/>
          <a:p>
            <a:r>
              <a:rPr lang="es-ES" sz="4800" b="1" dirty="0" smtClean="0">
                <a:latin typeface="Arial" pitchFamily="34" charset="0"/>
                <a:cs typeface="Arial" pitchFamily="34" charset="0"/>
              </a:rPr>
              <a:t>CÁNCER DE PRIMARIO </a:t>
            </a:r>
            <a:br>
              <a:rPr lang="es-ES" sz="4800" b="1" dirty="0" smtClean="0">
                <a:latin typeface="Arial" pitchFamily="34" charset="0"/>
                <a:cs typeface="Arial" pitchFamily="34" charset="0"/>
              </a:rPr>
            </a:br>
            <a:r>
              <a:rPr lang="es-ES" sz="4800" b="1" dirty="0" smtClean="0">
                <a:latin typeface="Arial" pitchFamily="34" charset="0"/>
                <a:cs typeface="Arial" pitchFamily="34" charset="0"/>
              </a:rPr>
              <a:t>DESCONOCIDO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b="1" dirty="0" smtClean="0">
                <a:latin typeface="Arial" pitchFamily="34" charset="0"/>
                <a:cs typeface="Arial" pitchFamily="34" charset="0"/>
              </a:rPr>
            </a:br>
            <a:r>
              <a:rPr lang="es-E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dirty="0" smtClean="0">
                <a:latin typeface="Arial" pitchFamily="34" charset="0"/>
                <a:cs typeface="Arial" pitchFamily="34" charset="0"/>
              </a:rPr>
            </a:br>
            <a:r>
              <a:rPr lang="es-E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b="1" dirty="0" smtClean="0">
                <a:latin typeface="Arial" pitchFamily="34" charset="0"/>
                <a:cs typeface="Arial" pitchFamily="34" charset="0"/>
              </a:rPr>
            </a:br>
            <a:r>
              <a:rPr lang="es-E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b="1" dirty="0" smtClean="0">
                <a:latin typeface="Arial" pitchFamily="34" charset="0"/>
                <a:cs typeface="Arial" pitchFamily="34" charset="0"/>
              </a:rPr>
            </a:br>
            <a:endParaRPr lang="es-E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676672" y="4581128"/>
            <a:ext cx="6400800" cy="1752600"/>
          </a:xfrm>
        </p:spPr>
        <p:txBody>
          <a:bodyPr/>
          <a:lstStyle/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 Milena Roldán</a:t>
            </a:r>
          </a:p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Oncología Clínica</a:t>
            </a: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46" y="2996952"/>
            <a:ext cx="3790950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2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HISTOLOGÍA CUP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7413"/>
            <a:ext cx="8136904" cy="462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112568" y="6608385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4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INMUNOHISTOQUIMICA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280920" cy="48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55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SUBGRUPOS CUP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742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3000" b="1" i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Subgrupos</a:t>
            </a: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favorables</a:t>
            </a:r>
            <a:endParaRPr lang="en-US" sz="3600" b="1" i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Mujer +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axilares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Mujer +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Carcinomatosis peritoneal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 err="1">
                <a:latin typeface="Arial" pitchFamily="34" charset="0"/>
                <a:cs typeface="Arial" pitchFamily="34" charset="0"/>
              </a:rPr>
              <a:t>Varón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+ Tumor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línea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media</a:t>
            </a: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Carcinoma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Neuroendocrino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Carcinoma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Escamocelular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cervical</a:t>
            </a:r>
          </a:p>
          <a:p>
            <a:pPr lvl="2"/>
            <a:r>
              <a:rPr lang="en-US" sz="3100" dirty="0" err="1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solitarias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 err="1">
                <a:latin typeface="Arial" pitchFamily="34" charset="0"/>
                <a:cs typeface="Arial" pitchFamily="34" charset="0"/>
              </a:rPr>
              <a:t>Varón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+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Lesiones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óseas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blásticas</a:t>
            </a:r>
            <a:endParaRPr lang="en-US" sz="3100" dirty="0" smtClean="0">
              <a:latin typeface="Arial" pitchFamily="34" charset="0"/>
              <a:cs typeface="Arial" pitchFamily="34" charset="0"/>
            </a:endParaRPr>
          </a:p>
          <a:p>
            <a:pPr marL="914400" lvl="2" indent="0">
              <a:buNone/>
            </a:pPr>
            <a:endParaRPr lang="en-US" sz="3100" b="1" i="1" dirty="0">
              <a:latin typeface="Arial" pitchFamily="34" charset="0"/>
              <a:cs typeface="Arial" pitchFamily="34" charset="0"/>
            </a:endParaRPr>
          </a:p>
          <a:p>
            <a:pPr marL="114300" indent="0">
              <a:buNone/>
            </a:pP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CUP </a:t>
            </a:r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Diseminado</a:t>
            </a: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hepáticas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SNC, adrenal…</a:t>
            </a:r>
          </a:p>
          <a:p>
            <a:pPr marL="114300" indent="0"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                                    </a:t>
            </a:r>
          </a:p>
          <a:p>
            <a:pPr marL="114300" indent="0"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                                    Mal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pronóstico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14300" indent="0">
              <a:buNone/>
            </a:pPr>
            <a:endParaRPr lang="en-US" sz="3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13082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1403648" y="6021288"/>
            <a:ext cx="1512168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8226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90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TRATAMIENTO ONCOLÓGICO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2773794"/>
              </p:ext>
            </p:extLst>
          </p:nvPr>
        </p:nvGraphicFramePr>
        <p:xfrm>
          <a:off x="467544" y="1124744"/>
          <a:ext cx="8208912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032448"/>
              </a:tblGrid>
              <a:tr h="35440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SUBGRUPOS</a:t>
                      </a:r>
                      <a:endParaRPr lang="es-ES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ENFOQUE</a:t>
                      </a:r>
                      <a:endParaRPr lang="es-ES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Mujer +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axilares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Carcinoma de  mama, 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Estadio</a:t>
                      </a:r>
                      <a:r>
                        <a:rPr lang="en-US" baseline="0" dirty="0" smtClean="0">
                          <a:cs typeface="Arial" pitchFamily="34" charset="0"/>
                        </a:rPr>
                        <a:t> </a:t>
                      </a:r>
                      <a:r>
                        <a:rPr lang="en-US" dirty="0" smtClean="0">
                          <a:cs typeface="Arial" pitchFamily="34" charset="0"/>
                        </a:rPr>
                        <a:t> II/III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Mujer + Carcinomatosis peritoneal</a:t>
                      </a: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Carcinoma de 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ovario</a:t>
                      </a:r>
                      <a:r>
                        <a:rPr lang="en-US" dirty="0" smtClean="0">
                          <a:cs typeface="Arial" pitchFamily="34" charset="0"/>
                        </a:rPr>
                        <a:t>,</a:t>
                      </a:r>
                      <a:r>
                        <a:rPr lang="en-US" baseline="0" dirty="0" smtClean="0">
                          <a:cs typeface="Arial" pitchFamily="34" charset="0"/>
                        </a:rPr>
                        <a:t>  </a:t>
                      </a:r>
                      <a:r>
                        <a:rPr lang="en-US" baseline="0" dirty="0" err="1" smtClean="0">
                          <a:cs typeface="Arial" pitchFamily="34" charset="0"/>
                        </a:rPr>
                        <a:t>E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stadio</a:t>
                      </a:r>
                      <a:r>
                        <a:rPr lang="en-US" dirty="0" smtClean="0">
                          <a:cs typeface="Arial" pitchFamily="34" charset="0"/>
                        </a:rPr>
                        <a:t> III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Carcinoma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Neuroendocrino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cs typeface="Arial" pitchFamily="34" charset="0"/>
                        </a:rPr>
                        <a:t>Carcinoide</a:t>
                      </a:r>
                      <a:r>
                        <a:rPr lang="en-US" dirty="0" smtClean="0">
                          <a:cs typeface="Arial" pitchFamily="34" charset="0"/>
                        </a:rPr>
                        <a:t> o SCLC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833985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Carcinoma Escamocelular cervical</a:t>
                      </a: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Como Carcinoma de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cabeza</a:t>
                      </a:r>
                      <a:r>
                        <a:rPr lang="en-US" dirty="0" smtClean="0">
                          <a:cs typeface="Arial" pitchFamily="34" charset="0"/>
                        </a:rPr>
                        <a:t> y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cuello</a:t>
                      </a:r>
                      <a:r>
                        <a:rPr lang="en-US" dirty="0" smtClean="0">
                          <a:cs typeface="Arial" pitchFamily="34" charset="0"/>
                        </a:rPr>
                        <a:t>,</a:t>
                      </a:r>
                      <a:r>
                        <a:rPr lang="en-US" baseline="0" dirty="0" smtClean="0"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cs typeface="Arial" pitchFamily="34" charset="0"/>
                        </a:rPr>
                        <a:t>E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stadío</a:t>
                      </a:r>
                      <a:r>
                        <a:rPr lang="en-US" dirty="0" smtClean="0">
                          <a:cs typeface="Arial" pitchFamily="34" charset="0"/>
                        </a:rPr>
                        <a:t> IVA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solitarias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cs typeface="Arial" pitchFamily="34" charset="0"/>
                        </a:rPr>
                        <a:t>Cirugía</a:t>
                      </a:r>
                      <a:r>
                        <a:rPr lang="en-US" dirty="0" smtClean="0">
                          <a:cs typeface="Arial" pitchFamily="34" charset="0"/>
                        </a:rPr>
                        <a:t> o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Radioterapia</a:t>
                      </a:r>
                      <a:endParaRPr lang="en-US" dirty="0" smtClean="0"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833985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Varón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+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Lesiones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óseas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blásticas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Como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Ca</a:t>
                      </a:r>
                      <a:r>
                        <a:rPr lang="en-US" dirty="0" smtClean="0">
                          <a:cs typeface="Arial" pitchFamily="34" charset="0"/>
                        </a:rPr>
                        <a:t>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próstata</a:t>
                      </a:r>
                      <a:r>
                        <a:rPr lang="en-US" dirty="0" smtClean="0">
                          <a:cs typeface="Arial" pitchFamily="34" charset="0"/>
                        </a:rPr>
                        <a:t> metastásico, RT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según</a:t>
                      </a:r>
                      <a:r>
                        <a:rPr lang="en-US" dirty="0" smtClean="0">
                          <a:cs typeface="Arial" pitchFamily="34" charset="0"/>
                        </a:rPr>
                        <a:t>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necesidad</a:t>
                      </a:r>
                      <a:endParaRPr lang="en-US" dirty="0" smtClean="0"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01704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Varón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+ Tumor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línea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media</a:t>
                      </a: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Tumor Germinal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513082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68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TRATAMIENTO ONCOLÓGICO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Pronóstico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Desempeño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funcional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(PS)</a:t>
            </a: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Número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sitios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afectos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Deshidrogenasa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láctica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Respuesta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al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tratamiento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457200" lvl="1" indent="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Quimioterapia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latin typeface="Arial" pitchFamily="34" charset="0"/>
                <a:cs typeface="Arial" pitchFamily="34" charset="0"/>
              </a:rPr>
              <a:t>vs</a:t>
            </a:r>
            <a:r>
              <a:rPr lang="en-US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latin typeface="Arial" pitchFamily="34" charset="0"/>
                <a:cs typeface="Arial" pitchFamily="34" charset="0"/>
              </a:rPr>
              <a:t>Cuidado</a:t>
            </a:r>
            <a:r>
              <a:rPr lang="en-US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latin typeface="Arial" pitchFamily="34" charset="0"/>
                <a:cs typeface="Arial" pitchFamily="34" charset="0"/>
              </a:rPr>
              <a:t>paliativo</a:t>
            </a:r>
            <a:endParaRPr lang="en-US" b="1" i="1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Desempeño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funcional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>
                <a:latin typeface="Arial" pitchFamily="34" charset="0"/>
                <a:cs typeface="Arial" pitchFamily="34" charset="0"/>
              </a:rPr>
              <a:t>Supervivencia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mediana</a:t>
            </a:r>
            <a:r>
              <a:rPr lang="en-US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tratamiento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6-10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meses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  <a:endParaRPr lang="en-US" dirty="0" smtClean="0"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986808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1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TRATAMIENTO ONCOLÓGICO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i="1" dirty="0" err="1">
                <a:latin typeface="Arial" pitchFamily="34" charset="0"/>
                <a:cs typeface="Arial" pitchFamily="34" charset="0"/>
              </a:rPr>
              <a:t>Quimioterapia</a:t>
            </a:r>
            <a:r>
              <a:rPr lang="en-US" sz="4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i="1" dirty="0" smtClean="0">
                <a:latin typeface="Arial" pitchFamily="34" charset="0"/>
                <a:cs typeface="Arial" pitchFamily="34" charset="0"/>
              </a:rPr>
              <a:t>1ª </a:t>
            </a:r>
            <a:r>
              <a:rPr lang="en-US" sz="4000" b="1" i="1" dirty="0" err="1" smtClean="0">
                <a:latin typeface="Arial" pitchFamily="34" charset="0"/>
                <a:cs typeface="Arial" pitchFamily="34" charset="0"/>
              </a:rPr>
              <a:t>línea</a:t>
            </a:r>
            <a:endParaRPr lang="en-US" sz="4000" b="1" i="1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Carboplatino + Paclitaxel +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Etopósido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(RR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47%)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err="1">
                <a:latin typeface="Arial" pitchFamily="34" charset="0"/>
                <a:cs typeface="Arial" pitchFamily="34" charset="0"/>
              </a:rPr>
              <a:t>Cisplatino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+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Gemcitabina (RR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55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%)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Erlotinib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+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Bevacizumab (RR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8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%)</a:t>
            </a:r>
          </a:p>
          <a:p>
            <a:endParaRPr lang="en-US" sz="36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Quimioterapia</a:t>
            </a: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 2ª  </a:t>
            </a:r>
            <a:r>
              <a:rPr lang="en-US" sz="3600" b="1" i="1" dirty="0" err="1">
                <a:latin typeface="Arial" pitchFamily="34" charset="0"/>
                <a:cs typeface="Arial" pitchFamily="34" charset="0"/>
              </a:rPr>
              <a:t>línea</a:t>
            </a:r>
            <a:endParaRPr lang="en-US" sz="3600" b="1" i="1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Gemcitabina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8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%)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93096"/>
            <a:ext cx="27432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165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pPr marL="0" indent="0">
              <a:buNone/>
            </a:pPr>
            <a:r>
              <a:rPr lang="es-E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GRACIAS !!!!</a:t>
            </a:r>
            <a:endParaRPr lang="es-E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225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596336" cy="1066130"/>
          </a:xfrm>
        </p:spPr>
        <p:txBody>
          <a:bodyPr>
            <a:no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DE PRIMARIO </a:t>
            </a:r>
            <a:br>
              <a:rPr lang="es-ES" sz="4000" b="1" dirty="0" smtClean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DESCONOCIDO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00200"/>
            <a:ext cx="8784976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Principio básico: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 los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tumores 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se les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nombra 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según su localización primaria, sin importar a qué otras partes del cuerpo se hayan propagado.</a:t>
            </a:r>
          </a:p>
          <a:p>
            <a:endParaRPr lang="es-ES" sz="2400" noProof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Definición de CUP: </a:t>
            </a:r>
          </a:p>
          <a:p>
            <a:r>
              <a:rPr lang="es-ES" sz="2400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Malignidad (usualmente epitelial) confirmada histológicamente en la que no se logra establecer el sitio primario a pesar de la investigación apropiada.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a razón principal para descubrir la localización primaria de </a:t>
            </a:r>
            <a:r>
              <a:rPr lang="es-ES" sz="2400" b="1" i="1" dirty="0" smtClean="0">
                <a:effectLst/>
                <a:latin typeface="Arial" pitchFamily="34" charset="0"/>
                <a:cs typeface="Arial" pitchFamily="34" charset="0"/>
              </a:rPr>
              <a:t>CUP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, consiste en guiar el tratamiento oncológico.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Arial" pitchFamily="34" charset="0"/>
                <a:cs typeface="Arial" pitchFamily="34" charset="0"/>
              </a:rPr>
              <a:t>HARRISON´S: Hematology and Oncology, 2nd 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Edition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1"/>
            <a:ext cx="144016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33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HIPÓTESIS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El tumor primario es muy pequeño y crece muy lentamente.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Tumor primario destruido por el Sistema inmunitario del cuerpo.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Tumor primario resecado durante una intervención quirúrgica, realizada para tratar otra afección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y se desconocía previamente  la presencia del tumor.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05881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61314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91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BIOLOGÍA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95736" y="2060848"/>
            <a:ext cx="6696744" cy="4065315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es-ES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Caracteristicas inespecíficas</a:t>
            </a:r>
          </a:p>
          <a:p>
            <a:pPr lvl="1">
              <a:buFont typeface="Arial" pitchFamily="34" charset="0"/>
              <a:buChar char="•"/>
            </a:pPr>
            <a:endParaRPr lang="es-ES" sz="2400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Anormalidades en Cromosoma 1 y 12</a:t>
            </a:r>
          </a:p>
          <a:p>
            <a:pPr lvl="1">
              <a:buFont typeface="Arial" pitchFamily="34" charset="0"/>
              <a:buChar char="•"/>
            </a:pPr>
            <a:endParaRPr lang="es-ES" sz="2400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Aneuploidia (70%)</a:t>
            </a:r>
          </a:p>
          <a:p>
            <a:pPr lvl="1">
              <a:buFont typeface="Arial" pitchFamily="34" charset="0"/>
              <a:buChar char="•"/>
            </a:pPr>
            <a:endParaRPr lang="es-ES" sz="2400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Sobreexpresión de Ras, bcl-2 (40 %), her-2 (11 %), p53 (26-53 %)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13082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47" y="11063"/>
            <a:ext cx="2564223" cy="204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674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DE PRIMARIO </a:t>
            </a:r>
            <a:br>
              <a:rPr lang="es-ES" sz="4000" b="1" dirty="0" smtClean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DESCONOCIDO</a:t>
            </a:r>
            <a:endParaRPr lang="es-E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Se encuentra dentro 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los 10 diagnósticos oncológicos más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frecuentes</a:t>
            </a: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3-5% de todas las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neoplasias malignas</a:t>
            </a: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Excluyen: linfomas, melanomas, sarcomas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</p:spTree>
    <p:extLst>
      <p:ext uri="{BB962C8B-B14F-4D97-AF65-F5344CB8AC3E}">
        <p14:creationId xmlns:p14="http://schemas.microsoft.com/office/powerpoint/2010/main" val="35898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74638"/>
            <a:ext cx="7056784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5069160"/>
          </a:xfrm>
        </p:spPr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Alteraciones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el hábito alimentario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Pérdida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apetito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Perdida de peso 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Dificultad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para la deglución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Cambio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el hábito intestinal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Masa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nódulo en cualquier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sitio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Sangrado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Dolor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recurrente inexplicable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Fiebres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recurrentes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Infecciones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 repetición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624"/>
            <a:ext cx="1800200" cy="211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6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>
                <a:latin typeface="Arial" pitchFamily="34" charset="0"/>
                <a:cs typeface="Arial" pitchFamily="34" charset="0"/>
              </a:rPr>
              <a:t>EVALUACIÓN CLÍNICA</a:t>
            </a: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Cirugías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previas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Historia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familiar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Examen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rectal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Examen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ginecológico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Examen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mama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Desempeño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funcional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Estado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nutricional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Comorbilidades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asociadas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48881"/>
            <a:ext cx="1899592" cy="1856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4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MARCADORES TUMORALES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7091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marcadores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tumorales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no son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diagnósticos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CEA,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19-9,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15-3,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125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PSA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   Hombres con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óseas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Cáncer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próstata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AFP/</a:t>
            </a:r>
            <a:r>
              <a:rPr lang="el-GR" sz="2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hCG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   Hombres con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tumores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indiferenciados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de 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línea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    </a:t>
            </a:r>
          </a:p>
          <a:p>
            <a:pPr marL="0" indent="0">
              <a:buNone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media (Tumor germinal)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05881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</p:spTree>
    <p:extLst>
      <p:ext uri="{BB962C8B-B14F-4D97-AF65-F5344CB8AC3E}">
        <p14:creationId xmlns:p14="http://schemas.microsoft.com/office/powerpoint/2010/main" val="365144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ESTUDIOS DE IMAGEN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97934"/>
              </p:ext>
            </p:extLst>
          </p:nvPr>
        </p:nvGraphicFramePr>
        <p:xfrm>
          <a:off x="539552" y="1340768"/>
          <a:ext cx="822960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206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IMÁGENES</a:t>
                      </a:r>
                    </a:p>
                    <a:p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428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IMÁGENES</a:t>
                      </a:r>
                    </a:p>
                    <a:p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428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 algn="l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Rayos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X de </a:t>
                      </a: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tórax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lvl="0" algn="l"/>
                      <a:endParaRPr lang="en-US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TAC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000" b="1" baseline="0" dirty="0" err="1" smtClean="0">
                          <a:latin typeface="Arial" pitchFamily="34" charset="0"/>
                          <a:cs typeface="Arial" pitchFamily="34" charset="0"/>
                        </a:rPr>
                        <a:t>Tórax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y abdomen total 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Detecta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1º 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20-35%)</a:t>
                      </a:r>
                    </a:p>
                    <a:p>
                      <a:pPr lvl="0" algn="l"/>
                      <a:endParaRPr lang="en-US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PET-CT</a:t>
                      </a:r>
                    </a:p>
                    <a:p>
                      <a:pPr lvl="0" algn="l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(CUPS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potencialmente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resecable)</a:t>
                      </a:r>
                    </a:p>
                    <a:p>
                      <a:pPr lvl="0" algn="l"/>
                      <a:endParaRPr lang="en-US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Mujer, (Adenocarcinoma,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axilares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 lvl="0" algn="l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Mamografía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+/- </a:t>
                      </a:r>
                      <a:r>
                        <a:rPr lang="en-US" sz="2000" b="1" baseline="0" dirty="0" err="1" smtClean="0">
                          <a:latin typeface="Arial" pitchFamily="34" charset="0"/>
                          <a:cs typeface="Arial" pitchFamily="34" charset="0"/>
                        </a:rPr>
                        <a:t>Ecografía</a:t>
                      </a:r>
                      <a:endParaRPr lang="en-US" sz="2000" b="1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b="1" baseline="0" dirty="0" err="1" smtClean="0">
                          <a:latin typeface="Arial" pitchFamily="34" charset="0"/>
                          <a:cs typeface="Arial" pitchFamily="34" charset="0"/>
                        </a:rPr>
                        <a:t>Valorar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RMN de mamas.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F2AADD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cervicales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(Carcinoma Escamocelular)</a:t>
                      </a:r>
                    </a:p>
                    <a:p>
                      <a:pPr lvl="1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TAC / RMN</a:t>
                      </a:r>
                    </a:p>
                    <a:p>
                      <a:pPr lvl="1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Laringoscopia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Broncoscopia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Endoscopia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digestiva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superior</a:t>
                      </a:r>
                    </a:p>
                    <a:p>
                      <a:pPr lvl="1"/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PET-CT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Detecta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1º 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21-30%)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Colonoscopia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F2AADD"/>
                    </a:solidFill>
                  </a:tcPr>
                </a:tc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84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633</Words>
  <Application>Microsoft Office PowerPoint</Application>
  <PresentationFormat>Presentación en pantalla (4:3)</PresentationFormat>
  <Paragraphs>154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CÁNCER DE PRIMARIO  DESCONOCIDO    </vt:lpstr>
      <vt:lpstr>CÁNCER DE PRIMARIO  DESCONOCIDO</vt:lpstr>
      <vt:lpstr>HIPÓTESIS</vt:lpstr>
      <vt:lpstr>BIOLOGÍA</vt:lpstr>
      <vt:lpstr>CÁNCER DE PRIMARIO  DESCONOCIDO</vt:lpstr>
      <vt:lpstr>SIGNOS Y SINTOMAS</vt:lpstr>
      <vt:lpstr>EVALUACIÓN CLÍNICA </vt:lpstr>
      <vt:lpstr>MARCADORES TUMORALES</vt:lpstr>
      <vt:lpstr>ESTUDIOS DE IMAGEN</vt:lpstr>
      <vt:lpstr>HISTOLOGÍA CUP</vt:lpstr>
      <vt:lpstr>INMUNOHISTOQUIMICA</vt:lpstr>
      <vt:lpstr>SUBGRUPOS CUP</vt:lpstr>
      <vt:lpstr>TRATAMIENTO ONCOLÓGICO</vt:lpstr>
      <vt:lpstr>TRATAMIENTO ONCOLÓGICO</vt:lpstr>
      <vt:lpstr>TRATAMIENTO ONCOLÓGICO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Cáncer de Primario Desconocido</dc:title>
  <dc:creator>Usuario</dc:creator>
  <cp:lastModifiedBy>Usuario</cp:lastModifiedBy>
  <cp:revision>34</cp:revision>
  <dcterms:created xsi:type="dcterms:W3CDTF">2014-07-16T22:42:15Z</dcterms:created>
  <dcterms:modified xsi:type="dcterms:W3CDTF">2014-07-17T15:59:40Z</dcterms:modified>
</cp:coreProperties>
</file>